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Average"/>
      <p:regular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swald-regular.fntdata"/><Relationship Id="rId30" Type="http://schemas.openxmlformats.org/officeDocument/2006/relationships/font" Target="fonts/Average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Oswal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commons.wikimedia.org/wiki/File:Tremaux_Maze_Solving_Algorithm.gif" TargetMode="External"/><Relationship Id="rId4" Type="http://schemas.openxmlformats.org/officeDocument/2006/relationships/hyperlink" Target="https://commons.wikimedia.org/wiki/File:Phodopus_roborovskii_maze.jpg" TargetMode="External"/><Relationship Id="rId5" Type="http://schemas.openxmlformats.org/officeDocument/2006/relationships/hyperlink" Target="http://cstwiki.wtb.tue.nl/index.php?title=File:Solvewall.png" TargetMode="External"/><Relationship Id="rId6" Type="http://schemas.openxmlformats.org/officeDocument/2006/relationships/hyperlink" Target="https://commons.wikimedia.org/wiki/File:Pledge_Algorithm.p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Navigating a maze using Anki’s Cozmo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Maxwell James McMahon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Maze Structure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30125" y="960225"/>
            <a:ext cx="3411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Maze Class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Add: creates new node, pins to end of array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Get: returns a Node at a specific index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wallOff: severs connections between nodes (such as when a wall is found)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Not pictured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</a:t>
            </a:r>
            <a:r>
              <a:rPr lang="en"/>
              <a:t>reate : creates maze given number of columns and rows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azeStruct.png"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9525" y="1268725"/>
            <a:ext cx="3275791" cy="382097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3813125" y="1316000"/>
            <a:ext cx="19044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B7B7B7"/>
                </a:solidFill>
              </a:rPr>
              <a:t>Top: Maze Layout: Exts are exterior cells. The root at 0,0 is labeled in purple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B7B7B7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B7B7B7"/>
                </a:solidFill>
              </a:rPr>
              <a:t>Right: code for add and get methods of  the Maze class</a:t>
            </a:r>
          </a:p>
        </p:txBody>
      </p:sp>
      <p:pic>
        <p:nvPicPr>
          <p:cNvPr descr="tableLayout.PNG"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5150" y="114237"/>
            <a:ext cx="603885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Maze Structure Cont.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3887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Node: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retExt: returns whether or not a node is an exterior piece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retMarks: return Mark Count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iterateMarks: increases mark Count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isJunct: if a Node is a junction piece: (&gt;=3 exits) this is set to 1, if not, set to -1,</a:t>
            </a:r>
          </a:p>
        </p:txBody>
      </p:sp>
      <p:pic>
        <p:nvPicPr>
          <p:cNvPr descr="NodeStruct.PNG"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125" y="841450"/>
            <a:ext cx="354121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Navigation Structure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NavStat Class: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getOrient: returns orientation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getRow: returns current row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getCol: returns current column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rotate90CW and rotate 90CCW: determines orientation of robot after a 90 degree clockwise/ counterclockwise turn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Advance:moves forward based on orientation, returns whether movement is valid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Retreat: Moves backward based on Movement, returns if movement is valid</a:t>
            </a:r>
          </a:p>
          <a:p>
            <a:pPr indent="-228600" lvl="0" marL="457200">
              <a:spcBef>
                <a:spcPts val="0"/>
              </a:spcBef>
            </a:pPr>
            <a:r>
              <a:t/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975" y="1017722"/>
            <a:ext cx="2933349" cy="3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5875" y="1209874"/>
            <a:ext cx="1834374" cy="258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4388250" y="3871325"/>
            <a:ext cx="2415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chemeClr val="dk2"/>
                </a:solidFill>
              </a:rPr>
              <a:t>Left: rotate code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chemeClr val="dk2"/>
                </a:solidFill>
              </a:rPr>
              <a:t>Right: advance Code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Navigation Movement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DriveImplementaion Inner Class (required b/c oddities of SDK)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rotate90CW: performs NavStat </a:t>
            </a:r>
            <a:r>
              <a:rPr lang="en"/>
              <a:t>rotate90CW, and rotates robot 90 degrees CW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Rotate 90CCW: Reverse of rotate 90CW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Advance: performs NavStat advance, and moves robot forward if movement is valid (no wall)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Retreat: reverse of advance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Sense: uses camera to determine if there is a wall in front of cozmo, Cozmo Backs up to in order to see entire marker, returns 1 if wall is found, otherwise returns 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675" y="445024"/>
            <a:ext cx="3845475" cy="237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4634750" y="4652900"/>
            <a:ext cx="23007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chemeClr val="dk2"/>
                </a:solidFill>
              </a:rPr>
              <a:t>Top: movement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chemeClr val="dk2"/>
                </a:solidFill>
              </a:rPr>
              <a:t>Bottom: sensing</a:t>
            </a:r>
          </a:p>
        </p:txBody>
      </p:sp>
      <p:pic>
        <p:nvPicPr>
          <p:cNvPr descr="sense image.PNG"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3675" y="2910889"/>
            <a:ext cx="4091974" cy="1742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Algorithm implementation: Random Mouse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5103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Surprisingly complex to implement!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Advance into maze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Outer loop: ends when exit is found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Check if maze is completed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Reset left, right, and center flags to 1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Inner Loop: ends when valid direction is picked: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Choose random number integer between 0 and 2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Select path based on result (0 for center, 1 for left, 2 for right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If chosen direction’s flag is 1 turn that direction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See if there is a wall, if there isn’t advance and exit inner loop. Otherwise, set that direction’s flag to 0</a:t>
            </a:r>
          </a:p>
        </p:txBody>
      </p:sp>
      <p:pic>
        <p:nvPicPr>
          <p:cNvPr descr="RandomFlip.PNG"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5900" y="592949"/>
            <a:ext cx="2184800" cy="43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5316725" y="1348850"/>
            <a:ext cx="10599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chemeClr val="dk2"/>
                </a:solidFill>
              </a:rPr>
              <a:t>Random Path Code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Random Mouse FlowChart</a:t>
            </a:r>
          </a:p>
        </p:txBody>
      </p:sp>
      <p:pic>
        <p:nvPicPr>
          <p:cNvPr descr="RandomMouseScaled.png"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137" y="1153700"/>
            <a:ext cx="374973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Algorithm implementation: wall follower 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Left-hand wall Follow:</a:t>
            </a:r>
          </a:p>
          <a:p>
            <a:pPr indent="-228600" lvl="0" marL="457200" rtl="0">
              <a:spcBef>
                <a:spcPts val="0"/>
              </a:spcBef>
              <a:buAutoNum type="romanUcPeriod"/>
            </a:pPr>
            <a:r>
              <a:rPr lang="en"/>
              <a:t>Advance into maze</a:t>
            </a:r>
          </a:p>
          <a:p>
            <a:pPr indent="-228600" lvl="0" marL="457200" rtl="0">
              <a:spcBef>
                <a:spcPts val="0"/>
              </a:spcBef>
              <a:buAutoNum type="romanUcPeriod"/>
            </a:pPr>
            <a:r>
              <a:rPr lang="en"/>
              <a:t>Loop until maze is e</a:t>
            </a:r>
            <a:r>
              <a:rPr lang="en"/>
              <a:t>xited:</a:t>
            </a:r>
          </a:p>
          <a:p>
            <a:pPr indent="-228600" lvl="1" marL="914400" rtl="0">
              <a:spcBef>
                <a:spcPts val="0"/>
              </a:spcBef>
              <a:buAutoNum type="alphaUcPeriod"/>
            </a:pPr>
            <a:r>
              <a:rPr lang="en"/>
              <a:t>Rotate left and see if a wall is present, if there is not, move forward</a:t>
            </a:r>
          </a:p>
          <a:p>
            <a:pPr indent="-228600" lvl="1" marL="914400" rtl="0">
              <a:spcBef>
                <a:spcPts val="0"/>
              </a:spcBef>
              <a:buAutoNum type="alphaUcPeriod"/>
            </a:pPr>
            <a:r>
              <a:rPr lang="en"/>
              <a:t>If wall was detected in previous step, rotate right and check if there is a wall in front of robot, if there is not, move forward</a:t>
            </a:r>
          </a:p>
          <a:p>
            <a:pPr indent="-228600" lvl="1" marL="914400" rtl="0">
              <a:spcBef>
                <a:spcPts val="0"/>
              </a:spcBef>
              <a:buAutoNum type="alphaUcPeriod"/>
            </a:pPr>
            <a:r>
              <a:rPr lang="en"/>
              <a:t>Turn  right and check if there is a wall in front of robot, if there is not, move forward.</a:t>
            </a:r>
          </a:p>
        </p:txBody>
      </p:sp>
      <p:pic>
        <p:nvPicPr>
          <p:cNvPr descr="wallFollow.PNG"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287" y="952000"/>
            <a:ext cx="3095625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4182850" y="1472125"/>
            <a:ext cx="11667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chemeClr val="dk2"/>
                </a:solidFill>
              </a:rPr>
              <a:t>Wall Follow Code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Wall Follower Flowchart</a:t>
            </a:r>
          </a:p>
        </p:txBody>
      </p:sp>
      <p:pic>
        <p:nvPicPr>
          <p:cNvPr descr="WallFollow.png"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162" y="1170125"/>
            <a:ext cx="5041664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2243800" y="4691600"/>
            <a:ext cx="4026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/>
              <a:t>yes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Algorithm Implementaion: Pledge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a directly connected graph,  pledge functions as a more complex wall-follower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Advance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OuterLoop perform until maze is exited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Detect Obstacle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If obstacle detected: set heading and  turns to 0. Turn right and subtract 90 from heading and 1 from turns.  perform Inner loop until heading and turns are equal to zero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Inner loop on next slide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Advance and check for completion </a:t>
            </a:r>
          </a:p>
        </p:txBody>
      </p:sp>
      <p:pic>
        <p:nvPicPr>
          <p:cNvPr descr="pledgeP1.PNG"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1422" y="1879572"/>
            <a:ext cx="2463149" cy="170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5870675" y="3796900"/>
            <a:ext cx="16026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chemeClr val="dk2"/>
                </a:solidFill>
              </a:rPr>
              <a:t>Pledge outer loop code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Algorithm Implementaion: Pledge (con’t)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Inner Loop: loop until heading=0 and turns=0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Turn left, increase turns by 1 and heading by 90. if there is no wall, advance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If there was a wall in 2, turn right, reducing heading by 90, and turn by 1, if there is no wall advance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If there was a wall in 3, perform 3 a second time</a:t>
            </a:r>
          </a:p>
        </p:txBody>
      </p:sp>
      <p:sp>
        <p:nvSpPr>
          <p:cNvPr id="192" name="Shape 19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ledgeP2.PNG"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214" y="1017725"/>
            <a:ext cx="3548259" cy="393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3569925" y="3885375"/>
            <a:ext cx="91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3609250" y="3757550"/>
            <a:ext cx="11208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chemeClr val="dk2"/>
                </a:solidFill>
              </a:rPr>
              <a:t>Pledge Inner loop code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Goal: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0621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wished to </a:t>
            </a:r>
            <a:r>
              <a:rPr lang="en"/>
              <a:t>demonstrate</a:t>
            </a:r>
            <a:r>
              <a:rPr lang="en"/>
              <a:t> maze-pathing algorithms in a visual and exciting manner. To achieve this end we used Anki’s Cozmo robot, along with its python-based SDK</a:t>
            </a:r>
            <a:br>
              <a:rPr lang="en"/>
            </a:b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025" y="2647074"/>
            <a:ext cx="3355350" cy="231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Pledge FlowChart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ledge.png"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1174" y="683037"/>
            <a:ext cx="3133949" cy="435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Demonstration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1442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Course correction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Increased size mazes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GUI for maze parameters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Following a line with cliff sensor for course correction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Thanks/Acknowledgments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Dr. Marietta Cameron: Faculty Advisor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Dr. Kenneth Bogart: 3d printing support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Hann Henson: 3d printing and modeling support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Dr. Adam Whitley: advisor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Makeblock forum user Chuck McKnight: pillar model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Image Credit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11607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Maze animation</a:t>
            </a:r>
            <a:r>
              <a:rPr lang="en" sz="1400"/>
              <a:t> created by wikimedia commons user Grj23, licensed under Attribution Share-Alike 4.0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Cozmo Images are property of Anki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Mouse Image</a:t>
            </a:r>
            <a:r>
              <a:rPr lang="en" sz="1400"/>
              <a:t> created by wikimedia commons user Bullet, licensed under Attribution Share-Alike 3.0 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Wall Follower Image: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Pledge Image</a:t>
            </a:r>
            <a:r>
              <a:rPr lang="en" sz="1400"/>
              <a:t>: created by wikimedia commons user Randomperson321 licensed under Attribution Share-Alike 4.0 international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Flow Charts Made with draw.io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Algorithms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Wall Follower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Move alongside wall until maze is exited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Only works with simply-connected mazes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Mazes in which all walls are either connected to each other or the boundary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450px-Solvewall.pn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428625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Random Mouse algorithm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When junction is encountered, head down a randomly chosen path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Continue until exit is reached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>
              <a:spcBef>
                <a:spcPts val="0"/>
              </a:spcBef>
              <a:buNone/>
            </a:pPr>
            <a:r>
              <a:rPr lang="en"/>
              <a:t>Simple, yet inefficient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449" y="2174675"/>
            <a:ext cx="4308224" cy="286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Pledge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4015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Advance until obstacle is encountered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Place “hand”  on wall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Change heading and number of turns </a:t>
            </a:r>
            <a:r>
              <a:rPr lang="en"/>
              <a:t>after each turn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If heading and turns both=0 return to step 1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Otherwise, continue following wall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8025" y="1827413"/>
            <a:ext cx="4814574" cy="216386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5034925" y="4229500"/>
            <a:ext cx="26745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B7B7B7"/>
                </a:solidFill>
              </a:rPr>
              <a:t>Compares a left-wall follower to pledge, heading wal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Tremaux’s algorithm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Mark each path once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Never enter a double marked path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At a new junction, choose arbitrarily path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If mark is encountered: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If entry path has less than two marks go back on your path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Otherwise, take the path with least marks</a:t>
            </a:r>
          </a:p>
        </p:txBody>
      </p:sp>
      <p:pic>
        <p:nvPicPr>
          <p:cNvPr descr="Tremaux_Maze_Solving_Algorithm.gif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300" y="1520875"/>
            <a:ext cx="2667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Maze Construction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3564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mazed is modular, and consists of a foam board base, foam board walls, and 3d printed corner pieces.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Walls are labeled with a marker image so that they are recognized by Cozmo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Some pillars are attached to board with sticky tape for increased stability</a:t>
            </a:r>
          </a:p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G_1893.JP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749" y="1291349"/>
            <a:ext cx="4956547" cy="3717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