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800"/>
    <a:srgbClr val="E10000"/>
    <a:srgbClr val="006CFF"/>
    <a:srgbClr val="00B400"/>
    <a:srgbClr val="0019FF"/>
    <a:srgbClr val="7F00FF"/>
    <a:srgbClr val="B700C3"/>
    <a:srgbClr val="F35400"/>
    <a:srgbClr val="008400"/>
    <a:srgbClr val="00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2"/>
    <p:restoredTop sz="95719"/>
  </p:normalViewPr>
  <p:slideViewPr>
    <p:cSldViewPr snapToGrid="0" snapToObjects="1">
      <p:cViewPr varScale="1">
        <p:scale>
          <a:sx n="108" d="100"/>
          <a:sy n="108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6C59-4572-FA42-8C26-68E0FE794DF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A3E84-41F3-FE4A-840B-F40110454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A3E84-41F3-FE4A-840B-F40110454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7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088B-A72F-DF47-B4C5-AA2DB72B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74A84-7BFD-424F-89E1-14FFBCEC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6BAC-3DE9-AE43-9246-FA75A198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F11-3F1D-3446-B624-87959AFE7D03}" type="datetime1">
              <a:rPr lang="en-US" smtClean="0"/>
              <a:t>7/27/21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2F83-16F6-DA43-89A2-08A0BDBF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FBB7-FD9F-2C40-926E-4F564EA9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0038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A8AB-D9BB-DA47-A51A-6714DD4F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CA36-AAAA-D442-B337-8FEB6CB22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41B3-5EA7-0848-A6FB-B44D4CFE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E0F-E575-EE46-ADF4-8D3C5EA6C140}" type="datetime1">
              <a:rPr lang="en-US" smtClean="0"/>
              <a:t>7/27/21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394B-E888-1246-944B-6B9294B1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545B-CD83-034A-9ED1-EB36C719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7746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A5D45-CE49-F042-8DFA-567B1C504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0AA33-A987-144F-B90D-233BFFA8B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A9CBA-E39C-E44C-99AF-AE0C01B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05FE-A107-F540-9397-4C045FB6C69D}" type="datetime1">
              <a:rPr lang="en-US" smtClean="0"/>
              <a:t>7/27/21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16C5-7C1F-D140-A52D-9F9034CA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AC0-523E-8643-9BC1-0452051C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522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B9F6-91B0-994D-A568-9241724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9A84-3369-9243-B1BA-9449630F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EBDA4-1574-EE45-9F73-16C71408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8122-FD84-D843-8B8A-08806B3DEEE6}" type="datetime1">
              <a:rPr lang="en-US" smtClean="0"/>
              <a:t>7/27/21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4EE3-F7D1-124A-BCDA-1D364448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244A-5CD9-2E4C-B515-200DA71B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6069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0F75-EC3E-F846-A06F-43DC4440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1FE73-B6E6-AD4D-B4E5-E1D5BD17E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2175-3CA8-3842-919D-BE658544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43F7-C2A2-B84A-A7B5-14891AD5CEFD}" type="datetime1">
              <a:rPr lang="en-US" smtClean="0"/>
              <a:t>7/27/21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389D-1C46-5D4B-BBA8-4A78B1B2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772B-E63A-C442-BC35-127C7AD4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778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B917-8A2D-0E48-ADBE-0A43AC13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E31D-10C4-664D-A4FC-0D614736E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8120C-5DDB-E64B-8EC2-071943A84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1126B-7E60-784D-9509-1DE0F96B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440E-1770-5743-8368-5535B071C76B}" type="datetime1">
              <a:rPr lang="en-US" smtClean="0"/>
              <a:t>7/27/21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3C04-83E7-0547-AB85-C3E311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45BE-4EE3-584A-84B7-4AAACDB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8709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1876-AE2C-FE4B-90EE-7A4FD3AB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800D-49D5-DC41-B0CB-C55C34E8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6F0B7-0D9E-604D-9839-D4E1825F7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21EA8-CE1A-484D-B9D6-40B06C6B9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D3DC6-CA76-CE46-8BBF-9D0DCCFA2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874E8-74A1-164D-9B2C-F4499EAE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8A7C-44F3-074F-B935-A6F98BFC492F}" type="datetime1">
              <a:rPr lang="en-US" smtClean="0"/>
              <a:t>7/27/21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5704D-8CB2-4C42-9679-0CD1A775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1B1DC-A969-3F4F-BF42-757EAE2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853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D8C6-6598-6C4F-896C-72DC96A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E93D2-AAD9-AC4C-B9A4-7CF46F5E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68F1-A13F-9F40-97DD-B06393A48EFC}" type="datetime1">
              <a:rPr lang="en-US" smtClean="0"/>
              <a:t>7/27/21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EBE57-B3ED-834D-93D9-E56861D4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52338-362A-8046-9D20-42CFE3A5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0982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EB318-3F54-6642-A6A7-1D246386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5C62-BE87-3946-B6DE-52F98293D76E}" type="datetime1">
              <a:rPr lang="en-US" smtClean="0"/>
              <a:t>7/27/21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C9B4E-6AFE-C645-AB88-FB1E5C8A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0FF1A-A8FB-7B4A-AD5B-C9C88EE8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2814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6C04-EEF5-A54A-95C0-E555F9D1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E06F-5BA1-384F-9C02-5DACB11C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A39FB-C6BB-C44F-AFE8-B148CDEE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5EB8-B3F5-CA45-9794-939CC6E6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447A-538E-2A42-8701-7A3412D3717E}" type="datetime1">
              <a:rPr lang="en-US" smtClean="0"/>
              <a:t>7/27/21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9DC25-439B-8B43-A326-EA46E175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7DB2-CC83-B04B-9960-BB59A052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74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AF5D-EE04-9447-A3BA-20E4FF33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F627D-232C-7544-AA55-45E7692A1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47B3-848D-BE4C-9F46-94A7D4EE6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4A8D9-6EE0-0C4E-AD78-9C493AA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C0F3-EA3A-6B49-AA7C-F4A32B9F91AE}" type="datetime1">
              <a:rPr lang="en-US" smtClean="0"/>
              <a:t>7/27/21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90204-5660-B447-9D42-1B47A3AE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5423A-9BB2-0448-AEAE-4E2FFC9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235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B4C67-116D-CC4B-AE54-B403CCC9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EF69-41DB-5940-9F66-DDED9E86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5BCF-556A-9944-AAD3-4267DA547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E1B2-F752-9343-A917-C58FFBD06F3C}" type="datetime1">
              <a:rPr lang="en-US" smtClean="0"/>
              <a:t>7/27/21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75BB-DF7B-874A-8642-EB9634E75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64AC-2FB3-C545-8F74-0992BB257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48E1-BA04-F047-813C-794E56D8CB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765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mjmcnelis/RK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61.png"/><Relationship Id="rId5" Type="http://schemas.openxmlformats.org/officeDocument/2006/relationships/image" Target="../media/image531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6.emf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D930909-C6B0-0942-B744-0DF19EF902A7}"/>
              </a:ext>
            </a:extLst>
          </p:cNvPr>
          <p:cNvSpPr txBox="1">
            <a:spLocks/>
          </p:cNvSpPr>
          <p:nvPr/>
        </p:nvSpPr>
        <p:spPr>
          <a:xfrm>
            <a:off x="1524000" y="2335480"/>
            <a:ext cx="9144000" cy="1388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New adaptive step size method for ordinary differential equations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C302528-6885-A94C-8AC6-5E8DA6A3A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0920"/>
            <a:ext cx="9144000" cy="890424"/>
          </a:xfrm>
        </p:spPr>
        <p:txBody>
          <a:bodyPr>
            <a:normAutofit/>
          </a:bodyPr>
          <a:lstStyle/>
          <a:p>
            <a:r>
              <a:rPr lang="en-BR" sz="2200" i="1"/>
              <a:t>Mike McNelis</a:t>
            </a:r>
            <a:endParaRPr lang="en-US" sz="2200" i="1" dirty="0"/>
          </a:p>
          <a:p>
            <a:r>
              <a:rPr lang="en-US" sz="2200" i="1" dirty="0"/>
              <a:t>Department of Physics, Ohio State 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248F4-5361-D24E-8F20-D79B1C740705}"/>
              </a:ext>
            </a:extLst>
          </p:cNvPr>
          <p:cNvSpPr txBox="1"/>
          <p:nvPr/>
        </p:nvSpPr>
        <p:spPr>
          <a:xfrm>
            <a:off x="3613752" y="5906230"/>
            <a:ext cx="49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</a:t>
            </a:r>
            <a:r>
              <a:rPr lang="en-US" sz="1600" dirty="0" err="1">
                <a:hlinkClick r:id="rId2"/>
              </a:rPr>
              <a:t>github.com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 err="1">
                <a:hlinkClick r:id="rId2"/>
              </a:rPr>
              <a:t>mjmcnelis</a:t>
            </a:r>
            <a:r>
              <a:rPr lang="en-US" sz="1600" dirty="0">
                <a:hlinkClick r:id="rId2"/>
              </a:rPr>
              <a:t>/RKM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E812A0-CBA7-364C-82DD-705C0DA2F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37" t="8888" r="14687"/>
          <a:stretch/>
        </p:blipFill>
        <p:spPr>
          <a:xfrm>
            <a:off x="530352" y="5235231"/>
            <a:ext cx="1987296" cy="13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F469DDB-AFE6-5E44-8AF3-03663202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23" y="2332578"/>
            <a:ext cx="4588567" cy="3053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RK4</a:t>
            </a:r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8706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dirty="0"/>
                  <a:t>Example RK4 routine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>
                    <a:solidFill>
                      <a:srgbClr val="FF4800"/>
                    </a:solidFill>
                  </a:rPr>
                  <a:t>Easy to integrate RKM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4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48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solidFill>
                              <a:srgbClr val="FF48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48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FF48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Use Euler step doubling to compute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400" dirty="0"/>
                  <a:t> </a:t>
                </a: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Control rate of change:</a:t>
                </a:r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Do not need safety factor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Suppress growth rate, use smaller base value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Avoid step rejections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Useful in situations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sharply decreases / oscillates</a:t>
                </a:r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87064" cy="4351338"/>
              </a:xfrm>
              <a:blipFill>
                <a:blip r:embed="rId4"/>
                <a:stretch>
                  <a:fillRect l="-1078" t="-291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10</a:t>
            </a:fld>
            <a:endParaRPr lang="en-BR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2F45A4-AD41-B54F-9B10-834529337BD0}"/>
                  </a:ext>
                </a:extLst>
              </p:cNvPr>
              <p:cNvSpPr/>
              <p:nvPr/>
            </p:nvSpPr>
            <p:spPr>
              <a:xfrm>
                <a:off x="999206" y="3774372"/>
                <a:ext cx="4003917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2F45A4-AD41-B54F-9B10-834529337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06" y="3774372"/>
                <a:ext cx="4003917" cy="46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0F0E172-03DF-DB4A-A245-CC2C5DA17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623" y="1690688"/>
            <a:ext cx="4611175" cy="4337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6D6F4-4752-344D-B522-7497AC1D8D49}"/>
              </a:ext>
            </a:extLst>
          </p:cNvPr>
          <p:cNvSpPr txBox="1"/>
          <p:nvPr/>
        </p:nvSpPr>
        <p:spPr>
          <a:xfrm>
            <a:off x="7546337" y="3883964"/>
            <a:ext cx="2932565" cy="338554"/>
          </a:xfrm>
          <a:prstGeom prst="rect">
            <a:avLst/>
          </a:prstGeom>
          <a:noFill/>
          <a:ln>
            <a:solidFill>
              <a:srgbClr val="F35400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1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 </a:t>
            </a:r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75260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Exponential solution: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Vary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to span efficiency curves of RK methods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Efficiency sensitive to number of additional stages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Step doubling (SD) is least favorable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RKM has fewer stages than embedded RK (ERK)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function evaluations</a:t>
                </a:r>
              </a:p>
              <a:p>
                <a:pPr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752604" cy="4351338"/>
              </a:xfrm>
              <a:blipFill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11</a:t>
            </a:fld>
            <a:endParaRPr lang="en-BR" sz="1400">
              <a:solidFill>
                <a:schemeClr val="tx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AC3964E-FBE3-3143-A933-C0595869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1690688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8BDFB2-0412-664A-98C6-32AECE9CD0B4}"/>
                  </a:ext>
                </a:extLst>
              </p:cNvPr>
              <p:cNvSpPr txBox="1"/>
              <p:nvPr/>
            </p:nvSpPr>
            <p:spPr>
              <a:xfrm>
                <a:off x="1296471" y="1867593"/>
                <a:ext cx="84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8BDFB2-0412-664A-98C6-32AECE9CD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471" y="1867593"/>
                <a:ext cx="847861" cy="246221"/>
              </a:xfrm>
              <a:prstGeom prst="rect">
                <a:avLst/>
              </a:prstGeom>
              <a:blipFill>
                <a:blip r:embed="rId4"/>
                <a:stretch>
                  <a:fillRect l="-8955" r="-447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30335B-229B-F445-A825-D8CD4E208FCD}"/>
                  </a:ext>
                </a:extLst>
              </p:cNvPr>
              <p:cNvSpPr txBox="1"/>
              <p:nvPr/>
            </p:nvSpPr>
            <p:spPr>
              <a:xfrm>
                <a:off x="2602602" y="1867592"/>
                <a:ext cx="10095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−100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30335B-229B-F445-A825-D8CD4E20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02" y="1867592"/>
                <a:ext cx="1009507" cy="246221"/>
              </a:xfrm>
              <a:prstGeom prst="rect">
                <a:avLst/>
              </a:prstGeom>
              <a:blipFill>
                <a:blip r:embed="rId5"/>
                <a:stretch>
                  <a:fillRect l="-6173" t="-476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DDEFB2-899B-3E4D-AA40-F9CCBF6E38F7}"/>
                  </a:ext>
                </a:extLst>
              </p:cNvPr>
              <p:cNvSpPr txBox="1"/>
              <p:nvPr/>
            </p:nvSpPr>
            <p:spPr>
              <a:xfrm>
                <a:off x="4070379" y="1867592"/>
                <a:ext cx="869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DDEFB2-899B-3E4D-AA40-F9CCBF6E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79" y="1867592"/>
                <a:ext cx="869725" cy="246221"/>
              </a:xfrm>
              <a:prstGeom prst="rect">
                <a:avLst/>
              </a:prstGeom>
              <a:blipFill>
                <a:blip r:embed="rId6"/>
                <a:stretch>
                  <a:fillRect l="-7246" r="-289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89D1B-5EC6-BE41-8C3E-4345628A26FB}"/>
                  </a:ext>
                </a:extLst>
              </p:cNvPr>
              <p:cNvSpPr txBox="1"/>
              <p:nvPr/>
            </p:nvSpPr>
            <p:spPr>
              <a:xfrm>
                <a:off x="5330592" y="1867591"/>
                <a:ext cx="710707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89D1B-5EC6-BE41-8C3E-4345628A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92" y="1867591"/>
                <a:ext cx="710707" cy="265970"/>
              </a:xfrm>
              <a:prstGeom prst="rect">
                <a:avLst/>
              </a:prstGeom>
              <a:blipFill>
                <a:blip r:embed="rId7"/>
                <a:stretch>
                  <a:fillRect l="-7018" r="-3509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C79DC7-69E3-EF4D-B0F5-A4B8E64A304B}"/>
                  </a:ext>
                </a:extLst>
              </p:cNvPr>
              <p:cNvSpPr/>
              <p:nvPr/>
            </p:nvSpPr>
            <p:spPr>
              <a:xfrm>
                <a:off x="838200" y="5225797"/>
                <a:ext cx="2424831" cy="652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𝐹𝐸</m:t>
                          </m:r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𝐹𝐸</m:t>
                          </m:r>
                          <m:r>
                            <a:rPr lang="en-US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C79DC7-69E3-EF4D-B0F5-A4B8E64A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5797"/>
                <a:ext cx="2424831" cy="65223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EDA692-C9D6-7945-A985-F12ACABFBEFC}"/>
                  </a:ext>
                </a:extLst>
              </p:cNvPr>
              <p:cNvSpPr/>
              <p:nvPr/>
            </p:nvSpPr>
            <p:spPr>
              <a:xfrm>
                <a:off x="838200" y="4543425"/>
                <a:ext cx="323588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RKM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RKM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ERK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ERK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EDA692-C9D6-7945-A985-F12ACABF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3425"/>
                <a:ext cx="3235886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D6930EE-4D86-0A42-B268-DC58D5769309}"/>
              </a:ext>
            </a:extLst>
          </p:cNvPr>
          <p:cNvSpPr txBox="1"/>
          <p:nvPr/>
        </p:nvSpPr>
        <p:spPr>
          <a:xfrm>
            <a:off x="4269866" y="4681461"/>
            <a:ext cx="243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(global error comparison)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6A1CEA-252A-CD45-9DFF-FB472C77C219}"/>
                  </a:ext>
                </a:extLst>
              </p:cNvPr>
              <p:cNvSpPr/>
              <p:nvPr/>
            </p:nvSpPr>
            <p:spPr>
              <a:xfrm>
                <a:off x="838200" y="5968592"/>
                <a:ext cx="2655663" cy="645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  <m:t>DP</m:t>
                              </m:r>
                              <m:r>
                                <a:rPr lang="en-US" sz="1600" b="0" i="0" smtClean="0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𝐹𝐸</m:t>
                          </m:r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  <m:t>DP</m:t>
                              </m:r>
                              <m:r>
                                <a:rPr lang="en-US" sz="1600" b="0" i="0" smtClean="0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  <m:t>87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𝐹𝐸</m:t>
                          </m:r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solidFill>
                            <a:srgbClr val="001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solidFill>
                                        <a:srgbClr val="001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001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rgbClr val="001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1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6A1CEA-252A-CD45-9DFF-FB472C77C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68592"/>
                <a:ext cx="2655663" cy="645818"/>
              </a:xfrm>
              <a:prstGeom prst="rect">
                <a:avLst/>
              </a:prstGeom>
              <a:blipFill>
                <a:blip r:embed="rId1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9A5F5D5-54AC-D542-BACA-915EFD5A4B87}"/>
              </a:ext>
            </a:extLst>
          </p:cNvPr>
          <p:cNvSpPr txBox="1"/>
          <p:nvPr/>
        </p:nvSpPr>
        <p:spPr>
          <a:xfrm>
            <a:off x="4269866" y="5391729"/>
            <a:ext cx="2084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(4th-order Fehlberg)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A102E-115D-3148-87E0-06716AE18E17}"/>
              </a:ext>
            </a:extLst>
          </p:cNvPr>
          <p:cNvSpPr txBox="1"/>
          <p:nvPr/>
        </p:nvSpPr>
        <p:spPr>
          <a:xfrm>
            <a:off x="4269866" y="6132261"/>
            <a:ext cx="259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19FF"/>
                </a:solidFill>
              </a:rPr>
              <a:t>(8th-order </a:t>
            </a:r>
            <a:r>
              <a:rPr lang="en-US" sz="1600" dirty="0" err="1">
                <a:solidFill>
                  <a:srgbClr val="0019FF"/>
                </a:solidFill>
              </a:rPr>
              <a:t>Dormand</a:t>
            </a:r>
            <a:r>
              <a:rPr lang="en-US" sz="1600" dirty="0">
                <a:solidFill>
                  <a:srgbClr val="0019FF"/>
                </a:solidFill>
              </a:rPr>
              <a:t>–Prince)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82FF64-A1DF-C547-99E1-EC210A9971FE}"/>
                  </a:ext>
                </a:extLst>
              </p:cNvPr>
              <p:cNvSpPr txBox="1"/>
              <p:nvPr/>
            </p:nvSpPr>
            <p:spPr>
              <a:xfrm>
                <a:off x="11161759" y="4561191"/>
                <a:ext cx="867509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82FF64-A1DF-C547-99E1-EC210A99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759" y="4561191"/>
                <a:ext cx="867509" cy="584775"/>
              </a:xfrm>
              <a:prstGeom prst="rect">
                <a:avLst/>
              </a:prstGeom>
              <a:blipFill>
                <a:blip r:embed="rId11"/>
                <a:stretch>
                  <a:fillRect l="-2857" t="-2083" b="-104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B48EE2-9970-0241-87EB-220841D597D0}"/>
                  </a:ext>
                </a:extLst>
              </p:cNvPr>
              <p:cNvSpPr txBox="1"/>
              <p:nvPr/>
            </p:nvSpPr>
            <p:spPr>
              <a:xfrm>
                <a:off x="7572091" y="1282816"/>
                <a:ext cx="1101195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coarse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B48EE2-9970-0241-87EB-220841D5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091" y="1282816"/>
                <a:ext cx="1101195" cy="584775"/>
              </a:xfrm>
              <a:prstGeom prst="rect">
                <a:avLst/>
              </a:prstGeom>
              <a:blipFill>
                <a:blip r:embed="rId12"/>
                <a:stretch>
                  <a:fillRect l="-1124" t="-2083" b="-104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0BD1AC-4E9E-1043-925B-D5E8D8DB458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22689" y="1867591"/>
            <a:ext cx="486921" cy="100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62DC90-62AC-A146-B047-C54F09CD297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1161762" y="4310743"/>
            <a:ext cx="433752" cy="250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3229A0-5CEF-0D49-988D-F9A5614C21F9}"/>
              </a:ext>
            </a:extLst>
          </p:cNvPr>
          <p:cNvSpPr txBox="1"/>
          <p:nvPr/>
        </p:nvSpPr>
        <p:spPr>
          <a:xfrm>
            <a:off x="9981093" y="364064"/>
            <a:ext cx="119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 = </a:t>
            </a:r>
            <a:r>
              <a:rPr lang="en-US" sz="1400" dirty="0" err="1"/>
              <a:t>Heun</a:t>
            </a:r>
            <a:r>
              <a:rPr lang="en-US" sz="14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D2E31-2450-4C4F-88F5-674565C77D37}"/>
              </a:ext>
            </a:extLst>
          </p:cNvPr>
          <p:cNvSpPr/>
          <p:nvPr/>
        </p:nvSpPr>
        <p:spPr>
          <a:xfrm>
            <a:off x="9981093" y="1043294"/>
            <a:ext cx="1070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 = Fehlberg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1CB5E-960C-8644-8C23-98F8B9906A73}"/>
              </a:ext>
            </a:extLst>
          </p:cNvPr>
          <p:cNvSpPr txBox="1"/>
          <p:nvPr/>
        </p:nvSpPr>
        <p:spPr>
          <a:xfrm>
            <a:off x="9981093" y="703679"/>
            <a:ext cx="224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BS = </a:t>
            </a:r>
            <a:r>
              <a:rPr lang="en-US" sz="1400" dirty="0" err="1"/>
              <a:t>Bogacki</a:t>
            </a:r>
            <a:r>
              <a:rPr lang="en-US" sz="1400" dirty="0"/>
              <a:t>–</a:t>
            </a:r>
            <a:r>
              <a:rPr lang="en-US" sz="1400" dirty="0" err="1"/>
              <a:t>Shampine</a:t>
            </a:r>
            <a:r>
              <a:rPr lang="en-US" sz="1400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817C7F-610B-1B41-ABA6-CB5FF326DBEB}"/>
              </a:ext>
            </a:extLst>
          </p:cNvPr>
          <p:cNvSpPr/>
          <p:nvPr/>
        </p:nvSpPr>
        <p:spPr>
          <a:xfrm>
            <a:off x="9981093" y="1366277"/>
            <a:ext cx="183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DP = </a:t>
            </a:r>
            <a:r>
              <a:rPr lang="en-US" sz="1400" dirty="0" err="1"/>
              <a:t>Dormand</a:t>
            </a:r>
            <a:r>
              <a:rPr lang="en-US" sz="1400" dirty="0"/>
              <a:t>–Prince</a:t>
            </a:r>
          </a:p>
        </p:txBody>
      </p:sp>
    </p:spTree>
    <p:extLst>
      <p:ext uri="{BB962C8B-B14F-4D97-AF65-F5344CB8AC3E}">
        <p14:creationId xmlns:p14="http://schemas.microsoft.com/office/powerpoint/2010/main" val="137079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75A41401-67A7-654A-A728-A8B7D5AFF8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5965" y="1690688"/>
            <a:ext cx="4572000" cy="4572000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36D5CD13-2314-DF46-9F44-909A76FB42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175" y="1690688"/>
            <a:ext cx="4572000" cy="4572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CC67CB9-2F4D-5644-AF5D-762217E1CA2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965" y="1690688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</a:t>
            </a:r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4948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Rapid oscillations: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(100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Embedded RK susceptible to step rejection</a:t>
                </a:r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Step rejections reduce efficiency like extra stages do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>
                    <a:solidFill>
                      <a:srgbClr val="C00000"/>
                    </a:solidFill>
                  </a:rPr>
                  <a:t>Situation worse for high error tolerances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>
                    <a:solidFill>
                      <a:srgbClr val="7F00FF"/>
                    </a:solidFill>
                  </a:rPr>
                  <a:t>Rejection rate decreases for small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7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7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solidFill>
                              <a:srgbClr val="7F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7F00FF"/>
                    </a:solidFill>
                  </a:rPr>
                  <a:t> </a:t>
                </a:r>
              </a:p>
              <a:p>
                <a:pPr lvl="1">
                  <a:lnSpc>
                    <a:spcPct val="110000"/>
                  </a:lnSpc>
                </a:pPr>
                <a:endParaRPr lang="en-US" sz="1600" dirty="0">
                  <a:solidFill>
                    <a:srgbClr val="E1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endParaRPr lang="en-US" sz="1600" dirty="0">
                  <a:solidFill>
                    <a:srgbClr val="E1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RKM can use any RK method (e.g., </a:t>
                </a:r>
                <a:r>
                  <a:rPr lang="en-US" sz="2000" dirty="0">
                    <a:solidFill>
                      <a:srgbClr val="0019FF"/>
                    </a:solidFill>
                  </a:rPr>
                  <a:t>Shanks Pseudo 8</a:t>
                </a:r>
                <a:r>
                  <a:rPr lang="en-US" sz="2000" dirty="0"/>
                  <a:t>)</a:t>
                </a:r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49488" cy="4351338"/>
              </a:xfrm>
              <a:blipFill>
                <a:blip r:embed="rId5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12</a:t>
            </a:fld>
            <a:endParaRPr lang="en-BR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8BDFB2-0412-664A-98C6-32AECE9CD0B4}"/>
                  </a:ext>
                </a:extLst>
              </p:cNvPr>
              <p:cNvSpPr txBox="1"/>
              <p:nvPr/>
            </p:nvSpPr>
            <p:spPr>
              <a:xfrm>
                <a:off x="1296471" y="1867593"/>
                <a:ext cx="11096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8BDFB2-0412-664A-98C6-32AECE9CD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471" y="1867593"/>
                <a:ext cx="1109663" cy="246221"/>
              </a:xfrm>
              <a:prstGeom prst="rect">
                <a:avLst/>
              </a:prstGeom>
              <a:blipFill>
                <a:blip r:embed="rId6"/>
                <a:stretch>
                  <a:fillRect l="-6818" t="-4762" r="-11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30335B-229B-F445-A825-D8CD4E208FCD}"/>
                  </a:ext>
                </a:extLst>
              </p:cNvPr>
              <p:cNvSpPr txBox="1"/>
              <p:nvPr/>
            </p:nvSpPr>
            <p:spPr>
              <a:xfrm>
                <a:off x="2864404" y="1867592"/>
                <a:ext cx="6324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30335B-229B-F445-A825-D8CD4E20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04" y="1867592"/>
                <a:ext cx="632481" cy="246221"/>
              </a:xfrm>
              <a:prstGeom prst="rect">
                <a:avLst/>
              </a:prstGeom>
              <a:blipFill>
                <a:blip r:embed="rId7"/>
                <a:stretch>
                  <a:fillRect l="-11765" r="-196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DDEFB2-899B-3E4D-AA40-F9CCBF6E38F7}"/>
                  </a:ext>
                </a:extLst>
              </p:cNvPr>
              <p:cNvSpPr txBox="1"/>
              <p:nvPr/>
            </p:nvSpPr>
            <p:spPr>
              <a:xfrm>
                <a:off x="4117710" y="1867591"/>
                <a:ext cx="602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DDEFB2-899B-3E4D-AA40-F9CCBF6E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10" y="1867591"/>
                <a:ext cx="602024" cy="246221"/>
              </a:xfrm>
              <a:prstGeom prst="rect">
                <a:avLst/>
              </a:prstGeom>
              <a:blipFill>
                <a:blip r:embed="rId8"/>
                <a:stretch>
                  <a:fillRect l="-10417" r="-416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89D1B-5EC6-BE41-8C3E-4345628A26FB}"/>
                  </a:ext>
                </a:extLst>
              </p:cNvPr>
              <p:cNvSpPr txBox="1"/>
              <p:nvPr/>
            </p:nvSpPr>
            <p:spPr>
              <a:xfrm>
                <a:off x="5340560" y="1734658"/>
                <a:ext cx="72314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89D1B-5EC6-BE41-8C3E-4345628A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60" y="1734658"/>
                <a:ext cx="723147" cy="462627"/>
              </a:xfrm>
              <a:prstGeom prst="rect">
                <a:avLst/>
              </a:prstGeom>
              <a:blipFill>
                <a:blip r:embed="rId9"/>
                <a:stretch>
                  <a:fillRect l="-8621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EDA692-C9D6-7945-A985-F12ACABFBEFC}"/>
                  </a:ext>
                </a:extLst>
              </p:cNvPr>
              <p:cNvSpPr/>
              <p:nvPr/>
            </p:nvSpPr>
            <p:spPr>
              <a:xfrm>
                <a:off x="1029192" y="4949487"/>
                <a:ext cx="3380734" cy="399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ERK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ideal</m:t>
                              </m:r>
                            </m:e>
                          </m:d>
                        </m:sup>
                      </m:sSub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ERK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𝐹𝐸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EDA692-C9D6-7945-A985-F12ACABF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2" y="4949487"/>
                <a:ext cx="3380734" cy="399468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D6930EE-4D86-0A42-B268-DC58D5769309}"/>
              </a:ext>
            </a:extLst>
          </p:cNvPr>
          <p:cNvSpPr txBox="1"/>
          <p:nvPr/>
        </p:nvSpPr>
        <p:spPr>
          <a:xfrm>
            <a:off x="4600917" y="4997701"/>
            <a:ext cx="207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(efficiency loss in ERK)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0BD1AC-4E9E-1043-925B-D5E8D8DB458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959164" y="1734658"/>
            <a:ext cx="674197" cy="687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5484EFD-820E-9944-B884-92292282B841}"/>
                  </a:ext>
                </a:extLst>
              </p:cNvPr>
              <p:cNvSpPr/>
              <p:nvPr/>
            </p:nvSpPr>
            <p:spPr>
              <a:xfrm>
                <a:off x="1042375" y="3098246"/>
                <a:ext cx="2262992" cy="578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𝑎𝑡𝑡𝑒𝑚𝑝𝑡𝑠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5484EFD-820E-9944-B884-92292282B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75" y="3098246"/>
                <a:ext cx="2262992" cy="578620"/>
              </a:xfrm>
              <a:prstGeom prst="rect">
                <a:avLst/>
              </a:prstGeom>
              <a:blipFill>
                <a:blip r:embed="rId11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E4FDCA4-191B-3A46-88AC-E34C7434C60A}"/>
              </a:ext>
            </a:extLst>
          </p:cNvPr>
          <p:cNvSpPr txBox="1"/>
          <p:nvPr/>
        </p:nvSpPr>
        <p:spPr>
          <a:xfrm>
            <a:off x="4600917" y="3208923"/>
            <a:ext cx="1889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(step rejection rate)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B48EE2-9970-0241-87EB-220841D597D0}"/>
                  </a:ext>
                </a:extLst>
              </p:cNvPr>
              <p:cNvSpPr txBox="1"/>
              <p:nvPr/>
            </p:nvSpPr>
            <p:spPr>
              <a:xfrm>
                <a:off x="7420073" y="1396104"/>
                <a:ext cx="107818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B48EE2-9970-0241-87EB-220841D5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073" y="1396104"/>
                <a:ext cx="107818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62DC90-62AC-A146-B047-C54F09CD297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1197385" y="4001294"/>
            <a:ext cx="486545" cy="534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82FF64-A1DF-C547-99E1-EC210A9971FE}"/>
                  </a:ext>
                </a:extLst>
              </p:cNvPr>
              <p:cNvSpPr txBox="1"/>
              <p:nvPr/>
            </p:nvSpPr>
            <p:spPr>
              <a:xfrm>
                <a:off x="11197385" y="4535791"/>
                <a:ext cx="97309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7F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smtClean="0">
                          <a:solidFill>
                            <a:srgbClr val="7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solidFill>
                            <a:srgbClr val="7F00FF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n-US" sz="1600" dirty="0">
                  <a:solidFill>
                    <a:srgbClr val="7F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82FF64-A1DF-C547-99E1-EC210A99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385" y="4535791"/>
                <a:ext cx="97309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AE55B34-12FF-794D-9332-7DF7B66F350C}"/>
              </a:ext>
            </a:extLst>
          </p:cNvPr>
          <p:cNvSpPr txBox="1"/>
          <p:nvPr/>
        </p:nvSpPr>
        <p:spPr>
          <a:xfrm>
            <a:off x="10822941" y="1272993"/>
            <a:ext cx="13117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ignore step rejections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ADC6DD-F72B-5543-8BD9-7539B28F320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1008426" y="1857768"/>
            <a:ext cx="470400" cy="119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1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0153-BEFE-044F-9F9A-5E86270F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Adaptive Runge–</a:t>
            </a:r>
            <a:r>
              <a:rPr lang="en-US" sz="2000" dirty="0" err="1"/>
              <a:t>Kutta</a:t>
            </a:r>
            <a:r>
              <a:rPr lang="en-US" sz="2000" dirty="0"/>
              <a:t> methods are useful for solving ODEs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Automatically adjust step size to improve computational efficiency and local error control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2000" dirty="0"/>
              <a:t>Common methods:</a:t>
            </a:r>
          </a:p>
          <a:p>
            <a:pPr marL="800100" lvl="1" indent="-342900">
              <a:lnSpc>
                <a:spcPct val="110000"/>
              </a:lnSpc>
              <a:buAutoNum type="arabicPeriod"/>
            </a:pPr>
            <a:r>
              <a:rPr lang="en-US" sz="1600" dirty="0"/>
              <a:t>Step doubling</a:t>
            </a:r>
          </a:p>
          <a:p>
            <a:pPr lvl="2"/>
            <a:r>
              <a:rPr lang="en-US" sz="1400" dirty="0"/>
              <a:t>Increase accuracy of any RK scheme</a:t>
            </a:r>
          </a:p>
          <a:p>
            <a:pPr lvl="2"/>
            <a:r>
              <a:rPr lang="en-US" sz="1400" dirty="0"/>
              <a:t>Very expensive (2X more stages)</a:t>
            </a:r>
          </a:p>
          <a:p>
            <a:pPr marL="800100" lvl="1" indent="-342900">
              <a:buAutoNum type="arabicPeriod" startAt="2"/>
            </a:pPr>
            <a:r>
              <a:rPr lang="en-US" sz="1600" dirty="0"/>
              <a:t>Embedded</a:t>
            </a:r>
          </a:p>
          <a:p>
            <a:pPr lvl="2"/>
            <a:r>
              <a:rPr lang="en-US" sz="1400" dirty="0"/>
              <a:t>Only a few additional stages are required</a:t>
            </a:r>
          </a:p>
          <a:p>
            <a:pPr lvl="2"/>
            <a:r>
              <a:rPr lang="en-US" sz="1400" dirty="0"/>
              <a:t>May still encounter step rejections</a:t>
            </a:r>
          </a:p>
          <a:p>
            <a:pPr lvl="2"/>
            <a:endParaRPr lang="en-US" sz="1400" dirty="0"/>
          </a:p>
          <a:p>
            <a:r>
              <a:rPr lang="en-US" sz="2000" dirty="0"/>
              <a:t>RKM method</a:t>
            </a:r>
          </a:p>
          <a:p>
            <a:pPr lvl="1"/>
            <a:r>
              <a:rPr lang="en-US" sz="1600" dirty="0"/>
              <a:t>Can be used with any RK scheme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/>
              <a:t>No additional stages, avoids step rejections</a:t>
            </a:r>
          </a:p>
          <a:p>
            <a:pPr lvl="1"/>
            <a:r>
              <a:rPr lang="en-US" sz="1600" dirty="0"/>
              <a:t>Highly versatile and numerically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2</a:t>
            </a:fld>
            <a:endParaRPr lang="en-BR" sz="1400">
              <a:solidFill>
                <a:schemeClr val="tx1"/>
              </a:solidFill>
            </a:endParaRPr>
          </a:p>
        </p:txBody>
      </p:sp>
      <p:pic>
        <p:nvPicPr>
          <p:cNvPr id="6" name="Picture 5" descr="ode45()">
            <a:extLst>
              <a:ext uri="{FF2B5EF4-FFF2-40B4-BE49-F238E27FC236}">
                <a16:creationId xmlns:a16="http://schemas.microsoft.com/office/drawing/2014/main" id="{720F2B3E-0EF6-CD4B-AF18-EDF3220BB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3" t="24832" r="26639" b="28053"/>
          <a:stretch/>
        </p:blipFill>
        <p:spPr>
          <a:xfrm>
            <a:off x="6399101" y="3429001"/>
            <a:ext cx="1080655" cy="87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CDC34-650B-014D-BDC6-5EC3CEE4DC51}"/>
              </a:ext>
            </a:extLst>
          </p:cNvPr>
          <p:cNvSpPr txBox="1"/>
          <p:nvPr/>
        </p:nvSpPr>
        <p:spPr>
          <a:xfrm>
            <a:off x="6308353" y="4620844"/>
            <a:ext cx="126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ode45()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50B920C-FED3-4F47-87A8-F6B04B32F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6639" y="3429000"/>
            <a:ext cx="786060" cy="878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1D48F3-F672-DB43-8534-48EFF0A40CA5}"/>
              </a:ext>
            </a:extLst>
          </p:cNvPr>
          <p:cNvSpPr txBox="1"/>
          <p:nvPr/>
        </p:nvSpPr>
        <p:spPr>
          <a:xfrm>
            <a:off x="8428592" y="4620844"/>
            <a:ext cx="126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odeint</a:t>
            </a:r>
            <a:r>
              <a:rPr lang="en-US" sz="1600" dirty="0"/>
              <a:t>()</a:t>
            </a:r>
          </a:p>
        </p:txBody>
      </p:sp>
      <p:pic>
        <p:nvPicPr>
          <p:cNvPr id="1026" name="Picture 2" descr="Mathematica Logo PNG Transparent &amp;amp; SVG Vector - Freebie Supply">
            <a:extLst>
              <a:ext uri="{FF2B5EF4-FFF2-40B4-BE49-F238E27FC236}">
                <a16:creationId xmlns:a16="http://schemas.microsoft.com/office/drawing/2014/main" id="{99EDE05E-6192-1F49-B9FE-8814A794D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9" r="11764"/>
          <a:stretch/>
        </p:blipFill>
        <p:spPr bwMode="auto">
          <a:xfrm>
            <a:off x="10639582" y="3429000"/>
            <a:ext cx="902525" cy="87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9E8E0E-FBB2-174A-BCE3-4AB494D957F0}"/>
              </a:ext>
            </a:extLst>
          </p:cNvPr>
          <p:cNvSpPr txBox="1"/>
          <p:nvPr/>
        </p:nvSpPr>
        <p:spPr>
          <a:xfrm>
            <a:off x="10459767" y="4620844"/>
            <a:ext cx="126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NDSolve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289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0153-BEFE-044F-9F9A-5E86270F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Numerical methods for ODEs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Explicit Runge–</a:t>
            </a:r>
            <a:r>
              <a:rPr lang="en-US" sz="1600" dirty="0" err="1"/>
              <a:t>Kutta</a:t>
            </a:r>
            <a:r>
              <a:rPr lang="en-US" sz="1600" dirty="0"/>
              <a:t> methods like RK4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Local truncation error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Butcher tableau notation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2000" dirty="0"/>
              <a:t>Adaptive step size methods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Euler step doubling, Fehlberg 4(5)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Error and step size controls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Efficiency graphs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dirty="0"/>
              <a:t>Python or similar programming language</a:t>
            </a:r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3</a:t>
            </a:fld>
            <a:endParaRPr lang="en-B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Runge–</a:t>
            </a:r>
            <a:r>
              <a:rPr lang="en-US" dirty="0" err="1"/>
              <a:t>Kutta</a:t>
            </a:r>
            <a:r>
              <a:rPr lang="en-US" dirty="0"/>
              <a:t> </a:t>
            </a:r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10000"/>
                  </a:lnSpc>
                  <a:buNone/>
                </a:pPr>
                <a:endParaRPr lang="en-US" sz="28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RK4 method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515599" cy="4351338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4</a:t>
            </a:fld>
            <a:endParaRPr lang="en-BR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F2AEE3-8221-2A44-89C5-B9BF55FF0719}"/>
                  </a:ext>
                </a:extLst>
              </p:cNvPr>
              <p:cNvSpPr txBox="1"/>
              <p:nvPr/>
            </p:nvSpPr>
            <p:spPr>
              <a:xfrm>
                <a:off x="1296471" y="1867593"/>
                <a:ext cx="10709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F2AEE3-8221-2A44-89C5-B9BF55FF0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471" y="1867593"/>
                <a:ext cx="1070999" cy="246221"/>
              </a:xfrm>
              <a:prstGeom prst="rect">
                <a:avLst/>
              </a:prstGeom>
              <a:blipFill>
                <a:blip r:embed="rId3"/>
                <a:stretch>
                  <a:fillRect l="-7059" r="-35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E58A4E-A701-DB45-9A39-14ACD0B13457}"/>
                  </a:ext>
                </a:extLst>
              </p:cNvPr>
              <p:cNvSpPr txBox="1"/>
              <p:nvPr/>
            </p:nvSpPr>
            <p:spPr>
              <a:xfrm>
                <a:off x="2943209" y="1870105"/>
                <a:ext cx="981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E58A4E-A701-DB45-9A39-14ACD0B1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09" y="1870105"/>
                <a:ext cx="981744" cy="246221"/>
              </a:xfrm>
              <a:prstGeom prst="rect">
                <a:avLst/>
              </a:prstGeom>
              <a:blipFill>
                <a:blip r:embed="rId4"/>
                <a:stretch>
                  <a:fillRect l="-63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20EF8BD-753C-884D-9720-8D66E3ACF265}"/>
              </a:ext>
            </a:extLst>
          </p:cNvPr>
          <p:cNvSpPr txBox="1"/>
          <p:nvPr/>
        </p:nvSpPr>
        <p:spPr>
          <a:xfrm>
            <a:off x="7824651" y="5424937"/>
            <a:ext cx="3090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Butcher tableau of RK4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186445-6238-7C47-9472-E5789A99BA07}"/>
                  </a:ext>
                </a:extLst>
              </p:cNvPr>
              <p:cNvSpPr txBox="1"/>
              <p:nvPr/>
            </p:nvSpPr>
            <p:spPr>
              <a:xfrm>
                <a:off x="1296471" y="5268729"/>
                <a:ext cx="3819764" cy="472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186445-6238-7C47-9472-E5789A99B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471" y="5268729"/>
                <a:ext cx="3819764" cy="472694"/>
              </a:xfrm>
              <a:prstGeom prst="rect">
                <a:avLst/>
              </a:prstGeom>
              <a:blipFill>
                <a:blip r:embed="rId5"/>
                <a:stretch>
                  <a:fillRect l="-1993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0553CF-E570-054C-9FE2-BA3CF853665A}"/>
                  </a:ext>
                </a:extLst>
              </p:cNvPr>
              <p:cNvSpPr/>
              <p:nvPr/>
            </p:nvSpPr>
            <p:spPr>
              <a:xfrm>
                <a:off x="1203871" y="2969700"/>
                <a:ext cx="1596656" cy="34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0553CF-E570-054C-9FE2-BA3CF8536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71" y="2969700"/>
                <a:ext cx="1596656" cy="349326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631118-26C0-B440-861C-98E576FE57A1}"/>
                  </a:ext>
                </a:extLst>
              </p:cNvPr>
              <p:cNvSpPr/>
              <p:nvPr/>
            </p:nvSpPr>
            <p:spPr>
              <a:xfrm>
                <a:off x="1203871" y="3343408"/>
                <a:ext cx="4799528" cy="565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631118-26C0-B440-861C-98E576FE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71" y="3343408"/>
                <a:ext cx="4799528" cy="565026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E9E190-C944-6D49-B48A-B061677D1930}"/>
                  </a:ext>
                </a:extLst>
              </p:cNvPr>
              <p:cNvSpPr/>
              <p:nvPr/>
            </p:nvSpPr>
            <p:spPr>
              <a:xfrm>
                <a:off x="1203872" y="3929288"/>
                <a:ext cx="4799528" cy="565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E9E190-C944-6D49-B48A-B061677D1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72" y="3929288"/>
                <a:ext cx="4799528" cy="565026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B382C6-20DA-1549-9A98-28AAB0D5C8E0}"/>
                  </a:ext>
                </a:extLst>
              </p:cNvPr>
              <p:cNvSpPr/>
              <p:nvPr/>
            </p:nvSpPr>
            <p:spPr>
              <a:xfrm>
                <a:off x="1203872" y="4547378"/>
                <a:ext cx="4799528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B382C6-20DA-1549-9A98-28AAB0D5C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72" y="4547378"/>
                <a:ext cx="4799528" cy="370294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A313DA-FBDA-AA4D-B6D9-2D5A3FBEBFF4}"/>
                  </a:ext>
                </a:extLst>
              </p:cNvPr>
              <p:cNvSpPr txBox="1"/>
              <p:nvPr/>
            </p:nvSpPr>
            <p:spPr>
              <a:xfrm>
                <a:off x="1296796" y="5972706"/>
                <a:ext cx="1646413" cy="265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A313DA-FBDA-AA4D-B6D9-2D5A3FBEB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96" y="5972706"/>
                <a:ext cx="1646413" cy="265457"/>
              </a:xfrm>
              <a:prstGeom prst="rect">
                <a:avLst/>
              </a:prstGeom>
              <a:blipFill>
                <a:blip r:embed="rId10"/>
                <a:stretch>
                  <a:fillRect l="-461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6C677E-1477-084E-B73B-2DE826C65641}"/>
              </a:ext>
            </a:extLst>
          </p:cNvPr>
          <p:cNvSpPr txBox="1"/>
          <p:nvPr/>
        </p:nvSpPr>
        <p:spPr>
          <a:xfrm>
            <a:off x="5226851" y="5335799"/>
            <a:ext cx="173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(RK4 update)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39075-F03C-F14C-9EC6-2B20BE65D031}"/>
              </a:ext>
            </a:extLst>
          </p:cNvPr>
          <p:cNvSpPr txBox="1"/>
          <p:nvPr/>
        </p:nvSpPr>
        <p:spPr>
          <a:xfrm>
            <a:off x="5226851" y="5936157"/>
            <a:ext cx="24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(local truncation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CD5F4D-310B-D34D-A284-1F478EC707C0}"/>
                  </a:ext>
                </a:extLst>
              </p:cNvPr>
              <p:cNvSpPr txBox="1"/>
              <p:nvPr/>
            </p:nvSpPr>
            <p:spPr>
              <a:xfrm>
                <a:off x="5226851" y="2980472"/>
                <a:ext cx="1738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600" dirty="0"/>
                  <a:t> stages)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CD5F4D-310B-D34D-A284-1F478EC70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51" y="2980472"/>
                <a:ext cx="1738296" cy="338554"/>
              </a:xfrm>
              <a:prstGeom prst="rect">
                <a:avLst/>
              </a:prstGeom>
              <a:blipFill>
                <a:blip r:embed="rId11"/>
                <a:stretch>
                  <a:fillRect l="-2174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2BA874B-1C02-1143-B09A-7D0C5BC43073}"/>
              </a:ext>
            </a:extLst>
          </p:cNvPr>
          <p:cNvSpPr txBox="1"/>
          <p:nvPr/>
        </p:nvSpPr>
        <p:spPr>
          <a:xfrm>
            <a:off x="5226851" y="1823239"/>
            <a:ext cx="173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(non-stiff 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20">
                <a:extLst>
                  <a:ext uri="{FF2B5EF4-FFF2-40B4-BE49-F238E27FC236}">
                    <a16:creationId xmlns:a16="http://schemas.microsoft.com/office/drawing/2014/main" id="{ED86BE1B-F884-344A-B45D-ED17957EF3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199433"/>
                  </p:ext>
                </p:extLst>
              </p:nvPr>
            </p:nvGraphicFramePr>
            <p:xfrm>
              <a:off x="7878721" y="2362964"/>
              <a:ext cx="2982810" cy="2648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562">
                      <a:extLst>
                        <a:ext uri="{9D8B030D-6E8A-4147-A177-3AD203B41FA5}">
                          <a16:colId xmlns:a16="http://schemas.microsoft.com/office/drawing/2014/main" val="270959197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236095836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1437542279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158321930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2979473381"/>
                        </a:ext>
                      </a:extLst>
                    </a:gridCol>
                  </a:tblGrid>
                  <a:tr h="415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7558338"/>
                      </a:ext>
                    </a:extLst>
                  </a:tr>
                  <a:tr h="5567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138558"/>
                      </a:ext>
                    </a:extLst>
                  </a:tr>
                  <a:tr h="5567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183543"/>
                      </a:ext>
                    </a:extLst>
                  </a:tr>
                  <a:tr h="415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39721"/>
                      </a:ext>
                    </a:extLst>
                  </a:tr>
                  <a:tr h="55837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293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20">
                <a:extLst>
                  <a:ext uri="{FF2B5EF4-FFF2-40B4-BE49-F238E27FC236}">
                    <a16:creationId xmlns:a16="http://schemas.microsoft.com/office/drawing/2014/main" id="{ED86BE1B-F884-344A-B45D-ED17957EF3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199433"/>
                  </p:ext>
                </p:extLst>
              </p:nvPr>
            </p:nvGraphicFramePr>
            <p:xfrm>
              <a:off x="7878721" y="2362964"/>
              <a:ext cx="2982810" cy="2648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562">
                      <a:extLst>
                        <a:ext uri="{9D8B030D-6E8A-4147-A177-3AD203B41FA5}">
                          <a16:colId xmlns:a16="http://schemas.microsoft.com/office/drawing/2014/main" val="270959197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236095836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1437542279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158321930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2979473381"/>
                        </a:ext>
                      </a:extLst>
                    </a:gridCol>
                  </a:tblGrid>
                  <a:tr h="415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2128" t="-3030" r="-406383" b="-5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102128" t="-3030" r="-306383" b="-53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7558338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2128" t="-70833" r="-406383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102128" t="-70833" r="-306383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138558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l="-2128" t="-174468" r="-406383" b="-1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102128" t="-174468" r="-306383" b="-1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7917" t="-174468" r="-200000" b="-1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183543"/>
                      </a:ext>
                    </a:extLst>
                  </a:tr>
                  <a:tr h="415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128" t="-390909" r="-406383" b="-15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128" t="-390909" r="-306383" b="-15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97917" t="-390909" r="-200000" b="-15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04255" t="-390909" r="-104255" b="-15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3972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102128" t="-337500" r="-306383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197917" t="-337500" r="-2000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304255" t="-337500" r="-10425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404255" t="-337500" r="-4255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29348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FD56C9-EBD9-F940-BA4A-FDD33B8739AA}"/>
              </a:ext>
            </a:extLst>
          </p:cNvPr>
          <p:cNvCxnSpPr>
            <a:cxnSpLocks/>
          </p:cNvCxnSpPr>
          <p:nvPr/>
        </p:nvCxnSpPr>
        <p:spPr>
          <a:xfrm>
            <a:off x="8475904" y="2376174"/>
            <a:ext cx="0" cy="2635292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4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doubling</a:t>
            </a:r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dirty="0"/>
                  <a:t>Take two half-steps and compare to full step (costs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function evaluations)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Subtract results to get local error of double-step: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Can use error estimate to extrapolate double-step:</a:t>
                </a:r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515599" cy="4351338"/>
              </a:xfrm>
              <a:blipFill>
                <a:blip r:embed="rId2"/>
                <a:stretch>
                  <a:fillRect l="-603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5</a:t>
            </a:fld>
            <a:endParaRPr lang="en-BR" sz="14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CD5F4D-310B-D34D-A284-1F478EC707C0}"/>
              </a:ext>
            </a:extLst>
          </p:cNvPr>
          <p:cNvSpPr txBox="1"/>
          <p:nvPr/>
        </p:nvSpPr>
        <p:spPr>
          <a:xfrm>
            <a:off x="5780884" y="2450030"/>
            <a:ext cx="135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(original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46EF5F-F38D-2342-8B64-6AD31C0C610C}"/>
                  </a:ext>
                </a:extLst>
              </p:cNvPr>
              <p:cNvSpPr/>
              <p:nvPr/>
            </p:nvSpPr>
            <p:spPr>
              <a:xfrm>
                <a:off x="1173020" y="2933011"/>
                <a:ext cx="3910814" cy="56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0" smtClean="0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600" i="1">
                          <a:solidFill>
                            <a:srgbClr val="00B4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4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𝑅𝐾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B4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B4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B4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B4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4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46EF5F-F38D-2342-8B64-6AD31C0C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20" y="2933011"/>
                <a:ext cx="3910814" cy="56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BA6BE3-A6EB-3047-9A20-8038866A4A74}"/>
                  </a:ext>
                </a:extLst>
              </p:cNvPr>
              <p:cNvSpPr/>
              <p:nvPr/>
            </p:nvSpPr>
            <p:spPr>
              <a:xfrm>
                <a:off x="1173020" y="2415308"/>
                <a:ext cx="2752613" cy="407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0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600" i="1">
                          <a:solidFill>
                            <a:srgbClr val="001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19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𝑅𝐾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19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19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1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001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1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1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BA6BE3-A6EB-3047-9A20-8038866A4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20" y="2415308"/>
                <a:ext cx="2752613" cy="407997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4AE225-6906-AF41-9831-0C4D73D270DD}"/>
                  </a:ext>
                </a:extLst>
              </p:cNvPr>
              <p:cNvSpPr/>
              <p:nvPr/>
            </p:nvSpPr>
            <p:spPr>
              <a:xfrm>
                <a:off x="8131817" y="2937831"/>
                <a:ext cx="2991716" cy="56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4AE225-6906-AF41-9831-0C4D73D27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17" y="2937831"/>
                <a:ext cx="2991716" cy="560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67C17C0-C7AC-374E-859D-4A243AE48405}"/>
              </a:ext>
            </a:extLst>
          </p:cNvPr>
          <p:cNvSpPr txBox="1"/>
          <p:nvPr/>
        </p:nvSpPr>
        <p:spPr>
          <a:xfrm>
            <a:off x="5780884" y="3043746"/>
            <a:ext cx="1632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(step doubling)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B1153D-703B-E942-AF9F-DCA4537DD845}"/>
                  </a:ext>
                </a:extLst>
              </p:cNvPr>
              <p:cNvSpPr txBox="1"/>
              <p:nvPr/>
            </p:nvSpPr>
            <p:spPr>
              <a:xfrm>
                <a:off x="8131817" y="2450030"/>
                <a:ext cx="30903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order of method,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stages)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B1153D-703B-E942-AF9F-DCA4537DD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817" y="2450030"/>
                <a:ext cx="3090365" cy="338554"/>
              </a:xfrm>
              <a:prstGeom prst="rect">
                <a:avLst/>
              </a:prstGeom>
              <a:blipFill>
                <a:blip r:embed="rId6"/>
                <a:stretch>
                  <a:fillRect l="-1230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6C7308-EA9B-9749-82F5-B6BAD0A3041D}"/>
                  </a:ext>
                </a:extLst>
              </p:cNvPr>
              <p:cNvSpPr/>
              <p:nvPr/>
            </p:nvSpPr>
            <p:spPr>
              <a:xfrm>
                <a:off x="1173020" y="4074557"/>
                <a:ext cx="2010935" cy="630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6C7308-EA9B-9749-82F5-B6BAD0A30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20" y="4074557"/>
                <a:ext cx="2010935" cy="630365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F17FC3-2187-3348-A14F-B2BA4BA7EAF3}"/>
                  </a:ext>
                </a:extLst>
              </p:cNvPr>
              <p:cNvSpPr/>
              <p:nvPr/>
            </p:nvSpPr>
            <p:spPr>
              <a:xfrm>
                <a:off x="1173020" y="5310065"/>
                <a:ext cx="1969257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</m:sup>
                      </m:sSub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F17FC3-2187-3348-A14F-B2BA4BA7E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20" y="5310065"/>
                <a:ext cx="1969257" cy="397929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892DC-8A07-224A-BB77-D225D2B301A0}"/>
                  </a:ext>
                </a:extLst>
              </p:cNvPr>
              <p:cNvSpPr/>
              <p:nvPr/>
            </p:nvSpPr>
            <p:spPr>
              <a:xfrm>
                <a:off x="1173020" y="5964628"/>
                <a:ext cx="1997342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892DC-8A07-224A-BB77-D225D2B30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20" y="5964628"/>
                <a:ext cx="1997342" cy="403124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1914BE6-2E0F-304B-B5B0-7D883042C339}"/>
              </a:ext>
            </a:extLst>
          </p:cNvPr>
          <p:cNvSpPr txBox="1"/>
          <p:nvPr/>
        </p:nvSpPr>
        <p:spPr>
          <a:xfrm>
            <a:off x="3481224" y="5351327"/>
            <a:ext cx="263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(Richardson extrapolation)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7663E-E986-BB4D-AEA4-C319EEB5FF97}"/>
              </a:ext>
            </a:extLst>
          </p:cNvPr>
          <p:cNvSpPr txBox="1"/>
          <p:nvPr/>
        </p:nvSpPr>
        <p:spPr>
          <a:xfrm>
            <a:off x="3481224" y="6005447"/>
            <a:ext cx="302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(increase accuracy by one order)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B5CA4D-5B72-BC4C-A79F-DA367581EA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8997" y="3647231"/>
            <a:ext cx="3498952" cy="2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9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</a:t>
            </a:r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75260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dirty="0"/>
                  <a:t>Adjust step size as</a:t>
                </a:r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Algorithm:</a:t>
                </a:r>
              </a:p>
              <a:p>
                <a:pPr marL="800100" lvl="1" indent="-342900">
                  <a:lnSpc>
                    <a:spcPct val="110000"/>
                  </a:lnSpc>
                  <a:buAutoNum type="arabicPeriod"/>
                </a:pPr>
                <a:r>
                  <a:rPr lang="en-US" sz="1600" dirty="0"/>
                  <a:t>Propose a step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and updated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sup>
                    </m:sSubSup>
                  </m:oMath>
                </a14:m>
                <a:endParaRPr lang="en-US" sz="1600" dirty="0"/>
              </a:p>
              <a:p>
                <a:pPr marL="800100" lvl="1" indent="-342900">
                  <a:buAutoNum type="arabicPeriod" startAt="2"/>
                </a:pPr>
                <a:r>
                  <a:rPr lang="en-US" sz="1600" dirty="0"/>
                  <a:t>Compute local error and compare to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2"/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𝑡𝑜𝑙</m:t>
                    </m:r>
                  </m:oMath>
                </a14:m>
                <a:r>
                  <a:rPr lang="en-US" sz="1400" dirty="0"/>
                  <a:t>: accept and adjust next step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  <a:p>
                <a:pPr lvl="2"/>
                <a:r>
                  <a:rPr lang="en-US" sz="1400" dirty="0"/>
                  <a:t>Else: reject and adjust current step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/>
                  <a:t> for next attempt</a:t>
                </a: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752604" cy="4351338"/>
              </a:xfrm>
              <a:blipFill>
                <a:blip r:embed="rId2"/>
                <a:stretch>
                  <a:fillRect l="-1104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6</a:t>
            </a:fld>
            <a:endParaRPr lang="en-BR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2F45A4-AD41-B54F-9B10-834529337BD0}"/>
                  </a:ext>
                </a:extLst>
              </p:cNvPr>
              <p:cNvSpPr/>
              <p:nvPr/>
            </p:nvSpPr>
            <p:spPr>
              <a:xfrm>
                <a:off x="834569" y="2421713"/>
                <a:ext cx="4881849" cy="88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𝑡𝑜𝑙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FF48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FF48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ℰ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FF48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FF48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solidFill>
                                                            <a:srgbClr val="FF48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>
                                                          <a:solidFill>
                                                            <a:srgbClr val="FF48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1/(1+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2F45A4-AD41-B54F-9B10-834529337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69" y="2421713"/>
                <a:ext cx="4881849" cy="885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56A01-E8E5-3644-B168-05A0A4EB3513}"/>
                  </a:ext>
                </a:extLst>
              </p:cNvPr>
              <p:cNvSpPr txBox="1"/>
              <p:nvPr/>
            </p:nvSpPr>
            <p:spPr>
              <a:xfrm>
                <a:off x="3613104" y="1874731"/>
                <a:ext cx="31347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5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500" dirty="0"/>
                  <a:t> norm)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56A01-E8E5-3644-B168-05A0A4EB3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04" y="1874731"/>
                <a:ext cx="3134769" cy="338554"/>
              </a:xfrm>
              <a:prstGeom prst="rect">
                <a:avLst/>
              </a:prstGeom>
              <a:blipFill>
                <a:blip r:embed="rId5"/>
                <a:stretch>
                  <a:fillRect t="-3571" r="-80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051A0E-D8E9-5A4C-AD91-8E4F6D165F04}"/>
                  </a:ext>
                </a:extLst>
              </p:cNvPr>
              <p:cNvSpPr/>
              <p:nvPr/>
            </p:nvSpPr>
            <p:spPr>
              <a:xfrm>
                <a:off x="834569" y="3527044"/>
                <a:ext cx="3493649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𝑡𝑜𝑙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7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7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7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rgbClr val="7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051A0E-D8E9-5A4C-AD91-8E4F6D165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69" y="3527044"/>
                <a:ext cx="3493649" cy="46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2E911C-90F7-3F41-AE83-0869311E5A09}"/>
              </a:ext>
            </a:extLst>
          </p:cNvPr>
          <p:cNvSpPr txBox="1"/>
          <p:nvPr/>
        </p:nvSpPr>
        <p:spPr>
          <a:xfrm>
            <a:off x="4986050" y="3600303"/>
            <a:ext cx="11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(tolerance)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7059A85-59F8-C240-86A4-647211E0C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941" y="1460664"/>
            <a:ext cx="4588903" cy="48953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097B65-F029-EE4D-A6AA-9D4AB3E178CB}"/>
              </a:ext>
            </a:extLst>
          </p:cNvPr>
          <p:cNvSpPr txBox="1"/>
          <p:nvPr/>
        </p:nvSpPr>
        <p:spPr>
          <a:xfrm>
            <a:off x="7635835" y="4191990"/>
            <a:ext cx="2933204" cy="754924"/>
          </a:xfrm>
          <a:prstGeom prst="rect">
            <a:avLst/>
          </a:prstGeom>
          <a:noFill/>
          <a:ln>
            <a:solidFill>
              <a:srgbClr val="F35400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947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Runge–</a:t>
            </a:r>
            <a:r>
              <a:rPr lang="en-US" dirty="0" err="1"/>
              <a:t>Kutta</a:t>
            </a:r>
            <a:r>
              <a:rPr lang="en-US" dirty="0"/>
              <a:t> </a:t>
            </a:r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19088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dirty="0"/>
                  <a:t>Primary method comes with an embedded pair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Fehlberg 4(5) is 4th-order (embedded pair is 5th-order)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>
                    <a:solidFill>
                      <a:srgbClr val="00B400"/>
                    </a:solidFill>
                  </a:rPr>
                  <a:t>Typically need 1 or 2 additional stages 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sz="1400" dirty="0"/>
                  <a:t>FSAL (first same as last) methods can recycle one stage</a:t>
                </a: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Advance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use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for step size control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190889" cy="4351338"/>
              </a:xfrm>
              <a:blipFill>
                <a:blip r:embed="rId2"/>
                <a:stretch>
                  <a:fillRect l="-1025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7</a:t>
            </a:fld>
            <a:endParaRPr lang="en-BR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4">
                <a:extLst>
                  <a:ext uri="{FF2B5EF4-FFF2-40B4-BE49-F238E27FC236}">
                    <a16:creationId xmlns:a16="http://schemas.microsoft.com/office/drawing/2014/main" id="{D4638D37-0C30-E542-BCBB-438AE0A10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585340"/>
                  </p:ext>
                </p:extLst>
              </p:nvPr>
            </p:nvGraphicFramePr>
            <p:xfrm>
              <a:off x="7029089" y="1516636"/>
              <a:ext cx="4659529" cy="43143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647">
                      <a:extLst>
                        <a:ext uri="{9D8B030D-6E8A-4147-A177-3AD203B41FA5}">
                          <a16:colId xmlns:a16="http://schemas.microsoft.com/office/drawing/2014/main" val="741324088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3071828509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592892459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3641524091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3721685316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3657288011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1131335393"/>
                        </a:ext>
                      </a:extLst>
                    </a:gridCol>
                  </a:tblGrid>
                  <a:tr h="4489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853926"/>
                      </a:ext>
                    </a:extLst>
                  </a:tr>
                  <a:tr h="448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876089"/>
                      </a:ext>
                    </a:extLst>
                  </a:tr>
                  <a:tr h="4489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8758768"/>
                      </a:ext>
                    </a:extLst>
                  </a:tr>
                  <a:tr h="448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1932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2197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7200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2197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7296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2197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898809"/>
                      </a:ext>
                    </a:extLst>
                  </a:tr>
                  <a:tr h="448974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439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3680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4104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921176"/>
                      </a:ext>
                    </a:extLst>
                  </a:tr>
                  <a:tr h="4489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B4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B4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B4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b="0" i="1" dirty="0">
                            <a:solidFill>
                              <a:srgbClr val="00B4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B4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B4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B4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3544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2565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B4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1859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4104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B4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B4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B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B4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51049"/>
                      </a:ext>
                    </a:extLst>
                  </a:tr>
                  <a:tr h="527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E1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b="0" i="1" dirty="0">
                            <a:solidFill>
                              <a:srgbClr val="E1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E1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E1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1408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2565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E1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2197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4104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E1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E1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E1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E1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b="0" i="1" dirty="0">
                            <a:solidFill>
                              <a:srgbClr val="E1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E1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E1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736575"/>
                      </a:ext>
                    </a:extLst>
                  </a:tr>
                  <a:tr h="448974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19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00" b="0" i="1" dirty="0">
                            <a:solidFill>
                              <a:srgbClr val="0019FF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19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19FF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6656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19FF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28651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56430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19FF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19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19FF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1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19FF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630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4">
                <a:extLst>
                  <a:ext uri="{FF2B5EF4-FFF2-40B4-BE49-F238E27FC236}">
                    <a16:creationId xmlns:a16="http://schemas.microsoft.com/office/drawing/2014/main" id="{D4638D37-0C30-E542-BCBB-438AE0A10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585340"/>
                  </p:ext>
                </p:extLst>
              </p:nvPr>
            </p:nvGraphicFramePr>
            <p:xfrm>
              <a:off x="7029089" y="1516636"/>
              <a:ext cx="4659529" cy="43143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647">
                      <a:extLst>
                        <a:ext uri="{9D8B030D-6E8A-4147-A177-3AD203B41FA5}">
                          <a16:colId xmlns:a16="http://schemas.microsoft.com/office/drawing/2014/main" val="741324088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3071828509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592892459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3641524091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3721685316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3657288011"/>
                        </a:ext>
                      </a:extLst>
                    </a:gridCol>
                    <a:gridCol w="665647">
                      <a:extLst>
                        <a:ext uri="{9D8B030D-6E8A-4147-A177-3AD203B41FA5}">
                          <a16:colId xmlns:a16="http://schemas.microsoft.com/office/drawing/2014/main" val="1131335393"/>
                        </a:ext>
                      </a:extLst>
                    </a:gridCol>
                  </a:tblGrid>
                  <a:tr h="448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87" t="-2857" r="-598113" b="-8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3846" t="-2857" r="-509615" b="-8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853926"/>
                      </a:ext>
                    </a:extLst>
                  </a:tr>
                  <a:tr h="548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87" t="-81818" r="-598113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3846" t="-81818" r="-50961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876089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87" t="-186047" r="-598113" b="-5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3846" t="-186047" r="-509615" b="-5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86047" r="-400000" b="-5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8758768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87" t="-279545" r="-598113" b="-4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3846" t="-279545" r="-509615" b="-4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79545" r="-400000" b="-4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769" t="-279545" r="-307692" b="-4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898809"/>
                      </a:ext>
                    </a:extLst>
                  </a:tr>
                  <a:tr h="554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87" t="-379545" r="-598113" b="-3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3846" t="-379545" r="-509615" b="-3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79545" r="-400000" b="-3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769" t="-379545" r="-307692" b="-3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113" t="-379545" r="-201887" b="-3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921176"/>
                      </a:ext>
                    </a:extLst>
                  </a:tr>
                  <a:tr h="554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7" t="-490698" r="-598113" b="-2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846" t="-490698" r="-509615" b="-2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490698" r="-400000" b="-2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769" t="-490698" r="-307692" b="-2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113" t="-490698" r="-201887" b="-2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7692" t="-490698" r="-105769" b="-2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51049"/>
                      </a:ext>
                    </a:extLst>
                  </a:tr>
                  <a:tr h="5545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3846" t="-577273" r="-509615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577273" r="-4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5769" t="-577273" r="-307692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8113" t="-577273" r="-201887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07692" t="-577273" r="-105769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96226" t="-577273" r="-3774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736575"/>
                      </a:ext>
                    </a:extLst>
                  </a:tr>
                  <a:tr h="554546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3846" t="-677273" r="-509615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77273" r="-400000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769" t="-677273" r="-307692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113" t="-677273" r="-20188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7692" t="-677273" r="-10576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6226" t="-677273" r="-3774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6305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64A3640-A344-A241-9671-2A267224A3E1}"/>
              </a:ext>
            </a:extLst>
          </p:cNvPr>
          <p:cNvSpPr txBox="1"/>
          <p:nvPr/>
        </p:nvSpPr>
        <p:spPr>
          <a:xfrm>
            <a:off x="8060579" y="6017478"/>
            <a:ext cx="259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Fehlberg 4(5)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0F316-F5CA-A34E-958D-B413007ED9D7}"/>
                  </a:ext>
                </a:extLst>
              </p:cNvPr>
              <p:cNvSpPr/>
              <p:nvPr/>
            </p:nvSpPr>
            <p:spPr>
              <a:xfrm>
                <a:off x="1065392" y="3356196"/>
                <a:ext cx="2660087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E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E1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E1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rgbClr val="E1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E1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0F316-F5CA-A34E-958D-B413007ED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92" y="3356196"/>
                <a:ext cx="2660087" cy="764505"/>
              </a:xfrm>
              <a:prstGeom prst="rect">
                <a:avLst/>
              </a:prstGeom>
              <a:blipFill>
                <a:blip r:embed="rId4"/>
                <a:stretch>
                  <a:fillRect t="-101639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804D4BF-B43C-CB4B-BF2A-70C7CAE5B177}"/>
              </a:ext>
            </a:extLst>
          </p:cNvPr>
          <p:cNvSpPr txBox="1"/>
          <p:nvPr/>
        </p:nvSpPr>
        <p:spPr>
          <a:xfrm>
            <a:off x="3957835" y="5002810"/>
            <a:ext cx="311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(local error of lower-order method)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35D4F-BE74-9A42-AEDF-5C2E6E2C447F}"/>
              </a:ext>
            </a:extLst>
          </p:cNvPr>
          <p:cNvSpPr txBox="1"/>
          <p:nvPr/>
        </p:nvSpPr>
        <p:spPr>
          <a:xfrm>
            <a:off x="3957837" y="3558890"/>
            <a:ext cx="300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(primary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4145CB-7104-A447-A383-1993B320C0DF}"/>
                  </a:ext>
                </a:extLst>
              </p:cNvPr>
              <p:cNvSpPr/>
              <p:nvPr/>
            </p:nvSpPr>
            <p:spPr>
              <a:xfrm>
                <a:off x="1065392" y="4107916"/>
                <a:ext cx="2671309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rgbClr val="0019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1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001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4145CB-7104-A447-A383-1993B320C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92" y="4107916"/>
                <a:ext cx="2671309" cy="764505"/>
              </a:xfrm>
              <a:prstGeom prst="rect">
                <a:avLst/>
              </a:prstGeom>
              <a:blipFill>
                <a:blip r:embed="rId5"/>
                <a:stretch>
                  <a:fillRect t="-101639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454E1F6-2895-E34F-9805-0E9E103DEAF0}"/>
              </a:ext>
            </a:extLst>
          </p:cNvPr>
          <p:cNvSpPr txBox="1"/>
          <p:nvPr/>
        </p:nvSpPr>
        <p:spPr>
          <a:xfrm>
            <a:off x="3957835" y="4320891"/>
            <a:ext cx="300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(embedded pair)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8FC19D-0E16-144B-93A9-29C0B937F8AA}"/>
              </a:ext>
            </a:extLst>
          </p:cNvPr>
          <p:cNvCxnSpPr/>
          <p:nvPr/>
        </p:nvCxnSpPr>
        <p:spPr>
          <a:xfrm>
            <a:off x="7695417" y="1784536"/>
            <a:ext cx="0" cy="2418174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C9D67B3-06B0-6A46-B45C-54060B6E5D36}"/>
                  </a:ext>
                </a:extLst>
              </p:cNvPr>
              <p:cNvSpPr/>
              <p:nvPr/>
            </p:nvSpPr>
            <p:spPr>
              <a:xfrm>
                <a:off x="1065392" y="5016861"/>
                <a:ext cx="198964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C9D67B3-06B0-6A46-B45C-54060B6E5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92" y="5016861"/>
                <a:ext cx="1989647" cy="338554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4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20">
                <a:extLst>
                  <a:ext uri="{FF2B5EF4-FFF2-40B4-BE49-F238E27FC236}">
                    <a16:creationId xmlns:a16="http://schemas.microsoft.com/office/drawing/2014/main" id="{B567D795-A2B8-2C48-BCE5-D6245D2E5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05539"/>
                  </p:ext>
                </p:extLst>
              </p:nvPr>
            </p:nvGraphicFramePr>
            <p:xfrm>
              <a:off x="8143798" y="1825625"/>
              <a:ext cx="2982810" cy="33800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562">
                      <a:extLst>
                        <a:ext uri="{9D8B030D-6E8A-4147-A177-3AD203B41FA5}">
                          <a16:colId xmlns:a16="http://schemas.microsoft.com/office/drawing/2014/main" val="270959197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236095836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1437542279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158321930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2979473381"/>
                        </a:ext>
                      </a:extLst>
                    </a:gridCol>
                  </a:tblGrid>
                  <a:tr h="415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7558338"/>
                      </a:ext>
                    </a:extLst>
                  </a:tr>
                  <a:tr h="5567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138558"/>
                      </a:ext>
                    </a:extLst>
                  </a:tr>
                  <a:tr h="5567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183543"/>
                      </a:ext>
                    </a:extLst>
                  </a:tr>
                  <a:tr h="415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39721"/>
                      </a:ext>
                    </a:extLst>
                  </a:tr>
                  <a:tr h="30340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29348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6C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6C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FF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6C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FF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6C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075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B700C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B700C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B700C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B700C3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B700C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B700C3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B700C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B700C3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043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20">
                <a:extLst>
                  <a:ext uri="{FF2B5EF4-FFF2-40B4-BE49-F238E27FC236}">
                    <a16:creationId xmlns:a16="http://schemas.microsoft.com/office/drawing/2014/main" id="{B567D795-A2B8-2C48-BCE5-D6245D2E5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905539"/>
                  </p:ext>
                </p:extLst>
              </p:nvPr>
            </p:nvGraphicFramePr>
            <p:xfrm>
              <a:off x="8143798" y="1825625"/>
              <a:ext cx="2982810" cy="33800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562">
                      <a:extLst>
                        <a:ext uri="{9D8B030D-6E8A-4147-A177-3AD203B41FA5}">
                          <a16:colId xmlns:a16="http://schemas.microsoft.com/office/drawing/2014/main" val="270959197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236095836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1437542279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1583219305"/>
                        </a:ext>
                      </a:extLst>
                    </a:gridCol>
                    <a:gridCol w="596562">
                      <a:extLst>
                        <a:ext uri="{9D8B030D-6E8A-4147-A177-3AD203B41FA5}">
                          <a16:colId xmlns:a16="http://schemas.microsoft.com/office/drawing/2014/main" val="2979473381"/>
                        </a:ext>
                      </a:extLst>
                    </a:gridCol>
                  </a:tblGrid>
                  <a:tr h="415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28" r="-406383" b="-7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2128" r="-306383" b="-7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7558338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28" t="-68750" r="-40638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2128" t="-68750" r="-30638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138558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28" t="-172340" r="-40638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2128" t="-172340" r="-30638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7917" t="-172340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183543"/>
                      </a:ext>
                    </a:extLst>
                  </a:tr>
                  <a:tr h="4158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8" t="-387879" r="-406383" b="-3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128" t="-387879" r="-306383" b="-3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917" t="-387879" r="-200000" b="-3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255" t="-387879" r="-104255" b="-3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63972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2128" t="-335417" r="-306383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7917" t="-335417" r="-2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4255" t="-335417" r="-10425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255" t="-335417" r="-4255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2934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2128" t="-720690" r="-30638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7917" t="-720690" r="-20000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255" t="-720690" r="-10425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04255" t="-720690" r="-4255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07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2128" t="-820690" r="-30638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7917" t="-820690" r="-200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255" t="-820690" r="-10425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04255" t="-820690" r="-4255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0435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Runge–</a:t>
            </a:r>
            <a:r>
              <a:rPr lang="en-US" dirty="0" err="1"/>
              <a:t>Kutta</a:t>
            </a:r>
            <a:r>
              <a:rPr lang="en-US" dirty="0"/>
              <a:t>  </a:t>
            </a:r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620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dirty="0"/>
                  <a:t>Make any RK scheme adaptive, with no additional stages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Eliminating stages could give you an accuracy boost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>
                    <a:solidFill>
                      <a:srgbClr val="006CFF"/>
                    </a:solidFill>
                  </a:rPr>
                  <a:t>Euler step,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B700C3"/>
                    </a:solidFill>
                  </a:rPr>
                  <a:t>generic 2nd-order method </a:t>
                </a:r>
                <a:r>
                  <a:rPr lang="en-US" sz="1600" dirty="0"/>
                  <a:t>are free embedded pairs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sz="1400" dirty="0"/>
                  <a:t>Not a new concept: </a:t>
                </a:r>
                <a:r>
                  <a:rPr lang="en-US" sz="1400" dirty="0" err="1"/>
                  <a:t>Heun</a:t>
                </a:r>
                <a:r>
                  <a:rPr lang="en-US" sz="1400" dirty="0"/>
                  <a:t>–Euler 2(1) uses Euler as embedded pair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sz="1400" dirty="0"/>
                  <a:t>Euler step more suitable for new method (next slide)</a:t>
                </a:r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Euler’s local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for step size control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Could lead to error propagation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600" dirty="0"/>
                  <a:t> in primary method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Need to suppress the growth rate: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Embedded methods may reject the step  </a:t>
                </a:r>
                <a:endParaRPr lang="en-US" sz="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/>
                  <a:t>Want to 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before evaluating full RK step</a:t>
                </a:r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62008" cy="4351338"/>
              </a:xfrm>
              <a:blipFill>
                <a:blip r:embed="rId3"/>
                <a:stretch>
                  <a:fillRect l="-938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8</a:t>
            </a:fld>
            <a:endParaRPr lang="en-BR" sz="14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4A3640-A344-A241-9671-2A267224A3E1}"/>
              </a:ext>
            </a:extLst>
          </p:cNvPr>
          <p:cNvSpPr txBox="1"/>
          <p:nvPr/>
        </p:nvSpPr>
        <p:spPr>
          <a:xfrm>
            <a:off x="8661652" y="5340584"/>
            <a:ext cx="194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Runge–</a:t>
            </a:r>
            <a:r>
              <a:rPr lang="en-US" sz="1600" dirty="0" err="1"/>
              <a:t>Kutta</a:t>
            </a:r>
            <a:r>
              <a:rPr lang="en-US" sz="1600" dirty="0"/>
              <a:t> 4(1,2)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8FC19D-0E16-144B-93A9-29C0B937F8AA}"/>
              </a:ext>
            </a:extLst>
          </p:cNvPr>
          <p:cNvCxnSpPr>
            <a:cxnSpLocks/>
          </p:cNvCxnSpPr>
          <p:nvPr/>
        </p:nvCxnSpPr>
        <p:spPr>
          <a:xfrm>
            <a:off x="8739904" y="1934907"/>
            <a:ext cx="0" cy="2977453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1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F8F-6A4F-384D-B920-6ABFFDD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RKM algorithm </a:t>
            </a:r>
            <a:endParaRPr lang="en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1. Compute embedded Euler step with previous step size</a:t>
                </a:r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lvl="1">
                  <a:lnSpc>
                    <a:spcPct val="110000"/>
                  </a:lnSpc>
                </a:pP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2. Approximate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with central differences</a:t>
                </a:r>
                <a:endParaRPr lang="en-US" sz="16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3. Set local error to tolerance and solve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>
                  <a:lnSpc>
                    <a:spcPct val="110000"/>
                  </a:lnSpc>
                </a:pPr>
                <a:endParaRPr lang="en-US" sz="1800" dirty="0"/>
              </a:p>
              <a:p>
                <a:pPr>
                  <a:lnSpc>
                    <a:spcPct val="110000"/>
                  </a:lnSpc>
                </a:pPr>
                <a:endParaRPr lang="en-US" sz="18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4. Evaluate RK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E1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E1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E1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E1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E10000"/>
                    </a:solidFill>
                  </a:rPr>
                  <a:t> </a:t>
                </a:r>
                <a:r>
                  <a:rPr lang="en-US" sz="2000" dirty="0"/>
                  <a:t>(can recycle first stage)</a:t>
                </a:r>
                <a:endParaRPr lang="en-US" sz="18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>
                  <a:lnSpc>
                    <a:spcPct val="110000"/>
                  </a:lnSpc>
                </a:pP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30153-BEFE-044F-9F9A-5E86270F2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724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436E-164B-2F40-AA8F-5075CE1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032"/>
            <a:ext cx="675469" cy="365125"/>
          </a:xfrm>
          <a:ln>
            <a:noFill/>
          </a:ln>
        </p:spPr>
        <p:txBody>
          <a:bodyPr/>
          <a:lstStyle/>
          <a:p>
            <a:fld id="{C9DC48E1-BA04-F047-813C-794E56D8CB27}" type="slidenum">
              <a:rPr lang="en-BR" sz="1400" smtClean="0">
                <a:solidFill>
                  <a:schemeClr val="tx1"/>
                </a:solidFill>
              </a:rPr>
              <a:pPr/>
              <a:t>9</a:t>
            </a:fld>
            <a:endParaRPr lang="en-BR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9EC5C-467A-7C41-BD0C-4E601C0D18B9}"/>
                  </a:ext>
                </a:extLst>
              </p:cNvPr>
              <p:cNvSpPr txBox="1"/>
              <p:nvPr/>
            </p:nvSpPr>
            <p:spPr>
              <a:xfrm>
                <a:off x="1201793" y="4961176"/>
                <a:ext cx="4057714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9EC5C-467A-7C41-BD0C-4E601C0D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93" y="4961176"/>
                <a:ext cx="4057714" cy="461024"/>
              </a:xfrm>
              <a:prstGeom prst="rect">
                <a:avLst/>
              </a:prstGeom>
              <a:blipFill>
                <a:blip r:embed="rId3"/>
                <a:stretch>
                  <a:fillRect l="-1869" t="-2703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4A9E6C3-7F6B-8D46-9571-E5D44904B0F6}"/>
                  </a:ext>
                </a:extLst>
              </p:cNvPr>
              <p:cNvSpPr/>
              <p:nvPr/>
            </p:nvSpPr>
            <p:spPr>
              <a:xfrm>
                <a:off x="8581181" y="2286810"/>
                <a:ext cx="1113638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4A9E6C3-7F6B-8D46-9571-E5D44904B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181" y="2286810"/>
                <a:ext cx="1113638" cy="553357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26810-431D-AC40-BB13-83CBFC6DBDB6}"/>
                  </a:ext>
                </a:extLst>
              </p:cNvPr>
              <p:cNvSpPr txBox="1"/>
              <p:nvPr/>
            </p:nvSpPr>
            <p:spPr>
              <a:xfrm>
                <a:off x="1201793" y="2464131"/>
                <a:ext cx="24422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rgbClr val="006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006C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006C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6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6C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006C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6C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6C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6C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26810-431D-AC40-BB13-83CBFC6DB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93" y="2464131"/>
                <a:ext cx="2442272" cy="246221"/>
              </a:xfrm>
              <a:prstGeom prst="rect">
                <a:avLst/>
              </a:prstGeom>
              <a:blipFill>
                <a:blip r:embed="rId5"/>
                <a:stretch>
                  <a:fillRect l="-3093" t="-14286" r="-5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F62828-978C-264B-8EA3-ADB7889A24EC}"/>
                  </a:ext>
                </a:extLst>
              </p:cNvPr>
              <p:cNvSpPr/>
              <p:nvPr/>
            </p:nvSpPr>
            <p:spPr>
              <a:xfrm>
                <a:off x="1155493" y="3527253"/>
                <a:ext cx="4214552" cy="6117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F62828-978C-264B-8EA3-ADB7889A2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93" y="3527253"/>
                <a:ext cx="4214552" cy="611771"/>
              </a:xfrm>
              <a:prstGeom prst="rect">
                <a:avLst/>
              </a:prstGeom>
              <a:blipFill>
                <a:blip r:embed="rId6"/>
                <a:stretch>
                  <a:fillRect t="-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950770-EBC0-C94D-96C9-3B9A39AD9EEE}"/>
                  </a:ext>
                </a:extLst>
              </p:cNvPr>
              <p:cNvSpPr/>
              <p:nvPr/>
            </p:nvSpPr>
            <p:spPr>
              <a:xfrm>
                <a:off x="5790357" y="2286811"/>
                <a:ext cx="2053447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950770-EBC0-C94D-96C9-3B9A39AD9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57" y="2286811"/>
                <a:ext cx="2053447" cy="553357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9C747-7614-B140-939B-B8B8D11D3E37}"/>
                  </a:ext>
                </a:extLst>
              </p:cNvPr>
              <p:cNvSpPr/>
              <p:nvPr/>
            </p:nvSpPr>
            <p:spPr>
              <a:xfrm>
                <a:off x="5869577" y="5008417"/>
                <a:ext cx="5453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9C747-7614-B140-939B-B8B8D11D3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77" y="5008417"/>
                <a:ext cx="5453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AA1407-A4B7-4D40-9D65-2406BEFC28D1}"/>
                  </a:ext>
                </a:extLst>
              </p:cNvPr>
              <p:cNvSpPr/>
              <p:nvPr/>
            </p:nvSpPr>
            <p:spPr>
              <a:xfrm>
                <a:off x="7062884" y="4506170"/>
                <a:ext cx="4089902" cy="1482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solidFill>
                            <a:srgbClr val="FF48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48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48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48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rgbClr val="FF48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solidFill>
                                <a:srgbClr val="FF48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rad>
                              <m:r>
                                <a:rPr lang="en-US" sz="1600" b="0" i="1" smtClean="0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i="1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b="0" i="1" smtClean="0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i="1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b="0" i="1" smtClean="0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b="0" i="1" smtClean="0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FF48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48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i="1">
                                              <a:solidFill>
                                                <a:srgbClr val="FF48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48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48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AA1407-A4B7-4D40-9D65-2406BEFC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884" y="4506170"/>
                <a:ext cx="4089902" cy="14822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4072739-DABE-0241-9F07-0F37731E1254}"/>
              </a:ext>
            </a:extLst>
          </p:cNvPr>
          <p:cNvSpPr txBox="1"/>
          <p:nvPr/>
        </p:nvSpPr>
        <p:spPr>
          <a:xfrm>
            <a:off x="5790357" y="3662740"/>
            <a:ext cx="214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(1st-order accurate)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F53A1-C698-5049-946F-0A05478FF330}"/>
              </a:ext>
            </a:extLst>
          </p:cNvPr>
          <p:cNvSpPr txBox="1"/>
          <p:nvPr/>
        </p:nvSpPr>
        <p:spPr>
          <a:xfrm>
            <a:off x="3075642" y="6384705"/>
            <a:ext cx="613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M. McNelis, D. </a:t>
            </a:r>
            <a:r>
              <a:rPr lang="en-US" sz="1400" dirty="0" err="1"/>
              <a:t>Bazow</a:t>
            </a:r>
            <a:r>
              <a:rPr lang="en-US" sz="1400" dirty="0"/>
              <a:t> and U. Heinz, </a:t>
            </a:r>
            <a:r>
              <a:rPr lang="en-US" sz="1400" dirty="0" err="1"/>
              <a:t>Comput</a:t>
            </a:r>
            <a:r>
              <a:rPr lang="en-US" sz="1400" dirty="0"/>
              <a:t>. Phys. </a:t>
            </a:r>
            <a:r>
              <a:rPr lang="en-US" sz="1400" dirty="0" err="1"/>
              <a:t>Commun</a:t>
            </a:r>
            <a:r>
              <a:rPr lang="en-US" sz="1400" dirty="0"/>
              <a:t>. 267 (2021) 108007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3A66F3-D140-7140-BBD0-E4428FC29392}"/>
                  </a:ext>
                </a:extLst>
              </p:cNvPr>
              <p:cNvSpPr/>
              <p:nvPr/>
            </p:nvSpPr>
            <p:spPr>
              <a:xfrm>
                <a:off x="8575830" y="3662740"/>
                <a:ext cx="20969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3A66F3-D140-7140-BBD0-E4428FC29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830" y="3662740"/>
                <a:ext cx="2096921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39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32776</TotalTime>
  <Words>1110</Words>
  <Application>Microsoft Macintosh PowerPoint</Application>
  <PresentationFormat>Widescreen</PresentationFormat>
  <Paragraphs>353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Overview</vt:lpstr>
      <vt:lpstr>Prerequisites</vt:lpstr>
      <vt:lpstr>Explicit Runge–Kutta </vt:lpstr>
      <vt:lpstr>Step doubling</vt:lpstr>
      <vt:lpstr>Adaptive step size</vt:lpstr>
      <vt:lpstr>Embedded Runge–Kutta </vt:lpstr>
      <vt:lpstr>Adaptive Runge–Kutta  </vt:lpstr>
      <vt:lpstr>RKM algorithm </vt:lpstr>
      <vt:lpstr>Adaptive RK4</vt:lpstr>
      <vt:lpstr>Exponential  </vt:lpstr>
      <vt:lpstr>Sinusoidal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McNelis, Mike</dc:creator>
  <cp:lastModifiedBy>McNelis, Mike</cp:lastModifiedBy>
  <cp:revision>1689</cp:revision>
  <dcterms:created xsi:type="dcterms:W3CDTF">2020-06-21T21:30:08Z</dcterms:created>
  <dcterms:modified xsi:type="dcterms:W3CDTF">2021-07-27T20:42:55Z</dcterms:modified>
</cp:coreProperties>
</file>