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59" r:id="rId18"/>
    <p:sldId id="260" r:id="rId19"/>
    <p:sldId id="261" r:id="rId20"/>
    <p:sldId id="262" r:id="rId21"/>
  </p:sldIdLst>
  <p:sldSz cx="10077450" cy="5668963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8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4" Type="http://schemas.openxmlformats.org/officeDocument/2006/relationships/image" Target="../media/image23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4" Type="http://schemas.openxmlformats.org/officeDocument/2006/relationships/image" Target="../media/image2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D1D20EB-6FF3-4DA5-A9AB-6A705994C019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055678E-2F5F-4466-B6E0-DE6A511032F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Start new file in code editor</a:t>
          </a:r>
        </a:p>
      </dgm:t>
    </dgm:pt>
    <dgm:pt modelId="{4AC3FE75-6482-465B-A873-1D0785A70DF6}" type="parTrans" cxnId="{CBF87690-B077-4288-9F8B-4EF846BCA888}">
      <dgm:prSet/>
      <dgm:spPr/>
      <dgm:t>
        <a:bodyPr/>
        <a:lstStyle/>
        <a:p>
          <a:endParaRPr lang="en-US"/>
        </a:p>
      </dgm:t>
    </dgm:pt>
    <dgm:pt modelId="{29D47F2F-B29B-45CD-86BA-B6343D4DA073}" type="sibTrans" cxnId="{CBF87690-B077-4288-9F8B-4EF846BCA888}">
      <dgm:prSet/>
      <dgm:spPr/>
      <dgm:t>
        <a:bodyPr/>
        <a:lstStyle/>
        <a:p>
          <a:endParaRPr lang="en-US"/>
        </a:p>
      </dgm:t>
    </dgm:pt>
    <dgm:pt modelId="{25FAFB3C-E9BD-485D-9887-728ABD309F6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Name: QueryWeatherDb.py</a:t>
          </a:r>
        </a:p>
      </dgm:t>
    </dgm:pt>
    <dgm:pt modelId="{ED3B8EDC-E1F4-43FA-B0F2-A64873CC23E7}" type="parTrans" cxnId="{D28A7C8C-E68F-4D8F-BF91-5DA12DA4251E}">
      <dgm:prSet/>
      <dgm:spPr/>
      <dgm:t>
        <a:bodyPr/>
        <a:lstStyle/>
        <a:p>
          <a:endParaRPr lang="en-US"/>
        </a:p>
      </dgm:t>
    </dgm:pt>
    <dgm:pt modelId="{4086F1AE-A42F-483F-8721-E185BA7355A5}" type="sibTrans" cxnId="{D28A7C8C-E68F-4D8F-BF91-5DA12DA4251E}">
      <dgm:prSet/>
      <dgm:spPr/>
      <dgm:t>
        <a:bodyPr/>
        <a:lstStyle/>
        <a:p>
          <a:endParaRPr lang="en-US"/>
        </a:p>
      </dgm:t>
    </dgm:pt>
    <dgm:pt modelId="{B5301890-7C50-4EC2-A443-E9C04439256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Copy/Paste provided code</a:t>
          </a:r>
        </a:p>
      </dgm:t>
    </dgm:pt>
    <dgm:pt modelId="{4A2DD478-F37C-4C02-8CA9-7C0017D857C2}" type="parTrans" cxnId="{7CE40EFB-FA89-4845-8553-40285BD525DB}">
      <dgm:prSet/>
      <dgm:spPr/>
      <dgm:t>
        <a:bodyPr/>
        <a:lstStyle/>
        <a:p>
          <a:endParaRPr lang="en-US"/>
        </a:p>
      </dgm:t>
    </dgm:pt>
    <dgm:pt modelId="{64D3438E-94C6-48CD-AC00-7C260A9C05A2}" type="sibTrans" cxnId="{7CE40EFB-FA89-4845-8553-40285BD525DB}">
      <dgm:prSet/>
      <dgm:spPr/>
      <dgm:t>
        <a:bodyPr/>
        <a:lstStyle/>
        <a:p>
          <a:endParaRPr lang="en-US"/>
        </a:p>
      </dgm:t>
    </dgm:pt>
    <dgm:pt modelId="{E15BD896-5664-413F-AEBA-7EFC23B6B63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Query database for min and max temperature</a:t>
          </a:r>
        </a:p>
      </dgm:t>
    </dgm:pt>
    <dgm:pt modelId="{F3C4F9AA-42AC-44A0-B2C5-073DFA1CBA91}" type="parTrans" cxnId="{5978225F-F567-458E-854B-D0F229140D39}">
      <dgm:prSet/>
      <dgm:spPr/>
      <dgm:t>
        <a:bodyPr/>
        <a:lstStyle/>
        <a:p>
          <a:endParaRPr lang="en-US"/>
        </a:p>
      </dgm:t>
    </dgm:pt>
    <dgm:pt modelId="{1E553282-8158-4052-A0C5-53EC5ECF9A9F}" type="sibTrans" cxnId="{5978225F-F567-458E-854B-D0F229140D39}">
      <dgm:prSet/>
      <dgm:spPr/>
      <dgm:t>
        <a:bodyPr/>
        <a:lstStyle/>
        <a:p>
          <a:endParaRPr lang="en-US"/>
        </a:p>
      </dgm:t>
    </dgm:pt>
    <dgm:pt modelId="{3A9AB8AF-8102-478E-89CE-4917832A695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SQL: " SELECT MIN(temperature), MAX(temperature) FROM observations; “</a:t>
          </a:r>
        </a:p>
      </dgm:t>
    </dgm:pt>
    <dgm:pt modelId="{F1E98DEA-3B7D-471A-B42F-EC91872879FE}" type="parTrans" cxnId="{CF464C51-C305-443D-8709-83EC5BB00844}">
      <dgm:prSet/>
      <dgm:spPr/>
      <dgm:t>
        <a:bodyPr/>
        <a:lstStyle/>
        <a:p>
          <a:endParaRPr lang="en-US"/>
        </a:p>
      </dgm:t>
    </dgm:pt>
    <dgm:pt modelId="{DAFC1AC9-ECB6-47B6-A4A3-1EDB0113106B}" type="sibTrans" cxnId="{CF464C51-C305-443D-8709-83EC5BB00844}">
      <dgm:prSet/>
      <dgm:spPr/>
      <dgm:t>
        <a:bodyPr/>
        <a:lstStyle/>
        <a:p>
          <a:endParaRPr lang="en-US"/>
        </a:p>
      </dgm:t>
    </dgm:pt>
    <dgm:pt modelId="{98F08926-173F-428D-AE7A-5F947D5ECD5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Query database for temperature, windspeed, and textDescription</a:t>
          </a:r>
        </a:p>
      </dgm:t>
    </dgm:pt>
    <dgm:pt modelId="{15853506-104E-4D36-B246-DE5819D33754}" type="parTrans" cxnId="{CB7F9490-4B81-4310-A3D0-DFC5A9B49A68}">
      <dgm:prSet/>
      <dgm:spPr/>
      <dgm:t>
        <a:bodyPr/>
        <a:lstStyle/>
        <a:p>
          <a:endParaRPr lang="en-US"/>
        </a:p>
      </dgm:t>
    </dgm:pt>
    <dgm:pt modelId="{02E54667-4267-4DEA-9203-FE6D9A2CE5D9}" type="sibTrans" cxnId="{CB7F9490-4B81-4310-A3D0-DFC5A9B49A68}">
      <dgm:prSet/>
      <dgm:spPr/>
      <dgm:t>
        <a:bodyPr/>
        <a:lstStyle/>
        <a:p>
          <a:endParaRPr lang="en-US"/>
        </a:p>
      </dgm:t>
    </dgm:pt>
    <dgm:pt modelId="{4A25392E-3BAC-4BBF-B657-9AB5D1EB706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SQL: = "SELECT temperature, windspeed, textDescription FROM observations where textDescription = 'Clear’; “</a:t>
          </a:r>
        </a:p>
      </dgm:t>
    </dgm:pt>
    <dgm:pt modelId="{644DC671-322D-4C43-813F-018DC76FC979}" type="parTrans" cxnId="{C73B33CA-7022-448C-BE5A-C61BA01249AF}">
      <dgm:prSet/>
      <dgm:spPr/>
      <dgm:t>
        <a:bodyPr/>
        <a:lstStyle/>
        <a:p>
          <a:endParaRPr lang="en-US"/>
        </a:p>
      </dgm:t>
    </dgm:pt>
    <dgm:pt modelId="{330E7743-A182-44D2-883C-88537A653A20}" type="sibTrans" cxnId="{C73B33CA-7022-448C-BE5A-C61BA01249AF}">
      <dgm:prSet/>
      <dgm:spPr/>
      <dgm:t>
        <a:bodyPr/>
        <a:lstStyle/>
        <a:p>
          <a:endParaRPr lang="en-US"/>
        </a:p>
      </dgm:t>
    </dgm:pt>
    <dgm:pt modelId="{3CDF7814-813F-478A-A1A2-87442F7A67F2}" type="pres">
      <dgm:prSet presAssocID="{8D1D20EB-6FF3-4DA5-A9AB-6A705994C019}" presName="root" presStyleCnt="0">
        <dgm:presLayoutVars>
          <dgm:dir/>
          <dgm:resizeHandles val="exact"/>
        </dgm:presLayoutVars>
      </dgm:prSet>
      <dgm:spPr/>
    </dgm:pt>
    <dgm:pt modelId="{EF43C368-F153-4A8F-8554-6A10DE928D30}" type="pres">
      <dgm:prSet presAssocID="{5055678E-2F5F-4466-B6E0-DE6A511032F8}" presName="compNode" presStyleCnt="0"/>
      <dgm:spPr/>
    </dgm:pt>
    <dgm:pt modelId="{860B6372-F153-45EA-9434-31846B5C1DBC}" type="pres">
      <dgm:prSet presAssocID="{5055678E-2F5F-4466-B6E0-DE6A511032F8}" presName="bgRect" presStyleLbl="bgShp" presStyleIdx="0" presStyleCnt="3"/>
      <dgm:spPr/>
    </dgm:pt>
    <dgm:pt modelId="{692056B3-8D44-4062-9D22-ABF845023BB8}" type="pres">
      <dgm:prSet presAssocID="{5055678E-2F5F-4466-B6E0-DE6A511032F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cument with solid fill"/>
        </a:ext>
      </dgm:extLst>
    </dgm:pt>
    <dgm:pt modelId="{69A1862D-2DE8-4AE1-B19F-8B1D7D57481D}" type="pres">
      <dgm:prSet presAssocID="{5055678E-2F5F-4466-B6E0-DE6A511032F8}" presName="spaceRect" presStyleCnt="0"/>
      <dgm:spPr/>
    </dgm:pt>
    <dgm:pt modelId="{45638454-0E4D-4197-ADBC-5C5E573C8023}" type="pres">
      <dgm:prSet presAssocID="{5055678E-2F5F-4466-B6E0-DE6A511032F8}" presName="parTx" presStyleLbl="revTx" presStyleIdx="0" presStyleCnt="6">
        <dgm:presLayoutVars>
          <dgm:chMax val="0"/>
          <dgm:chPref val="0"/>
        </dgm:presLayoutVars>
      </dgm:prSet>
      <dgm:spPr/>
    </dgm:pt>
    <dgm:pt modelId="{8B9088EC-21D6-47A7-BD36-AFA0FF283B3A}" type="pres">
      <dgm:prSet presAssocID="{5055678E-2F5F-4466-B6E0-DE6A511032F8}" presName="desTx" presStyleLbl="revTx" presStyleIdx="1" presStyleCnt="6">
        <dgm:presLayoutVars/>
      </dgm:prSet>
      <dgm:spPr/>
    </dgm:pt>
    <dgm:pt modelId="{1FE764E1-B6A5-4347-BB12-8E3F9A3DA509}" type="pres">
      <dgm:prSet presAssocID="{29D47F2F-B29B-45CD-86BA-B6343D4DA073}" presName="sibTrans" presStyleCnt="0"/>
      <dgm:spPr/>
    </dgm:pt>
    <dgm:pt modelId="{124A8090-87E9-4179-AAED-0BCAD481E8B1}" type="pres">
      <dgm:prSet presAssocID="{E15BD896-5664-413F-AEBA-7EFC23B6B637}" presName="compNode" presStyleCnt="0"/>
      <dgm:spPr/>
    </dgm:pt>
    <dgm:pt modelId="{D66429B5-DD64-4B43-8E92-DC41065BFC66}" type="pres">
      <dgm:prSet presAssocID="{E15BD896-5664-413F-AEBA-7EFC23B6B637}" presName="bgRect" presStyleLbl="bgShp" presStyleIdx="1" presStyleCnt="3"/>
      <dgm:spPr/>
    </dgm:pt>
    <dgm:pt modelId="{15140847-0CC7-46F2-8B7D-9E247474A466}" type="pres">
      <dgm:prSet presAssocID="{E15BD896-5664-413F-AEBA-7EFC23B6B637}" presName="iconRect" presStyleLbl="node1" presStyleIdx="1" presStyleCnt="3"/>
      <dgm:spPr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DB724F3E-5AEF-42A1-AE92-87725EF2D596}" type="pres">
      <dgm:prSet presAssocID="{E15BD896-5664-413F-AEBA-7EFC23B6B637}" presName="spaceRect" presStyleCnt="0"/>
      <dgm:spPr/>
    </dgm:pt>
    <dgm:pt modelId="{E08EF958-742F-4C64-82FF-1159D1BE0856}" type="pres">
      <dgm:prSet presAssocID="{E15BD896-5664-413F-AEBA-7EFC23B6B637}" presName="parTx" presStyleLbl="revTx" presStyleIdx="2" presStyleCnt="6">
        <dgm:presLayoutVars>
          <dgm:chMax val="0"/>
          <dgm:chPref val="0"/>
        </dgm:presLayoutVars>
      </dgm:prSet>
      <dgm:spPr/>
    </dgm:pt>
    <dgm:pt modelId="{CBA52710-27F8-4AAF-B02C-F4CEDBF2835E}" type="pres">
      <dgm:prSet presAssocID="{E15BD896-5664-413F-AEBA-7EFC23B6B637}" presName="desTx" presStyleLbl="revTx" presStyleIdx="3" presStyleCnt="6">
        <dgm:presLayoutVars/>
      </dgm:prSet>
      <dgm:spPr/>
    </dgm:pt>
    <dgm:pt modelId="{6BF27B1B-61A5-4E00-8994-66E5C6B61D9E}" type="pres">
      <dgm:prSet presAssocID="{1E553282-8158-4052-A0C5-53EC5ECF9A9F}" presName="sibTrans" presStyleCnt="0"/>
      <dgm:spPr/>
    </dgm:pt>
    <dgm:pt modelId="{755D4B1D-BCE7-4DC2-A97D-DD0DEC4B66A4}" type="pres">
      <dgm:prSet presAssocID="{98F08926-173F-428D-AE7A-5F947D5ECD57}" presName="compNode" presStyleCnt="0"/>
      <dgm:spPr/>
    </dgm:pt>
    <dgm:pt modelId="{D6DED292-4A75-4C42-BD54-B5686095E35B}" type="pres">
      <dgm:prSet presAssocID="{98F08926-173F-428D-AE7A-5F947D5ECD57}" presName="bgRect" presStyleLbl="bgShp" presStyleIdx="2" presStyleCnt="3"/>
      <dgm:spPr/>
    </dgm:pt>
    <dgm:pt modelId="{E12EA6C6-3501-49B6-9266-43725E827B74}" type="pres">
      <dgm:prSet presAssocID="{98F08926-173F-428D-AE7A-5F947D5ECD57}" presName="iconRect" presStyleLbl="node1" presStyleIdx="2" presStyleCnt="3"/>
      <dgm:spPr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</dgm:pt>
    <dgm:pt modelId="{5F5B8D84-A08C-4077-96AC-1E76102EA7CD}" type="pres">
      <dgm:prSet presAssocID="{98F08926-173F-428D-AE7A-5F947D5ECD57}" presName="spaceRect" presStyleCnt="0"/>
      <dgm:spPr/>
    </dgm:pt>
    <dgm:pt modelId="{FE38332B-ACB8-4498-AA18-AF88F0B0AA0A}" type="pres">
      <dgm:prSet presAssocID="{98F08926-173F-428D-AE7A-5F947D5ECD57}" presName="parTx" presStyleLbl="revTx" presStyleIdx="4" presStyleCnt="6">
        <dgm:presLayoutVars>
          <dgm:chMax val="0"/>
          <dgm:chPref val="0"/>
        </dgm:presLayoutVars>
      </dgm:prSet>
      <dgm:spPr/>
    </dgm:pt>
    <dgm:pt modelId="{2D773B9A-B5DD-4D5D-B4AA-94C40BAA8931}" type="pres">
      <dgm:prSet presAssocID="{98F08926-173F-428D-AE7A-5F947D5ECD57}" presName="desTx" presStyleLbl="revTx" presStyleIdx="5" presStyleCnt="6">
        <dgm:presLayoutVars/>
      </dgm:prSet>
      <dgm:spPr/>
    </dgm:pt>
  </dgm:ptLst>
  <dgm:cxnLst>
    <dgm:cxn modelId="{E8DDC21C-D778-47E5-BF30-7D499005A19B}" type="presOf" srcId="{B5301890-7C50-4EC2-A443-E9C044392567}" destId="{8B9088EC-21D6-47A7-BD36-AFA0FF283B3A}" srcOrd="0" destOrd="1" presId="urn:microsoft.com/office/officeart/2018/2/layout/IconVerticalSolidList"/>
    <dgm:cxn modelId="{8D42B135-748C-4B46-AB9F-4580FB5A18E3}" type="presOf" srcId="{25FAFB3C-E9BD-485D-9887-728ABD309F69}" destId="{8B9088EC-21D6-47A7-BD36-AFA0FF283B3A}" srcOrd="0" destOrd="0" presId="urn:microsoft.com/office/officeart/2018/2/layout/IconVerticalSolidList"/>
    <dgm:cxn modelId="{5978225F-F567-458E-854B-D0F229140D39}" srcId="{8D1D20EB-6FF3-4DA5-A9AB-6A705994C019}" destId="{E15BD896-5664-413F-AEBA-7EFC23B6B637}" srcOrd="1" destOrd="0" parTransId="{F3C4F9AA-42AC-44A0-B2C5-073DFA1CBA91}" sibTransId="{1E553282-8158-4052-A0C5-53EC5ECF9A9F}"/>
    <dgm:cxn modelId="{BDCA4441-BE46-4BEB-B1DF-0B4CD7F6DDA5}" type="presOf" srcId="{98F08926-173F-428D-AE7A-5F947D5ECD57}" destId="{FE38332B-ACB8-4498-AA18-AF88F0B0AA0A}" srcOrd="0" destOrd="0" presId="urn:microsoft.com/office/officeart/2018/2/layout/IconVerticalSolidList"/>
    <dgm:cxn modelId="{3EE9FE45-595D-4F12-A201-DF1FF3F8973A}" type="presOf" srcId="{4A25392E-3BAC-4BBF-B657-9AB5D1EB7062}" destId="{2D773B9A-B5DD-4D5D-B4AA-94C40BAA8931}" srcOrd="0" destOrd="0" presId="urn:microsoft.com/office/officeart/2018/2/layout/IconVerticalSolidList"/>
    <dgm:cxn modelId="{EAAABF4F-A17F-4403-8CE4-900789D0DBF3}" type="presOf" srcId="{3A9AB8AF-8102-478E-89CE-4917832A695C}" destId="{CBA52710-27F8-4AAF-B02C-F4CEDBF2835E}" srcOrd="0" destOrd="0" presId="urn:microsoft.com/office/officeart/2018/2/layout/IconVerticalSolidList"/>
    <dgm:cxn modelId="{CF464C51-C305-443D-8709-83EC5BB00844}" srcId="{E15BD896-5664-413F-AEBA-7EFC23B6B637}" destId="{3A9AB8AF-8102-478E-89CE-4917832A695C}" srcOrd="0" destOrd="0" parTransId="{F1E98DEA-3B7D-471A-B42F-EC91872879FE}" sibTransId="{DAFC1AC9-ECB6-47B6-A4A3-1EDB0113106B}"/>
    <dgm:cxn modelId="{D28A7C8C-E68F-4D8F-BF91-5DA12DA4251E}" srcId="{5055678E-2F5F-4466-B6E0-DE6A511032F8}" destId="{25FAFB3C-E9BD-485D-9887-728ABD309F69}" srcOrd="0" destOrd="0" parTransId="{ED3B8EDC-E1F4-43FA-B0F2-A64873CC23E7}" sibTransId="{4086F1AE-A42F-483F-8721-E185BA7355A5}"/>
    <dgm:cxn modelId="{CBF87690-B077-4288-9F8B-4EF846BCA888}" srcId="{8D1D20EB-6FF3-4DA5-A9AB-6A705994C019}" destId="{5055678E-2F5F-4466-B6E0-DE6A511032F8}" srcOrd="0" destOrd="0" parTransId="{4AC3FE75-6482-465B-A873-1D0785A70DF6}" sibTransId="{29D47F2F-B29B-45CD-86BA-B6343D4DA073}"/>
    <dgm:cxn modelId="{CB7F9490-4B81-4310-A3D0-DFC5A9B49A68}" srcId="{8D1D20EB-6FF3-4DA5-A9AB-6A705994C019}" destId="{98F08926-173F-428D-AE7A-5F947D5ECD57}" srcOrd="2" destOrd="0" parTransId="{15853506-104E-4D36-B246-DE5819D33754}" sibTransId="{02E54667-4267-4DEA-9203-FE6D9A2CE5D9}"/>
    <dgm:cxn modelId="{FC3086A1-7685-4921-898E-ABC4387E6425}" type="presOf" srcId="{E15BD896-5664-413F-AEBA-7EFC23B6B637}" destId="{E08EF958-742F-4C64-82FF-1159D1BE0856}" srcOrd="0" destOrd="0" presId="urn:microsoft.com/office/officeart/2018/2/layout/IconVerticalSolidList"/>
    <dgm:cxn modelId="{C73B33CA-7022-448C-BE5A-C61BA01249AF}" srcId="{98F08926-173F-428D-AE7A-5F947D5ECD57}" destId="{4A25392E-3BAC-4BBF-B657-9AB5D1EB7062}" srcOrd="0" destOrd="0" parTransId="{644DC671-322D-4C43-813F-018DC76FC979}" sibTransId="{330E7743-A182-44D2-883C-88537A653A20}"/>
    <dgm:cxn modelId="{232856DC-FA70-46AA-B943-CEEE91B301AB}" type="presOf" srcId="{5055678E-2F5F-4466-B6E0-DE6A511032F8}" destId="{45638454-0E4D-4197-ADBC-5C5E573C8023}" srcOrd="0" destOrd="0" presId="urn:microsoft.com/office/officeart/2018/2/layout/IconVerticalSolidList"/>
    <dgm:cxn modelId="{B7393BF4-FC95-4C3C-8387-90CDB5C764AB}" type="presOf" srcId="{8D1D20EB-6FF3-4DA5-A9AB-6A705994C019}" destId="{3CDF7814-813F-478A-A1A2-87442F7A67F2}" srcOrd="0" destOrd="0" presId="urn:microsoft.com/office/officeart/2018/2/layout/IconVerticalSolidList"/>
    <dgm:cxn modelId="{7CE40EFB-FA89-4845-8553-40285BD525DB}" srcId="{5055678E-2F5F-4466-B6E0-DE6A511032F8}" destId="{B5301890-7C50-4EC2-A443-E9C044392567}" srcOrd="1" destOrd="0" parTransId="{4A2DD478-F37C-4C02-8CA9-7C0017D857C2}" sibTransId="{64D3438E-94C6-48CD-AC00-7C260A9C05A2}"/>
    <dgm:cxn modelId="{05EA6C60-A7FC-4782-AD7D-840C573A07AA}" type="presParOf" srcId="{3CDF7814-813F-478A-A1A2-87442F7A67F2}" destId="{EF43C368-F153-4A8F-8554-6A10DE928D30}" srcOrd="0" destOrd="0" presId="urn:microsoft.com/office/officeart/2018/2/layout/IconVerticalSolidList"/>
    <dgm:cxn modelId="{8F7B8B1B-6CD5-472C-B948-D4D43FF7B81C}" type="presParOf" srcId="{EF43C368-F153-4A8F-8554-6A10DE928D30}" destId="{860B6372-F153-45EA-9434-31846B5C1DBC}" srcOrd="0" destOrd="0" presId="urn:microsoft.com/office/officeart/2018/2/layout/IconVerticalSolidList"/>
    <dgm:cxn modelId="{9E8EC988-CD8A-4430-8734-D54003AB7085}" type="presParOf" srcId="{EF43C368-F153-4A8F-8554-6A10DE928D30}" destId="{692056B3-8D44-4062-9D22-ABF845023BB8}" srcOrd="1" destOrd="0" presId="urn:microsoft.com/office/officeart/2018/2/layout/IconVerticalSolidList"/>
    <dgm:cxn modelId="{C68C1A50-2249-437D-B94A-2F5A2EAA70DC}" type="presParOf" srcId="{EF43C368-F153-4A8F-8554-6A10DE928D30}" destId="{69A1862D-2DE8-4AE1-B19F-8B1D7D57481D}" srcOrd="2" destOrd="0" presId="urn:microsoft.com/office/officeart/2018/2/layout/IconVerticalSolidList"/>
    <dgm:cxn modelId="{3A1E454A-645B-466F-AA3C-37F9AFA696E5}" type="presParOf" srcId="{EF43C368-F153-4A8F-8554-6A10DE928D30}" destId="{45638454-0E4D-4197-ADBC-5C5E573C8023}" srcOrd="3" destOrd="0" presId="urn:microsoft.com/office/officeart/2018/2/layout/IconVerticalSolidList"/>
    <dgm:cxn modelId="{FFEF4DC4-C8C2-4DAA-A44F-627A4B0E5081}" type="presParOf" srcId="{EF43C368-F153-4A8F-8554-6A10DE928D30}" destId="{8B9088EC-21D6-47A7-BD36-AFA0FF283B3A}" srcOrd="4" destOrd="0" presId="urn:microsoft.com/office/officeart/2018/2/layout/IconVerticalSolidList"/>
    <dgm:cxn modelId="{F1D99292-126C-464A-B957-6519AD2CC746}" type="presParOf" srcId="{3CDF7814-813F-478A-A1A2-87442F7A67F2}" destId="{1FE764E1-B6A5-4347-BB12-8E3F9A3DA509}" srcOrd="1" destOrd="0" presId="urn:microsoft.com/office/officeart/2018/2/layout/IconVerticalSolidList"/>
    <dgm:cxn modelId="{6D9F24C6-67B7-4CCC-93EB-9AC192E91AFC}" type="presParOf" srcId="{3CDF7814-813F-478A-A1A2-87442F7A67F2}" destId="{124A8090-87E9-4179-AAED-0BCAD481E8B1}" srcOrd="2" destOrd="0" presId="urn:microsoft.com/office/officeart/2018/2/layout/IconVerticalSolidList"/>
    <dgm:cxn modelId="{4F825C89-8803-4EB8-BEB1-25B8620EC041}" type="presParOf" srcId="{124A8090-87E9-4179-AAED-0BCAD481E8B1}" destId="{D66429B5-DD64-4B43-8E92-DC41065BFC66}" srcOrd="0" destOrd="0" presId="urn:microsoft.com/office/officeart/2018/2/layout/IconVerticalSolidList"/>
    <dgm:cxn modelId="{72EA763F-F5DA-4F76-833C-DCCAE937D464}" type="presParOf" srcId="{124A8090-87E9-4179-AAED-0BCAD481E8B1}" destId="{15140847-0CC7-46F2-8B7D-9E247474A466}" srcOrd="1" destOrd="0" presId="urn:microsoft.com/office/officeart/2018/2/layout/IconVerticalSolidList"/>
    <dgm:cxn modelId="{86FBC634-D2D7-4AB2-A27E-A2E2FB6B9B0F}" type="presParOf" srcId="{124A8090-87E9-4179-AAED-0BCAD481E8B1}" destId="{DB724F3E-5AEF-42A1-AE92-87725EF2D596}" srcOrd="2" destOrd="0" presId="urn:microsoft.com/office/officeart/2018/2/layout/IconVerticalSolidList"/>
    <dgm:cxn modelId="{1EF536D1-C93A-43DC-B44A-0D365FBCDA61}" type="presParOf" srcId="{124A8090-87E9-4179-AAED-0BCAD481E8B1}" destId="{E08EF958-742F-4C64-82FF-1159D1BE0856}" srcOrd="3" destOrd="0" presId="urn:microsoft.com/office/officeart/2018/2/layout/IconVerticalSolidList"/>
    <dgm:cxn modelId="{711F2908-4109-4C3D-9A80-02CD006CEF45}" type="presParOf" srcId="{124A8090-87E9-4179-AAED-0BCAD481E8B1}" destId="{CBA52710-27F8-4AAF-B02C-F4CEDBF2835E}" srcOrd="4" destOrd="0" presId="urn:microsoft.com/office/officeart/2018/2/layout/IconVerticalSolidList"/>
    <dgm:cxn modelId="{33C92EE7-428D-4E86-B551-0E20D8EC4024}" type="presParOf" srcId="{3CDF7814-813F-478A-A1A2-87442F7A67F2}" destId="{6BF27B1B-61A5-4E00-8994-66E5C6B61D9E}" srcOrd="3" destOrd="0" presId="urn:microsoft.com/office/officeart/2018/2/layout/IconVerticalSolidList"/>
    <dgm:cxn modelId="{0E7D5CFF-0291-4EE3-9D49-8F13F301354C}" type="presParOf" srcId="{3CDF7814-813F-478A-A1A2-87442F7A67F2}" destId="{755D4B1D-BCE7-4DC2-A97D-DD0DEC4B66A4}" srcOrd="4" destOrd="0" presId="urn:microsoft.com/office/officeart/2018/2/layout/IconVerticalSolidList"/>
    <dgm:cxn modelId="{D3093BA2-DCEB-4D02-A2B0-BCFF9F425194}" type="presParOf" srcId="{755D4B1D-BCE7-4DC2-A97D-DD0DEC4B66A4}" destId="{D6DED292-4A75-4C42-BD54-B5686095E35B}" srcOrd="0" destOrd="0" presId="urn:microsoft.com/office/officeart/2018/2/layout/IconVerticalSolidList"/>
    <dgm:cxn modelId="{D497CB9A-C99E-4970-8CB7-D7F79B98D161}" type="presParOf" srcId="{755D4B1D-BCE7-4DC2-A97D-DD0DEC4B66A4}" destId="{E12EA6C6-3501-49B6-9266-43725E827B74}" srcOrd="1" destOrd="0" presId="urn:microsoft.com/office/officeart/2018/2/layout/IconVerticalSolidList"/>
    <dgm:cxn modelId="{9FCF4E93-00A3-49F4-832A-D4529396AE7A}" type="presParOf" srcId="{755D4B1D-BCE7-4DC2-A97D-DD0DEC4B66A4}" destId="{5F5B8D84-A08C-4077-96AC-1E76102EA7CD}" srcOrd="2" destOrd="0" presId="urn:microsoft.com/office/officeart/2018/2/layout/IconVerticalSolidList"/>
    <dgm:cxn modelId="{10895226-548D-4F35-AD0F-185F7C4167F0}" type="presParOf" srcId="{755D4B1D-BCE7-4DC2-A97D-DD0DEC4B66A4}" destId="{FE38332B-ACB8-4498-AA18-AF88F0B0AA0A}" srcOrd="3" destOrd="0" presId="urn:microsoft.com/office/officeart/2018/2/layout/IconVerticalSolidList"/>
    <dgm:cxn modelId="{8ADDE6E6-8323-4038-87B4-770E228D86B4}" type="presParOf" srcId="{755D4B1D-BCE7-4DC2-A97D-DD0DEC4B66A4}" destId="{2D773B9A-B5DD-4D5D-B4AA-94C40BAA8931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0B6372-F153-45EA-9434-31846B5C1DBC}">
      <dsp:nvSpPr>
        <dsp:cNvPr id="0" name=""/>
        <dsp:cNvSpPr/>
      </dsp:nvSpPr>
      <dsp:spPr>
        <a:xfrm>
          <a:off x="0" y="353"/>
          <a:ext cx="9068400" cy="82717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2056B3-8D44-4062-9D22-ABF845023BB8}">
      <dsp:nvSpPr>
        <dsp:cNvPr id="0" name=""/>
        <dsp:cNvSpPr/>
      </dsp:nvSpPr>
      <dsp:spPr>
        <a:xfrm>
          <a:off x="250219" y="186466"/>
          <a:ext cx="454943" cy="45494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638454-0E4D-4197-ADBC-5C5E573C8023}">
      <dsp:nvSpPr>
        <dsp:cNvPr id="0" name=""/>
        <dsp:cNvSpPr/>
      </dsp:nvSpPr>
      <dsp:spPr>
        <a:xfrm>
          <a:off x="955382" y="353"/>
          <a:ext cx="4080780" cy="8271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542" tIns="87542" rIns="87542" bIns="87542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Start new file in code editor</a:t>
          </a:r>
        </a:p>
      </dsp:txBody>
      <dsp:txXfrm>
        <a:off x="955382" y="353"/>
        <a:ext cx="4080780" cy="827170"/>
      </dsp:txXfrm>
    </dsp:sp>
    <dsp:sp modelId="{8B9088EC-21D6-47A7-BD36-AFA0FF283B3A}">
      <dsp:nvSpPr>
        <dsp:cNvPr id="0" name=""/>
        <dsp:cNvSpPr/>
      </dsp:nvSpPr>
      <dsp:spPr>
        <a:xfrm>
          <a:off x="5036162" y="353"/>
          <a:ext cx="4032237" cy="8271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542" tIns="87542" rIns="87542" bIns="87542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Name: QueryWeatherDb.py</a:t>
          </a: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Copy/Paste provided code</a:t>
          </a:r>
        </a:p>
      </dsp:txBody>
      <dsp:txXfrm>
        <a:off x="5036162" y="353"/>
        <a:ext cx="4032237" cy="827170"/>
      </dsp:txXfrm>
    </dsp:sp>
    <dsp:sp modelId="{D66429B5-DD64-4B43-8E92-DC41065BFC66}">
      <dsp:nvSpPr>
        <dsp:cNvPr id="0" name=""/>
        <dsp:cNvSpPr/>
      </dsp:nvSpPr>
      <dsp:spPr>
        <a:xfrm>
          <a:off x="0" y="1034316"/>
          <a:ext cx="9068400" cy="82717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140847-0CC7-46F2-8B7D-9E247474A466}">
      <dsp:nvSpPr>
        <dsp:cNvPr id="0" name=""/>
        <dsp:cNvSpPr/>
      </dsp:nvSpPr>
      <dsp:spPr>
        <a:xfrm>
          <a:off x="250219" y="1220430"/>
          <a:ext cx="454943" cy="454943"/>
        </a:xfrm>
        <a:prstGeom prst="rect">
          <a:avLst/>
        </a:prstGeom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8EF958-742F-4C64-82FF-1159D1BE0856}">
      <dsp:nvSpPr>
        <dsp:cNvPr id="0" name=""/>
        <dsp:cNvSpPr/>
      </dsp:nvSpPr>
      <dsp:spPr>
        <a:xfrm>
          <a:off x="955382" y="1034316"/>
          <a:ext cx="4080780" cy="8271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542" tIns="87542" rIns="87542" bIns="87542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Query database for min and max temperature</a:t>
          </a:r>
        </a:p>
      </dsp:txBody>
      <dsp:txXfrm>
        <a:off x="955382" y="1034316"/>
        <a:ext cx="4080780" cy="827170"/>
      </dsp:txXfrm>
    </dsp:sp>
    <dsp:sp modelId="{CBA52710-27F8-4AAF-B02C-F4CEDBF2835E}">
      <dsp:nvSpPr>
        <dsp:cNvPr id="0" name=""/>
        <dsp:cNvSpPr/>
      </dsp:nvSpPr>
      <dsp:spPr>
        <a:xfrm>
          <a:off x="5036162" y="1034316"/>
          <a:ext cx="4032237" cy="8271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542" tIns="87542" rIns="87542" bIns="87542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SQL: " SELECT MIN(temperature), MAX(temperature) FROM observations; “</a:t>
          </a:r>
        </a:p>
      </dsp:txBody>
      <dsp:txXfrm>
        <a:off x="5036162" y="1034316"/>
        <a:ext cx="4032237" cy="827170"/>
      </dsp:txXfrm>
    </dsp:sp>
    <dsp:sp modelId="{D6DED292-4A75-4C42-BD54-B5686095E35B}">
      <dsp:nvSpPr>
        <dsp:cNvPr id="0" name=""/>
        <dsp:cNvSpPr/>
      </dsp:nvSpPr>
      <dsp:spPr>
        <a:xfrm>
          <a:off x="0" y="2068279"/>
          <a:ext cx="9068400" cy="82717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2EA6C6-3501-49B6-9266-43725E827B74}">
      <dsp:nvSpPr>
        <dsp:cNvPr id="0" name=""/>
        <dsp:cNvSpPr/>
      </dsp:nvSpPr>
      <dsp:spPr>
        <a:xfrm>
          <a:off x="250219" y="2254393"/>
          <a:ext cx="454943" cy="454943"/>
        </a:xfrm>
        <a:prstGeom prst="rect">
          <a:avLst/>
        </a:prstGeom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38332B-ACB8-4498-AA18-AF88F0B0AA0A}">
      <dsp:nvSpPr>
        <dsp:cNvPr id="0" name=""/>
        <dsp:cNvSpPr/>
      </dsp:nvSpPr>
      <dsp:spPr>
        <a:xfrm>
          <a:off x="955382" y="2068279"/>
          <a:ext cx="4080780" cy="8271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542" tIns="87542" rIns="87542" bIns="87542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Query database for temperature, windspeed, and textDescription</a:t>
          </a:r>
        </a:p>
      </dsp:txBody>
      <dsp:txXfrm>
        <a:off x="955382" y="2068279"/>
        <a:ext cx="4080780" cy="827170"/>
      </dsp:txXfrm>
    </dsp:sp>
    <dsp:sp modelId="{2D773B9A-B5DD-4D5D-B4AA-94C40BAA8931}">
      <dsp:nvSpPr>
        <dsp:cNvPr id="0" name=""/>
        <dsp:cNvSpPr/>
      </dsp:nvSpPr>
      <dsp:spPr>
        <a:xfrm>
          <a:off x="5036162" y="2068279"/>
          <a:ext cx="4032237" cy="8271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542" tIns="87542" rIns="87542" bIns="87542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SQL: = "SELECT temperature, windspeed, textDescription FROM observations where textDescription = 'Clear’; “</a:t>
          </a:r>
        </a:p>
      </dsp:txBody>
      <dsp:txXfrm>
        <a:off x="5036162" y="2068279"/>
        <a:ext cx="4032237" cy="8271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71388A09-4900-47A2-B35E-97BF6D733C29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040" cy="94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906840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/>
          </p:nvPr>
        </p:nvSpPr>
        <p:spPr>
          <a:xfrm>
            <a:off x="503640" y="3043800"/>
            <a:ext cx="906840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83532791-C8D9-4E47-86DB-43EDCDCF991D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040" cy="94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1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/>
          </p:nvPr>
        </p:nvSpPr>
        <p:spPr>
          <a:xfrm>
            <a:off x="5150520" y="1326240"/>
            <a:ext cx="44251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/>
          </p:nvPr>
        </p:nvSpPr>
        <p:spPr>
          <a:xfrm>
            <a:off x="503640" y="3043800"/>
            <a:ext cx="44251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/>
          </p:nvPr>
        </p:nvSpPr>
        <p:spPr>
          <a:xfrm>
            <a:off x="5150520" y="3043800"/>
            <a:ext cx="44251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5F743F69-AC0C-4E0C-A6F1-B6E684653C8B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040" cy="94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291996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/>
          </p:nvPr>
        </p:nvSpPr>
        <p:spPr>
          <a:xfrm>
            <a:off x="3570120" y="1326240"/>
            <a:ext cx="291996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1" name="PlaceHolder 4"/>
          <p:cNvSpPr>
            <a:spLocks noGrp="1"/>
          </p:cNvSpPr>
          <p:nvPr>
            <p:ph/>
          </p:nvPr>
        </p:nvSpPr>
        <p:spPr>
          <a:xfrm>
            <a:off x="6636240" y="1326240"/>
            <a:ext cx="291996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2" name="PlaceHolder 5"/>
          <p:cNvSpPr>
            <a:spLocks noGrp="1"/>
          </p:cNvSpPr>
          <p:nvPr>
            <p:ph/>
          </p:nvPr>
        </p:nvSpPr>
        <p:spPr>
          <a:xfrm>
            <a:off x="503640" y="3043800"/>
            <a:ext cx="291996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3" name="PlaceHolder 6"/>
          <p:cNvSpPr>
            <a:spLocks noGrp="1"/>
          </p:cNvSpPr>
          <p:nvPr>
            <p:ph/>
          </p:nvPr>
        </p:nvSpPr>
        <p:spPr>
          <a:xfrm>
            <a:off x="3570120" y="3043800"/>
            <a:ext cx="291996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4" name="PlaceHolder 7"/>
          <p:cNvSpPr>
            <a:spLocks noGrp="1"/>
          </p:cNvSpPr>
          <p:nvPr>
            <p:ph/>
          </p:nvPr>
        </p:nvSpPr>
        <p:spPr>
          <a:xfrm>
            <a:off x="6636240" y="3043800"/>
            <a:ext cx="291996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D567C37C-9E09-4649-957F-F2BB15533A3A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4A24ADD8-8917-4B38-8355-C90112383901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040" cy="94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subTitle"/>
          </p:nvPr>
        </p:nvSpPr>
        <p:spPr>
          <a:xfrm>
            <a:off x="503640" y="1326240"/>
            <a:ext cx="9068400" cy="3287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960775D0-F3C2-4355-8C2B-4CE3CC6EFE88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040" cy="94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9068400" cy="3287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691F5278-3D2D-4189-94BF-D4BC780B9FC6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040" cy="94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120" cy="3287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 dirty="0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5150520" y="1326240"/>
            <a:ext cx="4425120" cy="3287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45681AFF-6413-4CBC-8AFB-50AF03F5EE2C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040" cy="94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15332645-DE0D-424A-9CD5-2668174EF5BF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subTitle"/>
          </p:nvPr>
        </p:nvSpPr>
        <p:spPr>
          <a:xfrm>
            <a:off x="503640" y="225720"/>
            <a:ext cx="9068040" cy="438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6214EEE2-6B00-4D3A-B1A5-D80FC6D0989A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040" cy="94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1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/>
          </p:nvPr>
        </p:nvSpPr>
        <p:spPr>
          <a:xfrm>
            <a:off x="5150520" y="1326240"/>
            <a:ext cx="4425120" cy="3287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/>
          </p:nvPr>
        </p:nvSpPr>
        <p:spPr>
          <a:xfrm>
            <a:off x="503640" y="3043800"/>
            <a:ext cx="44251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A99CB573-C609-4B1F-A98E-A4ABF87936DF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040" cy="94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subTitle"/>
          </p:nvPr>
        </p:nvSpPr>
        <p:spPr>
          <a:xfrm>
            <a:off x="503640" y="1326240"/>
            <a:ext cx="9068400" cy="3287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1246D890-B5E5-4BB1-AEEC-7ECF0AD4805A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040" cy="94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120" cy="3287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/>
          </p:nvPr>
        </p:nvSpPr>
        <p:spPr>
          <a:xfrm>
            <a:off x="5150520" y="1326240"/>
            <a:ext cx="44251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/>
          </p:nvPr>
        </p:nvSpPr>
        <p:spPr>
          <a:xfrm>
            <a:off x="5150520" y="3043800"/>
            <a:ext cx="44251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DBB2E7E7-7386-45E4-A80B-AA2B28B22528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040" cy="94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1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/>
          </p:nvPr>
        </p:nvSpPr>
        <p:spPr>
          <a:xfrm>
            <a:off x="5150520" y="1326240"/>
            <a:ext cx="44251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/>
          </p:nvPr>
        </p:nvSpPr>
        <p:spPr>
          <a:xfrm>
            <a:off x="503640" y="3043800"/>
            <a:ext cx="906840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BEA0318C-B957-484B-AF94-0AFE4EB64E8E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040" cy="94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906840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/>
          </p:nvPr>
        </p:nvSpPr>
        <p:spPr>
          <a:xfrm>
            <a:off x="503640" y="3043800"/>
            <a:ext cx="906840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15592614-946B-446F-B9E7-68A7535C77B8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040" cy="94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1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/>
          </p:nvPr>
        </p:nvSpPr>
        <p:spPr>
          <a:xfrm>
            <a:off x="5150520" y="1326240"/>
            <a:ext cx="44251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/>
          </p:nvPr>
        </p:nvSpPr>
        <p:spPr>
          <a:xfrm>
            <a:off x="503640" y="3043800"/>
            <a:ext cx="44251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7" name="PlaceHolder 5"/>
          <p:cNvSpPr>
            <a:spLocks noGrp="1"/>
          </p:cNvSpPr>
          <p:nvPr>
            <p:ph/>
          </p:nvPr>
        </p:nvSpPr>
        <p:spPr>
          <a:xfrm>
            <a:off x="5150520" y="3043800"/>
            <a:ext cx="44251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75BCDB0A-CAF2-47ED-B234-7B09EFF131AA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040" cy="94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291996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/>
          </p:nvPr>
        </p:nvSpPr>
        <p:spPr>
          <a:xfrm>
            <a:off x="3570120" y="1326240"/>
            <a:ext cx="291996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/>
          </p:nvPr>
        </p:nvSpPr>
        <p:spPr>
          <a:xfrm>
            <a:off x="6636240" y="1326240"/>
            <a:ext cx="291996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2" name="PlaceHolder 5"/>
          <p:cNvSpPr>
            <a:spLocks noGrp="1"/>
          </p:cNvSpPr>
          <p:nvPr>
            <p:ph/>
          </p:nvPr>
        </p:nvSpPr>
        <p:spPr>
          <a:xfrm>
            <a:off x="503640" y="3043800"/>
            <a:ext cx="291996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3" name="PlaceHolder 6"/>
          <p:cNvSpPr>
            <a:spLocks noGrp="1"/>
          </p:cNvSpPr>
          <p:nvPr>
            <p:ph/>
          </p:nvPr>
        </p:nvSpPr>
        <p:spPr>
          <a:xfrm>
            <a:off x="3570120" y="3043800"/>
            <a:ext cx="291996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4" name="PlaceHolder 7"/>
          <p:cNvSpPr>
            <a:spLocks noGrp="1"/>
          </p:cNvSpPr>
          <p:nvPr>
            <p:ph/>
          </p:nvPr>
        </p:nvSpPr>
        <p:spPr>
          <a:xfrm>
            <a:off x="6636240" y="3043800"/>
            <a:ext cx="291996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6B2BF081-CA28-49E6-BEE9-42510D9CD6B2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040" cy="94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9068400" cy="3287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9732A80B-B381-4899-ACA6-E11C95F2C744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040" cy="94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120" cy="3287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5150520" y="1326240"/>
            <a:ext cx="4425120" cy="3287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7A62B375-0D66-4502-B7B3-DE73918F94D3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040" cy="94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660FB6FE-6899-47BE-86EB-1145E81F0F0E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subTitle"/>
          </p:nvPr>
        </p:nvSpPr>
        <p:spPr>
          <a:xfrm>
            <a:off x="503640" y="225720"/>
            <a:ext cx="9068040" cy="438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8D30C3C7-4D14-4DF3-A711-A3BF206CDD08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040" cy="94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1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5150520" y="1326240"/>
            <a:ext cx="4425120" cy="3287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/>
          </p:nvPr>
        </p:nvSpPr>
        <p:spPr>
          <a:xfrm>
            <a:off x="503640" y="3043800"/>
            <a:ext cx="44251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F92170E0-C901-4E84-849C-499673ED5EA8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040" cy="94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120" cy="3287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5150520" y="1326240"/>
            <a:ext cx="44251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5150520" y="3043800"/>
            <a:ext cx="44251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DC349369-6E89-4FA4-AF31-A3C5130BE4D8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040" cy="94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1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/>
          </p:nvPr>
        </p:nvSpPr>
        <p:spPr>
          <a:xfrm>
            <a:off x="5150520" y="1326240"/>
            <a:ext cx="44251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/>
          </p:nvPr>
        </p:nvSpPr>
        <p:spPr>
          <a:xfrm>
            <a:off x="503640" y="3043800"/>
            <a:ext cx="906840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0EACF1C-310F-4F16-899E-CFFD84D5B6A5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image" Target="../media/image5.png"/><Relationship Id="rId26" Type="http://schemas.openxmlformats.org/officeDocument/2006/relationships/image" Target="../media/image13.png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8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5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20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1.png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23" Type="http://schemas.openxmlformats.org/officeDocument/2006/relationships/image" Target="../media/image10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6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Relationship Id="rId22" Type="http://schemas.openxmlformats.org/officeDocument/2006/relationships/image" Target="../media/image9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18" Type="http://schemas.openxmlformats.org/officeDocument/2006/relationships/image" Target="../media/image7.png"/><Relationship Id="rId3" Type="http://schemas.openxmlformats.org/officeDocument/2006/relationships/slideLayout" Target="../slideLayouts/slideLayout15.xml"/><Relationship Id="rId21" Type="http://schemas.openxmlformats.org/officeDocument/2006/relationships/image" Target="../media/image10.png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image" Target="../media/image6.png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5.png"/><Relationship Id="rId20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22.xml"/><Relationship Id="rId19" Type="http://schemas.openxmlformats.org/officeDocument/2006/relationships/image" Target="../media/image8.png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Relationship Id="rId22" Type="http://schemas.openxmlformats.org/officeDocument/2006/relationships/image" Target="../media/image1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/>
          <p:nvPr/>
        </p:nvPicPr>
        <p:blipFill>
          <a:blip r:embed="rId15"/>
          <a:stretch/>
        </p:blipFill>
        <p:spPr>
          <a:xfrm>
            <a:off x="8702640" y="2285280"/>
            <a:ext cx="977760" cy="913680"/>
          </a:xfrm>
          <a:prstGeom prst="rect">
            <a:avLst/>
          </a:prstGeom>
          <a:ln w="0">
            <a:noFill/>
          </a:ln>
        </p:spPr>
      </p:pic>
      <p:pic>
        <p:nvPicPr>
          <p:cNvPr id="20" name="Picture 19"/>
          <p:cNvPicPr/>
          <p:nvPr/>
        </p:nvPicPr>
        <p:blipFill>
          <a:blip r:embed="rId16"/>
          <a:stretch/>
        </p:blipFill>
        <p:spPr>
          <a:xfrm>
            <a:off x="323640" y="2285280"/>
            <a:ext cx="1305720" cy="913680"/>
          </a:xfrm>
          <a:prstGeom prst="rect">
            <a:avLst/>
          </a:prstGeom>
          <a:ln w="0">
            <a:noFill/>
          </a:ln>
        </p:spPr>
      </p:pic>
      <p:grpSp>
        <p:nvGrpSpPr>
          <p:cNvPr id="2" name="Group 1"/>
          <p:cNvGrpSpPr/>
          <p:nvPr/>
        </p:nvGrpSpPr>
        <p:grpSpPr>
          <a:xfrm>
            <a:off x="46440" y="42480"/>
            <a:ext cx="9982080" cy="5142600"/>
            <a:chOff x="46440" y="42480"/>
            <a:chExt cx="9982080" cy="5142600"/>
          </a:xfrm>
        </p:grpSpPr>
        <p:pic>
          <p:nvPicPr>
            <p:cNvPr id="3" name="Picture 2"/>
            <p:cNvPicPr/>
            <p:nvPr/>
          </p:nvPicPr>
          <p:blipFill>
            <a:blip r:embed="rId17">
              <a:alphaModFix amt="50000"/>
            </a:blip>
            <a:stretch/>
          </p:blipFill>
          <p:spPr>
            <a:xfrm>
              <a:off x="9254160" y="4684680"/>
              <a:ext cx="456480" cy="4564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4" name="Picture 3"/>
            <p:cNvPicPr/>
            <p:nvPr/>
          </p:nvPicPr>
          <p:blipFill>
            <a:blip r:embed="rId18">
              <a:alphaModFix amt="50000"/>
            </a:blip>
            <a:stretch/>
          </p:blipFill>
          <p:spPr>
            <a:xfrm>
              <a:off x="9048600" y="91080"/>
              <a:ext cx="319680" cy="3654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5" name="Picture 4"/>
            <p:cNvPicPr/>
            <p:nvPr/>
          </p:nvPicPr>
          <p:blipFill>
            <a:blip r:embed="rId19">
              <a:alphaModFix amt="50000"/>
            </a:blip>
            <a:stretch/>
          </p:blipFill>
          <p:spPr>
            <a:xfrm>
              <a:off x="9571320" y="456840"/>
              <a:ext cx="456480" cy="4564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6" name="Picture 5"/>
            <p:cNvPicPr/>
            <p:nvPr/>
          </p:nvPicPr>
          <p:blipFill>
            <a:blip r:embed="rId20">
              <a:alphaModFix amt="50000"/>
            </a:blip>
            <a:stretch/>
          </p:blipFill>
          <p:spPr>
            <a:xfrm>
              <a:off x="9572040" y="4318920"/>
              <a:ext cx="456480" cy="3654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7" name="Picture 6"/>
            <p:cNvPicPr/>
            <p:nvPr/>
          </p:nvPicPr>
          <p:blipFill>
            <a:blip r:embed="rId21">
              <a:alphaModFix amt="50000"/>
            </a:blip>
            <a:stretch/>
          </p:blipFill>
          <p:spPr>
            <a:xfrm>
              <a:off x="503640" y="42480"/>
              <a:ext cx="392400" cy="4568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8" name="Picture 7"/>
            <p:cNvPicPr/>
            <p:nvPr/>
          </p:nvPicPr>
          <p:blipFill>
            <a:blip r:embed="rId22">
              <a:alphaModFix amt="50000"/>
            </a:blip>
            <a:stretch/>
          </p:blipFill>
          <p:spPr>
            <a:xfrm>
              <a:off x="464760" y="4728600"/>
              <a:ext cx="337680" cy="4564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9" name="Picture 8"/>
            <p:cNvPicPr/>
            <p:nvPr/>
          </p:nvPicPr>
          <p:blipFill>
            <a:blip r:embed="rId23">
              <a:alphaModFix amt="50000"/>
            </a:blip>
            <a:stretch/>
          </p:blipFill>
          <p:spPr>
            <a:xfrm>
              <a:off x="46440" y="570960"/>
              <a:ext cx="456840" cy="4564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0" name="Picture 9"/>
            <p:cNvPicPr/>
            <p:nvPr/>
          </p:nvPicPr>
          <p:blipFill>
            <a:blip r:embed="rId24">
              <a:alphaModFix amt="50000"/>
            </a:blip>
            <a:stretch/>
          </p:blipFill>
          <p:spPr>
            <a:xfrm>
              <a:off x="71640" y="4227480"/>
              <a:ext cx="392760" cy="456840"/>
            </a:xfrm>
            <a:prstGeom prst="rect">
              <a:avLst/>
            </a:prstGeom>
            <a:ln w="0">
              <a:noFill/>
            </a:ln>
          </p:spPr>
        </p:pic>
      </p:grpSp>
      <p:pic>
        <p:nvPicPr>
          <p:cNvPr id="11" name="Picture 10"/>
          <p:cNvPicPr/>
          <p:nvPr/>
        </p:nvPicPr>
        <p:blipFill>
          <a:blip r:embed="rId25"/>
          <a:stretch/>
        </p:blipFill>
        <p:spPr>
          <a:xfrm>
            <a:off x="6093720" y="4528800"/>
            <a:ext cx="2275920" cy="685440"/>
          </a:xfrm>
          <a:prstGeom prst="rect">
            <a:avLst/>
          </a:prstGeom>
          <a:ln w="0">
            <a:noFill/>
          </a:ln>
        </p:spPr>
      </p:pic>
      <p:pic>
        <p:nvPicPr>
          <p:cNvPr id="12" name="Picture 11"/>
          <p:cNvPicPr/>
          <p:nvPr/>
        </p:nvPicPr>
        <p:blipFill>
          <a:blip r:embed="rId26"/>
          <a:stretch/>
        </p:blipFill>
        <p:spPr>
          <a:xfrm>
            <a:off x="2551320" y="4526640"/>
            <a:ext cx="685080" cy="685440"/>
          </a:xfrm>
          <a:prstGeom prst="rect">
            <a:avLst/>
          </a:prstGeom>
          <a:ln w="0">
            <a:noFill/>
          </a:ln>
        </p:spPr>
      </p:pic>
      <p:sp>
        <p:nvSpPr>
          <p:cNvPr id="13" name="Rectangle 12"/>
          <p:cNvSpPr/>
          <p:nvPr/>
        </p:nvSpPr>
        <p:spPr>
          <a:xfrm>
            <a:off x="4351680" y="2546280"/>
            <a:ext cx="1431000" cy="651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endParaRPr lang="en-US" sz="1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US" sz="1000" b="0" strike="noStrike" spc="-1">
              <a:latin typeface="Arial"/>
            </a:endParaRPr>
          </a:p>
        </p:txBody>
      </p:sp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040" cy="94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9068040" cy="3287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1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4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Seventh Outline Level</a:t>
            </a:r>
          </a:p>
        </p:txBody>
      </p:sp>
      <p:sp>
        <p:nvSpPr>
          <p:cNvPr id="16" name="PlaceHolder 3"/>
          <p:cNvSpPr>
            <a:spLocks noGrp="1"/>
          </p:cNvSpPr>
          <p:nvPr>
            <p:ph type="ftr" idx="1"/>
          </p:nvPr>
        </p:nvSpPr>
        <p:spPr>
          <a:xfrm>
            <a:off x="3445920" y="5256360"/>
            <a:ext cx="3193200" cy="389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algn="ctr">
              <a:lnSpc>
                <a:spcPct val="100000"/>
              </a:lnSpc>
              <a:buNone/>
              <a:defRPr lang="en-US" sz="1400" b="0" strike="noStrike" spc="-1">
                <a:latin typeface="Calibri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en-US" sz="1400" b="0" strike="noStrike" spc="-1">
                <a:latin typeface="Calibri"/>
              </a:rPr>
              <a:t>&lt;footer&gt;</a:t>
            </a:r>
            <a:endParaRPr lang="en-US" sz="1400" b="0" strike="noStrike" spc="-1">
              <a:latin typeface="Times New Roman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sldNum" idx="2"/>
          </p:nvPr>
        </p:nvSpPr>
        <p:spPr>
          <a:xfrm>
            <a:off x="7728480" y="5277960"/>
            <a:ext cx="2299320" cy="389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algn="r">
              <a:lnSpc>
                <a:spcPct val="100000"/>
              </a:lnSpc>
              <a:buNone/>
              <a:defRPr lang="en-US" sz="1400" b="0" strike="noStrike" spc="-1"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9B78E14-5103-4F91-8177-396C8E021AF0}" type="slidenum">
              <a:rPr lang="en-US" sz="1400" b="0" strike="noStrike" spc="-1">
                <a:latin typeface="Calibri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18" name="PlaceHolder 5"/>
          <p:cNvSpPr>
            <a:spLocks noGrp="1"/>
          </p:cNvSpPr>
          <p:nvPr>
            <p:ph type="dt" idx="3"/>
          </p:nvPr>
        </p:nvSpPr>
        <p:spPr>
          <a:xfrm>
            <a:off x="71640" y="5256360"/>
            <a:ext cx="2274840" cy="389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>
              <a:defRPr lang="en-US" sz="1400" b="0" strike="noStrike" spc="-1">
                <a:latin typeface="Times New Roman"/>
              </a:defRPr>
            </a:lvl1pPr>
          </a:lstStyle>
          <a:p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4"/>
          <p:cNvGrpSpPr/>
          <p:nvPr/>
        </p:nvGrpSpPr>
        <p:grpSpPr>
          <a:xfrm>
            <a:off x="46440" y="42480"/>
            <a:ext cx="9982080" cy="5142600"/>
            <a:chOff x="46440" y="42480"/>
            <a:chExt cx="9982080" cy="5142600"/>
          </a:xfrm>
        </p:grpSpPr>
        <p:pic>
          <p:nvPicPr>
            <p:cNvPr id="56" name="Picture 55"/>
            <p:cNvPicPr/>
            <p:nvPr/>
          </p:nvPicPr>
          <p:blipFill>
            <a:blip r:embed="rId15">
              <a:alphaModFix amt="25000"/>
            </a:blip>
            <a:stretch/>
          </p:blipFill>
          <p:spPr>
            <a:xfrm>
              <a:off x="9254160" y="4684680"/>
              <a:ext cx="456480" cy="4564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57" name="Picture 56"/>
            <p:cNvPicPr/>
            <p:nvPr/>
          </p:nvPicPr>
          <p:blipFill>
            <a:blip r:embed="rId16">
              <a:alphaModFix amt="25000"/>
            </a:blip>
            <a:stretch/>
          </p:blipFill>
          <p:spPr>
            <a:xfrm>
              <a:off x="9048600" y="91080"/>
              <a:ext cx="319680" cy="3654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58" name="Picture 57"/>
            <p:cNvPicPr/>
            <p:nvPr/>
          </p:nvPicPr>
          <p:blipFill>
            <a:blip r:embed="rId17">
              <a:alphaModFix amt="25000"/>
            </a:blip>
            <a:stretch/>
          </p:blipFill>
          <p:spPr>
            <a:xfrm>
              <a:off x="9571320" y="456840"/>
              <a:ext cx="456480" cy="4564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59" name="Picture 58"/>
            <p:cNvPicPr/>
            <p:nvPr/>
          </p:nvPicPr>
          <p:blipFill>
            <a:blip r:embed="rId18">
              <a:alphaModFix amt="25000"/>
            </a:blip>
            <a:stretch/>
          </p:blipFill>
          <p:spPr>
            <a:xfrm>
              <a:off x="9572040" y="4318920"/>
              <a:ext cx="456480" cy="3654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60" name="Picture 59"/>
            <p:cNvPicPr/>
            <p:nvPr/>
          </p:nvPicPr>
          <p:blipFill>
            <a:blip r:embed="rId19">
              <a:alphaModFix amt="25000"/>
            </a:blip>
            <a:stretch/>
          </p:blipFill>
          <p:spPr>
            <a:xfrm>
              <a:off x="503640" y="42480"/>
              <a:ext cx="392400" cy="4568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61" name="Picture 60"/>
            <p:cNvPicPr/>
            <p:nvPr/>
          </p:nvPicPr>
          <p:blipFill>
            <a:blip r:embed="rId20">
              <a:alphaModFix amt="25000"/>
            </a:blip>
            <a:stretch/>
          </p:blipFill>
          <p:spPr>
            <a:xfrm>
              <a:off x="464760" y="4728600"/>
              <a:ext cx="337680" cy="4564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62" name="Picture 61"/>
            <p:cNvPicPr/>
            <p:nvPr/>
          </p:nvPicPr>
          <p:blipFill>
            <a:blip r:embed="rId21">
              <a:alphaModFix amt="25000"/>
            </a:blip>
            <a:stretch/>
          </p:blipFill>
          <p:spPr>
            <a:xfrm>
              <a:off x="46440" y="570960"/>
              <a:ext cx="456840" cy="4564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63" name="Picture 62"/>
            <p:cNvPicPr/>
            <p:nvPr/>
          </p:nvPicPr>
          <p:blipFill>
            <a:blip r:embed="rId22">
              <a:alphaModFix amt="25000"/>
            </a:blip>
            <a:stretch/>
          </p:blipFill>
          <p:spPr>
            <a:xfrm>
              <a:off x="71640" y="4227480"/>
              <a:ext cx="392760" cy="45684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3640" y="204699"/>
            <a:ext cx="9068040" cy="94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65" name="PlaceHolder 2"/>
          <p:cNvSpPr>
            <a:spLocks noGrp="1"/>
          </p:cNvSpPr>
          <p:nvPr>
            <p:ph type="ftr" idx="4"/>
          </p:nvPr>
        </p:nvSpPr>
        <p:spPr>
          <a:xfrm>
            <a:off x="3445920" y="5278680"/>
            <a:ext cx="3193560" cy="390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algn="ctr">
              <a:lnSpc>
                <a:spcPct val="100000"/>
              </a:lnSpc>
              <a:buNone/>
              <a:defRPr lang="en-US" sz="1400" b="0" strike="noStrike" spc="-1">
                <a:latin typeface="+mj-lt"/>
              </a:defRPr>
            </a:lvl1pPr>
          </a:lstStyle>
          <a:p>
            <a:r>
              <a:rPr lang="en-US"/>
              <a:t>&lt;footer&gt;</a:t>
            </a:r>
          </a:p>
        </p:txBody>
      </p:sp>
      <p:sp>
        <p:nvSpPr>
          <p:cNvPr id="66" name="PlaceHolder 3"/>
          <p:cNvSpPr>
            <a:spLocks noGrp="1"/>
          </p:cNvSpPr>
          <p:nvPr>
            <p:ph type="sldNum" idx="5"/>
          </p:nvPr>
        </p:nvSpPr>
        <p:spPr>
          <a:xfrm>
            <a:off x="7729200" y="5256360"/>
            <a:ext cx="2298600" cy="390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algn="r">
              <a:lnSpc>
                <a:spcPct val="100000"/>
              </a:lnSpc>
              <a:buNone/>
              <a:defRPr lang="en-US" sz="1400" b="0" strike="noStrike" spc="-1">
                <a:latin typeface="+mj-lt"/>
              </a:defRPr>
            </a:lvl1pPr>
          </a:lstStyle>
          <a:p>
            <a:fld id="{1BAE414F-3F2A-4CD8-A874-D9C8EA78D64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7" name="PlaceHolder 4"/>
          <p:cNvSpPr>
            <a:spLocks noGrp="1"/>
          </p:cNvSpPr>
          <p:nvPr>
            <p:ph type="dt" idx="6"/>
          </p:nvPr>
        </p:nvSpPr>
        <p:spPr>
          <a:xfrm>
            <a:off x="46440" y="5256360"/>
            <a:ext cx="2300400" cy="390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marL="0">
              <a:spcBef>
                <a:spcPts val="0"/>
              </a:spcBef>
              <a:defRPr lang="en-US" sz="1400" b="0" strike="noStrike" spc="-1">
                <a:latin typeface="+mj-lt"/>
              </a:defRPr>
            </a:lvl1pPr>
          </a:lstStyle>
          <a:p>
            <a:r>
              <a:rPr lang="en-US"/>
              <a:t>&lt;date/time&gt;</a:t>
            </a: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03640" y="1326240"/>
            <a:ext cx="9068400" cy="3287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1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 dirty="0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4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 dirty="0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 dirty="0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65200" indent="-4572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j-lt"/>
          <a:ea typeface="+mn-ea"/>
          <a:cs typeface="+mn-cs"/>
        </a:defRPr>
      </a:lvl1pPr>
      <a:lvl2pPr marL="997200" indent="-4572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2pPr>
      <a:lvl3pPr marL="13509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3pPr>
      <a:lvl4pPr marL="18549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4pPr>
      <a:lvl5pPr marL="22869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5pPr>
      <a:lvl6pPr marL="27189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6pPr>
      <a:lvl7pPr marL="31509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explodingtopics.com/blog/big-data-stats" TargetMode="Externa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code.visualstudio.com/download" TargetMode="Externa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4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503640" y="369720"/>
            <a:ext cx="9067320" cy="945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4400" b="0" strike="noStrike" spc="-1">
                <a:latin typeface="Arial"/>
              </a:rPr>
              <a:t>Python Data Analysis</a:t>
            </a:r>
          </a:p>
        </p:txBody>
      </p:sp>
      <p:sp>
        <p:nvSpPr>
          <p:cNvPr id="156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9068040" cy="3287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rmAutofit/>
          </a:bodyPr>
          <a:lstStyle/>
          <a:p>
            <a:pPr marL="432000" indent="-324000" algn="ctr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100" b="0" strike="noStrike" spc="-1">
                <a:latin typeface="Arial"/>
              </a:rPr>
              <a:t>Michael J. Miller</a:t>
            </a:r>
          </a:p>
          <a:p>
            <a:pPr marL="432000" indent="-324000" algn="ctr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100" b="0" strike="noStrike" spc="-1">
                <a:latin typeface="Arial"/>
              </a:rPr>
              <a:t>College of Engineering and Information Sciences</a:t>
            </a:r>
          </a:p>
          <a:p>
            <a:pPr marL="432000" indent="-324000" algn="ctr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100" b="0" strike="noStrike" spc="-1">
                <a:latin typeface="Arial"/>
              </a:rPr>
              <a:t>CEIS110 Introduction to Programming</a:t>
            </a:r>
          </a:p>
          <a:p>
            <a:pPr marL="432000" indent="-324000" algn="ctr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100" b="0" strike="noStrike" spc="-1">
                <a:latin typeface="Arial"/>
              </a:rPr>
              <a:t>Prof. Genevieve Sapijaszko</a:t>
            </a:r>
          </a:p>
          <a:p>
            <a:pPr marL="432000" indent="-324000" algn="ctr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100" b="0" strike="noStrike" spc="-1">
                <a:latin typeface="Arial"/>
              </a:rPr>
              <a:t>October 22, 2022</a:t>
            </a:r>
          </a:p>
          <a:p>
            <a:pPr algn="ctr">
              <a:lnSpc>
                <a:spcPct val="100000"/>
              </a:lnSpc>
              <a:spcBef>
                <a:spcPts val="1417"/>
              </a:spcBef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 type="dt" idx="10"/>
          </p:nvPr>
        </p:nvSpPr>
        <p:spPr>
          <a:xfrm>
            <a:off x="0" y="5256360"/>
            <a:ext cx="2346480" cy="389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>
              <a:lnSpc>
                <a:spcPct val="100000"/>
              </a:lnSpc>
              <a:buNone/>
              <a:defRPr lang="en-US" sz="1400" b="0" strike="noStrike" spc="-1"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latin typeface="Calibri"/>
              </a:rPr>
              <a:t>10/22/2022</a:t>
            </a:r>
            <a:endParaRPr lang="en-US" sz="1400" b="0" strike="noStrike" spc="-1"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Michael J. Miller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7EE58129-EBC9-40C2-A2FE-7A22A0069E30}" type="slidenum"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82D9F-FC80-1F11-3541-C256E9949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040" cy="945720"/>
          </a:xfrm>
        </p:spPr>
        <p:txBody>
          <a:bodyPr anchor="ctr">
            <a:normAutofit/>
          </a:bodyPr>
          <a:lstStyle/>
          <a:p>
            <a:r>
              <a:rPr lang="en-US" b="0" strike="noStrike" spc="-1"/>
              <a:t>Querying and Manipulating Data</a:t>
            </a:r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83F59342-D95B-1093-3116-2043E9F3E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6165" y="4698471"/>
            <a:ext cx="4425120" cy="744772"/>
          </a:xfrm>
        </p:spPr>
        <p:txBody>
          <a:bodyPr anchor="t">
            <a:normAutofit/>
          </a:bodyPr>
          <a:lstStyle/>
          <a:p>
            <a:pPr marL="108000" indent="0" algn="l">
              <a:buNone/>
            </a:pPr>
            <a:r>
              <a:rPr lang="en-US" sz="2000" dirty="0"/>
              <a:t>Screenshot of .csv data in Excel and line chart of data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E1923C3-D57C-8448-5493-ED4116FBE389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1638221" y="1011108"/>
            <a:ext cx="6798877" cy="3646745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16035983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82D9F-FC80-1F11-3541-C256E9949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040" cy="945720"/>
          </a:xfrm>
        </p:spPr>
        <p:txBody>
          <a:bodyPr anchor="ctr">
            <a:noAutofit/>
          </a:bodyPr>
          <a:lstStyle/>
          <a:p>
            <a:pPr marL="216000" lvl="1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</a:pPr>
            <a:r>
              <a:rPr lang="en-US" sz="3200" b="0" strike="noStrike" spc="-1" dirty="0">
                <a:latin typeface="Arial"/>
              </a:rPr>
              <a:t>Develop Graphical Models and Interpret Results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83F59342-D95B-1093-3116-2043E9F3E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640" y="1326240"/>
            <a:ext cx="4425120" cy="1568160"/>
          </a:xfrm>
        </p:spPr>
        <p:txBody>
          <a:bodyPr anchor="t">
            <a:normAutofit fontScale="90000"/>
          </a:bodyPr>
          <a:lstStyle/>
          <a:p>
            <a:pPr marL="108000" indent="0" algn="l">
              <a:buNone/>
            </a:pPr>
            <a:r>
              <a:rPr lang="en-US" sz="2000" dirty="0"/>
              <a:t>Extract temp and humidity data and output to .csv file.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Copy/Paste code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Save as:  ExtractTempHumidity.py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735A891-FCDC-819E-B636-7A032F97B32C}"/>
              </a:ext>
            </a:extLst>
          </p:cNvPr>
          <p:cNvPicPr/>
          <p:nvPr/>
        </p:nvPicPr>
        <p:blipFill rotWithShape="1">
          <a:blip r:embed="rId2"/>
          <a:srcRect r="24295" b="1"/>
          <a:stretch/>
        </p:blipFill>
        <p:spPr>
          <a:xfrm>
            <a:off x="5150520" y="1326240"/>
            <a:ext cx="4425120" cy="3287880"/>
          </a:xfrm>
          <a:prstGeom prst="rect">
            <a:avLst/>
          </a:prstGeom>
          <a:noFill/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9867891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907782" y="156066"/>
            <a:ext cx="3083343" cy="8227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pc="-1" dirty="0">
                <a:solidFill>
                  <a:srgbClr val="000000"/>
                </a:solidFill>
                <a:latin typeface="Calibri Light"/>
              </a:rPr>
              <a:t>Temperature</a:t>
            </a:r>
            <a:endParaRPr lang="en-US" spc="-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29" name="Picture 128"/>
          <p:cNvPicPr/>
          <p:nvPr/>
        </p:nvPicPr>
        <p:blipFill>
          <a:blip r:embed="rId2"/>
          <a:stretch/>
        </p:blipFill>
        <p:spPr>
          <a:xfrm>
            <a:off x="4345900" y="110296"/>
            <a:ext cx="5728078" cy="4298290"/>
          </a:xfrm>
          <a:prstGeom prst="rect">
            <a:avLst/>
          </a:prstGeom>
          <a:ln w="0">
            <a:noFill/>
          </a:ln>
        </p:spPr>
      </p:pic>
      <p:sp>
        <p:nvSpPr>
          <p:cNvPr id="130" name="TextBox 129"/>
          <p:cNvSpPr txBox="1"/>
          <p:nvPr/>
        </p:nvSpPr>
        <p:spPr>
          <a:xfrm>
            <a:off x="5260905" y="4506782"/>
            <a:ext cx="4156948" cy="497822"/>
          </a:xfrm>
          <a:prstGeom prst="rect">
            <a:avLst/>
          </a:prstGeom>
          <a:solidFill>
            <a:srgbClr val="D4EA6B"/>
          </a:solidFill>
          <a:ln w="0">
            <a:noFill/>
          </a:ln>
        </p:spPr>
        <p:txBody>
          <a:bodyPr lIns="74391" tIns="37195" rIns="74391" bIns="37195" anchor="t">
            <a:noAutofit/>
          </a:bodyPr>
          <a:lstStyle/>
          <a:p>
            <a:r>
              <a:rPr lang="en-US" sz="1488" spc="-1">
                <a:latin typeface="Arial"/>
              </a:rPr>
              <a:t>Period 2 shows an increase in the mean temperature.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188952" y="1133911"/>
            <a:ext cx="4156948" cy="2834283"/>
          </a:xfrm>
          <a:prstGeom prst="rect">
            <a:avLst/>
          </a:prstGeom>
          <a:noFill/>
          <a:ln w="0">
            <a:noFill/>
          </a:ln>
        </p:spPr>
        <p:txBody>
          <a:bodyPr lIns="74391" tIns="37195" rIns="74391" bIns="37195" anchor="t">
            <a:noAutofit/>
          </a:bodyPr>
          <a:lstStyle/>
          <a:p>
            <a:r>
              <a:rPr lang="en-US" sz="909" spc="-1">
                <a:latin typeface="Arial"/>
              </a:rPr>
              <a:t>#Purpose: Create temperature plot comparing period 1 and period 2</a:t>
            </a:r>
          </a:p>
          <a:p>
            <a:r>
              <a:rPr lang="en-US" sz="909" spc="-1">
                <a:latin typeface="Arial"/>
              </a:rPr>
              <a:t>#Name: Michael Miller</a:t>
            </a:r>
          </a:p>
          <a:p>
            <a:r>
              <a:rPr lang="en-US" sz="909" spc="-1">
                <a:latin typeface="Arial"/>
              </a:rPr>
              <a:t>#Date: Oct 9, 2022</a:t>
            </a:r>
          </a:p>
          <a:p>
            <a:r>
              <a:rPr lang="en-US" sz="909" spc="-1">
                <a:latin typeface="Arial"/>
              </a:rPr>
              <a:t>import matplotlib.pyplot as plt</a:t>
            </a:r>
          </a:p>
          <a:p>
            <a:r>
              <a:rPr lang="en-US" sz="909" spc="-1">
                <a:latin typeface="Arial"/>
              </a:rPr>
              <a:t>import pandas as pd</a:t>
            </a:r>
          </a:p>
          <a:p>
            <a:endParaRPr lang="en-US" sz="909" spc="-1">
              <a:latin typeface="Arial"/>
            </a:endParaRPr>
          </a:p>
          <a:p>
            <a:r>
              <a:rPr lang="en-US" sz="909" spc="-1">
                <a:latin typeface="Arial"/>
              </a:rPr>
              <a:t>df1 = pd.read_csv("formatdata.csv")  #baseline data is period 1 (older)</a:t>
            </a:r>
          </a:p>
          <a:p>
            <a:r>
              <a:rPr lang="en-US" sz="909" spc="-1">
                <a:latin typeface="Arial"/>
              </a:rPr>
              <a:t>df2 = pd.read_csv("formatdata2.csv")  #data for period 2 (more recent)</a:t>
            </a:r>
          </a:p>
          <a:p>
            <a:r>
              <a:rPr lang="en-US" sz="909" spc="-1">
                <a:latin typeface="Arial"/>
              </a:rPr>
              <a:t>plt.figure()</a:t>
            </a:r>
          </a:p>
          <a:p>
            <a:r>
              <a:rPr lang="en-US" sz="909" spc="-1">
                <a:latin typeface="Arial"/>
              </a:rPr>
              <a:t>df1_mean = df1.Fahrenheit.mean()</a:t>
            </a:r>
          </a:p>
          <a:p>
            <a:r>
              <a:rPr lang="en-US" sz="909" spc="-1">
                <a:latin typeface="Arial"/>
              </a:rPr>
              <a:t>df2_mean = df2.Fahrenheit.mean()</a:t>
            </a:r>
          </a:p>
          <a:p>
            <a:r>
              <a:rPr lang="en-US" sz="909" spc="-1">
                <a:latin typeface="Arial"/>
              </a:rPr>
              <a:t>df1.Fahrenheit.plot(label='period 1')</a:t>
            </a:r>
          </a:p>
          <a:p>
            <a:r>
              <a:rPr lang="en-US" sz="909" spc="-1">
                <a:latin typeface="Arial"/>
              </a:rPr>
              <a:t>df2.Fahrenheit.plot(label='period 2')</a:t>
            </a:r>
          </a:p>
          <a:p>
            <a:r>
              <a:rPr lang="en-US" sz="909" spc="-1">
                <a:latin typeface="Arial"/>
              </a:rPr>
              <a:t>plt.plot([0, len(df1.Fahrenheit)], [df1_mean, df1_mean], label='period 1 mean')</a:t>
            </a:r>
          </a:p>
          <a:p>
            <a:r>
              <a:rPr lang="en-US" sz="909" spc="-1">
                <a:latin typeface="Arial"/>
              </a:rPr>
              <a:t>plt.plot([0, len(df2.Fahrenheit)], [df2_mean, df2_mean], label='period 2 mean')</a:t>
            </a:r>
          </a:p>
          <a:p>
            <a:endParaRPr lang="en-US" sz="909" spc="-1">
              <a:latin typeface="Arial"/>
            </a:endParaRPr>
          </a:p>
          <a:p>
            <a:r>
              <a:rPr lang="en-US" sz="909" spc="-1">
                <a:latin typeface="Arial"/>
              </a:rPr>
              <a:t>plt.legend(loc='best')</a:t>
            </a:r>
          </a:p>
          <a:p>
            <a:r>
              <a:rPr lang="en-US" sz="909" spc="-1">
                <a:latin typeface="Arial"/>
              </a:rPr>
              <a:t>plt.suptitle('Temperature (F)')</a:t>
            </a:r>
          </a:p>
          <a:p>
            <a:r>
              <a:rPr lang="en-US" sz="909" spc="-1">
                <a:latin typeface="Arial"/>
              </a:rPr>
              <a:t>plt.show()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Picture 131"/>
          <p:cNvPicPr/>
          <p:nvPr/>
        </p:nvPicPr>
        <p:blipFill>
          <a:blip r:embed="rId2"/>
          <a:stretch/>
        </p:blipFill>
        <p:spPr>
          <a:xfrm>
            <a:off x="3808800" y="285858"/>
            <a:ext cx="6235422" cy="4676195"/>
          </a:xfrm>
          <a:prstGeom prst="rect">
            <a:avLst/>
          </a:prstGeom>
          <a:ln w="0">
            <a:noFill/>
          </a:ln>
        </p:spPr>
      </p:pic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959556" y="285857"/>
            <a:ext cx="2252631" cy="659101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4000" spc="-1" dirty="0">
                <a:solidFill>
                  <a:srgbClr val="000000"/>
                </a:solidFill>
                <a:latin typeface="Calibri Light"/>
              </a:rPr>
              <a:t>Humidity</a:t>
            </a:r>
            <a:endParaRPr lang="en-US" sz="4000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5022855" y="4923370"/>
            <a:ext cx="4156948" cy="497822"/>
          </a:xfrm>
          <a:prstGeom prst="rect">
            <a:avLst/>
          </a:prstGeom>
          <a:solidFill>
            <a:srgbClr val="D4EA6B"/>
          </a:solidFill>
          <a:ln w="0">
            <a:noFill/>
          </a:ln>
        </p:spPr>
        <p:txBody>
          <a:bodyPr lIns="74391" tIns="37195" rIns="74391" bIns="37195" anchor="t">
            <a:noAutofit/>
          </a:bodyPr>
          <a:lstStyle/>
          <a:p>
            <a:r>
              <a:rPr lang="en-US" sz="1488" spc="-1">
                <a:latin typeface="Arial"/>
              </a:rPr>
              <a:t>Period 2 shows a decrease in the mean humidity.</a:t>
            </a:r>
          </a:p>
        </p:txBody>
      </p:sp>
      <p:sp>
        <p:nvSpPr>
          <p:cNvPr id="135" name="TextBox 134"/>
          <p:cNvSpPr txBox="1"/>
          <p:nvPr/>
        </p:nvSpPr>
        <p:spPr>
          <a:xfrm>
            <a:off x="188952" y="1133911"/>
            <a:ext cx="4156948" cy="2834283"/>
          </a:xfrm>
          <a:prstGeom prst="rect">
            <a:avLst/>
          </a:prstGeom>
          <a:noFill/>
          <a:ln w="0">
            <a:noFill/>
          </a:ln>
        </p:spPr>
        <p:txBody>
          <a:bodyPr lIns="74391" tIns="37195" rIns="74391" bIns="37195" anchor="t">
            <a:noAutofit/>
          </a:bodyPr>
          <a:lstStyle/>
          <a:p>
            <a:r>
              <a:rPr lang="en-US" sz="909" spc="-1" dirty="0">
                <a:latin typeface="Arial"/>
              </a:rPr>
              <a:t>################</a:t>
            </a:r>
          </a:p>
          <a:p>
            <a:r>
              <a:rPr lang="en-US" sz="909" spc="-1" dirty="0">
                <a:latin typeface="Arial"/>
              </a:rPr>
              <a:t>#Purpose: Create humidity plot comparing period 1 and period 2</a:t>
            </a:r>
          </a:p>
          <a:p>
            <a:r>
              <a:rPr lang="en-US" sz="909" spc="-1" dirty="0">
                <a:latin typeface="Arial"/>
              </a:rPr>
              <a:t>#Name: Michael Miller</a:t>
            </a:r>
          </a:p>
          <a:p>
            <a:r>
              <a:rPr lang="en-US" sz="909" spc="-1" dirty="0">
                <a:latin typeface="Arial"/>
              </a:rPr>
              <a:t>#Date: Oct 9, 2022</a:t>
            </a:r>
          </a:p>
          <a:p>
            <a:r>
              <a:rPr lang="en-US" sz="909" spc="-1" dirty="0">
                <a:latin typeface="Arial"/>
              </a:rPr>
              <a:t>import </a:t>
            </a:r>
            <a:r>
              <a:rPr lang="en-US" sz="909" spc="-1" dirty="0" err="1">
                <a:latin typeface="Arial"/>
              </a:rPr>
              <a:t>matplotlib.pyplot</a:t>
            </a:r>
            <a:r>
              <a:rPr lang="en-US" sz="909" spc="-1" dirty="0">
                <a:latin typeface="Arial"/>
              </a:rPr>
              <a:t> as </a:t>
            </a:r>
            <a:r>
              <a:rPr lang="en-US" sz="909" spc="-1" dirty="0" err="1">
                <a:latin typeface="Arial"/>
              </a:rPr>
              <a:t>plt</a:t>
            </a:r>
            <a:endParaRPr lang="en-US" sz="909" spc="-1" dirty="0">
              <a:latin typeface="Arial"/>
            </a:endParaRPr>
          </a:p>
          <a:p>
            <a:r>
              <a:rPr lang="en-US" sz="909" spc="-1" dirty="0">
                <a:latin typeface="Arial"/>
              </a:rPr>
              <a:t>import pandas as pd</a:t>
            </a:r>
          </a:p>
          <a:p>
            <a:endParaRPr lang="en-US" sz="1488" spc="-1" dirty="0">
              <a:latin typeface="Arial"/>
            </a:endParaRPr>
          </a:p>
          <a:p>
            <a:r>
              <a:rPr lang="en-US" sz="909" spc="-1" dirty="0">
                <a:latin typeface="Arial"/>
              </a:rPr>
              <a:t>df1 = </a:t>
            </a:r>
            <a:r>
              <a:rPr lang="en-US" sz="909" spc="-1" dirty="0" err="1">
                <a:latin typeface="Arial"/>
              </a:rPr>
              <a:t>pd.read_csv</a:t>
            </a:r>
            <a:r>
              <a:rPr lang="en-US" sz="909" spc="-1" dirty="0">
                <a:latin typeface="Arial"/>
              </a:rPr>
              <a:t>("formatdata.csv")  #baseline data is period 1 (older)</a:t>
            </a:r>
          </a:p>
          <a:p>
            <a:r>
              <a:rPr lang="en-US" sz="909" spc="-1" dirty="0">
                <a:latin typeface="Arial"/>
              </a:rPr>
              <a:t>df2 = </a:t>
            </a:r>
            <a:r>
              <a:rPr lang="en-US" sz="909" spc="-1" dirty="0" err="1">
                <a:latin typeface="Arial"/>
              </a:rPr>
              <a:t>pd.read_csv</a:t>
            </a:r>
            <a:r>
              <a:rPr lang="en-US" sz="909" spc="-1" dirty="0">
                <a:latin typeface="Arial"/>
              </a:rPr>
              <a:t>("formatdata2.csv")  #data for period 2 (more recent)</a:t>
            </a:r>
          </a:p>
          <a:p>
            <a:r>
              <a:rPr lang="en-US" sz="909" spc="-1" dirty="0" err="1">
                <a:latin typeface="Arial"/>
              </a:rPr>
              <a:t>plt.figure</a:t>
            </a:r>
            <a:r>
              <a:rPr lang="en-US" sz="909" spc="-1" dirty="0">
                <a:latin typeface="Arial"/>
              </a:rPr>
              <a:t>()</a:t>
            </a:r>
          </a:p>
          <a:p>
            <a:r>
              <a:rPr lang="en-US" sz="909" spc="-1" dirty="0">
                <a:latin typeface="Arial"/>
              </a:rPr>
              <a:t>df1_mean = df1.Humidity.mean()</a:t>
            </a:r>
          </a:p>
          <a:p>
            <a:r>
              <a:rPr lang="en-US" sz="909" spc="-1" dirty="0">
                <a:latin typeface="Arial"/>
              </a:rPr>
              <a:t>df2_mean = df2.Humidity.mean()</a:t>
            </a:r>
          </a:p>
          <a:p>
            <a:r>
              <a:rPr lang="en-US" sz="909" spc="-1" dirty="0">
                <a:latin typeface="Arial"/>
              </a:rPr>
              <a:t>df1.Humidity.plot(label='period 1')</a:t>
            </a:r>
          </a:p>
          <a:p>
            <a:r>
              <a:rPr lang="en-US" sz="909" spc="-1" dirty="0">
                <a:latin typeface="Arial"/>
              </a:rPr>
              <a:t>df2.Humidity.plot(label='period 2')</a:t>
            </a:r>
          </a:p>
          <a:p>
            <a:r>
              <a:rPr lang="en-US" sz="909" spc="-1" dirty="0" err="1">
                <a:latin typeface="Arial"/>
              </a:rPr>
              <a:t>plt.plot</a:t>
            </a:r>
            <a:r>
              <a:rPr lang="en-US" sz="909" spc="-1" dirty="0">
                <a:latin typeface="Arial"/>
              </a:rPr>
              <a:t>([0, </a:t>
            </a:r>
            <a:r>
              <a:rPr lang="en-US" sz="909" spc="-1" dirty="0" err="1">
                <a:latin typeface="Arial"/>
              </a:rPr>
              <a:t>len</a:t>
            </a:r>
            <a:r>
              <a:rPr lang="en-US" sz="909" spc="-1" dirty="0">
                <a:latin typeface="Arial"/>
              </a:rPr>
              <a:t>(df1.Humidity)], [df1_mean, df1_mean], label='period 1 mean')</a:t>
            </a:r>
          </a:p>
          <a:p>
            <a:r>
              <a:rPr lang="en-US" sz="909" spc="-1" dirty="0" err="1">
                <a:latin typeface="Arial"/>
              </a:rPr>
              <a:t>plt.plot</a:t>
            </a:r>
            <a:r>
              <a:rPr lang="en-US" sz="909" spc="-1" dirty="0">
                <a:latin typeface="Arial"/>
              </a:rPr>
              <a:t>([0, </a:t>
            </a:r>
            <a:r>
              <a:rPr lang="en-US" sz="909" spc="-1" dirty="0" err="1">
                <a:latin typeface="Arial"/>
              </a:rPr>
              <a:t>len</a:t>
            </a:r>
            <a:r>
              <a:rPr lang="en-US" sz="909" spc="-1" dirty="0">
                <a:latin typeface="Arial"/>
              </a:rPr>
              <a:t>(df2.Humidity)], [df2_mean, df2_mean], label='period 2 mean')</a:t>
            </a:r>
          </a:p>
          <a:p>
            <a:endParaRPr lang="en-US" sz="1488" spc="-1" dirty="0">
              <a:latin typeface="Arial"/>
            </a:endParaRPr>
          </a:p>
          <a:p>
            <a:r>
              <a:rPr lang="en-US" sz="909" spc="-1" dirty="0" err="1">
                <a:latin typeface="Arial"/>
              </a:rPr>
              <a:t>plt.legend</a:t>
            </a:r>
            <a:r>
              <a:rPr lang="en-US" sz="909" spc="-1" dirty="0">
                <a:latin typeface="Arial"/>
              </a:rPr>
              <a:t>(loc='best')</a:t>
            </a:r>
          </a:p>
          <a:p>
            <a:r>
              <a:rPr lang="en-US" sz="909" spc="-1" dirty="0" err="1">
                <a:latin typeface="Arial"/>
              </a:rPr>
              <a:t>plt.suptitle</a:t>
            </a:r>
            <a:r>
              <a:rPr lang="en-US" sz="909" spc="-1" dirty="0">
                <a:latin typeface="Arial"/>
              </a:rPr>
              <a:t>('Humidity (%)')</a:t>
            </a:r>
          </a:p>
          <a:p>
            <a:r>
              <a:rPr lang="en-US" sz="909" spc="-1" dirty="0" err="1">
                <a:latin typeface="Arial"/>
              </a:rPr>
              <a:t>plt.show</a:t>
            </a:r>
            <a:r>
              <a:rPr lang="en-US" sz="909" spc="-1" dirty="0">
                <a:latin typeface="Arial"/>
              </a:rPr>
              <a:t>()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Picture 135"/>
          <p:cNvPicPr/>
          <p:nvPr/>
        </p:nvPicPr>
        <p:blipFill>
          <a:blip r:embed="rId2"/>
          <a:stretch/>
        </p:blipFill>
        <p:spPr>
          <a:xfrm>
            <a:off x="3230041" y="70126"/>
            <a:ext cx="3950142" cy="2957771"/>
          </a:xfrm>
          <a:prstGeom prst="rect">
            <a:avLst/>
          </a:prstGeom>
          <a:ln w="0">
            <a:noFill/>
          </a:ln>
        </p:spPr>
      </p:pic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225105" y="102879"/>
            <a:ext cx="3249978" cy="596909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3637" spc="-1" dirty="0">
                <a:solidFill>
                  <a:srgbClr val="000000"/>
                </a:solidFill>
                <a:latin typeface="Calibri Light"/>
              </a:rPr>
              <a:t>Box Plots</a:t>
            </a:r>
            <a:endParaRPr lang="en-US" sz="3637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110098" y="1014886"/>
            <a:ext cx="3479993" cy="4306027"/>
          </a:xfrm>
          <a:prstGeom prst="rect">
            <a:avLst/>
          </a:prstGeom>
          <a:noFill/>
          <a:ln w="0">
            <a:noFill/>
          </a:ln>
        </p:spPr>
        <p:txBody>
          <a:bodyPr lIns="74391" tIns="37195" rIns="74391" bIns="37195" anchor="t">
            <a:noAutofit/>
          </a:bodyPr>
          <a:lstStyle/>
          <a:p>
            <a:r>
              <a:rPr lang="en-US" sz="1323" spc="-1">
                <a:latin typeface="Arial"/>
              </a:rPr>
              <a:t>#Purpose: Create box plot for period 2 data</a:t>
            </a:r>
          </a:p>
          <a:p>
            <a:r>
              <a:rPr lang="en-US" sz="1323" spc="-1">
                <a:latin typeface="Arial"/>
              </a:rPr>
              <a:t>#Name: Michael Miller</a:t>
            </a:r>
          </a:p>
          <a:p>
            <a:r>
              <a:rPr lang="en-US" sz="1323" spc="-1">
                <a:latin typeface="Arial"/>
              </a:rPr>
              <a:t>#Date: Oct 9, 2022</a:t>
            </a:r>
          </a:p>
          <a:p>
            <a:endParaRPr lang="en-US" sz="1323" spc="-1">
              <a:latin typeface="Arial"/>
            </a:endParaRPr>
          </a:p>
          <a:p>
            <a:r>
              <a:rPr lang="en-US" sz="1323" spc="-1">
                <a:latin typeface="Arial"/>
              </a:rPr>
              <a:t>import matplotlib.pyplot as plt</a:t>
            </a:r>
          </a:p>
          <a:p>
            <a:r>
              <a:rPr lang="en-US" sz="1323" spc="-1">
                <a:latin typeface="Arial"/>
              </a:rPr>
              <a:t>import pandas as pd</a:t>
            </a:r>
          </a:p>
          <a:p>
            <a:endParaRPr lang="en-US" sz="1488" spc="-1">
              <a:latin typeface="Arial"/>
            </a:endParaRPr>
          </a:p>
          <a:p>
            <a:r>
              <a:rPr lang="en-US" sz="1323" spc="-1">
                <a:latin typeface="Arial"/>
              </a:rPr>
              <a:t>df1 = pd.read_csv("formatdata.csv")</a:t>
            </a:r>
          </a:p>
          <a:p>
            <a:r>
              <a:rPr lang="en-US" sz="1323" spc="-1">
                <a:latin typeface="Arial"/>
              </a:rPr>
              <a:t>df2 = pd.read_csv("formatdata2.csv")</a:t>
            </a:r>
          </a:p>
          <a:p>
            <a:endParaRPr lang="en-US" sz="1488" spc="-1">
              <a:latin typeface="Arial"/>
            </a:endParaRPr>
          </a:p>
          <a:p>
            <a:r>
              <a:rPr lang="en-US" sz="1323" spc="-1">
                <a:latin typeface="Arial"/>
              </a:rPr>
              <a:t>df1.boxplot()</a:t>
            </a:r>
          </a:p>
          <a:p>
            <a:r>
              <a:rPr lang="en-US" sz="1323" spc="-1">
                <a:latin typeface="Arial"/>
              </a:rPr>
              <a:t>plt.suptitle('Period 1 box plot')</a:t>
            </a:r>
          </a:p>
          <a:p>
            <a:r>
              <a:rPr lang="en-US" sz="1323" spc="-1">
                <a:latin typeface="Arial"/>
              </a:rPr>
              <a:t>plt.show()</a:t>
            </a:r>
          </a:p>
          <a:p>
            <a:endParaRPr lang="en-US" sz="1488" spc="-1">
              <a:latin typeface="Arial"/>
            </a:endParaRPr>
          </a:p>
          <a:p>
            <a:r>
              <a:rPr lang="en-US" sz="1323" spc="-1">
                <a:latin typeface="Arial"/>
              </a:rPr>
              <a:t>df2.boxplot()</a:t>
            </a:r>
          </a:p>
          <a:p>
            <a:r>
              <a:rPr lang="en-US" sz="1323" spc="-1">
                <a:latin typeface="Arial"/>
              </a:rPr>
              <a:t>plt.suptitle('Period 2 box plot')</a:t>
            </a:r>
          </a:p>
          <a:p>
            <a:r>
              <a:rPr lang="en-US" sz="1323" spc="-1">
                <a:latin typeface="Arial"/>
              </a:rPr>
              <a:t>plt.show()</a:t>
            </a:r>
          </a:p>
          <a:p>
            <a:endParaRPr lang="en-US" sz="1488" spc="-1">
              <a:latin typeface="Arial"/>
            </a:endParaRPr>
          </a:p>
        </p:txBody>
      </p:sp>
      <p:pic>
        <p:nvPicPr>
          <p:cNvPr id="139" name="Picture 138"/>
          <p:cNvPicPr/>
          <p:nvPr/>
        </p:nvPicPr>
        <p:blipFill>
          <a:blip r:embed="rId3"/>
          <a:stretch/>
        </p:blipFill>
        <p:spPr>
          <a:xfrm>
            <a:off x="6189300" y="2778837"/>
            <a:ext cx="3888249" cy="2889927"/>
          </a:xfrm>
          <a:prstGeom prst="rect">
            <a:avLst/>
          </a:prstGeom>
          <a:ln w="0">
            <a:noFill/>
          </a:ln>
        </p:spPr>
      </p:pic>
      <p:sp>
        <p:nvSpPr>
          <p:cNvPr id="140" name="TextBox 139"/>
          <p:cNvSpPr txBox="1"/>
          <p:nvPr/>
        </p:nvSpPr>
        <p:spPr>
          <a:xfrm>
            <a:off x="3023235" y="3212385"/>
            <a:ext cx="2834283" cy="920956"/>
          </a:xfrm>
          <a:prstGeom prst="rect">
            <a:avLst/>
          </a:prstGeom>
          <a:solidFill>
            <a:srgbClr val="D4EA6B"/>
          </a:solidFill>
          <a:ln w="0">
            <a:noFill/>
          </a:ln>
        </p:spPr>
        <p:txBody>
          <a:bodyPr lIns="74391" tIns="37195" rIns="74391" bIns="37195" anchor="t">
            <a:noAutofit/>
          </a:bodyPr>
          <a:lstStyle/>
          <a:p>
            <a:r>
              <a:rPr lang="en-US" sz="1488" spc="-1" dirty="0">
                <a:latin typeface="Arial"/>
              </a:rPr>
              <a:t>Period 2 boxplot shows a slightly lower minimum for the humidity. All other data are too similar to be noteworthy.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949866" y="250150"/>
            <a:ext cx="3249978" cy="566857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 fontScale="90000"/>
          </a:bodyPr>
          <a:lstStyle/>
          <a:p>
            <a:pPr>
              <a:lnSpc>
                <a:spcPct val="90000"/>
              </a:lnSpc>
              <a:buNone/>
            </a:pPr>
            <a:r>
              <a:rPr lang="en-US" sz="3637" spc="-1" dirty="0">
                <a:solidFill>
                  <a:srgbClr val="000000"/>
                </a:solidFill>
                <a:latin typeface="Calibri Light"/>
              </a:rPr>
              <a:t>Analysis</a:t>
            </a:r>
            <a:endParaRPr lang="en-US" sz="3637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/>
          </p:nvPr>
        </p:nvSpPr>
        <p:spPr>
          <a:xfrm>
            <a:off x="69332" y="1108773"/>
            <a:ext cx="4465520" cy="3689007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82182" indent="-267818">
              <a:spcBef>
                <a:spcPts val="93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723" spc="-1" dirty="0">
                <a:solidFill>
                  <a:srgbClr val="000000"/>
                </a:solidFill>
                <a:latin typeface="Calibri"/>
              </a:rPr>
              <a:t>Period 2 mean temp is higher, while mean humidity is lower than period 1. </a:t>
            </a:r>
          </a:p>
          <a:p>
            <a:pPr marL="714182" lvl="1" indent="-267818">
              <a:spcBef>
                <a:spcPts val="93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323" spc="-1" dirty="0">
                <a:solidFill>
                  <a:srgbClr val="000000"/>
                </a:solidFill>
                <a:latin typeface="Calibri"/>
              </a:rPr>
              <a:t>Do the temp and humidity show any correlation in period 2?</a:t>
            </a:r>
          </a:p>
          <a:p>
            <a:pPr marL="714182" lvl="1" indent="-267818">
              <a:spcBef>
                <a:spcPts val="93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323" spc="-1" dirty="0">
                <a:solidFill>
                  <a:srgbClr val="000000"/>
                </a:solidFill>
                <a:latin typeface="Calibri"/>
              </a:rPr>
              <a:t>The chart shown for period 2 shows an inverse correlation between temperature and humidity. As temperature rises humidity lowers.</a:t>
            </a:r>
          </a:p>
          <a:p>
            <a:pPr marL="714182" lvl="1" indent="-267818">
              <a:spcBef>
                <a:spcPts val="93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323" spc="-1" dirty="0">
                <a:solidFill>
                  <a:srgbClr val="000000"/>
                </a:solidFill>
                <a:latin typeface="Calibri"/>
              </a:rPr>
              <a:t>The previous charts showed an increase in temperature and a decrease in humidity from period 1 to period 2.</a:t>
            </a:r>
          </a:p>
          <a:p>
            <a:pPr marL="282182" indent="-267818">
              <a:spcBef>
                <a:spcPts val="93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723" spc="-1" dirty="0">
                <a:solidFill>
                  <a:srgbClr val="000000"/>
                </a:solidFill>
                <a:latin typeface="Calibri"/>
              </a:rPr>
              <a:t>Prediction</a:t>
            </a:r>
          </a:p>
          <a:p>
            <a:pPr marL="714182" lvl="1" indent="-267818">
              <a:spcBef>
                <a:spcPts val="93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323" spc="-1" dirty="0">
                <a:solidFill>
                  <a:srgbClr val="000000"/>
                </a:solidFill>
                <a:latin typeface="Calibri"/>
              </a:rPr>
              <a:t>If this trend holds, we could expect higher temperatures and lower humidity in the days to come.</a:t>
            </a:r>
          </a:p>
        </p:txBody>
      </p:sp>
      <p:pic>
        <p:nvPicPr>
          <p:cNvPr id="143" name="Picture 142"/>
          <p:cNvPicPr/>
          <p:nvPr/>
        </p:nvPicPr>
        <p:blipFill>
          <a:blip r:embed="rId2"/>
          <a:stretch/>
        </p:blipFill>
        <p:spPr>
          <a:xfrm>
            <a:off x="4534258" y="378103"/>
            <a:ext cx="5291256" cy="43459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4400" b="0" strike="noStrike" spc="-1">
                <a:solidFill>
                  <a:srgbClr val="1C1C1C"/>
                </a:solidFill>
                <a:latin typeface="Arial"/>
              </a:rPr>
              <a:t>Challenges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rPr lang="en-US"/>
              <a:t>Michael J. Miller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A0D85116-9D65-4AED-84F6-C6E4E5DC4717}" type="slidenum">
              <a:rPr lang="en-US"/>
              <a:pPr/>
              <a:t>16</a:t>
            </a:fld>
            <a:endParaRPr lang="en-US"/>
          </a:p>
        </p:txBody>
      </p:sp>
      <p:sp>
        <p:nvSpPr>
          <p:cNvPr id="167" name="PlaceHolder 3"/>
          <p:cNvSpPr>
            <a:spLocks noGrp="1"/>
          </p:cNvSpPr>
          <p:nvPr>
            <p:ph type="dt" idx="6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>
              <a:lnSpc>
                <a:spcPct val="100000"/>
              </a:lnSpc>
              <a:buNone/>
              <a:defRPr lang="en-US" sz="1400" b="0" strike="noStrike" spc="-1">
                <a:latin typeface="Times New Roman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latin typeface="Times New Roman"/>
              </a:rPr>
              <a:t>10/22/2022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2D38DB-44F0-BDC2-31D9-9AD4E33B41B5}"/>
              </a:ext>
            </a:extLst>
          </p:cNvPr>
          <p:cNvSpPr>
            <a:spLocks noGrp="1"/>
          </p:cNvSpPr>
          <p:nvPr>
            <p:ph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PowerPoint</a:t>
            </a:r>
          </a:p>
          <a:p>
            <a:pPr lvl="1"/>
            <a:r>
              <a:rPr lang="en-US" dirty="0"/>
              <a:t>Learning about Master Slides and editing features</a:t>
            </a:r>
          </a:p>
          <a:p>
            <a:r>
              <a:rPr lang="en-US" dirty="0"/>
              <a:t>Python</a:t>
            </a:r>
          </a:p>
          <a:p>
            <a:pPr lvl="1"/>
            <a:r>
              <a:rPr lang="en-US" dirty="0"/>
              <a:t>Finding and installing the correct libraries</a:t>
            </a:r>
          </a:p>
          <a:p>
            <a:pPr lvl="1"/>
            <a:r>
              <a:rPr lang="en-US" dirty="0"/>
              <a:t>Instructions were for Anaconda I chose to work in Linux</a:t>
            </a:r>
          </a:p>
          <a:p>
            <a:r>
              <a:rPr lang="en-US" dirty="0"/>
              <a:t>Analyzing data and making a prediction</a:t>
            </a:r>
          </a:p>
          <a:p>
            <a:pPr lvl="1"/>
            <a:r>
              <a:rPr lang="en-US" dirty="0"/>
              <a:t>Difficult to see patterns in the dataset</a:t>
            </a:r>
          </a:p>
          <a:p>
            <a:pPr lvl="1"/>
            <a:r>
              <a:rPr lang="en-US" dirty="0"/>
              <a:t>Predicting what might happen next was just guessing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4400" b="0" strike="noStrike" spc="-1">
                <a:solidFill>
                  <a:srgbClr val="1C1C1C"/>
                </a:solidFill>
                <a:latin typeface="Arial"/>
              </a:rPr>
              <a:t>Skills Learned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rPr lang="en-US"/>
              <a:t>Michael J. Miller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4A061511-44CF-4646-9019-E0310783F888}" type="slidenum">
              <a:rPr lang="en-US"/>
              <a:pPr/>
              <a:t>17</a:t>
            </a:fld>
            <a:endParaRPr lang="en-US"/>
          </a:p>
        </p:txBody>
      </p:sp>
      <p:sp>
        <p:nvSpPr>
          <p:cNvPr id="170" name="PlaceHolder 3"/>
          <p:cNvSpPr>
            <a:spLocks noGrp="1"/>
          </p:cNvSpPr>
          <p:nvPr>
            <p:ph type="dt" idx="6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>
              <a:lnSpc>
                <a:spcPct val="100000"/>
              </a:lnSpc>
              <a:buNone/>
              <a:defRPr lang="en-US" sz="1400" b="0" strike="noStrike" spc="-1">
                <a:latin typeface="Times New Roman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latin typeface="Times New Roman"/>
              </a:rPr>
              <a:t>10/22/2022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536C2B-3A1A-2DC8-19F3-CD44D7A14697}"/>
              </a:ext>
            </a:extLst>
          </p:cNvPr>
          <p:cNvSpPr>
            <a:spLocks noGrp="1"/>
          </p:cNvSpPr>
          <p:nvPr>
            <p:ph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Python</a:t>
            </a:r>
          </a:p>
          <a:p>
            <a:pPr lvl="1"/>
            <a:r>
              <a:rPr lang="en-US" dirty="0"/>
              <a:t>Installing, importing, and using libraries</a:t>
            </a:r>
          </a:p>
          <a:p>
            <a:r>
              <a:rPr lang="en-US" dirty="0"/>
              <a:t>SqLite3</a:t>
            </a:r>
          </a:p>
          <a:p>
            <a:pPr lvl="1"/>
            <a:r>
              <a:rPr lang="en-US" dirty="0"/>
              <a:t>Creating database with a table</a:t>
            </a:r>
          </a:p>
          <a:p>
            <a:pPr lvl="1"/>
            <a:r>
              <a:rPr lang="en-US" dirty="0"/>
              <a:t>Filling the data base with data</a:t>
            </a:r>
          </a:p>
          <a:p>
            <a:pPr lvl="1"/>
            <a:r>
              <a:rPr lang="en-US" dirty="0"/>
              <a:t>Querying the database and retrieving data</a:t>
            </a:r>
          </a:p>
          <a:p>
            <a:r>
              <a:rPr lang="en-US" dirty="0"/>
              <a:t>Pandas</a:t>
            </a:r>
          </a:p>
          <a:p>
            <a:pPr lvl="1"/>
            <a:r>
              <a:rPr lang="en-US" dirty="0"/>
              <a:t>Using pandas to read data from .csv file</a:t>
            </a:r>
          </a:p>
          <a:p>
            <a:r>
              <a:rPr lang="en-US" dirty="0"/>
              <a:t>Matplotlib</a:t>
            </a:r>
          </a:p>
          <a:p>
            <a:pPr lvl="1"/>
            <a:r>
              <a:rPr lang="en-US" dirty="0"/>
              <a:t>Plotting data and formatting chart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4400" b="0" strike="noStrike" spc="-1" dirty="0">
                <a:solidFill>
                  <a:srgbClr val="1C1C1C"/>
                </a:solidFill>
                <a:latin typeface="Arial"/>
              </a:rPr>
              <a:t>Conclusion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rPr lang="en-US"/>
              <a:t>Michael J. Miller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802057F2-BC9B-4301-ACFB-17FCB950B314}" type="slidenum">
              <a:rPr lang="en-US"/>
              <a:pPr/>
              <a:t>18</a:t>
            </a:fld>
            <a:endParaRPr lang="en-US"/>
          </a:p>
        </p:txBody>
      </p:sp>
      <p:sp>
        <p:nvSpPr>
          <p:cNvPr id="173" name="PlaceHolder 3"/>
          <p:cNvSpPr>
            <a:spLocks noGrp="1"/>
          </p:cNvSpPr>
          <p:nvPr>
            <p:ph type="dt" idx="6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>
              <a:lnSpc>
                <a:spcPct val="100000"/>
              </a:lnSpc>
              <a:buNone/>
              <a:defRPr lang="en-US" sz="1400" b="0" strike="noStrike" spc="-1">
                <a:latin typeface="Times New Roman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latin typeface="Times New Roman"/>
              </a:rPr>
              <a:t>10/22/2022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F54CD4-5C5C-935F-50C1-951022598F43}"/>
              </a:ext>
            </a:extLst>
          </p:cNvPr>
          <p:cNvSpPr>
            <a:spLocks noGrp="1"/>
          </p:cNvSpPr>
          <p:nvPr>
            <p:ph/>
          </p:nvPr>
        </p:nvSpPr>
        <p:spPr/>
        <p:txBody>
          <a:bodyPr>
            <a:noAutofit/>
          </a:bodyPr>
          <a:lstStyle/>
          <a:p>
            <a:pPr marL="285750" indent="-28575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</a:pPr>
            <a:r>
              <a:rPr lang="en-US" b="0" strike="noStrike" spc="-1" dirty="0">
                <a:latin typeface="Arial"/>
              </a:rPr>
              <a:t>Data Analysis and Visualization</a:t>
            </a:r>
          </a:p>
          <a:p>
            <a:pPr marL="501750" lvl="1" indent="-28575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</a:pPr>
            <a:r>
              <a:rPr lang="en-US" sz="2800" b="0" strike="noStrike" spc="-1" dirty="0">
                <a:latin typeface="Arial"/>
              </a:rPr>
              <a:t>Exponentially growing field</a:t>
            </a:r>
          </a:p>
          <a:p>
            <a:pPr marL="501750" lvl="1" indent="-28575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</a:pPr>
            <a:r>
              <a:rPr lang="en-US" sz="2800" b="0" strike="noStrike" spc="-1" dirty="0">
                <a:latin typeface="Arial"/>
              </a:rPr>
              <a:t>~2.5 quintillion bytes are generated each day(Howarth, 2022)</a:t>
            </a:r>
          </a:p>
          <a:p>
            <a:pPr marL="501750" lvl="1" indent="-28575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</a:pPr>
            <a:r>
              <a:rPr lang="en-US" sz="2800" b="0" strike="noStrike" spc="-1" dirty="0">
                <a:latin typeface="Arial"/>
              </a:rPr>
              <a:t>Demand for skilled data analysts will only rise</a:t>
            </a:r>
          </a:p>
          <a:p>
            <a:pPr marL="69750" indent="-28575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</a:pPr>
            <a:r>
              <a:rPr lang="en-US" spc="-1" dirty="0">
                <a:latin typeface="Arial"/>
              </a:rPr>
              <a:t>Data analysis is a skill that will take time to learn, but is 	well worth the effort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rPr lang="en-US"/>
              <a:t>Michael J. Miller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DA449ED5-C10E-446B-A20A-AB7FE46DEA6D}" type="slidenum">
              <a:rPr lang="en-US"/>
              <a:pPr/>
              <a:t>19</a:t>
            </a:fld>
            <a:endParaRPr lang="en-US"/>
          </a:p>
        </p:txBody>
      </p:sp>
      <p:sp>
        <p:nvSpPr>
          <p:cNvPr id="174" name="PlaceHolder 1"/>
          <p:cNvSpPr>
            <a:spLocks noGrp="1"/>
          </p:cNvSpPr>
          <p:nvPr>
            <p:ph type="title" idx="4294967295"/>
          </p:nvPr>
        </p:nvSpPr>
        <p:spPr>
          <a:xfrm>
            <a:off x="0" y="225425"/>
            <a:ext cx="9067800" cy="94615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4400" b="0" strike="noStrike" spc="-1" dirty="0">
                <a:solidFill>
                  <a:srgbClr val="1C1C1C"/>
                </a:solidFill>
                <a:latin typeface="Arial"/>
              </a:rPr>
              <a:t>References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 idx="4294967295"/>
          </p:nvPr>
        </p:nvSpPr>
        <p:spPr>
          <a:xfrm>
            <a:off x="587024" y="1325563"/>
            <a:ext cx="9067800" cy="3287712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0" indent="-914400">
              <a:lnSpc>
                <a:spcPct val="100000"/>
              </a:lnSpc>
              <a:spcBef>
                <a:spcPts val="720"/>
              </a:spcBef>
              <a:buClr>
                <a:srgbClr val="1C1C1C"/>
              </a:buClr>
              <a:buSzPct val="45000"/>
              <a:buNone/>
            </a:pPr>
            <a:r>
              <a:rPr lang="en-US" sz="2100" b="0" strike="noStrike" spc="-1" dirty="0">
                <a:solidFill>
                  <a:srgbClr val="1C1C1C"/>
                </a:solidFill>
                <a:latin typeface="Arial"/>
              </a:rPr>
              <a:t>Howarth, J., 30+ incredible big data statistics (2022). 	</a:t>
            </a:r>
            <a:r>
              <a:rPr lang="en-US" sz="2100" b="0" u="sng" strike="noStrike" spc="-1" dirty="0">
                <a:solidFill>
                  <a:srgbClr val="0000FF"/>
                </a:solidFill>
                <a:uFillTx/>
                <a:latin typeface="Arial"/>
                <a:hlinkClick r:id="rId2"/>
              </a:rPr>
              <a:t>https://explodingtopics.com/blog/big-data-stats</a:t>
            </a:r>
            <a:endParaRPr lang="en-US" sz="2100" b="0" strike="noStrike" spc="-1" dirty="0">
              <a:latin typeface="Arial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 type="dt" idx="4294967295"/>
          </p:nvPr>
        </p:nvSpPr>
        <p:spPr>
          <a:xfrm>
            <a:off x="0" y="5256213"/>
            <a:ext cx="2346325" cy="390525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>
              <a:lnSpc>
                <a:spcPct val="100000"/>
              </a:lnSpc>
              <a:buNone/>
              <a:defRPr lang="en-US" sz="1400" b="0" strike="noStrike" spc="-1">
                <a:latin typeface="Times New Roman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latin typeface="Times New Roman"/>
              </a:rPr>
              <a:t>10/22/2022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subTitle"/>
          </p:nvPr>
        </p:nvSpPr>
        <p:spPr>
          <a:xfrm>
            <a:off x="683640" y="966240"/>
            <a:ext cx="6056640" cy="3984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-21600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"/>
            </a:pPr>
            <a:r>
              <a:rPr lang="en-US" sz="1800" b="0" strike="noStrike" spc="-1" dirty="0">
                <a:latin typeface="Arial"/>
              </a:rPr>
              <a:t>Project Expectations</a:t>
            </a:r>
          </a:p>
          <a:p>
            <a:pPr marL="432000" lvl="1" indent="-21600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"/>
            </a:pPr>
            <a:r>
              <a:rPr lang="en-US" sz="1800" b="0" strike="noStrike" spc="-1" dirty="0">
                <a:latin typeface="Arial"/>
              </a:rPr>
              <a:t>Software and Python Library Installation</a:t>
            </a:r>
          </a:p>
          <a:p>
            <a:pPr marL="432000" lvl="1" indent="-21600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"/>
            </a:pPr>
            <a:r>
              <a:rPr lang="en-US" sz="1800" b="0" strike="noStrike" spc="-1" dirty="0">
                <a:latin typeface="Arial"/>
              </a:rPr>
              <a:t>Planning project</a:t>
            </a:r>
          </a:p>
          <a:p>
            <a:pPr marL="432000" lvl="1" indent="-21600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"/>
            </a:pPr>
            <a:r>
              <a:rPr lang="en-US" sz="1800" b="0" strike="noStrike" spc="-1" dirty="0">
                <a:latin typeface="Arial"/>
              </a:rPr>
              <a:t>Downloading weather data</a:t>
            </a:r>
          </a:p>
          <a:p>
            <a:pPr marL="432000" lvl="1" indent="-21600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"/>
            </a:pPr>
            <a:r>
              <a:rPr lang="en-US" sz="1800" b="0" strike="noStrike" spc="-1" dirty="0">
                <a:latin typeface="Arial"/>
              </a:rPr>
              <a:t>Querying database with SQL</a:t>
            </a:r>
          </a:p>
          <a:p>
            <a:pPr marL="432000" lvl="1" indent="-21600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"/>
            </a:pPr>
            <a:r>
              <a:rPr lang="en-US" sz="1800" b="0" strike="noStrike" spc="-1" dirty="0">
                <a:latin typeface="Arial"/>
              </a:rPr>
              <a:t>Querying and Manipulating Data with SQL and Python</a:t>
            </a:r>
          </a:p>
          <a:p>
            <a:pPr marL="432000" lvl="1" indent="-21600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"/>
            </a:pPr>
            <a:r>
              <a:rPr lang="en-US" sz="1800" b="0" strike="noStrike" spc="-1" dirty="0">
                <a:latin typeface="Arial"/>
              </a:rPr>
              <a:t>Develop Graphical Models and Interpret Results</a:t>
            </a:r>
          </a:p>
        </p:txBody>
      </p:sp>
      <p:sp>
        <p:nvSpPr>
          <p:cNvPr id="159" name="PlaceHolder 2"/>
          <p:cNvSpPr>
            <a:spLocks noGrp="1"/>
          </p:cNvSpPr>
          <p:nvPr>
            <p:ph type="title"/>
          </p:nvPr>
        </p:nvSpPr>
        <p:spPr>
          <a:xfrm>
            <a:off x="503640" y="-62280"/>
            <a:ext cx="9068040" cy="94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4400" b="0" strike="noStrike" spc="-1">
                <a:solidFill>
                  <a:srgbClr val="1C1C1C"/>
                </a:solidFill>
                <a:latin typeface="Arial"/>
              </a:rPr>
              <a:t>Introduction</a:t>
            </a:r>
            <a:endParaRPr lang="en-US" sz="4400" b="0" strike="noStrike" spc="-1">
              <a:latin typeface="Arial"/>
            </a:endParaRPr>
          </a:p>
        </p:txBody>
      </p:sp>
      <p:pic>
        <p:nvPicPr>
          <p:cNvPr id="160" name="Picture 159"/>
          <p:cNvPicPr/>
          <p:nvPr/>
        </p:nvPicPr>
        <p:blipFill>
          <a:blip r:embed="rId2"/>
          <a:stretch/>
        </p:blipFill>
        <p:spPr>
          <a:xfrm>
            <a:off x="6774480" y="903240"/>
            <a:ext cx="2635920" cy="3728160"/>
          </a:xfrm>
          <a:prstGeom prst="rect">
            <a:avLst/>
          </a:prstGeom>
          <a:ln w="0">
            <a:noFill/>
          </a:ln>
        </p:spPr>
      </p:pic>
      <p:sp>
        <p:nvSpPr>
          <p:cNvPr id="161" name="PlaceHolder 3"/>
          <p:cNvSpPr>
            <a:spLocks noGrp="1"/>
          </p:cNvSpPr>
          <p:nvPr>
            <p:ph type="dt" idx="11"/>
          </p:nvPr>
        </p:nvSpPr>
        <p:spPr>
          <a:xfrm>
            <a:off x="0" y="5256360"/>
            <a:ext cx="2346840" cy="390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>
              <a:lnSpc>
                <a:spcPct val="100000"/>
              </a:lnSpc>
              <a:buNone/>
              <a:defRPr lang="en-US" sz="1400" b="0" strike="noStrike" spc="-1">
                <a:latin typeface="Times New Roman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latin typeface="Times New Roman"/>
              </a:rPr>
              <a:t>10/22/2022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Michael J. Miller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63C8D0D6-E93D-4DDE-807E-F0B7FDBD3A3F}" type="slidenum">
              <a:rPr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040" cy="94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US" sz="4400" b="0" strike="noStrike" spc="-1" dirty="0">
                <a:latin typeface="Arial"/>
              </a:rPr>
              <a:t>Software Installation </a:t>
            </a:r>
            <a:r>
              <a:rPr lang="en-US" sz="3200" b="0" strike="noStrike" spc="-1" dirty="0">
                <a:latin typeface="Arial"/>
              </a:rPr>
              <a:t>(Ubuntu)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/>
          </p:nvPr>
        </p:nvSpPr>
        <p:spPr>
          <a:xfrm>
            <a:off x="605241" y="948267"/>
            <a:ext cx="9068040" cy="4330413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40000" lnSpcReduction="20000"/>
          </a:bodyPr>
          <a:lstStyle/>
          <a:p>
            <a:pPr>
              <a:lnSpc>
                <a:spcPct val="110000"/>
              </a:lnSpc>
            </a:pPr>
            <a:r>
              <a:rPr lang="en-US" sz="3200" b="0" strike="noStrike" spc="-1" dirty="0">
                <a:latin typeface="Arial"/>
              </a:rPr>
              <a:t>Python3</a:t>
            </a:r>
          </a:p>
          <a:p>
            <a:pPr lvl="1">
              <a:lnSpc>
                <a:spcPct val="110000"/>
              </a:lnSpc>
            </a:pPr>
            <a:r>
              <a:rPr lang="en-US" sz="2800" spc="-1" dirty="0">
                <a:latin typeface="Arial"/>
              </a:rPr>
              <a:t>Check if already installed</a:t>
            </a:r>
          </a:p>
          <a:p>
            <a:pPr lvl="1">
              <a:lnSpc>
                <a:spcPct val="110000"/>
              </a:lnSpc>
            </a:pPr>
            <a:r>
              <a:rPr lang="en-US" sz="2800" spc="-1" dirty="0">
                <a:latin typeface="+mn-lt"/>
                <a:cs typeface="Cascadia Code" panose="020B0609020000020004" pitchFamily="49" charset="0"/>
              </a:rPr>
              <a:t>In the terminal type: </a:t>
            </a:r>
            <a:r>
              <a:rPr lang="en-US" sz="2800" b="0" strike="noStrike" spc="-1" dirty="0">
                <a:highlight>
                  <a:srgbClr val="808080"/>
                </a:highlight>
                <a:latin typeface="Cascadia Code" panose="020B0609020000020004" pitchFamily="49" charset="0"/>
                <a:cs typeface="Cascadia Code" panose="020B0609020000020004" pitchFamily="49" charset="0"/>
              </a:rPr>
              <a:t>python3 –version</a:t>
            </a:r>
          </a:p>
          <a:p>
            <a:pPr lvl="1">
              <a:lnSpc>
                <a:spcPct val="110000"/>
              </a:lnSpc>
            </a:pPr>
            <a:r>
              <a:rPr lang="en-US" sz="2800" b="0" strike="noStrike" spc="-1" dirty="0">
                <a:latin typeface="+mn-lt"/>
                <a:cs typeface="Cascadia Code" panose="020B0609020000020004" pitchFamily="49" charset="0"/>
              </a:rPr>
              <a:t>If no version returned or version is older than 3.x.x</a:t>
            </a:r>
          </a:p>
          <a:p>
            <a:pPr lvl="2">
              <a:lnSpc>
                <a:spcPct val="110000"/>
              </a:lnSpc>
            </a:pPr>
            <a:r>
              <a:rPr lang="en-US" sz="2400" spc="-1" dirty="0">
                <a:highlight>
                  <a:srgbClr val="808080"/>
                </a:highlight>
                <a:latin typeface="Cascadia Code" panose="020B0609020000020004" pitchFamily="49" charset="0"/>
                <a:cs typeface="Cascadia Code" panose="020B0609020000020004" pitchFamily="49" charset="0"/>
              </a:rPr>
              <a:t>sudo apt install python3</a:t>
            </a:r>
          </a:p>
          <a:p>
            <a:pPr lvl="2">
              <a:lnSpc>
                <a:spcPct val="110000"/>
              </a:lnSpc>
            </a:pPr>
            <a:r>
              <a:rPr lang="en-US" sz="2400" b="0" strike="noStrike" spc="-1" dirty="0">
                <a:highlight>
                  <a:srgbClr val="808080"/>
                </a:highlight>
                <a:latin typeface="Cascadia Code" panose="020B0609020000020004" pitchFamily="49" charset="0"/>
                <a:cs typeface="Cascadia Code" panose="020B0609020000020004" pitchFamily="49" charset="0"/>
              </a:rPr>
              <a:t>sudo apt install python3-pip</a:t>
            </a:r>
          </a:p>
          <a:p>
            <a:pPr lvl="2">
              <a:lnSpc>
                <a:spcPct val="110000"/>
              </a:lnSpc>
            </a:pPr>
            <a:r>
              <a:rPr lang="en-US" sz="2400" b="0" strike="noStrike" spc="-1" dirty="0">
                <a:latin typeface="Cascadia Code" panose="020B0609020000020004" pitchFamily="49" charset="0"/>
                <a:cs typeface="Cascadia Code" panose="020B0609020000020004" pitchFamily="49" charset="0"/>
              </a:rPr>
              <a:t>verify </a:t>
            </a:r>
            <a:r>
              <a:rPr lang="en-US" sz="2400" b="0" strike="noStrike" spc="-1" dirty="0">
                <a:highlight>
                  <a:srgbClr val="808080"/>
                </a:highlight>
                <a:latin typeface="Cascadia Code" panose="020B0609020000020004" pitchFamily="49" charset="0"/>
                <a:cs typeface="Cascadia Code" panose="020B0609020000020004" pitchFamily="49" charset="0"/>
              </a:rPr>
              <a:t>python3 –version</a:t>
            </a:r>
            <a:r>
              <a:rPr lang="en-US" sz="2400" b="0" strike="noStrike" spc="-1" dirty="0">
                <a:latin typeface="Cascadia Code" panose="020B0609020000020004" pitchFamily="49" charset="0"/>
                <a:cs typeface="Cascadia Code" panose="020B0609020000020004" pitchFamily="49" charset="0"/>
              </a:rPr>
              <a:t>, </a:t>
            </a:r>
            <a:r>
              <a:rPr lang="en-US" sz="2400" b="0" strike="noStrike" spc="-1" dirty="0">
                <a:highlight>
                  <a:srgbClr val="808080"/>
                </a:highlight>
                <a:latin typeface="Cascadia Code" panose="020B0609020000020004" pitchFamily="49" charset="0"/>
                <a:cs typeface="Cascadia Code" panose="020B0609020000020004" pitchFamily="49" charset="0"/>
              </a:rPr>
              <a:t>pip3 --version</a:t>
            </a:r>
          </a:p>
          <a:p>
            <a:pPr>
              <a:lnSpc>
                <a:spcPct val="110000"/>
              </a:lnSpc>
            </a:pPr>
            <a:r>
              <a:rPr lang="en-US" sz="3200" spc="-1" dirty="0">
                <a:latin typeface="+mn-lt"/>
                <a:cs typeface="Cascadia Code" panose="020B0609020000020004" pitchFamily="49" charset="0"/>
              </a:rPr>
              <a:t>Required Libraries</a:t>
            </a:r>
            <a:endParaRPr lang="en-US" spc="-1" dirty="0">
              <a:latin typeface="+mn-lt"/>
              <a:cs typeface="Cascadia Code" panose="020B0609020000020004" pitchFamily="49" charset="0"/>
            </a:endParaRPr>
          </a:p>
          <a:p>
            <a:pPr lvl="1">
              <a:lnSpc>
                <a:spcPct val="110000"/>
              </a:lnSpc>
            </a:pPr>
            <a:r>
              <a:rPr lang="en-US" sz="2800" spc="-1" dirty="0">
                <a:latin typeface="+mn-lt"/>
                <a:cs typeface="Cascadia Code" panose="020B0609020000020004" pitchFamily="49" charset="0"/>
              </a:rPr>
              <a:t>NOAA SDK</a:t>
            </a:r>
          </a:p>
          <a:p>
            <a:pPr lvl="2">
              <a:lnSpc>
                <a:spcPct val="110000"/>
              </a:lnSpc>
            </a:pPr>
            <a:r>
              <a:rPr lang="en-US" sz="2400" spc="-1" dirty="0">
                <a:highlight>
                  <a:srgbClr val="808080"/>
                </a:highlight>
                <a:latin typeface="+mn-lt"/>
                <a:cs typeface="Cascadia Code" panose="020B0609020000020004" pitchFamily="49" charset="0"/>
              </a:rPr>
              <a:t>pip3 install noaa-sdk</a:t>
            </a:r>
          </a:p>
          <a:p>
            <a:pPr lvl="1">
              <a:lnSpc>
                <a:spcPct val="110000"/>
              </a:lnSpc>
            </a:pPr>
            <a:r>
              <a:rPr lang="en-US" sz="2800" spc="-1" dirty="0">
                <a:latin typeface="+mn-lt"/>
                <a:cs typeface="Cascadia Code" panose="020B0609020000020004" pitchFamily="49" charset="0"/>
              </a:rPr>
              <a:t>Matplotlib</a:t>
            </a:r>
          </a:p>
          <a:p>
            <a:pPr lvl="2">
              <a:lnSpc>
                <a:spcPct val="110000"/>
              </a:lnSpc>
            </a:pPr>
            <a:r>
              <a:rPr lang="en-US" sz="2400" spc="-1" dirty="0">
                <a:highlight>
                  <a:srgbClr val="808080"/>
                </a:highlight>
                <a:latin typeface="Cascadia Code" panose="020B0609020000020004" pitchFamily="49" charset="0"/>
                <a:cs typeface="Cascadia Code" panose="020B0609020000020004" pitchFamily="49" charset="0"/>
              </a:rPr>
              <a:t>pip3 install matplotlib</a:t>
            </a:r>
          </a:p>
          <a:p>
            <a:pPr lvl="1">
              <a:lnSpc>
                <a:spcPct val="110000"/>
              </a:lnSpc>
            </a:pPr>
            <a:r>
              <a:rPr lang="en-US" sz="2800" spc="-1" dirty="0">
                <a:latin typeface="+mn-lt"/>
                <a:cs typeface="Cascadia Code" panose="020B0609020000020004" pitchFamily="49" charset="0"/>
              </a:rPr>
              <a:t>Pandas</a:t>
            </a:r>
          </a:p>
          <a:p>
            <a:pPr lvl="2">
              <a:lnSpc>
                <a:spcPct val="110000"/>
              </a:lnSpc>
            </a:pPr>
            <a:r>
              <a:rPr lang="en-US" sz="2400" spc="-1" dirty="0">
                <a:highlight>
                  <a:srgbClr val="808080"/>
                </a:highlight>
                <a:latin typeface="Cascadia Code" panose="020B0609020000020004" pitchFamily="49" charset="0"/>
                <a:cs typeface="Cascadia Code" panose="020B0609020000020004" pitchFamily="49" charset="0"/>
              </a:rPr>
              <a:t>pip3 install pandas</a:t>
            </a:r>
            <a:endParaRPr lang="en-US" sz="2400" spc="-1" dirty="0">
              <a:latin typeface="+mn-lt"/>
              <a:cs typeface="Cascadia Code" panose="020B0609020000020004" pitchFamily="49" charset="0"/>
            </a:endParaRPr>
          </a:p>
          <a:p>
            <a:pPr>
              <a:lnSpc>
                <a:spcPct val="110000"/>
              </a:lnSpc>
            </a:pPr>
            <a:r>
              <a:rPr lang="en-US" sz="3200" spc="-1" dirty="0">
                <a:latin typeface="+mn-lt"/>
                <a:cs typeface="Cascadia Code" panose="020B0609020000020004" pitchFamily="49" charset="0"/>
              </a:rPr>
              <a:t>Excel or equivalent spreadsheet software</a:t>
            </a:r>
          </a:p>
          <a:p>
            <a:pPr>
              <a:lnSpc>
                <a:spcPct val="110000"/>
              </a:lnSpc>
            </a:pPr>
            <a:r>
              <a:rPr lang="en-US" sz="3200" spc="-1" dirty="0">
                <a:latin typeface="+mn-lt"/>
                <a:cs typeface="Cascadia Code" panose="020B0609020000020004" pitchFamily="49" charset="0"/>
              </a:rPr>
              <a:t>Code editor of choice</a:t>
            </a:r>
          </a:p>
          <a:p>
            <a:pPr lvl="1">
              <a:lnSpc>
                <a:spcPct val="110000"/>
              </a:lnSpc>
            </a:pPr>
            <a:r>
              <a:rPr lang="en-US" sz="2800" spc="-1" dirty="0">
                <a:latin typeface="+mn-lt"/>
                <a:cs typeface="Cascadia Code" panose="020B0609020000020004" pitchFamily="49" charset="0"/>
              </a:rPr>
              <a:t>VS Code </a:t>
            </a:r>
            <a:r>
              <a:rPr lang="en-US" sz="2800" spc="-1" dirty="0">
                <a:latin typeface="+mn-lt"/>
                <a:cs typeface="Cascadia Code" panose="020B0609020000020004" pitchFamily="49" charset="0"/>
                <a:hlinkClick r:id="rId2"/>
              </a:rPr>
              <a:t>https://code.visualstudio.com/download</a:t>
            </a:r>
            <a:endParaRPr lang="en-US" sz="2800" spc="-1" dirty="0">
              <a:latin typeface="+mn-lt"/>
              <a:cs typeface="Cascadia Code" panose="020B0609020000020004" pitchFamily="49" charset="0"/>
            </a:endParaRPr>
          </a:p>
          <a:p>
            <a:pPr lvl="1">
              <a:lnSpc>
                <a:spcPct val="110000"/>
              </a:lnSpc>
            </a:pPr>
            <a:r>
              <a:rPr lang="en-US" sz="2800" spc="-1" dirty="0">
                <a:latin typeface="+mn-lt"/>
                <a:cs typeface="Cascadia Code" panose="020B0609020000020004" pitchFamily="49" charset="0"/>
              </a:rPr>
              <a:t>Python Idle </a:t>
            </a:r>
            <a:r>
              <a:rPr lang="en-US" sz="2800" spc="-1" dirty="0">
                <a:highlight>
                  <a:srgbClr val="808080"/>
                </a:highlight>
                <a:latin typeface="Cascadia Code" panose="020B0609020000020004" pitchFamily="49" charset="0"/>
                <a:cs typeface="Cascadia Code" panose="020B0609020000020004" pitchFamily="49" charset="0"/>
              </a:rPr>
              <a:t>sudo apt install idle</a:t>
            </a:r>
            <a:endParaRPr lang="en-US" sz="2800" spc="-1" dirty="0">
              <a:highlight>
                <a:srgbClr val="808080"/>
              </a:highlight>
              <a:latin typeface="+mn-lt"/>
              <a:cs typeface="Cascadia Code" panose="020B0609020000020004" pitchFamily="49" charset="0"/>
            </a:endParaRPr>
          </a:p>
        </p:txBody>
      </p:sp>
      <p:sp>
        <p:nvSpPr>
          <p:cNvPr id="164" name="PlaceHolder 3"/>
          <p:cNvSpPr>
            <a:spLocks noGrp="1"/>
          </p:cNvSpPr>
          <p:nvPr>
            <p:ph type="dt" idx="12"/>
          </p:nvPr>
        </p:nvSpPr>
        <p:spPr>
          <a:xfrm>
            <a:off x="0" y="5256360"/>
            <a:ext cx="2346840" cy="390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>
              <a:lnSpc>
                <a:spcPct val="100000"/>
              </a:lnSpc>
              <a:buNone/>
              <a:defRPr lang="en-US" sz="1400" b="0" strike="noStrike" spc="-1">
                <a:latin typeface="Times New Roman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latin typeface="Times New Roman"/>
              </a:rPr>
              <a:t>10/22/2022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rPr dirty="0"/>
              <a:t>Michael J. Miller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9064EF36-71FD-4513-A12E-848518A18785}" type="slidenum">
              <a:rPr/>
              <a:t>3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B9E37BC-5C67-F4D7-FC69-D8FCEE7506AE}"/>
              </a:ext>
            </a:extLst>
          </p:cNvPr>
          <p:cNvPicPr/>
          <p:nvPr/>
        </p:nvPicPr>
        <p:blipFill rotWithShape="1">
          <a:blip r:embed="rId3"/>
          <a:srcRect t="8839"/>
          <a:stretch/>
        </p:blipFill>
        <p:spPr>
          <a:xfrm>
            <a:off x="5499201" y="1247659"/>
            <a:ext cx="4174080" cy="3640781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2C410A0-2305-069A-F409-ECEF7CCA887C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503639" y="1326240"/>
            <a:ext cx="5479471" cy="3287880"/>
          </a:xfrm>
        </p:spPr>
        <p:txBody>
          <a:bodyPr>
            <a:normAutofit fontScale="85000" lnSpcReduction="20000"/>
          </a:bodyPr>
          <a:lstStyle/>
          <a:p>
            <a:pPr marL="10800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Include the following processes:</a:t>
            </a:r>
          </a:p>
          <a:p>
            <a:pPr marL="285840" indent="-2858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Install python</a:t>
            </a:r>
          </a:p>
          <a:p>
            <a:pPr marL="285840" indent="-2858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Download weather data to a database.</a:t>
            </a:r>
          </a:p>
          <a:p>
            <a:pPr marL="285840" indent="-2858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Extract weather data from database into a comma separated file with python</a:t>
            </a:r>
          </a:p>
          <a:p>
            <a:pPr marL="285840" indent="-2858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Cleanse weather data</a:t>
            </a:r>
          </a:p>
          <a:p>
            <a:pPr marL="285840" indent="-2858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Use Excel to manipulate data</a:t>
            </a:r>
          </a:p>
          <a:p>
            <a:pPr marL="285840" indent="-2858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Use python data analytics modules to develop graphical models</a:t>
            </a: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43840E-CFAC-B96A-8F3F-EC5188607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Planning Project</a:t>
            </a:r>
          </a:p>
        </p:txBody>
      </p:sp>
      <p:pic>
        <p:nvPicPr>
          <p:cNvPr id="12" name="Picture 11" descr="Graphical user interface, text">
            <a:extLst>
              <a:ext uri="{FF2B5EF4-FFF2-40B4-BE49-F238E27FC236}">
                <a16:creationId xmlns:a16="http://schemas.microsoft.com/office/drawing/2014/main" id="{A8889FB7-2154-C464-20FC-FE977075F08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18" t="9949" r="20138" b="3235"/>
          <a:stretch/>
        </p:blipFill>
        <p:spPr>
          <a:xfrm>
            <a:off x="6377354" y="1031633"/>
            <a:ext cx="2438399" cy="4509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181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13AF9C3-45B5-53F0-CD88-104D49817509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503640" y="1371396"/>
            <a:ext cx="4425120" cy="3287880"/>
          </a:xfrm>
        </p:spPr>
        <p:txBody>
          <a:bodyPr>
            <a:normAutofit/>
          </a:bodyPr>
          <a:lstStyle/>
          <a:p>
            <a:r>
              <a:rPr lang="en-US" sz="1800" dirty="0"/>
              <a:t>Open code editor</a:t>
            </a:r>
          </a:p>
          <a:p>
            <a:r>
              <a:rPr lang="en-US" sz="1800" dirty="0"/>
              <a:t>Copy and paste provided code into a new file</a:t>
            </a:r>
          </a:p>
          <a:p>
            <a:r>
              <a:rPr lang="en-US" sz="1800" dirty="0"/>
              <a:t>Change name and date </a:t>
            </a:r>
          </a:p>
          <a:p>
            <a:r>
              <a:rPr lang="en-US" sz="1800" dirty="0"/>
              <a:t>Change zip code to local zip</a:t>
            </a:r>
          </a:p>
          <a:p>
            <a:r>
              <a:rPr lang="en-US" sz="1800" dirty="0"/>
              <a:t>Save file as BuildWeatherDb.py</a:t>
            </a:r>
          </a:p>
          <a:p>
            <a:r>
              <a:rPr lang="en-US" sz="1800" dirty="0"/>
              <a:t>Executing program will:</a:t>
            </a:r>
          </a:p>
          <a:p>
            <a:pPr lvl="1"/>
            <a:r>
              <a:rPr lang="en-US" sz="1600" dirty="0"/>
              <a:t>prepare the database “</a:t>
            </a:r>
            <a:r>
              <a:rPr lang="en-US" sz="1600" dirty="0" err="1"/>
              <a:t>weather.db</a:t>
            </a:r>
            <a:r>
              <a:rPr lang="en-US" sz="1600" dirty="0"/>
              <a:t>”</a:t>
            </a:r>
          </a:p>
          <a:p>
            <a:pPr lvl="1"/>
            <a:r>
              <a:rPr lang="en-US" sz="1600" dirty="0"/>
              <a:t>retrieve data from NOAA database</a:t>
            </a:r>
          </a:p>
          <a:p>
            <a:pPr lvl="1"/>
            <a:r>
              <a:rPr lang="en-US" sz="1600" dirty="0"/>
              <a:t>insert the data to “</a:t>
            </a:r>
            <a:r>
              <a:rPr lang="en-US" sz="1600" dirty="0" err="1"/>
              <a:t>weather.db</a:t>
            </a:r>
            <a:r>
              <a:rPr lang="en-US" sz="1600" dirty="0"/>
              <a:t>”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7751B8E-924F-926F-9C55-958245B313E4}"/>
              </a:ext>
            </a:extLst>
          </p:cNvPr>
          <p:cNvPicPr/>
          <p:nvPr/>
        </p:nvPicPr>
        <p:blipFill rotWithShape="1">
          <a:blip r:embed="rId2"/>
          <a:srcRect l="15664" t="18268"/>
          <a:stretch/>
        </p:blipFill>
        <p:spPr>
          <a:xfrm>
            <a:off x="5150520" y="1487765"/>
            <a:ext cx="4425120" cy="296483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57E2FDCA-9BCC-DB0F-D032-F66D09626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Downloading Weather Data</a:t>
            </a:r>
          </a:p>
        </p:txBody>
      </p:sp>
    </p:spTree>
    <p:extLst>
      <p:ext uri="{BB962C8B-B14F-4D97-AF65-F5344CB8AC3E}">
        <p14:creationId xmlns:p14="http://schemas.microsoft.com/office/powerpoint/2010/main" val="3941165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B55175F9-33C9-243D-02EE-FCF5F9F3A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040" cy="945720"/>
          </a:xfrm>
        </p:spPr>
        <p:txBody>
          <a:bodyPr lIns="0" tIns="0" rIns="0" bIns="0" anchor="ctr">
            <a:normAutofit/>
          </a:bodyPr>
          <a:lstStyle/>
          <a:p>
            <a:r>
              <a:rPr lang="en-US" kern="1200" spc="-1">
                <a:latin typeface="Arial"/>
                <a:ea typeface="+mj-ea"/>
                <a:cs typeface="+mj-cs"/>
              </a:rPr>
              <a:t>Downloading Weather Data (cont.)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ED41A25-7BB2-692D-ECCE-2D55C598D942}"/>
              </a:ext>
            </a:extLst>
          </p:cNvPr>
          <p:cNvPicPr/>
          <p:nvPr/>
        </p:nvPicPr>
        <p:blipFill rotWithShape="1">
          <a:blip r:embed="rId2"/>
          <a:srcRect t="20735" r="2" b="19456"/>
          <a:stretch/>
        </p:blipFill>
        <p:spPr>
          <a:xfrm>
            <a:off x="503640" y="1431747"/>
            <a:ext cx="4425120" cy="156816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5E0E9A0-5024-5861-7052-6C6390090096}"/>
              </a:ext>
            </a:extLst>
          </p:cNvPr>
          <p:cNvPicPr/>
          <p:nvPr/>
        </p:nvPicPr>
        <p:blipFill rotWithShape="1">
          <a:blip r:embed="rId3"/>
          <a:srcRect t="18569" r="2" b="38035"/>
          <a:stretch/>
        </p:blipFill>
        <p:spPr>
          <a:xfrm>
            <a:off x="5150520" y="1431747"/>
            <a:ext cx="4425120" cy="15681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86C6770-9B22-9B79-B3F7-FD754035027A}"/>
              </a:ext>
            </a:extLst>
          </p:cNvPr>
          <p:cNvSpPr txBox="1"/>
          <p:nvPr/>
        </p:nvSpPr>
        <p:spPr>
          <a:xfrm>
            <a:off x="503640" y="3149307"/>
            <a:ext cx="44251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rtlCol="0" anchor="t">
            <a:normAutofit/>
          </a:bodyPr>
          <a:lstStyle/>
          <a:p>
            <a:pPr marL="108000">
              <a:lnSpc>
                <a:spcPct val="90000"/>
              </a:lnSpc>
              <a:spcBef>
                <a:spcPts val="1000"/>
              </a:spcBef>
            </a:pPr>
            <a:r>
              <a:rPr lang="en-US" sz="2800" kern="1200" spc="-1" dirty="0">
                <a:latin typeface="Arial"/>
                <a:ea typeface="+mn-ea"/>
                <a:cs typeface="+mn-cs"/>
              </a:rPr>
              <a:t>Screenshot of output after runn</a:t>
            </a:r>
            <a:r>
              <a:rPr lang="en-US" sz="2800" spc="-1" dirty="0">
                <a:latin typeface="Arial"/>
              </a:rPr>
              <a:t>ing code.</a:t>
            </a:r>
            <a:endParaRPr lang="en-US" sz="2800" kern="1200" spc="-1" dirty="0">
              <a:latin typeface="Arial"/>
              <a:ea typeface="+mn-ea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7B52D6D-BAA5-41BB-C71C-A90427F00B4A}"/>
              </a:ext>
            </a:extLst>
          </p:cNvPr>
          <p:cNvSpPr txBox="1"/>
          <p:nvPr/>
        </p:nvSpPr>
        <p:spPr>
          <a:xfrm>
            <a:off x="5150520" y="3149307"/>
            <a:ext cx="44251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rtlCol="0" anchor="t">
            <a:normAutofit/>
          </a:bodyPr>
          <a:lstStyle/>
          <a:p>
            <a:pPr marL="108000">
              <a:lnSpc>
                <a:spcPct val="90000"/>
              </a:lnSpc>
              <a:spcBef>
                <a:spcPts val="1000"/>
              </a:spcBef>
            </a:pPr>
            <a:r>
              <a:rPr lang="en-US" sz="2800" kern="1200" spc="-1" dirty="0">
                <a:latin typeface="Arial"/>
                <a:ea typeface="+mn-ea"/>
                <a:cs typeface="+mn-cs"/>
              </a:rPr>
              <a:t>Screenshot of </a:t>
            </a:r>
            <a:r>
              <a:rPr lang="en-US" sz="2800" spc="-1" dirty="0" err="1">
                <a:latin typeface="Arial"/>
              </a:rPr>
              <a:t>weather.db</a:t>
            </a:r>
            <a:r>
              <a:rPr lang="en-US" sz="2800" spc="-1" dirty="0">
                <a:latin typeface="Arial"/>
              </a:rPr>
              <a:t> file after running code.</a:t>
            </a:r>
            <a:endParaRPr lang="en-US" sz="2800" kern="1200" spc="-1" dirty="0"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14579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03200-8FEB-92DC-EB41-6DF15A958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0" strike="noStrike" spc="-1" dirty="0">
                <a:latin typeface="Arial"/>
              </a:rPr>
              <a:t>Querying database with SQL</a:t>
            </a:r>
            <a:endParaRPr lang="en-US" dirty="0"/>
          </a:p>
        </p:txBody>
      </p:sp>
      <p:graphicFrame>
        <p:nvGraphicFramePr>
          <p:cNvPr id="10" name="Content Placeholder 6">
            <a:extLst>
              <a:ext uri="{FF2B5EF4-FFF2-40B4-BE49-F238E27FC236}">
                <a16:creationId xmlns:a16="http://schemas.microsoft.com/office/drawing/2014/main" id="{7716E264-5C93-64FF-806C-A1DD4556BDBD}"/>
              </a:ext>
            </a:extLst>
          </p:cNvPr>
          <p:cNvGraphicFramePr>
            <a:graphicFrameLocks noGrp="1"/>
          </p:cNvGraphicFramePr>
          <p:nvPr>
            <p:ph/>
            <p:extLst>
              <p:ext uri="{D42A27DB-BD31-4B8C-83A1-F6EECF244321}">
                <p14:modId xmlns:p14="http://schemas.microsoft.com/office/powerpoint/2010/main" val="1188834504"/>
              </p:ext>
            </p:extLst>
          </p:nvPr>
        </p:nvGraphicFramePr>
        <p:xfrm>
          <a:off x="503640" y="1077882"/>
          <a:ext cx="9068400" cy="28958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1FEDA932-4662-9A91-72C2-3CAAF3550C45}"/>
              </a:ext>
            </a:extLst>
          </p:cNvPr>
          <p:cNvPicPr/>
          <p:nvPr/>
        </p:nvPicPr>
        <p:blipFill rotWithShape="1">
          <a:blip r:embed="rId7"/>
          <a:srcRect t="4165" r="62719" b="80723"/>
          <a:stretch/>
        </p:blipFill>
        <p:spPr>
          <a:xfrm>
            <a:off x="2062809" y="4138247"/>
            <a:ext cx="6119898" cy="1393879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17381247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C19039E-3BB6-F0C3-D70E-569D2A114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040" cy="945720"/>
          </a:xfrm>
        </p:spPr>
        <p:txBody>
          <a:bodyPr anchor="ctr">
            <a:normAutofit/>
          </a:bodyPr>
          <a:lstStyle/>
          <a:p>
            <a:r>
              <a:rPr lang="en-US" b="0" strike="noStrike" spc="-1"/>
              <a:t>Querying database with SQL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A187CF-3752-619E-EBBA-A2AA81FC84D2}"/>
              </a:ext>
            </a:extLst>
          </p:cNvPr>
          <p:cNvPicPr/>
          <p:nvPr/>
        </p:nvPicPr>
        <p:blipFill rotWithShape="1">
          <a:blip r:embed="rId2"/>
          <a:srcRect t="-385" r="2" b="-2109"/>
          <a:stretch/>
        </p:blipFill>
        <p:spPr>
          <a:xfrm>
            <a:off x="501811" y="1049867"/>
            <a:ext cx="4425120" cy="2551289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BECBEFB-5615-3197-EDC3-2DF7038405C2}"/>
              </a:ext>
            </a:extLst>
          </p:cNvPr>
          <p:cNvPicPr/>
          <p:nvPr/>
        </p:nvPicPr>
        <p:blipFill rotWithShape="1">
          <a:blip r:embed="rId3"/>
          <a:srcRect t="2829" r="40879" b="-117"/>
          <a:stretch/>
        </p:blipFill>
        <p:spPr>
          <a:xfrm>
            <a:off x="5229541" y="1049867"/>
            <a:ext cx="3959615" cy="3510844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6" name="PlaceHolder 2">
            <a:extLst>
              <a:ext uri="{FF2B5EF4-FFF2-40B4-BE49-F238E27FC236}">
                <a16:creationId xmlns:a16="http://schemas.microsoft.com/office/drawing/2014/main" id="{9087FE1C-DDF1-028E-D970-71F2ABF2F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811" y="3671196"/>
            <a:ext cx="4425120" cy="573424"/>
          </a:xfrm>
        </p:spPr>
        <p:txBody>
          <a:bodyPr anchor="t">
            <a:normAutofit/>
          </a:bodyPr>
          <a:lstStyle/>
          <a:p>
            <a:pPr algn="l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000" b="0" strike="noStrike" spc="-1"/>
              <a:t>Screenshot of SQL query command and results</a:t>
            </a:r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E93447CE-E287-DE45-43B4-B761748A4E1B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5150520" y="4563025"/>
            <a:ext cx="4425120" cy="573424"/>
          </a:xfrm>
        </p:spPr>
        <p:txBody>
          <a:bodyPr/>
          <a:lstStyle/>
          <a:p>
            <a:pPr marL="108000" indent="0">
              <a:buNone/>
            </a:pPr>
            <a:r>
              <a:rPr lang="en-US" sz="1800" dirty="0"/>
              <a:t>Results of query including only clear days</a:t>
            </a:r>
          </a:p>
        </p:txBody>
      </p:sp>
    </p:spTree>
    <p:extLst>
      <p:ext uri="{BB962C8B-B14F-4D97-AF65-F5344CB8AC3E}">
        <p14:creationId xmlns:p14="http://schemas.microsoft.com/office/powerpoint/2010/main" val="34973777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82D9F-FC80-1F11-3541-C256E9949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040" cy="945720"/>
          </a:xfrm>
        </p:spPr>
        <p:txBody>
          <a:bodyPr anchor="ctr">
            <a:normAutofit/>
          </a:bodyPr>
          <a:lstStyle/>
          <a:p>
            <a:r>
              <a:rPr lang="en-US" b="0" strike="noStrike" spc="-1"/>
              <a:t>Querying and Manipulating Data</a:t>
            </a:r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83F59342-D95B-1093-3116-2043E9F3E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640" y="1326240"/>
            <a:ext cx="4425120" cy="1568160"/>
          </a:xfrm>
        </p:spPr>
        <p:txBody>
          <a:bodyPr anchor="t">
            <a:normAutofit fontScale="90000"/>
          </a:bodyPr>
          <a:lstStyle/>
          <a:p>
            <a:pPr marL="108000" indent="0" algn="l">
              <a:buNone/>
            </a:pPr>
            <a:r>
              <a:rPr lang="en-US" sz="2000" dirty="0"/>
              <a:t>Extract temp and humidity data and output to .csv file.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Copy/Paste code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Save as:  ExtractTempHumidity.py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735A891-FCDC-819E-B636-7A032F97B32C}"/>
              </a:ext>
            </a:extLst>
          </p:cNvPr>
          <p:cNvPicPr/>
          <p:nvPr/>
        </p:nvPicPr>
        <p:blipFill rotWithShape="1">
          <a:blip r:embed="rId2"/>
          <a:srcRect r="24295" b="1"/>
          <a:stretch/>
        </p:blipFill>
        <p:spPr>
          <a:xfrm>
            <a:off x="5150520" y="1326240"/>
            <a:ext cx="4425120" cy="3287880"/>
          </a:xfrm>
          <a:prstGeom prst="rect">
            <a:avLst/>
          </a:prstGeom>
          <a:noFill/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35732964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259</TotalTime>
  <Words>1258</Words>
  <Application>Microsoft Office PowerPoint</Application>
  <PresentationFormat>Custom</PresentationFormat>
  <Paragraphs>189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Arial</vt:lpstr>
      <vt:lpstr>Calibri</vt:lpstr>
      <vt:lpstr>Calibri Light</vt:lpstr>
      <vt:lpstr>Cascadia Code</vt:lpstr>
      <vt:lpstr>Symbol</vt:lpstr>
      <vt:lpstr>Times New Roman</vt:lpstr>
      <vt:lpstr>Wingdings</vt:lpstr>
      <vt:lpstr>Office Theme</vt:lpstr>
      <vt:lpstr>Office Theme</vt:lpstr>
      <vt:lpstr>Python Data Analysis</vt:lpstr>
      <vt:lpstr>Introduction</vt:lpstr>
      <vt:lpstr>Software Installation (Ubuntu)</vt:lpstr>
      <vt:lpstr>Planning Project</vt:lpstr>
      <vt:lpstr>Downloading Weather Data</vt:lpstr>
      <vt:lpstr>Downloading Weather Data (cont.)</vt:lpstr>
      <vt:lpstr>Querying database with SQL</vt:lpstr>
      <vt:lpstr>Querying database with SQL</vt:lpstr>
      <vt:lpstr>Querying and Manipulating Data</vt:lpstr>
      <vt:lpstr>Querying and Manipulating Data</vt:lpstr>
      <vt:lpstr>Develop Graphical Models and Interpret Results</vt:lpstr>
      <vt:lpstr>Temperature</vt:lpstr>
      <vt:lpstr>Humidity</vt:lpstr>
      <vt:lpstr>Box Plots</vt:lpstr>
      <vt:lpstr>Analysis</vt:lpstr>
      <vt:lpstr>Challenges</vt:lpstr>
      <vt:lpstr>Skills Learned</vt:lpstr>
      <vt:lpstr>Conclusion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Data Analysis</dc:title>
  <dc:subject/>
  <dc:creator/>
  <dc:description/>
  <cp:lastModifiedBy>Michael Miller</cp:lastModifiedBy>
  <cp:revision>7</cp:revision>
  <dcterms:created xsi:type="dcterms:W3CDTF">2022-10-20T10:30:37Z</dcterms:created>
  <dcterms:modified xsi:type="dcterms:W3CDTF">2022-10-21T22:36:19Z</dcterms:modified>
  <dc:language>en-US</dc:language>
</cp:coreProperties>
</file>