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61" r:id="rId4"/>
    <p:sldId id="271" r:id="rId5"/>
    <p:sldId id="273" r:id="rId6"/>
    <p:sldId id="272" r:id="rId7"/>
    <p:sldId id="275" r:id="rId8"/>
    <p:sldId id="276" r:id="rId9"/>
    <p:sldId id="277" r:id="rId10"/>
    <p:sldId id="269" r:id="rId11"/>
    <p:sldId id="278" r:id="rId12"/>
    <p:sldId id="279" r:id="rId13"/>
    <p:sldId id="280" r:id="rId14"/>
    <p:sldId id="281" r:id="rId15"/>
    <p:sldId id="282" r:id="rId16"/>
    <p:sldId id="283" r:id="rId17"/>
    <p:sldId id="258" r:id="rId18"/>
    <p:sldId id="259" r:id="rId19"/>
    <p:sldId id="260"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CAEF3-EF30-469B-8EED-BF03B8B786E1}" v="2" dt="2023-06-14T19:36:51.925"/>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Michael" userId="f167e03c-79fb-4962-8783-155847177372" providerId="ADAL" clId="{8B9CAEF3-EF30-469B-8EED-BF03B8B786E1}"/>
    <pc:docChg chg="undo custSel modSld">
      <pc:chgData name="Miller, Michael" userId="f167e03c-79fb-4962-8783-155847177372" providerId="ADAL" clId="{8B9CAEF3-EF30-469B-8EED-BF03B8B786E1}" dt="2023-06-14T20:04:23.471" v="417" actId="20577"/>
      <pc:docMkLst>
        <pc:docMk/>
      </pc:docMkLst>
      <pc:sldChg chg="addSp modSp mod">
        <pc:chgData name="Miller, Michael" userId="f167e03c-79fb-4962-8783-155847177372" providerId="ADAL" clId="{8B9CAEF3-EF30-469B-8EED-BF03B8B786E1}" dt="2023-06-14T19:35:47.773" v="202" actId="1076"/>
        <pc:sldMkLst>
          <pc:docMk/>
          <pc:sldMk cId="2867464907" sldId="257"/>
        </pc:sldMkLst>
        <pc:spChg chg="mod">
          <ac:chgData name="Miller, Michael" userId="f167e03c-79fb-4962-8783-155847177372" providerId="ADAL" clId="{8B9CAEF3-EF30-469B-8EED-BF03B8B786E1}" dt="2023-06-14T19:34:22.341" v="192" actId="14100"/>
          <ac:spMkLst>
            <pc:docMk/>
            <pc:sldMk cId="2867464907" sldId="257"/>
            <ac:spMk id="3" creationId="{DEE3101F-7D4A-C392-6D89-BA12A3291B63}"/>
          </ac:spMkLst>
        </pc:spChg>
        <pc:spChg chg="add mod">
          <ac:chgData name="Miller, Michael" userId="f167e03c-79fb-4962-8783-155847177372" providerId="ADAL" clId="{8B9CAEF3-EF30-469B-8EED-BF03B8B786E1}" dt="2023-06-14T19:35:47.773" v="202" actId="1076"/>
          <ac:spMkLst>
            <pc:docMk/>
            <pc:sldMk cId="2867464907" sldId="257"/>
            <ac:spMk id="6" creationId="{69143F96-DF0D-F177-5404-39E20030A694}"/>
          </ac:spMkLst>
        </pc:spChg>
      </pc:sldChg>
      <pc:sldChg chg="modSp mod">
        <pc:chgData name="Miller, Michael" userId="f167e03c-79fb-4962-8783-155847177372" providerId="ADAL" clId="{8B9CAEF3-EF30-469B-8EED-BF03B8B786E1}" dt="2023-06-14T19:44:19.396" v="331" actId="20577"/>
        <pc:sldMkLst>
          <pc:docMk/>
          <pc:sldMk cId="2351964518" sldId="258"/>
        </pc:sldMkLst>
        <pc:spChg chg="mod">
          <ac:chgData name="Miller, Michael" userId="f167e03c-79fb-4962-8783-155847177372" providerId="ADAL" clId="{8B9CAEF3-EF30-469B-8EED-BF03B8B786E1}" dt="2023-06-14T19:44:19.396" v="331" actId="20577"/>
          <ac:spMkLst>
            <pc:docMk/>
            <pc:sldMk cId="2351964518" sldId="258"/>
            <ac:spMk id="3" creationId="{CA1B87B7-BE68-2A81-1E4B-DC7440C3D47F}"/>
          </ac:spMkLst>
        </pc:spChg>
      </pc:sldChg>
      <pc:sldChg chg="modSp mod">
        <pc:chgData name="Miller, Michael" userId="f167e03c-79fb-4962-8783-155847177372" providerId="ADAL" clId="{8B9CAEF3-EF30-469B-8EED-BF03B8B786E1}" dt="2023-06-14T20:04:23.471" v="417" actId="20577"/>
        <pc:sldMkLst>
          <pc:docMk/>
          <pc:sldMk cId="1002518342" sldId="259"/>
        </pc:sldMkLst>
        <pc:spChg chg="mod">
          <ac:chgData name="Miller, Michael" userId="f167e03c-79fb-4962-8783-155847177372" providerId="ADAL" clId="{8B9CAEF3-EF30-469B-8EED-BF03B8B786E1}" dt="2023-06-14T20:04:23.471" v="417" actId="20577"/>
          <ac:spMkLst>
            <pc:docMk/>
            <pc:sldMk cId="1002518342" sldId="259"/>
            <ac:spMk id="3" creationId="{BE9A25E2-66D1-06B9-D56C-0EC6F4572B12}"/>
          </ac:spMkLst>
        </pc:spChg>
      </pc:sldChg>
      <pc:sldChg chg="addSp delSp modSp mod">
        <pc:chgData name="Miller, Michael" userId="f167e03c-79fb-4962-8783-155847177372" providerId="ADAL" clId="{8B9CAEF3-EF30-469B-8EED-BF03B8B786E1}" dt="2023-06-14T19:36:51.924" v="204"/>
        <pc:sldMkLst>
          <pc:docMk/>
          <pc:sldMk cId="1837690895" sldId="260"/>
        </pc:sldMkLst>
        <pc:spChg chg="del">
          <ac:chgData name="Miller, Michael" userId="f167e03c-79fb-4962-8783-155847177372" providerId="ADAL" clId="{8B9CAEF3-EF30-469B-8EED-BF03B8B786E1}" dt="2023-06-14T19:36:49.980" v="203" actId="478"/>
          <ac:spMkLst>
            <pc:docMk/>
            <pc:sldMk cId="1837690895" sldId="260"/>
            <ac:spMk id="3" creationId="{CBE3AE7A-F77C-5FF9-4D6E-A79D2DB32DC5}"/>
          </ac:spMkLst>
        </pc:spChg>
        <pc:spChg chg="add mod">
          <ac:chgData name="Miller, Michael" userId="f167e03c-79fb-4962-8783-155847177372" providerId="ADAL" clId="{8B9CAEF3-EF30-469B-8EED-BF03B8B786E1}" dt="2023-06-14T19:36:51.924" v="204"/>
          <ac:spMkLst>
            <pc:docMk/>
            <pc:sldMk cId="1837690895" sldId="260"/>
            <ac:spMk id="6" creationId="{C2F86055-E02E-4B72-C3E8-E60866F432DC}"/>
          </ac:spMkLst>
        </pc:spChg>
        <pc:spChg chg="add mod">
          <ac:chgData name="Miller, Michael" userId="f167e03c-79fb-4962-8783-155847177372" providerId="ADAL" clId="{8B9CAEF3-EF30-469B-8EED-BF03B8B786E1}" dt="2023-06-14T19:36:51.924" v="204"/>
          <ac:spMkLst>
            <pc:docMk/>
            <pc:sldMk cId="1837690895" sldId="260"/>
            <ac:spMk id="7" creationId="{7FE00622-6F6E-3690-D438-BAAFBC9E8E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4EC01-465D-424A-8E4F-1A9005D51D69}"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C8D56-22C0-4FF9-B2A4-12B67480F43F}" type="slidenum">
              <a:rPr lang="en-US" smtClean="0"/>
              <a:t>‹#›</a:t>
            </a:fld>
            <a:endParaRPr lang="en-US"/>
          </a:p>
        </p:txBody>
      </p:sp>
    </p:spTree>
    <p:extLst>
      <p:ext uri="{BB962C8B-B14F-4D97-AF65-F5344CB8AC3E}">
        <p14:creationId xmlns:p14="http://schemas.microsoft.com/office/powerpoint/2010/main" val="138423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4C85-EC73-0F90-2059-BBCC2CCCA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CBEE7-F354-D883-7F34-32C94CFA2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E558E-CDDC-5023-FA7B-CDF9C639A4E0}"/>
              </a:ext>
            </a:extLst>
          </p:cNvPr>
          <p:cNvSpPr>
            <a:spLocks noGrp="1"/>
          </p:cNvSpPr>
          <p:nvPr>
            <p:ph type="dt" sz="half" idx="10"/>
          </p:nvPr>
        </p:nvSpPr>
        <p:spPr/>
        <p:txBody>
          <a:bodyPr/>
          <a:lstStyle/>
          <a:p>
            <a:r>
              <a:rPr lang="en-US"/>
              <a:t>6/24/2023</a:t>
            </a:r>
          </a:p>
        </p:txBody>
      </p:sp>
      <p:sp>
        <p:nvSpPr>
          <p:cNvPr id="5" name="Footer Placeholder 4">
            <a:extLst>
              <a:ext uri="{FF2B5EF4-FFF2-40B4-BE49-F238E27FC236}">
                <a16:creationId xmlns:a16="http://schemas.microsoft.com/office/drawing/2014/main" id="{D047A155-B81C-9FC3-722B-238EEDBE9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2302E-F6D8-F6AB-0FE8-1BC5932EA703}"/>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201830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74D4-4D98-6512-2FC2-19B59C7B0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3702CE-E1E0-52B8-A16D-0293D3995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49276-5842-A936-69C6-2BA8E9A13F53}"/>
              </a:ext>
            </a:extLst>
          </p:cNvPr>
          <p:cNvSpPr>
            <a:spLocks noGrp="1"/>
          </p:cNvSpPr>
          <p:nvPr>
            <p:ph type="dt" sz="half" idx="10"/>
          </p:nvPr>
        </p:nvSpPr>
        <p:spPr/>
        <p:txBody>
          <a:bodyPr/>
          <a:lstStyle/>
          <a:p>
            <a:r>
              <a:rPr lang="en-US"/>
              <a:t>6/24/2023</a:t>
            </a:r>
          </a:p>
        </p:txBody>
      </p:sp>
      <p:sp>
        <p:nvSpPr>
          <p:cNvPr id="5" name="Footer Placeholder 4">
            <a:extLst>
              <a:ext uri="{FF2B5EF4-FFF2-40B4-BE49-F238E27FC236}">
                <a16:creationId xmlns:a16="http://schemas.microsoft.com/office/drawing/2014/main" id="{81ABFA85-ABDC-0419-80A5-06B177557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80638-D02D-C7C1-B089-281551876319}"/>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2373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DDA69-0EF3-15C8-5C35-3E9B19186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7D3DD7-C128-756E-9626-2BE7ED514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02477-57D6-290B-A262-E7DA1DA4986B}"/>
              </a:ext>
            </a:extLst>
          </p:cNvPr>
          <p:cNvSpPr>
            <a:spLocks noGrp="1"/>
          </p:cNvSpPr>
          <p:nvPr>
            <p:ph type="dt" sz="half" idx="10"/>
          </p:nvPr>
        </p:nvSpPr>
        <p:spPr/>
        <p:txBody>
          <a:bodyPr/>
          <a:lstStyle/>
          <a:p>
            <a:r>
              <a:rPr lang="en-US"/>
              <a:t>6/24/2023</a:t>
            </a:r>
          </a:p>
        </p:txBody>
      </p:sp>
      <p:sp>
        <p:nvSpPr>
          <p:cNvPr id="5" name="Footer Placeholder 4">
            <a:extLst>
              <a:ext uri="{FF2B5EF4-FFF2-40B4-BE49-F238E27FC236}">
                <a16:creationId xmlns:a16="http://schemas.microsoft.com/office/drawing/2014/main" id="{A9A7D256-FAF7-A755-E3ED-4A9C58FA6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B2F-2BC3-03C1-CA06-6A6FEBB9EED7}"/>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25822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22BF-A7F5-69B7-5EF7-6FCE01B18CCB}"/>
              </a:ext>
            </a:extLst>
          </p:cNvPr>
          <p:cNvSpPr>
            <a:spLocks noGrp="1"/>
          </p:cNvSpPr>
          <p:nvPr>
            <p:ph type="title"/>
          </p:nvPr>
        </p:nvSpPr>
        <p:spPr>
          <a:xfrm>
            <a:off x="838200" y="365125"/>
            <a:ext cx="10515600" cy="7090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56E7EF6-F0A0-5852-CC54-6958356CF125}"/>
              </a:ext>
            </a:extLst>
          </p:cNvPr>
          <p:cNvSpPr>
            <a:spLocks noGrp="1"/>
          </p:cNvSpPr>
          <p:nvPr>
            <p:ph idx="1"/>
          </p:nvPr>
        </p:nvSpPr>
        <p:spPr>
          <a:xfrm>
            <a:off x="838200" y="1180730"/>
            <a:ext cx="10515600" cy="4996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CB20E-B165-5AA7-EFB5-597940FED03A}"/>
              </a:ext>
            </a:extLst>
          </p:cNvPr>
          <p:cNvSpPr>
            <a:spLocks noGrp="1"/>
          </p:cNvSpPr>
          <p:nvPr>
            <p:ph type="dt" sz="half" idx="10"/>
          </p:nvPr>
        </p:nvSpPr>
        <p:spPr/>
        <p:txBody>
          <a:bodyPr/>
          <a:lstStyle/>
          <a:p>
            <a:r>
              <a:rPr lang="en-US"/>
              <a:t>6/24/2023</a:t>
            </a:r>
          </a:p>
        </p:txBody>
      </p:sp>
      <p:sp>
        <p:nvSpPr>
          <p:cNvPr id="5" name="Footer Placeholder 4">
            <a:extLst>
              <a:ext uri="{FF2B5EF4-FFF2-40B4-BE49-F238E27FC236}">
                <a16:creationId xmlns:a16="http://schemas.microsoft.com/office/drawing/2014/main" id="{7BDC701B-959A-B5D5-F688-52EB18A5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F5D01-020B-1D0E-6717-36E7222DAD15}"/>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62924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AE64-6A31-C245-4FD8-4EB9E19B1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1D7D54-B544-C294-B638-1079FEBDA8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CBA53-9B8C-AE4E-2EAF-D7F3817A6346}"/>
              </a:ext>
            </a:extLst>
          </p:cNvPr>
          <p:cNvSpPr>
            <a:spLocks noGrp="1"/>
          </p:cNvSpPr>
          <p:nvPr>
            <p:ph type="dt" sz="half" idx="10"/>
          </p:nvPr>
        </p:nvSpPr>
        <p:spPr/>
        <p:txBody>
          <a:bodyPr/>
          <a:lstStyle/>
          <a:p>
            <a:r>
              <a:rPr lang="en-US"/>
              <a:t>6/24/2023</a:t>
            </a:r>
          </a:p>
        </p:txBody>
      </p:sp>
      <p:sp>
        <p:nvSpPr>
          <p:cNvPr id="5" name="Footer Placeholder 4">
            <a:extLst>
              <a:ext uri="{FF2B5EF4-FFF2-40B4-BE49-F238E27FC236}">
                <a16:creationId xmlns:a16="http://schemas.microsoft.com/office/drawing/2014/main" id="{ABCC4C5F-8B95-D3EE-A4C1-86D6A7C8F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B2326-A031-C849-DBBF-F09B3C2A424D}"/>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318802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E1A3-7B71-6121-E049-C2B5D0FE2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277EC-7301-A39A-B4D6-ACD91F1C5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8C47A-524F-0E40-D4A8-446AAE2D1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7D4BD2-A059-33A9-F926-4EA9317F702F}"/>
              </a:ext>
            </a:extLst>
          </p:cNvPr>
          <p:cNvSpPr>
            <a:spLocks noGrp="1"/>
          </p:cNvSpPr>
          <p:nvPr>
            <p:ph type="dt" sz="half" idx="10"/>
          </p:nvPr>
        </p:nvSpPr>
        <p:spPr/>
        <p:txBody>
          <a:bodyPr/>
          <a:lstStyle/>
          <a:p>
            <a:r>
              <a:rPr lang="en-US"/>
              <a:t>6/24/2023</a:t>
            </a:r>
          </a:p>
        </p:txBody>
      </p:sp>
      <p:sp>
        <p:nvSpPr>
          <p:cNvPr id="6" name="Footer Placeholder 5">
            <a:extLst>
              <a:ext uri="{FF2B5EF4-FFF2-40B4-BE49-F238E27FC236}">
                <a16:creationId xmlns:a16="http://schemas.microsoft.com/office/drawing/2014/main" id="{C8A30F02-B79D-09AC-9BD0-9C0C43141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57DB8-33D9-D453-15A8-762A740A65BC}"/>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12824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1DF7-4AA0-C9A8-0B2F-DDE82FEAE3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4A1B65-19A6-F6D6-A6AC-844350ACF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06AD1-CC8C-0424-48C7-1A9C20F71A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D87AE-CC2F-A682-8080-DBAC65F38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EEA6F-2AFB-3654-2DAF-B78220B8B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3899E-28E2-CC91-90A0-595F2973E373}"/>
              </a:ext>
            </a:extLst>
          </p:cNvPr>
          <p:cNvSpPr>
            <a:spLocks noGrp="1"/>
          </p:cNvSpPr>
          <p:nvPr>
            <p:ph type="dt" sz="half" idx="10"/>
          </p:nvPr>
        </p:nvSpPr>
        <p:spPr/>
        <p:txBody>
          <a:bodyPr/>
          <a:lstStyle/>
          <a:p>
            <a:r>
              <a:rPr lang="en-US"/>
              <a:t>6/24/2023</a:t>
            </a:r>
          </a:p>
        </p:txBody>
      </p:sp>
      <p:sp>
        <p:nvSpPr>
          <p:cNvPr id="8" name="Footer Placeholder 7">
            <a:extLst>
              <a:ext uri="{FF2B5EF4-FFF2-40B4-BE49-F238E27FC236}">
                <a16:creationId xmlns:a16="http://schemas.microsoft.com/office/drawing/2014/main" id="{CBAF0414-234F-D73C-56D9-4D8CEA63E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35948F-A215-3EB7-7369-47B4843152E2}"/>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327021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D3E1-1796-FEA0-00E3-B35690C3B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FBC2FB-E228-7712-488F-B760EF0C2586}"/>
              </a:ext>
            </a:extLst>
          </p:cNvPr>
          <p:cNvSpPr>
            <a:spLocks noGrp="1"/>
          </p:cNvSpPr>
          <p:nvPr>
            <p:ph type="dt" sz="half" idx="10"/>
          </p:nvPr>
        </p:nvSpPr>
        <p:spPr/>
        <p:txBody>
          <a:bodyPr/>
          <a:lstStyle/>
          <a:p>
            <a:r>
              <a:rPr lang="en-US"/>
              <a:t>6/24/2023</a:t>
            </a:r>
          </a:p>
        </p:txBody>
      </p:sp>
      <p:sp>
        <p:nvSpPr>
          <p:cNvPr id="4" name="Footer Placeholder 3">
            <a:extLst>
              <a:ext uri="{FF2B5EF4-FFF2-40B4-BE49-F238E27FC236}">
                <a16:creationId xmlns:a16="http://schemas.microsoft.com/office/drawing/2014/main" id="{DE0E2263-F531-A469-820A-16A7962C8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0DF16-6522-70F1-BBC7-6C922C20F1D7}"/>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180791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0B6C9-7479-2AB6-E5DD-4B28D186A717}"/>
              </a:ext>
            </a:extLst>
          </p:cNvPr>
          <p:cNvSpPr>
            <a:spLocks noGrp="1"/>
          </p:cNvSpPr>
          <p:nvPr>
            <p:ph type="dt" sz="half" idx="10"/>
          </p:nvPr>
        </p:nvSpPr>
        <p:spPr/>
        <p:txBody>
          <a:bodyPr/>
          <a:lstStyle/>
          <a:p>
            <a:r>
              <a:rPr lang="en-US"/>
              <a:t>6/24/2023</a:t>
            </a:r>
          </a:p>
        </p:txBody>
      </p:sp>
      <p:sp>
        <p:nvSpPr>
          <p:cNvPr id="3" name="Footer Placeholder 2">
            <a:extLst>
              <a:ext uri="{FF2B5EF4-FFF2-40B4-BE49-F238E27FC236}">
                <a16:creationId xmlns:a16="http://schemas.microsoft.com/office/drawing/2014/main" id="{744F356A-2ACD-634F-8233-AFA50F04A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DE00C4-4E36-D38C-D2F0-C47B751DFD73}"/>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69733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0BF2-23CD-E5BE-E9CE-819502448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8E9BF-A371-FE7A-C434-23D65F5AA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C04B8B-6031-AE84-5F5B-BDBF822A2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E6DE2-E8E4-2AD4-C99F-BB3D1F9269EF}"/>
              </a:ext>
            </a:extLst>
          </p:cNvPr>
          <p:cNvSpPr>
            <a:spLocks noGrp="1"/>
          </p:cNvSpPr>
          <p:nvPr>
            <p:ph type="dt" sz="half" idx="10"/>
          </p:nvPr>
        </p:nvSpPr>
        <p:spPr/>
        <p:txBody>
          <a:bodyPr/>
          <a:lstStyle/>
          <a:p>
            <a:r>
              <a:rPr lang="en-US"/>
              <a:t>6/24/2023</a:t>
            </a:r>
          </a:p>
        </p:txBody>
      </p:sp>
      <p:sp>
        <p:nvSpPr>
          <p:cNvPr id="6" name="Footer Placeholder 5">
            <a:extLst>
              <a:ext uri="{FF2B5EF4-FFF2-40B4-BE49-F238E27FC236}">
                <a16:creationId xmlns:a16="http://schemas.microsoft.com/office/drawing/2014/main" id="{F3AD3EF0-5B77-A718-E077-F244EB54B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C24FD-3F36-1059-6B1B-FA10A1E7DAE5}"/>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305267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2A72-2FD8-BDA4-FA4A-2DB372E83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57A17-76C4-2A1F-7836-E1734BCF0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323B0-F04F-E7DF-6852-8D227DA8A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9FF07-0814-9521-291A-156B7C162DE4}"/>
              </a:ext>
            </a:extLst>
          </p:cNvPr>
          <p:cNvSpPr>
            <a:spLocks noGrp="1"/>
          </p:cNvSpPr>
          <p:nvPr>
            <p:ph type="dt" sz="half" idx="10"/>
          </p:nvPr>
        </p:nvSpPr>
        <p:spPr/>
        <p:txBody>
          <a:bodyPr/>
          <a:lstStyle/>
          <a:p>
            <a:r>
              <a:rPr lang="en-US"/>
              <a:t>6/24/2023</a:t>
            </a:r>
          </a:p>
        </p:txBody>
      </p:sp>
      <p:sp>
        <p:nvSpPr>
          <p:cNvPr id="6" name="Footer Placeholder 5">
            <a:extLst>
              <a:ext uri="{FF2B5EF4-FFF2-40B4-BE49-F238E27FC236}">
                <a16:creationId xmlns:a16="http://schemas.microsoft.com/office/drawing/2014/main" id="{1972424A-5019-23E7-B4F3-A515FC259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F850E-23D8-7885-BE11-984694283354}"/>
              </a:ext>
            </a:extLst>
          </p:cNvPr>
          <p:cNvSpPr>
            <a:spLocks noGrp="1"/>
          </p:cNvSpPr>
          <p:nvPr>
            <p:ph type="sldNum" sz="quarter" idx="12"/>
          </p:nvPr>
        </p:nvSpPr>
        <p:spPr/>
        <p:txBody>
          <a:bodyPr/>
          <a:lstStyle/>
          <a:p>
            <a:fld id="{309A6E98-C9E6-4246-88D6-F9FE4946EB9A}" type="slidenum">
              <a:rPr lang="en-US" smtClean="0"/>
              <a:t>‹#›</a:t>
            </a:fld>
            <a:endParaRPr lang="en-US"/>
          </a:p>
        </p:txBody>
      </p:sp>
    </p:spTree>
    <p:extLst>
      <p:ext uri="{BB962C8B-B14F-4D97-AF65-F5344CB8AC3E}">
        <p14:creationId xmlns:p14="http://schemas.microsoft.com/office/powerpoint/2010/main" val="54437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52B68C0A-CF4D-CDF9-6B05-CCC48E87190D}"/>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838200" y="6176963"/>
            <a:ext cx="10515600" cy="689463"/>
          </a:xfrm>
          <a:prstGeom prst="rect">
            <a:avLst/>
          </a:prstGeom>
        </p:spPr>
      </p:pic>
      <p:sp>
        <p:nvSpPr>
          <p:cNvPr id="2" name="Title Placeholder 1">
            <a:extLst>
              <a:ext uri="{FF2B5EF4-FFF2-40B4-BE49-F238E27FC236}">
                <a16:creationId xmlns:a16="http://schemas.microsoft.com/office/drawing/2014/main" id="{2CF35C85-FBEC-70B3-2A95-57C18A291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01F81-FD43-4B1F-1D92-B99B7017A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8F178-6460-9CB9-EFE8-322FB187B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en-US"/>
              <a:t>6/24/2023</a:t>
            </a:r>
          </a:p>
        </p:txBody>
      </p:sp>
      <p:sp>
        <p:nvSpPr>
          <p:cNvPr id="5" name="Footer Placeholder 4">
            <a:extLst>
              <a:ext uri="{FF2B5EF4-FFF2-40B4-BE49-F238E27FC236}">
                <a16:creationId xmlns:a16="http://schemas.microsoft.com/office/drawing/2014/main" id="{9B8F872B-21A8-5BBD-2D45-11E44ABBB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4F8CAC6-9186-B38A-FECC-2DA59C5D5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09A6E98-C9E6-4246-88D6-F9FE4946EB9A}" type="slidenum">
              <a:rPr lang="en-US" smtClean="0"/>
              <a:pPr/>
              <a:t>‹#›</a:t>
            </a:fld>
            <a:endParaRPr lang="en-US"/>
          </a:p>
        </p:txBody>
      </p:sp>
    </p:spTree>
    <p:extLst>
      <p:ext uri="{BB962C8B-B14F-4D97-AF65-F5344CB8AC3E}">
        <p14:creationId xmlns:p14="http://schemas.microsoft.com/office/powerpoint/2010/main" val="1589012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fiberoptics4sale.com/wordpress/what-is-unshielded-twisted-pair-utp-cable/" TargetMode="External"/><Relationship Id="rId7" Type="http://schemas.openxmlformats.org/officeDocument/2006/relationships/hyperlink" Target="https://en.wikipedia.org/w/index.php?title=Signal-to-noise_ratio&amp;oldid=1157539962" TargetMode="External"/><Relationship Id="rId2" Type="http://schemas.openxmlformats.org/officeDocument/2006/relationships/hyperlink" Target="https://web.anixter.com/AXECOM/AXEDocLib.nsf/(UnID)/8F2E0839A6190F4986257309005757CC/%24file/ANSI-TIA-EIA-568-B.pdf" TargetMode="External"/><Relationship Id="rId1" Type="http://schemas.openxmlformats.org/officeDocument/2006/relationships/slideLayout" Target="../slideLayouts/slideLayout2.xml"/><Relationship Id="rId6" Type="http://schemas.openxmlformats.org/officeDocument/2006/relationships/hyperlink" Target="https://www.smartechcables.com/blog/what-is-plenum-cable/" TargetMode="External"/><Relationship Id="rId5" Type="http://schemas.openxmlformats.org/officeDocument/2006/relationships/hyperlink" Target="https://infinity-cable-products.com/blogs/structure/what-is-riser-cablet" TargetMode="External"/><Relationship Id="rId4" Type="http://schemas.openxmlformats.org/officeDocument/2006/relationships/hyperlink" Target="https://devry.vitalsource.com/books/126090194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8ED6-C6D4-C127-7B9A-B2AF8589D902}"/>
              </a:ext>
            </a:extLst>
          </p:cNvPr>
          <p:cNvSpPr>
            <a:spLocks noGrp="1"/>
          </p:cNvSpPr>
          <p:nvPr>
            <p:ph type="ctrTitle"/>
          </p:nvPr>
        </p:nvSpPr>
        <p:spPr>
          <a:xfrm>
            <a:off x="0" y="2260880"/>
            <a:ext cx="12192000" cy="814013"/>
          </a:xfrm>
        </p:spPr>
        <p:txBody>
          <a:bodyPr>
            <a:normAutofit fontScale="90000"/>
          </a:bodyPr>
          <a:lstStyle/>
          <a:p>
            <a:r>
              <a:rPr lang="en-US" sz="4800" dirty="0"/>
              <a:t>Wired, Optical and Wireless Communications</a:t>
            </a:r>
          </a:p>
        </p:txBody>
      </p:sp>
      <p:sp>
        <p:nvSpPr>
          <p:cNvPr id="3" name="Subtitle 2">
            <a:extLst>
              <a:ext uri="{FF2B5EF4-FFF2-40B4-BE49-F238E27FC236}">
                <a16:creationId xmlns:a16="http://schemas.microsoft.com/office/drawing/2014/main" id="{52CA3743-080F-5478-346F-6EAE280EDD55}"/>
              </a:ext>
            </a:extLst>
          </p:cNvPr>
          <p:cNvSpPr>
            <a:spLocks noGrp="1"/>
          </p:cNvSpPr>
          <p:nvPr>
            <p:ph type="subTitle" idx="1"/>
          </p:nvPr>
        </p:nvSpPr>
        <p:spPr/>
        <p:txBody>
          <a:bodyPr>
            <a:normAutofit fontScale="77500" lnSpcReduction="20000"/>
          </a:bodyPr>
          <a:lstStyle/>
          <a:p>
            <a:r>
              <a:rPr lang="en-US" dirty="0"/>
              <a:t>Michael J. Miller</a:t>
            </a:r>
          </a:p>
          <a:p>
            <a:r>
              <a:rPr lang="en-US" dirty="0"/>
              <a:t>College of Engineering and Information Sciences</a:t>
            </a:r>
          </a:p>
          <a:p>
            <a:r>
              <a:rPr lang="en-US" dirty="0"/>
              <a:t>NETW310 : Wired, Optical and Wireless Communications with Lab</a:t>
            </a:r>
          </a:p>
          <a:p>
            <a:r>
              <a:rPr lang="en-US" dirty="0"/>
              <a:t>Dr. Messaoud Laddada</a:t>
            </a:r>
          </a:p>
          <a:p>
            <a:r>
              <a:rPr lang="en-US" dirty="0"/>
              <a:t>June 24, 2023</a:t>
            </a:r>
          </a:p>
        </p:txBody>
      </p:sp>
    </p:spTree>
    <p:extLst>
      <p:ext uri="{BB962C8B-B14F-4D97-AF65-F5344CB8AC3E}">
        <p14:creationId xmlns:p14="http://schemas.microsoft.com/office/powerpoint/2010/main" val="26531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588C2CEA-8736-C609-541C-25A7DED34526}"/>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Cables and Structured Cabling</a:t>
            </a:r>
          </a:p>
        </p:txBody>
      </p:sp>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988142" y="1640936"/>
            <a:ext cx="10215716" cy="3391698"/>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1. Why must the twisting in the individual wires be maintained in a UTP cable?</a:t>
            </a:r>
          </a:p>
          <a:p>
            <a:r>
              <a:rPr lang="en-US" sz="1600" b="1" dirty="0"/>
              <a:t>Answer: Unshielded Twisted Pair (UTP) cable contains from 2 to 1800 unshielded twisted pair cables. Normally shielding is used to prevent noise and electrical interference. Without the shield the only thing to reduce these effects is that the pairs of wire are twisted together. (</a:t>
            </a:r>
            <a:r>
              <a:rPr lang="en-US" sz="1600" b="1" dirty="0" err="1"/>
              <a:t>Fosco</a:t>
            </a:r>
            <a:r>
              <a:rPr lang="en-US" sz="1600" b="1" dirty="0"/>
              <a:t> Connect, </a:t>
            </a:r>
            <a:r>
              <a:rPr lang="en-US" sz="1600" b="1" dirty="0" err="1"/>
              <a:t>n.d</a:t>
            </a:r>
            <a:r>
              <a:rPr lang="en-US" sz="1600" b="1" dirty="0"/>
              <a:t>)</a:t>
            </a:r>
          </a:p>
          <a:p>
            <a:endParaRPr lang="en-US" sz="1600" b="1" dirty="0"/>
          </a:p>
          <a:p>
            <a:r>
              <a:rPr lang="en-US" sz="1600" dirty="0"/>
              <a:t>2. How many inches should UTP cable be separated from 110 volts electrical cable?</a:t>
            </a:r>
          </a:p>
          <a:p>
            <a:r>
              <a:rPr lang="en-US" sz="1600" b="1" dirty="0"/>
              <a:t>Answer: I couldn’t find any specific reference to the distances required. The best I could come up with were some forum answers, but the distance ranged from 2 to 5 inches.</a:t>
            </a:r>
            <a:endParaRPr lang="en-US" sz="1600" dirty="0"/>
          </a:p>
          <a:p>
            <a:pPr marL="342900" indent="-342900">
              <a:buFont typeface="+mj-lt"/>
              <a:buAutoNum type="arabicPeriod"/>
            </a:pPr>
            <a:endParaRPr lang="en-US" sz="1600" dirty="0"/>
          </a:p>
          <a:p>
            <a:r>
              <a:rPr lang="en-US" sz="1600" dirty="0"/>
              <a:t>3. Horizontal cabling connects what areas to each other?</a:t>
            </a:r>
          </a:p>
          <a:p>
            <a:r>
              <a:rPr lang="en-US" sz="1600" b="1" dirty="0"/>
              <a:t>Answer: “The horizontal cabling system extends from the </a:t>
            </a:r>
            <a:r>
              <a:rPr lang="en-US" sz="1600" b="1" dirty="0">
                <a:highlight>
                  <a:srgbClr val="FFFF00"/>
                </a:highlight>
              </a:rPr>
              <a:t>work area telecommunications information outlet</a:t>
            </a:r>
            <a:r>
              <a:rPr lang="en-US" sz="1600" b="1" dirty="0"/>
              <a:t> to the </a:t>
            </a:r>
            <a:r>
              <a:rPr lang="en-US" sz="1600" b="1" dirty="0">
                <a:highlight>
                  <a:srgbClr val="FFFF00"/>
                </a:highlight>
              </a:rPr>
              <a:t>telecommunications room</a:t>
            </a:r>
            <a:r>
              <a:rPr lang="en-US" sz="1600" b="1" dirty="0"/>
              <a:t>” (</a:t>
            </a:r>
            <a:r>
              <a:rPr lang="en-US" sz="1600" b="1" dirty="0">
                <a:solidFill>
                  <a:srgbClr val="000000"/>
                </a:solidFill>
              </a:rPr>
              <a:t>ANSI/TIA/EIA-568-B standards reference guide)</a:t>
            </a:r>
            <a:endParaRPr lang="en-US" sz="1600" b="1" dirty="0"/>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3138948" y="1074198"/>
            <a:ext cx="5486400" cy="566738"/>
          </a:xfrm>
        </p:spPr>
        <p:txBody>
          <a:bodyPr>
            <a:noAutofit/>
          </a:bodyPr>
          <a:lstStyle/>
          <a:p>
            <a:r>
              <a:rPr lang="en-US" sz="2800" dirty="0"/>
              <a:t>Questions</a:t>
            </a:r>
          </a:p>
        </p:txBody>
      </p:sp>
    </p:spTree>
    <p:extLst>
      <p:ext uri="{BB962C8B-B14F-4D97-AF65-F5344CB8AC3E}">
        <p14:creationId xmlns:p14="http://schemas.microsoft.com/office/powerpoint/2010/main" val="9831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Cables and Structured Cabling</a:t>
            </a:r>
          </a:p>
        </p:txBody>
      </p:sp>
      <p:sp>
        <p:nvSpPr>
          <p:cNvPr id="10" name="Text Placeholder 6">
            <a:extLst>
              <a:ext uri="{FF2B5EF4-FFF2-40B4-BE49-F238E27FC236}">
                <a16:creationId xmlns:a16="http://schemas.microsoft.com/office/drawing/2014/main" id="{307A5985-D616-B3A4-46CB-4BE38140C018}"/>
              </a:ext>
            </a:extLst>
          </p:cNvPr>
          <p:cNvSpPr txBox="1">
            <a:spLocks/>
          </p:cNvSpPr>
          <p:nvPr/>
        </p:nvSpPr>
        <p:spPr>
          <a:xfrm>
            <a:off x="988142" y="1640936"/>
            <a:ext cx="10215716" cy="4425827"/>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b="1" dirty="0"/>
              <a:t>4. What is a plenum rated cable?</a:t>
            </a:r>
          </a:p>
          <a:p>
            <a:r>
              <a:rPr lang="en-US" sz="1600" b="1" dirty="0"/>
              <a:t>Answer: Plenum rated cable is cable that is rated to be used within plenum spaces. Plenum spaces are the space below raised floors and dropped ceilings and is used for air handling and HVAC within a building. These spaces are subject to higher temperatures and oxygen levels, and the cables are designed to reduce fire hazard and to not emit toxic gasses when burned. (</a:t>
            </a:r>
            <a:r>
              <a:rPr lang="en-US" sz="1600" b="1" dirty="0" err="1"/>
              <a:t>Smartech</a:t>
            </a:r>
            <a:r>
              <a:rPr lang="en-US" sz="1600" b="1" dirty="0"/>
              <a:t> Cables, 2023)</a:t>
            </a:r>
          </a:p>
          <a:p>
            <a:endParaRPr lang="en-US" sz="1600" b="1" dirty="0"/>
          </a:p>
          <a:p>
            <a:r>
              <a:rPr lang="en-US" sz="1600" b="1" dirty="0"/>
              <a:t>5. What is a riser tube used for?</a:t>
            </a:r>
          </a:p>
          <a:p>
            <a:r>
              <a:rPr lang="en-US" sz="1600" b="1" dirty="0"/>
              <a:t>Answer: A riser tube is used to run cable between floors in a building. (</a:t>
            </a:r>
            <a:r>
              <a:rPr lang="en-US" sz="1600" b="1" dirty="0" err="1"/>
              <a:t>Niswander</a:t>
            </a:r>
            <a:r>
              <a:rPr lang="en-US" sz="1600" b="1" dirty="0"/>
              <a:t>, 2019)</a:t>
            </a:r>
          </a:p>
          <a:p>
            <a:endParaRPr lang="en-US" sz="1600" b="1" dirty="0"/>
          </a:p>
          <a:p>
            <a:r>
              <a:rPr lang="en-US" sz="1600" b="1" dirty="0"/>
              <a:t>6. Is the grounding of equipment mostly a safety or a performance concern?</a:t>
            </a:r>
          </a:p>
          <a:p>
            <a:r>
              <a:rPr lang="en-US" sz="1600" b="1" dirty="0"/>
              <a:t>Answer: In my opinion, grounding is mostly a safety concern. Without proper grounding electrical equipment has no safe path to discharge stray electricity in case of a short or equipment failure. That being said, a good ground is essential for proper measurement of any data or modulated signal. The ground provides a stable baseline making measurements of amplitude consistent when creating, modulating and demodulating. In short, it’s necessary for both purposes.</a:t>
            </a:r>
          </a:p>
          <a:p>
            <a:endParaRPr lang="en-US" sz="1600" b="1" dirty="0"/>
          </a:p>
        </p:txBody>
      </p:sp>
      <p:sp>
        <p:nvSpPr>
          <p:cNvPr id="11" name="Title 3">
            <a:extLst>
              <a:ext uri="{FF2B5EF4-FFF2-40B4-BE49-F238E27FC236}">
                <a16:creationId xmlns:a16="http://schemas.microsoft.com/office/drawing/2014/main" id="{D97B7C56-89DD-B772-1535-AD0789B85662}"/>
              </a:ext>
            </a:extLst>
          </p:cNvPr>
          <p:cNvSpPr txBox="1">
            <a:spLocks/>
          </p:cNvSpPr>
          <p:nvPr/>
        </p:nvSpPr>
        <p:spPr>
          <a:xfrm>
            <a:off x="3138948" y="1074198"/>
            <a:ext cx="5486400"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a:t>Questions</a:t>
            </a:r>
            <a:endParaRPr lang="en-US" sz="2800" dirty="0"/>
          </a:p>
        </p:txBody>
      </p:sp>
    </p:spTree>
    <p:extLst>
      <p:ext uri="{BB962C8B-B14F-4D97-AF65-F5344CB8AC3E}">
        <p14:creationId xmlns:p14="http://schemas.microsoft.com/office/powerpoint/2010/main" val="337881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Antenna Gain and Free Space Path Loss</a:t>
            </a:r>
          </a:p>
        </p:txBody>
      </p:sp>
      <p:sp>
        <p:nvSpPr>
          <p:cNvPr id="10" name="Text Placeholder 6">
            <a:extLst>
              <a:ext uri="{FF2B5EF4-FFF2-40B4-BE49-F238E27FC236}">
                <a16:creationId xmlns:a16="http://schemas.microsoft.com/office/drawing/2014/main" id="{307A5985-D616-B3A4-46CB-4BE38140C018}"/>
              </a:ext>
            </a:extLst>
          </p:cNvPr>
          <p:cNvSpPr txBox="1">
            <a:spLocks/>
          </p:cNvSpPr>
          <p:nvPr/>
        </p:nvSpPr>
        <p:spPr>
          <a:xfrm>
            <a:off x="988142" y="1640936"/>
            <a:ext cx="10215716" cy="3994940"/>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1. What is the maximum theoretical antenna gain of a common dish antenna at the 2.4 GHz band? [4 points] </a:t>
            </a:r>
          </a:p>
          <a:p>
            <a:pPr marL="457200"/>
            <a:r>
              <a:rPr lang="en-US" sz="1600" b="1" dirty="0"/>
              <a:t>Answer: 22.379 dB</a:t>
            </a:r>
          </a:p>
          <a:p>
            <a:r>
              <a:rPr lang="en-US" sz="1600" dirty="0"/>
              <a:t>2. What is the maximum theoretical antenna gain of a common dish antenna at the 5 GHz band? [4 points] </a:t>
            </a:r>
          </a:p>
          <a:p>
            <a:pPr marL="457200"/>
            <a:r>
              <a:rPr lang="en-US" sz="1600" b="1" dirty="0"/>
              <a:t>Answer: 29.079 dB</a:t>
            </a:r>
          </a:p>
          <a:p>
            <a:r>
              <a:rPr lang="en-US" sz="1600" dirty="0"/>
              <a:t>3. Given the same sized reflector, which signals, high-frequency, or low-frequency, can be more efficiently focused by a common dish antenna (i.e., result in a higher antenna gain)? [5 points] </a:t>
            </a:r>
          </a:p>
          <a:p>
            <a:pPr marL="457200"/>
            <a:r>
              <a:rPr lang="en-US" sz="1600" b="1" dirty="0"/>
              <a:t>Answer: Higher frequencies can be more efficiently focused by a common dish antenna.</a:t>
            </a:r>
          </a:p>
          <a:p>
            <a:r>
              <a:rPr lang="en-US" sz="1600" dirty="0"/>
              <a:t>4. What is the maximum theoretical antenna gain of the dish antenna used in the VLA radio telescopes in New Mexico at the 5 GHz band? [4 points] </a:t>
            </a:r>
          </a:p>
          <a:p>
            <a:pPr marL="457200"/>
            <a:r>
              <a:rPr lang="en-US" sz="1600" b="1" dirty="0"/>
              <a:t>Answer: 63.059 dB</a:t>
            </a:r>
          </a:p>
          <a:p>
            <a:r>
              <a:rPr lang="en-US" sz="1600" dirty="0"/>
              <a:t>5. Given the same signal frequency, which dish antennas, large-sized or small-sized, are more efficient at focusing the signal (i.e., result in a higher antenna gain)? [5 points] </a:t>
            </a:r>
          </a:p>
          <a:p>
            <a:pPr marL="457200"/>
            <a:r>
              <a:rPr lang="en-US" sz="1600" b="1" dirty="0"/>
              <a:t>Answer: Larger sized antennas are more efficient at focusing a signal.</a:t>
            </a:r>
          </a:p>
          <a:p>
            <a:endParaRPr lang="en-US" sz="1600" dirty="0"/>
          </a:p>
        </p:txBody>
      </p:sp>
      <p:sp>
        <p:nvSpPr>
          <p:cNvPr id="11" name="Title 3">
            <a:extLst>
              <a:ext uri="{FF2B5EF4-FFF2-40B4-BE49-F238E27FC236}">
                <a16:creationId xmlns:a16="http://schemas.microsoft.com/office/drawing/2014/main" id="{D97B7C56-89DD-B772-1535-AD0789B85662}"/>
              </a:ext>
            </a:extLst>
          </p:cNvPr>
          <p:cNvSpPr txBox="1">
            <a:spLocks/>
          </p:cNvSpPr>
          <p:nvPr/>
        </p:nvSpPr>
        <p:spPr>
          <a:xfrm>
            <a:off x="3138948" y="1074198"/>
            <a:ext cx="5486400"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dirty="0"/>
              <a:t>Antenna Gain</a:t>
            </a:r>
          </a:p>
        </p:txBody>
      </p:sp>
    </p:spTree>
    <p:extLst>
      <p:ext uri="{BB962C8B-B14F-4D97-AF65-F5344CB8AC3E}">
        <p14:creationId xmlns:p14="http://schemas.microsoft.com/office/powerpoint/2010/main" val="51426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Antenna Gain and Free Space Path Loss</a:t>
            </a:r>
          </a:p>
        </p:txBody>
      </p:sp>
      <p:sp>
        <p:nvSpPr>
          <p:cNvPr id="10" name="Text Placeholder 6">
            <a:extLst>
              <a:ext uri="{FF2B5EF4-FFF2-40B4-BE49-F238E27FC236}">
                <a16:creationId xmlns:a16="http://schemas.microsoft.com/office/drawing/2014/main" id="{307A5985-D616-B3A4-46CB-4BE38140C018}"/>
              </a:ext>
            </a:extLst>
          </p:cNvPr>
          <p:cNvSpPr txBox="1">
            <a:spLocks/>
          </p:cNvSpPr>
          <p:nvPr/>
        </p:nvSpPr>
        <p:spPr>
          <a:xfrm>
            <a:off x="988142" y="1640936"/>
            <a:ext cx="10215716" cy="4425827"/>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342900" indent="-342900">
              <a:buAutoNum type="arabicPeriod"/>
            </a:pPr>
            <a:r>
              <a:rPr lang="en-US" sz="1600" dirty="0"/>
              <a:t>What is the free space path loss in dB at the 2.4 GHz band? [4 points] </a:t>
            </a:r>
          </a:p>
          <a:p>
            <a:pPr marL="457200"/>
            <a:r>
              <a:rPr lang="en-US" sz="1600" b="1" dirty="0"/>
              <a:t>Answer: -80.4 dB</a:t>
            </a:r>
          </a:p>
          <a:p>
            <a:r>
              <a:rPr lang="en-US" sz="1600" dirty="0"/>
              <a:t>2. What is the free space path loss in dB at the 5 GHz band? [4 points] </a:t>
            </a:r>
          </a:p>
          <a:p>
            <a:pPr marL="457200"/>
            <a:r>
              <a:rPr lang="en-US" sz="1600" b="1" dirty="0"/>
              <a:t>Answer: -87.2 dB</a:t>
            </a:r>
          </a:p>
          <a:p>
            <a:r>
              <a:rPr lang="en-US" sz="1600" dirty="0"/>
              <a:t>3. How does the free space path loss at a higher frequency (e.g., the 5 GHz band) compare with that at a lower frequency (e.g., the 2.4 GHz band)? [</a:t>
            </a:r>
            <a:r>
              <a:rPr lang="en-US" sz="1600" b="1" dirty="0"/>
              <a:t>5 points</a:t>
            </a:r>
            <a:r>
              <a:rPr lang="en-US" sz="1600" dirty="0"/>
              <a:t>] </a:t>
            </a:r>
          </a:p>
          <a:p>
            <a:pPr marL="457200"/>
            <a:r>
              <a:rPr lang="en-US" sz="1600" b="1" dirty="0"/>
              <a:t>Answer: There is more FSPL in higher frequencies.</a:t>
            </a:r>
          </a:p>
          <a:p>
            <a:r>
              <a:rPr lang="en-US" sz="1600" dirty="0"/>
              <a:t>4. What is the free space path loss in dB over 20 meters at the 2.4 GHz band? [4 points] </a:t>
            </a:r>
          </a:p>
          <a:p>
            <a:pPr marL="457200"/>
            <a:r>
              <a:rPr lang="en-US" sz="1600" b="1" dirty="0"/>
              <a:t>Answer: -66.421 dB</a:t>
            </a:r>
          </a:p>
          <a:p>
            <a:r>
              <a:rPr lang="en-US" sz="1600" dirty="0"/>
              <a:t>5. What is the free space path loss in dB over 40 meters at the 2.4 GHz band? [4 points] </a:t>
            </a:r>
          </a:p>
          <a:p>
            <a:pPr marL="457200"/>
            <a:r>
              <a:rPr lang="en-US" sz="1600" b="1" dirty="0"/>
              <a:t>Answer: -72.441 dB</a:t>
            </a:r>
          </a:p>
          <a:p>
            <a:r>
              <a:rPr lang="en-US" sz="1600" dirty="0"/>
              <a:t>6. What is the free space path loss in dB over 80 meters at the 2.4 GHz band? [4 points] </a:t>
            </a:r>
          </a:p>
          <a:p>
            <a:pPr marL="457200"/>
            <a:r>
              <a:rPr lang="en-US" sz="1600" b="1" dirty="0"/>
              <a:t>Answer: -78.462 dB</a:t>
            </a:r>
          </a:p>
          <a:p>
            <a:r>
              <a:rPr lang="en-US" sz="1600" dirty="0"/>
              <a:t>7. When the distance doubles, how does free space path loss in dB change approximately? [</a:t>
            </a:r>
            <a:r>
              <a:rPr lang="en-US" sz="1600" b="1" dirty="0"/>
              <a:t>5 points</a:t>
            </a:r>
            <a:r>
              <a:rPr lang="en-US" sz="1600" dirty="0"/>
              <a:t>] </a:t>
            </a:r>
          </a:p>
          <a:p>
            <a:pPr marL="457200"/>
            <a:r>
              <a:rPr lang="en-US" sz="1600" b="1" dirty="0"/>
              <a:t>Answer: A doubling of the distance results in approximately -6 dB loss.</a:t>
            </a:r>
          </a:p>
        </p:txBody>
      </p:sp>
      <p:sp>
        <p:nvSpPr>
          <p:cNvPr id="11" name="Title 3">
            <a:extLst>
              <a:ext uri="{FF2B5EF4-FFF2-40B4-BE49-F238E27FC236}">
                <a16:creationId xmlns:a16="http://schemas.microsoft.com/office/drawing/2014/main" id="{D97B7C56-89DD-B772-1535-AD0789B85662}"/>
              </a:ext>
            </a:extLst>
          </p:cNvPr>
          <p:cNvSpPr txBox="1">
            <a:spLocks/>
          </p:cNvSpPr>
          <p:nvPr/>
        </p:nvSpPr>
        <p:spPr>
          <a:xfrm>
            <a:off x="3138948" y="1074198"/>
            <a:ext cx="5486400"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dirty="0"/>
              <a:t>Free Space Path Loss</a:t>
            </a:r>
          </a:p>
        </p:txBody>
      </p:sp>
    </p:spTree>
    <p:extLst>
      <p:ext uri="{BB962C8B-B14F-4D97-AF65-F5344CB8AC3E}">
        <p14:creationId xmlns:p14="http://schemas.microsoft.com/office/powerpoint/2010/main" val="85687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Antenna Gain and Free Space Path Loss</a:t>
            </a:r>
          </a:p>
        </p:txBody>
      </p:sp>
      <mc:AlternateContent xmlns:mc="http://schemas.openxmlformats.org/markup-compatibility/2006">
        <mc:Choice xmlns:a14="http://schemas.microsoft.com/office/drawing/2010/main" Requires="a14">
          <p:sp>
            <p:nvSpPr>
              <p:cNvPr id="10" name="Text Placeholder 6">
                <a:extLst>
                  <a:ext uri="{FF2B5EF4-FFF2-40B4-BE49-F238E27FC236}">
                    <a16:creationId xmlns:a16="http://schemas.microsoft.com/office/drawing/2014/main" id="{307A5985-D616-B3A4-46CB-4BE38140C018}"/>
                  </a:ext>
                </a:extLst>
              </p:cNvPr>
              <p:cNvSpPr txBox="1">
                <a:spLocks/>
              </p:cNvSpPr>
              <p:nvPr/>
            </p:nvSpPr>
            <p:spPr>
              <a:xfrm>
                <a:off x="988142" y="1640936"/>
                <a:ext cx="10215716" cy="1299138"/>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nSpc>
                    <a:spcPct val="115000"/>
                  </a:lnSpc>
                  <a:spcBef>
                    <a:spcPts val="0"/>
                  </a:spcBef>
                </a:pPr>
                <a:r>
                  <a:rPr lang="en-US" sz="1600" dirty="0"/>
                  <a:t>8. </a:t>
                </a:r>
                <a:r>
                  <a:rPr lang="en-US" sz="1600" dirty="0">
                    <a:solidFill>
                      <a:srgbClr val="000000"/>
                    </a:solidFill>
                    <a:effectLst/>
                    <a:ea typeface="Calibri" panose="020F0502020204030204" pitchFamily="34" charset="0"/>
                    <a:cs typeface="Times New Roman" panose="02020603050405020304" pitchFamily="18" charset="0"/>
                  </a:rPr>
                  <a:t>Use a scientific calculator to calculate Delta </a:t>
                </a:r>
                <a14:m>
                  <m:oMath xmlns:m="http://schemas.openxmlformats.org/officeDocument/2006/math">
                    <m:sSub>
                      <m:sSubPr>
                        <m:ctrlPr>
                          <a:rPr lang="en-US" sz="1600"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US" sz="1600"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t>𝑓𝑆</m:t>
                        </m:r>
                      </m:sub>
                    </m:sSub>
                  </m:oMath>
                </a14:m>
                <a:r>
                  <a:rPr lang="en-US" sz="1600" dirty="0">
                    <a:solidFill>
                      <a:srgbClr val="000000"/>
                    </a:solidFill>
                    <a:effectLst/>
                    <a:ea typeface="Calibri" panose="020F0502020204030204" pitchFamily="34" charset="0"/>
                    <a:cs typeface="Times New Roman" panose="02020603050405020304" pitchFamily="18" charset="0"/>
                  </a:rPr>
                  <a:t> for D1 = 20 meters and D2 = 40 meters. </a:t>
                </a:r>
                <a:r>
                  <a:rPr lang="en-US" sz="1600" dirty="0"/>
                  <a:t>[4 points] </a:t>
                </a:r>
                <a:r>
                  <a:rPr lang="en-US" sz="1600" dirty="0">
                    <a:effectLst/>
                    <a:ea typeface="Calibri" panose="020F0502020204030204" pitchFamily="34" charset="0"/>
                    <a:cs typeface="Times New Roman" panose="02020603050405020304" pitchFamily="18" charset="0"/>
                  </a:rPr>
                  <a:t> </a:t>
                </a:r>
              </a:p>
              <a:p>
                <a:pPr marL="457200" marR="0">
                  <a:lnSpc>
                    <a:spcPct val="115000"/>
                  </a:lnSpc>
                  <a:spcBef>
                    <a:spcPts val="0"/>
                  </a:spcBef>
                  <a:spcAft>
                    <a:spcPts val="0"/>
                  </a:spcAft>
                </a:pPr>
                <a:r>
                  <a:rPr lang="en-US" sz="1600" b="1" dirty="0">
                    <a:solidFill>
                      <a:srgbClr val="000000"/>
                    </a:solidFill>
                    <a:effectLst/>
                    <a:ea typeface="Calibri" panose="020F0502020204030204" pitchFamily="34" charset="0"/>
                    <a:cs typeface="Times New Roman" panose="02020603050405020304" pitchFamily="18" charset="0"/>
                  </a:rPr>
                  <a:t>Delta </a:t>
                </a:r>
                <a14:m>
                  <m:oMath xmlns:m="http://schemas.openxmlformats.org/officeDocument/2006/math">
                    <m:sSub>
                      <m:sSubPr>
                        <m:ctrlPr>
                          <a:rPr lang="en-US" sz="1600" b="1"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1600" b="1"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t>𝒇𝑺</m:t>
                        </m:r>
                        <m:r>
                          <a:rPr lang="en-US" sz="1600" b="1" i="1">
                            <a:solidFill>
                              <a:srgbClr val="050505"/>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1600" b="1" dirty="0">
                    <a:solidFill>
                      <a:srgbClr val="000000"/>
                    </a:solidFill>
                    <a:effectLst/>
                    <a:ea typeface="Calibri" panose="020F0502020204030204" pitchFamily="34" charset="0"/>
                    <a:cs typeface="Times New Roman" panose="02020603050405020304" pitchFamily="18" charset="0"/>
                  </a:rPr>
                  <a:t>= </a:t>
                </a:r>
                <a:r>
                  <a:rPr lang="en-US" sz="1600" b="1" u="sng" dirty="0">
                    <a:solidFill>
                      <a:srgbClr val="000000"/>
                    </a:solidFill>
                    <a:effectLst/>
                    <a:ea typeface="Calibri" panose="020F0502020204030204" pitchFamily="34" charset="0"/>
                    <a:cs typeface="Times New Roman" panose="02020603050405020304" pitchFamily="18" charset="0"/>
                  </a:rPr>
                  <a:t>-6.02 dB</a:t>
                </a:r>
                <a:endParaRPr lang="en-US" sz="1600" dirty="0"/>
              </a:p>
              <a:p>
                <a:r>
                  <a:rPr lang="en-US" sz="1600" dirty="0"/>
                  <a:t>9. </a:t>
                </a:r>
                <a:r>
                  <a:rPr lang="en-US" sz="1600" dirty="0">
                    <a:effectLst/>
                    <a:ea typeface="Calibri" panose="020F0502020204030204" pitchFamily="34" charset="0"/>
                    <a:cs typeface="Times New Roman" panose="02020603050405020304" pitchFamily="18" charset="0"/>
                  </a:rPr>
                  <a:t>Is your calculation approximately the same as the result from Part 2 Step 2? </a:t>
                </a:r>
                <a:r>
                  <a:rPr lang="en-US" sz="1600" dirty="0"/>
                  <a:t>[4 points] </a:t>
                </a:r>
                <a:endParaRPr lang="en-US" sz="1600" dirty="0">
                  <a:effectLst/>
                  <a:ea typeface="Calibri" panose="020F0502020204030204" pitchFamily="34" charset="0"/>
                  <a:cs typeface="Times New Roman" panose="02020603050405020304" pitchFamily="18" charset="0"/>
                </a:endParaRPr>
              </a:p>
              <a:p>
                <a:pPr marL="457200"/>
                <a:r>
                  <a:rPr lang="en-US" sz="1600" b="1" dirty="0"/>
                  <a:t>Answer: Yes</a:t>
                </a:r>
                <a:endParaRPr lang="en-US" sz="1600" dirty="0"/>
              </a:p>
            </p:txBody>
          </p:sp>
        </mc:Choice>
        <mc:Fallback>
          <p:sp>
            <p:nvSpPr>
              <p:cNvPr id="10" name="Text Placeholder 6">
                <a:extLst>
                  <a:ext uri="{FF2B5EF4-FFF2-40B4-BE49-F238E27FC236}">
                    <a16:creationId xmlns:a16="http://schemas.microsoft.com/office/drawing/2014/main" id="{307A5985-D616-B3A4-46CB-4BE38140C018}"/>
                  </a:ext>
                </a:extLst>
              </p:cNvPr>
              <p:cNvSpPr txBox="1">
                <a:spLocks noRot="1" noChangeAspect="1" noMove="1" noResize="1" noEditPoints="1" noAdjustHandles="1" noChangeArrowheads="1" noChangeShapeType="1" noTextEdit="1"/>
              </p:cNvSpPr>
              <p:nvPr/>
            </p:nvSpPr>
            <p:spPr>
              <a:xfrm>
                <a:off x="988142" y="1640936"/>
                <a:ext cx="10215716" cy="1299138"/>
              </a:xfrm>
              <a:prstGeom prst="rect">
                <a:avLst/>
              </a:prstGeom>
              <a:blipFill>
                <a:blip r:embed="rId2"/>
                <a:stretch>
                  <a:fillRect l="-298" b="-5164"/>
                </a:stretch>
              </a:blipFill>
            </p:spPr>
            <p:txBody>
              <a:bodyPr/>
              <a:lstStyle/>
              <a:p>
                <a:r>
                  <a:rPr lang="en-US">
                    <a:noFill/>
                  </a:rPr>
                  <a:t> </a:t>
                </a:r>
              </a:p>
            </p:txBody>
          </p:sp>
        </mc:Fallback>
      </mc:AlternateContent>
      <p:sp>
        <p:nvSpPr>
          <p:cNvPr id="11" name="Title 3">
            <a:extLst>
              <a:ext uri="{FF2B5EF4-FFF2-40B4-BE49-F238E27FC236}">
                <a16:creationId xmlns:a16="http://schemas.microsoft.com/office/drawing/2014/main" id="{D97B7C56-89DD-B772-1535-AD0789B85662}"/>
              </a:ext>
            </a:extLst>
          </p:cNvPr>
          <p:cNvSpPr txBox="1">
            <a:spLocks/>
          </p:cNvSpPr>
          <p:nvPr/>
        </p:nvSpPr>
        <p:spPr>
          <a:xfrm>
            <a:off x="3138948" y="1074198"/>
            <a:ext cx="5486400"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dirty="0"/>
              <a:t>Free Space Path Loss Cont.</a:t>
            </a:r>
          </a:p>
        </p:txBody>
      </p:sp>
    </p:spTree>
    <p:extLst>
      <p:ext uri="{BB962C8B-B14F-4D97-AF65-F5344CB8AC3E}">
        <p14:creationId xmlns:p14="http://schemas.microsoft.com/office/powerpoint/2010/main" val="404223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Bit Error Rate of Fading Channels</a:t>
            </a:r>
          </a:p>
        </p:txBody>
      </p:sp>
      <p:sp>
        <p:nvSpPr>
          <p:cNvPr id="11" name="Title 3">
            <a:extLst>
              <a:ext uri="{FF2B5EF4-FFF2-40B4-BE49-F238E27FC236}">
                <a16:creationId xmlns:a16="http://schemas.microsoft.com/office/drawing/2014/main" id="{D97B7C56-89DD-B772-1535-AD0789B85662}"/>
              </a:ext>
            </a:extLst>
          </p:cNvPr>
          <p:cNvSpPr txBox="1">
            <a:spLocks/>
          </p:cNvSpPr>
          <p:nvPr/>
        </p:nvSpPr>
        <p:spPr>
          <a:xfrm>
            <a:off x="1800532" y="1074198"/>
            <a:ext cx="8590936"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dirty="0"/>
              <a:t>AWGN Channel and Rician Channel </a:t>
            </a:r>
          </a:p>
        </p:txBody>
      </p:sp>
      <p:sp>
        <p:nvSpPr>
          <p:cNvPr id="2" name="Text Placeholder 6">
            <a:extLst>
              <a:ext uri="{FF2B5EF4-FFF2-40B4-BE49-F238E27FC236}">
                <a16:creationId xmlns:a16="http://schemas.microsoft.com/office/drawing/2014/main" id="{D1A9F283-7C8E-3943-C771-8EF1A0556A89}"/>
              </a:ext>
            </a:extLst>
          </p:cNvPr>
          <p:cNvSpPr txBox="1">
            <a:spLocks/>
          </p:cNvSpPr>
          <p:nvPr/>
        </p:nvSpPr>
        <p:spPr>
          <a:xfrm>
            <a:off x="1800532" y="2350009"/>
            <a:ext cx="2719277" cy="97403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effectLst/>
                <a:ea typeface="Calibri" panose="020F0502020204030204" pitchFamily="34" charset="0"/>
                <a:cs typeface="Times New Roman" panose="02020603050405020304" pitchFamily="18" charset="0"/>
              </a:rPr>
              <a:t>This screenshot shows the bit rate error performance of both AWGN and Rician fading channels.</a:t>
            </a:r>
            <a:endParaRPr lang="en-US" sz="1600" dirty="0"/>
          </a:p>
        </p:txBody>
      </p:sp>
      <p:pic>
        <p:nvPicPr>
          <p:cNvPr id="3" name="Picture 2">
            <a:extLst>
              <a:ext uri="{FF2B5EF4-FFF2-40B4-BE49-F238E27FC236}">
                <a16:creationId xmlns:a16="http://schemas.microsoft.com/office/drawing/2014/main" id="{AD8C01A8-7DF2-95D7-A4FA-2D639671DF3B}"/>
              </a:ext>
            </a:extLst>
          </p:cNvPr>
          <p:cNvPicPr>
            <a:picLocks noChangeAspect="1"/>
          </p:cNvPicPr>
          <p:nvPr/>
        </p:nvPicPr>
        <p:blipFill rotWithShape="1">
          <a:blip r:embed="rId2"/>
          <a:srcRect l="2483" t="20620" r="4990"/>
          <a:stretch/>
        </p:blipFill>
        <p:spPr>
          <a:xfrm>
            <a:off x="4519809" y="1640936"/>
            <a:ext cx="5871659" cy="4553387"/>
          </a:xfrm>
          <a:prstGeom prst="rect">
            <a:avLst/>
          </a:prstGeom>
        </p:spPr>
      </p:pic>
    </p:spTree>
    <p:extLst>
      <p:ext uri="{BB962C8B-B14F-4D97-AF65-F5344CB8AC3E}">
        <p14:creationId xmlns:p14="http://schemas.microsoft.com/office/powerpoint/2010/main" val="152403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978B98BA-3403-3D05-31D0-24A91E18141B}"/>
              </a:ext>
            </a:extLst>
          </p:cNvPr>
          <p:cNvSpPr txBox="1">
            <a:spLocks/>
          </p:cNvSpPr>
          <p:nvPr/>
        </p:nvSpPr>
        <p:spPr>
          <a:xfrm>
            <a:off x="0" y="365125"/>
            <a:ext cx="12192000" cy="7090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400" dirty="0">
                <a:latin typeface="+mj-lt"/>
              </a:rPr>
              <a:t>Bit Error Rate of Fading Channels</a:t>
            </a:r>
          </a:p>
        </p:txBody>
      </p:sp>
      <p:sp>
        <p:nvSpPr>
          <p:cNvPr id="11" name="Title 3">
            <a:extLst>
              <a:ext uri="{FF2B5EF4-FFF2-40B4-BE49-F238E27FC236}">
                <a16:creationId xmlns:a16="http://schemas.microsoft.com/office/drawing/2014/main" id="{D97B7C56-89DD-B772-1535-AD0789B85662}"/>
              </a:ext>
            </a:extLst>
          </p:cNvPr>
          <p:cNvSpPr txBox="1">
            <a:spLocks/>
          </p:cNvSpPr>
          <p:nvPr/>
        </p:nvSpPr>
        <p:spPr>
          <a:xfrm>
            <a:off x="1800532" y="1074198"/>
            <a:ext cx="8590936" cy="566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800" dirty="0"/>
              <a:t>AWGN Channel and Rician Channel </a:t>
            </a:r>
          </a:p>
        </p:txBody>
      </p:sp>
      <p:sp>
        <p:nvSpPr>
          <p:cNvPr id="4" name="Content Placeholder 2">
            <a:extLst>
              <a:ext uri="{FF2B5EF4-FFF2-40B4-BE49-F238E27FC236}">
                <a16:creationId xmlns:a16="http://schemas.microsoft.com/office/drawing/2014/main" id="{57FE37EE-EE0D-348A-7BED-0EFAA5EF3517}"/>
              </a:ext>
            </a:extLst>
          </p:cNvPr>
          <p:cNvSpPr txBox="1">
            <a:spLocks/>
          </p:cNvSpPr>
          <p:nvPr/>
        </p:nvSpPr>
        <p:spPr>
          <a:xfrm>
            <a:off x="2333527" y="1643418"/>
            <a:ext cx="7524946" cy="44361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Wingdings" panose="05000000000000000000" pitchFamily="2" charset="2"/>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Wingdings" panose="05000000000000000000" pitchFamily="2" charset="2"/>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Wingdings" panose="05000000000000000000" pitchFamily="2" charset="2"/>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nSpc>
                <a:spcPct val="115000"/>
              </a:lnSpc>
              <a:spcBef>
                <a:spcPts val="0"/>
              </a:spcBef>
            </a:pPr>
            <a:r>
              <a:rPr lang="en-US" sz="1600" dirty="0">
                <a:latin typeface="Calibri" panose="020F0502020204030204" pitchFamily="34" charset="0"/>
                <a:ea typeface="Calibri" panose="020F0502020204030204" pitchFamily="34" charset="0"/>
                <a:cs typeface="Calibri" panose="020F0502020204030204" pitchFamily="34" charset="0"/>
              </a:rPr>
              <a:t>Compare and contrast the BER performance of PSK over a noise limited (AWGN) transmission channel to the performance of PSK over a Rician channel at 5- and 10-dB Signal to Noise Ratio (E</a:t>
            </a:r>
            <a:r>
              <a:rPr lang="en-US" sz="1600" baseline="-25000" dirty="0">
                <a:latin typeface="Calibri" panose="020F0502020204030204" pitchFamily="34" charset="0"/>
                <a:ea typeface="Calibri" panose="020F0502020204030204" pitchFamily="34" charset="0"/>
                <a:cs typeface="Calibri" panose="020F0502020204030204" pitchFamily="34" charset="0"/>
              </a:rPr>
              <a:t>b</a:t>
            </a:r>
            <a:r>
              <a:rPr lang="en-US" sz="1600" dirty="0">
                <a:latin typeface="Calibri" panose="020F0502020204030204" pitchFamily="34" charset="0"/>
                <a:ea typeface="Calibri" panose="020F0502020204030204" pitchFamily="34" charset="0"/>
                <a:cs typeface="Calibri" panose="020F0502020204030204" pitchFamily="34" charset="0"/>
              </a:rPr>
              <a:t>/N</a:t>
            </a:r>
            <a:r>
              <a:rPr lang="en-US" sz="1600" baseline="-25000" dirty="0">
                <a:latin typeface="Calibri" panose="020F0502020204030204" pitchFamily="34" charset="0"/>
                <a:ea typeface="Calibri" panose="020F0502020204030204" pitchFamily="34" charset="0"/>
                <a:cs typeface="Calibri" panose="020F0502020204030204" pitchFamily="34" charset="0"/>
              </a:rPr>
              <a:t>0</a:t>
            </a:r>
            <a:r>
              <a:rPr lang="en-US" sz="1600" dirty="0">
                <a:latin typeface="Calibri" panose="020F0502020204030204" pitchFamily="34" charset="0"/>
                <a:ea typeface="Calibri" panose="020F0502020204030204" pitchFamily="34" charset="0"/>
                <a:cs typeface="Calibri" panose="020F0502020204030204" pitchFamily="34" charset="0"/>
              </a:rPr>
              <a:t>), respectively.</a:t>
            </a:r>
          </a:p>
          <a:p>
            <a:pPr>
              <a:lnSpc>
                <a:spcPct val="115000"/>
              </a:lnSpc>
              <a:spcBef>
                <a:spcPts val="0"/>
              </a:spcBef>
            </a:pPr>
            <a:endParaRPr lang="en-US" sz="160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Bef>
                <a:spcPts val="0"/>
              </a:spcBef>
            </a:pPr>
            <a:r>
              <a:rPr lang="en-US" sz="1600" dirty="0">
                <a:latin typeface="Calibri" panose="020F0502020204030204" pitchFamily="34" charset="0"/>
                <a:ea typeface="Calibri" panose="020F0502020204030204" pitchFamily="34" charset="0"/>
                <a:cs typeface="Calibri" panose="020F0502020204030204" pitchFamily="34" charset="0"/>
              </a:rPr>
              <a:t>Is there a significant difference in BER performance of PSK between the AWGN channel and Rician channel?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Calibri" panose="020F0502020204030204" pitchFamily="34" charset="0"/>
                <a:cs typeface="Times New Roman" panose="02020603050405020304" pitchFamily="18" charset="0"/>
              </a:rPr>
              <a:t>Answer: </a:t>
            </a:r>
            <a:r>
              <a:rPr lang="en-US" sz="1600" dirty="0">
                <a:latin typeface="Calibri" panose="020F0502020204030204" pitchFamily="34" charset="0"/>
                <a:cs typeface="Times New Roman" panose="02020603050405020304" pitchFamily="18" charset="0"/>
              </a:rPr>
              <a:t>At the lower SNR of 5-dB the difference between AWGN and Rician is measurable but nearly insignificant. On the other hand, at 10-dB SNR the difference is very significant. This would imply that whenever possible the AWGN channel (wired/copper medium) should be used.</a:t>
            </a:r>
            <a:endParaRPr lang="en-US" sz="1600" dirty="0"/>
          </a:p>
        </p:txBody>
      </p:sp>
    </p:spTree>
    <p:extLst>
      <p:ext uri="{BB962C8B-B14F-4D97-AF65-F5344CB8AC3E}">
        <p14:creationId xmlns:p14="http://schemas.microsoft.com/office/powerpoint/2010/main" val="299966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7BAB-E45B-5907-97AD-4B74A3273CE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A1B87B7-BE68-2A81-1E4B-DC7440C3D47F}"/>
              </a:ext>
            </a:extLst>
          </p:cNvPr>
          <p:cNvSpPr>
            <a:spLocks noGrp="1"/>
          </p:cNvSpPr>
          <p:nvPr>
            <p:ph idx="1"/>
          </p:nvPr>
        </p:nvSpPr>
        <p:spPr/>
        <p:txBody>
          <a:bodyPr/>
          <a:lstStyle/>
          <a:p>
            <a:r>
              <a:rPr lang="en-US" dirty="0"/>
              <a:t>Understanding encoding used in serial transmission of data</a:t>
            </a:r>
          </a:p>
          <a:p>
            <a:r>
              <a:rPr lang="en-US" dirty="0"/>
              <a:t>Understanding frequency modulation and phase modulation</a:t>
            </a:r>
          </a:p>
          <a:p>
            <a:endParaRPr lang="en-US" dirty="0"/>
          </a:p>
        </p:txBody>
      </p:sp>
      <p:sp>
        <p:nvSpPr>
          <p:cNvPr id="4" name="Date Placeholder 3">
            <a:extLst>
              <a:ext uri="{FF2B5EF4-FFF2-40B4-BE49-F238E27FC236}">
                <a16:creationId xmlns:a16="http://schemas.microsoft.com/office/drawing/2014/main" id="{162655E9-4956-86E4-7A79-0E2369C7D6CC}"/>
              </a:ext>
            </a:extLst>
          </p:cNvPr>
          <p:cNvSpPr>
            <a:spLocks noGrp="1"/>
          </p:cNvSpPr>
          <p:nvPr>
            <p:ph type="dt" sz="half" idx="10"/>
          </p:nvPr>
        </p:nvSpPr>
        <p:spPr/>
        <p:txBody>
          <a:bodyPr/>
          <a:lstStyle/>
          <a:p>
            <a:r>
              <a:rPr lang="en-US"/>
              <a:t>6/24/2023</a:t>
            </a:r>
          </a:p>
        </p:txBody>
      </p:sp>
      <p:sp>
        <p:nvSpPr>
          <p:cNvPr id="5" name="Slide Number Placeholder 4">
            <a:extLst>
              <a:ext uri="{FF2B5EF4-FFF2-40B4-BE49-F238E27FC236}">
                <a16:creationId xmlns:a16="http://schemas.microsoft.com/office/drawing/2014/main" id="{9660FEE4-BD96-4825-297D-E98C329C922C}"/>
              </a:ext>
            </a:extLst>
          </p:cNvPr>
          <p:cNvSpPr>
            <a:spLocks noGrp="1"/>
          </p:cNvSpPr>
          <p:nvPr>
            <p:ph type="sldNum" sz="quarter" idx="12"/>
          </p:nvPr>
        </p:nvSpPr>
        <p:spPr/>
        <p:txBody>
          <a:bodyPr/>
          <a:lstStyle/>
          <a:p>
            <a:fld id="{309A6E98-C9E6-4246-88D6-F9FE4946EB9A}" type="slidenum">
              <a:rPr lang="en-US" smtClean="0"/>
              <a:t>17</a:t>
            </a:fld>
            <a:endParaRPr lang="en-US"/>
          </a:p>
        </p:txBody>
      </p:sp>
    </p:spTree>
    <p:extLst>
      <p:ext uri="{BB962C8B-B14F-4D97-AF65-F5344CB8AC3E}">
        <p14:creationId xmlns:p14="http://schemas.microsoft.com/office/powerpoint/2010/main" val="235196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493E-06D9-0A1B-510A-561BA92F2DDC}"/>
              </a:ext>
            </a:extLst>
          </p:cNvPr>
          <p:cNvSpPr>
            <a:spLocks noGrp="1"/>
          </p:cNvSpPr>
          <p:nvPr>
            <p:ph type="title"/>
          </p:nvPr>
        </p:nvSpPr>
        <p:spPr/>
        <p:txBody>
          <a:bodyPr/>
          <a:lstStyle/>
          <a:p>
            <a:r>
              <a:rPr lang="en-US" dirty="0"/>
              <a:t>Career Skills Obtained</a:t>
            </a:r>
          </a:p>
        </p:txBody>
      </p:sp>
      <p:sp>
        <p:nvSpPr>
          <p:cNvPr id="3" name="Content Placeholder 2">
            <a:extLst>
              <a:ext uri="{FF2B5EF4-FFF2-40B4-BE49-F238E27FC236}">
                <a16:creationId xmlns:a16="http://schemas.microsoft.com/office/drawing/2014/main" id="{BE9A25E2-66D1-06B9-D56C-0EC6F4572B12}"/>
              </a:ext>
            </a:extLst>
          </p:cNvPr>
          <p:cNvSpPr>
            <a:spLocks noGrp="1"/>
          </p:cNvSpPr>
          <p:nvPr>
            <p:ph idx="1"/>
          </p:nvPr>
        </p:nvSpPr>
        <p:spPr/>
        <p:txBody>
          <a:bodyPr/>
          <a:lstStyle/>
          <a:p>
            <a:r>
              <a:rPr lang="en-US" dirty="0"/>
              <a:t>Deeper knowledge of communication techniques</a:t>
            </a:r>
          </a:p>
        </p:txBody>
      </p:sp>
      <p:sp>
        <p:nvSpPr>
          <p:cNvPr id="4" name="Date Placeholder 3">
            <a:extLst>
              <a:ext uri="{FF2B5EF4-FFF2-40B4-BE49-F238E27FC236}">
                <a16:creationId xmlns:a16="http://schemas.microsoft.com/office/drawing/2014/main" id="{7C69DE21-60F2-122D-DEE1-0616DC01B9F0}"/>
              </a:ext>
            </a:extLst>
          </p:cNvPr>
          <p:cNvSpPr>
            <a:spLocks noGrp="1"/>
          </p:cNvSpPr>
          <p:nvPr>
            <p:ph type="dt" sz="half" idx="10"/>
          </p:nvPr>
        </p:nvSpPr>
        <p:spPr/>
        <p:txBody>
          <a:bodyPr/>
          <a:lstStyle/>
          <a:p>
            <a:r>
              <a:rPr lang="en-US"/>
              <a:t>6/24/2023</a:t>
            </a:r>
          </a:p>
        </p:txBody>
      </p:sp>
      <p:sp>
        <p:nvSpPr>
          <p:cNvPr id="5" name="Slide Number Placeholder 4">
            <a:extLst>
              <a:ext uri="{FF2B5EF4-FFF2-40B4-BE49-F238E27FC236}">
                <a16:creationId xmlns:a16="http://schemas.microsoft.com/office/drawing/2014/main" id="{FA92115D-950A-AFC5-14D2-5810049B6D13}"/>
              </a:ext>
            </a:extLst>
          </p:cNvPr>
          <p:cNvSpPr>
            <a:spLocks noGrp="1"/>
          </p:cNvSpPr>
          <p:nvPr>
            <p:ph type="sldNum" sz="quarter" idx="12"/>
          </p:nvPr>
        </p:nvSpPr>
        <p:spPr/>
        <p:txBody>
          <a:bodyPr/>
          <a:lstStyle/>
          <a:p>
            <a:fld id="{309A6E98-C9E6-4246-88D6-F9FE4946EB9A}" type="slidenum">
              <a:rPr lang="en-US" smtClean="0"/>
              <a:t>18</a:t>
            </a:fld>
            <a:endParaRPr lang="en-US"/>
          </a:p>
        </p:txBody>
      </p:sp>
    </p:spTree>
    <p:extLst>
      <p:ext uri="{BB962C8B-B14F-4D97-AF65-F5344CB8AC3E}">
        <p14:creationId xmlns:p14="http://schemas.microsoft.com/office/powerpoint/2010/main" val="100251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0285-7C4E-41B8-6B12-E0EE78DCF661}"/>
              </a:ext>
            </a:extLst>
          </p:cNvPr>
          <p:cNvSpPr>
            <a:spLocks noGrp="1"/>
          </p:cNvSpPr>
          <p:nvPr>
            <p:ph type="title"/>
          </p:nvPr>
        </p:nvSpPr>
        <p:spPr/>
        <p:txBody>
          <a:bodyPr/>
          <a:lstStyle/>
          <a:p>
            <a:r>
              <a:rPr lang="en-US" dirty="0"/>
              <a:t>Conclusion</a:t>
            </a:r>
          </a:p>
        </p:txBody>
      </p:sp>
      <p:sp>
        <p:nvSpPr>
          <p:cNvPr id="4" name="Date Placeholder 3">
            <a:extLst>
              <a:ext uri="{FF2B5EF4-FFF2-40B4-BE49-F238E27FC236}">
                <a16:creationId xmlns:a16="http://schemas.microsoft.com/office/drawing/2014/main" id="{1BB8EEFA-3F7D-98AB-CC49-A799C84C9BC5}"/>
              </a:ext>
            </a:extLst>
          </p:cNvPr>
          <p:cNvSpPr>
            <a:spLocks noGrp="1"/>
          </p:cNvSpPr>
          <p:nvPr>
            <p:ph type="dt" sz="half" idx="10"/>
          </p:nvPr>
        </p:nvSpPr>
        <p:spPr/>
        <p:txBody>
          <a:bodyPr/>
          <a:lstStyle/>
          <a:p>
            <a:r>
              <a:rPr lang="en-US"/>
              <a:t>6/24/2023</a:t>
            </a:r>
          </a:p>
        </p:txBody>
      </p:sp>
      <p:sp>
        <p:nvSpPr>
          <p:cNvPr id="5" name="Slide Number Placeholder 4">
            <a:extLst>
              <a:ext uri="{FF2B5EF4-FFF2-40B4-BE49-F238E27FC236}">
                <a16:creationId xmlns:a16="http://schemas.microsoft.com/office/drawing/2014/main" id="{CDD7FE75-6068-D859-B7AD-974CCAC2A030}"/>
              </a:ext>
            </a:extLst>
          </p:cNvPr>
          <p:cNvSpPr>
            <a:spLocks noGrp="1"/>
          </p:cNvSpPr>
          <p:nvPr>
            <p:ph type="sldNum" sz="quarter" idx="12"/>
          </p:nvPr>
        </p:nvSpPr>
        <p:spPr/>
        <p:txBody>
          <a:bodyPr/>
          <a:lstStyle/>
          <a:p>
            <a:fld id="{309A6E98-C9E6-4246-88D6-F9FE4946EB9A}" type="slidenum">
              <a:rPr lang="en-US" smtClean="0"/>
              <a:t>19</a:t>
            </a:fld>
            <a:endParaRPr lang="en-US"/>
          </a:p>
        </p:txBody>
      </p:sp>
      <p:sp>
        <p:nvSpPr>
          <p:cNvPr id="6" name="Content Placeholder 2">
            <a:extLst>
              <a:ext uri="{FF2B5EF4-FFF2-40B4-BE49-F238E27FC236}">
                <a16:creationId xmlns:a16="http://schemas.microsoft.com/office/drawing/2014/main" id="{C2F86055-E02E-4B72-C3E8-E60866F432DC}"/>
              </a:ext>
            </a:extLst>
          </p:cNvPr>
          <p:cNvSpPr>
            <a:spLocks noGrp="1"/>
          </p:cNvSpPr>
          <p:nvPr>
            <p:ph idx="1"/>
          </p:nvPr>
        </p:nvSpPr>
        <p:spPr>
          <a:xfrm>
            <a:off x="838200" y="1180730"/>
            <a:ext cx="10515600" cy="1110186"/>
          </a:xfrm>
        </p:spPr>
        <p:txBody>
          <a:bodyPr>
            <a:normAutofit fontScale="92500" lnSpcReduction="10000"/>
          </a:bodyPr>
          <a:lstStyle/>
          <a:p>
            <a:pPr marL="0" indent="0">
              <a:buNone/>
            </a:pPr>
            <a:r>
              <a:rPr lang="en-US" dirty="0"/>
              <a:t>In this course we covered electronic communication principles and communication transmission media including wired, optical, and wireless.</a:t>
            </a:r>
          </a:p>
        </p:txBody>
      </p:sp>
      <p:sp>
        <p:nvSpPr>
          <p:cNvPr id="7" name="TextBox 6">
            <a:extLst>
              <a:ext uri="{FF2B5EF4-FFF2-40B4-BE49-F238E27FC236}">
                <a16:creationId xmlns:a16="http://schemas.microsoft.com/office/drawing/2014/main" id="{7FE00622-6F6E-3690-D438-BAAFBC9E8E51}"/>
              </a:ext>
            </a:extLst>
          </p:cNvPr>
          <p:cNvSpPr txBox="1"/>
          <p:nvPr/>
        </p:nvSpPr>
        <p:spPr>
          <a:xfrm>
            <a:off x="2316726" y="2397448"/>
            <a:ext cx="7558548" cy="2893100"/>
          </a:xfrm>
          <a:prstGeom prst="rect">
            <a:avLst/>
          </a:prstGeom>
          <a:noFill/>
        </p:spPr>
        <p:txBody>
          <a:bodyPr wrap="square" rtlCol="0">
            <a:spAutoFit/>
          </a:bodyPr>
          <a:lstStyle/>
          <a:p>
            <a:pPr marL="0" indent="0">
              <a:buNone/>
            </a:pPr>
            <a:r>
              <a:rPr lang="en-US" sz="2600" dirty="0">
                <a:latin typeface="+mj-lt"/>
              </a:rPr>
              <a:t>Table of Contents:</a:t>
            </a:r>
          </a:p>
          <a:p>
            <a:pPr marL="457200" indent="-457200">
              <a:buFont typeface="Wingdings" panose="05000000000000000000" pitchFamily="2" charset="2"/>
              <a:buChar char="Ø"/>
            </a:pPr>
            <a:r>
              <a:rPr lang="en-US" sz="2600" dirty="0">
                <a:latin typeface="+mj-lt"/>
              </a:rPr>
              <a:t>Baseband Signals and AM/FM Signals</a:t>
            </a:r>
          </a:p>
          <a:p>
            <a:pPr marL="457200" indent="-457200">
              <a:buFont typeface="Wingdings" panose="05000000000000000000" pitchFamily="2" charset="2"/>
              <a:buChar char="Ø"/>
            </a:pPr>
            <a:r>
              <a:rPr lang="en-US" sz="2600" dirty="0">
                <a:latin typeface="+mj-lt"/>
              </a:rPr>
              <a:t>Pulse Code Modulation (PCM) and Line Codes</a:t>
            </a:r>
          </a:p>
          <a:p>
            <a:pPr marL="457200" indent="-457200">
              <a:buFont typeface="Wingdings" panose="05000000000000000000" pitchFamily="2" charset="2"/>
              <a:buChar char="Ø"/>
            </a:pPr>
            <a:r>
              <a:rPr lang="en-US" sz="2600" dirty="0">
                <a:latin typeface="+mj-lt"/>
              </a:rPr>
              <a:t>Cables and Structured Cabling</a:t>
            </a:r>
          </a:p>
          <a:p>
            <a:pPr marL="457200" indent="-457200">
              <a:buFont typeface="Wingdings" panose="05000000000000000000" pitchFamily="2" charset="2"/>
              <a:buChar char="Ø"/>
            </a:pPr>
            <a:r>
              <a:rPr lang="en-US" sz="2600" dirty="0">
                <a:latin typeface="+mj-lt"/>
              </a:rPr>
              <a:t>Antenna Gain and Free Space Path Loss</a:t>
            </a:r>
          </a:p>
          <a:p>
            <a:pPr marL="457200" indent="-457200">
              <a:buFont typeface="Wingdings" panose="05000000000000000000" pitchFamily="2" charset="2"/>
              <a:buChar char="Ø"/>
            </a:pPr>
            <a:r>
              <a:rPr lang="en-US" sz="2600" dirty="0">
                <a:latin typeface="+mj-lt"/>
              </a:rPr>
              <a:t>Bit Error Rate of Fading Channels</a:t>
            </a:r>
          </a:p>
          <a:p>
            <a:endParaRPr lang="en-US" sz="2600" dirty="0">
              <a:latin typeface="+mj-lt"/>
            </a:endParaRPr>
          </a:p>
        </p:txBody>
      </p:sp>
    </p:spTree>
    <p:extLst>
      <p:ext uri="{BB962C8B-B14F-4D97-AF65-F5344CB8AC3E}">
        <p14:creationId xmlns:p14="http://schemas.microsoft.com/office/powerpoint/2010/main" val="183769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82A2-03B8-4C70-63CF-7AA532D8EB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EE3101F-7D4A-C392-6D89-BA12A3291B63}"/>
              </a:ext>
            </a:extLst>
          </p:cNvPr>
          <p:cNvSpPr>
            <a:spLocks noGrp="1"/>
          </p:cNvSpPr>
          <p:nvPr>
            <p:ph idx="1"/>
          </p:nvPr>
        </p:nvSpPr>
        <p:spPr>
          <a:xfrm>
            <a:off x="838200" y="1180730"/>
            <a:ext cx="10515600" cy="1110186"/>
          </a:xfrm>
        </p:spPr>
        <p:txBody>
          <a:bodyPr>
            <a:normAutofit fontScale="92500" lnSpcReduction="10000"/>
          </a:bodyPr>
          <a:lstStyle/>
          <a:p>
            <a:pPr marL="0" indent="0">
              <a:buNone/>
            </a:pPr>
            <a:r>
              <a:rPr lang="en-US" dirty="0"/>
              <a:t>In this course we covered electronic communication principles and communication transmission media including wired, optical, and wireless.</a:t>
            </a:r>
          </a:p>
        </p:txBody>
      </p:sp>
      <p:sp>
        <p:nvSpPr>
          <p:cNvPr id="4" name="Date Placeholder 3">
            <a:extLst>
              <a:ext uri="{FF2B5EF4-FFF2-40B4-BE49-F238E27FC236}">
                <a16:creationId xmlns:a16="http://schemas.microsoft.com/office/drawing/2014/main" id="{3C0198B6-337E-EBA2-76C2-B1BB0A2A85DC}"/>
              </a:ext>
            </a:extLst>
          </p:cNvPr>
          <p:cNvSpPr>
            <a:spLocks noGrp="1"/>
          </p:cNvSpPr>
          <p:nvPr>
            <p:ph type="dt" sz="half" idx="10"/>
          </p:nvPr>
        </p:nvSpPr>
        <p:spPr/>
        <p:txBody>
          <a:bodyPr/>
          <a:lstStyle/>
          <a:p>
            <a:r>
              <a:rPr lang="en-US"/>
              <a:t>6/24/2023</a:t>
            </a:r>
          </a:p>
        </p:txBody>
      </p:sp>
      <p:sp>
        <p:nvSpPr>
          <p:cNvPr id="5" name="Slide Number Placeholder 4">
            <a:extLst>
              <a:ext uri="{FF2B5EF4-FFF2-40B4-BE49-F238E27FC236}">
                <a16:creationId xmlns:a16="http://schemas.microsoft.com/office/drawing/2014/main" id="{1919AC1B-13EA-989D-2120-EEE797496CCA}"/>
              </a:ext>
            </a:extLst>
          </p:cNvPr>
          <p:cNvSpPr>
            <a:spLocks noGrp="1"/>
          </p:cNvSpPr>
          <p:nvPr>
            <p:ph type="sldNum" sz="quarter" idx="12"/>
          </p:nvPr>
        </p:nvSpPr>
        <p:spPr/>
        <p:txBody>
          <a:bodyPr/>
          <a:lstStyle/>
          <a:p>
            <a:fld id="{309A6E98-C9E6-4246-88D6-F9FE4946EB9A}" type="slidenum">
              <a:rPr lang="en-US" smtClean="0"/>
              <a:t>2</a:t>
            </a:fld>
            <a:endParaRPr lang="en-US"/>
          </a:p>
        </p:txBody>
      </p:sp>
      <p:sp>
        <p:nvSpPr>
          <p:cNvPr id="6" name="TextBox 5">
            <a:extLst>
              <a:ext uri="{FF2B5EF4-FFF2-40B4-BE49-F238E27FC236}">
                <a16:creationId xmlns:a16="http://schemas.microsoft.com/office/drawing/2014/main" id="{69143F96-DF0D-F177-5404-39E20030A694}"/>
              </a:ext>
            </a:extLst>
          </p:cNvPr>
          <p:cNvSpPr txBox="1"/>
          <p:nvPr/>
        </p:nvSpPr>
        <p:spPr>
          <a:xfrm>
            <a:off x="2316726" y="2397448"/>
            <a:ext cx="7558548" cy="2893100"/>
          </a:xfrm>
          <a:prstGeom prst="rect">
            <a:avLst/>
          </a:prstGeom>
          <a:noFill/>
        </p:spPr>
        <p:txBody>
          <a:bodyPr wrap="square" rtlCol="0">
            <a:spAutoFit/>
          </a:bodyPr>
          <a:lstStyle/>
          <a:p>
            <a:pPr marL="0" indent="0">
              <a:buNone/>
            </a:pPr>
            <a:r>
              <a:rPr lang="en-US" sz="2600" dirty="0">
                <a:latin typeface="+mj-lt"/>
              </a:rPr>
              <a:t>Table of Contents:</a:t>
            </a:r>
          </a:p>
          <a:p>
            <a:pPr marL="457200" indent="-457200">
              <a:buFont typeface="Wingdings" panose="05000000000000000000" pitchFamily="2" charset="2"/>
              <a:buChar char="Ø"/>
            </a:pPr>
            <a:r>
              <a:rPr lang="en-US" sz="2600" dirty="0">
                <a:latin typeface="+mj-lt"/>
              </a:rPr>
              <a:t>Baseband Signals and AM/FM Signals</a:t>
            </a:r>
          </a:p>
          <a:p>
            <a:pPr marL="457200" indent="-457200">
              <a:buFont typeface="Wingdings" panose="05000000000000000000" pitchFamily="2" charset="2"/>
              <a:buChar char="Ø"/>
            </a:pPr>
            <a:r>
              <a:rPr lang="en-US" sz="2600" dirty="0">
                <a:latin typeface="+mj-lt"/>
              </a:rPr>
              <a:t>Pulse Code Modulation (PCM) and Line Codes</a:t>
            </a:r>
          </a:p>
          <a:p>
            <a:pPr marL="457200" indent="-457200">
              <a:buFont typeface="Wingdings" panose="05000000000000000000" pitchFamily="2" charset="2"/>
              <a:buChar char="Ø"/>
            </a:pPr>
            <a:r>
              <a:rPr lang="en-US" sz="2600" dirty="0">
                <a:latin typeface="+mj-lt"/>
              </a:rPr>
              <a:t>Cables and Structured Cabling</a:t>
            </a:r>
          </a:p>
          <a:p>
            <a:pPr marL="457200" indent="-457200">
              <a:buFont typeface="Wingdings" panose="05000000000000000000" pitchFamily="2" charset="2"/>
              <a:buChar char="Ø"/>
            </a:pPr>
            <a:r>
              <a:rPr lang="en-US" sz="2600" dirty="0">
                <a:latin typeface="+mj-lt"/>
              </a:rPr>
              <a:t>Antenna Gain and Free Space Path Loss</a:t>
            </a:r>
          </a:p>
          <a:p>
            <a:pPr marL="457200" indent="-457200">
              <a:buFont typeface="Wingdings" panose="05000000000000000000" pitchFamily="2" charset="2"/>
              <a:buChar char="Ø"/>
            </a:pPr>
            <a:r>
              <a:rPr lang="en-US" sz="2600" dirty="0">
                <a:latin typeface="+mj-lt"/>
              </a:rPr>
              <a:t>Bit Error Rate of Fading Channels</a:t>
            </a:r>
          </a:p>
          <a:p>
            <a:endParaRPr lang="en-US" sz="2600" dirty="0">
              <a:latin typeface="+mj-lt"/>
            </a:endParaRPr>
          </a:p>
        </p:txBody>
      </p:sp>
    </p:spTree>
    <p:extLst>
      <p:ext uri="{BB962C8B-B14F-4D97-AF65-F5344CB8AC3E}">
        <p14:creationId xmlns:p14="http://schemas.microsoft.com/office/powerpoint/2010/main" val="286746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0285-7C4E-41B8-6B12-E0EE78DCF66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BE3AE7A-F77C-5FF9-4D6E-A79D2DB32DC5}"/>
              </a:ext>
            </a:extLst>
          </p:cNvPr>
          <p:cNvSpPr>
            <a:spLocks noGrp="1"/>
          </p:cNvSpPr>
          <p:nvPr>
            <p:ph idx="1"/>
          </p:nvPr>
        </p:nvSpPr>
        <p:spPr/>
        <p:txBody>
          <a:bodyPr>
            <a:normAutofit/>
          </a:bodyPr>
          <a:lstStyle/>
          <a:p>
            <a:pPr marL="457200" indent="-457200">
              <a:lnSpc>
                <a:spcPct val="100000"/>
              </a:lnSpc>
              <a:spcBef>
                <a:spcPts val="500"/>
              </a:spcBef>
              <a:buNone/>
            </a:pPr>
            <a:r>
              <a:rPr lang="en-US" sz="1600" dirty="0">
                <a:latin typeface="+mj-lt"/>
              </a:rPr>
              <a:t>ANSI/TIA/EIA-568-B standards reference guide, (n.d.) </a:t>
            </a:r>
            <a:r>
              <a:rPr lang="en-US" sz="1600" dirty="0">
                <a:latin typeface="+mj-lt"/>
                <a:hlinkClick r:id="rId2"/>
              </a:rPr>
              <a:t>https://web.anixter.com/AXECOM/AXEDocLib.nsf/(UnID)/8F2E0839A6190F4986257309005757CC/%24file/ANSI-TIA-EIA-568-B.pdf</a:t>
            </a:r>
            <a:endParaRPr lang="en-US" sz="1600" dirty="0">
              <a:latin typeface="+mj-lt"/>
            </a:endParaRPr>
          </a:p>
          <a:p>
            <a:pPr marL="457200" indent="-457200">
              <a:lnSpc>
                <a:spcPct val="100000"/>
              </a:lnSpc>
              <a:spcBef>
                <a:spcPts val="500"/>
              </a:spcBef>
              <a:buNone/>
            </a:pPr>
            <a:r>
              <a:rPr lang="en-US" sz="1600" dirty="0" err="1">
                <a:latin typeface="+mj-lt"/>
              </a:rPr>
              <a:t>Fosco</a:t>
            </a:r>
            <a:r>
              <a:rPr lang="en-US" sz="1600" dirty="0">
                <a:latin typeface="+mj-lt"/>
              </a:rPr>
              <a:t> Connect, (n.d.), What is unshielded-twisted-pair (UTP) cable. </a:t>
            </a:r>
            <a:r>
              <a:rPr lang="en-US" sz="1600" dirty="0">
                <a:latin typeface="+mj-lt"/>
                <a:hlinkClick r:id="rId3"/>
              </a:rPr>
              <a:t>http://www.fiberoptics4sale.com/wordpress/what-is-unshielded-twisted-pair-utp-cable/</a:t>
            </a:r>
            <a:endParaRPr lang="en-US" sz="1600" dirty="0">
              <a:latin typeface="+mj-lt"/>
            </a:endParaRPr>
          </a:p>
          <a:p>
            <a:pPr marL="457200" indent="-457200">
              <a:lnSpc>
                <a:spcPct val="100000"/>
              </a:lnSpc>
              <a:spcBef>
                <a:spcPts val="500"/>
              </a:spcBef>
              <a:buNone/>
            </a:pPr>
            <a:r>
              <a:rPr lang="en-US" sz="1600" dirty="0">
                <a:latin typeface="+mj-lt"/>
              </a:rPr>
              <a:t>Frenzel, L. (2015). Principles of Electronic Communication System (4th ed.). McGraw-Hill Learning Solutions. </a:t>
            </a:r>
            <a:r>
              <a:rPr lang="en-US" sz="1600" dirty="0">
                <a:latin typeface="+mj-lt"/>
                <a:hlinkClick r:id="rId4"/>
              </a:rPr>
              <a:t>https://devry.vitalsource.com/books/1260901947</a:t>
            </a:r>
            <a:endParaRPr lang="en-US" sz="1600" dirty="0">
              <a:latin typeface="+mj-lt"/>
            </a:endParaRPr>
          </a:p>
          <a:p>
            <a:pPr marL="457200" indent="-457200">
              <a:lnSpc>
                <a:spcPct val="100000"/>
              </a:lnSpc>
              <a:spcBef>
                <a:spcPts val="500"/>
              </a:spcBef>
              <a:buNone/>
            </a:pPr>
            <a:r>
              <a:rPr lang="en-US" sz="1600" dirty="0" err="1">
                <a:latin typeface="+mj-lt"/>
              </a:rPr>
              <a:t>Niswander</a:t>
            </a:r>
            <a:r>
              <a:rPr lang="en-US" sz="1600" dirty="0">
                <a:latin typeface="+mj-lt"/>
              </a:rPr>
              <a:t>, T., (Sep. 19, 2019), What is Riser Cable?, </a:t>
            </a:r>
            <a:r>
              <a:rPr lang="en-US" sz="1600" dirty="0">
                <a:latin typeface="+mj-lt"/>
                <a:hlinkClick r:id="rId5"/>
              </a:rPr>
              <a:t>https://infinity-cable-products.com/blogs/structure/what-is-riser-cablet</a:t>
            </a:r>
            <a:endParaRPr lang="en-US" sz="1600" dirty="0">
              <a:latin typeface="+mj-lt"/>
            </a:endParaRPr>
          </a:p>
          <a:p>
            <a:pPr marL="457200" indent="-457200">
              <a:lnSpc>
                <a:spcPct val="100000"/>
              </a:lnSpc>
              <a:spcBef>
                <a:spcPts val="500"/>
              </a:spcBef>
              <a:buNone/>
            </a:pPr>
            <a:r>
              <a:rPr lang="en-US" sz="1600" dirty="0" err="1">
                <a:latin typeface="+mj-lt"/>
              </a:rPr>
              <a:t>Smartech</a:t>
            </a:r>
            <a:r>
              <a:rPr lang="en-US" sz="1600" dirty="0">
                <a:latin typeface="+mj-lt"/>
              </a:rPr>
              <a:t> Cables, (2023), What is a plenum cable and where to use it? </a:t>
            </a:r>
            <a:r>
              <a:rPr lang="en-US" sz="1600" dirty="0">
                <a:latin typeface="+mj-lt"/>
                <a:hlinkClick r:id="rId6"/>
              </a:rPr>
              <a:t>https://www.smartechcables.com/blog/what-is-plenum-cable/</a:t>
            </a:r>
            <a:endParaRPr lang="en-US" sz="1600" dirty="0">
              <a:latin typeface="+mj-lt"/>
            </a:endParaRPr>
          </a:p>
          <a:p>
            <a:pPr marL="457200" indent="-457200">
              <a:lnSpc>
                <a:spcPct val="100000"/>
              </a:lnSpc>
              <a:spcBef>
                <a:spcPts val="500"/>
              </a:spcBef>
              <a:buNone/>
            </a:pPr>
            <a:r>
              <a:rPr lang="en-US" sz="1600" i="1" dirty="0">
                <a:latin typeface="+mj-lt"/>
                <a:ea typeface="Calibri" panose="020F0502020204030204" pitchFamily="34" charset="0"/>
                <a:cs typeface="Times New Roman" panose="02020603050405020304" pitchFamily="18" charset="0"/>
              </a:rPr>
              <a:t>Wikipedia contributors. (2023, May 29). Signal-to-noise ratio. </a:t>
            </a:r>
            <a:r>
              <a:rPr lang="en-US" sz="1600" dirty="0">
                <a:latin typeface="+mj-lt"/>
                <a:ea typeface="Calibri" panose="020F0502020204030204" pitchFamily="34" charset="0"/>
                <a:cs typeface="Times New Roman" panose="02020603050405020304" pitchFamily="18" charset="0"/>
              </a:rPr>
              <a:t>From Wikipedia, The Free Encyclopedia.</a:t>
            </a:r>
            <a:r>
              <a:rPr lang="en-US" sz="1600" i="1" dirty="0">
                <a:latin typeface="+mj-lt"/>
                <a:ea typeface="Calibri" panose="020F0502020204030204" pitchFamily="34" charset="0"/>
                <a:cs typeface="Times New Roman" panose="02020603050405020304" pitchFamily="18" charset="0"/>
              </a:rPr>
              <a:t> </a:t>
            </a:r>
            <a:r>
              <a:rPr lang="en-US" sz="1600" i="1" dirty="0">
                <a:latin typeface="+mj-lt"/>
                <a:ea typeface="Calibri" panose="020F0502020204030204" pitchFamily="34" charset="0"/>
                <a:cs typeface="Times New Roman" panose="02020603050405020304" pitchFamily="18" charset="0"/>
                <a:hlinkClick r:id="rId7"/>
              </a:rPr>
              <a:t>https://en.wikipedia.org/w/index.php?title=Signal-to-noise_ratio&amp;oldid=1157539962</a:t>
            </a:r>
            <a:endParaRPr lang="en-US" sz="1600" dirty="0">
              <a:latin typeface="+mj-l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B8EEFA-3F7D-98AB-CC49-A799C84C9BC5}"/>
              </a:ext>
            </a:extLst>
          </p:cNvPr>
          <p:cNvSpPr>
            <a:spLocks noGrp="1"/>
          </p:cNvSpPr>
          <p:nvPr>
            <p:ph type="dt" sz="half" idx="10"/>
          </p:nvPr>
        </p:nvSpPr>
        <p:spPr/>
        <p:txBody>
          <a:bodyPr/>
          <a:lstStyle/>
          <a:p>
            <a:r>
              <a:rPr lang="en-US"/>
              <a:t>6/24/2023</a:t>
            </a:r>
          </a:p>
        </p:txBody>
      </p:sp>
      <p:sp>
        <p:nvSpPr>
          <p:cNvPr id="5" name="Slide Number Placeholder 4">
            <a:extLst>
              <a:ext uri="{FF2B5EF4-FFF2-40B4-BE49-F238E27FC236}">
                <a16:creationId xmlns:a16="http://schemas.microsoft.com/office/drawing/2014/main" id="{CDD7FE75-6068-D859-B7AD-974CCAC2A030}"/>
              </a:ext>
            </a:extLst>
          </p:cNvPr>
          <p:cNvSpPr>
            <a:spLocks noGrp="1"/>
          </p:cNvSpPr>
          <p:nvPr>
            <p:ph type="sldNum" sz="quarter" idx="12"/>
          </p:nvPr>
        </p:nvSpPr>
        <p:spPr/>
        <p:txBody>
          <a:bodyPr/>
          <a:lstStyle/>
          <a:p>
            <a:fld id="{309A6E98-C9E6-4246-88D6-F9FE4946EB9A}" type="slidenum">
              <a:rPr lang="en-US" smtClean="0"/>
              <a:t>20</a:t>
            </a:fld>
            <a:endParaRPr lang="en-US"/>
          </a:p>
        </p:txBody>
      </p:sp>
    </p:spTree>
    <p:extLst>
      <p:ext uri="{BB962C8B-B14F-4D97-AF65-F5344CB8AC3E}">
        <p14:creationId xmlns:p14="http://schemas.microsoft.com/office/powerpoint/2010/main" val="56502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F566E63-00C9-D129-8FD2-7157C98F1DA5}"/>
              </a:ext>
            </a:extLst>
          </p:cNvPr>
          <p:cNvSpPr>
            <a:spLocks noGrp="1"/>
          </p:cNvSpPr>
          <p:nvPr>
            <p:ph type="title"/>
          </p:nvPr>
        </p:nvSpPr>
        <p:spPr>
          <a:xfrm>
            <a:off x="-1" y="365125"/>
            <a:ext cx="12191999" cy="709073"/>
          </a:xfrm>
        </p:spPr>
        <p:txBody>
          <a:bodyPr/>
          <a:lstStyle/>
          <a:p>
            <a:r>
              <a:rPr lang="en-US" dirty="0"/>
              <a:t>Baseband Signals and AM/FM Signals</a:t>
            </a:r>
          </a:p>
        </p:txBody>
      </p:sp>
      <p:graphicFrame>
        <p:nvGraphicFramePr>
          <p:cNvPr id="4" name="Content Placeholder 3">
            <a:extLst>
              <a:ext uri="{FF2B5EF4-FFF2-40B4-BE49-F238E27FC236}">
                <a16:creationId xmlns:a16="http://schemas.microsoft.com/office/drawing/2014/main" id="{04DEAAA5-989D-4B68-BAC3-164C5D121040}"/>
              </a:ext>
            </a:extLst>
          </p:cNvPr>
          <p:cNvGraphicFramePr>
            <a:graphicFrameLocks noGrp="1"/>
          </p:cNvGraphicFramePr>
          <p:nvPr>
            <p:ph idx="1"/>
            <p:extLst>
              <p:ext uri="{D42A27DB-BD31-4B8C-83A1-F6EECF244321}">
                <p14:modId xmlns:p14="http://schemas.microsoft.com/office/powerpoint/2010/main" val="228668061"/>
              </p:ext>
            </p:extLst>
          </p:nvPr>
        </p:nvGraphicFramePr>
        <p:xfrm>
          <a:off x="7503461" y="1675129"/>
          <a:ext cx="3787587" cy="1828800"/>
        </p:xfrm>
        <a:graphic>
          <a:graphicData uri="http://schemas.openxmlformats.org/drawingml/2006/table">
            <a:tbl>
              <a:tblPr firstRow="1">
                <a:tableStyleId>{69012ECD-51FC-41F1-AA8D-1B2483CD663E}</a:tableStyleId>
              </a:tblPr>
              <a:tblGrid>
                <a:gridCol w="1893560">
                  <a:extLst>
                    <a:ext uri="{9D8B030D-6E8A-4147-A177-3AD203B41FA5}">
                      <a16:colId xmlns:a16="http://schemas.microsoft.com/office/drawing/2014/main" val="2283298078"/>
                    </a:ext>
                  </a:extLst>
                </a:gridCol>
                <a:gridCol w="1894027">
                  <a:extLst>
                    <a:ext uri="{9D8B030D-6E8A-4147-A177-3AD203B41FA5}">
                      <a16:colId xmlns:a16="http://schemas.microsoft.com/office/drawing/2014/main" val="2674843448"/>
                    </a:ext>
                  </a:extLst>
                </a:gridCol>
              </a:tblGrid>
              <a:tr h="304800">
                <a:tc>
                  <a:txBody>
                    <a:bodyPr/>
                    <a:lstStyle/>
                    <a:p>
                      <a:pPr marL="0" marR="0" algn="ctr">
                        <a:lnSpc>
                          <a:spcPct val="115000"/>
                        </a:lnSpc>
                        <a:spcBef>
                          <a:spcPts val="300"/>
                        </a:spcBef>
                        <a:spcAft>
                          <a:spcPts val="300"/>
                        </a:spcAft>
                      </a:pPr>
                      <a:r>
                        <a:rPr lang="en-US" sz="1200" dirty="0">
                          <a:effectLst/>
                        </a:rPr>
                        <a:t>Harmonic Frequency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Signal (Volts)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6106624"/>
                  </a:ext>
                </a:extLst>
              </a:tr>
              <a:tr h="304800">
                <a:tc>
                  <a:txBody>
                    <a:bodyPr/>
                    <a:lstStyle/>
                    <a:p>
                      <a:pPr marL="0" marR="0" algn="ctr">
                        <a:lnSpc>
                          <a:spcPct val="115000"/>
                        </a:lnSpc>
                        <a:spcBef>
                          <a:spcPts val="300"/>
                        </a:spcBef>
                        <a:spcAft>
                          <a:spcPts val="300"/>
                        </a:spcAft>
                      </a:pPr>
                      <a:r>
                        <a:rPr lang="en-US" sz="1200" dirty="0">
                          <a:effectLst/>
                        </a:rPr>
                        <a:t>20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 2.427 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1861742"/>
                  </a:ext>
                </a:extLst>
              </a:tr>
              <a:tr h="304800">
                <a:tc>
                  <a:txBody>
                    <a:bodyPr/>
                    <a:lstStyle/>
                    <a:p>
                      <a:pPr marL="0" marR="0" algn="ctr">
                        <a:lnSpc>
                          <a:spcPct val="115000"/>
                        </a:lnSpc>
                        <a:spcBef>
                          <a:spcPts val="300"/>
                        </a:spcBef>
                        <a:spcAft>
                          <a:spcPts val="300"/>
                        </a:spcAft>
                      </a:pPr>
                      <a:r>
                        <a:rPr lang="en-US" sz="1200" dirty="0">
                          <a:effectLst/>
                        </a:rPr>
                        <a:t>40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 0 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863469"/>
                  </a:ext>
                </a:extLst>
              </a:tr>
              <a:tr h="304800">
                <a:tc>
                  <a:txBody>
                    <a:bodyPr/>
                    <a:lstStyle/>
                    <a:p>
                      <a:pPr marL="0" marR="0" algn="ctr">
                        <a:lnSpc>
                          <a:spcPct val="115000"/>
                        </a:lnSpc>
                        <a:spcBef>
                          <a:spcPts val="300"/>
                        </a:spcBef>
                        <a:spcAft>
                          <a:spcPts val="300"/>
                        </a:spcAft>
                      </a:pPr>
                      <a:r>
                        <a:rPr lang="en-US" sz="1200" dirty="0">
                          <a:effectLst/>
                        </a:rPr>
                        <a:t>60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 868.903 mV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9425562"/>
                  </a:ext>
                </a:extLst>
              </a:tr>
              <a:tr h="304800">
                <a:tc>
                  <a:txBody>
                    <a:bodyPr/>
                    <a:lstStyle/>
                    <a:p>
                      <a:pPr marL="0" marR="0" algn="ctr">
                        <a:lnSpc>
                          <a:spcPct val="115000"/>
                        </a:lnSpc>
                        <a:spcBef>
                          <a:spcPts val="300"/>
                        </a:spcBef>
                        <a:spcAft>
                          <a:spcPts val="300"/>
                        </a:spcAft>
                      </a:pPr>
                      <a:r>
                        <a:rPr lang="en-US" sz="1200" dirty="0">
                          <a:effectLst/>
                        </a:rPr>
                        <a:t>80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 0 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174102"/>
                  </a:ext>
                </a:extLst>
              </a:tr>
              <a:tr h="304800">
                <a:tc>
                  <a:txBody>
                    <a:bodyPr/>
                    <a:lstStyle/>
                    <a:p>
                      <a:pPr marL="0" marR="0" algn="ctr">
                        <a:lnSpc>
                          <a:spcPct val="115000"/>
                        </a:lnSpc>
                        <a:spcBef>
                          <a:spcPts val="300"/>
                        </a:spcBef>
                        <a:spcAft>
                          <a:spcPts val="300"/>
                        </a:spcAft>
                      </a:pPr>
                      <a:r>
                        <a:rPr lang="en-US" sz="1200" dirty="0">
                          <a:effectLst/>
                        </a:rPr>
                        <a:t>100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200" dirty="0">
                          <a:effectLst/>
                        </a:rPr>
                        <a:t> 575.737 mV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812658"/>
                  </a:ext>
                </a:extLst>
              </a:tr>
            </a:tbl>
          </a:graphicData>
        </a:graphic>
      </p:graphicFrame>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900954" y="1675129"/>
            <a:ext cx="6423211"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b="1" dirty="0">
                <a:latin typeface="Arial" panose="020B0604020202020204" pitchFamily="34" charset="0"/>
                <a:ea typeface="Calibri" panose="020F0502020204030204" pitchFamily="34" charset="0"/>
                <a:cs typeface="Arial" panose="020B0604020202020204" pitchFamily="34" charset="0"/>
              </a:rPr>
              <a:t>Baseband signal </a:t>
            </a:r>
            <a:r>
              <a:rPr lang="en-US" sz="1600" dirty="0">
                <a:latin typeface="Arial" panose="020B0604020202020204" pitchFamily="34" charset="0"/>
                <a:ea typeface="Calibri" panose="020F0502020204030204" pitchFamily="34" charset="0"/>
                <a:cs typeface="Arial" panose="020B0604020202020204" pitchFamily="34" charset="0"/>
              </a:rPr>
              <a:t>- the original information signal to be transmitted, whether analog or digital.</a:t>
            </a:r>
          </a:p>
          <a:p>
            <a:pPr>
              <a:buFont typeface="Wingdings" panose="05000000000000000000" pitchFamily="2" charset="2"/>
              <a:buChar char="Ø"/>
            </a:pPr>
            <a:r>
              <a:rPr lang="en-US" sz="1600" b="1" dirty="0">
                <a:latin typeface="Arial" panose="020B0604020202020204" pitchFamily="34" charset="0"/>
                <a:ea typeface="Calibri" panose="020F0502020204030204" pitchFamily="34" charset="0"/>
                <a:cs typeface="Arial" panose="020B0604020202020204" pitchFamily="34" charset="0"/>
              </a:rPr>
              <a:t>Harmonic</a:t>
            </a:r>
            <a:r>
              <a:rPr lang="en-US" sz="1600" dirty="0">
                <a:latin typeface="Arial" panose="020B0604020202020204" pitchFamily="34" charset="0"/>
                <a:ea typeface="Calibri" panose="020F0502020204030204" pitchFamily="34" charset="0"/>
                <a:cs typeface="Arial" panose="020B0604020202020204" pitchFamily="34" charset="0"/>
              </a:rPr>
              <a:t> – “a sine wave whose frequency is some integer multiple of the fundamental sine wave” (Frenzel, 2015, p. 78)</a:t>
            </a:r>
          </a:p>
          <a:p>
            <a:pPr>
              <a:buFont typeface="Wingdings" panose="05000000000000000000" pitchFamily="2" charset="2"/>
              <a:buChar char="Ø"/>
            </a:pPr>
            <a:r>
              <a:rPr lang="en-US" sz="1600" dirty="0">
                <a:latin typeface="Arial" panose="020B0604020202020204" pitchFamily="34" charset="0"/>
                <a:ea typeface="Calibri" panose="020F0502020204030204" pitchFamily="34" charset="0"/>
                <a:cs typeface="Arial" panose="020B0604020202020204" pitchFamily="34" charset="0"/>
              </a:rPr>
              <a:t>The image below shows the spectrum analyzer displaying the signal’s harmonic spectrum and its panel settings. The signal voltage at each of the frequencies is recorded in the table to the right.</a:t>
            </a:r>
            <a:endParaRPr lang="en-US" sz="16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0" y="1074198"/>
            <a:ext cx="12191999" cy="4206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latin typeface="Arial" panose="020B0604020202020204" pitchFamily="34" charset="0"/>
                <a:cs typeface="Arial" panose="020B0604020202020204" pitchFamily="34" charset="0"/>
              </a:rPr>
              <a:t>Baseband Signals</a:t>
            </a:r>
          </a:p>
        </p:txBody>
      </p:sp>
      <p:pic>
        <p:nvPicPr>
          <p:cNvPr id="3" name="Picture 2">
            <a:extLst>
              <a:ext uri="{FF2B5EF4-FFF2-40B4-BE49-F238E27FC236}">
                <a16:creationId xmlns:a16="http://schemas.microsoft.com/office/drawing/2014/main" id="{7AC71E85-262E-3989-D49B-32516841E9E1}"/>
              </a:ext>
            </a:extLst>
          </p:cNvPr>
          <p:cNvPicPr>
            <a:picLocks noChangeAspect="1"/>
          </p:cNvPicPr>
          <p:nvPr/>
        </p:nvPicPr>
        <p:blipFill rotWithShape="1">
          <a:blip r:embed="rId2"/>
          <a:srcRect t="16555"/>
          <a:stretch/>
        </p:blipFill>
        <p:spPr>
          <a:xfrm>
            <a:off x="2063420" y="3684246"/>
            <a:ext cx="8065159" cy="2811236"/>
          </a:xfrm>
          <a:prstGeom prst="rect">
            <a:avLst/>
          </a:prstGeom>
        </p:spPr>
      </p:pic>
      <p:sp>
        <p:nvSpPr>
          <p:cNvPr id="15" name="Date Placeholder 14">
            <a:extLst>
              <a:ext uri="{FF2B5EF4-FFF2-40B4-BE49-F238E27FC236}">
                <a16:creationId xmlns:a16="http://schemas.microsoft.com/office/drawing/2014/main" id="{2A96B2E8-8C29-CF20-48BB-6829E8558F26}"/>
              </a:ext>
            </a:extLst>
          </p:cNvPr>
          <p:cNvSpPr>
            <a:spLocks noGrp="1"/>
          </p:cNvSpPr>
          <p:nvPr>
            <p:ph type="dt" sz="half" idx="10"/>
          </p:nvPr>
        </p:nvSpPr>
        <p:spPr/>
        <p:txBody>
          <a:bodyPr/>
          <a:lstStyle/>
          <a:p>
            <a:r>
              <a:rPr lang="en-US"/>
              <a:t>6/24/2023</a:t>
            </a:r>
          </a:p>
        </p:txBody>
      </p:sp>
      <p:sp>
        <p:nvSpPr>
          <p:cNvPr id="16" name="Slide Number Placeholder 15">
            <a:extLst>
              <a:ext uri="{FF2B5EF4-FFF2-40B4-BE49-F238E27FC236}">
                <a16:creationId xmlns:a16="http://schemas.microsoft.com/office/drawing/2014/main" id="{62F766FA-B0BC-DFD2-F2ED-341082412B00}"/>
              </a:ext>
            </a:extLst>
          </p:cNvPr>
          <p:cNvSpPr>
            <a:spLocks noGrp="1"/>
          </p:cNvSpPr>
          <p:nvPr>
            <p:ph type="sldNum" sz="quarter" idx="12"/>
          </p:nvPr>
        </p:nvSpPr>
        <p:spPr/>
        <p:txBody>
          <a:bodyPr/>
          <a:lstStyle/>
          <a:p>
            <a:fld id="{309A6E98-C9E6-4246-88D6-F9FE4946EB9A}" type="slidenum">
              <a:rPr lang="en-US" smtClean="0"/>
              <a:t>3</a:t>
            </a:fld>
            <a:endParaRPr lang="en-US"/>
          </a:p>
        </p:txBody>
      </p:sp>
    </p:spTree>
    <p:extLst>
      <p:ext uri="{BB962C8B-B14F-4D97-AF65-F5344CB8AC3E}">
        <p14:creationId xmlns:p14="http://schemas.microsoft.com/office/powerpoint/2010/main" val="37836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1228166" y="1608536"/>
            <a:ext cx="4258234" cy="462193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lnSpc>
                <a:spcPct val="115000"/>
              </a:lnSpc>
              <a:spcBef>
                <a:spcPts val="0"/>
              </a:spcBef>
              <a:buFont typeface="Wingdings" panose="05000000000000000000" pitchFamily="2" charset="2"/>
              <a:buChar char="Ø"/>
            </a:pPr>
            <a:r>
              <a:rPr lang="en-US" sz="1600" b="1" dirty="0">
                <a:latin typeface="+mj-lt"/>
                <a:ea typeface="Calibri" panose="020F0502020204030204" pitchFamily="34" charset="0"/>
                <a:cs typeface="Times New Roman" panose="02020603050405020304" pitchFamily="18" charset="0"/>
              </a:rPr>
              <a:t>Modulation – </a:t>
            </a:r>
            <a:r>
              <a:rPr lang="en-US" sz="1600" dirty="0">
                <a:latin typeface="+mj-lt"/>
                <a:ea typeface="Calibri" panose="020F0502020204030204" pitchFamily="34" charset="0"/>
                <a:cs typeface="Times New Roman" panose="02020603050405020304" pitchFamily="18" charset="0"/>
              </a:rPr>
              <a:t>The process of impressing the baseband signal onto a higher frequency signal called the </a:t>
            </a:r>
            <a:r>
              <a:rPr lang="en-US" sz="1600" b="1" dirty="0">
                <a:latin typeface="+mj-lt"/>
                <a:ea typeface="Calibri" panose="020F0502020204030204" pitchFamily="34" charset="0"/>
                <a:cs typeface="Times New Roman" panose="02020603050405020304" pitchFamily="18" charset="0"/>
              </a:rPr>
              <a:t>carrier signal</a:t>
            </a:r>
            <a:r>
              <a:rPr lang="en-US" sz="1600" dirty="0">
                <a:latin typeface="+mj-lt"/>
                <a:ea typeface="Calibri" panose="020F0502020204030204" pitchFamily="34" charset="0"/>
                <a:cs typeface="Times New Roman" panose="02020603050405020304" pitchFamily="18" charset="0"/>
              </a:rPr>
              <a:t>.</a:t>
            </a:r>
            <a:endParaRPr lang="en-US" sz="1600" b="1" dirty="0">
              <a:latin typeface="+mj-lt"/>
              <a:ea typeface="Calibri" panose="020F0502020204030204" pitchFamily="34" charset="0"/>
              <a:cs typeface="Times New Roman" panose="02020603050405020304" pitchFamily="18" charset="0"/>
            </a:endParaRPr>
          </a:p>
          <a:p>
            <a:pPr marL="182880" indent="-182880">
              <a:lnSpc>
                <a:spcPct val="115000"/>
              </a:lnSpc>
              <a:spcBef>
                <a:spcPts val="0"/>
              </a:spcBef>
              <a:buFont typeface="Wingdings" panose="05000000000000000000" pitchFamily="2" charset="2"/>
              <a:buChar char="Ø"/>
            </a:pPr>
            <a:r>
              <a:rPr lang="en-US" sz="1600" b="1" dirty="0">
                <a:latin typeface="+mj-lt"/>
                <a:ea typeface="Calibri" panose="020F0502020204030204" pitchFamily="34" charset="0"/>
                <a:cs typeface="Times New Roman" panose="02020603050405020304" pitchFamily="18" charset="0"/>
              </a:rPr>
              <a:t>AM (Amplitude Modulation) – </a:t>
            </a:r>
            <a:r>
              <a:rPr lang="en-US" sz="1600" dirty="0">
                <a:latin typeface="+mj-lt"/>
                <a:ea typeface="Calibri" panose="020F0502020204030204" pitchFamily="34" charset="0"/>
                <a:cs typeface="Times New Roman" panose="02020603050405020304" pitchFamily="18" charset="0"/>
              </a:rPr>
              <a:t>The carrier frequency’s amplitude is modulated by the baseband or modulating signal</a:t>
            </a:r>
            <a:endParaRPr lang="en-US" sz="1600" b="1" dirty="0">
              <a:latin typeface="+mj-lt"/>
              <a:ea typeface="Calibri" panose="020F0502020204030204" pitchFamily="34" charset="0"/>
              <a:cs typeface="Times New Roman" panose="02020603050405020304" pitchFamily="18" charset="0"/>
            </a:endParaRPr>
          </a:p>
          <a:p>
            <a:pPr marL="182880" indent="-182880">
              <a:lnSpc>
                <a:spcPct val="115000"/>
              </a:lnSpc>
              <a:spcBef>
                <a:spcPts val="0"/>
              </a:spcBef>
              <a:buFont typeface="Wingdings" panose="05000000000000000000" pitchFamily="2" charset="2"/>
              <a:buChar char="Ø"/>
            </a:pPr>
            <a:r>
              <a:rPr lang="en-US" sz="1600" dirty="0">
                <a:latin typeface="+mj-lt"/>
                <a:ea typeface="Calibri" panose="020F0502020204030204" pitchFamily="34" charset="0"/>
                <a:cs typeface="Times New Roman" panose="02020603050405020304" pitchFamily="18" charset="0"/>
              </a:rPr>
              <a:t>The screenshot of the Oscilloscope displays the waveform of an AM signal with a carrier frequency of 100 KHz and a baseband frequency of 10 KHz.</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1228165" y="1074198"/>
            <a:ext cx="9730556" cy="4048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AM Signals</a:t>
            </a:r>
          </a:p>
        </p:txBody>
      </p:sp>
      <p:pic>
        <p:nvPicPr>
          <p:cNvPr id="11" name="Picture 10">
            <a:extLst>
              <a:ext uri="{FF2B5EF4-FFF2-40B4-BE49-F238E27FC236}">
                <a16:creationId xmlns:a16="http://schemas.microsoft.com/office/drawing/2014/main" id="{714A9F46-04C4-F831-C886-719A675C878F}"/>
              </a:ext>
            </a:extLst>
          </p:cNvPr>
          <p:cNvPicPr>
            <a:picLocks noChangeAspect="1"/>
          </p:cNvPicPr>
          <p:nvPr/>
        </p:nvPicPr>
        <p:blipFill>
          <a:blip r:embed="rId2"/>
          <a:stretch>
            <a:fillRect/>
          </a:stretch>
        </p:blipFill>
        <p:spPr>
          <a:xfrm>
            <a:off x="5910657" y="1608536"/>
            <a:ext cx="5443143" cy="4621935"/>
          </a:xfrm>
          <a:prstGeom prst="rect">
            <a:avLst/>
          </a:prstGeom>
        </p:spPr>
      </p:pic>
      <p:sp>
        <p:nvSpPr>
          <p:cNvPr id="2" name="Date Placeholder 1">
            <a:extLst>
              <a:ext uri="{FF2B5EF4-FFF2-40B4-BE49-F238E27FC236}">
                <a16:creationId xmlns:a16="http://schemas.microsoft.com/office/drawing/2014/main" id="{B5ACF367-7ADB-2C5A-B553-E80026264A52}"/>
              </a:ext>
            </a:extLst>
          </p:cNvPr>
          <p:cNvSpPr>
            <a:spLocks noGrp="1"/>
          </p:cNvSpPr>
          <p:nvPr>
            <p:ph type="dt" sz="half" idx="10"/>
          </p:nvPr>
        </p:nvSpPr>
        <p:spPr/>
        <p:txBody>
          <a:bodyPr/>
          <a:lstStyle/>
          <a:p>
            <a:r>
              <a:rPr lang="en-US"/>
              <a:t>6/24/2023</a:t>
            </a:r>
          </a:p>
        </p:txBody>
      </p:sp>
      <p:sp>
        <p:nvSpPr>
          <p:cNvPr id="4" name="Slide Number Placeholder 3">
            <a:extLst>
              <a:ext uri="{FF2B5EF4-FFF2-40B4-BE49-F238E27FC236}">
                <a16:creationId xmlns:a16="http://schemas.microsoft.com/office/drawing/2014/main" id="{55AF852B-94FD-31F7-0C1D-A709071B3C2C}"/>
              </a:ext>
            </a:extLst>
          </p:cNvPr>
          <p:cNvSpPr>
            <a:spLocks noGrp="1"/>
          </p:cNvSpPr>
          <p:nvPr>
            <p:ph type="sldNum" sz="quarter" idx="12"/>
          </p:nvPr>
        </p:nvSpPr>
        <p:spPr/>
        <p:txBody>
          <a:bodyPr/>
          <a:lstStyle/>
          <a:p>
            <a:fld id="{309A6E98-C9E6-4246-88D6-F9FE4946EB9A}" type="slidenum">
              <a:rPr lang="en-US" smtClean="0"/>
              <a:t>4</a:t>
            </a:fld>
            <a:endParaRPr lang="en-US"/>
          </a:p>
        </p:txBody>
      </p:sp>
      <p:sp>
        <p:nvSpPr>
          <p:cNvPr id="12" name="Title 13">
            <a:extLst>
              <a:ext uri="{FF2B5EF4-FFF2-40B4-BE49-F238E27FC236}">
                <a16:creationId xmlns:a16="http://schemas.microsoft.com/office/drawing/2014/main" id="{328639FD-9CAE-B3DA-611F-9C43060D4FD3}"/>
              </a:ext>
            </a:extLst>
          </p:cNvPr>
          <p:cNvSpPr>
            <a:spLocks noGrp="1"/>
          </p:cNvSpPr>
          <p:nvPr>
            <p:ph type="title"/>
          </p:nvPr>
        </p:nvSpPr>
        <p:spPr>
          <a:xfrm>
            <a:off x="838200" y="365125"/>
            <a:ext cx="10515600" cy="709073"/>
          </a:xfrm>
        </p:spPr>
        <p:txBody>
          <a:bodyPr/>
          <a:lstStyle/>
          <a:p>
            <a:r>
              <a:rPr lang="en-US" dirty="0"/>
              <a:t>Baseband Signals and AM/FM Signals</a:t>
            </a:r>
          </a:p>
        </p:txBody>
      </p:sp>
    </p:spTree>
    <p:extLst>
      <p:ext uri="{BB962C8B-B14F-4D97-AF65-F5344CB8AC3E}">
        <p14:creationId xmlns:p14="http://schemas.microsoft.com/office/powerpoint/2010/main" val="99372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7594AE0-E60F-A971-54CA-6E42F1284849}"/>
              </a:ext>
            </a:extLst>
          </p:cNvPr>
          <p:cNvSpPr txBox="1">
            <a:spLocks/>
          </p:cNvSpPr>
          <p:nvPr/>
        </p:nvSpPr>
        <p:spPr>
          <a:xfrm>
            <a:off x="1228165" y="1074198"/>
            <a:ext cx="9730556" cy="4048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AM Signals Cont.</a:t>
            </a:r>
          </a:p>
        </p:txBody>
      </p:sp>
      <p:sp>
        <p:nvSpPr>
          <p:cNvPr id="13" name="Title 13">
            <a:extLst>
              <a:ext uri="{FF2B5EF4-FFF2-40B4-BE49-F238E27FC236}">
                <a16:creationId xmlns:a16="http://schemas.microsoft.com/office/drawing/2014/main" id="{A0194DC5-96CA-0C04-9069-369F8CCF7A03}"/>
              </a:ext>
            </a:extLst>
          </p:cNvPr>
          <p:cNvSpPr>
            <a:spLocks noGrp="1"/>
          </p:cNvSpPr>
          <p:nvPr>
            <p:ph type="title"/>
          </p:nvPr>
        </p:nvSpPr>
        <p:spPr>
          <a:xfrm>
            <a:off x="838200" y="365125"/>
            <a:ext cx="10515600" cy="709073"/>
          </a:xfrm>
        </p:spPr>
        <p:txBody>
          <a:bodyPr/>
          <a:lstStyle/>
          <a:p>
            <a:r>
              <a:rPr lang="en-US" dirty="0"/>
              <a:t>Baseband Signals and AM/FM Signals</a:t>
            </a:r>
          </a:p>
        </p:txBody>
      </p:sp>
      <p:sp>
        <p:nvSpPr>
          <p:cNvPr id="6" name="TextBox 5">
            <a:extLst>
              <a:ext uri="{FF2B5EF4-FFF2-40B4-BE49-F238E27FC236}">
                <a16:creationId xmlns:a16="http://schemas.microsoft.com/office/drawing/2014/main" id="{5676497A-C8F1-488A-AFF5-DD8A704C0844}"/>
              </a:ext>
            </a:extLst>
          </p:cNvPr>
          <p:cNvSpPr txBox="1"/>
          <p:nvPr/>
        </p:nvSpPr>
        <p:spPr>
          <a:xfrm>
            <a:off x="2533454" y="1905000"/>
            <a:ext cx="184731"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F4CC2A37-9FA8-42F2-B902-A045428BD151}"/>
              </a:ext>
            </a:extLst>
          </p:cNvPr>
          <p:cNvSpPr txBox="1"/>
          <p:nvPr/>
        </p:nvSpPr>
        <p:spPr>
          <a:xfrm>
            <a:off x="838200" y="1711328"/>
            <a:ext cx="3617259" cy="4031873"/>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Sidebands – </a:t>
            </a:r>
            <a:r>
              <a:rPr lang="en-US" sz="1600" dirty="0">
                <a:latin typeface="Arial" panose="020B0604020202020204" pitchFamily="34" charset="0"/>
                <a:cs typeface="Arial" panose="020B0604020202020204" pitchFamily="34" charset="0"/>
              </a:rPr>
              <a:t>When a carrier wave is modulated two additional signals are created. These </a:t>
            </a:r>
            <a:r>
              <a:rPr lang="en-US" sz="1600" b="1" dirty="0">
                <a:latin typeface="Arial" panose="020B0604020202020204" pitchFamily="34" charset="0"/>
                <a:cs typeface="Arial" panose="020B0604020202020204" pitchFamily="34" charset="0"/>
              </a:rPr>
              <a:t>sidebands</a:t>
            </a:r>
            <a:r>
              <a:rPr lang="en-US" sz="1600" dirty="0">
                <a:latin typeface="Arial" panose="020B0604020202020204" pitchFamily="34" charset="0"/>
                <a:cs typeface="Arial" panose="020B0604020202020204" pitchFamily="34" charset="0"/>
              </a:rPr>
              <a:t> occur above and below the carrier frequency at +/- the frequency of the baseband signal.</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Frequency-domain – </a:t>
            </a:r>
            <a:r>
              <a:rPr lang="en-US" sz="1600" dirty="0">
                <a:latin typeface="Arial" panose="020B0604020202020204" pitchFamily="34" charset="0"/>
                <a:cs typeface="Arial" panose="020B0604020202020204" pitchFamily="34" charset="0"/>
              </a:rPr>
              <a:t>A plot of a signal’s amplitude in relation to the frequency.</a:t>
            </a: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Spectrum Analyzer is displaying the </a:t>
            </a:r>
            <a:r>
              <a:rPr lang="en-US" sz="1600" b="1" dirty="0">
                <a:latin typeface="Arial" panose="020B0604020202020204" pitchFamily="34" charset="0"/>
                <a:cs typeface="Arial" panose="020B0604020202020204" pitchFamily="34" charset="0"/>
              </a:rPr>
              <a:t>frequency-domain</a:t>
            </a:r>
            <a:r>
              <a:rPr lang="en-US" sz="1600" dirty="0">
                <a:latin typeface="Arial" panose="020B0604020202020204" pitchFamily="34" charset="0"/>
                <a:cs typeface="Arial" panose="020B0604020202020204" pitchFamily="34" charset="0"/>
              </a:rPr>
              <a:t> of the AM signal from the previous slide. The table shows the measured sideband and carrier frequencies.</a:t>
            </a:r>
          </a:p>
          <a:p>
            <a:endParaRPr lang="en-US" sz="16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E3F9142D-2EEC-0EF5-97CE-999E99EC4D1E}"/>
              </a:ext>
            </a:extLst>
          </p:cNvPr>
          <p:cNvSpPr>
            <a:spLocks noGrp="1"/>
          </p:cNvSpPr>
          <p:nvPr>
            <p:ph type="dt" sz="half" idx="10"/>
          </p:nvPr>
        </p:nvSpPr>
        <p:spPr/>
        <p:txBody>
          <a:bodyPr/>
          <a:lstStyle/>
          <a:p>
            <a:r>
              <a:rPr lang="en-US"/>
              <a:t>6/24/2023</a:t>
            </a:r>
          </a:p>
        </p:txBody>
      </p:sp>
      <p:sp>
        <p:nvSpPr>
          <p:cNvPr id="3" name="Slide Number Placeholder 2">
            <a:extLst>
              <a:ext uri="{FF2B5EF4-FFF2-40B4-BE49-F238E27FC236}">
                <a16:creationId xmlns:a16="http://schemas.microsoft.com/office/drawing/2014/main" id="{909714BD-01BC-6D0F-72E3-CA1BAA171EE8}"/>
              </a:ext>
            </a:extLst>
          </p:cNvPr>
          <p:cNvSpPr>
            <a:spLocks noGrp="1"/>
          </p:cNvSpPr>
          <p:nvPr>
            <p:ph type="sldNum" sz="quarter" idx="12"/>
          </p:nvPr>
        </p:nvSpPr>
        <p:spPr/>
        <p:txBody>
          <a:bodyPr/>
          <a:lstStyle/>
          <a:p>
            <a:fld id="{309A6E98-C9E6-4246-88D6-F9FE4946EB9A}" type="slidenum">
              <a:rPr lang="en-US" smtClean="0"/>
              <a:t>5</a:t>
            </a:fld>
            <a:endParaRPr lang="en-US"/>
          </a:p>
        </p:txBody>
      </p:sp>
      <p:graphicFrame>
        <p:nvGraphicFramePr>
          <p:cNvPr id="4" name="Table 3">
            <a:extLst>
              <a:ext uri="{FF2B5EF4-FFF2-40B4-BE49-F238E27FC236}">
                <a16:creationId xmlns:a16="http://schemas.microsoft.com/office/drawing/2014/main" id="{D83FF3AF-2317-249A-FC39-54F4DA86F1A4}"/>
              </a:ext>
            </a:extLst>
          </p:cNvPr>
          <p:cNvGraphicFramePr>
            <a:graphicFrameLocks noGrp="1"/>
          </p:cNvGraphicFramePr>
          <p:nvPr>
            <p:extLst>
              <p:ext uri="{D42A27DB-BD31-4B8C-83A1-F6EECF244321}">
                <p14:modId xmlns:p14="http://schemas.microsoft.com/office/powerpoint/2010/main" val="1908005508"/>
              </p:ext>
            </p:extLst>
          </p:nvPr>
        </p:nvGraphicFramePr>
        <p:xfrm>
          <a:off x="6164024" y="5146672"/>
          <a:ext cx="3616326" cy="1066800"/>
        </p:xfrm>
        <a:graphic>
          <a:graphicData uri="http://schemas.openxmlformats.org/drawingml/2006/table">
            <a:tbl>
              <a:tblPr firstRow="1" firstCol="1" bandRow="1">
                <a:tableStyleId>{5C22544A-7EE6-4342-B048-85BDC9FD1C3A}</a:tableStyleId>
              </a:tblPr>
              <a:tblGrid>
                <a:gridCol w="1807817">
                  <a:extLst>
                    <a:ext uri="{9D8B030D-6E8A-4147-A177-3AD203B41FA5}">
                      <a16:colId xmlns:a16="http://schemas.microsoft.com/office/drawing/2014/main" val="3773361267"/>
                    </a:ext>
                  </a:extLst>
                </a:gridCol>
                <a:gridCol w="1808509">
                  <a:extLst>
                    <a:ext uri="{9D8B030D-6E8A-4147-A177-3AD203B41FA5}">
                      <a16:colId xmlns:a16="http://schemas.microsoft.com/office/drawing/2014/main" val="3948875591"/>
                    </a:ext>
                  </a:extLst>
                </a:gridCol>
              </a:tblGrid>
              <a:tr h="266700">
                <a:tc>
                  <a:txBody>
                    <a:bodyPr/>
                    <a:lstStyle/>
                    <a:p>
                      <a:pPr marL="0" marR="0" algn="ctr">
                        <a:lnSpc>
                          <a:spcPct val="115000"/>
                        </a:lnSpc>
                        <a:spcBef>
                          <a:spcPts val="0"/>
                        </a:spcBef>
                        <a:spcAft>
                          <a:spcPts val="0"/>
                        </a:spcAft>
                      </a:pPr>
                      <a:r>
                        <a:rPr lang="en-US" sz="1200" dirty="0">
                          <a:effectLst/>
                        </a:rPr>
                        <a:t>AM Modulation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Frequency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4259114"/>
                  </a:ext>
                </a:extLst>
              </a:tr>
              <a:tr h="266700">
                <a:tc>
                  <a:txBody>
                    <a:bodyPr/>
                    <a:lstStyle/>
                    <a:p>
                      <a:pPr marL="0" marR="0">
                        <a:lnSpc>
                          <a:spcPct val="115000"/>
                        </a:lnSpc>
                        <a:spcBef>
                          <a:spcPts val="0"/>
                        </a:spcBef>
                        <a:spcAft>
                          <a:spcPts val="0"/>
                        </a:spcAft>
                      </a:pPr>
                      <a:r>
                        <a:rPr lang="en-US" sz="1200" dirty="0">
                          <a:effectLst/>
                        </a:rPr>
                        <a:t>Lower side band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dirty="0">
                          <a:effectLst/>
                        </a:rPr>
                        <a:t> 90.035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7195065"/>
                  </a:ext>
                </a:extLst>
              </a:tr>
              <a:tr h="266700">
                <a:tc>
                  <a:txBody>
                    <a:bodyPr/>
                    <a:lstStyle/>
                    <a:p>
                      <a:pPr marL="0" marR="0">
                        <a:lnSpc>
                          <a:spcPct val="115000"/>
                        </a:lnSpc>
                        <a:spcBef>
                          <a:spcPts val="0"/>
                        </a:spcBef>
                        <a:spcAft>
                          <a:spcPts val="0"/>
                        </a:spcAft>
                      </a:pPr>
                      <a:r>
                        <a:rPr lang="en-US" sz="1200" dirty="0">
                          <a:effectLst/>
                        </a:rPr>
                        <a:t>Carrier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dirty="0">
                          <a:effectLst/>
                        </a:rPr>
                        <a:t>100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0991836"/>
                  </a:ext>
                </a:extLst>
              </a:tr>
              <a:tr h="266700">
                <a:tc>
                  <a:txBody>
                    <a:bodyPr/>
                    <a:lstStyle/>
                    <a:p>
                      <a:pPr marL="0" marR="0">
                        <a:lnSpc>
                          <a:spcPct val="115000"/>
                        </a:lnSpc>
                        <a:spcBef>
                          <a:spcPts val="0"/>
                        </a:spcBef>
                        <a:spcAft>
                          <a:spcPts val="0"/>
                        </a:spcAft>
                      </a:pPr>
                      <a:r>
                        <a:rPr lang="en-US" sz="1200" dirty="0">
                          <a:effectLst/>
                        </a:rPr>
                        <a:t>Upper side band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dirty="0">
                          <a:effectLst/>
                        </a:rPr>
                        <a:t>109.965 kHz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5117150"/>
                  </a:ext>
                </a:extLst>
              </a:tr>
            </a:tbl>
          </a:graphicData>
        </a:graphic>
      </p:graphicFrame>
      <p:pic>
        <p:nvPicPr>
          <p:cNvPr id="8" name="Picture 7">
            <a:extLst>
              <a:ext uri="{FF2B5EF4-FFF2-40B4-BE49-F238E27FC236}">
                <a16:creationId xmlns:a16="http://schemas.microsoft.com/office/drawing/2014/main" id="{7D151A0B-3123-B240-DE11-8BA6758C11BA}"/>
              </a:ext>
            </a:extLst>
          </p:cNvPr>
          <p:cNvPicPr>
            <a:picLocks noChangeAspect="1"/>
          </p:cNvPicPr>
          <p:nvPr/>
        </p:nvPicPr>
        <p:blipFill>
          <a:blip r:embed="rId2"/>
          <a:stretch>
            <a:fillRect/>
          </a:stretch>
        </p:blipFill>
        <p:spPr>
          <a:xfrm>
            <a:off x="4590575" y="1711328"/>
            <a:ext cx="6763225" cy="3292466"/>
          </a:xfrm>
          <a:prstGeom prst="rect">
            <a:avLst/>
          </a:prstGeom>
        </p:spPr>
      </p:pic>
    </p:spTree>
    <p:extLst>
      <p:ext uri="{BB962C8B-B14F-4D97-AF65-F5344CB8AC3E}">
        <p14:creationId xmlns:p14="http://schemas.microsoft.com/office/powerpoint/2010/main" val="119981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653BD50-D079-AF1F-914E-8DBC683BB9F5}"/>
              </a:ext>
            </a:extLst>
          </p:cNvPr>
          <p:cNvSpPr txBox="1">
            <a:spLocks/>
          </p:cNvSpPr>
          <p:nvPr/>
        </p:nvSpPr>
        <p:spPr>
          <a:xfrm>
            <a:off x="1228165" y="1074198"/>
            <a:ext cx="9730556" cy="4048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FM Signals</a:t>
            </a:r>
          </a:p>
        </p:txBody>
      </p:sp>
      <p:sp>
        <p:nvSpPr>
          <p:cNvPr id="12" name="Title 13">
            <a:extLst>
              <a:ext uri="{FF2B5EF4-FFF2-40B4-BE49-F238E27FC236}">
                <a16:creationId xmlns:a16="http://schemas.microsoft.com/office/drawing/2014/main" id="{F36E954B-974C-7448-B1D5-B851C9A18A39}"/>
              </a:ext>
            </a:extLst>
          </p:cNvPr>
          <p:cNvSpPr>
            <a:spLocks noGrp="1"/>
          </p:cNvSpPr>
          <p:nvPr>
            <p:ph type="title"/>
          </p:nvPr>
        </p:nvSpPr>
        <p:spPr>
          <a:xfrm>
            <a:off x="838200" y="365125"/>
            <a:ext cx="10515600" cy="709073"/>
          </a:xfrm>
        </p:spPr>
        <p:txBody>
          <a:bodyPr/>
          <a:lstStyle/>
          <a:p>
            <a:r>
              <a:rPr lang="en-US" dirty="0">
                <a:latin typeface="+mj-lt"/>
              </a:rPr>
              <a:t>Baseband Signals and AM/FM Signals</a:t>
            </a:r>
          </a:p>
        </p:txBody>
      </p:sp>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34643" y="1672357"/>
            <a:ext cx="5046204" cy="244244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ts val="0"/>
              </a:spcBef>
              <a:buFont typeface="Wingdings" panose="05000000000000000000" pitchFamily="2" charset="2"/>
              <a:buChar char="Ø"/>
            </a:pPr>
            <a:r>
              <a:rPr lang="en-US" sz="1600" b="1" dirty="0">
                <a:latin typeface="+mj-lt"/>
                <a:ea typeface="Calibri" panose="020F0502020204030204" pitchFamily="34" charset="0"/>
                <a:cs typeface="Times New Roman" panose="02020603050405020304" pitchFamily="18" charset="0"/>
              </a:rPr>
              <a:t>FM (Frequency Modulation)</a:t>
            </a:r>
            <a:r>
              <a:rPr lang="en-US" sz="1600" dirty="0">
                <a:latin typeface="+mj-lt"/>
                <a:ea typeface="Calibri" panose="020F0502020204030204" pitchFamily="34" charset="0"/>
                <a:cs typeface="Times New Roman" panose="02020603050405020304" pitchFamily="18" charset="0"/>
              </a:rPr>
              <a:t> – The carriers signals frequency is modified by the baseband signal.</a:t>
            </a:r>
            <a:endParaRPr lang="en-US" sz="1600" b="1" dirty="0">
              <a:latin typeface="+mj-lt"/>
              <a:ea typeface="Calibri" panose="020F0502020204030204" pitchFamily="34" charset="0"/>
              <a:cs typeface="Times New Roman" panose="02020603050405020304" pitchFamily="18" charset="0"/>
            </a:endParaRPr>
          </a:p>
          <a:p>
            <a:pPr>
              <a:lnSpc>
                <a:spcPct val="115000"/>
              </a:lnSpc>
              <a:spcBef>
                <a:spcPts val="0"/>
              </a:spcBef>
              <a:buFont typeface="Wingdings" panose="05000000000000000000" pitchFamily="2" charset="2"/>
              <a:buChar char="Ø"/>
            </a:pPr>
            <a:r>
              <a:rPr lang="en-US" sz="1600" dirty="0">
                <a:latin typeface="+mj-lt"/>
                <a:ea typeface="Calibri" panose="020F0502020204030204" pitchFamily="34" charset="0"/>
                <a:cs typeface="Times New Roman" panose="02020603050405020304" pitchFamily="18" charset="0"/>
              </a:rPr>
              <a:t>The Oscilloscope (right) the </a:t>
            </a:r>
            <a:r>
              <a:rPr lang="en-US" sz="1600" b="1" dirty="0">
                <a:latin typeface="+mj-lt"/>
                <a:ea typeface="Calibri" panose="020F0502020204030204" pitchFamily="34" charset="0"/>
                <a:cs typeface="Times New Roman" panose="02020603050405020304" pitchFamily="18" charset="0"/>
              </a:rPr>
              <a:t>time-domain</a:t>
            </a:r>
            <a:r>
              <a:rPr lang="en-US" sz="1600" dirty="0">
                <a:latin typeface="+mj-lt"/>
                <a:ea typeface="Calibri" panose="020F0502020204030204" pitchFamily="34" charset="0"/>
                <a:cs typeface="Times New Roman" panose="02020603050405020304" pitchFamily="18" charset="0"/>
              </a:rPr>
              <a:t> display of an FM signal with a carrier frequency of 100 KHz and a baseband frequency of 10 KHz.</a:t>
            </a:r>
          </a:p>
          <a:p>
            <a:pPr>
              <a:lnSpc>
                <a:spcPct val="115000"/>
              </a:lnSpc>
              <a:spcBef>
                <a:spcPts val="0"/>
              </a:spcBef>
              <a:buFont typeface="Wingdings" panose="05000000000000000000" pitchFamily="2" charset="2"/>
              <a:buChar char="Ø"/>
            </a:pPr>
            <a:r>
              <a:rPr lang="en-US" sz="1600" dirty="0">
                <a:latin typeface="+mj-lt"/>
                <a:ea typeface="Calibri" panose="020F0502020204030204" pitchFamily="34" charset="0"/>
                <a:cs typeface="Times New Roman" panose="02020603050405020304" pitchFamily="18" charset="0"/>
              </a:rPr>
              <a:t>The Spectrum Analyzer (below) displays the </a:t>
            </a:r>
            <a:r>
              <a:rPr lang="en-US" sz="1600" b="1" dirty="0">
                <a:latin typeface="+mj-lt"/>
                <a:ea typeface="Calibri" panose="020F0502020204030204" pitchFamily="34" charset="0"/>
                <a:cs typeface="Times New Roman" panose="02020603050405020304" pitchFamily="18" charset="0"/>
              </a:rPr>
              <a:t>frequency-domain</a:t>
            </a:r>
            <a:r>
              <a:rPr lang="en-US" sz="1600" dirty="0">
                <a:latin typeface="+mj-lt"/>
                <a:ea typeface="Calibri" panose="020F0502020204030204" pitchFamily="34" charset="0"/>
                <a:cs typeface="Times New Roman" panose="02020603050405020304" pitchFamily="18" charset="0"/>
              </a:rPr>
              <a:t> of the FM signal.</a:t>
            </a:r>
          </a:p>
        </p:txBody>
      </p:sp>
      <p:sp>
        <p:nvSpPr>
          <p:cNvPr id="6" name="TextBox 5">
            <a:extLst>
              <a:ext uri="{FF2B5EF4-FFF2-40B4-BE49-F238E27FC236}">
                <a16:creationId xmlns:a16="http://schemas.microsoft.com/office/drawing/2014/main" id="{5676497A-C8F1-488A-AFF5-DD8A704C0844}"/>
              </a:ext>
            </a:extLst>
          </p:cNvPr>
          <p:cNvSpPr txBox="1"/>
          <p:nvPr/>
        </p:nvSpPr>
        <p:spPr>
          <a:xfrm>
            <a:off x="2533454" y="1905000"/>
            <a:ext cx="184731"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7808DB36-0240-DE10-40E0-7C1E08A55700}"/>
              </a:ext>
            </a:extLst>
          </p:cNvPr>
          <p:cNvPicPr>
            <a:picLocks noChangeAspect="1"/>
          </p:cNvPicPr>
          <p:nvPr/>
        </p:nvPicPr>
        <p:blipFill>
          <a:blip r:embed="rId2"/>
          <a:stretch>
            <a:fillRect/>
          </a:stretch>
        </p:blipFill>
        <p:spPr>
          <a:xfrm>
            <a:off x="6010351" y="1672358"/>
            <a:ext cx="5347008" cy="4560988"/>
          </a:xfrm>
          <a:prstGeom prst="rect">
            <a:avLst/>
          </a:prstGeom>
        </p:spPr>
      </p:pic>
      <p:pic>
        <p:nvPicPr>
          <p:cNvPr id="8" name="Picture 7">
            <a:extLst>
              <a:ext uri="{FF2B5EF4-FFF2-40B4-BE49-F238E27FC236}">
                <a16:creationId xmlns:a16="http://schemas.microsoft.com/office/drawing/2014/main" id="{B411797F-5B0A-D087-68FF-899D6FAD7A90}"/>
              </a:ext>
            </a:extLst>
          </p:cNvPr>
          <p:cNvPicPr>
            <a:picLocks noChangeAspect="1"/>
          </p:cNvPicPr>
          <p:nvPr/>
        </p:nvPicPr>
        <p:blipFill>
          <a:blip r:embed="rId3"/>
          <a:stretch>
            <a:fillRect/>
          </a:stretch>
        </p:blipFill>
        <p:spPr>
          <a:xfrm>
            <a:off x="1216339" y="4114801"/>
            <a:ext cx="4282811" cy="2118544"/>
          </a:xfrm>
          <a:prstGeom prst="rect">
            <a:avLst/>
          </a:prstGeom>
        </p:spPr>
      </p:pic>
      <p:sp>
        <p:nvSpPr>
          <p:cNvPr id="2" name="Date Placeholder 1">
            <a:extLst>
              <a:ext uri="{FF2B5EF4-FFF2-40B4-BE49-F238E27FC236}">
                <a16:creationId xmlns:a16="http://schemas.microsoft.com/office/drawing/2014/main" id="{EAEA6ADC-5C1F-9C96-40B4-51D70C4F4401}"/>
              </a:ext>
            </a:extLst>
          </p:cNvPr>
          <p:cNvSpPr>
            <a:spLocks noGrp="1"/>
          </p:cNvSpPr>
          <p:nvPr>
            <p:ph type="dt" sz="half" idx="10"/>
          </p:nvPr>
        </p:nvSpPr>
        <p:spPr/>
        <p:txBody>
          <a:bodyPr/>
          <a:lstStyle/>
          <a:p>
            <a:r>
              <a:rPr lang="en-US"/>
              <a:t>6/24/2023</a:t>
            </a:r>
          </a:p>
        </p:txBody>
      </p:sp>
      <p:sp>
        <p:nvSpPr>
          <p:cNvPr id="4" name="Slide Number Placeholder 3">
            <a:extLst>
              <a:ext uri="{FF2B5EF4-FFF2-40B4-BE49-F238E27FC236}">
                <a16:creationId xmlns:a16="http://schemas.microsoft.com/office/drawing/2014/main" id="{4575B699-4BF3-FE57-C992-C992C1603D7D}"/>
              </a:ext>
            </a:extLst>
          </p:cNvPr>
          <p:cNvSpPr>
            <a:spLocks noGrp="1"/>
          </p:cNvSpPr>
          <p:nvPr>
            <p:ph type="sldNum" sz="quarter" idx="12"/>
          </p:nvPr>
        </p:nvSpPr>
        <p:spPr/>
        <p:txBody>
          <a:bodyPr/>
          <a:lstStyle/>
          <a:p>
            <a:fld id="{309A6E98-C9E6-4246-88D6-F9FE4946EB9A}" type="slidenum">
              <a:rPr lang="en-US" smtClean="0"/>
              <a:t>6</a:t>
            </a:fld>
            <a:endParaRPr lang="en-US"/>
          </a:p>
        </p:txBody>
      </p:sp>
    </p:spTree>
    <p:extLst>
      <p:ext uri="{BB962C8B-B14F-4D97-AF65-F5344CB8AC3E}">
        <p14:creationId xmlns:p14="http://schemas.microsoft.com/office/powerpoint/2010/main" val="353841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376B0784-3E45-BEA5-1A25-C559828FBBE8}"/>
              </a:ext>
            </a:extLst>
          </p:cNvPr>
          <p:cNvSpPr>
            <a:spLocks noGrp="1"/>
          </p:cNvSpPr>
          <p:nvPr>
            <p:ph type="title"/>
          </p:nvPr>
        </p:nvSpPr>
        <p:spPr>
          <a:xfrm>
            <a:off x="0" y="365125"/>
            <a:ext cx="12192000" cy="709073"/>
          </a:xfrm>
        </p:spPr>
        <p:txBody>
          <a:bodyPr>
            <a:normAutofit/>
          </a:bodyPr>
          <a:lstStyle/>
          <a:p>
            <a:r>
              <a:rPr lang="en-US" dirty="0">
                <a:latin typeface="+mj-lt"/>
              </a:rPr>
              <a:t>Pulse Code Modulation (PCM) and Line Codes</a:t>
            </a:r>
          </a:p>
        </p:txBody>
      </p:sp>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1" y="1657967"/>
            <a:ext cx="12192000" cy="595594"/>
          </a:xfrm>
          <a:prstGeom prst="rect">
            <a:avLst/>
          </a:prstGeom>
        </p:spPr>
        <p:txBody>
          <a:bodyPr lIns="91440" tIns="45720" rIns="91440" bIns="4572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b="1" dirty="0">
                <a:ea typeface="Calibri" panose="020F0502020204030204" pitchFamily="34" charset="0"/>
                <a:cs typeface="Times New Roman"/>
              </a:rPr>
              <a:t>PCM (Pulse Code Modulation)</a:t>
            </a:r>
            <a:r>
              <a:rPr lang="en-US" sz="1600" dirty="0">
                <a:ea typeface="Calibri" panose="020F0502020204030204" pitchFamily="34" charset="0"/>
                <a:cs typeface="Times New Roman"/>
              </a:rPr>
              <a:t> – The process of converting an analog signal into a digital signal for transmission.</a:t>
            </a:r>
          </a:p>
          <a:p>
            <a:pPr>
              <a:buFont typeface="Wingdings" panose="05000000000000000000" pitchFamily="2" charset="2"/>
              <a:buChar char="Ø"/>
            </a:pPr>
            <a:r>
              <a:rPr lang="en-US" sz="1600" b="1" dirty="0">
                <a:ea typeface="Calibri" panose="020F0502020204030204" pitchFamily="34" charset="0"/>
                <a:cs typeface="Times New Roman"/>
              </a:rPr>
              <a:t>A/D Converter – </a:t>
            </a:r>
            <a:r>
              <a:rPr lang="en-US" sz="1600" dirty="0">
                <a:ea typeface="Calibri" panose="020F0502020204030204" pitchFamily="34" charset="0"/>
                <a:cs typeface="Times New Roman"/>
              </a:rPr>
              <a:t>Analog to digital converter</a:t>
            </a:r>
          </a:p>
          <a:p>
            <a:pPr>
              <a:buFont typeface="Wingdings" panose="05000000000000000000" pitchFamily="2" charset="2"/>
              <a:buChar char="Ø"/>
            </a:pPr>
            <a:r>
              <a:rPr lang="en-US" sz="1600" b="1" dirty="0">
                <a:ea typeface="Calibri" panose="020F0502020204030204" pitchFamily="34" charset="0"/>
                <a:cs typeface="Times New Roman"/>
              </a:rPr>
              <a:t>D/A Converter – </a:t>
            </a:r>
            <a:r>
              <a:rPr lang="en-US" sz="1600" dirty="0">
                <a:ea typeface="Calibri" panose="020F0502020204030204" pitchFamily="34" charset="0"/>
                <a:cs typeface="Times New Roman"/>
              </a:rPr>
              <a:t>Digital to analog converter</a:t>
            </a:r>
            <a:endParaRPr lang="en-US" sz="1600" b="1" dirty="0">
              <a:ea typeface="Calibri" panose="020F0502020204030204" pitchFamily="34" charset="0"/>
              <a:cs typeface="Times New Roman"/>
            </a:endParaRP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0" y="948894"/>
            <a:ext cx="12192000" cy="7090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rgbClr val="000000"/>
                </a:solidFill>
                <a:ea typeface="Times New Roman" panose="02020603050405020304" pitchFamily="18" charset="0"/>
                <a:cs typeface="Calibri" panose="020F0502020204030204" pitchFamily="34" charset="0"/>
              </a:rPr>
              <a:t>Pulse Code Modulation (PCM) </a:t>
            </a:r>
            <a:endParaRPr lang="en-US" sz="2800" dirty="0">
              <a:solidFill>
                <a:schemeClr val="dk1"/>
              </a:solidFill>
              <a:latin typeface="+mn-lt"/>
              <a:ea typeface="+mn-ea"/>
              <a:cs typeface="+mn-cs"/>
            </a:endParaRPr>
          </a:p>
        </p:txBody>
      </p:sp>
      <p:pic>
        <p:nvPicPr>
          <p:cNvPr id="10" name="Picture 9">
            <a:extLst>
              <a:ext uri="{FF2B5EF4-FFF2-40B4-BE49-F238E27FC236}">
                <a16:creationId xmlns:a16="http://schemas.microsoft.com/office/drawing/2014/main" id="{F18B1E15-D2DC-3335-AF4F-09C7DABCBB87}"/>
              </a:ext>
            </a:extLst>
          </p:cNvPr>
          <p:cNvPicPr>
            <a:picLocks noChangeAspect="1"/>
          </p:cNvPicPr>
          <p:nvPr/>
        </p:nvPicPr>
        <p:blipFill>
          <a:blip r:embed="rId2"/>
          <a:stretch>
            <a:fillRect/>
          </a:stretch>
        </p:blipFill>
        <p:spPr>
          <a:xfrm>
            <a:off x="1976024" y="2788058"/>
            <a:ext cx="4073796" cy="3327057"/>
          </a:xfrm>
          <a:prstGeom prst="rect">
            <a:avLst/>
          </a:prstGeom>
        </p:spPr>
      </p:pic>
      <p:pic>
        <p:nvPicPr>
          <p:cNvPr id="12" name="Picture 11">
            <a:extLst>
              <a:ext uri="{FF2B5EF4-FFF2-40B4-BE49-F238E27FC236}">
                <a16:creationId xmlns:a16="http://schemas.microsoft.com/office/drawing/2014/main" id="{437459E7-E59B-4280-4E60-4E110A9010DC}"/>
              </a:ext>
            </a:extLst>
          </p:cNvPr>
          <p:cNvPicPr>
            <a:picLocks noChangeAspect="1"/>
          </p:cNvPicPr>
          <p:nvPr/>
        </p:nvPicPr>
        <p:blipFill>
          <a:blip r:embed="rId3"/>
          <a:stretch>
            <a:fillRect/>
          </a:stretch>
        </p:blipFill>
        <p:spPr>
          <a:xfrm>
            <a:off x="6142182" y="2788057"/>
            <a:ext cx="4127045" cy="3327057"/>
          </a:xfrm>
          <a:prstGeom prst="rect">
            <a:avLst/>
          </a:prstGeom>
        </p:spPr>
      </p:pic>
      <p:sp>
        <p:nvSpPr>
          <p:cNvPr id="3" name="TextBox 2">
            <a:extLst>
              <a:ext uri="{FF2B5EF4-FFF2-40B4-BE49-F238E27FC236}">
                <a16:creationId xmlns:a16="http://schemas.microsoft.com/office/drawing/2014/main" id="{2125D47D-72EC-E7E4-FEBE-C5A1CA6A3C1A}"/>
              </a:ext>
            </a:extLst>
          </p:cNvPr>
          <p:cNvSpPr txBox="1"/>
          <p:nvPr/>
        </p:nvSpPr>
        <p:spPr>
          <a:xfrm>
            <a:off x="0" y="2788057"/>
            <a:ext cx="1976024" cy="1323439"/>
          </a:xfrm>
          <a:prstGeom prst="rect">
            <a:avLst/>
          </a:prstGeom>
          <a:noFill/>
        </p:spPr>
        <p:txBody>
          <a:bodyPr wrap="square" rtlCol="0">
            <a:spAutoFit/>
          </a:bodyPr>
          <a:lstStyle/>
          <a:p>
            <a:pPr algn="r"/>
            <a:r>
              <a:rPr lang="en-US" sz="1600" dirty="0">
                <a:ea typeface="Calibri" panose="020F0502020204030204" pitchFamily="34" charset="0"/>
                <a:cs typeface="Times New Roman"/>
              </a:rPr>
              <a:t>Display of an analog input signal of 1 KHz and sampling clock at 20 KHz.</a:t>
            </a:r>
            <a:endParaRPr lang="en-US" sz="1600" dirty="0"/>
          </a:p>
        </p:txBody>
      </p:sp>
      <p:sp>
        <p:nvSpPr>
          <p:cNvPr id="4" name="TextBox 3">
            <a:extLst>
              <a:ext uri="{FF2B5EF4-FFF2-40B4-BE49-F238E27FC236}">
                <a16:creationId xmlns:a16="http://schemas.microsoft.com/office/drawing/2014/main" id="{BD3C95AA-157C-116B-1656-D74044AD56F6}"/>
              </a:ext>
            </a:extLst>
          </p:cNvPr>
          <p:cNvSpPr txBox="1"/>
          <p:nvPr/>
        </p:nvSpPr>
        <p:spPr>
          <a:xfrm>
            <a:off x="10269227" y="2788057"/>
            <a:ext cx="1922773" cy="830997"/>
          </a:xfrm>
          <a:prstGeom prst="rect">
            <a:avLst/>
          </a:prstGeom>
          <a:noFill/>
        </p:spPr>
        <p:txBody>
          <a:bodyPr wrap="square" rtlCol="0">
            <a:spAutoFit/>
          </a:bodyPr>
          <a:lstStyle/>
          <a:p>
            <a:r>
              <a:rPr lang="en-US" sz="1600" dirty="0">
                <a:ea typeface="Calibri" panose="020F0502020204030204" pitchFamily="34" charset="0"/>
                <a:cs typeface="Times New Roman"/>
              </a:rPr>
              <a:t>Display of the output of the D/A converter. </a:t>
            </a:r>
            <a:endParaRPr lang="en-US" sz="1600" dirty="0"/>
          </a:p>
        </p:txBody>
      </p:sp>
    </p:spTree>
    <p:extLst>
      <p:ext uri="{BB962C8B-B14F-4D97-AF65-F5344CB8AC3E}">
        <p14:creationId xmlns:p14="http://schemas.microsoft.com/office/powerpoint/2010/main" val="121353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A8FF2DCB-7549-E3B8-F708-865EE5DE775A}"/>
              </a:ext>
            </a:extLst>
          </p:cNvPr>
          <p:cNvSpPr>
            <a:spLocks noGrp="1"/>
          </p:cNvSpPr>
          <p:nvPr>
            <p:ph type="title"/>
          </p:nvPr>
        </p:nvSpPr>
        <p:spPr>
          <a:xfrm>
            <a:off x="0" y="365125"/>
            <a:ext cx="12192000" cy="709073"/>
          </a:xfrm>
        </p:spPr>
        <p:txBody>
          <a:bodyPr>
            <a:normAutofit/>
          </a:bodyPr>
          <a:lstStyle/>
          <a:p>
            <a:r>
              <a:rPr lang="en-US" dirty="0">
                <a:latin typeface="+mj-lt"/>
              </a:rPr>
              <a:t>Pulse Code Modulation (PCM) and Line Codes</a:t>
            </a:r>
          </a:p>
        </p:txBody>
      </p:sp>
      <p:sp>
        <p:nvSpPr>
          <p:cNvPr id="6" name="Title 1">
            <a:extLst>
              <a:ext uri="{FF2B5EF4-FFF2-40B4-BE49-F238E27FC236}">
                <a16:creationId xmlns:a16="http://schemas.microsoft.com/office/drawing/2014/main" id="{6D923B60-221C-448F-C964-5D43A58B358F}"/>
              </a:ext>
            </a:extLst>
          </p:cNvPr>
          <p:cNvSpPr txBox="1">
            <a:spLocks/>
          </p:cNvSpPr>
          <p:nvPr/>
        </p:nvSpPr>
        <p:spPr>
          <a:xfrm>
            <a:off x="0" y="948894"/>
            <a:ext cx="12192000" cy="7090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rgbClr val="000000"/>
                </a:solidFill>
                <a:ea typeface="Times New Roman" panose="02020603050405020304" pitchFamily="18" charset="0"/>
                <a:cs typeface="Calibri" panose="020F0502020204030204" pitchFamily="34" charset="0"/>
              </a:rPr>
              <a:t>Pulse Code Modulation (PCM) Cont.</a:t>
            </a:r>
            <a:endParaRPr lang="en-US" sz="2800" dirty="0">
              <a:solidFill>
                <a:schemeClr val="dk1"/>
              </a:solidFill>
              <a:latin typeface="+mn-lt"/>
              <a:ea typeface="+mn-ea"/>
              <a:cs typeface="+mn-cs"/>
            </a:endParaRPr>
          </a:p>
        </p:txBody>
      </p:sp>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62753" y="3139412"/>
            <a:ext cx="1994648" cy="3146883"/>
          </a:xfrm>
          <a:prstGeom prst="rect">
            <a:avLst/>
          </a:prstGeom>
        </p:spPr>
        <p:txBody>
          <a:bodyPr lIns="91440" tIns="45720" rIns="91440" bIns="45720" anchor="ctr" anchorCtr="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600" dirty="0">
                <a:ea typeface="Calibri" panose="020F0502020204030204" pitchFamily="34" charset="0"/>
                <a:cs typeface="Times New Roman"/>
              </a:rPr>
              <a:t>Oscilloscope display with the analog input signal of 1 KHz and sampling clock at 1.5 KHz.</a:t>
            </a:r>
            <a:endParaRPr lang="en-US" sz="1600" dirty="0"/>
          </a:p>
        </p:txBody>
      </p:sp>
      <p:pic>
        <p:nvPicPr>
          <p:cNvPr id="4" name="Picture 3">
            <a:extLst>
              <a:ext uri="{FF2B5EF4-FFF2-40B4-BE49-F238E27FC236}">
                <a16:creationId xmlns:a16="http://schemas.microsoft.com/office/drawing/2014/main" id="{7C8DEFE6-B674-63A0-3B99-6C5A64F806CA}"/>
              </a:ext>
            </a:extLst>
          </p:cNvPr>
          <p:cNvPicPr>
            <a:picLocks noChangeAspect="1"/>
          </p:cNvPicPr>
          <p:nvPr/>
        </p:nvPicPr>
        <p:blipFill>
          <a:blip r:embed="rId2"/>
          <a:stretch>
            <a:fillRect/>
          </a:stretch>
        </p:blipFill>
        <p:spPr>
          <a:xfrm>
            <a:off x="1931895" y="3142900"/>
            <a:ext cx="3892161" cy="3143397"/>
          </a:xfrm>
          <a:prstGeom prst="rect">
            <a:avLst/>
          </a:prstGeom>
        </p:spPr>
      </p:pic>
      <p:pic>
        <p:nvPicPr>
          <p:cNvPr id="8" name="Picture 7">
            <a:extLst>
              <a:ext uri="{FF2B5EF4-FFF2-40B4-BE49-F238E27FC236}">
                <a16:creationId xmlns:a16="http://schemas.microsoft.com/office/drawing/2014/main" id="{1A4FD0F0-278A-1AF5-E964-2C125DDF20C7}"/>
              </a:ext>
            </a:extLst>
          </p:cNvPr>
          <p:cNvPicPr>
            <a:picLocks noChangeAspect="1"/>
          </p:cNvPicPr>
          <p:nvPr/>
        </p:nvPicPr>
        <p:blipFill>
          <a:blip r:embed="rId3"/>
          <a:stretch>
            <a:fillRect/>
          </a:stretch>
        </p:blipFill>
        <p:spPr>
          <a:xfrm>
            <a:off x="6351495" y="3141738"/>
            <a:ext cx="3867345" cy="3145721"/>
          </a:xfrm>
          <a:prstGeom prst="rect">
            <a:avLst/>
          </a:prstGeom>
        </p:spPr>
      </p:pic>
      <p:sp>
        <p:nvSpPr>
          <p:cNvPr id="11" name="Text Placeholder 6">
            <a:extLst>
              <a:ext uri="{FF2B5EF4-FFF2-40B4-BE49-F238E27FC236}">
                <a16:creationId xmlns:a16="http://schemas.microsoft.com/office/drawing/2014/main" id="{38B9CD7A-F7FA-1DE5-85D0-1626C57F09E9}"/>
              </a:ext>
            </a:extLst>
          </p:cNvPr>
          <p:cNvSpPr txBox="1">
            <a:spLocks/>
          </p:cNvSpPr>
          <p:nvPr/>
        </p:nvSpPr>
        <p:spPr>
          <a:xfrm>
            <a:off x="10218839" y="3142899"/>
            <a:ext cx="1910407" cy="3143397"/>
          </a:xfrm>
          <a:prstGeom prst="rect">
            <a:avLst/>
          </a:prstGeom>
        </p:spPr>
        <p:txBody>
          <a:bodyPr lIns="91440" tIns="45720" rIns="91440" bIns="45720" anchor="ctr" anchorCtr="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ea typeface="Calibri" panose="020F0502020204030204" pitchFamily="34" charset="0"/>
                <a:cs typeface="Times New Roman"/>
              </a:rPr>
              <a:t>Display of the signal output after D/A conversion of an undersampled signal</a:t>
            </a:r>
            <a:endParaRPr lang="en-US" sz="1600" dirty="0"/>
          </a:p>
        </p:txBody>
      </p:sp>
      <mc:AlternateContent xmlns:mc="http://schemas.openxmlformats.org/markup-compatibility/2006">
        <mc:Choice xmlns:a14="http://schemas.microsoft.com/office/drawing/2010/main" Requires="a14">
          <p:sp>
            <p:nvSpPr>
              <p:cNvPr id="12" name="Text Placeholder 6">
                <a:extLst>
                  <a:ext uri="{FF2B5EF4-FFF2-40B4-BE49-F238E27FC236}">
                    <a16:creationId xmlns:a16="http://schemas.microsoft.com/office/drawing/2014/main" id="{90C45748-B2CB-73AC-164C-6F759F562034}"/>
                  </a:ext>
                </a:extLst>
              </p:cNvPr>
              <p:cNvSpPr txBox="1">
                <a:spLocks/>
              </p:cNvSpPr>
              <p:nvPr/>
            </p:nvSpPr>
            <p:spPr>
              <a:xfrm>
                <a:off x="0" y="1543191"/>
                <a:ext cx="12192000" cy="1596221"/>
              </a:xfrm>
              <a:prstGeom prst="rect">
                <a:avLst/>
              </a:prstGeom>
            </p:spPr>
            <p:txBody>
              <a:bodyPr lIns="91440" tIns="45720" rIns="91440" bIns="4572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b="1" dirty="0">
                    <a:ea typeface="Calibri" panose="020F0502020204030204" pitchFamily="34" charset="0"/>
                    <a:cs typeface="Times New Roman"/>
                  </a:rPr>
                  <a:t>Sample rate – </a:t>
                </a:r>
                <a:r>
                  <a:rPr lang="en-US" sz="1600" dirty="0">
                    <a:ea typeface="Calibri" panose="020F0502020204030204" pitchFamily="34" charset="0"/>
                    <a:cs typeface="Times New Roman"/>
                  </a:rPr>
                  <a:t>The rate at which an analog signal is sampled for conversion to digital.</a:t>
                </a:r>
              </a:p>
              <a:p>
                <a:pPr>
                  <a:buFont typeface="Wingdings" panose="05000000000000000000" pitchFamily="2" charset="2"/>
                  <a:buChar char="Ø"/>
                </a:pPr>
                <a:r>
                  <a:rPr lang="en-US" sz="1600" b="1" dirty="0">
                    <a:ea typeface="Calibri" panose="020F0502020204030204" pitchFamily="34" charset="0"/>
                    <a:cs typeface="Times New Roman"/>
                  </a:rPr>
                  <a:t>Nyquist frequency – </a:t>
                </a:r>
                <a:r>
                  <a:rPr lang="en-US" sz="1600" dirty="0">
                    <a:ea typeface="Calibri" panose="020F0502020204030204" pitchFamily="34" charset="0"/>
                    <a:cs typeface="Times New Roman"/>
                  </a:rPr>
                  <a:t>The minimum sampling frequency of an analog signal for accurate D/A conversion.</a:t>
                </a:r>
                <a:br>
                  <a:rPr lang="en-US" sz="1600" b="0" i="1" dirty="0">
                    <a:latin typeface="Cambria Math" panose="02040503050406030204" pitchFamily="18" charset="0"/>
                    <a:ea typeface="Calibri" panose="020F0502020204030204" pitchFamily="34" charset="0"/>
                    <a:cs typeface="Times New Roman"/>
                  </a:rPr>
                </a:br>
                <a:r>
                  <a:rPr lang="en-US" sz="1600" b="0" i="1" dirty="0">
                    <a:latin typeface="Cambria Math" panose="02040503050406030204" pitchFamily="18" charset="0"/>
                    <a:ea typeface="Calibri" panose="020F0502020204030204" pitchFamily="34" charset="0"/>
                    <a:cs typeface="Times New Roman"/>
                  </a:rPr>
                  <a:t>			</a:t>
                </a:r>
                <a14:m>
                  <m:oMath xmlns:m="http://schemas.openxmlformats.org/officeDocument/2006/math">
                    <m:sSub>
                      <m:sSubPr>
                        <m:ctrlPr>
                          <a:rPr lang="en-US" sz="1600" b="0" i="1" smtClean="0">
                            <a:latin typeface="Cambria Math" panose="02040503050406030204" pitchFamily="18" charset="0"/>
                            <a:ea typeface="Calibri" panose="020F0502020204030204" pitchFamily="34" charset="0"/>
                            <a:cs typeface="Times New Roman"/>
                          </a:rPr>
                        </m:ctrlPr>
                      </m:sSubPr>
                      <m:e>
                        <m:r>
                          <a:rPr lang="en-US" sz="1600" b="0" i="1" smtClean="0">
                            <a:latin typeface="Cambria Math" panose="02040503050406030204" pitchFamily="18" charset="0"/>
                            <a:ea typeface="Calibri" panose="020F0502020204030204" pitchFamily="34" charset="0"/>
                            <a:cs typeface="Times New Roman"/>
                          </a:rPr>
                          <m:t>𝑓</m:t>
                        </m:r>
                      </m:e>
                      <m:sub>
                        <m:r>
                          <a:rPr lang="en-US" sz="1600" b="0" i="1" smtClean="0">
                            <a:latin typeface="Cambria Math" panose="02040503050406030204" pitchFamily="18" charset="0"/>
                            <a:ea typeface="Calibri" panose="020F0502020204030204" pitchFamily="34" charset="0"/>
                            <a:cs typeface="Times New Roman"/>
                          </a:rPr>
                          <m:t>𝑁</m:t>
                        </m:r>
                      </m:sub>
                    </m:sSub>
                    <m:r>
                      <a:rPr lang="en-US" sz="1600" i="1">
                        <a:latin typeface="Cambria Math" panose="02040503050406030204" pitchFamily="18" charset="0"/>
                        <a:ea typeface="Calibri" panose="020F0502020204030204" pitchFamily="34" charset="0"/>
                        <a:cs typeface="Times New Roman"/>
                      </a:rPr>
                      <m:t>≥</m:t>
                    </m:r>
                    <m:sSub>
                      <m:sSubPr>
                        <m:ctrlPr>
                          <a:rPr lang="en-US" sz="1600" i="1" smtClean="0">
                            <a:latin typeface="Cambria Math" panose="02040503050406030204" pitchFamily="18" charset="0"/>
                            <a:ea typeface="Calibri" panose="020F0502020204030204" pitchFamily="34" charset="0"/>
                            <a:cs typeface="Times New Roman"/>
                          </a:rPr>
                        </m:ctrlPr>
                      </m:sSubPr>
                      <m:e>
                        <m:r>
                          <a:rPr lang="en-US" sz="1600" b="0" i="1" smtClean="0">
                            <a:latin typeface="Cambria Math" panose="02040503050406030204" pitchFamily="18" charset="0"/>
                            <a:ea typeface="Calibri" panose="020F0502020204030204" pitchFamily="34" charset="0"/>
                            <a:cs typeface="Times New Roman"/>
                          </a:rPr>
                          <m:t>2</m:t>
                        </m:r>
                        <m:r>
                          <a:rPr lang="en-US" sz="1600" b="0" i="1" smtClean="0">
                            <a:latin typeface="Cambria Math" panose="02040503050406030204" pitchFamily="18" charset="0"/>
                            <a:ea typeface="Calibri" panose="020F0502020204030204" pitchFamily="34" charset="0"/>
                            <a:cs typeface="Times New Roman"/>
                          </a:rPr>
                          <m:t>𝑓</m:t>
                        </m:r>
                      </m:e>
                      <m:sub>
                        <m:r>
                          <a:rPr lang="en-US" sz="1600" b="0" i="1" smtClean="0">
                            <a:latin typeface="Cambria Math" panose="02040503050406030204" pitchFamily="18" charset="0"/>
                            <a:ea typeface="Calibri" panose="020F0502020204030204" pitchFamily="34" charset="0"/>
                            <a:cs typeface="Times New Roman"/>
                          </a:rPr>
                          <m:t>𝑚</m:t>
                        </m:r>
                      </m:sub>
                    </m:sSub>
                  </m:oMath>
                </a14:m>
                <a:r>
                  <a:rPr lang="en-US" sz="1600" dirty="0">
                    <a:ea typeface="Calibri" panose="020F0502020204030204" pitchFamily="34" charset="0"/>
                    <a:cs typeface="Times New Roman"/>
                  </a:rPr>
                  <a:t>  (</a:t>
                </a:r>
                <a14:m>
                  <m:oMath xmlns:m="http://schemas.openxmlformats.org/officeDocument/2006/math">
                    <m:sSub>
                      <m:sSubPr>
                        <m:ctrlPr>
                          <a:rPr lang="en-US" sz="1600" i="1" dirty="0" smtClean="0">
                            <a:latin typeface="Cambria Math" panose="02040503050406030204" pitchFamily="18" charset="0"/>
                            <a:ea typeface="Calibri" panose="020F0502020204030204" pitchFamily="34" charset="0"/>
                            <a:cs typeface="Times New Roman"/>
                          </a:rPr>
                        </m:ctrlPr>
                      </m:sSubPr>
                      <m:e>
                        <m:r>
                          <a:rPr lang="en-US" sz="1600" b="0" i="1" dirty="0" smtClean="0">
                            <a:latin typeface="Cambria Math" panose="02040503050406030204" pitchFamily="18" charset="0"/>
                            <a:ea typeface="Calibri" panose="020F0502020204030204" pitchFamily="34" charset="0"/>
                            <a:cs typeface="Times New Roman"/>
                          </a:rPr>
                          <m:t>𝑓</m:t>
                        </m:r>
                      </m:e>
                      <m:sub>
                        <m:r>
                          <a:rPr lang="en-US" sz="1600" b="0" i="1" dirty="0" smtClean="0">
                            <a:latin typeface="Cambria Math" panose="02040503050406030204" pitchFamily="18" charset="0"/>
                            <a:ea typeface="Calibri" panose="020F0502020204030204" pitchFamily="34" charset="0"/>
                            <a:cs typeface="Times New Roman"/>
                          </a:rPr>
                          <m:t>𝑁</m:t>
                        </m:r>
                      </m:sub>
                    </m:sSub>
                    <m:r>
                      <a:rPr lang="en-US" sz="1600" b="0" i="1" dirty="0" smtClean="0">
                        <a:latin typeface="Cambria Math" panose="02040503050406030204" pitchFamily="18" charset="0"/>
                        <a:ea typeface="Calibri" panose="020F0502020204030204" pitchFamily="34" charset="0"/>
                        <a:cs typeface="Times New Roman"/>
                      </a:rPr>
                      <m:t>=  </m:t>
                    </m:r>
                    <m:r>
                      <a:rPr lang="en-US" sz="1600" b="0" i="1" dirty="0" smtClean="0">
                        <a:latin typeface="Cambria Math" panose="02040503050406030204" pitchFamily="18" charset="0"/>
                        <a:ea typeface="Calibri" panose="020F0502020204030204" pitchFamily="34" charset="0"/>
                        <a:cs typeface="Times New Roman"/>
                      </a:rPr>
                      <m:t>𝑁𝑦𝑞𝑢𝑖𝑠𝑡</m:t>
                    </m:r>
                    <m:r>
                      <a:rPr lang="en-US" sz="1600" b="0" i="1" dirty="0" smtClean="0">
                        <a:latin typeface="Cambria Math" panose="02040503050406030204" pitchFamily="18" charset="0"/>
                        <a:ea typeface="Calibri" panose="020F0502020204030204" pitchFamily="34" charset="0"/>
                        <a:cs typeface="Times New Roman"/>
                      </a:rPr>
                      <m:t> </m:t>
                    </m:r>
                    <m:r>
                      <a:rPr lang="en-US" sz="1600" b="0" i="1" dirty="0" smtClean="0">
                        <a:latin typeface="Cambria Math" panose="02040503050406030204" pitchFamily="18" charset="0"/>
                        <a:ea typeface="Calibri" panose="020F0502020204030204" pitchFamily="34" charset="0"/>
                        <a:cs typeface="Times New Roman"/>
                      </a:rPr>
                      <m:t>𝑓𝑟𝑒𝑞𝑢𝑒𝑛𝑐𝑦</m:t>
                    </m:r>
                    <m:r>
                      <a:rPr lang="en-US" sz="1600" b="0" i="1" dirty="0" smtClean="0">
                        <a:latin typeface="Cambria Math" panose="02040503050406030204" pitchFamily="18" charset="0"/>
                        <a:ea typeface="Calibri" panose="020F0502020204030204" pitchFamily="34" charset="0"/>
                        <a:cs typeface="Times New Roman"/>
                      </a:rPr>
                      <m:t>, </m:t>
                    </m:r>
                    <m:sSub>
                      <m:sSubPr>
                        <m:ctrlPr>
                          <a:rPr lang="en-US" sz="1600" i="1" dirty="0" smtClean="0">
                            <a:latin typeface="Cambria Math" panose="02040503050406030204" pitchFamily="18" charset="0"/>
                            <a:ea typeface="Calibri" panose="020F0502020204030204" pitchFamily="34" charset="0"/>
                            <a:cs typeface="Times New Roman"/>
                          </a:rPr>
                        </m:ctrlPr>
                      </m:sSubPr>
                      <m:e>
                        <m:r>
                          <a:rPr lang="en-US" sz="1600" b="0" i="1" dirty="0" smtClean="0">
                            <a:latin typeface="Cambria Math" panose="02040503050406030204" pitchFamily="18" charset="0"/>
                            <a:ea typeface="Calibri" panose="020F0502020204030204" pitchFamily="34" charset="0"/>
                            <a:cs typeface="Times New Roman"/>
                          </a:rPr>
                          <m:t>𝑓</m:t>
                        </m:r>
                      </m:e>
                      <m:sub>
                        <m:r>
                          <a:rPr lang="en-US" sz="1600" b="0" i="1" dirty="0" smtClean="0">
                            <a:latin typeface="Cambria Math" panose="02040503050406030204" pitchFamily="18" charset="0"/>
                            <a:ea typeface="Calibri" panose="020F0502020204030204" pitchFamily="34" charset="0"/>
                            <a:cs typeface="Times New Roman"/>
                          </a:rPr>
                          <m:t>𝑚</m:t>
                        </m:r>
                      </m:sub>
                    </m:sSub>
                    <m:r>
                      <a:rPr lang="en-US" sz="1600" b="0" i="1" dirty="0" smtClean="0">
                        <a:latin typeface="Cambria Math" panose="02040503050406030204" pitchFamily="18" charset="0"/>
                        <a:ea typeface="Calibri" panose="020F0502020204030204" pitchFamily="34" charset="0"/>
                        <a:cs typeface="Times New Roman"/>
                      </a:rPr>
                      <m:t>=</m:t>
                    </m:r>
                    <m:r>
                      <a:rPr lang="en-US" sz="1600" b="0" i="1" dirty="0" smtClean="0">
                        <a:latin typeface="Cambria Math" panose="02040503050406030204" pitchFamily="18" charset="0"/>
                        <a:ea typeface="Calibri" panose="020F0502020204030204" pitchFamily="34" charset="0"/>
                        <a:cs typeface="Times New Roman"/>
                      </a:rPr>
                      <m:t>𝐼𝑛𝑝𝑢𝑡</m:t>
                    </m:r>
                    <m:r>
                      <a:rPr lang="en-US" sz="1600" b="0" i="1" dirty="0" smtClean="0">
                        <a:latin typeface="Cambria Math" panose="02040503050406030204" pitchFamily="18" charset="0"/>
                        <a:ea typeface="Calibri" panose="020F0502020204030204" pitchFamily="34" charset="0"/>
                        <a:cs typeface="Times New Roman"/>
                      </a:rPr>
                      <m:t> </m:t>
                    </m:r>
                    <m:r>
                      <a:rPr lang="en-US" sz="1600" b="0" i="1" dirty="0" smtClean="0">
                        <a:latin typeface="Cambria Math" panose="02040503050406030204" pitchFamily="18" charset="0"/>
                        <a:ea typeface="Calibri" panose="020F0502020204030204" pitchFamily="34" charset="0"/>
                        <a:cs typeface="Times New Roman"/>
                      </a:rPr>
                      <m:t>𝑠𝑖𝑔𝑛𝑎𝑙</m:t>
                    </m:r>
                    <m:r>
                      <a:rPr lang="en-US" sz="1600" b="0" i="1" dirty="0" smtClean="0">
                        <a:latin typeface="Cambria Math" panose="02040503050406030204" pitchFamily="18" charset="0"/>
                        <a:ea typeface="Calibri" panose="020F0502020204030204" pitchFamily="34" charset="0"/>
                        <a:cs typeface="Times New Roman"/>
                      </a:rPr>
                      <m:t> </m:t>
                    </m:r>
                    <m:r>
                      <a:rPr lang="en-US" sz="1600" b="0" i="1" dirty="0" smtClean="0">
                        <a:latin typeface="Cambria Math" panose="02040503050406030204" pitchFamily="18" charset="0"/>
                        <a:ea typeface="Calibri" panose="020F0502020204030204" pitchFamily="34" charset="0"/>
                        <a:cs typeface="Times New Roman"/>
                      </a:rPr>
                      <m:t>𝑓𝑟𝑒𝑞𝑢𝑒𝑛𝑐𝑦</m:t>
                    </m:r>
                  </m:oMath>
                </a14:m>
                <a:r>
                  <a:rPr lang="en-US" sz="1600" dirty="0">
                    <a:ea typeface="Calibri" panose="020F0502020204030204" pitchFamily="34" charset="0"/>
                    <a:cs typeface="Times New Roman"/>
                  </a:rPr>
                  <a:t>)</a:t>
                </a:r>
              </a:p>
              <a:p>
                <a:pPr>
                  <a:buFont typeface="Wingdings" panose="05000000000000000000" pitchFamily="2" charset="2"/>
                  <a:buChar char="Ø"/>
                </a:pPr>
                <a:r>
                  <a:rPr lang="en-US" sz="1600" b="1" dirty="0">
                    <a:ea typeface="Calibri" panose="020F0502020204030204" pitchFamily="34" charset="0"/>
                    <a:cs typeface="Times New Roman"/>
                  </a:rPr>
                  <a:t>Undersampling – </a:t>
                </a:r>
                <a:r>
                  <a:rPr lang="en-US" sz="1600" dirty="0">
                    <a:ea typeface="Calibri" panose="020F0502020204030204" pitchFamily="34" charset="0"/>
                    <a:cs typeface="Times New Roman"/>
                  </a:rPr>
                  <a:t>Sampling an analog signal at a rate lower than the Nyquist frequency.</a:t>
                </a:r>
              </a:p>
              <a:p>
                <a:pPr>
                  <a:buFont typeface="Wingdings" panose="05000000000000000000" pitchFamily="2" charset="2"/>
                  <a:buChar char="Ø"/>
                </a:pPr>
                <a:r>
                  <a:rPr lang="en-US" sz="1600" b="1" dirty="0">
                    <a:ea typeface="Calibri" panose="020F0502020204030204" pitchFamily="34" charset="0"/>
                    <a:cs typeface="Times New Roman"/>
                  </a:rPr>
                  <a:t>Aliasing – </a:t>
                </a:r>
                <a:r>
                  <a:rPr lang="en-US" sz="1600" dirty="0">
                    <a:ea typeface="Calibri" panose="020F0502020204030204" pitchFamily="34" charset="0"/>
                    <a:cs typeface="Times New Roman"/>
                  </a:rPr>
                  <a:t>The creation of a new signal along with the original signal after an undersampled signal has been converted back to analog.</a:t>
                </a:r>
                <a:endParaRPr lang="en-US" sz="1600" b="1" dirty="0">
                  <a:ea typeface="Calibri" panose="020F0502020204030204" pitchFamily="34" charset="0"/>
                  <a:cs typeface="Times New Roman"/>
                </a:endParaRPr>
              </a:p>
            </p:txBody>
          </p:sp>
        </mc:Choice>
        <mc:Fallback>
          <p:sp>
            <p:nvSpPr>
              <p:cNvPr id="12" name="Text Placeholder 6">
                <a:extLst>
                  <a:ext uri="{FF2B5EF4-FFF2-40B4-BE49-F238E27FC236}">
                    <a16:creationId xmlns:a16="http://schemas.microsoft.com/office/drawing/2014/main" id="{90C45748-B2CB-73AC-164C-6F759F562034}"/>
                  </a:ext>
                </a:extLst>
              </p:cNvPr>
              <p:cNvSpPr txBox="1">
                <a:spLocks noRot="1" noChangeAspect="1" noMove="1" noResize="1" noEditPoints="1" noAdjustHandles="1" noChangeArrowheads="1" noChangeShapeType="1" noTextEdit="1"/>
              </p:cNvSpPr>
              <p:nvPr/>
            </p:nvSpPr>
            <p:spPr>
              <a:xfrm>
                <a:off x="0" y="1543191"/>
                <a:ext cx="12192000" cy="1596221"/>
              </a:xfrm>
              <a:prstGeom prst="rect">
                <a:avLst/>
              </a:prstGeom>
              <a:blipFill>
                <a:blip r:embed="rId4"/>
                <a:stretch>
                  <a:fillRect l="-200" t="-1145" b="-11450"/>
                </a:stretch>
              </a:blipFill>
            </p:spPr>
            <p:txBody>
              <a:bodyPr/>
              <a:lstStyle/>
              <a:p>
                <a:r>
                  <a:rPr lang="en-US">
                    <a:noFill/>
                  </a:rPr>
                  <a:t> </a:t>
                </a:r>
              </a:p>
            </p:txBody>
          </p:sp>
        </mc:Fallback>
      </mc:AlternateContent>
    </p:spTree>
    <p:extLst>
      <p:ext uri="{BB962C8B-B14F-4D97-AF65-F5344CB8AC3E}">
        <p14:creationId xmlns:p14="http://schemas.microsoft.com/office/powerpoint/2010/main" val="348338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65134612-F2B8-9014-4EC4-1E75AD0FB818}"/>
              </a:ext>
            </a:extLst>
          </p:cNvPr>
          <p:cNvSpPr>
            <a:spLocks noGrp="1"/>
          </p:cNvSpPr>
          <p:nvPr>
            <p:ph type="title"/>
          </p:nvPr>
        </p:nvSpPr>
        <p:spPr>
          <a:xfrm>
            <a:off x="0" y="365125"/>
            <a:ext cx="12192000" cy="709073"/>
          </a:xfrm>
        </p:spPr>
        <p:txBody>
          <a:bodyPr>
            <a:normAutofit/>
          </a:bodyPr>
          <a:lstStyle/>
          <a:p>
            <a:r>
              <a:rPr lang="en-US" dirty="0">
                <a:latin typeface="+mj-lt"/>
              </a:rPr>
              <a:t>Pulse Code Modulation (PCM) and Line Codes</a:t>
            </a:r>
          </a:p>
        </p:txBody>
      </p:sp>
      <p:sp>
        <p:nvSpPr>
          <p:cNvPr id="4" name="Title 1">
            <a:extLst>
              <a:ext uri="{FF2B5EF4-FFF2-40B4-BE49-F238E27FC236}">
                <a16:creationId xmlns:a16="http://schemas.microsoft.com/office/drawing/2014/main" id="{634B626A-A6BD-6F31-6572-75D60CFD4B1B}"/>
              </a:ext>
            </a:extLst>
          </p:cNvPr>
          <p:cNvSpPr txBox="1">
            <a:spLocks/>
          </p:cNvSpPr>
          <p:nvPr/>
        </p:nvSpPr>
        <p:spPr>
          <a:xfrm>
            <a:off x="0" y="948894"/>
            <a:ext cx="12192000" cy="7090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ea typeface="Times New Roman" panose="02020603050405020304" pitchFamily="18" charset="0"/>
                <a:cs typeface="Calibri" panose="020F0502020204030204" pitchFamily="34" charset="0"/>
              </a:rPr>
              <a:t>Line Codes</a:t>
            </a:r>
            <a:endParaRPr lang="en-US" sz="2800" dirty="0">
              <a:ea typeface="+mn-ea"/>
              <a:cs typeface="+mn-cs"/>
            </a:endParaRPr>
          </a:p>
        </p:txBody>
      </p:sp>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0" y="1657967"/>
            <a:ext cx="3500889" cy="685800"/>
          </a:xfrm>
          <a:prstGeom prst="rect">
            <a:avLst/>
          </a:prstGeom>
        </p:spPr>
        <p:txBody>
          <a:bodyPr lIns="91440" tIns="45720" rIns="91440" bIns="4572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Bef>
                <a:spcPts val="0"/>
              </a:spcBef>
              <a:buNone/>
            </a:pPr>
            <a:r>
              <a:rPr lang="en-US" sz="1600" dirty="0">
                <a:latin typeface="+mj-lt"/>
                <a:ea typeface="Calibri" panose="020F0502020204030204" pitchFamily="34" charset="0"/>
                <a:cs typeface="Times New Roman"/>
              </a:rPr>
              <a:t>This screenshot shows the power spectral densities of four-line codes: NRZ-Polar, NRZ-Unipolar, NRZ-Bipolar, and Manchester-Polar. </a:t>
            </a:r>
            <a:endParaRPr lang="en-US" sz="1600" dirty="0">
              <a:latin typeface="+mj-l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412271C5-1C64-41E8-A0B6-122B9FAA7D36}"/>
              </a:ext>
            </a:extLst>
          </p:cNvPr>
          <p:cNvSpPr txBox="1"/>
          <p:nvPr/>
        </p:nvSpPr>
        <p:spPr>
          <a:xfrm>
            <a:off x="-1" y="2927536"/>
            <a:ext cx="3500889" cy="1077218"/>
          </a:xfrm>
          <a:prstGeom prst="rect">
            <a:avLst/>
          </a:prstGeom>
          <a:noFill/>
        </p:spPr>
        <p:txBody>
          <a:bodyPr wrap="square" rtlCol="0">
            <a:spAutoFit/>
          </a:bodyPr>
          <a:lstStyle/>
          <a:p>
            <a:r>
              <a:rPr lang="en-US" sz="1600" dirty="0">
                <a:latin typeface="+mj-lt"/>
                <a:ea typeface="Calibri" panose="020F0502020204030204" pitchFamily="34" charset="0"/>
              </a:rPr>
              <a:t>When comparing the </a:t>
            </a:r>
            <a:r>
              <a:rPr lang="en-US" sz="1600" dirty="0">
                <a:latin typeface="+mj-lt"/>
                <a:ea typeface="Calibri" panose="020F0502020204030204" pitchFamily="34" charset="0"/>
                <a:cs typeface="Times New Roman"/>
              </a:rPr>
              <a:t>NRZ-Bipolar</a:t>
            </a:r>
            <a:r>
              <a:rPr lang="en-US" sz="1600" dirty="0">
                <a:latin typeface="+mj-lt"/>
                <a:ea typeface="Calibri" panose="020F0502020204030204" pitchFamily="34" charset="0"/>
              </a:rPr>
              <a:t> and Manchester polar codes in the diagram t</a:t>
            </a:r>
            <a:r>
              <a:rPr lang="en-US" sz="1600" dirty="0">
                <a:latin typeface="+mj-lt"/>
              </a:rPr>
              <a:t>he Manchester-Polar would require more bandwidth.</a:t>
            </a:r>
          </a:p>
        </p:txBody>
      </p:sp>
      <p:pic>
        <p:nvPicPr>
          <p:cNvPr id="3" name="Picture 2">
            <a:extLst>
              <a:ext uri="{FF2B5EF4-FFF2-40B4-BE49-F238E27FC236}">
                <a16:creationId xmlns:a16="http://schemas.microsoft.com/office/drawing/2014/main" id="{9F7D6448-C363-38FD-D2D0-B6A97C73944D}"/>
              </a:ext>
            </a:extLst>
          </p:cNvPr>
          <p:cNvPicPr>
            <a:picLocks noChangeAspect="1"/>
          </p:cNvPicPr>
          <p:nvPr/>
        </p:nvPicPr>
        <p:blipFill rotWithShape="1">
          <a:blip r:embed="rId2"/>
          <a:srcRect l="11040" t="11481" r="8333" b="9933"/>
          <a:stretch/>
        </p:blipFill>
        <p:spPr>
          <a:xfrm>
            <a:off x="3500889" y="1657967"/>
            <a:ext cx="8312987" cy="4557655"/>
          </a:xfrm>
          <a:prstGeom prst="rect">
            <a:avLst/>
          </a:prstGeom>
        </p:spPr>
      </p:pic>
    </p:spTree>
    <p:extLst>
      <p:ext uri="{BB962C8B-B14F-4D97-AF65-F5344CB8AC3E}">
        <p14:creationId xmlns:p14="http://schemas.microsoft.com/office/powerpoint/2010/main" val="1707740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2072</Words>
  <Application>Microsoft Office PowerPoint</Application>
  <PresentationFormat>Widescreen</PresentationFormat>
  <Paragraphs>186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Office Theme</vt:lpstr>
      <vt:lpstr>Wired, Optical and Wireless Communications</vt:lpstr>
      <vt:lpstr>Introduction</vt:lpstr>
      <vt:lpstr>Baseband Signals and AM/FM Signals</vt:lpstr>
      <vt:lpstr>Baseband Signals and AM/FM Signals</vt:lpstr>
      <vt:lpstr>Baseband Signals and AM/FM Signals</vt:lpstr>
      <vt:lpstr>Baseband Signals and AM/FM Signals</vt:lpstr>
      <vt:lpstr>Pulse Code Modulation (PCM) and Line Codes</vt:lpstr>
      <vt:lpstr>Pulse Code Modulation (PCM) and Line Codes</vt:lpstr>
      <vt:lpstr>Pulse Code Modulation (PCM) and Line Codes</vt:lpstr>
      <vt:lpstr>Questions</vt:lpstr>
      <vt:lpstr>PowerPoint Presentation</vt:lpstr>
      <vt:lpstr>PowerPoint Presentation</vt:lpstr>
      <vt:lpstr>PowerPoint Presentation</vt:lpstr>
      <vt:lpstr>PowerPoint Presentation</vt:lpstr>
      <vt:lpstr>PowerPoint Presentation</vt:lpstr>
      <vt:lpstr>PowerPoint Presentation</vt:lpstr>
      <vt:lpstr>Challenges</vt:lpstr>
      <vt:lpstr>Career Skills Obtained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Wired, Optical and Wireless Communications</dc:title>
  <dc:creator>Miller, Michael</dc:creator>
  <cp:lastModifiedBy>Miller, Michael</cp:lastModifiedBy>
  <cp:revision>1</cp:revision>
  <dcterms:created xsi:type="dcterms:W3CDTF">2023-06-14T12:57:34Z</dcterms:created>
  <dcterms:modified xsi:type="dcterms:W3CDTF">2023-06-14T20:04:29Z</dcterms:modified>
</cp:coreProperties>
</file>