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6AB159-2EB8-43EB-9299-B7E1C008D3D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91440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99920" y="3260520"/>
            <a:ext cx="91440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AE42EA-57A3-4C31-88D9-EEB694E0C9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79992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48568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1C54D7-D50C-4185-BD2A-4B00EC7F8C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891600" y="132660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983280" y="132660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799920" y="326052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891600" y="326052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983280" y="326052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42861-D1E1-46E6-A7DC-CBA70366E2A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848F3A-3671-4396-AD58-65BADA0832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99920" y="1326600"/>
            <a:ext cx="9144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F93520-9915-45AB-A7FE-5501DA8A0F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9144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1C452E-6AAC-4718-A7B5-F3DFA66A2B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52BB4D-131A-4B42-A3A8-2B8CDDA5D3C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6105A8-7C93-44B2-852F-0D745BDD522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99920" y="226080"/>
            <a:ext cx="914400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A222D26-093F-41FD-9690-8FAE4E19EE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79992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EAC33F-8FDE-4FD0-992E-0FBF5D176C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99920" y="1326600"/>
            <a:ext cx="9144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27C174-C899-4888-A380-820E1724719B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48568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7DACFC-F67C-491A-B6DA-FC7ABDADFF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799920" y="3260520"/>
            <a:ext cx="91440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758D32-7E7B-421C-BA7A-3A4779AC47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91440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799920" y="3260520"/>
            <a:ext cx="91440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C3D9AA-02A6-482A-A06F-C7064645D2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9992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48568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583C5B-34CD-41DD-9A61-D6D29DF9ED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891600" y="132660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983280" y="132660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799920" y="326052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891600" y="326052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983280" y="3260520"/>
            <a:ext cx="294408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BBC2446-CAEC-4034-9FD4-43B853178E6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9144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5A0E49-870C-46B9-8BB2-A38EBA82AC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C1FE6B-647E-4AD6-A9AA-FC316201A5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582882-E9FA-4E98-8197-0C544FBAF64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99920" y="226080"/>
            <a:ext cx="914400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BAF22F-1B43-4018-88EB-8E719DC925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9992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9A87B9-37C7-4E59-9E47-69B41C96B0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485680" y="326052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7472BF-16DF-49B8-885A-4482FC78E3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485680" y="1326600"/>
            <a:ext cx="44622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799920" y="3260520"/>
            <a:ext cx="9144000" cy="176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985D8F-6109-4085-B397-09A15877A1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5"/>
          <a:stretch/>
        </p:blipFill>
        <p:spPr>
          <a:xfrm>
            <a:off x="8458200" y="3789360"/>
            <a:ext cx="1621440" cy="18802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7800" y="226080"/>
            <a:ext cx="88894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770400" y="52794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2000" b="0" strike="noStrike" spc="-1">
                <a:solidFill>
                  <a:srgbClr val="1C1C1C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&lt;footer&gt;</a:t>
            </a:r>
            <a:endParaRPr lang="en-US" sz="20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0" y="5279400"/>
            <a:ext cx="6854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20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1C79463-4B8D-4021-9FA4-5F115C83DEAA}" type="slidenum">
              <a:rPr lang="en-US" sz="2000" b="0" strike="noStrike" spc="-1">
                <a:latin typeface="Calibri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7134120" y="52794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15"/>
          <a:stretch/>
        </p:blipFill>
        <p:spPr>
          <a:xfrm>
            <a:off x="9527040" y="5029200"/>
            <a:ext cx="552600" cy="640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763200" y="52794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16000" indent="-216000">
              <a:lnSpc>
                <a:spcPct val="100000"/>
              </a:lnSpc>
              <a:buClr>
                <a:srgbClr val="1C1C1C"/>
              </a:buClr>
              <a:buFont typeface="Wingdings" charset="2"/>
              <a:buChar char=""/>
              <a:defRPr lang="en-US" sz="2000" b="0" strike="noStrike" spc="-1">
                <a:solidFill>
                  <a:srgbClr val="1C1C1C"/>
                </a:solidFill>
                <a:latin typeface="Calibri"/>
              </a:defRPr>
            </a:lvl1pPr>
          </a:lstStyle>
          <a:p>
            <a:pPr marL="216000" indent="-216000">
              <a:lnSpc>
                <a:spcPct val="100000"/>
              </a:lnSpc>
              <a:buClr>
                <a:srgbClr val="1C1C1C"/>
              </a:buClr>
              <a:buFont typeface="Wingdings" charset="2"/>
              <a:buChar char="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&lt;footer&gt;</a:t>
            </a:r>
            <a:endParaRPr lang="en-US" sz="2000" b="0" strike="noStrike" spc="-1">
              <a:solidFill>
                <a:srgbClr val="1C1C1C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0" y="5279400"/>
            <a:ext cx="6854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2847C0A-D323-40CD-8CF9-77D8AB222BEB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7119720" y="52794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buNone/>
              <a:defRPr lang="en-US" sz="2000" b="0" strike="noStrike" spc="-1">
                <a:solidFill>
                  <a:srgbClr val="1C1C1C"/>
                </a:solidFill>
                <a:latin typeface="Calibri"/>
              </a:defRPr>
            </a:lvl1pPr>
          </a:lstStyle>
          <a:p>
            <a:pPr algn="r">
              <a:buNone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99920" y="1326600"/>
            <a:ext cx="9144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Click to edit the outline text format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Second Outline Level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Third Outline Level</a:t>
            </a:r>
          </a:p>
          <a:p>
            <a:pPr marL="1645920" lvl="3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Fourth Outline Level</a:t>
            </a:r>
          </a:p>
          <a:p>
            <a:pPr marL="1965960" lvl="4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Fifth Outline Level</a:t>
            </a:r>
          </a:p>
          <a:p>
            <a:pPr marL="2286000" lvl="5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Sixth Outline Level</a:t>
            </a:r>
          </a:p>
          <a:p>
            <a:pPr marL="2606040" lvl="6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Seventh Outline Level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Pv4-vs-IPv6-graphic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94160" y="1362240"/>
            <a:ext cx="8385480" cy="96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1C1C1C"/>
                </a:solidFill>
                <a:latin typeface="Calibri"/>
              </a:rPr>
              <a:t>Linux Operating System</a:t>
            </a:r>
            <a:br>
              <a:rPr sz="4800"/>
            </a:br>
            <a:r>
              <a:rPr lang="en-US" sz="2800" b="0" strike="noStrike" spc="-1">
                <a:solidFill>
                  <a:srgbClr val="1C1C1C"/>
                </a:solidFill>
                <a:latin typeface="Calibri"/>
              </a:rPr>
              <a:t>An Introduction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793800" y="3922200"/>
            <a:ext cx="8385840" cy="137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Michael J. Miller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CEIS106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Oct 22, 2022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Professor Charlotte McKenzie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Make The PATH Value Permanent</a:t>
            </a: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572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Add desired </a:t>
            </a:r>
            <a:r>
              <a:rPr lang="en-US" sz="2000" b="0" strike="noStrike" spc="-1" dirty="0" err="1">
                <a:solidFill>
                  <a:srgbClr val="1C1C1C"/>
                </a:solidFill>
                <a:latin typeface="Calibri"/>
              </a:rPr>
              <a:t>filepath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 to end of .</a:t>
            </a:r>
            <a:r>
              <a:rPr lang="en-US" sz="2000" b="0" strike="noStrike" spc="-1" dirty="0" err="1">
                <a:solidFill>
                  <a:srgbClr val="1C1C1C"/>
                </a:solidFill>
                <a:latin typeface="Calibri"/>
              </a:rPr>
              <a:t>bashrc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 file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nano .</a:t>
            </a: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bashrc</a:t>
            </a:r>
            <a:endParaRPr lang="en-US" sz="2000" b="0" strike="noStrike" spc="-1" dirty="0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open .</a:t>
            </a:r>
            <a:r>
              <a:rPr lang="en-US" sz="2000" b="0" strike="noStrike" spc="-1" dirty="0" err="1">
                <a:solidFill>
                  <a:srgbClr val="1C1C1C"/>
                </a:solidFill>
                <a:latin typeface="Calibri"/>
              </a:rPr>
              <a:t>bashrc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 in nano editor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 err="1">
                <a:solidFill>
                  <a:srgbClr val="1C1C1C"/>
                </a:solidFill>
                <a:latin typeface="Calibri"/>
              </a:rPr>
              <a:t>bashrc</a:t>
            </a:r>
            <a:endParaRPr lang="en-US" sz="2000" b="0" strike="noStrike" spc="-1" dirty="0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file containing configuration data for shell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located in users home directory</a:t>
            </a: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5522400" y="1919520"/>
            <a:ext cx="4307400" cy="2462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168994-844C-498F-8962-C57DCF52A15C}" type="slidenum">
              <a:rPr/>
              <a:t>10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Add Users and Groups in Command Line</a:t>
            </a: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9144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useradd </a:t>
            </a: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command</a:t>
            </a:r>
            <a:endParaRPr lang="en-US" sz="2000" b="0" strike="noStrike" spc="-1">
              <a:solidFill>
                <a:srgbClr val="1C1C1C"/>
              </a:solidFill>
              <a:latin typeface="Andale Mono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add new user to system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use options to configure user account specifics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uses default config settings if not specified in command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adduser </a:t>
            </a: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command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Like useradd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Will prompt for password and user information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Typically preferred method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addgroup </a:t>
            </a: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command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add new group to system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assigns group id (GID)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2AAD86-D862-41D2-A773-E6F5CDE0F64C}" type="slidenum">
              <a:t>11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Test User and Group Settings</a:t>
            </a: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5788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id username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print username’s: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userid (UID)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groupid (GID)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GID’s user belongs to</a:t>
            </a:r>
          </a:p>
        </p:txBody>
      </p:sp>
      <p:pic>
        <p:nvPicPr>
          <p:cNvPr id="116" name="Picture 115"/>
          <p:cNvPicPr/>
          <p:nvPr/>
        </p:nvPicPr>
        <p:blipFill rotWithShape="1">
          <a:blip r:embed="rId2"/>
          <a:srcRect l="16406" t="16768" r="23400" b="51188"/>
          <a:stretch/>
        </p:blipFill>
        <p:spPr>
          <a:xfrm>
            <a:off x="1456267" y="2952189"/>
            <a:ext cx="7337778" cy="2195547"/>
          </a:xfrm>
          <a:prstGeom prst="rect">
            <a:avLst/>
          </a:prstGeom>
          <a:ln w="0">
            <a:noFill/>
          </a:ln>
        </p:spPr>
      </p:pic>
      <p:sp>
        <p:nvSpPr>
          <p:cNvPr id="117" name="TextBox 116"/>
          <p:cNvSpPr txBox="1"/>
          <p:nvPr/>
        </p:nvSpPr>
        <p:spPr>
          <a:xfrm>
            <a:off x="5336280" y="1326600"/>
            <a:ext cx="445788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cat /etc/passwd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prints passwd file listing all users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cat /etc/shadow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prints all users with password hashed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0CECE6-38CB-4B8B-B3EE-4FF56734997D}" type="slidenum">
              <a:rPr/>
              <a:t>12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Add Users In GUI</a:t>
            </a: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3434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GUI user management tools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system-config-users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Red Hat developed 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RHEL/CentOS distros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yum install system-config-users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yum groupinstall “Graphical Administration Tools”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gnome-system-tools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Debian based distros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apt install gnome-statem-tools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rcRect l="16676" t="17293" r="55188" b="54892"/>
          <a:stretch/>
        </p:blipFill>
        <p:spPr>
          <a:xfrm>
            <a:off x="5325840" y="1714320"/>
            <a:ext cx="4732200" cy="2629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B5E74BF-6112-4856-9A24-66D47270A00A}" type="slidenum">
              <a:t>13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Remove Users and Groups</a:t>
            </a: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605808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5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userdel</a:t>
            </a: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 username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Removes user from system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Deletes all entries referring to the username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groupdel</a:t>
            </a: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 </a:t>
            </a: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group_id</a:t>
            </a:r>
            <a:endParaRPr lang="en-US" sz="2000" b="0" strike="noStrike" spc="-1" dirty="0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Removes group from system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Deletes all entries referring to group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deluser</a:t>
            </a: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 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and</a:t>
            </a: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 </a:t>
            </a: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delgroup</a:t>
            </a:r>
            <a:endParaRPr lang="en-US" sz="2000" b="0" strike="noStrike" spc="-1" dirty="0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friendlier than previous two commands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only removes data if command line options are used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Leaves user’s home directory and files intact by default</a:t>
            </a:r>
          </a:p>
        </p:txBody>
      </p:sp>
      <p:pic>
        <p:nvPicPr>
          <p:cNvPr id="123" name="Picture 122"/>
          <p:cNvPicPr/>
          <p:nvPr/>
        </p:nvPicPr>
        <p:blipFill>
          <a:blip r:embed="rId2"/>
          <a:srcRect l="35424" t="39813" r="36440" b="20148"/>
          <a:stretch/>
        </p:blipFill>
        <p:spPr>
          <a:xfrm>
            <a:off x="7011000" y="1015920"/>
            <a:ext cx="2503440" cy="20358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23"/>
          <p:cNvPicPr/>
          <p:nvPr/>
        </p:nvPicPr>
        <p:blipFill>
          <a:blip r:embed="rId3"/>
          <a:srcRect l="35424" t="36471" r="36437" b="23484"/>
          <a:stretch/>
        </p:blipFill>
        <p:spPr>
          <a:xfrm>
            <a:off x="7000200" y="3209400"/>
            <a:ext cx="2503440" cy="2035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F9721C-241C-424E-A9F0-AF9F533396D4}" type="slidenum">
              <a:rPr/>
              <a:t>14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Networking</a:t>
            </a: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99920" y="914400"/>
            <a:ext cx="4229280" cy="436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500" lnSpcReduction="20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Networking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Connecting more than one computer together for sharing data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All connected computers must have an IPv4 or IPv6 address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TCP/IP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Transmission Control Protocol/Internet Protocol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Primary data transfer protocol used on the internet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IPv4 addresses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Four octets of numbers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1C1C1C"/>
                </a:solidFill>
                <a:latin typeface="Calibri"/>
              </a:rPr>
              <a:t>eg.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 192.168.0.1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IPv6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Eight 16bit hexadecimal numbers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1C1C1C"/>
                </a:solidFill>
                <a:latin typeface="Calibri"/>
              </a:rPr>
              <a:t>eg.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 2001:0db8:3c4d:0015:0000:0000:adb6:ef12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Created because IPv4 addresses will all be used up</a:t>
            </a:r>
          </a:p>
        </p:txBody>
      </p:sp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5236920" y="1775520"/>
            <a:ext cx="4697280" cy="2514600"/>
          </a:xfrm>
          <a:prstGeom prst="rect">
            <a:avLst/>
          </a:prstGeom>
          <a:ln w="0">
            <a:noFill/>
          </a:ln>
        </p:spPr>
      </p:pic>
      <p:sp>
        <p:nvSpPr>
          <p:cNvPr id="128" name="TextBox 127"/>
          <p:cNvSpPr txBox="1"/>
          <p:nvPr/>
        </p:nvSpPr>
        <p:spPr>
          <a:xfrm>
            <a:off x="7200720" y="4343400"/>
            <a:ext cx="2701080" cy="1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200" b="0" strike="noStrike" spc="-1">
                <a:solidFill>
                  <a:srgbClr val="1C1C1C"/>
                </a:solidFill>
                <a:latin typeface="Noto Sans"/>
              </a:rPr>
              <a:t>source: </a:t>
            </a:r>
            <a:r>
              <a:rPr lang="en-US" sz="1200" b="0" strike="noStrike" spc="-1">
                <a:solidFill>
                  <a:srgbClr val="1C1C1C"/>
                </a:solidFill>
                <a:latin typeface="Noto Sans"/>
                <a:hlinkClick r:id="rId3"/>
              </a:rPr>
              <a:t>wikimedia.commons.org</a:t>
            </a:r>
            <a:endParaRPr lang="en-US" sz="1200" b="0" strike="noStrike" spc="-1">
              <a:solidFill>
                <a:srgbClr val="1C1C1C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D40022-872D-4E27-879D-F36E85BE3F89}" type="slidenum">
              <a:rPr/>
              <a:t>15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Discover Host IP Configurations</a:t>
            </a: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57880" cy="17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ifconfig </a:t>
            </a: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command</a:t>
            </a:r>
            <a:endParaRPr lang="en-US" sz="2000" b="0" strike="noStrike" spc="-1">
              <a:solidFill>
                <a:srgbClr val="1C1C1C"/>
              </a:solidFill>
              <a:latin typeface="Andale Mono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lists network devices installed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Shows: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IP addresses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Current status of each device</a:t>
            </a:r>
          </a:p>
        </p:txBody>
      </p:sp>
      <p:pic>
        <p:nvPicPr>
          <p:cNvPr id="131" name="Picture 130"/>
          <p:cNvPicPr/>
          <p:nvPr/>
        </p:nvPicPr>
        <p:blipFill>
          <a:blip r:embed="rId2"/>
          <a:srcRect l="16360" t="79070" r="50091" b="1447"/>
          <a:stretch/>
        </p:blipFill>
        <p:spPr>
          <a:xfrm>
            <a:off x="2286000" y="3229920"/>
            <a:ext cx="6400440" cy="2086920"/>
          </a:xfrm>
          <a:prstGeom prst="rect">
            <a:avLst/>
          </a:prstGeom>
          <a:ln w="0">
            <a:noFill/>
          </a:ln>
        </p:spPr>
      </p:pic>
      <p:sp>
        <p:nvSpPr>
          <p:cNvPr id="132" name="TextBox 131"/>
          <p:cNvSpPr txBox="1"/>
          <p:nvPr/>
        </p:nvSpPr>
        <p:spPr>
          <a:xfrm>
            <a:off x="5444280" y="1326960"/>
            <a:ext cx="4457880" cy="17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route </a:t>
            </a: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and</a:t>
            </a: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 netstat </a:t>
            </a: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commands</a:t>
            </a:r>
            <a:endParaRPr lang="en-US" sz="2000" b="0" strike="noStrike" spc="-1">
              <a:solidFill>
                <a:srgbClr val="1C1C1C"/>
              </a:solidFill>
              <a:latin typeface="Andale Mono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View/modify network tables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3F3AE3-DC1A-4649-929D-744824AC7352}" type="slidenum">
              <a:t>16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Manage Network Interfaces</a:t>
            </a: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99920" y="1028520"/>
            <a:ext cx="9144000" cy="44159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ifconfig</a:t>
            </a: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 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command</a:t>
            </a:r>
            <a:endParaRPr lang="en-US" sz="2000" b="0" strike="noStrike" spc="-1" dirty="0">
              <a:solidFill>
                <a:srgbClr val="1C1C1C"/>
              </a:solidFill>
              <a:latin typeface="Andale Mono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View network configuration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Noto Sans CJK SC"/>
              </a:rPr>
              <a:t>Configure network interfaces/devices</a:t>
            </a:r>
            <a:endParaRPr lang="en-US" sz="2000" b="0" strike="noStrike" spc="-1" dirty="0">
              <a:solidFill>
                <a:srgbClr val="1C1C1C"/>
              </a:solidFill>
              <a:latin typeface="Calibri"/>
            </a:endParaRPr>
          </a:p>
          <a:p>
            <a:pPr marL="216000" indent="-216000">
              <a:spcBef>
                <a:spcPts val="720"/>
              </a:spcBef>
              <a:buClr>
                <a:srgbClr val="1C1C1C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DHCP - Dynamic Host Configuration Protocol Client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 err="1">
                <a:solidFill>
                  <a:srgbClr val="1C1C1C"/>
                </a:solidFill>
                <a:latin typeface="Andale Mono"/>
              </a:rPr>
              <a:t>dhclient</a:t>
            </a: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 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command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allows configuration of network interfaces with DHCP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Name Resolution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DNS (domain name space) server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FQDN – fully qualified domain name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DNS servers store mapping of host FQDN to IP address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Clients request host name from DNS server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DNS server provides matching IP for proper connection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B05154-2F0B-4770-ADD6-1EE5AB840815}" type="slidenum">
              <a:rPr/>
              <a:t>17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Using Network Utilities</a:t>
            </a: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57880" cy="154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ifconfig eth0 up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Activates eth0 eithernet device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ifconfig eth0 down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Deactivates eth0 device</a:t>
            </a:r>
          </a:p>
        </p:txBody>
      </p:sp>
      <p:pic>
        <p:nvPicPr>
          <p:cNvPr id="137" name="Picture 136"/>
          <p:cNvPicPr/>
          <p:nvPr/>
        </p:nvPicPr>
        <p:blipFill>
          <a:blip r:embed="rId2"/>
          <a:srcRect l="16324" t="65945" r="42413" b="10689"/>
          <a:stretch/>
        </p:blipFill>
        <p:spPr>
          <a:xfrm>
            <a:off x="1623600" y="2873880"/>
            <a:ext cx="7429320" cy="23634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137"/>
          <p:cNvSpPr txBox="1"/>
          <p:nvPr/>
        </p:nvSpPr>
        <p:spPr>
          <a:xfrm>
            <a:off x="5444280" y="1326600"/>
            <a:ext cx="4457880" cy="154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ping 192.168.1.107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Requests echo response from a host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ping -c 3 hostname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Stop pinging after 3 attempts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BA1546-AE61-45F1-91DF-06240E215F19}" type="slidenum">
              <a:t>18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Monitor Linux Processes</a:t>
            </a: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9144000" cy="39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 lnSpcReduction="10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Performance Issues can be caused by: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Hardware improperly configured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Applications hogging resources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Too many processes running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File system excessive read/write operations 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Large amounts of network traffic 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Memory leaks, memory not being relinquished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Some Solutions: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Using peripheral processing devices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Adding RAM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Using SSDs, especially NVME hard drives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Run performance utilities to identify culprits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18AAD3-1FC7-4263-BC38-7B8D8A7B10B1}" type="slidenum">
              <a:rPr/>
              <a:t>19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en-US" sz="4400" b="0" strike="noStrike" spc="-1">
                <a:solidFill>
                  <a:srgbClr val="1C1C1C"/>
                </a:solidFill>
                <a:latin typeface="Calibri"/>
              </a:rPr>
              <a:t>Introduction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99920" y="1323000"/>
            <a:ext cx="9144000" cy="37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1C1C1C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1C1C1C"/>
                </a:solidFill>
                <a:latin typeface="Calibri"/>
              </a:rPr>
              <a:t>What is Linux?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1C1C1C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1C1C1C"/>
                </a:solidFill>
                <a:latin typeface="Calibri"/>
              </a:rPr>
              <a:t>Operating system based on the Linux kernel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1C1C1C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1C1C1C"/>
                </a:solidFill>
                <a:latin typeface="Calibri"/>
              </a:rPr>
              <a:t>Released Sep 17, 1991 by Linus Torvalds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1C1C1C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1C1C1C"/>
                </a:solidFill>
                <a:latin typeface="Calibri"/>
              </a:rPr>
              <a:t>Free and open source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1C1C1C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1C1C1C"/>
                </a:solidFill>
                <a:latin typeface="Calibri"/>
              </a:rPr>
              <a:t>Typically packaged as “Distributions”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1C1C1C"/>
              </a:buClr>
              <a:buFont typeface="Wingdings" charset="2"/>
              <a:buChar char=""/>
            </a:pPr>
            <a:r>
              <a:rPr lang="en-US" sz="2800" b="0" strike="noStrike" spc="-1">
                <a:solidFill>
                  <a:srgbClr val="1C1C1C"/>
                </a:solidFill>
                <a:latin typeface="Calibri"/>
              </a:rPr>
              <a:t>Includes Linux kernel plus system software and libraries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1C1C1C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1C1C1C"/>
                </a:solidFill>
                <a:latin typeface="Calibri"/>
              </a:rPr>
              <a:t>Worlds top 500 fastest computers run on Linux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1C1C1C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1C1C1C"/>
                </a:solidFill>
                <a:latin typeface="Calibri"/>
              </a:rPr>
              <a:t>Android uses the Linux kernel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F85754E-7757-4FD4-8AF8-0B133DF71BE5}" type="slidenum">
              <a:t>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System Monitoring Utilities</a:t>
            </a: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99920" y="1371756"/>
            <a:ext cx="4457880" cy="141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500" lnSpcReduction="10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HTOP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used to observe all running processes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Shows command line arguments used for process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Can be used to kill a process</a:t>
            </a: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613960" y="2953800"/>
            <a:ext cx="5257800" cy="2346480"/>
          </a:xfrm>
          <a:prstGeom prst="rect">
            <a:avLst/>
          </a:prstGeom>
          <a:ln w="0">
            <a:noFill/>
          </a:ln>
        </p:spPr>
      </p:pic>
      <p:sp>
        <p:nvSpPr>
          <p:cNvPr id="144" name="TextBox 143"/>
          <p:cNvSpPr txBox="1"/>
          <p:nvPr/>
        </p:nvSpPr>
        <p:spPr>
          <a:xfrm>
            <a:off x="5336280" y="1326960"/>
            <a:ext cx="4457880" cy="141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System Monitor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GUI application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Similar functionality to HTOP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Can be used to kill a process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B9FA317-79C7-4498-BD6A-915EE483739A}" type="slidenum">
              <a:rPr/>
              <a:t>20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Network Bandwidth Usage</a:t>
            </a: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799920" y="1470600"/>
            <a:ext cx="27432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iftop </a:t>
            </a: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utility</a:t>
            </a:r>
            <a:endParaRPr lang="en-US" sz="2000" b="0" strike="noStrike" spc="-1">
              <a:solidFill>
                <a:srgbClr val="1C1C1C"/>
              </a:solidFill>
              <a:latin typeface="Andale Mono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Listen to network traffic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Must be run as root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Counts packets that pass through set filter</a:t>
            </a:r>
          </a:p>
        </p:txBody>
      </p:sp>
      <p:pic>
        <p:nvPicPr>
          <p:cNvPr id="149" name="Picture 148"/>
          <p:cNvPicPr/>
          <p:nvPr/>
        </p:nvPicPr>
        <p:blipFill>
          <a:blip r:embed="rId2"/>
          <a:srcRect t="10340"/>
          <a:stretch/>
        </p:blipFill>
        <p:spPr>
          <a:xfrm>
            <a:off x="3657600" y="1461240"/>
            <a:ext cx="6172200" cy="3110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AEAB6F-4A52-410B-BE5C-0670B8FB9F39}" type="slidenum">
              <a:t>21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57800" y="226080"/>
            <a:ext cx="88894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en-US" sz="4400" b="0" strike="noStrike" spc="-1">
                <a:solidFill>
                  <a:srgbClr val="1C1C1C"/>
                </a:solidFill>
                <a:latin typeface="Calibri"/>
              </a:rPr>
              <a:t>Challenges</a:t>
            </a: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757800" y="1326600"/>
            <a:ext cx="8889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40080" indent="-274320">
              <a:lnSpc>
                <a:spcPct val="100000"/>
              </a:lnSpc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Virtual Machine instances used for weekly projects were complex to set-up and slow.</a:t>
            </a:r>
          </a:p>
          <a:p>
            <a:pPr marL="640080" indent="-274320">
              <a:lnSpc>
                <a:spcPct val="100000"/>
              </a:lnSpc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The lesson lab assignments on MindTap were difficult to understand. The instructions were not clear and lead to a lot of guessing before moving to the next step.</a:t>
            </a:r>
          </a:p>
          <a:p>
            <a:pPr marL="640080" indent="-274320">
              <a:lnSpc>
                <a:spcPct val="100000"/>
              </a:lnSpc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Network configuration and monitoring processes were a challenge to fully understand and remember. It will take more reading and practice to fully grasp these concepts.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CF8398-6455-4287-B108-169225EFA0F8}" type="slidenum">
              <a:t>22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57800" y="226080"/>
            <a:ext cx="88894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en-US" sz="4400" b="0" strike="noStrike" spc="-1">
                <a:solidFill>
                  <a:srgbClr val="1C1C1C"/>
                </a:solidFill>
                <a:latin typeface="Calibri"/>
              </a:rPr>
              <a:t>Skills Gained</a:t>
            </a: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57800" y="1326600"/>
            <a:ext cx="8889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Linux command line usage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BASH scripting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Linux user/group administration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Operating Linux virtual machine instances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Organizing and presentation of lessons learned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LibreOffice Impress – Linux based PowerPoint alternative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3AB2CB-7A43-47BD-B7E7-0BF81CD1006A}" type="slidenum">
              <a:t>23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57800" y="226080"/>
            <a:ext cx="88894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en-US" sz="4400" b="0" strike="noStrike" spc="-1">
                <a:solidFill>
                  <a:srgbClr val="1C1C1C"/>
                </a:solidFill>
                <a:latin typeface="Calibri"/>
              </a:rPr>
              <a:t>Conclusion</a:t>
            </a: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57800" y="1326600"/>
            <a:ext cx="8889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800" b="0" strike="noStrike" spc="-1">
                <a:solidFill>
                  <a:srgbClr val="1C1C1C"/>
                </a:solidFill>
                <a:latin typeface="Calibri"/>
              </a:rPr>
              <a:t>Linux is a widely used and adaptable operating system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800" b="0" strike="noStrike" spc="-1">
                <a:solidFill>
                  <a:srgbClr val="1C1C1C"/>
                </a:solidFill>
                <a:latin typeface="Calibri"/>
              </a:rPr>
              <a:t>There is a learning curve, but it’s worth the effort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800" b="0" strike="noStrike" spc="-1">
                <a:solidFill>
                  <a:srgbClr val="1C1C1C"/>
                </a:solidFill>
                <a:latin typeface="Calibri"/>
              </a:rPr>
              <a:t>Free and Open Source software can be very effective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800" b="0" strike="noStrike" spc="-1">
                <a:solidFill>
                  <a:srgbClr val="1C1C1C"/>
                </a:solidFill>
                <a:latin typeface="Calibri"/>
              </a:rPr>
              <a:t>Linux administration as a skill is very valuable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685CDA7-A193-42B9-AB34-B0A3618A97DE}" type="slidenum">
              <a:t>24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  <a:ea typeface="Times New Roman"/>
              </a:rPr>
              <a:t>Navigate the Linux filesystem tree</a:t>
            </a:r>
            <a:endParaRPr lang="en-US" sz="4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793800" y="1326600"/>
            <a:ext cx="8890200" cy="395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spcBef>
                <a:spcPts val="431"/>
              </a:spcBef>
              <a:buClr>
                <a:srgbClr val="1C1C1C"/>
              </a:buClr>
              <a:buSzPct val="70000"/>
              <a:buFont typeface="OpenSymbol" charset="2"/>
              <a:buAutoNum type="arabicPlain"/>
            </a:pPr>
            <a:r>
              <a:rPr lang="en-US" sz="2400" b="0" strike="noStrike" spc="-1">
                <a:solidFill>
                  <a:srgbClr val="1C1C1C"/>
                </a:solidFill>
                <a:latin typeface="Arial"/>
              </a:rPr>
              <a:t>Directory Structure</a:t>
            </a:r>
          </a:p>
          <a:p>
            <a:pPr marL="432000" lvl="1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rial"/>
              </a:rPr>
              <a:t>Organized top down</a:t>
            </a:r>
          </a:p>
          <a:p>
            <a:pPr marL="432000" lvl="1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rial"/>
              </a:rPr>
              <a:t>Root at top level</a:t>
            </a:r>
          </a:p>
          <a:p>
            <a:pPr marL="432000" lvl="1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rial"/>
              </a:rPr>
              <a:t>Absolute pathname starts at root directory</a:t>
            </a:r>
          </a:p>
          <a:p>
            <a:pPr marL="216000" indent="-216000">
              <a:spcBef>
                <a:spcPts val="431"/>
              </a:spcBef>
              <a:buClr>
                <a:srgbClr val="1C1C1C"/>
              </a:buClr>
              <a:buSzPct val="70000"/>
              <a:buFont typeface="OpenSymbol" charset="2"/>
              <a:buAutoNum type="arabicPlain"/>
            </a:pPr>
            <a:r>
              <a:rPr lang="en-US" sz="2400" b="0" strike="noStrike" spc="-1">
                <a:solidFill>
                  <a:srgbClr val="1C1C1C"/>
                </a:solidFill>
                <a:latin typeface="Arial"/>
              </a:rPr>
              <a:t>Common commands</a:t>
            </a:r>
          </a:p>
          <a:p>
            <a:pPr marL="432000" lvl="1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ndale Mono"/>
              </a:rPr>
              <a:t>cd –</a:t>
            </a: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 Change directory</a:t>
            </a:r>
            <a:endParaRPr lang="en-US" sz="2400" b="0" strike="noStrike" spc="-1">
              <a:solidFill>
                <a:srgbClr val="1C1C1C"/>
              </a:solidFill>
              <a:latin typeface="Arial"/>
            </a:endParaRPr>
          </a:p>
          <a:p>
            <a:pPr marL="648000" lvl="2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ndale Mono"/>
              </a:rPr>
              <a:t>cd dir_name/ </a:t>
            </a: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# relative pathname</a:t>
            </a:r>
            <a:endParaRPr lang="en-US" sz="2400" b="0" strike="noStrike" spc="-1">
              <a:solidFill>
                <a:srgbClr val="1C1C1C"/>
              </a:solidFill>
              <a:latin typeface="Arial"/>
            </a:endParaRPr>
          </a:p>
          <a:p>
            <a:pPr marL="648000" lvl="2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ndale Mono"/>
              </a:rPr>
              <a:t>cd /usr/bin </a:t>
            </a: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# absolute pathname</a:t>
            </a:r>
            <a:endParaRPr lang="en-US" sz="2400" b="0" strike="noStrike" spc="-1">
              <a:solidFill>
                <a:srgbClr val="1C1C1C"/>
              </a:solidFill>
              <a:latin typeface="Arial"/>
            </a:endParaRPr>
          </a:p>
          <a:p>
            <a:pPr marL="432000" lvl="1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ndale Mono"/>
              </a:rPr>
              <a:t>ls –</a:t>
            </a: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 List files and folders in directory</a:t>
            </a:r>
            <a:endParaRPr lang="en-US" sz="2400" b="0" strike="noStrike" spc="-1">
              <a:solidFill>
                <a:srgbClr val="1C1C1C"/>
              </a:solidFill>
              <a:latin typeface="Arial"/>
            </a:endParaRPr>
          </a:p>
          <a:p>
            <a:pPr marL="648000" lvl="2" indent="-216000">
              <a:spcBef>
                <a:spcPts val="431"/>
              </a:spcBef>
              <a:buClr>
                <a:srgbClr val="1C1C1C"/>
              </a:buClr>
              <a:buSzPct val="70000"/>
              <a:buFont typeface="Wingdings" charset="2"/>
              <a:buChar char=""/>
            </a:pPr>
            <a:r>
              <a:rPr lang="en-US" sz="2400" b="0" strike="noStrike" spc="-1">
                <a:solidFill>
                  <a:srgbClr val="1C1C1C"/>
                </a:solidFill>
                <a:latin typeface="Andale Mono"/>
              </a:rPr>
              <a:t>ls -a </a:t>
            </a: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# List all files and folders including hidden ones</a:t>
            </a:r>
            <a:endParaRPr lang="en-US" sz="2400" b="0" strike="noStrike" spc="-1">
              <a:solidFill>
                <a:srgbClr val="1C1C1C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89BB72-7096-4AC1-B336-5D9D263ABDD9}" type="slidenum">
              <a:t>3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7800" y="226080"/>
            <a:ext cx="9186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Examples</a:t>
            </a: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99920" y="914400"/>
            <a:ext cx="4457880" cy="436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 lnSpcReduction="20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tree -d -L 2 ~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list directories in tree format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-d = directories only 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-L 2 = 2 levels deep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~ = starting in user’s home directory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 dirty="0">
                <a:solidFill>
                  <a:srgbClr val="1C1C1C"/>
                </a:solidFill>
                <a:latin typeface="Andale Mono"/>
              </a:rPr>
              <a:t>ls</a:t>
            </a:r>
            <a:endParaRPr lang="en-US" sz="2000" b="0" strike="noStrike" spc="-1" dirty="0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Andale Mono"/>
              </a:rPr>
              <a:t>ls -l ~/</a:t>
            </a:r>
            <a:r>
              <a:rPr lang="en-US" sz="1800" b="0" strike="noStrike" spc="-1" dirty="0" err="1">
                <a:solidFill>
                  <a:srgbClr val="1C1C1C"/>
                </a:solidFill>
                <a:latin typeface="Andale Mono"/>
              </a:rPr>
              <a:t>JanFebSession</a:t>
            </a:r>
            <a:r>
              <a:rPr lang="en-US" sz="1800" b="0" strike="noStrike" spc="-1" dirty="0">
                <a:solidFill>
                  <a:srgbClr val="1C1C1C"/>
                </a:solidFill>
                <a:latin typeface="Andale Mono"/>
              </a:rPr>
              <a:t>/Course1</a:t>
            </a:r>
            <a:endParaRPr lang="en-US" sz="1800" b="0" strike="noStrike" spc="-1" dirty="0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ls = list files and folders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-l = print in long form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permissions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link count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ownership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date/time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</a:rPr>
              <a:t>file/folder name</a:t>
            </a: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5371920" y="1326600"/>
            <a:ext cx="4457880" cy="3702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00E5EF9-AE3A-417C-B552-73EE9E2E8109}" type="slidenum">
              <a:rPr/>
              <a:t>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87760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Copy and Remove Directories and Files</a:t>
            </a: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91508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1800" b="0" strike="noStrike" spc="-1">
                <a:solidFill>
                  <a:srgbClr val="1C1C1C"/>
                </a:solidFill>
                <a:latin typeface="Andale Mono"/>
              </a:rPr>
              <a:t>rmdir MarAprSession/Course3/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remove directory MarAprSession/Course3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cp source destination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copy source file to destination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-r option copies directories recursively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mv source destination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move source file to destination directory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5799960" y="1337400"/>
            <a:ext cx="3628440" cy="3691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EC3208-1210-4DE0-A167-A967B333C742}" type="slidenum">
              <a:t>5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Locate Directories and Files</a:t>
            </a: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572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locate -i pattern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list files in database that match pattern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file name database stores list of files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update database with </a:t>
            </a: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updatedb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find . -iname “text”</a:t>
            </a: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find file with text in name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ignore case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starting in current directory</a:t>
            </a: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5828760" y="1316520"/>
            <a:ext cx="3676680" cy="3740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A66F56-1113-4E11-9FE6-F45E6C7AFADA}" type="slidenum">
              <a:t>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8000" y="22608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Creating shell scripts</a:t>
            </a: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9144000" cy="370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Shell scripts are executable files containing bash commands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First line must be  “</a:t>
            </a:r>
            <a:r>
              <a:rPr lang="en-US" sz="2400" b="0" strike="noStrike" spc="-1">
                <a:solidFill>
                  <a:srgbClr val="1C1C1C"/>
                </a:solidFill>
                <a:latin typeface="Andale Mono"/>
              </a:rPr>
              <a:t>#!/user/bin/bash”</a:t>
            </a:r>
            <a:endParaRPr lang="en-US" sz="2400" b="0" strike="noStrike" spc="-1">
              <a:solidFill>
                <a:srgbClr val="1C1C1C"/>
              </a:solidFill>
              <a:latin typeface="Calibri"/>
            </a:endParaRP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Andale Mono"/>
              </a:rPr>
              <a:t>usr/bin/bash </a:t>
            </a: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may be different depending on distribution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400" b="0" strike="noStrike" spc="-1">
                <a:solidFill>
                  <a:srgbClr val="1C1C1C"/>
                </a:solidFill>
                <a:latin typeface="Calibri"/>
              </a:rPr>
              <a:t>Can contain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100" b="0" strike="noStrike" spc="-1">
                <a:solidFill>
                  <a:srgbClr val="1C1C1C"/>
                </a:solidFill>
                <a:latin typeface="Calibri"/>
              </a:rPr>
              <a:t>for loops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100" b="0" strike="noStrike" spc="-1">
                <a:solidFill>
                  <a:srgbClr val="1C1C1C"/>
                </a:solidFill>
                <a:latin typeface="Calibri"/>
              </a:rPr>
              <a:t>if/else statements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100" b="0" strike="noStrike" spc="-1">
                <a:solidFill>
                  <a:srgbClr val="1C1C1C"/>
                </a:solidFill>
                <a:latin typeface="Calibri"/>
              </a:rPr>
              <a:t>variables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100" b="0" strike="noStrike" spc="-1">
                <a:solidFill>
                  <a:srgbClr val="1C1C1C"/>
                </a:solidFill>
                <a:latin typeface="Calibri"/>
              </a:rPr>
              <a:t>functions</a:t>
            </a: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100" b="0" strike="noStrike" spc="-1">
                <a:solidFill>
                  <a:srgbClr val="1C1C1C"/>
                </a:solidFill>
                <a:latin typeface="Calibri"/>
              </a:rPr>
              <a:t>Execute permission must be given to user or group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100" b="0" strike="noStrike" spc="-1">
                <a:solidFill>
                  <a:srgbClr val="1C1C1C"/>
                </a:solidFill>
                <a:latin typeface="Andale Mono"/>
              </a:rPr>
              <a:t>chmod u+x filename</a:t>
            </a:r>
            <a:endParaRPr lang="en-US" sz="2100" b="0" strike="noStrike" spc="-1">
              <a:solidFill>
                <a:srgbClr val="1C1C1C"/>
              </a:solidFill>
              <a:latin typeface="Calibri"/>
            </a:endParaRPr>
          </a:p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endParaRPr lang="en-US" sz="2000" b="0" strike="noStrike" spc="-1">
              <a:solidFill>
                <a:srgbClr val="1C1C1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8F034E-210B-4020-B651-A95441A97B0F}" type="slidenum">
              <a:t>7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Changing Script File Permissions</a:t>
            </a: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572000" cy="151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chmod u+x filename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adds execute permission for current user on filename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1500120" y="2838240"/>
            <a:ext cx="7315200" cy="24379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03"/>
          <p:cNvSpPr txBox="1"/>
          <p:nvPr/>
        </p:nvSpPr>
        <p:spPr>
          <a:xfrm>
            <a:off x="5371920" y="1329120"/>
            <a:ext cx="4572000" cy="151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chmod 744 filename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change files permissions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user: read, write, execute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group: read only</a:t>
            </a:r>
          </a:p>
          <a:p>
            <a:pPr marL="1325880" lvl="2" indent="-365760">
              <a:spcBef>
                <a:spcPts val="720"/>
              </a:spcBef>
              <a:buClr>
                <a:srgbClr val="1C1C1C"/>
              </a:buClr>
              <a:buFont typeface="Wingdings 2" charset="2"/>
              <a:buChar char="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all others: read only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1138B18-4D6D-4C3B-A9A4-3D491054FF0C}" type="slidenum">
              <a:t>8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99920" y="226080"/>
            <a:ext cx="91440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1C1C1C"/>
                </a:solidFill>
                <a:latin typeface="Calibri"/>
              </a:rPr>
              <a:t>Set PATH Variable</a:t>
            </a: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99920" y="1326600"/>
            <a:ext cx="4457880" cy="107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echo $PATH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prints current PATH vale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142640" y="2514600"/>
            <a:ext cx="8115480" cy="271512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5444280" y="1326600"/>
            <a:ext cx="4457880" cy="107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85800" indent="-365760">
              <a:spcBef>
                <a:spcPts val="720"/>
              </a:spcBef>
              <a:buClr>
                <a:srgbClr val="1C1C1C"/>
              </a:buClr>
              <a:buFont typeface="OpenSymbol" charset="2"/>
              <a:buAutoNum type="arabicPeriod"/>
            </a:pPr>
            <a:r>
              <a:rPr lang="en-US" sz="2000" b="0" strike="noStrike" spc="-1">
                <a:solidFill>
                  <a:srgbClr val="1C1C1C"/>
                </a:solidFill>
                <a:latin typeface="Andale Mono"/>
              </a:rPr>
              <a:t>PATH=$PATH:/home/user/</a:t>
            </a:r>
          </a:p>
          <a:p>
            <a:pPr marL="1005840" lvl="1" indent="-365760">
              <a:spcBef>
                <a:spcPts val="720"/>
              </a:spcBef>
              <a:buClr>
                <a:srgbClr val="1C1C1C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</a:rPr>
              <a:t>Adds “:/home/user/” to end of current PATH value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Michael J. Miller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638FDC2-810F-4D7A-8334-2D3431E6F6E1}" type="slidenum">
              <a:t>9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r>
              <a:rPr lang="en-US"/>
              <a:t>10/22/2022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1239</Words>
  <Application>Microsoft Office PowerPoint</Application>
  <PresentationFormat>Custom</PresentationFormat>
  <Paragraphs>288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Andale Mono</vt:lpstr>
      <vt:lpstr>Arial</vt:lpstr>
      <vt:lpstr>Calibri</vt:lpstr>
      <vt:lpstr>Noto Sans</vt:lpstr>
      <vt:lpstr>OpenSymbol</vt:lpstr>
      <vt:lpstr>StarSymbol</vt:lpstr>
      <vt:lpstr>Symbol</vt:lpstr>
      <vt:lpstr>Times New Roman</vt:lpstr>
      <vt:lpstr>Wingdings</vt:lpstr>
      <vt:lpstr>Wingdings 2</vt:lpstr>
      <vt:lpstr>Office Theme</vt:lpstr>
      <vt:lpstr>Office Theme</vt:lpstr>
      <vt:lpstr>Linux Operating System An Introduction</vt:lpstr>
      <vt:lpstr>Introduction</vt:lpstr>
      <vt:lpstr>Navigate the Linux filesystem tree</vt:lpstr>
      <vt:lpstr>Examples</vt:lpstr>
      <vt:lpstr>Copy and Remove Directories and Files</vt:lpstr>
      <vt:lpstr>Locate Directories and Files</vt:lpstr>
      <vt:lpstr>Creating shell scripts</vt:lpstr>
      <vt:lpstr>Changing Script File Permissions</vt:lpstr>
      <vt:lpstr>Set PATH Variable</vt:lpstr>
      <vt:lpstr>Make The PATH Value Permanent</vt:lpstr>
      <vt:lpstr>Add Users and Groups in Command Line</vt:lpstr>
      <vt:lpstr>Test User and Group Settings</vt:lpstr>
      <vt:lpstr>Add Users In GUI</vt:lpstr>
      <vt:lpstr>Remove Users and Groups</vt:lpstr>
      <vt:lpstr>Networking</vt:lpstr>
      <vt:lpstr>Discover Host IP Configurations</vt:lpstr>
      <vt:lpstr>Manage Network Interfaces</vt:lpstr>
      <vt:lpstr>Using Network Utilities</vt:lpstr>
      <vt:lpstr>Monitor Linux Processes</vt:lpstr>
      <vt:lpstr>System Monitoring Utilities</vt:lpstr>
      <vt:lpstr>Network Bandwidth Usage</vt:lpstr>
      <vt:lpstr>Challenges</vt:lpstr>
      <vt:lpstr>Skills Gained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Operating System An Introduction</dc:title>
  <dc:subject/>
  <dc:creator/>
  <dc:description/>
  <cp:lastModifiedBy>Michael Miller</cp:lastModifiedBy>
  <cp:revision>8</cp:revision>
  <dcterms:created xsi:type="dcterms:W3CDTF">2022-10-19T00:02:23Z</dcterms:created>
  <dcterms:modified xsi:type="dcterms:W3CDTF">2022-10-20T03:58:40Z</dcterms:modified>
  <dc:language>en-US</dc:language>
</cp:coreProperties>
</file>