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0077450" cy="566896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D6F7D-7C31-76D4-EBF7-599151B2C848}" v="5" dt="2023-02-22T17:58:43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899712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39640" y="3265560"/>
            <a:ext cx="899712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439056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0160" y="1079640"/>
            <a:ext cx="439056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39640" y="3265560"/>
            <a:ext cx="439056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0160" y="3265560"/>
            <a:ext cx="439056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289692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81640" y="1079640"/>
            <a:ext cx="289692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24000" y="1079640"/>
            <a:ext cx="289692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39640" y="3265560"/>
            <a:ext cx="289692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81640" y="3265560"/>
            <a:ext cx="289692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24000" y="3265560"/>
            <a:ext cx="289692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0A3187-5623-4B88-8F4B-0B28896DCD2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39640" y="1079640"/>
            <a:ext cx="899712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0593094-3640-4C93-909E-88C9BB2BE48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899712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CB605F-D103-4AB9-8BEE-A31E0EC424D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439056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0160" y="1079640"/>
            <a:ext cx="439056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7859A7-F58A-419D-B117-6735AF34ACA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FE30E23-4324-4309-AF00-23FFF887A9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39640" y="279360"/>
            <a:ext cx="8997120" cy="27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C70513-5AC7-49F6-A1BD-AEB52DF7824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439056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0160" y="1079640"/>
            <a:ext cx="439056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39640" y="3265560"/>
            <a:ext cx="439056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839AF1-3018-4FC5-8502-CB39709F66F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9640" y="1079640"/>
            <a:ext cx="899712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439056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0160" y="1079640"/>
            <a:ext cx="439056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0160" y="3265560"/>
            <a:ext cx="439056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09D169-4E7C-4B5C-90A7-A1D710FB1A4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439056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0160" y="1079640"/>
            <a:ext cx="439056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39640" y="3265560"/>
            <a:ext cx="899712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0A79B7-9D75-4723-A0FA-502471989C6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899712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39640" y="3265560"/>
            <a:ext cx="899712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662A86-7760-4EA2-B9F0-4FA384BE30D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439056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0160" y="1079640"/>
            <a:ext cx="439056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39640" y="3265560"/>
            <a:ext cx="439056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0160" y="3265560"/>
            <a:ext cx="439056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D93C651-A7AA-4C2C-BF1B-9413756E51D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289692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81640" y="1079640"/>
            <a:ext cx="289692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24000" y="1079640"/>
            <a:ext cx="289692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39640" y="3265560"/>
            <a:ext cx="289692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81640" y="3265560"/>
            <a:ext cx="289692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24000" y="3265560"/>
            <a:ext cx="289692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EEF03EB-C078-42C6-BCB9-1EFEEE9C649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899712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439056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0160" y="1079640"/>
            <a:ext cx="439056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39640" y="279360"/>
            <a:ext cx="8997120" cy="27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439056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0160" y="1079640"/>
            <a:ext cx="439056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39640" y="3265560"/>
            <a:ext cx="439056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439056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0160" y="1079640"/>
            <a:ext cx="439056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0160" y="3265560"/>
            <a:ext cx="439056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439056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0160" y="1079640"/>
            <a:ext cx="439056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39640" y="3265560"/>
            <a:ext cx="8997120" cy="19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6.gif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9.gif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gif"/><Relationship Id="rId20" Type="http://schemas.openxmlformats.org/officeDocument/2006/relationships/image" Target="../media/image8.gi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7.gi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Relationship Id="rId22" Type="http://schemas.openxmlformats.org/officeDocument/2006/relationships/image" Target="../media/image10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59640" y="4047480"/>
            <a:ext cx="5038560" cy="81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請按一下鼠標，編輯標題文的格式。</a:t>
            </a:r>
            <a:endParaRPr lang="en-US" sz="24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60" y="5264280"/>
            <a:ext cx="360000" cy="40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00" b="0" strike="noStrike" spc="-1">
                <a:solidFill>
                  <a:srgbClr val="000000"/>
                </a:solidFill>
                <a:latin typeface="Times New Roman"/>
              </a:rPr>
              <a:t>請按鼠標，編輯大綱文字格式。</a:t>
            </a:r>
            <a:endParaRPr lang="en-US" sz="100" b="0" strike="noStrike" spc="-1">
              <a:solidFill>
                <a:srgbClr val="000000"/>
              </a:solidFill>
              <a:latin typeface="Times New Roman"/>
            </a:endParaRPr>
          </a:p>
          <a:p>
            <a:pPr marL="864000" lvl="1" indent="-288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00" b="0" strike="noStrike" spc="-1">
                <a:solidFill>
                  <a:srgbClr val="000000"/>
                </a:solidFill>
                <a:latin typeface="Times New Roman"/>
              </a:rPr>
              <a:t>第二個大綱級</a:t>
            </a:r>
            <a:endParaRPr lang="en-US" sz="100" b="0" strike="noStrike" spc="-1">
              <a:solidFill>
                <a:srgbClr val="000000"/>
              </a:solidFill>
              <a:latin typeface="Times New Roman"/>
            </a:endParaRPr>
          </a:p>
          <a:p>
            <a:pPr marL="1296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00" b="0" strike="noStrike" spc="-1">
                <a:solidFill>
                  <a:srgbClr val="000000"/>
                </a:solidFill>
                <a:latin typeface="Times New Roman"/>
              </a:rPr>
              <a:t>第三個大綱級</a:t>
            </a:r>
            <a:endParaRPr lang="en-US" sz="100" b="0" strike="noStrike" spc="-1">
              <a:solidFill>
                <a:srgbClr val="000000"/>
              </a:solidFill>
              <a:latin typeface="Times New Roman"/>
            </a:endParaRPr>
          </a:p>
          <a:p>
            <a:pPr marL="1728000" lvl="3" indent="-216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00" b="0" strike="noStrike" spc="-1">
                <a:solidFill>
                  <a:srgbClr val="000000"/>
                </a:solidFill>
                <a:latin typeface="Times New Roman"/>
              </a:rPr>
              <a:t>第四個大綱級</a:t>
            </a:r>
            <a:endParaRPr lang="en-US" sz="100" b="0" strike="noStrike" spc="-1">
              <a:solidFill>
                <a:srgbClr val="000000"/>
              </a:solidFill>
              <a:latin typeface="Times New Roman"/>
            </a:endParaRPr>
          </a:p>
          <a:p>
            <a:pPr marL="216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00" b="0" strike="noStrike" spc="-1">
                <a:solidFill>
                  <a:srgbClr val="000000"/>
                </a:solidFill>
                <a:latin typeface="Times New Roman"/>
              </a:rPr>
              <a:t>第五個大綱級</a:t>
            </a:r>
            <a:endParaRPr lang="en-US" sz="100" b="0" strike="noStrike" spc="-1">
              <a:solidFill>
                <a:srgbClr val="000000"/>
              </a:solidFill>
              <a:latin typeface="Times New Roman"/>
            </a:endParaRPr>
          </a:p>
          <a:p>
            <a:pPr marL="2592000" lvl="5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00" b="0" strike="noStrike" spc="-1">
                <a:solidFill>
                  <a:srgbClr val="000000"/>
                </a:solidFill>
                <a:latin typeface="Times New Roman"/>
              </a:rPr>
              <a:t>第六個大綱級</a:t>
            </a:r>
            <a:endParaRPr lang="en-US" sz="100" b="0" strike="noStrike" spc="-1">
              <a:solidFill>
                <a:srgbClr val="000000"/>
              </a:solidFill>
              <a:latin typeface="Times New Roman"/>
            </a:endParaRPr>
          </a:p>
          <a:p>
            <a:pPr marL="3024000" lvl="6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00" b="0" strike="noStrike" spc="-1">
                <a:solidFill>
                  <a:srgbClr val="000000"/>
                </a:solidFill>
                <a:latin typeface="Times New Roman"/>
              </a:rPr>
              <a:t>第七個大綱級</a:t>
            </a:r>
            <a:endParaRPr lang="en-US" sz="100" b="0" strike="noStrike" spc="-1">
              <a:solidFill>
                <a:srgbClr val="000000"/>
              </a:solidFill>
              <a:latin typeface="Times New Roman"/>
            </a:endParaRPr>
          </a:p>
          <a:p>
            <a:pPr marL="3456000" lvl="7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00" b="0" strike="noStrike" spc="-1">
                <a:solidFill>
                  <a:srgbClr val="000000"/>
                </a:solidFill>
                <a:latin typeface="Times New Roman"/>
              </a:rPr>
              <a:t>第八個大綱級</a:t>
            </a:r>
            <a:endParaRPr lang="en-US" sz="100" b="0" strike="noStrike" spc="-1">
              <a:solidFill>
                <a:srgbClr val="000000"/>
              </a:solidFill>
              <a:latin typeface="Times New Roman"/>
            </a:endParaRPr>
          </a:p>
          <a:p>
            <a:pPr marL="3888000" lvl="8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00" b="0" strike="noStrike" spc="-1">
                <a:solidFill>
                  <a:srgbClr val="000000"/>
                </a:solidFill>
                <a:latin typeface="Times New Roman"/>
              </a:rPr>
              <a:t>第九個大綱級</a:t>
            </a:r>
            <a:endParaRPr lang="en-US" sz="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02560" y="3894840"/>
            <a:ext cx="5938200" cy="176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標楷體"/>
              </a:rPr>
              <a:t>Michael Miller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/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College of Engineering &amp; Information Sciences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spcBef>
                <a:spcPts val="850"/>
              </a:spcBef>
            </a:pPr>
            <a:r>
              <a:rPr lang="en-US" sz="1800" b="0" strike="noStrike" spc="-1">
                <a:solidFill>
                  <a:srgbClr val="4C4C4C"/>
                </a:solidFill>
                <a:latin typeface="Times New Roman"/>
                <a:ea typeface="標楷體"/>
              </a:rPr>
              <a:t>NETW211 Fundamentals of Cloud Computing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spcBef>
                <a:spcPts val="850"/>
              </a:spcBef>
            </a:pPr>
            <a:r>
              <a:rPr lang="en-US" sz="1800" b="0" strike="noStrike" spc="-1">
                <a:solidFill>
                  <a:srgbClr val="4C4C4C"/>
                </a:solidFill>
                <a:latin typeface="Times New Roman"/>
                <a:ea typeface="標楷體"/>
              </a:rPr>
              <a:t>Prof. Jude Lamour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spcBef>
                <a:spcPts val="850"/>
              </a:spcBef>
            </a:pPr>
            <a:r>
              <a:rPr lang="en-US" sz="1800" b="0" strike="noStrike" spc="-1">
                <a:solidFill>
                  <a:srgbClr val="4C4C4C"/>
                </a:solidFill>
                <a:latin typeface="Times New Roman"/>
                <a:ea typeface="標楷體"/>
              </a:rPr>
              <a:t>February 26, 2023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/>
          <p:cNvSpPr/>
          <p:nvPr/>
        </p:nvSpPr>
        <p:spPr>
          <a:xfrm>
            <a:off x="359640" y="134640"/>
            <a:ext cx="9357120" cy="5264280"/>
          </a:xfrm>
          <a:prstGeom prst="roundRect">
            <a:avLst/>
          </a:prstGeom>
          <a:gradFill rotWithShape="0">
            <a:gsLst>
              <a:gs pos="0">
                <a:srgbClr val="FFFFFF">
                  <a:alpha val="75294"/>
                </a:srgbClr>
              </a:gs>
              <a:gs pos="50000">
                <a:srgbClr val="FFFFFF"/>
              </a:gs>
              <a:gs pos="100000">
                <a:srgbClr val="FFFFFF">
                  <a:alpha val="75294"/>
                </a:srgbClr>
              </a:gs>
            </a:gsLst>
            <a:lin ang="2700000"/>
          </a:gradFill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359640" y="134640"/>
            <a:ext cx="9357120" cy="5264280"/>
          </a:xfrm>
          <a:prstGeom prst="roundRect">
            <a:avLst/>
          </a:prstGeom>
          <a:gradFill rotWithShape="0">
            <a:gsLst>
              <a:gs pos="0">
                <a:srgbClr val="47B8B8">
                  <a:alpha val="25098"/>
                </a:srgbClr>
              </a:gs>
              <a:gs pos="50000">
                <a:srgbClr val="47B8B8">
                  <a:alpha val="0"/>
                </a:srgbClr>
              </a:gs>
              <a:gs pos="100000">
                <a:srgbClr val="47B8B8">
                  <a:alpha val="25098"/>
                </a:srgbClr>
              </a:gs>
            </a:gsLst>
            <a:lin ang="2700000"/>
          </a:gradFill>
          <a:ln w="0">
            <a:noFill/>
          </a:ln>
        </p:spPr>
        <p:txBody>
          <a:bodyPr lIns="90000" tIns="45000" rIns="90000" bIns="45000" anchor="ctr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9640" y="27936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TW" sz="4800" b="1" strike="noStrike" spc="-1">
                <a:solidFill>
                  <a:srgbClr val="000000"/>
                </a:solidFill>
                <a:latin typeface="Times New Roman"/>
              </a:rPr>
              <a:t>請按一下鼠標，編輯標題文的格式。</a:t>
            </a: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39640" y="1079640"/>
            <a:ext cx="899712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Aft>
                <a:spcPts val="420"/>
              </a:spcAft>
              <a:buSzPct val="100000"/>
              <a:buBlip>
                <a:blip r:embed="rId15"/>
              </a:buBlip>
            </a:pPr>
            <a:r>
              <a:rPr lang="zh-TW" sz="1940" b="0" strike="noStrike" spc="-1">
                <a:solidFill>
                  <a:srgbClr val="333333"/>
                </a:solidFill>
                <a:latin typeface="Times New Roman"/>
              </a:rPr>
              <a:t>請按鼠標，編輯大綱文字格式。</a:t>
            </a: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  <a:p>
            <a:pPr marL="646560" lvl="1" indent="-215280">
              <a:lnSpc>
                <a:spcPct val="100000"/>
              </a:lnSpc>
              <a:spcAft>
                <a:spcPts val="420"/>
              </a:spcAft>
              <a:buSzPct val="107087"/>
              <a:buBlip>
                <a:blip r:embed="rId16"/>
              </a:buBlip>
            </a:pPr>
            <a:r>
              <a:rPr lang="zh-TW" sz="1800" b="0" strike="noStrike" spc="-1">
                <a:solidFill>
                  <a:srgbClr val="333333"/>
                </a:solidFill>
                <a:latin typeface="Times New Roman"/>
              </a:rPr>
              <a:t>第二個大綱級</a:t>
            </a:r>
            <a:endParaRPr lang="en-US" sz="1800" b="0" strike="noStrike" spc="-1">
              <a:solidFill>
                <a:srgbClr val="333333"/>
              </a:solidFill>
              <a:latin typeface="Times New Roman"/>
            </a:endParaRPr>
          </a:p>
          <a:p>
            <a:pPr marL="970200" lvl="2" indent="-161640">
              <a:lnSpc>
                <a:spcPct val="100000"/>
              </a:lnSpc>
              <a:spcAft>
                <a:spcPts val="420"/>
              </a:spcAft>
              <a:buSzPct val="116838"/>
              <a:buBlip>
                <a:blip r:embed="rId17"/>
              </a:buBlip>
            </a:pPr>
            <a:r>
              <a:rPr lang="zh-TW" sz="1650" b="0" strike="noStrike" spc="-1">
                <a:solidFill>
                  <a:srgbClr val="333333"/>
                </a:solidFill>
                <a:latin typeface="Times New Roman"/>
              </a:rPr>
              <a:t>第三個大綱級</a:t>
            </a:r>
            <a:endParaRPr lang="en-US" sz="1650" b="0" strike="noStrike" spc="-1">
              <a:solidFill>
                <a:srgbClr val="333333"/>
              </a:solidFill>
              <a:latin typeface="Times New Roman"/>
            </a:endParaRPr>
          </a:p>
          <a:p>
            <a:pPr marL="1292040" lvl="3" indent="-161280">
              <a:lnSpc>
                <a:spcPct val="100000"/>
              </a:lnSpc>
              <a:spcAft>
                <a:spcPts val="420"/>
              </a:spcAft>
              <a:buSzPct val="128544"/>
              <a:buBlip>
                <a:blip r:embed="rId18"/>
              </a:buBlip>
            </a:pPr>
            <a:r>
              <a:rPr lang="zh-TW" sz="1500" b="0" strike="noStrike" spc="-1">
                <a:solidFill>
                  <a:srgbClr val="333333"/>
                </a:solidFill>
                <a:latin typeface="Times New Roman"/>
              </a:rPr>
              <a:t>第四個大綱級</a:t>
            </a:r>
            <a:endParaRPr lang="en-US" sz="1500" b="0" strike="noStrike" spc="-1">
              <a:solidFill>
                <a:srgbClr val="333333"/>
              </a:solidFill>
              <a:latin typeface="Times New Roman"/>
            </a:endParaRPr>
          </a:p>
          <a:p>
            <a:pPr marL="1614960" lvl="4" indent="-161280">
              <a:lnSpc>
                <a:spcPct val="100000"/>
              </a:lnSpc>
              <a:spcAft>
                <a:spcPts val="207"/>
              </a:spcAft>
              <a:buSzPct val="128544"/>
              <a:buBlip>
                <a:blip r:embed="rId19"/>
              </a:buBlip>
            </a:pPr>
            <a:r>
              <a:rPr lang="zh-TW" sz="1500" b="0" strike="noStrike" spc="-1">
                <a:solidFill>
                  <a:srgbClr val="333333"/>
                </a:solidFill>
                <a:latin typeface="Times New Roman"/>
              </a:rPr>
              <a:t>第五個大綱級</a:t>
            </a:r>
            <a:endParaRPr lang="en-US" sz="1500" b="0" strike="noStrike" spc="-1">
              <a:solidFill>
                <a:srgbClr val="333333"/>
              </a:solidFill>
              <a:latin typeface="Times New Roman"/>
            </a:endParaRPr>
          </a:p>
          <a:p>
            <a:pPr marL="1937880" lvl="5" indent="-161280">
              <a:lnSpc>
                <a:spcPct val="100000"/>
              </a:lnSpc>
              <a:spcAft>
                <a:spcPts val="207"/>
              </a:spcAft>
              <a:buSzPct val="128544"/>
              <a:buBlip>
                <a:blip r:embed="rId20"/>
              </a:buBlip>
            </a:pPr>
            <a:r>
              <a:rPr lang="zh-TW" sz="1500" b="0" strike="noStrike" spc="-1">
                <a:solidFill>
                  <a:srgbClr val="333333"/>
                </a:solidFill>
                <a:latin typeface="Times New Roman"/>
              </a:rPr>
              <a:t>第六個大綱級</a:t>
            </a:r>
            <a:endParaRPr lang="en-US" sz="1500" b="0" strike="noStrike" spc="-1">
              <a:solidFill>
                <a:srgbClr val="333333"/>
              </a:solidFill>
              <a:latin typeface="Times New Roman"/>
            </a:endParaRPr>
          </a:p>
          <a:p>
            <a:pPr marL="2261520" lvl="6" indent="-161280">
              <a:lnSpc>
                <a:spcPct val="100000"/>
              </a:lnSpc>
              <a:spcAft>
                <a:spcPts val="207"/>
              </a:spcAft>
              <a:buSzPct val="128544"/>
              <a:buBlip>
                <a:blip r:embed="rId21"/>
              </a:buBlip>
            </a:pPr>
            <a:r>
              <a:rPr lang="zh-TW" sz="1500" b="0" strike="noStrike" spc="-1">
                <a:solidFill>
                  <a:srgbClr val="333333"/>
                </a:solidFill>
                <a:latin typeface="Times New Roman"/>
              </a:rPr>
              <a:t>第七個大綱級</a:t>
            </a:r>
            <a:endParaRPr lang="en-US" sz="1500" b="0" strike="noStrike" spc="-1">
              <a:solidFill>
                <a:srgbClr val="333333"/>
              </a:solidFill>
              <a:latin typeface="Times New Roman"/>
            </a:endParaRPr>
          </a:p>
          <a:p>
            <a:pPr marL="2584440" lvl="7" indent="-161280">
              <a:lnSpc>
                <a:spcPct val="100000"/>
              </a:lnSpc>
              <a:spcAft>
                <a:spcPts val="207"/>
              </a:spcAft>
              <a:buSzPct val="128544"/>
              <a:buBlip>
                <a:blip r:embed="rId22"/>
              </a:buBlip>
            </a:pPr>
            <a:r>
              <a:rPr lang="zh-TW" sz="1500" b="0" strike="noStrike" spc="-1">
                <a:solidFill>
                  <a:srgbClr val="333333"/>
                </a:solidFill>
                <a:latin typeface="Times New Roman"/>
              </a:rPr>
              <a:t>第八個大綱級</a:t>
            </a:r>
            <a:endParaRPr lang="en-US" sz="1500" b="0" strike="noStrike" spc="-1">
              <a:solidFill>
                <a:srgbClr val="333333"/>
              </a:solidFill>
              <a:latin typeface="Times New Roman"/>
            </a:endParaRPr>
          </a:p>
          <a:p>
            <a:pPr marL="2907360" lvl="8" indent="-161280">
              <a:lnSpc>
                <a:spcPct val="100000"/>
              </a:lnSpc>
              <a:spcAft>
                <a:spcPts val="207"/>
              </a:spcAft>
              <a:buSzPct val="128544"/>
              <a:buBlip>
                <a:blip r:embed="rId22"/>
              </a:buBlip>
            </a:pPr>
            <a:r>
              <a:rPr lang="zh-TW" sz="1500" b="0" strike="noStrike" spc="-1">
                <a:solidFill>
                  <a:srgbClr val="333333"/>
                </a:solidFill>
                <a:latin typeface="Times New Roman"/>
              </a:rPr>
              <a:t>第九個大綱級</a:t>
            </a:r>
            <a:endParaRPr lang="en-US" sz="150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1"/>
          </p:nvPr>
        </p:nvSpPr>
        <p:spPr>
          <a:xfrm>
            <a:off x="0" y="5399280"/>
            <a:ext cx="2347560" cy="27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marL="182880"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marL="182880"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 idx="2"/>
          </p:nvPr>
        </p:nvSpPr>
        <p:spPr>
          <a:xfrm>
            <a:off x="3418560" y="5399280"/>
            <a:ext cx="3193920" cy="27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3"/>
          </p:nvPr>
        </p:nvSpPr>
        <p:spPr>
          <a:xfrm>
            <a:off x="9356760" y="5399280"/>
            <a:ext cx="719640" cy="27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buNone/>
              <a:defRPr lang="en-US" sz="1800" b="0" strike="noStrike" spc="-1">
                <a:solidFill>
                  <a:srgbClr val="000000"/>
                </a:solidFill>
                <a:latin typeface="Times New Roman"/>
                <a:ea typeface="標楷體"/>
              </a:defRPr>
            </a:lvl1pPr>
          </a:lstStyle>
          <a:p>
            <a:pPr indent="0" algn="r">
              <a:buNone/>
            </a:pPr>
            <a:fld id="{2E853175-B1DE-45FF-8FB9-2881464800C6}" type="slidenum">
              <a:rPr lang="en-US" sz="18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Straight Connector 45"/>
          <p:cNvSpPr/>
          <p:nvPr/>
        </p:nvSpPr>
        <p:spPr>
          <a:xfrm>
            <a:off x="1979280" y="944640"/>
            <a:ext cx="3238920" cy="0"/>
          </a:xfrm>
          <a:prstGeom prst="line">
            <a:avLst/>
          </a:prstGeom>
          <a:ln w="144000">
            <a:solidFill>
              <a:srgbClr val="666699">
                <a:alpha val="7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-72000" rIns="72000" bIns="-72000" anchor="ctr" anchorCtr="1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Straight Connector 46"/>
          <p:cNvSpPr/>
          <p:nvPr/>
        </p:nvSpPr>
        <p:spPr>
          <a:xfrm flipH="1">
            <a:off x="359640" y="944640"/>
            <a:ext cx="1619640" cy="0"/>
          </a:xfrm>
          <a:prstGeom prst="line">
            <a:avLst/>
          </a:prstGeom>
          <a:ln w="144000">
            <a:solidFill>
              <a:srgbClr val="333366">
                <a:alpha val="7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-72000" rIns="72000" bIns="-72000" anchor="ctr" anchorCtr="1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Straight Connector 47"/>
          <p:cNvSpPr/>
          <p:nvPr/>
        </p:nvSpPr>
        <p:spPr>
          <a:xfrm>
            <a:off x="5218200" y="944640"/>
            <a:ext cx="4498560" cy="0"/>
          </a:xfrm>
          <a:prstGeom prst="line">
            <a:avLst/>
          </a:prstGeom>
          <a:ln w="144000">
            <a:solidFill>
              <a:srgbClr val="9999CC">
                <a:alpha val="7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-72000" rIns="72000" bIns="-72000" anchor="ctr" anchorCtr="1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2653200"/>
            <a:ext cx="10076760" cy="101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91440" indent="0" algn="ctr"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imes New Roman"/>
              </a:rPr>
              <a:t>Microsoft Azure Fundamentals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 Placeholder 1"/>
          <p:cNvSpPr/>
          <p:nvPr/>
        </p:nvSpPr>
        <p:spPr>
          <a:xfrm>
            <a:off x="440280" y="1181160"/>
            <a:ext cx="9237960" cy="70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screenshot shows the topology diagram of your VNet (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NETW211-VNet-Your Initials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) with two subnets (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Subnet0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Subnet1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) and one VM in each subnet (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Subnet0-VM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Subnet1-VM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).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2"/>
          <a:srcRect l="30388" t="51403" r="10011" b="4524"/>
          <a:stretch/>
        </p:blipFill>
        <p:spPr>
          <a:xfrm>
            <a:off x="720000" y="2160000"/>
            <a:ext cx="8460000" cy="2836800"/>
          </a:xfrm>
          <a:prstGeom prst="rect">
            <a:avLst/>
          </a:prstGeom>
          <a:ln w="9000">
            <a:solidFill>
              <a:srgbClr val="000000"/>
            </a:solidFill>
            <a:round/>
          </a:ln>
        </p:spPr>
      </p:pic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39640" y="27900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Azure VNet and Subnets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9699BF-5899-4D49-A62F-BBA720DD69EA}" type="slidenum">
              <a:t>10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Placeholder 2"/>
          <p:cNvSpPr/>
          <p:nvPr/>
        </p:nvSpPr>
        <p:spPr>
          <a:xfrm>
            <a:off x="360000" y="1052640"/>
            <a:ext cx="9360000" cy="68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screenshot shows the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ipconfig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ping x.x.x.x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results in the command prompt window, including the </a:t>
            </a:r>
            <a:r>
              <a:rPr lang="en-US" sz="16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Subnet0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-VM – x.x.x.x – Romote Desktop Connection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window title.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/>
          <p:cNvPicPr/>
          <p:nvPr/>
        </p:nvPicPr>
        <p:blipFill>
          <a:blip r:embed="rId2"/>
          <a:srcRect r="32375" b="26024"/>
          <a:stretch/>
        </p:blipFill>
        <p:spPr>
          <a:xfrm>
            <a:off x="1126440" y="1711800"/>
            <a:ext cx="7873560" cy="3508200"/>
          </a:xfrm>
          <a:prstGeom prst="rect">
            <a:avLst/>
          </a:prstGeom>
          <a:ln w="0"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39640" y="27900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Azure VNet and Subnets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A0F1D73-DE97-40F0-9BE7-CD2785B14FA1}" type="slidenum">
              <a:t>11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 Placeholder 3"/>
          <p:cNvSpPr/>
          <p:nvPr/>
        </p:nvSpPr>
        <p:spPr>
          <a:xfrm>
            <a:off x="360000" y="1028160"/>
            <a:ext cx="9360000" cy="67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screenshot shows the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ipconfig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ping x.x.x.x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results in the command prompt window, including the </a:t>
            </a:r>
            <a:r>
              <a:rPr lang="en-US" sz="16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Subnet1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-VM – x.x.x.x – Romote Desktop Connection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window title.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rcRect r="18591" b="24045"/>
          <a:stretch/>
        </p:blipFill>
        <p:spPr>
          <a:xfrm>
            <a:off x="900000" y="1864440"/>
            <a:ext cx="8355600" cy="3175560"/>
          </a:xfrm>
          <a:prstGeom prst="rect">
            <a:avLst/>
          </a:prstGeom>
          <a:ln w="0">
            <a:noFill/>
          </a:ln>
        </p:spPr>
      </p:pic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39640" y="27900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Azure VNet and Subnets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3DAA9B-2BFC-45E4-9B48-36C5A12B1809}" type="slidenum">
              <a:t>12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 Placeholder 4"/>
          <p:cNvSpPr/>
          <p:nvPr/>
        </p:nvSpPr>
        <p:spPr>
          <a:xfrm>
            <a:off x="360000" y="1080000"/>
            <a:ext cx="9357840" cy="69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screenshot shows the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NETW211-VM-Your Initials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page, with information such as the resource group name, subscription, public IP address, etc.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rcRect t="23166" r="12003"/>
          <a:stretch/>
        </p:blipFill>
        <p:spPr>
          <a:xfrm>
            <a:off x="1008000" y="1890360"/>
            <a:ext cx="8100000" cy="3149640"/>
          </a:xfrm>
          <a:prstGeom prst="rect">
            <a:avLst/>
          </a:prstGeom>
          <a:ln w="9000">
            <a:solidFill>
              <a:srgbClr val="000000"/>
            </a:solidFill>
            <a:round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39640" y="27900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Azure VM Security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5F9653-B5F1-4049-A863-F2B0C697165E}" type="slidenum">
              <a:t>13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 Placeholder 5"/>
          <p:cNvSpPr/>
          <p:nvPr/>
        </p:nvSpPr>
        <p:spPr>
          <a:xfrm>
            <a:off x="385920" y="1008000"/>
            <a:ext cx="9334080" cy="54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screenshot shows the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azureuser@NETW211-VM-Your Initials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window showing the IPv4 address of the VM in the Azure cloud.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rcRect t="6223" r="32690"/>
          <a:stretch/>
        </p:blipFill>
        <p:spPr>
          <a:xfrm>
            <a:off x="1908000" y="1640520"/>
            <a:ext cx="6300000" cy="3571920"/>
          </a:xfrm>
          <a:prstGeom prst="rect">
            <a:avLst/>
          </a:prstGeom>
          <a:ln w="0"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39640" y="27900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Azure VM Security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B65630-3AE1-4820-A7D6-6405BFA3560B}" type="slidenum">
              <a:t>14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 Placeholder 7"/>
          <p:cNvSpPr/>
          <p:nvPr/>
        </p:nvSpPr>
        <p:spPr>
          <a:xfrm>
            <a:off x="363600" y="1008000"/>
            <a:ext cx="9356400" cy="55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screenshot shows the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Inbound port rules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section with the newly added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Allow_Ping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rule.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Picture 123"/>
          <p:cNvPicPr/>
          <p:nvPr/>
        </p:nvPicPr>
        <p:blipFill>
          <a:blip r:embed="rId2"/>
          <a:srcRect l="21042" t="35591" b="12154"/>
          <a:stretch/>
        </p:blipFill>
        <p:spPr>
          <a:xfrm>
            <a:off x="540000" y="2219040"/>
            <a:ext cx="9000000" cy="2422800"/>
          </a:xfrm>
          <a:prstGeom prst="rect">
            <a:avLst/>
          </a:prstGeom>
          <a:ln w="9000">
            <a:solidFill>
              <a:srgbClr val="000000"/>
            </a:solidFill>
            <a:round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39640" y="27900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Azure VM Security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3EB4C0F-95E4-4EA8-B9FC-61914FCBF493}" type="slidenum">
              <a:t>15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 Placeholder 8"/>
          <p:cNvSpPr/>
          <p:nvPr/>
        </p:nvSpPr>
        <p:spPr>
          <a:xfrm>
            <a:off x="363600" y="997560"/>
            <a:ext cx="9356400" cy="5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screenshot shows the successful ping result from your local computer to the VM in the Azure cloud.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Picture 126"/>
          <p:cNvPicPr/>
          <p:nvPr/>
        </p:nvPicPr>
        <p:blipFill>
          <a:blip r:embed="rId2"/>
          <a:srcRect t="5942" r="54740" b="52525"/>
          <a:stretch/>
        </p:blipFill>
        <p:spPr>
          <a:xfrm>
            <a:off x="1080000" y="1962720"/>
            <a:ext cx="7920000" cy="3090240"/>
          </a:xfrm>
          <a:prstGeom prst="rect">
            <a:avLst/>
          </a:prstGeom>
          <a:ln w="0">
            <a:noFill/>
          </a:ln>
        </p:spPr>
      </p:pic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39640" y="27900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Azure VM Security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8D4D2E-F216-42D4-976B-08B19F5D1EFB}" type="slidenum">
              <a:t>16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 Placeholder 9"/>
          <p:cNvSpPr/>
          <p:nvPr/>
        </p:nvSpPr>
        <p:spPr>
          <a:xfrm>
            <a:off x="363600" y="968400"/>
            <a:ext cx="9356400" cy="54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screenshot shows the browser window with the image uploaded from your local computer and the URL on top of the window.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1332000" y="1741680"/>
            <a:ext cx="7380000" cy="336852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39640" y="27900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Azure Cloud Storage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05A1D0-D1FC-4D78-8B54-8E83D56CE385}" type="slidenum">
              <a:t>17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39640" y="27900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Azure Cloud Storage</a:t>
            </a:r>
          </a:p>
        </p:txBody>
      </p:sp>
      <p:sp>
        <p:nvSpPr>
          <p:cNvPr id="133" name="Text Placeholder 10"/>
          <p:cNvSpPr/>
          <p:nvPr/>
        </p:nvSpPr>
        <p:spPr>
          <a:xfrm>
            <a:off x="360000" y="1440000"/>
            <a:ext cx="9360000" cy="401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What does the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access tier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setting do? What are the Azure blob storage access tiers?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[hint: in the Azure portal, on the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Upload blob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page, under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Advanced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click the ? circle above the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Access tier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box.] 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Answer here: The Access Tier Setting allows you to choose which type of storage access is needed for the blob. The tiers are Hot, Cold, and Archive. 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pos="46224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Hot: 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6224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Storage for data that will be accesses frequently (less than 30-day period).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6224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High storage $, Low access $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pos="46224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Cold: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6224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Storage for data that is accessed infrequently (every 30-180 days).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6224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Lower storage $, Higher access $ (than Hot level)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pos="46224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Archive: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6224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Storage for data offline that is rarely accessed (over 180 days) and has flexible latency  requirements.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title"/>
          </p:nvPr>
        </p:nvSpPr>
        <p:spPr>
          <a:xfrm>
            <a:off x="360000" y="1008000"/>
            <a:ext cx="6045120" cy="43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Question</a:t>
            </a:r>
            <a:endParaRPr lang="en-US" sz="2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D026CE-9729-4D3B-9C27-5892134D890C}" type="slidenum">
              <a:t>18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Placeholder 11"/>
          <p:cNvSpPr/>
          <p:nvPr/>
        </p:nvSpPr>
        <p:spPr>
          <a:xfrm>
            <a:off x="360000" y="1437480"/>
            <a:ext cx="9360000" cy="49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screenshot shows the browser window with the “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This is the original version. –Your Initials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” message and the URL on top of the window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itle 2"/>
          <p:cNvSpPr/>
          <p:nvPr/>
        </p:nvSpPr>
        <p:spPr>
          <a:xfrm>
            <a:off x="360000" y="1044000"/>
            <a:ext cx="9360000" cy="39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Creating Blob Snapshots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Picture 1"/>
          <p:cNvPicPr/>
          <p:nvPr/>
        </p:nvPicPr>
        <p:blipFill>
          <a:blip r:embed="rId2"/>
          <a:srcRect r="48893" b="65755"/>
          <a:stretch/>
        </p:blipFill>
        <p:spPr>
          <a:xfrm>
            <a:off x="720000" y="2484000"/>
            <a:ext cx="8396280" cy="22885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39640" y="27900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Azure Cloud Storage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E870C2-6237-43AB-A804-FDA95E4CEAE4}" type="slidenum">
              <a:t>19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39640" y="180000"/>
            <a:ext cx="8997120" cy="675360"/>
          </a:xfrm>
          <a:prstGeom prst="rect">
            <a:avLst/>
          </a:prstGeom>
          <a:noFill/>
          <a:ln w="0">
            <a:noFill/>
          </a:ln>
          <a:effectLst>
            <a:outerShdw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800" b="1" strike="noStrike" spc="-1">
                <a:solidFill>
                  <a:srgbClr val="000080"/>
                </a:solidFill>
                <a:latin typeface="Times New Roman"/>
              </a:rPr>
              <a:t>Introduction</a:t>
            </a: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1080000"/>
            <a:ext cx="899712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0">
              <a:spcAft>
                <a:spcPts val="420"/>
              </a:spcAft>
              <a:buNone/>
            </a:pPr>
            <a:r>
              <a:rPr lang="en-US" sz="1940" b="0" strike="noStrike" spc="-1">
                <a:solidFill>
                  <a:srgbClr val="333333"/>
                </a:solidFill>
                <a:latin typeface="Times New Roman"/>
                <a:ea typeface="標楷體"/>
              </a:rPr>
              <a:t>What is Microsoft Azure?</a:t>
            </a: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  <a:p>
            <a:pPr marL="466200" indent="0">
              <a:spcAft>
                <a:spcPts val="420"/>
              </a:spcAft>
              <a:buNone/>
            </a:pPr>
            <a:r>
              <a:rPr lang="en-US" sz="1940" b="0" strike="noStrike" spc="-1">
                <a:solidFill>
                  <a:srgbClr val="333333"/>
                </a:solidFill>
                <a:latin typeface="Times New Roman"/>
                <a:ea typeface="標楷體"/>
              </a:rPr>
              <a:t>“Azure is a cloud platform designed to simplify the process of building modern applications.” (Microsoft Azure)</a:t>
            </a: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  <a:p>
            <a:pPr marL="466200" indent="0">
              <a:spcAft>
                <a:spcPts val="420"/>
              </a:spcAft>
              <a:buNone/>
            </a:pP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  <a:p>
            <a:pPr indent="0">
              <a:lnSpc>
                <a:spcPts val="2857"/>
              </a:lnSpc>
              <a:spcAft>
                <a:spcPts val="420"/>
              </a:spcAft>
              <a:buNone/>
            </a:pPr>
            <a:r>
              <a:rPr lang="en-US" sz="1940" b="0" strike="noStrike" spc="-1">
                <a:solidFill>
                  <a:srgbClr val="333333"/>
                </a:solidFill>
                <a:latin typeface="Times New Roman"/>
                <a:ea typeface="標楷體"/>
              </a:rPr>
              <a:t>Microsoft Azure offers a wide range of services across different categories including:</a:t>
            </a: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  <a:p>
            <a:pPr marL="432000" indent="-324000">
              <a:lnSpc>
                <a:spcPts val="2857"/>
              </a:lnSpc>
              <a:spcAft>
                <a:spcPts val="420"/>
              </a:spcAft>
              <a:buSzPct val="100000"/>
              <a:buBlip>
                <a:blip r:embed="rId3"/>
              </a:buBlip>
            </a:pPr>
            <a:r>
              <a:rPr lang="en-US" sz="1940" b="1" strike="noStrike" spc="-1">
                <a:solidFill>
                  <a:srgbClr val="333333"/>
                </a:solidFill>
                <a:latin typeface="Times New Roman"/>
                <a:ea typeface="標楷體"/>
              </a:rPr>
              <a:t>Virtual Machines</a:t>
            </a: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  <a:p>
            <a:pPr marL="432000" indent="-324000">
              <a:lnSpc>
                <a:spcPts val="2857"/>
              </a:lnSpc>
              <a:spcAft>
                <a:spcPts val="420"/>
              </a:spcAft>
              <a:buSzPct val="100000"/>
              <a:buBlip>
                <a:blip r:embed="rId3"/>
              </a:buBlip>
            </a:pPr>
            <a:r>
              <a:rPr lang="en-US" sz="1940" b="1" strike="noStrike" spc="-1">
                <a:solidFill>
                  <a:srgbClr val="333333"/>
                </a:solidFill>
                <a:latin typeface="Times New Roman"/>
                <a:ea typeface="標楷體"/>
              </a:rPr>
              <a:t>Cloud Storage</a:t>
            </a: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  <a:p>
            <a:pPr marL="432000" indent="-324000">
              <a:lnSpc>
                <a:spcPts val="2857"/>
              </a:lnSpc>
              <a:spcAft>
                <a:spcPts val="420"/>
              </a:spcAft>
              <a:buSzPct val="100000"/>
              <a:buBlip>
                <a:blip r:embed="rId3"/>
              </a:buBlip>
            </a:pPr>
            <a:r>
              <a:rPr lang="en-US" sz="1940" b="1" strike="noStrike" spc="-1">
                <a:solidFill>
                  <a:srgbClr val="333333"/>
                </a:solidFill>
                <a:latin typeface="Times New Roman"/>
                <a:ea typeface="標楷體"/>
              </a:rPr>
              <a:t>Virtual Networking</a:t>
            </a: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  <a:p>
            <a:pPr marL="432000" indent="-324000">
              <a:lnSpc>
                <a:spcPts val="2857"/>
              </a:lnSpc>
              <a:spcAft>
                <a:spcPts val="420"/>
              </a:spcAft>
              <a:buSzPct val="100000"/>
              <a:buBlip>
                <a:blip r:embed="rId3"/>
              </a:buBlip>
            </a:pPr>
            <a:r>
              <a:rPr lang="en-US" sz="1940" b="1" strike="noStrike" spc="-1">
                <a:solidFill>
                  <a:srgbClr val="333333"/>
                </a:solidFill>
                <a:latin typeface="Times New Roman"/>
                <a:ea typeface="標楷體"/>
              </a:rPr>
              <a:t>Databases</a:t>
            </a: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  <a:p>
            <a:pPr marL="432000" indent="-324000">
              <a:lnSpc>
                <a:spcPts val="2857"/>
              </a:lnSpc>
              <a:spcAft>
                <a:spcPts val="420"/>
              </a:spcAft>
              <a:buSzPct val="100000"/>
              <a:buBlip>
                <a:blip r:embed="rId3"/>
              </a:buBlip>
            </a:pPr>
            <a:r>
              <a:rPr lang="en-US" sz="1940" b="1" strike="noStrike" spc="-1">
                <a:solidFill>
                  <a:srgbClr val="333333"/>
                </a:solidFill>
                <a:latin typeface="Times New Roman"/>
                <a:ea typeface="標楷體"/>
              </a:rPr>
              <a:t>Security</a:t>
            </a: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  <a:p>
            <a:pPr marL="432000" indent="-324000">
              <a:lnSpc>
                <a:spcPts val="2857"/>
              </a:lnSpc>
              <a:spcAft>
                <a:spcPts val="420"/>
              </a:spcAft>
              <a:buSzPct val="100000"/>
              <a:buBlip>
                <a:blip r:embed="rId3"/>
              </a:buBlip>
            </a:pPr>
            <a:r>
              <a:rPr lang="en-US" sz="1940" b="1" strike="noStrike" spc="-1">
                <a:solidFill>
                  <a:srgbClr val="333333"/>
                </a:solidFill>
                <a:latin typeface="Times New Roman"/>
                <a:ea typeface="標楷體"/>
              </a:rPr>
              <a:t>Internet of Things (IoT)</a:t>
            </a: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4"/>
          <a:stretch/>
        </p:blipFill>
        <p:spPr>
          <a:xfrm>
            <a:off x="4817160" y="2931120"/>
            <a:ext cx="2742840" cy="1928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BC3D699-7FED-4DE1-A9D1-F494B9F809E8}" type="slidenum">
              <a:t>2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Placeholder 12"/>
          <p:cNvSpPr/>
          <p:nvPr/>
        </p:nvSpPr>
        <p:spPr>
          <a:xfrm>
            <a:off x="360000" y="1507320"/>
            <a:ext cx="9360000" cy="49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screenshot shows the browser window with the “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This is the first revised version. –Your Initials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” message and the URL on top of the window.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itle 3"/>
          <p:cNvSpPr/>
          <p:nvPr/>
        </p:nvSpPr>
        <p:spPr>
          <a:xfrm>
            <a:off x="360000" y="1044000"/>
            <a:ext cx="9360000" cy="46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Enabling Blob Versioning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Picture 4"/>
          <p:cNvPicPr/>
          <p:nvPr/>
        </p:nvPicPr>
        <p:blipFill>
          <a:blip r:embed="rId2"/>
          <a:srcRect r="42770" b="61461"/>
          <a:stretch/>
        </p:blipFill>
        <p:spPr>
          <a:xfrm>
            <a:off x="1037880" y="2664000"/>
            <a:ext cx="7962120" cy="2181240"/>
          </a:xfrm>
          <a:prstGeom prst="rect">
            <a:avLst/>
          </a:prstGeom>
          <a:ln w="18360">
            <a:solidFill>
              <a:srgbClr val="000000"/>
            </a:solidFill>
            <a:round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39640" y="27900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Azure Cloud Storage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490AF8-37DB-4DF5-A62C-203902986C0A}" type="slidenum">
              <a:t>20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 Placeholder 13"/>
          <p:cNvSpPr/>
          <p:nvPr/>
        </p:nvSpPr>
        <p:spPr>
          <a:xfrm>
            <a:off x="360000" y="1481400"/>
            <a:ext cx="9360000" cy="47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screenshot shows the “VM-Status-Change” action group on the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Manage actions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page.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itle 1"/>
          <p:cNvSpPr/>
          <p:nvPr/>
        </p:nvSpPr>
        <p:spPr>
          <a:xfrm>
            <a:off x="360000" y="972360"/>
            <a:ext cx="9360000" cy="50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DejaVu Sans"/>
              </a:rPr>
              <a:t>Setting up an Action Group and Notifications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Picture 144"/>
          <p:cNvPicPr/>
          <p:nvPr/>
        </p:nvPicPr>
        <p:blipFill>
          <a:blip r:embed="rId2"/>
          <a:srcRect t="12435"/>
          <a:stretch/>
        </p:blipFill>
        <p:spPr>
          <a:xfrm>
            <a:off x="1260000" y="1908000"/>
            <a:ext cx="7560000" cy="33487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39640" y="27900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Azure Cloud Monitoring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173A4F-CF6D-421F-BDC1-C279CF8A9B87}" type="slidenum">
              <a:t>21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Placeholder 14"/>
          <p:cNvSpPr/>
          <p:nvPr/>
        </p:nvSpPr>
        <p:spPr>
          <a:xfrm>
            <a:off x="360000" y="1507320"/>
            <a:ext cx="9360000" cy="50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screenshot shows the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Alert rules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window showing the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VM-Deallocate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VM-Restart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rules.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itle 4"/>
          <p:cNvSpPr/>
          <p:nvPr/>
        </p:nvSpPr>
        <p:spPr>
          <a:xfrm>
            <a:off x="360000" y="1044000"/>
            <a:ext cx="9360000" cy="46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DejaVu Sans"/>
              </a:rPr>
              <a:t>Setting up Alert Rules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Picture 148"/>
          <p:cNvPicPr/>
          <p:nvPr/>
        </p:nvPicPr>
        <p:blipFill>
          <a:blip r:embed="rId2"/>
          <a:srcRect t="13853"/>
          <a:stretch/>
        </p:blipFill>
        <p:spPr>
          <a:xfrm>
            <a:off x="1440000" y="2196000"/>
            <a:ext cx="7200000" cy="30240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39640" y="27900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Azure Cloud Monitoring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288ED1-549C-4C68-BB6B-9C1C5D2727A8}" type="slidenum">
              <a:t>22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Placeholder 15"/>
          <p:cNvSpPr/>
          <p:nvPr/>
        </p:nvSpPr>
        <p:spPr>
          <a:xfrm>
            <a:off x="360000" y="1424880"/>
            <a:ext cx="9360000" cy="47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screenshot shows the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‘VM-Restart’ was activated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email message with the date and time of the alert.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itle 5"/>
          <p:cNvSpPr/>
          <p:nvPr/>
        </p:nvSpPr>
        <p:spPr>
          <a:xfrm>
            <a:off x="360000" y="1008000"/>
            <a:ext cx="9360000" cy="41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DejaVu Sans"/>
              </a:rPr>
              <a:t>Testing Alerts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Picture 152"/>
          <p:cNvPicPr/>
          <p:nvPr/>
        </p:nvPicPr>
        <p:blipFill>
          <a:blip r:embed="rId2"/>
          <a:srcRect l="49685" t="42370" r="4195"/>
          <a:stretch/>
        </p:blipFill>
        <p:spPr>
          <a:xfrm>
            <a:off x="2160000" y="2189880"/>
            <a:ext cx="5760000" cy="29282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39640" y="27900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Azure Cloud Monitoring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CBF983-6063-43FE-B304-09EA796C0FB0}" type="slidenum">
              <a:t>23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Placeholder 16"/>
          <p:cNvSpPr/>
          <p:nvPr/>
        </p:nvSpPr>
        <p:spPr>
          <a:xfrm>
            <a:off x="360000" y="1460880"/>
            <a:ext cx="9360000" cy="52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screenshot should show the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‘VM-Deallocate’ was activated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email message with the date and time of the alert.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itle 6"/>
          <p:cNvSpPr/>
          <p:nvPr/>
        </p:nvSpPr>
        <p:spPr>
          <a:xfrm>
            <a:off x="360000" y="1044000"/>
            <a:ext cx="9360000" cy="41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DejaVu Sans"/>
              </a:rPr>
              <a:t>Testing Alerts cont’d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Picture 156"/>
          <p:cNvPicPr/>
          <p:nvPr/>
        </p:nvPicPr>
        <p:blipFill>
          <a:blip r:embed="rId2"/>
          <a:srcRect l="49685" t="40105" r="4350"/>
          <a:stretch/>
        </p:blipFill>
        <p:spPr>
          <a:xfrm>
            <a:off x="2412000" y="2232000"/>
            <a:ext cx="5484600" cy="290736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39640" y="27900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Azure Cloud Monitoring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8A06182-73F1-4B58-A521-ADEE490A5250}" type="slidenum">
              <a:t>24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imes New Roman"/>
              </a:rPr>
              <a:t>Challenges</a:t>
            </a: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899712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15000"/>
              </a:lnSpc>
              <a:spcBef>
                <a:spcPts val="2551"/>
              </a:spcBef>
              <a:spcAft>
                <a:spcPts val="2971"/>
              </a:spcAft>
              <a:buSzPct val="100000"/>
              <a:buBlip>
                <a:blip r:embed="rId2"/>
              </a:buBlip>
            </a:pPr>
            <a:r>
              <a:rPr lang="en-US" sz="1940" b="0" strike="noStrike" spc="-1">
                <a:solidFill>
                  <a:srgbClr val="333333"/>
                </a:solidFill>
                <a:latin typeface="Times New Roman"/>
                <a:ea typeface="標楷體"/>
              </a:rPr>
              <a:t>Getting used to the Azure user interface took some time. As with anything new, it takes time to learn your way around.</a:t>
            </a: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  <a:p>
            <a:pPr marL="457200" indent="-457200">
              <a:lnSpc>
                <a:spcPct val="115000"/>
              </a:lnSpc>
              <a:spcBef>
                <a:spcPts val="2551"/>
              </a:spcBef>
              <a:spcAft>
                <a:spcPts val="2971"/>
              </a:spcAft>
              <a:buSzPct val="100000"/>
              <a:buBlip>
                <a:blip r:embed="rId2"/>
              </a:buBlip>
            </a:pPr>
            <a:r>
              <a:rPr lang="en-US" sz="1940" b="0" strike="noStrike" spc="-1">
                <a:solidFill>
                  <a:srgbClr val="333333"/>
                </a:solidFill>
                <a:latin typeface="Times New Roman"/>
                <a:ea typeface="標楷體"/>
              </a:rPr>
              <a:t>Learning the Azure terminology. All cloud providers seem to have their own terminology for naming their systems and offerings.</a:t>
            </a: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CA115F2-DC52-4789-B8B5-75CC8941CFEB}" type="slidenum">
              <a:t>25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39640" y="18000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imes New Roman"/>
              </a:rPr>
              <a:t>Career Skills Obtained</a:t>
            </a: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8997120" cy="418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50000"/>
              </a:lnSpc>
              <a:spcAft>
                <a:spcPts val="420"/>
              </a:spcAft>
              <a:buSzPct val="100000"/>
              <a:buBlip>
                <a:blip r:embed="rId2"/>
              </a:buBlip>
            </a:pPr>
            <a:r>
              <a:rPr lang="en-US" sz="1940" b="0" strike="noStrike" spc="-1">
                <a:solidFill>
                  <a:srgbClr val="333333"/>
                </a:solidFill>
                <a:latin typeface="Times New Roman"/>
              </a:rPr>
              <a:t>Azure VM management</a:t>
            </a:r>
          </a:p>
          <a:p>
            <a:pPr marL="432000" indent="-324000">
              <a:lnSpc>
                <a:spcPct val="150000"/>
              </a:lnSpc>
              <a:spcAft>
                <a:spcPts val="420"/>
              </a:spcAft>
              <a:buSzPct val="100000"/>
              <a:buBlip>
                <a:blip r:embed="rId2"/>
              </a:buBlip>
            </a:pPr>
            <a:r>
              <a:rPr lang="en-US" sz="1940" b="0" strike="noStrike" spc="-1">
                <a:solidFill>
                  <a:srgbClr val="333333"/>
                </a:solidFill>
                <a:latin typeface="Times New Roman"/>
              </a:rPr>
              <a:t>Azure VNets and subnetting</a:t>
            </a:r>
          </a:p>
          <a:p>
            <a:pPr marL="432000" indent="-324000">
              <a:lnSpc>
                <a:spcPct val="150000"/>
              </a:lnSpc>
              <a:spcAft>
                <a:spcPts val="420"/>
              </a:spcAft>
              <a:buSzPct val="100000"/>
              <a:buBlip>
                <a:blip r:embed="rId2"/>
              </a:buBlip>
            </a:pPr>
            <a:r>
              <a:rPr lang="en-US" sz="1940" b="0" strike="noStrike" spc="-1">
                <a:solidFill>
                  <a:srgbClr val="333333"/>
                </a:solidFill>
                <a:latin typeface="Times New Roman"/>
              </a:rPr>
              <a:t>Securely connecting to a VM with SSH</a:t>
            </a:r>
          </a:p>
          <a:p>
            <a:pPr marL="432000" indent="-324000">
              <a:lnSpc>
                <a:spcPct val="150000"/>
              </a:lnSpc>
              <a:spcAft>
                <a:spcPts val="420"/>
              </a:spcAft>
              <a:buSzPct val="100000"/>
              <a:buBlip>
                <a:blip r:embed="rId2"/>
              </a:buBlip>
            </a:pPr>
            <a:r>
              <a:rPr lang="en-US" sz="1940" b="0" strike="noStrike" spc="-1">
                <a:solidFill>
                  <a:srgbClr val="333333"/>
                </a:solidFill>
                <a:latin typeface="Times New Roman"/>
              </a:rPr>
              <a:t>Azure Network Security Groups</a:t>
            </a:r>
          </a:p>
          <a:p>
            <a:pPr marL="432000" indent="-324000">
              <a:lnSpc>
                <a:spcPct val="150000"/>
              </a:lnSpc>
              <a:spcAft>
                <a:spcPts val="420"/>
              </a:spcAft>
              <a:buSzPct val="100000"/>
              <a:buBlip>
                <a:blip r:embed="rId2"/>
              </a:buBlip>
            </a:pPr>
            <a:r>
              <a:rPr lang="en-US" sz="1940" b="0" strike="noStrike" spc="-1">
                <a:solidFill>
                  <a:srgbClr val="333333"/>
                </a:solidFill>
                <a:latin typeface="Times New Roman"/>
              </a:rPr>
              <a:t>Azure cloud storage, blobs, and snapshots</a:t>
            </a:r>
          </a:p>
          <a:p>
            <a:pPr marL="432000" indent="-324000">
              <a:lnSpc>
                <a:spcPct val="150000"/>
              </a:lnSpc>
              <a:spcAft>
                <a:spcPts val="420"/>
              </a:spcAft>
              <a:buSzPct val="100000"/>
              <a:buBlip>
                <a:blip r:embed="rId2"/>
              </a:buBlip>
            </a:pPr>
            <a:r>
              <a:rPr lang="en-US" sz="1940" b="0" strike="noStrike" spc="-1">
                <a:solidFill>
                  <a:srgbClr val="333333"/>
                </a:solidFill>
                <a:latin typeface="Times New Roman"/>
              </a:rPr>
              <a:t>Azure Action Groups, notifications, and alerts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E4DEB8-CC74-45AD-9695-6A1343DDB7B7}" type="slidenum">
              <a:t>26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899712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2920" indent="-242280">
              <a:lnSpc>
                <a:spcPct val="150000"/>
              </a:lnSpc>
              <a:spcAft>
                <a:spcPts val="420"/>
              </a:spcAft>
              <a:buSzPct val="100000"/>
              <a:buBlip>
                <a:blip r:embed="rId2"/>
              </a:buBlip>
            </a:pPr>
            <a:r>
              <a:rPr lang="en-US" sz="1940" b="0" strike="noStrike" spc="-1">
                <a:solidFill>
                  <a:srgbClr val="333333"/>
                </a:solidFill>
                <a:latin typeface="Times New Roman"/>
              </a:rPr>
              <a:t>Microsoft Azure is a full featured, flexible, and powerful cloud provider. </a:t>
            </a:r>
          </a:p>
          <a:p>
            <a:pPr marL="322920" indent="-242280">
              <a:lnSpc>
                <a:spcPct val="150000"/>
              </a:lnSpc>
              <a:spcAft>
                <a:spcPts val="420"/>
              </a:spcAft>
              <a:buSzPct val="100000"/>
              <a:buBlip>
                <a:blip r:embed="rId2"/>
              </a:buBlip>
            </a:pPr>
            <a:r>
              <a:rPr lang="en-US" sz="1940" b="0" strike="noStrike" spc="-1">
                <a:solidFill>
                  <a:srgbClr val="333333"/>
                </a:solidFill>
                <a:latin typeface="Times New Roman"/>
              </a:rPr>
              <a:t>While it takes time to learn the specifics of operating in Azure, it is worth the effort.</a:t>
            </a:r>
          </a:p>
        </p:txBody>
      </p:sp>
      <p:pic>
        <p:nvPicPr>
          <p:cNvPr id="165" name="Picture 164"/>
          <p:cNvPicPr/>
          <p:nvPr/>
        </p:nvPicPr>
        <p:blipFill>
          <a:blip r:embed="rId3"/>
          <a:stretch/>
        </p:blipFill>
        <p:spPr>
          <a:xfrm>
            <a:off x="3240000" y="2401560"/>
            <a:ext cx="3780000" cy="2657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418560" y="5294254"/>
            <a:ext cx="3193920" cy="270000"/>
          </a:xfrm>
        </p:spPr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9181728" y="5305923"/>
            <a:ext cx="719640" cy="270000"/>
          </a:xfrm>
        </p:spPr>
        <p:txBody>
          <a:bodyPr/>
          <a:lstStyle/>
          <a:p>
            <a:fld id="{744FD3EA-0244-4C42-AB27-AF68F3EECE1F}" type="slidenum">
              <a:t>27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39640" y="233640"/>
            <a:ext cx="8997120" cy="6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imes New Roman"/>
              </a:rPr>
              <a:t>References</a:t>
            </a: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60000" y="1079640"/>
            <a:ext cx="936000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spcBef>
                <a:spcPts val="1000"/>
              </a:spcBef>
              <a:spcAft>
                <a:spcPts val="1000"/>
              </a:spcAft>
              <a:buSzPct val="100000"/>
              <a:buBlip>
                <a:blip r:embed="rId2"/>
              </a:buBlip>
            </a:pPr>
            <a:r>
              <a:rPr lang="en-US" sz="1900" b="0" strike="noStrike" spc="-1" dirty="0">
                <a:solidFill>
                  <a:srgbClr val="111111"/>
                </a:solidFill>
                <a:latin typeface="Times New Roman"/>
                <a:ea typeface="標楷體"/>
              </a:rPr>
              <a:t>Microsoft Azure, </a:t>
            </a:r>
            <a:r>
              <a:rPr lang="en-US" sz="1900" b="0" i="1" strike="noStrike" spc="-1" dirty="0">
                <a:solidFill>
                  <a:srgbClr val="111111"/>
                </a:solidFill>
                <a:latin typeface="Times New Roman"/>
                <a:ea typeface="標楷體"/>
              </a:rPr>
              <a:t>Azure for developers overview.</a:t>
            </a:r>
            <a:r>
              <a:rPr lang="en-US" sz="1900" b="0" strike="noStrike" spc="-1" dirty="0">
                <a:solidFill>
                  <a:srgbClr val="111111"/>
                </a:solidFill>
                <a:latin typeface="Times New Roman"/>
                <a:ea typeface="標楷體"/>
              </a:rPr>
              <a:t> https://learn.microsoft.com/en-us/azure/developer/intro/azure-developer-overview</a:t>
            </a:r>
            <a:endParaRPr lang="en-US" sz="1900" b="0" strike="noStrike" spc="-1" dirty="0">
              <a:solidFill>
                <a:srgbClr val="333333"/>
              </a:solidFill>
              <a:latin typeface="Times New Roman"/>
            </a:endParaRPr>
          </a:p>
          <a:p>
            <a:pPr marL="457200" indent="-457200">
              <a:spcBef>
                <a:spcPts val="1000"/>
              </a:spcBef>
              <a:spcAft>
                <a:spcPts val="1000"/>
              </a:spcAft>
              <a:buSzPct val="100000"/>
              <a:buBlip>
                <a:blip r:embed="rId2"/>
              </a:buBlip>
            </a:pPr>
            <a:r>
              <a:rPr lang="en-US" sz="1900" b="0" strike="noStrike" spc="-1" dirty="0">
                <a:solidFill>
                  <a:srgbClr val="111111"/>
                </a:solidFill>
                <a:latin typeface="Times New Roman"/>
                <a:ea typeface="標楷體"/>
              </a:rPr>
              <a:t>IP Subnet Calculator, https://www.calculator.net/ip-subnet-calculator.html</a:t>
            </a:r>
            <a:endParaRPr lang="en-US" sz="1900" b="0" strike="noStrike" spc="-1" dirty="0">
              <a:solidFill>
                <a:srgbClr val="333333"/>
              </a:solidFill>
              <a:latin typeface="Times New Roman"/>
            </a:endParaRPr>
          </a:p>
          <a:p>
            <a:pPr marL="457200" indent="-457200">
              <a:spcBef>
                <a:spcPts val="1000"/>
              </a:spcBef>
              <a:spcAft>
                <a:spcPts val="1000"/>
              </a:spcAft>
              <a:buSzPct val="100000"/>
              <a:buBlip>
                <a:blip r:embed="rId2"/>
              </a:buBlip>
            </a:pPr>
            <a:r>
              <a:rPr lang="en-US" sz="1900" b="0" strike="noStrike" spc="-1" dirty="0">
                <a:solidFill>
                  <a:srgbClr val="111111"/>
                </a:solidFill>
                <a:latin typeface="Times New Roman"/>
                <a:ea typeface="標楷體"/>
              </a:rPr>
              <a:t>Azure Virtual Network frequently asked questions, https://docs.microsoft.com/en-us/azure/virtual-network/virtual-networks-faq</a:t>
            </a:r>
            <a:endParaRPr lang="en-US" sz="1900" b="0" strike="noStrike" spc="-1" dirty="0">
              <a:solidFill>
                <a:srgbClr val="333333"/>
              </a:solidFill>
              <a:latin typeface="Times New Roman"/>
            </a:endParaRPr>
          </a:p>
          <a:p>
            <a:pPr marL="457200" indent="-457200">
              <a:spcBef>
                <a:spcPts val="1000"/>
              </a:spcBef>
              <a:spcAft>
                <a:spcPts val="1000"/>
              </a:spcAft>
              <a:buSzPct val="100000"/>
              <a:buBlip>
                <a:blip r:embed="rId2"/>
              </a:buBlip>
            </a:pPr>
            <a:r>
              <a:rPr lang="en-US" sz="1900" b="0" strike="noStrike" spc="-1" dirty="0">
                <a:solidFill>
                  <a:srgbClr val="111111"/>
                </a:solidFill>
                <a:latin typeface="Times New Roman"/>
                <a:ea typeface="標楷體"/>
              </a:rPr>
              <a:t>Hot, Cool, and Archive access tiers for blob data, https://docs.microsoft.com/en-us/azure/storage/blobs/access-tiers-overview</a:t>
            </a:r>
            <a:endParaRPr lang="en-US" sz="1900" b="0" strike="noStrike" spc="-1" dirty="0">
              <a:solidFill>
                <a:srgbClr val="333333"/>
              </a:solidFill>
              <a:latin typeface="Times New Roman"/>
            </a:endParaRPr>
          </a:p>
          <a:p>
            <a:pPr marL="457200" indent="-457200">
              <a:spcBef>
                <a:spcPts val="1000"/>
              </a:spcBef>
              <a:spcAft>
                <a:spcPts val="1000"/>
              </a:spcAft>
              <a:buSzPct val="100000"/>
              <a:buBlip>
                <a:blip r:embed="rId2"/>
              </a:buBlip>
            </a:pPr>
            <a:r>
              <a:rPr lang="en-US" sz="1900" b="0" strike="noStrike" spc="-1" dirty="0">
                <a:solidFill>
                  <a:srgbClr val="111111"/>
                </a:solidFill>
                <a:latin typeface="Times New Roman"/>
                <a:ea typeface="標楷體"/>
              </a:rPr>
              <a:t>Azure Blob Storage Access Tiers, https://devry.percipio.com/courses/c7ef0333-8560-403f-a004-9c5c843866b0/videos/2658bbe6-ee97-438b-a376-fbb079c3b3a0</a:t>
            </a:r>
            <a:endParaRPr lang="en-US" sz="1900" b="0" strike="noStrike" spc="-1" dirty="0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DB8A42A-1E28-423A-84D5-F62C6B1C632A}" type="slidenum">
              <a:t>28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39640" y="180000"/>
            <a:ext cx="8997120" cy="675360"/>
          </a:xfrm>
          <a:prstGeom prst="rect">
            <a:avLst/>
          </a:prstGeom>
          <a:noFill/>
          <a:ln w="0">
            <a:noFill/>
          </a:ln>
          <a:effectLst>
            <a:outerShdw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800" b="1" strike="noStrike" spc="-1">
                <a:solidFill>
                  <a:srgbClr val="000080"/>
                </a:solidFill>
                <a:latin typeface="Times New Roman"/>
              </a:rPr>
              <a:t>Introduction</a:t>
            </a:r>
            <a:endParaRPr lang="en-US" sz="48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40000" y="1080000"/>
            <a:ext cx="899712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0">
              <a:lnSpc>
                <a:spcPct val="150000"/>
              </a:lnSpc>
              <a:spcAft>
                <a:spcPts val="420"/>
              </a:spcAft>
              <a:buNone/>
            </a:pPr>
            <a:r>
              <a:rPr lang="en-US" sz="1940" b="0" strike="noStrike" spc="-1">
                <a:solidFill>
                  <a:srgbClr val="333333"/>
                </a:solidFill>
                <a:latin typeface="Times New Roman"/>
                <a:ea typeface="標楷體"/>
              </a:rPr>
              <a:t>What this presentation will cover:</a:t>
            </a: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  <a:p>
            <a:pPr marL="646560" lvl="1" indent="-215280">
              <a:lnSpc>
                <a:spcPct val="150000"/>
              </a:lnSpc>
              <a:spcBef>
                <a:spcPts val="850"/>
              </a:spcBef>
              <a:spcAft>
                <a:spcPts val="1270"/>
              </a:spcAft>
              <a:buSzPct val="100000"/>
              <a:buBlip>
                <a:blip r:embed="rId3"/>
              </a:buBlip>
            </a:pPr>
            <a:r>
              <a:rPr lang="en-US" sz="1940" b="0" strike="noStrike" spc="-1">
                <a:solidFill>
                  <a:srgbClr val="333333"/>
                </a:solidFill>
                <a:latin typeface="Times New Roman"/>
                <a:ea typeface="標楷體"/>
              </a:rPr>
              <a:t>Deploying and connecting to VM instances</a:t>
            </a: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  <a:p>
            <a:pPr marL="646560" lvl="1" indent="-215280">
              <a:lnSpc>
                <a:spcPct val="150000"/>
              </a:lnSpc>
              <a:spcBef>
                <a:spcPts val="850"/>
              </a:spcBef>
              <a:spcAft>
                <a:spcPts val="1270"/>
              </a:spcAft>
              <a:buSzPct val="100000"/>
              <a:buBlip>
                <a:blip r:embed="rId3"/>
              </a:buBlip>
            </a:pPr>
            <a:r>
              <a:rPr lang="en-US" sz="1940" b="0" strike="noStrike" spc="-1">
                <a:solidFill>
                  <a:srgbClr val="333333"/>
                </a:solidFill>
                <a:latin typeface="Times New Roman"/>
                <a:ea typeface="標楷體"/>
              </a:rPr>
              <a:t>Azure VNet and Subnets</a:t>
            </a: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  <a:p>
            <a:pPr marL="646560" lvl="1" indent="-215280">
              <a:lnSpc>
                <a:spcPct val="150000"/>
              </a:lnSpc>
              <a:spcBef>
                <a:spcPts val="850"/>
              </a:spcBef>
              <a:spcAft>
                <a:spcPts val="1270"/>
              </a:spcAft>
              <a:buSzPct val="100000"/>
              <a:buBlip>
                <a:blip r:embed="rId3"/>
              </a:buBlip>
            </a:pPr>
            <a:r>
              <a:rPr lang="en-US" sz="1940" b="0" strike="noStrike" spc="-1">
                <a:solidFill>
                  <a:srgbClr val="333333"/>
                </a:solidFill>
                <a:latin typeface="Times New Roman"/>
                <a:ea typeface="標楷體"/>
              </a:rPr>
              <a:t>VM security</a:t>
            </a: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  <a:p>
            <a:pPr marL="646560" lvl="1" indent="-215280">
              <a:lnSpc>
                <a:spcPct val="150000"/>
              </a:lnSpc>
              <a:spcBef>
                <a:spcPts val="850"/>
              </a:spcBef>
              <a:spcAft>
                <a:spcPts val="1270"/>
              </a:spcAft>
              <a:buSzPct val="100000"/>
              <a:buBlip>
                <a:blip r:embed="rId3"/>
              </a:buBlip>
            </a:pPr>
            <a:r>
              <a:rPr lang="en-US" sz="1940" b="0" strike="noStrike" spc="-1">
                <a:solidFill>
                  <a:srgbClr val="333333"/>
                </a:solidFill>
                <a:latin typeface="Times New Roman"/>
                <a:ea typeface="標楷體"/>
              </a:rPr>
              <a:t>Cloud storage</a:t>
            </a: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  <a:p>
            <a:pPr marL="646560" lvl="1" indent="-215280">
              <a:lnSpc>
                <a:spcPct val="150000"/>
              </a:lnSpc>
              <a:spcBef>
                <a:spcPts val="850"/>
              </a:spcBef>
              <a:spcAft>
                <a:spcPts val="1270"/>
              </a:spcAft>
              <a:buSzPct val="100000"/>
              <a:buBlip>
                <a:blip r:embed="rId3"/>
              </a:buBlip>
            </a:pPr>
            <a:r>
              <a:rPr lang="en-US" sz="1940" b="0" strike="noStrike" spc="-1">
                <a:solidFill>
                  <a:srgbClr val="333333"/>
                </a:solidFill>
                <a:latin typeface="Times New Roman"/>
                <a:ea typeface="標楷體"/>
              </a:rPr>
              <a:t>Cloud monitoring</a:t>
            </a:r>
            <a:endParaRPr lang="en-US" sz="194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BF8F95-D8D0-4517-A42A-4BE08A7EEA8E}" type="slidenum">
              <a:t>3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9640" y="27900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Deploying and Connecting to VM Instances</a:t>
            </a: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899712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320"/>
              </a:spcBef>
              <a:buSzPct val="120567"/>
              <a:buBlip>
                <a:blip r:embed="rId2"/>
              </a:buBlip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screenshot shows the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NETW211VM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page with information such as the resource group name, subscription, public IP address, etc. </a:t>
            </a:r>
            <a:endParaRPr lang="en-US" sz="1600" b="0" strike="noStrike" spc="-1">
              <a:solidFill>
                <a:srgbClr val="333333"/>
              </a:solidFill>
              <a:latin typeface="Times New Roman"/>
            </a:endParaRPr>
          </a:p>
        </p:txBody>
      </p:sp>
      <p:pic>
        <p:nvPicPr>
          <p:cNvPr id="93" name="Picture 92"/>
          <p:cNvPicPr/>
          <p:nvPr/>
        </p:nvPicPr>
        <p:blipFill>
          <a:blip r:embed="rId3"/>
          <a:stretch/>
        </p:blipFill>
        <p:spPr>
          <a:xfrm>
            <a:off x="1568160" y="1712160"/>
            <a:ext cx="7071840" cy="3327840"/>
          </a:xfrm>
          <a:prstGeom prst="rect">
            <a:avLst/>
          </a:prstGeom>
          <a:ln w="18360">
            <a:solidFill>
              <a:srgbClr val="000000"/>
            </a:solidFill>
            <a:round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533961-DD6D-4206-84D5-14D39C4EB1F9}" type="slidenum">
              <a:t>4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39640" y="27900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Deploying and Connecting to VM Instances</a:t>
            </a: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899712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320"/>
              </a:spcBef>
              <a:buSzPct val="120567"/>
              <a:buBlip>
                <a:blip r:embed="rId2"/>
              </a:buBlip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screenshot shows the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PROPERTIES for NETW211VM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page, with the computer name, operating system version, hardware information, etc. </a:t>
            </a:r>
            <a:endParaRPr lang="en-US" sz="1600" b="0" strike="noStrike" spc="-1">
              <a:solidFill>
                <a:srgbClr val="333333"/>
              </a:solidFill>
              <a:latin typeface="Times New Roman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3"/>
          <a:stretch/>
        </p:blipFill>
        <p:spPr>
          <a:xfrm>
            <a:off x="836280" y="1844280"/>
            <a:ext cx="8337240" cy="3211560"/>
          </a:xfrm>
          <a:prstGeom prst="rect">
            <a:avLst/>
          </a:prstGeom>
          <a:ln w="18360">
            <a:solidFill>
              <a:srgbClr val="000000"/>
            </a:solidFill>
            <a:round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5A16CE2-4095-4DFB-B05B-5940A6DBAD6E}" type="slidenum">
              <a:t>5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39640" y="27900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Deploying and Connecting to VM Instances</a:t>
            </a: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899712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320"/>
              </a:spcBef>
              <a:buSzPct val="120567"/>
              <a:buBlip>
                <a:blip r:embed="rId2"/>
              </a:buBlip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screenshot shows the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 groups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page, with the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Azure for Students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subscription selection and the “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No resource groups to display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” message.</a:t>
            </a:r>
            <a:endParaRPr lang="en-US" sz="1600" b="0" strike="noStrike" spc="-1">
              <a:solidFill>
                <a:srgbClr val="333333"/>
              </a:solidFill>
              <a:latin typeface="Times New Roman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3"/>
          <a:srcRect t="13175"/>
          <a:stretch/>
        </p:blipFill>
        <p:spPr>
          <a:xfrm>
            <a:off x="1440000" y="1708560"/>
            <a:ext cx="7380000" cy="3475440"/>
          </a:xfrm>
          <a:prstGeom prst="rect">
            <a:avLst/>
          </a:prstGeom>
          <a:ln w="18360">
            <a:solidFill>
              <a:srgbClr val="000000"/>
            </a:solidFill>
            <a:round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8CCF1AB-E6EB-4402-8618-6169DAAA4A3F}" type="slidenum">
              <a:t>6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9640" y="27900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Azure VNet and Subnets</a:t>
            </a: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899712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Creating a VNet with Two Subnets</a:t>
            </a:r>
            <a:endParaRPr lang="en-US" sz="2000" b="0" strike="noStrike" spc="-1">
              <a:solidFill>
                <a:srgbClr val="333333"/>
              </a:solidFill>
              <a:latin typeface="Times New Roman"/>
            </a:endParaRPr>
          </a:p>
          <a:p>
            <a:pPr indent="0" algn="ctr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333333"/>
              </a:solidFill>
              <a:latin typeface="Times New Roman"/>
            </a:endParaRPr>
          </a:p>
          <a:p>
            <a:pPr marL="432000" indent="-324000">
              <a:lnSpc>
                <a:spcPct val="100000"/>
              </a:lnSpc>
              <a:spcBef>
                <a:spcPts val="320"/>
              </a:spcBef>
              <a:buSzPct val="120567"/>
              <a:buBlip>
                <a:blip r:embed="rId2"/>
              </a:buBlip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1. With a /24 network prefix, how many usable IPv4 host addresses are there? [hint: you learned this in NETW191]</a:t>
            </a:r>
            <a:endParaRPr lang="en-US" sz="1600" b="0" strike="noStrike" spc="-1">
              <a:solidFill>
                <a:srgbClr val="333333"/>
              </a:solidFill>
              <a:latin typeface="Times New Roman"/>
            </a:endParaRPr>
          </a:p>
          <a:p>
            <a:pPr marL="646560" lvl="1" indent="-215280">
              <a:lnSpc>
                <a:spcPct val="100000"/>
              </a:lnSpc>
              <a:spcAft>
                <a:spcPts val="420"/>
              </a:spcAft>
              <a:buSzPct val="120567"/>
              <a:buBlip>
                <a:blip r:embed="rId3"/>
              </a:buBlip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Answer here: Typically there are 254 usable addresses in a /24 network with the first and last addresses (x.x.x.0, x.x.x.255) being reserved.</a:t>
            </a:r>
            <a:endParaRPr lang="en-US" sz="1600" b="0" strike="noStrike" spc="-1">
              <a:solidFill>
                <a:srgbClr val="333333"/>
              </a:solidFill>
              <a:latin typeface="Times New Roman"/>
            </a:endParaRPr>
          </a:p>
          <a:p>
            <a:pPr marL="432000" indent="0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333333"/>
              </a:solidFill>
              <a:latin typeface="Times New Roman"/>
            </a:endParaRPr>
          </a:p>
          <a:p>
            <a:pPr marL="432000" indent="-324000">
              <a:lnSpc>
                <a:spcPct val="100000"/>
              </a:lnSpc>
              <a:spcBef>
                <a:spcPts val="320"/>
              </a:spcBef>
              <a:buSzPct val="120567"/>
              <a:buBlip>
                <a:blip r:embed="rId2"/>
              </a:buBlip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Given the answer above, why is the number of available IP addresses for Subnet0 (10.0.0.0/24) or Subnet1 (10.0.1.0/24) shown as 251? [hint: where did the missing addresses go?]</a:t>
            </a:r>
            <a:endParaRPr lang="en-US" sz="1600" b="0" strike="noStrike" spc="-1">
              <a:solidFill>
                <a:srgbClr val="333333"/>
              </a:solidFill>
              <a:latin typeface="Times New Roman"/>
            </a:endParaRPr>
          </a:p>
          <a:p>
            <a:pPr marL="646560" lvl="1" indent="-215280">
              <a:lnSpc>
                <a:spcPct val="100000"/>
              </a:lnSpc>
              <a:spcAft>
                <a:spcPts val="420"/>
              </a:spcAft>
              <a:buSzPct val="120567"/>
              <a:buBlip>
                <a:blip r:embed="rId3"/>
              </a:buBlip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Answer here: Amazon AWS reserves an additional three addresses for their use. </a:t>
            </a:r>
            <a:endParaRPr lang="en-US" sz="1600" b="0" strike="noStrike" spc="-1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2A557CD-E40F-427F-936A-EDA456496813}" type="slidenum">
              <a:t>7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39640" y="27900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Azure VNet and Subnets</a:t>
            </a: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39640" y="1079640"/>
            <a:ext cx="8997120" cy="41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320"/>
              </a:spcBef>
              <a:buSzPct val="120567"/>
              <a:buBlip>
                <a:blip r:embed="rId2"/>
              </a:buBlip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screenshot shows the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Properties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section of the </a:t>
            </a:r>
            <a:r>
              <a:rPr lang="en-US" sz="16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Subnet0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lang="en-US" sz="16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VM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page, showing the networking and size information of the VM.</a:t>
            </a:r>
            <a:endParaRPr lang="en-US" sz="1600" b="0" strike="noStrike" spc="-1">
              <a:solidFill>
                <a:srgbClr val="333333"/>
              </a:solidFill>
              <a:latin typeface="Times New Roman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3"/>
          <a:srcRect l="22578" t="36999" r="3887"/>
          <a:stretch/>
        </p:blipFill>
        <p:spPr>
          <a:xfrm>
            <a:off x="1440000" y="1730880"/>
            <a:ext cx="7200000" cy="3345120"/>
          </a:xfrm>
          <a:prstGeom prst="rect">
            <a:avLst/>
          </a:prstGeom>
          <a:ln w="9000">
            <a:solidFill>
              <a:srgbClr val="000000"/>
            </a:solidFill>
            <a:round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A3D702-AFA7-4573-8916-918A9AB618A3}" type="slidenum">
              <a:t>8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 Placeholder 6"/>
          <p:cNvSpPr/>
          <p:nvPr/>
        </p:nvSpPr>
        <p:spPr>
          <a:xfrm>
            <a:off x="724680" y="1111680"/>
            <a:ext cx="9231120" cy="49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screenshot shows the </a:t>
            </a:r>
            <a:r>
              <a:rPr lang="en-US" sz="16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Properties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section of the </a:t>
            </a:r>
            <a:r>
              <a:rPr lang="en-US" sz="16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Subnet1-VM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page, showing the networking and size information of the VM.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rcRect l="21963" t="43492" r="4195"/>
          <a:stretch/>
        </p:blipFill>
        <p:spPr>
          <a:xfrm>
            <a:off x="721440" y="1944000"/>
            <a:ext cx="8674560" cy="2700000"/>
          </a:xfrm>
          <a:prstGeom prst="rect">
            <a:avLst/>
          </a:prstGeom>
          <a:ln w="9000">
            <a:solidFill>
              <a:srgbClr val="000000"/>
            </a:solidFill>
            <a:round/>
          </a:ln>
        </p:spPr>
      </p:pic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39640" y="279000"/>
            <a:ext cx="8997120" cy="58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Azure VNet and Subnets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NETW211 Final Project, Michael Miller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7741302-3F88-4BC9-80A2-2107CF84823F}" type="slidenum">
              <a:t>9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02/26/2023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Application>Microsoft Office PowerPoint</Application>
  <PresentationFormat>Custom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Office Theme</vt:lpstr>
      <vt:lpstr>Microsoft Azure Fundamentals</vt:lpstr>
      <vt:lpstr>Introduction</vt:lpstr>
      <vt:lpstr>Introduction</vt:lpstr>
      <vt:lpstr>Deploying and Connecting to VM Instances</vt:lpstr>
      <vt:lpstr>Deploying and Connecting to VM Instances</vt:lpstr>
      <vt:lpstr>Deploying and Connecting to VM Instances</vt:lpstr>
      <vt:lpstr>Azure VNet and Subnets</vt:lpstr>
      <vt:lpstr>Azure VNet and Subnets</vt:lpstr>
      <vt:lpstr>Azure VNet and Subnets</vt:lpstr>
      <vt:lpstr>Azure VNet and Subnets</vt:lpstr>
      <vt:lpstr>Azure VNet and Subnets</vt:lpstr>
      <vt:lpstr>Azure VNet and Subnets</vt:lpstr>
      <vt:lpstr>Azure VM Security</vt:lpstr>
      <vt:lpstr>Azure VM Security</vt:lpstr>
      <vt:lpstr>Azure VM Security</vt:lpstr>
      <vt:lpstr>Azure VM Security</vt:lpstr>
      <vt:lpstr>Azure Cloud Storage</vt:lpstr>
      <vt:lpstr>Azure Cloud Storage</vt:lpstr>
      <vt:lpstr>Azure Cloud Storage</vt:lpstr>
      <vt:lpstr>Azure Cloud Storage</vt:lpstr>
      <vt:lpstr>Azure Cloud Monitoring</vt:lpstr>
      <vt:lpstr>Azure Cloud Monitoring</vt:lpstr>
      <vt:lpstr>Azure Cloud Monitoring</vt:lpstr>
      <vt:lpstr>Azure Cloud Monitoring</vt:lpstr>
      <vt:lpstr>Challenges</vt:lpstr>
      <vt:lpstr>Career Skills Obtained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Fundamentals</dc:title>
  <dc:subject/>
  <dc:creator/>
  <dc:description/>
  <cp:lastModifiedBy/>
  <cp:revision>15</cp:revision>
  <dcterms:created xsi:type="dcterms:W3CDTF">2023-02-14T21:41:46Z</dcterms:created>
  <dcterms:modified xsi:type="dcterms:W3CDTF">2023-02-22T17:59:03Z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