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handoutMasterIdLst>
    <p:handoutMasterId r:id="rId107"/>
  </p:handoutMasterIdLst>
  <p:sldIdLst>
    <p:sldId id="414" r:id="rId2"/>
    <p:sldId id="415" r:id="rId3"/>
    <p:sldId id="293" r:id="rId4"/>
    <p:sldId id="416" r:id="rId5"/>
    <p:sldId id="466" r:id="rId6"/>
    <p:sldId id="259" r:id="rId7"/>
    <p:sldId id="294" r:id="rId8"/>
    <p:sldId id="273" r:id="rId9"/>
    <p:sldId id="346" r:id="rId10"/>
    <p:sldId id="411" r:id="rId11"/>
    <p:sldId id="538" r:id="rId12"/>
    <p:sldId id="417" r:id="rId13"/>
    <p:sldId id="419" r:id="rId14"/>
    <p:sldId id="418" r:id="rId15"/>
    <p:sldId id="347" r:id="rId16"/>
    <p:sldId id="467" r:id="rId17"/>
    <p:sldId id="468" r:id="rId18"/>
    <p:sldId id="469" r:id="rId19"/>
    <p:sldId id="470" r:id="rId20"/>
    <p:sldId id="496" r:id="rId21"/>
    <p:sldId id="474" r:id="rId22"/>
    <p:sldId id="472" r:id="rId23"/>
    <p:sldId id="512" r:id="rId24"/>
    <p:sldId id="473" r:id="rId25"/>
    <p:sldId id="525" r:id="rId26"/>
    <p:sldId id="457" r:id="rId27"/>
    <p:sldId id="484" r:id="rId28"/>
    <p:sldId id="485" r:id="rId29"/>
    <p:sldId id="486" r:id="rId30"/>
    <p:sldId id="488" r:id="rId31"/>
    <p:sldId id="487" r:id="rId32"/>
    <p:sldId id="489" r:id="rId33"/>
    <p:sldId id="490" r:id="rId34"/>
    <p:sldId id="491" r:id="rId35"/>
    <p:sldId id="494" r:id="rId36"/>
    <p:sldId id="492" r:id="rId37"/>
    <p:sldId id="506" r:id="rId38"/>
    <p:sldId id="383" r:id="rId39"/>
    <p:sldId id="352" r:id="rId40"/>
    <p:sldId id="353" r:id="rId41"/>
    <p:sldId id="427" r:id="rId42"/>
    <p:sldId id="384" r:id="rId43"/>
    <p:sldId id="361" r:id="rId44"/>
    <p:sldId id="436" r:id="rId45"/>
    <p:sldId id="497" r:id="rId46"/>
    <p:sldId id="541" r:id="rId47"/>
    <p:sldId id="439" r:id="rId48"/>
    <p:sldId id="364" r:id="rId49"/>
    <p:sldId id="454" r:id="rId50"/>
    <p:sldId id="434" r:id="rId51"/>
    <p:sldId id="451" r:id="rId52"/>
    <p:sldId id="452" r:id="rId53"/>
    <p:sldId id="453" r:id="rId54"/>
    <p:sldId id="365" r:id="rId55"/>
    <p:sldId id="408" r:id="rId56"/>
    <p:sldId id="366" r:id="rId57"/>
    <p:sldId id="367" r:id="rId58"/>
    <p:sldId id="435" r:id="rId59"/>
    <p:sldId id="462" r:id="rId60"/>
    <p:sldId id="461" r:id="rId61"/>
    <p:sldId id="531" r:id="rId62"/>
    <p:sldId id="542" r:id="rId63"/>
    <p:sldId id="532" r:id="rId64"/>
    <p:sldId id="463" r:id="rId65"/>
    <p:sldId id="464" r:id="rId66"/>
    <p:sldId id="368" r:id="rId67"/>
    <p:sldId id="391" r:id="rId68"/>
    <p:sldId id="400" r:id="rId69"/>
    <p:sldId id="399" r:id="rId70"/>
    <p:sldId id="401" r:id="rId71"/>
    <p:sldId id="507" r:id="rId72"/>
    <p:sldId id="508" r:id="rId73"/>
    <p:sldId id="509" r:id="rId74"/>
    <p:sldId id="510" r:id="rId75"/>
    <p:sldId id="511" r:id="rId76"/>
    <p:sldId id="406" r:id="rId77"/>
    <p:sldId id="389" r:id="rId78"/>
    <p:sldId id="392" r:id="rId79"/>
    <p:sldId id="393" r:id="rId80"/>
    <p:sldId id="394" r:id="rId81"/>
    <p:sldId id="530" r:id="rId82"/>
    <p:sldId id="445" r:id="rId83"/>
    <p:sldId id="395" r:id="rId84"/>
    <p:sldId id="369" r:id="rId85"/>
    <p:sldId id="440" r:id="rId86"/>
    <p:sldId id="370" r:id="rId87"/>
    <p:sldId id="396" r:id="rId88"/>
    <p:sldId id="397" r:id="rId89"/>
    <p:sldId id="398" r:id="rId90"/>
    <p:sldId id="534" r:id="rId91"/>
    <p:sldId id="371" r:id="rId92"/>
    <p:sldId id="443" r:id="rId93"/>
    <p:sldId id="442" r:id="rId94"/>
    <p:sldId id="444" r:id="rId95"/>
    <p:sldId id="413" r:id="rId96"/>
    <p:sldId id="385" r:id="rId97"/>
    <p:sldId id="372" r:id="rId98"/>
    <p:sldId id="373" r:id="rId99"/>
    <p:sldId id="535" r:id="rId100"/>
    <p:sldId id="446" r:id="rId101"/>
    <p:sldId id="374" r:id="rId102"/>
    <p:sldId id="375" r:id="rId103"/>
    <p:sldId id="381" r:id="rId104"/>
    <p:sldId id="455" r:id="rId105"/>
    <p:sldId id="382" r:id="rId106"/>
  </p:sldIdLst>
  <p:sldSz cx="9144000" cy="6858000" type="screen4x3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FFCC"/>
    <a:srgbClr val="FFFFCC"/>
    <a:srgbClr val="FFFF00"/>
    <a:srgbClr val="FF0000"/>
    <a:srgbClr val="CC3300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5" autoAdjust="0"/>
    <p:restoredTop sz="94683" autoAdjust="0"/>
  </p:normalViewPr>
  <p:slideViewPr>
    <p:cSldViewPr>
      <p:cViewPr varScale="1">
        <p:scale>
          <a:sx n="87" d="100"/>
          <a:sy n="87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Wingdings" pitchFamily="2" charset="2"/>
              <a:buChar char="Ø"/>
              <a:defRPr kumimoji="1" sz="120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 typeface="Wingdings" pitchFamily="2" charset="2"/>
              <a:buChar char="Ø"/>
              <a:defRPr kumimoji="1" sz="120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Wingdings" pitchFamily="2" charset="2"/>
              <a:buChar char="Ø"/>
              <a:defRPr kumimoji="1" sz="120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kumimoji="1" sz="12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65C658EA-6CD5-4530-AF02-C7FF019477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82B8-3E58-4BDE-9525-E2060DE50F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14814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5B5-95A2-46DD-A588-F33DF6B4DAC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15473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82C4-A113-458D-B685-2DD22C2930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2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E390-5C0F-4331-A02D-96E9CF280B4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18644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761-AF52-4CC6-B604-36C3CCC61BF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07708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586-18B5-4653-8832-5F7DABCE3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2234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1364-0B99-4E61-B70E-BA06E50AEB8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1299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F33A-EEB9-4700-B8F7-F472D384FDC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456021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62B-4385-4D3A-A236-8F652A5FCD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2931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5DAF-A280-46E8-96B3-96A9D2AEDF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5573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C2F2-96FB-41BA-91E8-CA08A768FAD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58070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82C4-A113-458D-B685-2DD22C2930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7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6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jpeg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3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>
            <a:spLocks noGrp="1" noChangeArrowheads="1"/>
          </p:cNvSpPr>
          <p:nvPr>
            <p:ph type="title"/>
          </p:nvPr>
        </p:nvSpPr>
        <p:spPr>
          <a:xfrm>
            <a:off x="323850" y="1916113"/>
            <a:ext cx="8532813" cy="844550"/>
          </a:xfrm>
          <a:solidFill>
            <a:srgbClr val="000099"/>
          </a:solidFill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48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第三章 过程输入</a:t>
            </a:r>
            <a:r>
              <a:rPr kumimoji="1" lang="en-US" altLang="zh-CN" sz="48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/</a:t>
            </a:r>
            <a:r>
              <a:rPr kumimoji="1" lang="zh-CN" altLang="en-US" sz="48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输出通道设计</a:t>
            </a:r>
            <a:endParaRPr kumimoji="1" lang="en-US" altLang="zh-CN" sz="48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8434" name="Text Box 2"/>
          <p:cNvSpPr>
            <a:spLocks noGrp="1" noChangeArrowheads="1"/>
          </p:cNvSpPr>
          <p:nvPr>
            <p:ph idx="1"/>
          </p:nvPr>
        </p:nvSpPr>
        <p:spPr>
          <a:xfrm>
            <a:off x="1979613" y="4797425"/>
            <a:ext cx="5973762" cy="6477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800080"/>
                </a:solidFill>
                <a:ea typeface="华文新魏" panose="02010800040101010101" pitchFamily="2" charset="-122"/>
              </a:rPr>
              <a:t>华东理工大学信息学院自动化系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539750" y="549275"/>
            <a:ext cx="3527425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逐次比较 (逼近)型：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468313" y="2060575"/>
            <a:ext cx="5472112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双积分型(即电压－时间转换式):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57188" y="1268413"/>
            <a:ext cx="850106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比较器和计数逻辑器件完成转换，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AD574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539750" y="3500438"/>
            <a:ext cx="2555875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-</a:t>
            </a:r>
            <a:r>
              <a:rPr kumimoji="1" lang="en-US" altLang="zh-CN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</a:t>
            </a: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转换型：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827088" y="2781300"/>
            <a:ext cx="3529012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MC14433, ICL7135</a:t>
            </a: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323850" y="4292600"/>
            <a:ext cx="82296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由滤波和附加采样来实现精确转换，采用了过采样技术，是一种以牺牲速度换取精度的芯片。 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系列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 autoUpdateAnimBg="0"/>
      <p:bldP spid="369668" grpId="0" animBg="1" autoUpdateAnimBg="0"/>
      <p:bldP spid="369669" grpId="0" animBg="1" autoUpdateAnimBg="0"/>
      <p:bldP spid="369671" grpId="0" animBg="1" autoUpdateAnimBg="0"/>
      <p:bldP spid="369672" grpId="0" animBg="1" autoUpdateAnimBg="0"/>
      <p:bldP spid="369674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5"/>
          <p:cNvSpPr txBox="1">
            <a:spLocks noChangeArrowheads="1"/>
          </p:cNvSpPr>
          <p:nvPr/>
        </p:nvSpPr>
        <p:spPr bwMode="auto">
          <a:xfrm>
            <a:off x="611188" y="4652963"/>
            <a:ext cx="7921625" cy="19383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ILE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端为高电平，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WR1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同时为低电平时，使得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LE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；当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WR1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变为高电平时（即上升沿），输入寄存器将输入数据锁存。当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XFER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WR2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同时为低电平时，使得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LE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寄存器的输出随寄存器的输入变化，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WR2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的上升沿将输入寄存器的信息锁存在该寄存器中。 </a:t>
            </a:r>
          </a:p>
        </p:txBody>
      </p:sp>
      <p:sp>
        <p:nvSpPr>
          <p:cNvPr id="154627" name="Line 7"/>
          <p:cNvSpPr>
            <a:spLocks noChangeShapeType="1"/>
          </p:cNvSpPr>
          <p:nvPr/>
        </p:nvSpPr>
        <p:spPr bwMode="auto">
          <a:xfrm>
            <a:off x="4356100" y="55165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28" name="Line 8"/>
          <p:cNvSpPr>
            <a:spLocks noChangeShapeType="1"/>
          </p:cNvSpPr>
          <p:nvPr/>
        </p:nvSpPr>
        <p:spPr bwMode="auto">
          <a:xfrm>
            <a:off x="3435350" y="47656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29" name="Line 9"/>
          <p:cNvSpPr>
            <a:spLocks noChangeShapeType="1"/>
          </p:cNvSpPr>
          <p:nvPr/>
        </p:nvSpPr>
        <p:spPr bwMode="auto">
          <a:xfrm>
            <a:off x="4140200" y="4765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30" name="Line 10"/>
          <p:cNvSpPr>
            <a:spLocks noChangeShapeType="1"/>
          </p:cNvSpPr>
          <p:nvPr/>
        </p:nvSpPr>
        <p:spPr bwMode="auto">
          <a:xfrm>
            <a:off x="3276600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31" name="Line 11"/>
          <p:cNvSpPr>
            <a:spLocks noChangeShapeType="1"/>
          </p:cNvSpPr>
          <p:nvPr/>
        </p:nvSpPr>
        <p:spPr bwMode="auto">
          <a:xfrm>
            <a:off x="1763713" y="50847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32" name="Line 12"/>
          <p:cNvSpPr>
            <a:spLocks noChangeShapeType="1"/>
          </p:cNvSpPr>
          <p:nvPr/>
        </p:nvSpPr>
        <p:spPr bwMode="auto">
          <a:xfrm>
            <a:off x="7956550" y="5445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33" name="Line 14"/>
          <p:cNvSpPr>
            <a:spLocks noChangeShapeType="1"/>
          </p:cNvSpPr>
          <p:nvPr/>
        </p:nvSpPr>
        <p:spPr bwMode="auto">
          <a:xfrm>
            <a:off x="7812088" y="47244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634" name="Line 15"/>
          <p:cNvSpPr>
            <a:spLocks noChangeShapeType="1"/>
          </p:cNvSpPr>
          <p:nvPr/>
        </p:nvSpPr>
        <p:spPr bwMode="auto">
          <a:xfrm>
            <a:off x="7092950" y="58054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5463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5888"/>
            <a:ext cx="67183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28600" y="304800"/>
            <a:ext cx="8663880" cy="954107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DAC0832（8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位）与单片机的接口（要求两路信号同时输出）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56675" name="Line 133"/>
          <p:cNvSpPr>
            <a:spLocks noChangeShapeType="1"/>
          </p:cNvSpPr>
          <p:nvPr/>
        </p:nvSpPr>
        <p:spPr bwMode="auto">
          <a:xfrm>
            <a:off x="4572000" y="2071688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76" name="Line 134"/>
          <p:cNvSpPr>
            <a:spLocks noChangeShapeType="1"/>
          </p:cNvSpPr>
          <p:nvPr/>
        </p:nvSpPr>
        <p:spPr bwMode="auto">
          <a:xfrm>
            <a:off x="4572000" y="2362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77" name="Line 135"/>
          <p:cNvSpPr>
            <a:spLocks noChangeShapeType="1"/>
          </p:cNvSpPr>
          <p:nvPr/>
        </p:nvSpPr>
        <p:spPr bwMode="auto">
          <a:xfrm>
            <a:off x="4572000" y="2743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78" name="Line 136"/>
          <p:cNvSpPr>
            <a:spLocks noChangeShapeType="1"/>
          </p:cNvSpPr>
          <p:nvPr/>
        </p:nvSpPr>
        <p:spPr bwMode="auto">
          <a:xfrm>
            <a:off x="4495800" y="48768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79" name="Line 137"/>
          <p:cNvSpPr>
            <a:spLocks noChangeShapeType="1"/>
          </p:cNvSpPr>
          <p:nvPr/>
        </p:nvSpPr>
        <p:spPr bwMode="auto">
          <a:xfrm>
            <a:off x="4495800" y="4648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80" name="Line 138"/>
          <p:cNvSpPr>
            <a:spLocks noChangeShapeType="1"/>
          </p:cNvSpPr>
          <p:nvPr/>
        </p:nvSpPr>
        <p:spPr bwMode="auto">
          <a:xfrm>
            <a:off x="4572000" y="41148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467544" y="1258907"/>
            <a:ext cx="7776864" cy="5410453"/>
            <a:chOff x="816" y="576"/>
            <a:chExt cx="4024" cy="3517"/>
          </a:xfrm>
        </p:grpSpPr>
        <p:sp>
          <p:nvSpPr>
            <p:cNvPr id="156682" name="Line 140"/>
            <p:cNvSpPr>
              <a:spLocks noChangeShapeType="1"/>
            </p:cNvSpPr>
            <p:nvPr/>
          </p:nvSpPr>
          <p:spPr bwMode="auto">
            <a:xfrm>
              <a:off x="3648" y="2544"/>
              <a:ext cx="288" cy="0"/>
            </a:xfrm>
            <a:prstGeom prst="line">
              <a:avLst/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6683" name="Group 132"/>
            <p:cNvGrpSpPr>
              <a:grpSpLocks/>
            </p:cNvGrpSpPr>
            <p:nvPr/>
          </p:nvGrpSpPr>
          <p:grpSpPr bwMode="auto">
            <a:xfrm>
              <a:off x="816" y="576"/>
              <a:ext cx="4024" cy="3517"/>
              <a:chOff x="864" y="576"/>
              <a:chExt cx="4024" cy="3517"/>
            </a:xfrm>
          </p:grpSpPr>
          <p:grpSp>
            <p:nvGrpSpPr>
              <p:cNvPr id="156689" name="Group 65"/>
              <p:cNvGrpSpPr>
                <a:grpSpLocks/>
              </p:cNvGrpSpPr>
              <p:nvPr/>
            </p:nvGrpSpPr>
            <p:grpSpPr bwMode="auto">
              <a:xfrm>
                <a:off x="864" y="576"/>
                <a:ext cx="4024" cy="3508"/>
                <a:chOff x="960" y="489"/>
                <a:chExt cx="4024" cy="3508"/>
              </a:xfrm>
            </p:grpSpPr>
            <p:sp>
              <p:nvSpPr>
                <p:cNvPr id="156691" name="Rectangle 66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864" cy="1344"/>
                </a:xfrm>
                <a:prstGeom prst="rect">
                  <a:avLst/>
                </a:prstGeom>
                <a:noFill/>
                <a:ln w="222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69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928" y="2465"/>
                  <a:ext cx="480" cy="1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XFER</a:t>
                  </a:r>
                </a:p>
                <a:p>
                  <a:pPr algn="just"/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WR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WR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  <a:p>
                  <a:pPr algn="just"/>
                  <a:endParaRPr kumimoji="1" lang="en-US" altLang="zh-CN" sz="12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DI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0~7</a:t>
                  </a:r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CS</a:t>
                  </a:r>
                  <a:endParaRPr kumimoji="1" lang="en-US" altLang="zh-CN" sz="12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69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408" y="2524"/>
                  <a:ext cx="432" cy="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REF</a:t>
                  </a:r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R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FB</a:t>
                  </a:r>
                </a:p>
                <a:p>
                  <a:pPr algn="just"/>
                  <a:endParaRPr kumimoji="1" lang="en-US" altLang="zh-CN" sz="12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OUT1</a:t>
                  </a:r>
                  <a:endPara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12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OUT2</a:t>
                  </a:r>
                </a:p>
              </p:txBody>
            </p:sp>
            <p:sp>
              <p:nvSpPr>
                <p:cNvPr id="156694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1717"/>
                  <a:ext cx="238" cy="0"/>
                </a:xfrm>
                <a:prstGeom prst="line">
                  <a:avLst/>
                </a:prstGeom>
                <a:noFill/>
                <a:ln w="222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695" name="Rectangle 70"/>
                <p:cNvSpPr>
                  <a:spLocks noChangeArrowheads="1"/>
                </p:cNvSpPr>
                <p:nvPr/>
              </p:nvSpPr>
              <p:spPr bwMode="auto">
                <a:xfrm>
                  <a:off x="960" y="965"/>
                  <a:ext cx="959" cy="2400"/>
                </a:xfrm>
                <a:prstGeom prst="rect">
                  <a:avLst/>
                </a:prstGeom>
                <a:noFill/>
                <a:ln w="222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69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584" y="1298"/>
                  <a:ext cx="384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</a:t>
                  </a: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  <a:r>
                    <a:rPr kumimoji="1" lang="en-US" altLang="zh-CN" sz="14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.</a:t>
                  </a: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~0.7</a:t>
                  </a:r>
                  <a:endPara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69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536" y="1933"/>
                  <a:ext cx="432" cy="1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WR</a:t>
                  </a:r>
                </a:p>
                <a:p>
                  <a:pPr algn="just"/>
                  <a:endPara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P2.7</a:t>
                  </a:r>
                </a:p>
                <a:p>
                  <a:pPr algn="just"/>
                  <a:endPara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P2.0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69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00" y="1685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zh-CN" altLang="en-US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8031</a:t>
                  </a:r>
                  <a:endParaRPr kumimoji="1"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699" name="Rectangle 74"/>
                <p:cNvSpPr>
                  <a:spLocks noChangeArrowheads="1"/>
                </p:cNvSpPr>
                <p:nvPr/>
              </p:nvSpPr>
              <p:spPr bwMode="auto">
                <a:xfrm>
                  <a:off x="2928" y="768"/>
                  <a:ext cx="864" cy="1344"/>
                </a:xfrm>
                <a:prstGeom prst="rect">
                  <a:avLst/>
                </a:prstGeom>
                <a:noFill/>
                <a:ln w="222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70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28" y="875"/>
                  <a:ext cx="480" cy="1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DI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0~7</a:t>
                  </a:r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WR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WR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  <a:p>
                  <a:pPr algn="just"/>
                  <a:endParaRPr kumimoji="1" lang="en-US" altLang="zh-CN" sz="12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XFER</a:t>
                  </a:r>
                </a:p>
                <a:p>
                  <a:pPr algn="just"/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CS</a:t>
                  </a:r>
                </a:p>
              </p:txBody>
            </p:sp>
            <p:sp>
              <p:nvSpPr>
                <p:cNvPr id="15670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08" y="929"/>
                  <a:ext cx="432" cy="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REF</a:t>
                  </a:r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 R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FB</a:t>
                  </a:r>
                </a:p>
                <a:p>
                  <a:pPr algn="just"/>
                  <a:endParaRPr kumimoji="1" lang="en-US" altLang="zh-CN" sz="12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OUT1</a:t>
                  </a:r>
                  <a:endPara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12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OUT2</a:t>
                  </a:r>
                </a:p>
              </p:txBody>
            </p:sp>
            <p:grpSp>
              <p:nvGrpSpPr>
                <p:cNvPr id="156702" name="Group 77"/>
                <p:cNvGrpSpPr>
                  <a:grpSpLocks/>
                </p:cNvGrpSpPr>
                <p:nvPr/>
              </p:nvGrpSpPr>
              <p:grpSpPr bwMode="auto">
                <a:xfrm>
                  <a:off x="3792" y="1342"/>
                  <a:ext cx="1192" cy="607"/>
                  <a:chOff x="3792" y="1342"/>
                  <a:chExt cx="1192" cy="607"/>
                </a:xfrm>
              </p:grpSpPr>
              <p:sp>
                <p:nvSpPr>
                  <p:cNvPr id="15674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344"/>
                    <a:ext cx="103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46" name="AutoShape 7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4175" y="1416"/>
                    <a:ext cx="504" cy="555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rgbClr val="00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74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584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4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798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49" name="Line 82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4644" y="1518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5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691"/>
                    <a:ext cx="24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675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899" y="1802"/>
                    <a:ext cx="144" cy="144"/>
                    <a:chOff x="3899" y="1802"/>
                    <a:chExt cx="144" cy="144"/>
                  </a:xfrm>
                </p:grpSpPr>
                <p:sp>
                  <p:nvSpPr>
                    <p:cNvPr id="156754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3" y="1802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755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9" y="193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675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4937" y="1658"/>
                    <a:ext cx="47" cy="59"/>
                  </a:xfrm>
                  <a:prstGeom prst="flowChartConnector">
                    <a:avLst/>
                  </a:prstGeom>
                  <a:noFill/>
                  <a:ln w="254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75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7" y="1429"/>
                    <a:ext cx="192" cy="5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kumimoji="1" lang="zh-CN" altLang="en-US" sz="16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–</a:t>
                    </a:r>
                  </a:p>
                  <a:p>
                    <a:pPr algn="just"/>
                    <a:endParaRPr kumimoji="1" lang="zh-CN" altLang="en-US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kumimoji="1" lang="zh-CN" altLang="en-US" sz="16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56703" name="Line 89"/>
                <p:cNvSpPr>
                  <a:spLocks noChangeShapeType="1"/>
                </p:cNvSpPr>
                <p:nvPr/>
              </p:nvSpPr>
              <p:spPr bwMode="auto">
                <a:xfrm>
                  <a:off x="3792" y="1019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04" name="Line 90"/>
                <p:cNvSpPr>
                  <a:spLocks noChangeShapeType="1"/>
                </p:cNvSpPr>
                <p:nvPr/>
              </p:nvSpPr>
              <p:spPr bwMode="auto">
                <a:xfrm>
                  <a:off x="3792" y="2629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0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021" y="903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 –5V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70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021" y="2513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o –5V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6707" name="Line 93"/>
                <p:cNvSpPr>
                  <a:spLocks noChangeShapeType="1"/>
                </p:cNvSpPr>
                <p:nvPr/>
              </p:nvSpPr>
              <p:spPr bwMode="auto">
                <a:xfrm rot="-5400000">
                  <a:off x="2623" y="664"/>
                  <a:ext cx="0" cy="662"/>
                </a:xfrm>
                <a:prstGeom prst="line">
                  <a:avLst/>
                </a:prstGeom>
                <a:noFill/>
                <a:ln w="635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08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2108" y="1281"/>
                  <a:ext cx="0" cy="376"/>
                </a:xfrm>
                <a:prstGeom prst="line">
                  <a:avLst/>
                </a:prstGeom>
                <a:noFill/>
                <a:ln w="635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09" name="Line 95"/>
                <p:cNvSpPr>
                  <a:spLocks noChangeShapeType="1"/>
                </p:cNvSpPr>
                <p:nvPr/>
              </p:nvSpPr>
              <p:spPr bwMode="auto">
                <a:xfrm>
                  <a:off x="2304" y="995"/>
                  <a:ext cx="0" cy="2349"/>
                </a:xfrm>
                <a:prstGeom prst="line">
                  <a:avLst/>
                </a:prstGeom>
                <a:noFill/>
                <a:ln w="635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0" name="Line 96"/>
                <p:cNvSpPr>
                  <a:spLocks noChangeShapeType="1"/>
                </p:cNvSpPr>
                <p:nvPr/>
              </p:nvSpPr>
              <p:spPr bwMode="auto">
                <a:xfrm rot="-5400000">
                  <a:off x="2616" y="3000"/>
                  <a:ext cx="0" cy="648"/>
                </a:xfrm>
                <a:prstGeom prst="line">
                  <a:avLst/>
                </a:prstGeom>
                <a:noFill/>
                <a:ln w="635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1" name="Line 97"/>
                <p:cNvSpPr>
                  <a:spLocks noChangeShapeType="1"/>
                </p:cNvSpPr>
                <p:nvPr/>
              </p:nvSpPr>
              <p:spPr bwMode="auto">
                <a:xfrm>
                  <a:off x="1920" y="2047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2" name="Line 98"/>
                <p:cNvSpPr>
                  <a:spLocks noChangeShapeType="1"/>
                </p:cNvSpPr>
                <p:nvPr/>
              </p:nvSpPr>
              <p:spPr bwMode="auto">
                <a:xfrm>
                  <a:off x="2485" y="1281"/>
                  <a:ext cx="435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3" name="Line 99"/>
                <p:cNvSpPr>
                  <a:spLocks noChangeShapeType="1"/>
                </p:cNvSpPr>
                <p:nvPr/>
              </p:nvSpPr>
              <p:spPr bwMode="auto">
                <a:xfrm rot="-5400000">
                  <a:off x="1612" y="2168"/>
                  <a:ext cx="1757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4" name="Line 100"/>
                <p:cNvSpPr>
                  <a:spLocks noChangeShapeType="1"/>
                </p:cNvSpPr>
                <p:nvPr/>
              </p:nvSpPr>
              <p:spPr bwMode="auto">
                <a:xfrm>
                  <a:off x="2485" y="1429"/>
                  <a:ext cx="435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5" name="Line 101"/>
                <p:cNvSpPr>
                  <a:spLocks noChangeShapeType="1"/>
                </p:cNvSpPr>
                <p:nvPr/>
              </p:nvSpPr>
              <p:spPr bwMode="auto">
                <a:xfrm>
                  <a:off x="2493" y="2882"/>
                  <a:ext cx="435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6" name="Line 102"/>
                <p:cNvSpPr>
                  <a:spLocks noChangeShapeType="1"/>
                </p:cNvSpPr>
                <p:nvPr/>
              </p:nvSpPr>
              <p:spPr bwMode="auto">
                <a:xfrm>
                  <a:off x="2490" y="3037"/>
                  <a:ext cx="435" cy="0"/>
                </a:xfrm>
                <a:prstGeom prst="line">
                  <a:avLst/>
                </a:prstGeom>
                <a:noFill/>
                <a:ln w="2222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7" name="Line 103"/>
                <p:cNvSpPr>
                  <a:spLocks noChangeShapeType="1"/>
                </p:cNvSpPr>
                <p:nvPr/>
              </p:nvSpPr>
              <p:spPr bwMode="auto">
                <a:xfrm>
                  <a:off x="1920" y="2557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8" name="Line 104"/>
                <p:cNvSpPr>
                  <a:spLocks noChangeShapeType="1"/>
                </p:cNvSpPr>
                <p:nvPr/>
              </p:nvSpPr>
              <p:spPr bwMode="auto">
                <a:xfrm rot="-5400000">
                  <a:off x="2274" y="2142"/>
                  <a:ext cx="827" cy="0"/>
                </a:xfrm>
                <a:prstGeom prst="line">
                  <a:avLst/>
                </a:prstGeom>
                <a:noFill/>
                <a:ln w="222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19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2911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0" name="Line 106"/>
                <p:cNvSpPr>
                  <a:spLocks noChangeShapeType="1"/>
                </p:cNvSpPr>
                <p:nvPr/>
              </p:nvSpPr>
              <p:spPr bwMode="auto">
                <a:xfrm rot="-5400000">
                  <a:off x="1276" y="3078"/>
                  <a:ext cx="1666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1" name="Line 107"/>
                <p:cNvSpPr>
                  <a:spLocks noChangeShapeType="1"/>
                </p:cNvSpPr>
                <p:nvPr/>
              </p:nvSpPr>
              <p:spPr bwMode="auto">
                <a:xfrm>
                  <a:off x="2101" y="2243"/>
                  <a:ext cx="1031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2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3068" y="2178"/>
                  <a:ext cx="118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6723" name="Group 109"/>
                <p:cNvGrpSpPr>
                  <a:grpSpLocks/>
                </p:cNvGrpSpPr>
                <p:nvPr/>
              </p:nvGrpSpPr>
              <p:grpSpPr bwMode="auto">
                <a:xfrm flipH="1">
                  <a:off x="2400" y="3805"/>
                  <a:ext cx="308" cy="192"/>
                  <a:chOff x="2618" y="2904"/>
                  <a:chExt cx="308" cy="192"/>
                </a:xfrm>
              </p:grpSpPr>
              <p:sp>
                <p:nvSpPr>
                  <p:cNvPr id="156743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2976"/>
                    <a:ext cx="63" cy="48"/>
                  </a:xfrm>
                  <a:prstGeom prst="flowChartConnector">
                    <a:avLst/>
                  </a:prstGeom>
                  <a:noFill/>
                  <a:ln w="254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744" name="AutoShape 11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710" y="2880"/>
                    <a:ext cx="192" cy="24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rgbClr val="00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56724" name="Line 112"/>
                <p:cNvSpPr>
                  <a:spLocks noChangeShapeType="1"/>
                </p:cNvSpPr>
                <p:nvPr/>
              </p:nvSpPr>
              <p:spPr bwMode="auto">
                <a:xfrm>
                  <a:off x="2112" y="3901"/>
                  <a:ext cx="283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5" name="Line 113"/>
                <p:cNvSpPr>
                  <a:spLocks noChangeShapeType="1"/>
                </p:cNvSpPr>
                <p:nvPr/>
              </p:nvSpPr>
              <p:spPr bwMode="auto">
                <a:xfrm>
                  <a:off x="2715" y="3901"/>
                  <a:ext cx="419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6" name="Line 114"/>
                <p:cNvSpPr>
                  <a:spLocks noChangeShapeType="1"/>
                </p:cNvSpPr>
                <p:nvPr/>
              </p:nvSpPr>
              <p:spPr bwMode="auto">
                <a:xfrm rot="5400000">
                  <a:off x="3025" y="3809"/>
                  <a:ext cx="204" cy="0"/>
                </a:xfrm>
                <a:prstGeom prst="line">
                  <a:avLst/>
                </a:prstGeom>
                <a:noFill/>
                <a:ln w="222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7" name="Line 115"/>
                <p:cNvSpPr>
                  <a:spLocks noChangeShapeType="1"/>
                </p:cNvSpPr>
                <p:nvPr/>
              </p:nvSpPr>
              <p:spPr bwMode="auto">
                <a:xfrm>
                  <a:off x="3061" y="1946"/>
                  <a:ext cx="152" cy="0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8" name="Line 116"/>
                <p:cNvSpPr>
                  <a:spLocks noChangeShapeType="1"/>
                </p:cNvSpPr>
                <p:nvPr/>
              </p:nvSpPr>
              <p:spPr bwMode="auto">
                <a:xfrm>
                  <a:off x="3061" y="3543"/>
                  <a:ext cx="152" cy="0"/>
                </a:xfrm>
                <a:prstGeom prst="line">
                  <a:avLst/>
                </a:prstGeom>
                <a:noFill/>
                <a:ln w="222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72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976" y="489"/>
                  <a:ext cx="9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DAC0832(1)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56730" name="Group 118"/>
                <p:cNvGrpSpPr>
                  <a:grpSpLocks/>
                </p:cNvGrpSpPr>
                <p:nvPr/>
              </p:nvGrpSpPr>
              <p:grpSpPr bwMode="auto">
                <a:xfrm>
                  <a:off x="3792" y="2947"/>
                  <a:ext cx="1192" cy="607"/>
                  <a:chOff x="3792" y="1342"/>
                  <a:chExt cx="1192" cy="607"/>
                </a:xfrm>
              </p:grpSpPr>
              <p:sp>
                <p:nvSpPr>
                  <p:cNvPr id="156732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344"/>
                    <a:ext cx="103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33" name="AutoShape 12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4175" y="1416"/>
                    <a:ext cx="504" cy="555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rgbClr val="00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73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584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3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798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36" name="Line 123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4644" y="1518"/>
                    <a:ext cx="351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37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691"/>
                    <a:ext cx="24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6738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3899" y="1802"/>
                    <a:ext cx="144" cy="144"/>
                    <a:chOff x="3899" y="1802"/>
                    <a:chExt cx="144" cy="144"/>
                  </a:xfrm>
                </p:grpSpPr>
                <p:sp>
                  <p:nvSpPr>
                    <p:cNvPr id="156741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3" y="1802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742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9" y="193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6739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937" y="1658"/>
                    <a:ext cx="47" cy="59"/>
                  </a:xfrm>
                  <a:prstGeom prst="flowChartConnector">
                    <a:avLst/>
                  </a:prstGeom>
                  <a:noFill/>
                  <a:ln w="254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7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7" y="1429"/>
                    <a:ext cx="192" cy="5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kumimoji="1" lang="zh-CN" altLang="en-US" sz="16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–</a:t>
                    </a:r>
                  </a:p>
                  <a:p>
                    <a:pPr algn="just"/>
                    <a:endParaRPr kumimoji="1" lang="zh-CN" altLang="en-US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kumimoji="1" lang="zh-CN" altLang="en-US" sz="16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56731" name="Line 130"/>
                <p:cNvSpPr>
                  <a:spLocks noChangeShapeType="1"/>
                </p:cNvSpPr>
                <p:nvPr/>
              </p:nvSpPr>
              <p:spPr bwMode="auto">
                <a:xfrm>
                  <a:off x="1632" y="1957"/>
                  <a:ext cx="243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6690" name="Text Box 131"/>
              <p:cNvSpPr txBox="1">
                <a:spLocks noChangeArrowheads="1"/>
              </p:cNvSpPr>
              <p:nvPr/>
            </p:nvSpPr>
            <p:spPr bwMode="auto">
              <a:xfrm>
                <a:off x="2976" y="3862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DAC0832(2)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6684" name="Line 141"/>
            <p:cNvSpPr>
              <a:spLocks noChangeShapeType="1"/>
            </p:cNvSpPr>
            <p:nvPr/>
          </p:nvSpPr>
          <p:spPr bwMode="auto">
            <a:xfrm>
              <a:off x="3648" y="960"/>
              <a:ext cx="288" cy="0"/>
            </a:xfrm>
            <a:prstGeom prst="line">
              <a:avLst/>
            </a:prstGeom>
            <a:noFill/>
            <a:ln w="254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6685" name="Text Box 142"/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  +5V</a:t>
              </a:r>
            </a:p>
          </p:txBody>
        </p:sp>
        <p:sp>
          <p:nvSpPr>
            <p:cNvPr id="156686" name="Text Box 143"/>
            <p:cNvSpPr txBox="1">
              <a:spLocks noChangeArrowheads="1"/>
            </p:cNvSpPr>
            <p:nvPr/>
          </p:nvSpPr>
          <p:spPr bwMode="auto">
            <a:xfrm>
              <a:off x="3936" y="2448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  +5V</a:t>
              </a:r>
            </a:p>
          </p:txBody>
        </p:sp>
        <p:sp>
          <p:nvSpPr>
            <p:cNvPr id="156687" name="Text Box 144"/>
            <p:cNvSpPr txBox="1">
              <a:spLocks noChangeArrowheads="1"/>
            </p:cNvSpPr>
            <p:nvPr/>
          </p:nvSpPr>
          <p:spPr bwMode="auto">
            <a:xfrm>
              <a:off x="3360" y="864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ILE</a:t>
              </a:r>
            </a:p>
          </p:txBody>
        </p:sp>
        <p:sp>
          <p:nvSpPr>
            <p:cNvPr id="156688" name="Text Box 145"/>
            <p:cNvSpPr txBox="1">
              <a:spLocks noChangeArrowheads="1"/>
            </p:cNvSpPr>
            <p:nvPr/>
          </p:nvSpPr>
          <p:spPr bwMode="auto">
            <a:xfrm>
              <a:off x="3360" y="249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ILE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228600" y="228600"/>
            <a:ext cx="8159750" cy="1373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调试程序：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两片0832输入寄存器的地址分别为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FEFFH、FFFFH,DAC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寄存器的地址为7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FFFH。(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欲输出的数据置于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R2、R3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中)：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03200" y="1988840"/>
            <a:ext cx="4105275" cy="39354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MOV  DPTR, #FEFFH MOV     A,    R2                MOVX @DPTR,  A         INC      DPH              MOV    A,     R3        MOVX @DPTR,  A MOV  DPTR, #7FFFH MOVX @DPTR,  A     RET 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85556" cy="388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/>
      <p:bldP spid="2222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457200" y="327025"/>
            <a:ext cx="384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3.2.3 输出接口电路示例</a:t>
            </a:r>
          </a:p>
        </p:txBody>
      </p:sp>
      <p:sp>
        <p:nvSpPr>
          <p:cNvPr id="228420" name="Text Box 68"/>
          <p:cNvSpPr txBox="1">
            <a:spLocks noChangeArrowheads="1"/>
          </p:cNvSpPr>
          <p:nvPr/>
        </p:nvSpPr>
        <p:spPr bwMode="auto">
          <a:xfrm>
            <a:off x="827088" y="1268413"/>
            <a:ext cx="7345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设计要求：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路模拟量输出（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/>
              <a:t>～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10mA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）通道，分辨率为满度的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0.5%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，采用多路共享器件结构 </a:t>
            </a:r>
          </a:p>
        </p:txBody>
      </p:sp>
      <p:sp>
        <p:nvSpPr>
          <p:cNvPr id="228435" name="Text Box 83"/>
          <p:cNvSpPr txBox="1">
            <a:spLocks noChangeArrowheads="1"/>
          </p:cNvSpPr>
          <p:nvPr/>
        </p:nvSpPr>
        <p:spPr bwMode="auto">
          <a:xfrm>
            <a:off x="971600" y="3541992"/>
            <a:ext cx="597666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D/A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芯片选用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DAC0832</a:t>
            </a:r>
          </a:p>
        </p:txBody>
      </p:sp>
      <p:sp>
        <p:nvSpPr>
          <p:cNvPr id="5" name="Text Box 83"/>
          <p:cNvSpPr txBox="1">
            <a:spLocks noChangeArrowheads="1"/>
          </p:cNvSpPr>
          <p:nvPr/>
        </p:nvSpPr>
        <p:spPr bwMode="auto">
          <a:xfrm>
            <a:off x="914400" y="4344461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多路开关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CD4051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37239"/>
              </p:ext>
            </p:extLst>
          </p:nvPr>
        </p:nvGraphicFramePr>
        <p:xfrm>
          <a:off x="1947863" y="2543175"/>
          <a:ext cx="22336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38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543175"/>
                        <a:ext cx="2233612" cy="7731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914400" y="5146930"/>
            <a:ext cx="6033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采样保持器：有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LM324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与电容器构成</a:t>
            </a:r>
            <a:endParaRPr lang="en-US" altLang="zh-CN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228420" grpId="0"/>
      <p:bldP spid="228435" grpId="0"/>
      <p:bldP spid="5" grpId="0"/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8893175" cy="67960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27313" y="6308725"/>
            <a:ext cx="1439862" cy="549275"/>
            <a:chOff x="1655" y="3974"/>
            <a:chExt cx="907" cy="346"/>
          </a:xfrm>
        </p:grpSpPr>
        <p:sp>
          <p:nvSpPr>
            <p:cNvPr id="174085" name="AutoShape 5"/>
            <p:cNvSpPr>
              <a:spLocks noChangeArrowheads="1"/>
            </p:cNvSpPr>
            <p:nvPr/>
          </p:nvSpPr>
          <p:spPr bwMode="auto">
            <a:xfrm flipH="1" flipV="1">
              <a:off x="1655" y="3974"/>
              <a:ext cx="907" cy="346"/>
            </a:xfrm>
            <a:prstGeom prst="wedgeEllipseCallout">
              <a:avLst>
                <a:gd name="adj1" fmla="val -58491"/>
                <a:gd name="adj2" fmla="val 421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1746" y="4065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WR+P2.6</a:t>
              </a:r>
            </a:p>
          </p:txBody>
        </p:sp>
      </p:grpSp>
      <p:sp>
        <p:nvSpPr>
          <p:cNvPr id="174084" name="Line 8"/>
          <p:cNvSpPr>
            <a:spLocks noChangeShapeType="1"/>
          </p:cNvSpPr>
          <p:nvPr/>
        </p:nvSpPr>
        <p:spPr bwMode="auto">
          <a:xfrm>
            <a:off x="2843213" y="6524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81000" y="2286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调试程序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</a:t>
            </a:r>
            <a:r>
              <a:rPr kumimoji="1" lang="zh-CN" altLang="en-US" sz="2800" b="1" i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 设单片机的数据存放在40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H~47H)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84213" y="908050"/>
            <a:ext cx="7772400" cy="4746625"/>
          </a:xfrm>
          <a:prstGeom prst="rect">
            <a:avLst/>
          </a:prstGeom>
          <a:solidFill>
            <a:srgbClr val="CCFFCC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MOV R0,  #40H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     	MOV R2,  #00H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     	MOV R7,  #08H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LOOP: 	MOV DPTR,  #0BFFFH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      	MOV A,  R2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MOVX @DPTR,  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MOV DPTR,  #7FFFH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MOV A,  @R0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MOVX @DPTR, 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ACALL DELAY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INC R0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INC R2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DJNZ  R7, LOOP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		RET	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4081"/>
              </p:ext>
            </p:extLst>
          </p:nvPr>
        </p:nvGraphicFramePr>
        <p:xfrm>
          <a:off x="395536" y="764704"/>
          <a:ext cx="8064897" cy="6001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220">
                  <a:extLst>
                    <a:ext uri="{9D8B030D-6E8A-4147-A177-3AD203B41FA5}">
                      <a16:colId xmlns:a16="http://schemas.microsoft.com/office/drawing/2014/main" val="2643748162"/>
                    </a:ext>
                  </a:extLst>
                </a:gridCol>
                <a:gridCol w="839840">
                  <a:extLst>
                    <a:ext uri="{9D8B030D-6E8A-4147-A177-3AD203B41FA5}">
                      <a16:colId xmlns:a16="http://schemas.microsoft.com/office/drawing/2014/main" val="589392461"/>
                    </a:ext>
                  </a:extLst>
                </a:gridCol>
                <a:gridCol w="790336">
                  <a:extLst>
                    <a:ext uri="{9D8B030D-6E8A-4147-A177-3AD203B41FA5}">
                      <a16:colId xmlns:a16="http://schemas.microsoft.com/office/drawing/2014/main" val="1376429728"/>
                    </a:ext>
                  </a:extLst>
                </a:gridCol>
                <a:gridCol w="960560">
                  <a:extLst>
                    <a:ext uri="{9D8B030D-6E8A-4147-A177-3AD203B41FA5}">
                      <a16:colId xmlns:a16="http://schemas.microsoft.com/office/drawing/2014/main" val="3826257589"/>
                    </a:ext>
                  </a:extLst>
                </a:gridCol>
                <a:gridCol w="1155106">
                  <a:extLst>
                    <a:ext uri="{9D8B030D-6E8A-4147-A177-3AD203B41FA5}">
                      <a16:colId xmlns:a16="http://schemas.microsoft.com/office/drawing/2014/main" val="2265390620"/>
                    </a:ext>
                  </a:extLst>
                </a:gridCol>
                <a:gridCol w="740832">
                  <a:extLst>
                    <a:ext uri="{9D8B030D-6E8A-4147-A177-3AD203B41FA5}">
                      <a16:colId xmlns:a16="http://schemas.microsoft.com/office/drawing/2014/main" val="96495378"/>
                    </a:ext>
                  </a:extLst>
                </a:gridCol>
                <a:gridCol w="591448">
                  <a:extLst>
                    <a:ext uri="{9D8B030D-6E8A-4147-A177-3AD203B41FA5}">
                      <a16:colId xmlns:a16="http://schemas.microsoft.com/office/drawing/2014/main" val="621219704"/>
                    </a:ext>
                  </a:extLst>
                </a:gridCol>
                <a:gridCol w="937981">
                  <a:extLst>
                    <a:ext uri="{9D8B030D-6E8A-4147-A177-3AD203B41FA5}">
                      <a16:colId xmlns:a16="http://schemas.microsoft.com/office/drawing/2014/main" val="3153475530"/>
                    </a:ext>
                  </a:extLst>
                </a:gridCol>
                <a:gridCol w="1092574">
                  <a:extLst>
                    <a:ext uri="{9D8B030D-6E8A-4147-A177-3AD203B41FA5}">
                      <a16:colId xmlns:a16="http://schemas.microsoft.com/office/drawing/2014/main" val="3134694838"/>
                    </a:ext>
                  </a:extLst>
                </a:gridCol>
              </a:tblGrid>
              <a:tr h="530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芯片型号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分辨率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转换时间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转换误差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模拟输入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范围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数字输出电平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是否外部时钟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工作电压（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CC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基准电压（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REF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2913803593"/>
                  </a:ext>
                </a:extLst>
              </a:tr>
              <a:tr h="707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ADC0801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   0802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0803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0804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100μS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可以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单电源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可不外接或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量程值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1522234475"/>
                  </a:ext>
                </a:extLst>
              </a:tr>
              <a:tr h="884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ADC0808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0809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0816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0817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100μS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</a:t>
                      </a:r>
                      <a:r>
                        <a:rPr lang="en-US" alt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0808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0809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通道；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0816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0817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通道。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单电源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(+)≤V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CC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(+)≥0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1615400450"/>
                  </a:ext>
                </a:extLst>
              </a:tr>
              <a:tr h="833829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ADC1210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位或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(10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100μS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30μS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(10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非线性误差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CMOS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决定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~±15V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4093042682"/>
                  </a:ext>
                </a:extLst>
              </a:tr>
              <a:tr h="530478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AD571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25μS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15V)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—15V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不需外供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3888826002"/>
                  </a:ext>
                </a:extLst>
              </a:tr>
              <a:tr h="884129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AD574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25μS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非线性误差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—10V~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±15V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±12V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不需外供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2129476948"/>
                  </a:ext>
                </a:extLst>
              </a:tr>
              <a:tr h="501916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*7109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≥30ms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±2LSB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—10V~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10V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可以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200" kern="10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量程值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3960950647"/>
                  </a:ext>
                </a:extLst>
              </a:tr>
              <a:tr h="530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*14433 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又</a:t>
                      </a:r>
                      <a:r>
                        <a:rPr lang="en-US" alt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(BCD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≥100ms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—0.2V~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—2V~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可以</a:t>
                      </a: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量程值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2374896618"/>
                  </a:ext>
                </a:extLst>
              </a:tr>
              <a:tr h="501916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*7135</a:t>
                      </a:r>
                      <a:endParaRPr lang="zh-CN" sz="1200" kern="10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又</a:t>
                      </a:r>
                      <a:r>
                        <a:rPr lang="en-US" alt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(BCD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码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100ms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左右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±1LSB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—2V~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电平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要</a:t>
                      </a: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5V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—5V</a:t>
                      </a:r>
                      <a:endParaRPr lang="zh-CN" sz="1200" kern="1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80" marR="554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kern="100" baseline="-250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</a:p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量程值</a:t>
                      </a:r>
                    </a:p>
                  </a:txBody>
                  <a:tcPr marL="55480" marR="55480" marT="0" marB="0"/>
                </a:tc>
                <a:extLst>
                  <a:ext uri="{0D108BD9-81ED-4DB2-BD59-A6C34878D82A}">
                    <a16:rowId xmlns:a16="http://schemas.microsoft.com/office/drawing/2014/main" val="3268176577"/>
                  </a:ext>
                </a:extLst>
              </a:tr>
            </a:tbl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1520" y="116632"/>
            <a:ext cx="7344816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常用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芯片见下表：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875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7993063" cy="1158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设计者应根据仪表设计要求，从实际出发选用合适类型的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芯片。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24075" y="333375"/>
            <a:ext cx="3889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A/D</a:t>
            </a:r>
            <a:r>
              <a:rPr lang="zh-CN" altLang="en-US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芯片的选用</a:t>
            </a:r>
            <a:endParaRPr lang="en-US" altLang="zh-CN" sz="3600" b="1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827088" y="1341438"/>
            <a:ext cx="280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主要依据指标：</a:t>
            </a:r>
            <a:endParaRPr lang="en-US" altLang="zh-CN" sz="2800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1187450" y="1125538"/>
            <a:ext cx="5616575" cy="0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1403350" y="1989138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分辨率和转换时间</a:t>
            </a:r>
            <a:endParaRPr lang="en-US" altLang="zh-CN" sz="2800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611188" y="4797425"/>
            <a:ext cx="7921625" cy="138499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芯片的选择原则：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在满足实际变量转换速率要求的前提下，给精度要留有一定余量，因为模拟量输入通道的其他器件也会引入误差。</a:t>
            </a: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611188" y="4076700"/>
            <a:ext cx="7921625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具体如何选择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芯片？分辨率高还是低？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  <p:bldP spid="375814" grpId="0"/>
      <p:bldP spid="375816" grpId="0"/>
      <p:bldP spid="375817" grpId="0" animBg="1" autoUpdateAnimBg="0"/>
      <p:bldP spid="37581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323850" y="1412875"/>
            <a:ext cx="8496300" cy="946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：如某测温系统的温度输入范围为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500℃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，要求测温的分辨率为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2.5℃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，转换时间在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1ms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之内。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2268538" y="260350"/>
            <a:ext cx="3889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A/D</a:t>
            </a:r>
            <a:r>
              <a:rPr lang="zh-CN" altLang="en-US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芯片的选用</a:t>
            </a:r>
            <a:endParaRPr lang="en-US" altLang="zh-CN" sz="3600" b="1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116013" y="836613"/>
            <a:ext cx="5616575" cy="0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3135313" y="2636838"/>
          <a:ext cx="25828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320480" imgH="406080" progId="Equation.DSMT4">
                  <p:embed/>
                </p:oleObj>
              </mc:Choice>
              <mc:Fallback>
                <p:oleObj name="Equation" r:id="rId3" imgW="13204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636838"/>
                        <a:ext cx="2582862" cy="7985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323850" y="4652963"/>
            <a:ext cx="8496300" cy="946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可选用分辨率为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位的逐次比较式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（例如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ADC0804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等）；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1692275" y="2708275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由：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1692275" y="378936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得：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n=7.64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03648" y="5877272"/>
            <a:ext cx="7344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要求分辨率为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1℃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n=8.97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，需要选择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10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位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A/D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nimBg="1"/>
      <p:bldP spid="385031" grpId="0" animBg="1"/>
      <p:bldP spid="385032" grpId="0"/>
      <p:bldP spid="38503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323850" y="1412875"/>
            <a:ext cx="8496300" cy="1373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：如某测温系统的温度输入范围为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500℃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，如要求测温的分辨率为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0.5℃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（即满量程的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1/1000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），转换时间为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0.5s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268538" y="260350"/>
            <a:ext cx="3889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A/D</a:t>
            </a:r>
            <a:r>
              <a:rPr lang="zh-CN" altLang="en-US" sz="36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芯片的选用</a:t>
            </a:r>
            <a:endParaRPr lang="en-US" altLang="zh-CN" sz="3600" b="1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16013" y="836613"/>
            <a:ext cx="5616575" cy="0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683567" y="4484893"/>
            <a:ext cx="6911975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可选用双积分型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芯片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14433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位半）</a:t>
            </a:r>
          </a:p>
        </p:txBody>
      </p:sp>
      <p:graphicFrame>
        <p:nvGraphicFramePr>
          <p:cNvPr id="376841" name="Object 9"/>
          <p:cNvGraphicFramePr>
            <a:graphicFrameLocks noChangeAspect="1"/>
          </p:cNvGraphicFramePr>
          <p:nvPr/>
        </p:nvGraphicFramePr>
        <p:xfrm>
          <a:off x="3132138" y="2852738"/>
          <a:ext cx="25574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3" imgW="1307880" imgH="406080" progId="Equation.DSMT4">
                  <p:embed/>
                </p:oleObj>
              </mc:Choice>
              <mc:Fallback>
                <p:oleObj name="Equation" r:id="rId3" imgW="130788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2557462" cy="7985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1692275" y="3789363"/>
            <a:ext cx="5688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得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n=9.97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，可选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A/D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3567" y="5350080"/>
            <a:ext cx="6911975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14433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的数字输出范围为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0000~1999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nimBg="1"/>
      <p:bldP spid="376840" grpId="0" animBg="1"/>
      <p:bldP spid="37684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611188" y="476250"/>
            <a:ext cx="7272337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输入、输出形式和方式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55650" y="1341438"/>
            <a:ext cx="7272338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输入形式 ：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755650" y="2924175"/>
            <a:ext cx="16557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输出形式：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2916238" y="1341438"/>
            <a:ext cx="3816350" cy="1160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单端，差动（双端）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单极性，双极性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55650" y="3860800"/>
            <a:ext cx="727233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并行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占用大量单片机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口线，速度快。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2987675" y="2924175"/>
            <a:ext cx="2232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并行，串行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755650" y="4724400"/>
            <a:ext cx="727233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串行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信号一位位传送，速度慢，节省口线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  <p:bldP spid="193540" grpId="0" animBg="1"/>
      <p:bldP spid="193541" grpId="0" animBg="1"/>
      <p:bldP spid="193542" grpId="0" animBg="1"/>
      <p:bldP spid="193543" grpId="0" animBg="1"/>
      <p:bldP spid="193544" grpId="0" animBg="1"/>
      <p:bldP spid="193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11188" y="765175"/>
            <a:ext cx="2952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输出方式：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684213" y="1557338"/>
            <a:ext cx="7488237" cy="115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数据输出寄存器具备可控的三态门：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这类芯片可直接与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的数据总线相连。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4213" y="3284538"/>
            <a:ext cx="7488237" cy="115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数据输出寄存器没有可控的三态门：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这类芯片不能直接与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的数据总线相连。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/>
      <p:bldP spid="440327" grpId="0" animBg="1"/>
      <p:bldP spid="4403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609600" y="38100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3924300" y="1341438"/>
            <a:ext cx="4751388" cy="39703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转换器，转换时间为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100μS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，转换误差为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±1LSB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。芯片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路模拟开关、地址锁存和译码电路、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转换电路及三态输出锁存缓冲器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组成。转换器由单＋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电源供电，模拟量输入电压范围为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0~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，不需要零点和满刻度调整。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42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38814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/>
      <p:bldP spid="4413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467544" y="32852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3881438" y="879393"/>
            <a:ext cx="4897438" cy="59093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芯片主要引脚见左图。</a:t>
            </a:r>
          </a:p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IN0~IN7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是模拟量输入，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ADDA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ADDB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ADDC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为通道选择信号。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ALE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通道地址锁存信号。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D0~D7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是数字量输出。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START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为启动转换信号（该转换器由脉冲启动）。</a:t>
            </a:r>
          </a:p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EOC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是转换结束信号，可用来向主机申请中断。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转换时为低电平，转换结束变为高电平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388143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609600" y="38100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3779838" y="1214438"/>
            <a:ext cx="5040312" cy="418576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OE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为读控制信号。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写信号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启动转换器，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用读信号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取出转换结果。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用于控制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芯片输出数据。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OE=0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，输出数据线呈高阻态；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OE=1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，输出转换得到的数据。</a:t>
            </a:r>
          </a:p>
          <a:p>
            <a:pPr eaLnBrk="1" hangingPunct="1"/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时钟（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CLOCK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）频率最高为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500KHz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388143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5013" y="1916113"/>
            <a:ext cx="4465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 模拟量输入通道设计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827088" y="908050"/>
            <a:ext cx="6264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6600FF"/>
                </a:solidFill>
                <a:ea typeface="华文新魏" panose="02010800040101010101" pitchFamily="2" charset="-122"/>
              </a:rPr>
              <a:t>本章的主要内容：</a:t>
            </a:r>
            <a:endParaRPr lang="en-US" altLang="zh-CN" sz="4000" b="1">
              <a:solidFill>
                <a:srgbClr val="6600FF"/>
              </a:solidFill>
              <a:ea typeface="华文新魏" panose="02010800040101010101" pitchFamily="2" charset="-122"/>
            </a:endParaRPr>
          </a:p>
        </p:txBody>
      </p:sp>
      <p:sp>
        <p:nvSpPr>
          <p:cNvPr id="373766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1188" y="2708275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3.2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模拟量输出通道设计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611188" y="3429000"/>
            <a:ext cx="7204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 3.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开关量输入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输出通道部分（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自学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3768" name="plant">
            <a:hlinkClick r:id="" action="ppaction://hlinkshowjump?jump=endshow"/>
          </p:cNvPr>
          <p:cNvSpPr>
            <a:spLocks noEditPoints="1" noChangeArrowheads="1"/>
          </p:cNvSpPr>
          <p:nvPr/>
        </p:nvSpPr>
        <p:spPr bwMode="auto">
          <a:xfrm>
            <a:off x="3851275" y="4724400"/>
            <a:ext cx="1265238" cy="119221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  <p:bldP spid="373766" grpId="0"/>
      <p:bldP spid="3737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609600" y="38100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388143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067175" y="2205038"/>
            <a:ext cx="46799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Vref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Vref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）：参考电压的正、负端，参考电压用来与输入的模拟信号进行比较，作为逐次逼近的基准。其典型值为＋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Vref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（＋）＝＋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Vref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=0V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9325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与单片机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8031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的接口如下图。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16088"/>
            <a:ext cx="842486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15188" y="3000375"/>
            <a:ext cx="10715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ADC0809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228600"/>
            <a:ext cx="8077200" cy="5238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输入电路之二：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与单片机的接口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 autoUpdateAnimBg="0"/>
      <p:bldP spid="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395536" y="260350"/>
            <a:ext cx="81371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ADC0809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的通道地址确定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7FF8H~7FFFH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0825" y="908050"/>
          <a:ext cx="8569328" cy="5837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5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55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24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P2.7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P2.6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P2.5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P2.2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P2.1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P2.0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P0.7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P0.6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P0.5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P0.4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P0.2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P0.1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P0.0</a:t>
                      </a:r>
                      <a:r>
                        <a:rPr lang="en-US" altLang="zh-CN" sz="1100" b="1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X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C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B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A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44" marR="91444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539750" y="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ADC0809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539750" y="692150"/>
            <a:ext cx="8064500" cy="95410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要求将采集的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8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路数据放到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40H~47H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单元，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调试程序如下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0" y="1628775"/>
            <a:ext cx="9144000" cy="489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          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  DPTR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，＃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7FF8H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设置外设（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A/D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）口地址和通道号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MOV  R0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，＃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40H		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；设置数据指针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MOV  IE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，＃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84H           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允许外部中断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中断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SETB  IT1       	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置边沿触发方式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MOVX  @DPTR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启动转换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LOOP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CJNE  R0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，＃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48H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LOOP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判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个通道是否完毕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RET			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返回主程序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AINT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MOVX  A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@DPTR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读入数据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MOV  @R0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				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INC  DPTR		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修改指针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INC  R0						</a:t>
            </a:r>
          </a:p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MOVX  @DPTR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	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启动转换</a:t>
            </a:r>
          </a:p>
          <a:p>
            <a:pPr eaLnBrk="1" hangingPunct="1"/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RETI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			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；中断返回</a:t>
            </a:r>
          </a:p>
        </p:txBody>
      </p: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1187450" y="476250"/>
          <a:ext cx="6372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图片" r:id="rId3" imgW="3666960" imgH="609480" progId="Word.Picture.8">
                  <p:embed/>
                </p:oleObj>
              </mc:Choice>
              <mc:Fallback>
                <p:oleObj name="图片" r:id="rId3" imgW="3666960" imgH="60948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6250"/>
                        <a:ext cx="6372225" cy="1057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autoUpdateAnimBg="0"/>
      <p:bldP spid="446467" grpId="0" animBg="1"/>
      <p:bldP spid="4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323528" y="144104"/>
            <a:ext cx="813690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ADC1143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21930"/>
            <a:ext cx="5400675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614988" y="981075"/>
            <a:ext cx="3529012" cy="4524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SETB  P1.0                  NOP                              CLR  P1.0                  MOV R1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#40H        DJNZ  R1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LOOP   MOV DPTR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#0BFFFH MOVX  A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@DPTR    MOV R0,  A                MOV  DPTR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#7FFFH  MOVX  A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@DPTR  MOV  R1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               RET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27538" y="2463800"/>
            <a:ext cx="1152525" cy="4603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LOOP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5644704"/>
            <a:ext cx="81369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如果采用查询方式或中断方式，电路要修改不，如何修改？程序应该如何改动？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/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395288" y="1341438"/>
            <a:ext cx="8077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  <a:buFontTx/>
              <a:buChar char="•"/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 又1/2位(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BCD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码)双积分型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芯片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16238" y="333375"/>
            <a:ext cx="5256212" cy="935038"/>
            <a:chOff x="1837" y="210"/>
            <a:chExt cx="3311" cy="589"/>
          </a:xfrm>
        </p:grpSpPr>
        <p:sp>
          <p:nvSpPr>
            <p:cNvPr id="69639" name="AutoShape 5"/>
            <p:cNvSpPr>
              <a:spLocks noChangeArrowheads="1"/>
            </p:cNvSpPr>
            <p:nvPr/>
          </p:nvSpPr>
          <p:spPr bwMode="auto">
            <a:xfrm>
              <a:off x="1837" y="210"/>
              <a:ext cx="3311" cy="589"/>
            </a:xfrm>
            <a:prstGeom prst="wedgeEllipseCallout">
              <a:avLst>
                <a:gd name="adj1" fmla="val -44685"/>
                <a:gd name="adj2" fmla="val 7003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9640" name="Text Box 6"/>
            <p:cNvSpPr txBox="1">
              <a:spLocks noChangeArrowheads="1"/>
            </p:cNvSpPr>
            <p:nvPr/>
          </p:nvSpPr>
          <p:spPr bwMode="auto">
            <a:xfrm>
              <a:off x="2290" y="391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Binary-Coded Decimal</a:t>
              </a:r>
            </a:p>
          </p:txBody>
        </p:sp>
      </p:grp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468313" y="2420938"/>
            <a:ext cx="4321175" cy="28924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分辨率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(0000~1999)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相当于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二进制11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(2048)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位，转换误差± 1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LSB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，输入阻抗大，抗干扰能力强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模拟电压输入范围：0~± 1.999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v, 0~± 199.9mv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5652120" y="3270506"/>
            <a:ext cx="156515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79189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59" grpId="0" animBg="1" autoUpdateAnimBg="0"/>
      <p:bldP spid="42906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395288" y="1125538"/>
            <a:ext cx="8077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  <a:buFontTx/>
              <a:buChar char="•"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芯片引脚情况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395288" y="1916113"/>
            <a:ext cx="4897437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：模拟地端，被测电压和基准电压的接入地。</a:t>
            </a:r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468313" y="3357563"/>
            <a:ext cx="4897437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：外接基准电压端。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200mV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utoUpdateAnimBg="0"/>
      <p:bldP spid="459782" grpId="0" animBg="1" autoUpdateAnimBg="0"/>
      <p:bldP spid="459783" grpId="0" animBg="1" autoUpdateAnimBg="0"/>
      <p:bldP spid="45978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395288" y="1196975"/>
            <a:ext cx="4897437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：被测电压的输入端，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MC14433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属于双积分型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转换器，因而被测电压与基准电压之间有如下关系：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1331913" y="2997200"/>
          <a:ext cx="28813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3" imgW="1193800" imgH="431800" progId="Equation.DSMT4">
                  <p:embed/>
                </p:oleObj>
              </mc:Choice>
              <mc:Fallback>
                <p:oleObj name="Equation" r:id="rId3" imgW="1193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2881312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395288" y="4005263"/>
            <a:ext cx="4897437" cy="265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满量程的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=V</a:t>
            </a:r>
            <a:r>
              <a: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。当满量程选为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1.999V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，而当满量程为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199.9mV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200.0mV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，在实际的应用电路中，根据需要，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值可在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200mV~2V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之间选取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Visio" r:id="rId5" imgW="1562135" imgH="2552882" progId="Visio.Drawing.15">
                  <p:embed/>
                </p:oleObj>
              </mc:Choice>
              <mc:Fallback>
                <p:oleObj name="Visio" r:id="rId5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autoUpdateAnimBg="0"/>
      <p:bldP spid="460807" grpId="0" animBg="1" autoUpdateAnimBg="0"/>
      <p:bldP spid="4608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395288" y="1196975"/>
            <a:ext cx="4897437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Pin4-Pin6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R1/C1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外接积分元件端。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395288" y="2420938"/>
            <a:ext cx="4897437" cy="354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三个引脚外接积分电阻和电容，积分电容一般选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0.1μF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聚脂薄膜电容，如果需每秒转换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次，时钟频率选为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66kHz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，在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满量程时，电阻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约为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470kΩ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，而满量程为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200mV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27kΩ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与输入电压范围及时钟频率有关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autoUpdateAnimBg="0"/>
      <p:bldP spid="461828" grpId="0" animBg="1" autoUpdateAnimBg="0"/>
      <p:bldP spid="46183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684213" y="1773238"/>
            <a:ext cx="7848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模拟量输入通道构成：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滤波电路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(去噪)</a:t>
            </a:r>
            <a:r>
              <a:rPr kumimoji="1" lang="zh-CN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、多路模拟开关、放大器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、采样保持器（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S/H）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39750" y="836613"/>
            <a:ext cx="4465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 模拟量输入通道设计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971600" y="3861048"/>
            <a:ext cx="670560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重点：</a:t>
            </a:r>
            <a:endParaRPr kumimoji="1" lang="en-US" altLang="zh-CN" sz="2800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A/D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芯片的使用方法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（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芯片与单片机的接口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23850" y="1484313"/>
            <a:ext cx="4897438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Pin7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Pin8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C01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C02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外接失调补偿电容端，电容一般选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0.1uF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聚脂薄膜电容。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utoUpdateAnimBg="0"/>
      <p:bldP spid="46387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468313" y="1214438"/>
            <a:ext cx="4897437" cy="483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Pin9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DU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更新输出结果控制端，此引脚用来控制转换结果的输出。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DU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端输入一个正跳变脉冲，该转换周期所得到的结果将被送入输出锁存器，经多路开关选择后输出。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否则继续输出上一个转换周期所得到的数据。该作用可用于保存测量数据，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若不需要保存数据而是直接输出测量数据，将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DU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端与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EOC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引脚直接短接。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17714"/>
              </p:ext>
            </p:extLst>
          </p:nvPr>
        </p:nvGraphicFramePr>
        <p:xfrm>
          <a:off x="5651500" y="1772817"/>
          <a:ext cx="2572554" cy="42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72817"/>
                        <a:ext cx="2572554" cy="4222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autoUpdateAnimBg="0"/>
      <p:bldP spid="46285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95288" y="1214438"/>
            <a:ext cx="4897437" cy="3081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Pin10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CLKI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CLKO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时钟外接元件端，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MC14433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内置了时钟振荡电路，对时钟频率要求不高的场合，可选择一个电阻即可设定时钟频率，时钟频率为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66kHz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时，外接电阻取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300kΩ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autoUpdateAnimBg="0"/>
      <p:bldP spid="46490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57563"/>
            <a:ext cx="46799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323850" y="1268413"/>
            <a:ext cx="4897438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若需要较高的时钟频率稳定度，则需采用外接石英晶体或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LC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电路。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178966"/>
              </p:ext>
            </p:extLst>
          </p:nvPr>
        </p:nvGraphicFramePr>
        <p:xfrm>
          <a:off x="5724128" y="1955006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Visio" r:id="rId4" imgW="1562135" imgH="2552882" progId="Visio.Drawing.15">
                  <p:embed/>
                </p:oleObj>
              </mc:Choice>
              <mc:Fallback>
                <p:oleObj name="Visio" r:id="rId4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955006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95288" y="1214438"/>
            <a:ext cx="4897437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VEE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负电源端。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395288" y="3141663"/>
            <a:ext cx="4679950" cy="2227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Pin13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Vss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数字电路的低电平基准引脚。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Vss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工作电压范围为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VDD-5V≥Vss≥VEE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。除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CLKO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外，所有输出端均以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Vss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为低电平基准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autoUpdateAnimBg="0"/>
      <p:bldP spid="466949" grpId="0" animBg="1" autoUpdateAnimBg="0"/>
      <p:bldP spid="46695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395288" y="1214438"/>
            <a:ext cx="4897437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Pin14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EOC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转换周期结束标志位。每个转换周期结束时，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EOC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将输出一个正脉冲信号。</a:t>
            </a: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395288" y="3357563"/>
            <a:ext cx="4897437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Pin15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OR 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过量程标志位，当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|Vx|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大于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REF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 输出为低电平。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1692275" y="35004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autoUpdateAnimBg="0"/>
      <p:bldP spid="470021" grpId="0" animBg="1" autoUpdateAnimBg="0"/>
      <p:bldP spid="47002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609600" y="381000"/>
            <a:ext cx="434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395288" y="1214438"/>
            <a:ext cx="4897437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Pin16~19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DS4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多路选通脉冲输出端。</a:t>
            </a: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468313" y="2997200"/>
            <a:ext cx="4897437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Pin20~23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Q0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—BCD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码数据输出端。</a:t>
            </a:r>
          </a:p>
        </p:txBody>
      </p:sp>
      <p:sp>
        <p:nvSpPr>
          <p:cNvPr id="467977" name="Rectangle 9"/>
          <p:cNvSpPr>
            <a:spLocks noChangeArrowheads="1"/>
          </p:cNvSpPr>
          <p:nvPr/>
        </p:nvSpPr>
        <p:spPr bwMode="auto">
          <a:xfrm>
            <a:off x="468313" y="4437063"/>
            <a:ext cx="4897437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Pin24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VDD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正电源电压端。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25387"/>
              </p:ext>
            </p:extLst>
          </p:nvPr>
        </p:nvGraphicFramePr>
        <p:xfrm>
          <a:off x="5651500" y="1975809"/>
          <a:ext cx="2448892" cy="401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Visio" r:id="rId3" imgW="1562135" imgH="2552882" progId="Visio.Drawing.15">
                  <p:embed/>
                </p:oleObj>
              </mc:Choice>
              <mc:Fallback>
                <p:oleObj name="Visio" r:id="rId3" imgW="1562135" imgH="2552882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75809"/>
                        <a:ext cx="2448892" cy="401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autoUpdateAnimBg="0"/>
      <p:bldP spid="467973" grpId="0" animBg="1" autoUpdateAnimBg="0"/>
      <p:bldP spid="467976" grpId="0" animBg="1" autoUpdateAnimBg="0"/>
      <p:bldP spid="4679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11413" y="476250"/>
            <a:ext cx="401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内部逻辑图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971599" y="3140967"/>
            <a:ext cx="133747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59491"/>
              </p:ext>
            </p:extLst>
          </p:nvPr>
        </p:nvGraphicFramePr>
        <p:xfrm>
          <a:off x="539553" y="1484784"/>
          <a:ext cx="7066162" cy="496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Visio" r:id="rId3" imgW="4236862" imgH="2971610" progId="Visio.Drawing.15">
                  <p:embed/>
                </p:oleObj>
              </mc:Choice>
              <mc:Fallback>
                <p:oleObj name="Visio" r:id="rId3" imgW="4236862" imgH="297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1484784"/>
                        <a:ext cx="7066162" cy="4969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900113" y="1341438"/>
          <a:ext cx="516572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图片" r:id="rId3" imgW="3209760" imgH="2895480" progId="Word.Picture.8">
                  <p:embed/>
                </p:oleObj>
              </mc:Choice>
              <mc:Fallback>
                <p:oleObj name="图片" r:id="rId3" imgW="3209760" imgH="28954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5165725" cy="4664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051050" y="6092825"/>
            <a:ext cx="318293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输出时序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6372225" y="1628775"/>
            <a:ext cx="2355850" cy="2227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EOC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每次转换结束，输出一正脉冲，宽为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时钟周期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00788" y="4076700"/>
            <a:ext cx="2357437" cy="22463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DS2 DS3 DS4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有效期间，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Q0 ~Q3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输出三个全位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BCD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码     </a:t>
            </a:r>
            <a:endParaRPr kumimoji="1"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750" y="692150"/>
            <a:ext cx="6176963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  <a:buFontTx/>
              <a:buChar char="•"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通过多路开关输出多路选通脉冲信号</a:t>
            </a:r>
            <a:endParaRPr kumimoji="1"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313" y="115888"/>
            <a:ext cx="4341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MC14433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nimBg="1" autoUpdateAnimBg="0"/>
      <p:bldP spid="230404" grpId="0" animBg="1" autoUpdateAnimBg="0"/>
      <p:bldP spid="5" grpId="0" animBg="1" autoUpdateAnimBg="0"/>
      <p:bldP spid="6" grpId="0" animBg="1" autoUpdateAnimBg="0"/>
      <p:bldP spid="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759" name="Group 103"/>
          <p:cNvGraphicFramePr>
            <a:graphicFrameLocks noGrp="1"/>
          </p:cNvGraphicFramePr>
          <p:nvPr/>
        </p:nvGraphicFramePr>
        <p:xfrm>
          <a:off x="1000125" y="2214563"/>
          <a:ext cx="6697663" cy="3744916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13953545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15632516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820019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8492688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566797945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说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32692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千位为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42633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千位为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7319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输入欠量程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70768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输入过量程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18536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输出为正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11120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输出为负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44842"/>
                  </a:ext>
                </a:extLst>
              </a:tr>
            </a:tbl>
          </a:graphicData>
        </a:graphic>
      </p:graphicFrame>
      <p:sp>
        <p:nvSpPr>
          <p:cNvPr id="198760" name="Rectangle 104"/>
          <p:cNvSpPr>
            <a:spLocks noChangeArrowheads="1"/>
          </p:cNvSpPr>
          <p:nvPr/>
        </p:nvSpPr>
        <p:spPr bwMode="auto">
          <a:xfrm>
            <a:off x="500063" y="357188"/>
            <a:ext cx="8064500" cy="15875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DS1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有效期间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Q0 ~Q3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输出结果为：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Q3 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代表千位数，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Q2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代表被测电压极性，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baseline="-250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代表量程范围</a:t>
            </a:r>
            <a:endParaRPr kumimoji="1" lang="zh-CN" altLang="en-US" sz="280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84213" y="620713"/>
            <a:ext cx="6767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模拟量输入通道内容：</a:t>
            </a:r>
            <a:endParaRPr kumimoji="1" lang="en-US" altLang="zh-CN" sz="4000" b="1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7479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5650" y="1773238"/>
            <a:ext cx="6126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3.1.1 模拟量输入通道结构</a:t>
            </a:r>
          </a:p>
        </p:txBody>
      </p:sp>
      <p:sp>
        <p:nvSpPr>
          <p:cNvPr id="37479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656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3.1.2  A/D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芯片及其与单片机接口</a:t>
            </a:r>
            <a:endParaRPr kumimoji="1" lang="zh-CN" altLang="en-US" sz="2800" b="1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4792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4437063"/>
            <a:ext cx="5586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3.1.4 模拟量输入通道设计举例</a:t>
            </a:r>
          </a:p>
        </p:txBody>
      </p:sp>
      <p:sp>
        <p:nvSpPr>
          <p:cNvPr id="374793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5650" y="3644900"/>
            <a:ext cx="5586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3.1.3 模拟量输入通道其它器件</a:t>
            </a:r>
          </a:p>
        </p:txBody>
      </p:sp>
      <p:sp>
        <p:nvSpPr>
          <p:cNvPr id="374794" name="Music">
            <a:hlinkClick r:id="rId5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7019925" y="5373688"/>
            <a:ext cx="546100" cy="687387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utoUpdateAnimBg="0"/>
      <p:bldP spid="374791" grpId="0"/>
      <p:bldP spid="374792" grpId="0"/>
      <p:bldP spid="37479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9461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输入电路三：双积分型</a:t>
            </a:r>
            <a:r>
              <a:rPr kumimoji="1" lang="en-US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14433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BCD3-1/2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位）与单片机的接口。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68313" y="1341438"/>
            <a:ext cx="5943600" cy="4748212"/>
            <a:chOff x="288" y="816"/>
            <a:chExt cx="3744" cy="2991"/>
          </a:xfrm>
        </p:grpSpPr>
        <p:grpSp>
          <p:nvGrpSpPr>
            <p:cNvPr id="81926" name="Group 7"/>
            <p:cNvGrpSpPr>
              <a:grpSpLocks/>
            </p:cNvGrpSpPr>
            <p:nvPr/>
          </p:nvGrpSpPr>
          <p:grpSpPr bwMode="auto">
            <a:xfrm>
              <a:off x="288" y="816"/>
              <a:ext cx="3744" cy="2991"/>
              <a:chOff x="1344" y="912"/>
              <a:chExt cx="3744" cy="2991"/>
            </a:xfrm>
          </p:grpSpPr>
          <p:sp>
            <p:nvSpPr>
              <p:cNvPr id="81929" name="Rectangle 8"/>
              <p:cNvSpPr>
                <a:spLocks noChangeArrowheads="1"/>
              </p:cNvSpPr>
              <p:nvPr/>
            </p:nvSpPr>
            <p:spPr bwMode="auto">
              <a:xfrm>
                <a:off x="1344" y="1174"/>
                <a:ext cx="959" cy="2522"/>
              </a:xfrm>
              <a:prstGeom prst="rect">
                <a:avLst/>
              </a:prstGeom>
              <a:solidFill>
                <a:schemeClr val="bg2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0" name="Rectangle 9"/>
              <p:cNvSpPr>
                <a:spLocks noChangeArrowheads="1"/>
              </p:cNvSpPr>
              <p:nvPr/>
            </p:nvSpPr>
            <p:spPr bwMode="auto">
              <a:xfrm>
                <a:off x="3457" y="1152"/>
                <a:ext cx="959" cy="2522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1" name="Text Box 10"/>
              <p:cNvSpPr txBox="1">
                <a:spLocks noChangeArrowheads="1"/>
              </p:cNvSpPr>
              <p:nvPr/>
            </p:nvSpPr>
            <p:spPr bwMode="auto">
              <a:xfrm>
                <a:off x="1946" y="1344"/>
                <a:ext cx="384" cy="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P1.0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P1.1</a:t>
                </a:r>
                <a:endPara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P1.2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P1.3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P1.4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P1.5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P1.6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P1.7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2" name="Line 11"/>
              <p:cNvSpPr>
                <a:spLocks noChangeShapeType="1"/>
              </p:cNvSpPr>
              <p:nvPr/>
            </p:nvSpPr>
            <p:spPr bwMode="auto">
              <a:xfrm>
                <a:off x="4416" y="2064"/>
                <a:ext cx="24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3" name="Line 12"/>
              <p:cNvSpPr>
                <a:spLocks noChangeShapeType="1"/>
              </p:cNvSpPr>
              <p:nvPr/>
            </p:nvSpPr>
            <p:spPr bwMode="auto">
              <a:xfrm>
                <a:off x="3190" y="288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4" name="Text Box 13"/>
              <p:cNvSpPr txBox="1">
                <a:spLocks noChangeArrowheads="1"/>
              </p:cNvSpPr>
              <p:nvPr/>
            </p:nvSpPr>
            <p:spPr bwMode="auto">
              <a:xfrm>
                <a:off x="1632" y="2879"/>
                <a:ext cx="72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INT1</a:t>
                </a:r>
              </a:p>
              <a:p>
                <a:pPr algn="just"/>
                <a:endPara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80C51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5" name="Text Box 14"/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14433</a:t>
                </a:r>
                <a:endParaRPr kumimoji="1"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6" name="Line 15"/>
              <p:cNvSpPr>
                <a:spLocks noChangeShapeType="1"/>
              </p:cNvSpPr>
              <p:nvPr/>
            </p:nvSpPr>
            <p:spPr bwMode="auto">
              <a:xfrm>
                <a:off x="3194" y="2869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16"/>
              <p:cNvSpPr txBox="1">
                <a:spLocks noChangeArrowheads="1"/>
              </p:cNvSpPr>
              <p:nvPr/>
            </p:nvSpPr>
            <p:spPr bwMode="auto">
              <a:xfrm>
                <a:off x="3456" y="1344"/>
                <a:ext cx="384" cy="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Q0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DS4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8" name="Line 17"/>
              <p:cNvSpPr>
                <a:spLocks noChangeShapeType="1"/>
              </p:cNvSpPr>
              <p:nvPr/>
            </p:nvSpPr>
            <p:spPr bwMode="auto">
              <a:xfrm>
                <a:off x="3138" y="3312"/>
                <a:ext cx="147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Line 18"/>
              <p:cNvSpPr>
                <a:spLocks noChangeShapeType="1"/>
              </p:cNvSpPr>
              <p:nvPr/>
            </p:nvSpPr>
            <p:spPr bwMode="auto">
              <a:xfrm flipH="1">
                <a:off x="2304" y="2669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0" name="Text Box 19"/>
              <p:cNvSpPr txBox="1">
                <a:spLocks noChangeArrowheads="1"/>
              </p:cNvSpPr>
              <p:nvPr/>
            </p:nvSpPr>
            <p:spPr bwMode="auto">
              <a:xfrm>
                <a:off x="3456" y="2806"/>
                <a:ext cx="52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DU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EOC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02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1" name="Text Box 20"/>
              <p:cNvSpPr txBox="1">
                <a:spLocks noChangeArrowheads="1"/>
              </p:cNvSpPr>
              <p:nvPr/>
            </p:nvSpPr>
            <p:spPr bwMode="auto">
              <a:xfrm>
                <a:off x="4095" y="1942"/>
                <a:ext cx="336" cy="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IN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81942" name="Line 21"/>
              <p:cNvSpPr>
                <a:spLocks noChangeShapeType="1"/>
              </p:cNvSpPr>
              <p:nvPr/>
            </p:nvSpPr>
            <p:spPr bwMode="auto">
              <a:xfrm flipH="1">
                <a:off x="4416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3" name="Line 22"/>
              <p:cNvSpPr>
                <a:spLocks noChangeShapeType="1"/>
              </p:cNvSpPr>
              <p:nvPr/>
            </p:nvSpPr>
            <p:spPr bwMode="auto">
              <a:xfrm>
                <a:off x="364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4" name="Line 23"/>
              <p:cNvSpPr>
                <a:spLocks noChangeShapeType="1"/>
              </p:cNvSpPr>
              <p:nvPr/>
            </p:nvSpPr>
            <p:spPr bwMode="auto">
              <a:xfrm>
                <a:off x="3648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5" name="AutoShape 24"/>
              <p:cNvSpPr>
                <a:spLocks noChangeArrowheads="1"/>
              </p:cNvSpPr>
              <p:nvPr/>
            </p:nvSpPr>
            <p:spPr bwMode="auto">
              <a:xfrm>
                <a:off x="3936" y="949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1946" name="Group 25"/>
              <p:cNvGrpSpPr>
                <a:grpSpLocks/>
              </p:cNvGrpSpPr>
              <p:nvPr/>
            </p:nvGrpSpPr>
            <p:grpSpPr bwMode="auto">
              <a:xfrm>
                <a:off x="3548" y="912"/>
                <a:ext cx="383" cy="148"/>
                <a:chOff x="3548" y="923"/>
                <a:chExt cx="383" cy="148"/>
              </a:xfrm>
            </p:grpSpPr>
            <p:sp>
              <p:nvSpPr>
                <p:cNvPr id="81974" name="Line 26"/>
                <p:cNvSpPr>
                  <a:spLocks noChangeShapeType="1"/>
                </p:cNvSpPr>
                <p:nvPr/>
              </p:nvSpPr>
              <p:spPr bwMode="auto">
                <a:xfrm>
                  <a:off x="3548" y="986"/>
                  <a:ext cx="148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5" name="Line 27"/>
                <p:cNvSpPr>
                  <a:spLocks noChangeShapeType="1"/>
                </p:cNvSpPr>
                <p:nvPr/>
              </p:nvSpPr>
              <p:spPr bwMode="auto">
                <a:xfrm>
                  <a:off x="3692" y="927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6" name="Line 28"/>
                <p:cNvSpPr>
                  <a:spLocks noChangeShapeType="1"/>
                </p:cNvSpPr>
                <p:nvPr/>
              </p:nvSpPr>
              <p:spPr bwMode="auto">
                <a:xfrm>
                  <a:off x="3766" y="923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7" name="Line 29"/>
                <p:cNvSpPr>
                  <a:spLocks noChangeShapeType="1"/>
                </p:cNvSpPr>
                <p:nvPr/>
              </p:nvSpPr>
              <p:spPr bwMode="auto">
                <a:xfrm>
                  <a:off x="3766" y="993"/>
                  <a:ext cx="165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47" name="Line 30"/>
              <p:cNvSpPr>
                <a:spLocks noChangeShapeType="1"/>
              </p:cNvSpPr>
              <p:nvPr/>
            </p:nvSpPr>
            <p:spPr bwMode="auto">
              <a:xfrm>
                <a:off x="4198" y="975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8" name="Line 31"/>
              <p:cNvSpPr>
                <a:spLocks noChangeShapeType="1"/>
              </p:cNvSpPr>
              <p:nvPr/>
            </p:nvSpPr>
            <p:spPr bwMode="auto">
              <a:xfrm>
                <a:off x="3559" y="975"/>
                <a:ext cx="0" cy="186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9" name="Line 32"/>
              <p:cNvSpPr>
                <a:spLocks noChangeShapeType="1"/>
              </p:cNvSpPr>
              <p:nvPr/>
            </p:nvSpPr>
            <p:spPr bwMode="auto">
              <a:xfrm>
                <a:off x="3851" y="975"/>
                <a:ext cx="0" cy="17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0" name="Line 33"/>
              <p:cNvSpPr>
                <a:spLocks noChangeShapeType="1"/>
              </p:cNvSpPr>
              <p:nvPr/>
            </p:nvSpPr>
            <p:spPr bwMode="auto">
              <a:xfrm>
                <a:off x="4331" y="975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1" name="Line 34"/>
              <p:cNvSpPr>
                <a:spLocks noChangeShapeType="1"/>
              </p:cNvSpPr>
              <p:nvPr/>
            </p:nvSpPr>
            <p:spPr bwMode="auto">
              <a:xfrm flipH="1">
                <a:off x="2304" y="1617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2" name="Line 35"/>
              <p:cNvSpPr>
                <a:spLocks noChangeShapeType="1"/>
              </p:cNvSpPr>
              <p:nvPr/>
            </p:nvSpPr>
            <p:spPr bwMode="auto">
              <a:xfrm flipH="1">
                <a:off x="2304" y="1791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3" name="Line 36"/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4" name="Line 37"/>
              <p:cNvSpPr>
                <a:spLocks noChangeShapeType="1"/>
              </p:cNvSpPr>
              <p:nvPr/>
            </p:nvSpPr>
            <p:spPr bwMode="auto">
              <a:xfrm flipH="1">
                <a:off x="2304" y="2145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5" name="Line 38"/>
              <p:cNvSpPr>
                <a:spLocks noChangeShapeType="1"/>
              </p:cNvSpPr>
              <p:nvPr/>
            </p:nvSpPr>
            <p:spPr bwMode="auto">
              <a:xfrm flipH="1">
                <a:off x="2304" y="2326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6" name="Line 39"/>
              <p:cNvSpPr>
                <a:spLocks noChangeShapeType="1"/>
              </p:cNvSpPr>
              <p:nvPr/>
            </p:nvSpPr>
            <p:spPr bwMode="auto">
              <a:xfrm flipH="1">
                <a:off x="2304" y="2492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7" name="Text Box 40"/>
              <p:cNvSpPr txBox="1">
                <a:spLocks noChangeArrowheads="1"/>
              </p:cNvSpPr>
              <p:nvPr/>
            </p:nvSpPr>
            <p:spPr bwMode="auto">
              <a:xfrm>
                <a:off x="4704" y="1931"/>
                <a:ext cx="384" cy="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latin typeface="Times New Roman" panose="02020603050405020304" pitchFamily="18" charset="0"/>
                  </a:rPr>
                  <a:t>+2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v</a:t>
                </a: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zh-CN" altLang="en-US" sz="1600">
                    <a:latin typeface="Times New Roman" panose="02020603050405020304" pitchFamily="18" charset="0"/>
                  </a:rPr>
                  <a:t>输入</a:t>
                </a:r>
                <a:r>
                  <a:rPr kumimoji="1" lang="zh-CN" altLang="en-US" sz="240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1958" name="Line 41"/>
              <p:cNvSpPr>
                <a:spLocks noChangeShapeType="1"/>
              </p:cNvSpPr>
              <p:nvPr/>
            </p:nvSpPr>
            <p:spPr bwMode="auto">
              <a:xfrm>
                <a:off x="3183" y="312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Line 42"/>
              <p:cNvSpPr>
                <a:spLocks noChangeShapeType="1"/>
              </p:cNvSpPr>
              <p:nvPr/>
            </p:nvSpPr>
            <p:spPr bwMode="auto">
              <a:xfrm>
                <a:off x="2928" y="300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60" name="Group 43"/>
              <p:cNvGrpSpPr>
                <a:grpSpLocks/>
              </p:cNvGrpSpPr>
              <p:nvPr/>
            </p:nvGrpSpPr>
            <p:grpSpPr bwMode="auto">
              <a:xfrm>
                <a:off x="2618" y="2904"/>
                <a:ext cx="308" cy="192"/>
                <a:chOff x="2618" y="2904"/>
                <a:chExt cx="308" cy="192"/>
              </a:xfrm>
            </p:grpSpPr>
            <p:sp>
              <p:nvSpPr>
                <p:cNvPr id="81972" name="AutoShape 44"/>
                <p:cNvSpPr>
                  <a:spLocks noChangeArrowheads="1"/>
                </p:cNvSpPr>
                <p:nvPr/>
              </p:nvSpPr>
              <p:spPr bwMode="auto">
                <a:xfrm>
                  <a:off x="2618" y="2976"/>
                  <a:ext cx="63" cy="48"/>
                </a:xfrm>
                <a:prstGeom prst="flowChartConnector">
                  <a:avLst/>
                </a:prstGeom>
                <a:noFill/>
                <a:ln w="254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973" name="AutoShape 45"/>
                <p:cNvSpPr>
                  <a:spLocks noChangeArrowheads="1"/>
                </p:cNvSpPr>
                <p:nvPr/>
              </p:nvSpPr>
              <p:spPr bwMode="auto">
                <a:xfrm rot="-5400000">
                  <a:off x="2710" y="2880"/>
                  <a:ext cx="192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rgbClr val="00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1961" name="Line 46"/>
              <p:cNvSpPr>
                <a:spLocks noChangeShapeType="1"/>
              </p:cNvSpPr>
              <p:nvPr/>
            </p:nvSpPr>
            <p:spPr bwMode="auto">
              <a:xfrm>
                <a:off x="2304" y="299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2" name="Line 47"/>
              <p:cNvSpPr>
                <a:spLocks noChangeShapeType="1"/>
              </p:cNvSpPr>
              <p:nvPr/>
            </p:nvSpPr>
            <p:spPr bwMode="auto">
              <a:xfrm>
                <a:off x="3197" y="3231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Line 48"/>
              <p:cNvSpPr>
                <a:spLocks noChangeShapeType="1"/>
              </p:cNvSpPr>
              <p:nvPr/>
            </p:nvSpPr>
            <p:spPr bwMode="auto">
              <a:xfrm>
                <a:off x="3201" y="346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4" name="Line 49"/>
              <p:cNvSpPr>
                <a:spLocks noChangeShapeType="1"/>
              </p:cNvSpPr>
              <p:nvPr/>
            </p:nvSpPr>
            <p:spPr bwMode="auto">
              <a:xfrm>
                <a:off x="3131" y="3382"/>
                <a:ext cx="159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Line 50"/>
              <p:cNvSpPr>
                <a:spLocks noChangeShapeType="1"/>
              </p:cNvSpPr>
              <p:nvPr/>
            </p:nvSpPr>
            <p:spPr bwMode="auto">
              <a:xfrm>
                <a:off x="3205" y="3227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6" name="Line 51"/>
              <p:cNvSpPr>
                <a:spLocks noChangeShapeType="1"/>
              </p:cNvSpPr>
              <p:nvPr/>
            </p:nvSpPr>
            <p:spPr bwMode="auto">
              <a:xfrm>
                <a:off x="3205" y="3375"/>
                <a:ext cx="0" cy="9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Line 52"/>
              <p:cNvSpPr>
                <a:spLocks noChangeShapeType="1"/>
              </p:cNvSpPr>
              <p:nvPr/>
            </p:nvSpPr>
            <p:spPr bwMode="auto">
              <a:xfrm>
                <a:off x="419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8" name="AutoShape 53"/>
              <p:cNvSpPr>
                <a:spLocks noChangeArrowheads="1"/>
              </p:cNvSpPr>
              <p:nvPr/>
            </p:nvSpPr>
            <p:spPr bwMode="auto">
              <a:xfrm>
                <a:off x="3790" y="3840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69" name="Line 54"/>
              <p:cNvSpPr>
                <a:spLocks noChangeShapeType="1"/>
              </p:cNvSpPr>
              <p:nvPr/>
            </p:nvSpPr>
            <p:spPr bwMode="auto">
              <a:xfrm>
                <a:off x="4054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70" name="Text Box 55"/>
              <p:cNvSpPr txBox="1">
                <a:spLocks noChangeArrowheads="1"/>
              </p:cNvSpPr>
              <p:nvPr/>
            </p:nvSpPr>
            <p:spPr bwMode="auto">
              <a:xfrm>
                <a:off x="3504" y="3513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~ 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71" name="Rectangle 56"/>
              <p:cNvSpPr>
                <a:spLocks noChangeArrowheads="1"/>
              </p:cNvSpPr>
              <p:nvPr/>
            </p:nvSpPr>
            <p:spPr bwMode="auto">
              <a:xfrm>
                <a:off x="2848" y="1142"/>
                <a:ext cx="32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bg2"/>
                  </a:buClr>
                  <a:buFont typeface="Monotype Sorts" pitchFamily="2" charset="2"/>
                  <a:buChar char=" "/>
                </a:pPr>
                <a:r>
                  <a:rPr kumimoji="1" lang="zh-CN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kumimoji="1"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1927" name="Line 57"/>
            <p:cNvSpPr>
              <a:spLocks noChangeShapeType="1"/>
            </p:cNvSpPr>
            <p:nvPr/>
          </p:nvSpPr>
          <p:spPr bwMode="auto">
            <a:xfrm>
              <a:off x="912" y="283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28" name="Line 58"/>
            <p:cNvSpPr>
              <a:spLocks noChangeShapeType="1"/>
            </p:cNvSpPr>
            <p:nvPr/>
          </p:nvSpPr>
          <p:spPr bwMode="auto">
            <a:xfrm flipH="1">
              <a:off x="1248" y="1344"/>
              <a:ext cx="115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337300" y="1284615"/>
            <a:ext cx="2763491" cy="50783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EOC: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转换结束信号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正脉冲信号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DU: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输出方式选择。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向该端输入一正脉冲，当前转换周期的转换结果将被送入输出锁存器，否则输出锁存器中为原来的转换结果。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DU</a:t>
            </a:r>
            <a:r>
              <a:rPr kumimoji="1" lang="zh-CN" altLang="en-US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EOC</a:t>
            </a:r>
            <a:r>
              <a:rPr kumimoji="1" lang="zh-CN" altLang="en-US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连接，则每一次的转换结果都将被输出。</a:t>
            </a:r>
            <a:r>
              <a:rPr kumimoji="1"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7667625" cy="2300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395288" y="765175"/>
            <a:ext cx="81371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要求将转换结果存放在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20H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21H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里，格式为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8538" y="2852738"/>
            <a:ext cx="1582737" cy="504825"/>
            <a:chOff x="1429" y="1797"/>
            <a:chExt cx="997" cy="318"/>
          </a:xfrm>
        </p:grpSpPr>
        <p:sp>
          <p:nvSpPr>
            <p:cNvPr id="83973" name="Rectangle 6"/>
            <p:cNvSpPr>
              <a:spLocks noChangeArrowheads="1"/>
            </p:cNvSpPr>
            <p:nvPr/>
          </p:nvSpPr>
          <p:spPr bwMode="auto">
            <a:xfrm>
              <a:off x="1429" y="1797"/>
              <a:ext cx="997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974" name="Line 7"/>
            <p:cNvSpPr>
              <a:spLocks noChangeShapeType="1"/>
            </p:cNvSpPr>
            <p:nvPr/>
          </p:nvSpPr>
          <p:spPr bwMode="auto">
            <a:xfrm>
              <a:off x="1927" y="179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ChangeArrowheads="1"/>
          </p:cNvSpPr>
          <p:nvPr/>
        </p:nvSpPr>
        <p:spPr bwMode="auto">
          <a:xfrm>
            <a:off x="0" y="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调试程序：</a:t>
            </a:r>
          </a:p>
        </p:txBody>
      </p:sp>
      <p:sp>
        <p:nvSpPr>
          <p:cNvPr id="84995" name="Text Box 1027"/>
          <p:cNvSpPr txBox="1">
            <a:spLocks noChangeArrowheads="1"/>
          </p:cNvSpPr>
          <p:nvPr/>
        </p:nvSpPr>
        <p:spPr bwMode="auto">
          <a:xfrm>
            <a:off x="2133600" y="558800"/>
            <a:ext cx="25908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SETB  IT1      SETB  EA     SETB EX1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MOV A,P1       JNB  ACC.4,AINT CLR  06H        CLR  05H           JB  ACC.0,AER  JB  ACC.2,AI1  SETB  07H     AJMP   AI2     CLR  07H           JB   ACC.3,AI3 SETB  04H    AJMP   AI4</a:t>
            </a:r>
          </a:p>
        </p:txBody>
      </p:sp>
      <p:sp>
        <p:nvSpPr>
          <p:cNvPr id="84996" name="Text Box 1028"/>
          <p:cNvSpPr txBox="1">
            <a:spLocks noChangeArrowheads="1"/>
          </p:cNvSpPr>
          <p:nvPr/>
        </p:nvSpPr>
        <p:spPr bwMode="auto">
          <a:xfrm>
            <a:off x="5943600" y="685800"/>
            <a:ext cx="2590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CLR  04H      MOV  A, P1     JNB   ACC.5, AI4  MOV  R0, #20H XCHD  A, @R0 MOV A, P1      JNB  ACC.6, AI5 SWAP  A          INC  R0         MOV @R0, A MOV  A, P1     JNB ACC.7, AI6 XCHD  A,@R0  RETI             SETB  10H      RETI</a:t>
            </a:r>
          </a:p>
        </p:txBody>
      </p:sp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51054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AER:</a:t>
            </a:r>
          </a:p>
        </p:txBody>
      </p:sp>
      <p:sp>
        <p:nvSpPr>
          <p:cNvPr id="84998" name="Text Box 1030"/>
          <p:cNvSpPr txBox="1">
            <a:spLocks noChangeArrowheads="1"/>
          </p:cNvSpPr>
          <p:nvPr/>
        </p:nvSpPr>
        <p:spPr bwMode="auto">
          <a:xfrm>
            <a:off x="5181600" y="434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AI6:</a:t>
            </a:r>
          </a:p>
        </p:txBody>
      </p:sp>
      <p:sp>
        <p:nvSpPr>
          <p:cNvPr id="84999" name="Text Box 1031"/>
          <p:cNvSpPr txBox="1">
            <a:spLocks noChangeArrowheads="1"/>
          </p:cNvSpPr>
          <p:nvPr/>
        </p:nvSpPr>
        <p:spPr bwMode="auto">
          <a:xfrm>
            <a:off x="5257800" y="251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AI5:</a:t>
            </a:r>
          </a:p>
        </p:txBody>
      </p:sp>
      <p:sp>
        <p:nvSpPr>
          <p:cNvPr id="85000" name="Text Box 1032"/>
          <p:cNvSpPr txBox="1">
            <a:spLocks noChangeArrowheads="1"/>
          </p:cNvSpPr>
          <p:nvPr/>
        </p:nvSpPr>
        <p:spPr bwMode="auto">
          <a:xfrm>
            <a:off x="5257800" y="1066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AI4:</a:t>
            </a:r>
          </a:p>
        </p:txBody>
      </p:sp>
      <p:sp>
        <p:nvSpPr>
          <p:cNvPr id="85001" name="Text Box 1033"/>
          <p:cNvSpPr txBox="1">
            <a:spLocks noChangeArrowheads="1"/>
          </p:cNvSpPr>
          <p:nvPr/>
        </p:nvSpPr>
        <p:spPr bwMode="auto">
          <a:xfrm>
            <a:off x="5257800" y="68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AI3:</a:t>
            </a:r>
          </a:p>
        </p:txBody>
      </p:sp>
      <p:sp>
        <p:nvSpPr>
          <p:cNvPr id="85002" name="Text Box 1034"/>
          <p:cNvSpPr txBox="1">
            <a:spLocks noChangeArrowheads="1"/>
          </p:cNvSpPr>
          <p:nvPr/>
        </p:nvSpPr>
        <p:spPr bwMode="auto">
          <a:xfrm>
            <a:off x="1295400" y="5638800"/>
            <a:ext cx="762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AI2:</a:t>
            </a:r>
          </a:p>
        </p:txBody>
      </p:sp>
      <p:sp>
        <p:nvSpPr>
          <p:cNvPr id="85003" name="Text Box 1035"/>
          <p:cNvSpPr txBox="1">
            <a:spLocks noChangeArrowheads="1"/>
          </p:cNvSpPr>
          <p:nvPr/>
        </p:nvSpPr>
        <p:spPr bwMode="auto">
          <a:xfrm>
            <a:off x="1295400" y="5257800"/>
            <a:ext cx="762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AI1:</a:t>
            </a:r>
          </a:p>
        </p:txBody>
      </p:sp>
      <p:sp>
        <p:nvSpPr>
          <p:cNvPr id="85004" name="Text Box 1036"/>
          <p:cNvSpPr txBox="1">
            <a:spLocks noChangeArrowheads="1"/>
          </p:cNvSpPr>
          <p:nvPr/>
        </p:nvSpPr>
        <p:spPr bwMode="auto">
          <a:xfrm>
            <a:off x="990600" y="2362200"/>
            <a:ext cx="990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AINT:</a:t>
            </a:r>
          </a:p>
        </p:txBody>
      </p:sp>
      <p:sp>
        <p:nvSpPr>
          <p:cNvPr id="85005" name="Text Box 1037"/>
          <p:cNvSpPr txBox="1">
            <a:spLocks noChangeArrowheads="1"/>
          </p:cNvSpPr>
          <p:nvPr/>
        </p:nvSpPr>
        <p:spPr bwMode="auto">
          <a:xfrm>
            <a:off x="1143000" y="533400"/>
            <a:ext cx="990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INIT:</a:t>
            </a:r>
          </a:p>
        </p:txBody>
      </p:sp>
      <p:grpSp>
        <p:nvGrpSpPr>
          <p:cNvPr id="2" name="Group 1040"/>
          <p:cNvGrpSpPr>
            <a:grpSpLocks/>
          </p:cNvGrpSpPr>
          <p:nvPr/>
        </p:nvGrpSpPr>
        <p:grpSpPr bwMode="auto">
          <a:xfrm>
            <a:off x="3563938" y="0"/>
            <a:ext cx="2665412" cy="863600"/>
            <a:chOff x="2245" y="0"/>
            <a:chExt cx="1679" cy="544"/>
          </a:xfrm>
        </p:grpSpPr>
        <p:sp>
          <p:nvSpPr>
            <p:cNvPr id="85113" name="AutoShape 1038"/>
            <p:cNvSpPr>
              <a:spLocks noChangeArrowheads="1"/>
            </p:cNvSpPr>
            <p:nvPr/>
          </p:nvSpPr>
          <p:spPr bwMode="auto">
            <a:xfrm>
              <a:off x="2245" y="0"/>
              <a:ext cx="1679" cy="544"/>
            </a:xfrm>
            <a:prstGeom prst="cloudCallout">
              <a:avLst>
                <a:gd name="adj1" fmla="val -49167"/>
                <a:gd name="adj2" fmla="val 520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5114" name="Text Box 1039"/>
            <p:cNvSpPr txBox="1">
              <a:spLocks noChangeArrowheads="1"/>
            </p:cNvSpPr>
            <p:nvPr/>
          </p:nvSpPr>
          <p:spPr bwMode="auto">
            <a:xfrm>
              <a:off x="2426" y="119"/>
              <a:ext cx="12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TCON</a:t>
              </a:r>
              <a:r>
                <a:rPr lang="zh-CN" altLang="en-US" b="1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外部中断</a:t>
              </a:r>
              <a:r>
                <a:rPr lang="en-US" altLang="zh-CN" b="1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b="1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为边沿触发方式</a:t>
              </a:r>
              <a:endParaRPr lang="en-US" altLang="zh-CN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4369901" y="1955577"/>
            <a:ext cx="5890732" cy="4902423"/>
            <a:chOff x="332" y="816"/>
            <a:chExt cx="3700" cy="2991"/>
          </a:xfrm>
        </p:grpSpPr>
        <p:grpSp>
          <p:nvGrpSpPr>
            <p:cNvPr id="85061" name="Group 1042"/>
            <p:cNvGrpSpPr>
              <a:grpSpLocks/>
            </p:cNvGrpSpPr>
            <p:nvPr/>
          </p:nvGrpSpPr>
          <p:grpSpPr bwMode="auto">
            <a:xfrm>
              <a:off x="332" y="816"/>
              <a:ext cx="3700" cy="2991"/>
              <a:chOff x="1388" y="912"/>
              <a:chExt cx="3700" cy="2991"/>
            </a:xfrm>
          </p:grpSpPr>
          <p:sp>
            <p:nvSpPr>
              <p:cNvPr id="85064" name="Rectangle 1043"/>
              <p:cNvSpPr>
                <a:spLocks noChangeArrowheads="1"/>
              </p:cNvSpPr>
              <p:nvPr/>
            </p:nvSpPr>
            <p:spPr bwMode="auto">
              <a:xfrm>
                <a:off x="1388" y="1175"/>
                <a:ext cx="959" cy="2522"/>
              </a:xfrm>
              <a:prstGeom prst="rect">
                <a:avLst/>
              </a:prstGeom>
              <a:solidFill>
                <a:schemeClr val="bg2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065" name="Rectangle 1044"/>
              <p:cNvSpPr>
                <a:spLocks noChangeArrowheads="1"/>
              </p:cNvSpPr>
              <p:nvPr/>
            </p:nvSpPr>
            <p:spPr bwMode="auto">
              <a:xfrm>
                <a:off x="3478" y="1175"/>
                <a:ext cx="959" cy="2522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066" name="Text Box 1045"/>
              <p:cNvSpPr txBox="1">
                <a:spLocks noChangeArrowheads="1"/>
              </p:cNvSpPr>
              <p:nvPr/>
            </p:nvSpPr>
            <p:spPr bwMode="auto">
              <a:xfrm>
                <a:off x="1946" y="1345"/>
                <a:ext cx="383" cy="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P1.0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P1.1</a:t>
                </a:r>
                <a:endPara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P1.2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P1.3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P1.4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P1.5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P1.6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P1.7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67" name="Line 1046"/>
              <p:cNvSpPr>
                <a:spLocks noChangeShapeType="1"/>
              </p:cNvSpPr>
              <p:nvPr/>
            </p:nvSpPr>
            <p:spPr bwMode="auto">
              <a:xfrm>
                <a:off x="4416" y="2064"/>
                <a:ext cx="24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68" name="Line 1047"/>
              <p:cNvSpPr>
                <a:spLocks noChangeShapeType="1"/>
              </p:cNvSpPr>
              <p:nvPr/>
            </p:nvSpPr>
            <p:spPr bwMode="auto">
              <a:xfrm>
                <a:off x="3190" y="288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69" name="Text Box 1048"/>
              <p:cNvSpPr txBox="1">
                <a:spLocks noChangeArrowheads="1"/>
              </p:cNvSpPr>
              <p:nvPr/>
            </p:nvSpPr>
            <p:spPr bwMode="auto">
              <a:xfrm>
                <a:off x="1632" y="2879"/>
                <a:ext cx="720" cy="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INT1</a:t>
                </a:r>
              </a:p>
              <a:p>
                <a:pPr algn="just"/>
                <a:endPara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80C51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70" name="Text Box 1049"/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57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14433</a:t>
                </a:r>
                <a:endParaRPr kumimoji="1"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71" name="Line 1050"/>
              <p:cNvSpPr>
                <a:spLocks noChangeShapeType="1"/>
              </p:cNvSpPr>
              <p:nvPr/>
            </p:nvSpPr>
            <p:spPr bwMode="auto">
              <a:xfrm>
                <a:off x="3194" y="2869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2" name="Text Box 1051"/>
              <p:cNvSpPr txBox="1">
                <a:spLocks noChangeArrowheads="1"/>
              </p:cNvSpPr>
              <p:nvPr/>
            </p:nvSpPr>
            <p:spPr bwMode="auto">
              <a:xfrm>
                <a:off x="3457" y="1345"/>
                <a:ext cx="383" cy="1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Q0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DS4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73" name="Line 1052"/>
              <p:cNvSpPr>
                <a:spLocks noChangeShapeType="1"/>
              </p:cNvSpPr>
              <p:nvPr/>
            </p:nvSpPr>
            <p:spPr bwMode="auto">
              <a:xfrm>
                <a:off x="3138" y="3312"/>
                <a:ext cx="147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4" name="Line 1053"/>
              <p:cNvSpPr>
                <a:spLocks noChangeShapeType="1"/>
              </p:cNvSpPr>
              <p:nvPr/>
            </p:nvSpPr>
            <p:spPr bwMode="auto">
              <a:xfrm flipH="1">
                <a:off x="2304" y="2669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5" name="Text Box 1054"/>
              <p:cNvSpPr txBox="1">
                <a:spLocks noChangeArrowheads="1"/>
              </p:cNvSpPr>
              <p:nvPr/>
            </p:nvSpPr>
            <p:spPr bwMode="auto">
              <a:xfrm>
                <a:off x="3457" y="2807"/>
                <a:ext cx="527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DU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EOC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02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76" name="Text Box 1055"/>
              <p:cNvSpPr txBox="1">
                <a:spLocks noChangeArrowheads="1"/>
              </p:cNvSpPr>
              <p:nvPr/>
            </p:nvSpPr>
            <p:spPr bwMode="auto">
              <a:xfrm>
                <a:off x="4095" y="1943"/>
                <a:ext cx="336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IN</a:t>
                </a: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85077" name="Line 1056"/>
              <p:cNvSpPr>
                <a:spLocks noChangeShapeType="1"/>
              </p:cNvSpPr>
              <p:nvPr/>
            </p:nvSpPr>
            <p:spPr bwMode="auto">
              <a:xfrm flipH="1">
                <a:off x="4416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8" name="Line 1057"/>
              <p:cNvSpPr>
                <a:spLocks noChangeShapeType="1"/>
              </p:cNvSpPr>
              <p:nvPr/>
            </p:nvSpPr>
            <p:spPr bwMode="auto">
              <a:xfrm>
                <a:off x="364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79" name="Line 1058"/>
              <p:cNvSpPr>
                <a:spLocks noChangeShapeType="1"/>
              </p:cNvSpPr>
              <p:nvPr/>
            </p:nvSpPr>
            <p:spPr bwMode="auto">
              <a:xfrm>
                <a:off x="3648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0" name="AutoShape 1059"/>
              <p:cNvSpPr>
                <a:spLocks noChangeArrowheads="1"/>
              </p:cNvSpPr>
              <p:nvPr/>
            </p:nvSpPr>
            <p:spPr bwMode="auto">
              <a:xfrm>
                <a:off x="3936" y="949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5081" name="Group 1060"/>
              <p:cNvGrpSpPr>
                <a:grpSpLocks/>
              </p:cNvGrpSpPr>
              <p:nvPr/>
            </p:nvGrpSpPr>
            <p:grpSpPr bwMode="auto">
              <a:xfrm>
                <a:off x="3548" y="912"/>
                <a:ext cx="383" cy="148"/>
                <a:chOff x="3548" y="923"/>
                <a:chExt cx="383" cy="148"/>
              </a:xfrm>
            </p:grpSpPr>
            <p:sp>
              <p:nvSpPr>
                <p:cNvPr id="85109" name="Line 1061"/>
                <p:cNvSpPr>
                  <a:spLocks noChangeShapeType="1"/>
                </p:cNvSpPr>
                <p:nvPr/>
              </p:nvSpPr>
              <p:spPr bwMode="auto">
                <a:xfrm>
                  <a:off x="3548" y="986"/>
                  <a:ext cx="148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10" name="Line 1062"/>
                <p:cNvSpPr>
                  <a:spLocks noChangeShapeType="1"/>
                </p:cNvSpPr>
                <p:nvPr/>
              </p:nvSpPr>
              <p:spPr bwMode="auto">
                <a:xfrm>
                  <a:off x="3692" y="927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11" name="Line 1063"/>
                <p:cNvSpPr>
                  <a:spLocks noChangeShapeType="1"/>
                </p:cNvSpPr>
                <p:nvPr/>
              </p:nvSpPr>
              <p:spPr bwMode="auto">
                <a:xfrm>
                  <a:off x="3766" y="923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12" name="Line 1064"/>
                <p:cNvSpPr>
                  <a:spLocks noChangeShapeType="1"/>
                </p:cNvSpPr>
                <p:nvPr/>
              </p:nvSpPr>
              <p:spPr bwMode="auto">
                <a:xfrm>
                  <a:off x="3766" y="993"/>
                  <a:ext cx="165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082" name="Line 1065"/>
              <p:cNvSpPr>
                <a:spLocks noChangeShapeType="1"/>
              </p:cNvSpPr>
              <p:nvPr/>
            </p:nvSpPr>
            <p:spPr bwMode="auto">
              <a:xfrm>
                <a:off x="4198" y="975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3" name="Line 1066"/>
              <p:cNvSpPr>
                <a:spLocks noChangeShapeType="1"/>
              </p:cNvSpPr>
              <p:nvPr/>
            </p:nvSpPr>
            <p:spPr bwMode="auto">
              <a:xfrm>
                <a:off x="3559" y="975"/>
                <a:ext cx="0" cy="186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4" name="Line 1067"/>
              <p:cNvSpPr>
                <a:spLocks noChangeShapeType="1"/>
              </p:cNvSpPr>
              <p:nvPr/>
            </p:nvSpPr>
            <p:spPr bwMode="auto">
              <a:xfrm>
                <a:off x="3851" y="975"/>
                <a:ext cx="0" cy="17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5" name="Line 1068"/>
              <p:cNvSpPr>
                <a:spLocks noChangeShapeType="1"/>
              </p:cNvSpPr>
              <p:nvPr/>
            </p:nvSpPr>
            <p:spPr bwMode="auto">
              <a:xfrm>
                <a:off x="4331" y="975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6" name="Line 1069"/>
              <p:cNvSpPr>
                <a:spLocks noChangeShapeType="1"/>
              </p:cNvSpPr>
              <p:nvPr/>
            </p:nvSpPr>
            <p:spPr bwMode="auto">
              <a:xfrm flipH="1">
                <a:off x="2304" y="1617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7" name="Line 1070"/>
              <p:cNvSpPr>
                <a:spLocks noChangeShapeType="1"/>
              </p:cNvSpPr>
              <p:nvPr/>
            </p:nvSpPr>
            <p:spPr bwMode="auto">
              <a:xfrm flipH="1">
                <a:off x="2304" y="1791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8" name="Line 1071"/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89" name="Line 1072"/>
              <p:cNvSpPr>
                <a:spLocks noChangeShapeType="1"/>
              </p:cNvSpPr>
              <p:nvPr/>
            </p:nvSpPr>
            <p:spPr bwMode="auto">
              <a:xfrm flipH="1">
                <a:off x="2304" y="2145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0" name="Line 1073"/>
              <p:cNvSpPr>
                <a:spLocks noChangeShapeType="1"/>
              </p:cNvSpPr>
              <p:nvPr/>
            </p:nvSpPr>
            <p:spPr bwMode="auto">
              <a:xfrm flipH="1">
                <a:off x="2304" y="2326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1" name="Line 1074"/>
              <p:cNvSpPr>
                <a:spLocks noChangeShapeType="1"/>
              </p:cNvSpPr>
              <p:nvPr/>
            </p:nvSpPr>
            <p:spPr bwMode="auto">
              <a:xfrm flipH="1">
                <a:off x="2304" y="2492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2" name="Text Box 1075"/>
              <p:cNvSpPr txBox="1">
                <a:spLocks noChangeArrowheads="1"/>
              </p:cNvSpPr>
              <p:nvPr/>
            </p:nvSpPr>
            <p:spPr bwMode="auto">
              <a:xfrm>
                <a:off x="4704" y="1931"/>
                <a:ext cx="384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latin typeface="Times New Roman" panose="02020603050405020304" pitchFamily="18" charset="0"/>
                  </a:rPr>
                  <a:t>+2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v</a:t>
                </a: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zh-CN" altLang="en-US" sz="1600">
                    <a:latin typeface="Times New Roman" panose="02020603050405020304" pitchFamily="18" charset="0"/>
                  </a:rPr>
                  <a:t>输入</a:t>
                </a:r>
                <a:r>
                  <a:rPr kumimoji="1" lang="zh-CN" altLang="en-US" sz="240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5093" name="Line 1076"/>
              <p:cNvSpPr>
                <a:spLocks noChangeShapeType="1"/>
              </p:cNvSpPr>
              <p:nvPr/>
            </p:nvSpPr>
            <p:spPr bwMode="auto">
              <a:xfrm>
                <a:off x="3183" y="312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4" name="Line 1077"/>
              <p:cNvSpPr>
                <a:spLocks noChangeShapeType="1"/>
              </p:cNvSpPr>
              <p:nvPr/>
            </p:nvSpPr>
            <p:spPr bwMode="auto">
              <a:xfrm>
                <a:off x="2928" y="300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5095" name="Group 1078"/>
              <p:cNvGrpSpPr>
                <a:grpSpLocks/>
              </p:cNvGrpSpPr>
              <p:nvPr/>
            </p:nvGrpSpPr>
            <p:grpSpPr bwMode="auto">
              <a:xfrm>
                <a:off x="2618" y="2904"/>
                <a:ext cx="308" cy="192"/>
                <a:chOff x="2618" y="2904"/>
                <a:chExt cx="308" cy="192"/>
              </a:xfrm>
            </p:grpSpPr>
            <p:sp>
              <p:nvSpPr>
                <p:cNvPr id="85107" name="AutoShape 1079"/>
                <p:cNvSpPr>
                  <a:spLocks noChangeArrowheads="1"/>
                </p:cNvSpPr>
                <p:nvPr/>
              </p:nvSpPr>
              <p:spPr bwMode="auto">
                <a:xfrm>
                  <a:off x="2618" y="2976"/>
                  <a:ext cx="63" cy="48"/>
                </a:xfrm>
                <a:prstGeom prst="flowChartConnector">
                  <a:avLst/>
                </a:prstGeom>
                <a:noFill/>
                <a:ln w="254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108" name="AutoShape 1080"/>
                <p:cNvSpPr>
                  <a:spLocks noChangeArrowheads="1"/>
                </p:cNvSpPr>
                <p:nvPr/>
              </p:nvSpPr>
              <p:spPr bwMode="auto">
                <a:xfrm rot="-5400000">
                  <a:off x="2710" y="2880"/>
                  <a:ext cx="192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rgbClr val="00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5096" name="Line 1081"/>
              <p:cNvSpPr>
                <a:spLocks noChangeShapeType="1"/>
              </p:cNvSpPr>
              <p:nvPr/>
            </p:nvSpPr>
            <p:spPr bwMode="auto">
              <a:xfrm>
                <a:off x="2304" y="299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7" name="Line 1082"/>
              <p:cNvSpPr>
                <a:spLocks noChangeShapeType="1"/>
              </p:cNvSpPr>
              <p:nvPr/>
            </p:nvSpPr>
            <p:spPr bwMode="auto">
              <a:xfrm>
                <a:off x="3197" y="3231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8" name="Line 1083"/>
              <p:cNvSpPr>
                <a:spLocks noChangeShapeType="1"/>
              </p:cNvSpPr>
              <p:nvPr/>
            </p:nvSpPr>
            <p:spPr bwMode="auto">
              <a:xfrm>
                <a:off x="3201" y="346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99" name="Line 1084"/>
              <p:cNvSpPr>
                <a:spLocks noChangeShapeType="1"/>
              </p:cNvSpPr>
              <p:nvPr/>
            </p:nvSpPr>
            <p:spPr bwMode="auto">
              <a:xfrm>
                <a:off x="3131" y="3382"/>
                <a:ext cx="159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0" name="Line 1085"/>
              <p:cNvSpPr>
                <a:spLocks noChangeShapeType="1"/>
              </p:cNvSpPr>
              <p:nvPr/>
            </p:nvSpPr>
            <p:spPr bwMode="auto">
              <a:xfrm>
                <a:off x="3205" y="3227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1" name="Line 1086"/>
              <p:cNvSpPr>
                <a:spLocks noChangeShapeType="1"/>
              </p:cNvSpPr>
              <p:nvPr/>
            </p:nvSpPr>
            <p:spPr bwMode="auto">
              <a:xfrm>
                <a:off x="3205" y="3375"/>
                <a:ext cx="0" cy="9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2" name="Line 1087"/>
              <p:cNvSpPr>
                <a:spLocks noChangeShapeType="1"/>
              </p:cNvSpPr>
              <p:nvPr/>
            </p:nvSpPr>
            <p:spPr bwMode="auto">
              <a:xfrm>
                <a:off x="419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3" name="AutoShape 1088"/>
              <p:cNvSpPr>
                <a:spLocks noChangeArrowheads="1"/>
              </p:cNvSpPr>
              <p:nvPr/>
            </p:nvSpPr>
            <p:spPr bwMode="auto">
              <a:xfrm>
                <a:off x="3790" y="3840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104" name="Line 1089"/>
              <p:cNvSpPr>
                <a:spLocks noChangeShapeType="1"/>
              </p:cNvSpPr>
              <p:nvPr/>
            </p:nvSpPr>
            <p:spPr bwMode="auto">
              <a:xfrm>
                <a:off x="4054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05" name="Text Box 1090"/>
              <p:cNvSpPr txBox="1">
                <a:spLocks noChangeArrowheads="1"/>
              </p:cNvSpPr>
              <p:nvPr/>
            </p:nvSpPr>
            <p:spPr bwMode="auto">
              <a:xfrm>
                <a:off x="3504" y="3513"/>
                <a:ext cx="91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~ 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106" name="Rectangle 1091"/>
              <p:cNvSpPr>
                <a:spLocks noChangeArrowheads="1"/>
              </p:cNvSpPr>
              <p:nvPr/>
            </p:nvSpPr>
            <p:spPr bwMode="auto">
              <a:xfrm>
                <a:off x="2850" y="1142"/>
                <a:ext cx="31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bg2"/>
                  </a:buClr>
                  <a:buFont typeface="Monotype Sorts" pitchFamily="2" charset="2"/>
                  <a:buChar char=" "/>
                </a:pPr>
                <a:r>
                  <a:rPr kumimoji="1" lang="zh-CN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kumimoji="1"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5062" name="Line 1092"/>
            <p:cNvSpPr>
              <a:spLocks noChangeShapeType="1"/>
            </p:cNvSpPr>
            <p:nvPr/>
          </p:nvSpPr>
          <p:spPr bwMode="auto">
            <a:xfrm>
              <a:off x="912" y="283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063" name="Line 1093"/>
            <p:cNvSpPr>
              <a:spLocks noChangeShapeType="1"/>
            </p:cNvSpPr>
            <p:nvPr/>
          </p:nvSpPr>
          <p:spPr bwMode="auto">
            <a:xfrm flipH="1">
              <a:off x="1248" y="1344"/>
              <a:ext cx="115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094"/>
          <p:cNvGrpSpPr>
            <a:grpSpLocks/>
          </p:cNvGrpSpPr>
          <p:nvPr/>
        </p:nvGrpSpPr>
        <p:grpSpPr bwMode="auto">
          <a:xfrm>
            <a:off x="0" y="1714500"/>
            <a:ext cx="6015038" cy="4872038"/>
            <a:chOff x="288" y="816"/>
            <a:chExt cx="3744" cy="2991"/>
          </a:xfrm>
        </p:grpSpPr>
        <p:grpSp>
          <p:nvGrpSpPr>
            <p:cNvPr id="85009" name="Group 1095"/>
            <p:cNvGrpSpPr>
              <a:grpSpLocks/>
            </p:cNvGrpSpPr>
            <p:nvPr/>
          </p:nvGrpSpPr>
          <p:grpSpPr bwMode="auto">
            <a:xfrm>
              <a:off x="288" y="816"/>
              <a:ext cx="3744" cy="2991"/>
              <a:chOff x="1344" y="912"/>
              <a:chExt cx="3744" cy="2991"/>
            </a:xfrm>
          </p:grpSpPr>
          <p:sp>
            <p:nvSpPr>
              <p:cNvPr id="85012" name="Rectangle 1096"/>
              <p:cNvSpPr>
                <a:spLocks noChangeArrowheads="1"/>
              </p:cNvSpPr>
              <p:nvPr/>
            </p:nvSpPr>
            <p:spPr bwMode="auto">
              <a:xfrm>
                <a:off x="1344" y="1174"/>
                <a:ext cx="959" cy="2522"/>
              </a:xfrm>
              <a:prstGeom prst="rect">
                <a:avLst/>
              </a:prstGeom>
              <a:solidFill>
                <a:schemeClr val="bg2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013" name="Rectangle 1097"/>
              <p:cNvSpPr>
                <a:spLocks noChangeArrowheads="1"/>
              </p:cNvSpPr>
              <p:nvPr/>
            </p:nvSpPr>
            <p:spPr bwMode="auto">
              <a:xfrm>
                <a:off x="3457" y="1152"/>
                <a:ext cx="959" cy="2522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014" name="Text Box 1098"/>
              <p:cNvSpPr txBox="1">
                <a:spLocks noChangeArrowheads="1"/>
              </p:cNvSpPr>
              <p:nvPr/>
            </p:nvSpPr>
            <p:spPr bwMode="auto">
              <a:xfrm>
                <a:off x="1946" y="1345"/>
                <a:ext cx="383" cy="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P1.0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P1.1</a:t>
                </a:r>
                <a:endPara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P1.2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P1.3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P1.4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P1.5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P1.6</a:t>
                </a: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P1.7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5" name="Line 1099"/>
              <p:cNvSpPr>
                <a:spLocks noChangeShapeType="1"/>
              </p:cNvSpPr>
              <p:nvPr/>
            </p:nvSpPr>
            <p:spPr bwMode="auto">
              <a:xfrm>
                <a:off x="4416" y="2064"/>
                <a:ext cx="24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6" name="Line 1100"/>
              <p:cNvSpPr>
                <a:spLocks noChangeShapeType="1"/>
              </p:cNvSpPr>
              <p:nvPr/>
            </p:nvSpPr>
            <p:spPr bwMode="auto">
              <a:xfrm>
                <a:off x="3190" y="288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7" name="Text Box 1101"/>
              <p:cNvSpPr txBox="1">
                <a:spLocks noChangeArrowheads="1"/>
              </p:cNvSpPr>
              <p:nvPr/>
            </p:nvSpPr>
            <p:spPr bwMode="auto">
              <a:xfrm>
                <a:off x="1632" y="2879"/>
                <a:ext cx="720" cy="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INT1</a:t>
                </a:r>
              </a:p>
              <a:p>
                <a:pPr algn="just"/>
                <a:endPara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80C51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8" name="Text Box 1102"/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48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14433</a:t>
                </a:r>
                <a:endParaRPr kumimoji="1"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9" name="Line 1103"/>
              <p:cNvSpPr>
                <a:spLocks noChangeShapeType="1"/>
              </p:cNvSpPr>
              <p:nvPr/>
            </p:nvSpPr>
            <p:spPr bwMode="auto">
              <a:xfrm>
                <a:off x="3194" y="2869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0" name="Text Box 1104"/>
              <p:cNvSpPr txBox="1">
                <a:spLocks noChangeArrowheads="1"/>
              </p:cNvSpPr>
              <p:nvPr/>
            </p:nvSpPr>
            <p:spPr bwMode="auto">
              <a:xfrm>
                <a:off x="3457" y="1345"/>
                <a:ext cx="383" cy="1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Q0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DS2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DS3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DS4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1" name="Line 1105"/>
              <p:cNvSpPr>
                <a:spLocks noChangeShapeType="1"/>
              </p:cNvSpPr>
              <p:nvPr/>
            </p:nvSpPr>
            <p:spPr bwMode="auto">
              <a:xfrm>
                <a:off x="3138" y="3312"/>
                <a:ext cx="147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2" name="Line 1106"/>
              <p:cNvSpPr>
                <a:spLocks noChangeShapeType="1"/>
              </p:cNvSpPr>
              <p:nvPr/>
            </p:nvSpPr>
            <p:spPr bwMode="auto">
              <a:xfrm flipH="1">
                <a:off x="2304" y="2669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3" name="Text Box 1107"/>
              <p:cNvSpPr txBox="1">
                <a:spLocks noChangeArrowheads="1"/>
              </p:cNvSpPr>
              <p:nvPr/>
            </p:nvSpPr>
            <p:spPr bwMode="auto">
              <a:xfrm>
                <a:off x="3457" y="2807"/>
                <a:ext cx="527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DU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EOC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01</a:t>
                </a: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02</a:t>
                </a:r>
                <a:endPara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4" name="Text Box 1108"/>
              <p:cNvSpPr txBox="1">
                <a:spLocks noChangeArrowheads="1"/>
              </p:cNvSpPr>
              <p:nvPr/>
            </p:nvSpPr>
            <p:spPr bwMode="auto">
              <a:xfrm>
                <a:off x="4095" y="1943"/>
                <a:ext cx="336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IN</a:t>
                </a: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85025" name="Line 1109"/>
              <p:cNvSpPr>
                <a:spLocks noChangeShapeType="1"/>
              </p:cNvSpPr>
              <p:nvPr/>
            </p:nvSpPr>
            <p:spPr bwMode="auto">
              <a:xfrm flipH="1">
                <a:off x="4416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6" name="Line 1110"/>
              <p:cNvSpPr>
                <a:spLocks noChangeShapeType="1"/>
              </p:cNvSpPr>
              <p:nvPr/>
            </p:nvSpPr>
            <p:spPr bwMode="auto">
              <a:xfrm>
                <a:off x="364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7" name="Line 1111"/>
              <p:cNvSpPr>
                <a:spLocks noChangeShapeType="1"/>
              </p:cNvSpPr>
              <p:nvPr/>
            </p:nvSpPr>
            <p:spPr bwMode="auto">
              <a:xfrm>
                <a:off x="3648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8" name="AutoShape 1112"/>
              <p:cNvSpPr>
                <a:spLocks noChangeArrowheads="1"/>
              </p:cNvSpPr>
              <p:nvPr/>
            </p:nvSpPr>
            <p:spPr bwMode="auto">
              <a:xfrm>
                <a:off x="3936" y="949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5029" name="Group 1113"/>
              <p:cNvGrpSpPr>
                <a:grpSpLocks/>
              </p:cNvGrpSpPr>
              <p:nvPr/>
            </p:nvGrpSpPr>
            <p:grpSpPr bwMode="auto">
              <a:xfrm>
                <a:off x="3548" y="912"/>
                <a:ext cx="383" cy="148"/>
                <a:chOff x="3548" y="923"/>
                <a:chExt cx="383" cy="148"/>
              </a:xfrm>
            </p:grpSpPr>
            <p:sp>
              <p:nvSpPr>
                <p:cNvPr id="85057" name="Line 1114"/>
                <p:cNvSpPr>
                  <a:spLocks noChangeShapeType="1"/>
                </p:cNvSpPr>
                <p:nvPr/>
              </p:nvSpPr>
              <p:spPr bwMode="auto">
                <a:xfrm>
                  <a:off x="3548" y="986"/>
                  <a:ext cx="148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58" name="Line 1115"/>
                <p:cNvSpPr>
                  <a:spLocks noChangeShapeType="1"/>
                </p:cNvSpPr>
                <p:nvPr/>
              </p:nvSpPr>
              <p:spPr bwMode="auto">
                <a:xfrm>
                  <a:off x="3692" y="927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59" name="Line 1116"/>
                <p:cNvSpPr>
                  <a:spLocks noChangeShapeType="1"/>
                </p:cNvSpPr>
                <p:nvPr/>
              </p:nvSpPr>
              <p:spPr bwMode="auto">
                <a:xfrm>
                  <a:off x="3766" y="923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60" name="Line 1117"/>
                <p:cNvSpPr>
                  <a:spLocks noChangeShapeType="1"/>
                </p:cNvSpPr>
                <p:nvPr/>
              </p:nvSpPr>
              <p:spPr bwMode="auto">
                <a:xfrm>
                  <a:off x="3766" y="993"/>
                  <a:ext cx="165" cy="0"/>
                </a:xfrm>
                <a:prstGeom prst="line">
                  <a:avLst/>
                </a:prstGeom>
                <a:noFill/>
                <a:ln w="254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030" name="Line 1118"/>
              <p:cNvSpPr>
                <a:spLocks noChangeShapeType="1"/>
              </p:cNvSpPr>
              <p:nvPr/>
            </p:nvSpPr>
            <p:spPr bwMode="auto">
              <a:xfrm>
                <a:off x="4198" y="975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1" name="Line 1119"/>
              <p:cNvSpPr>
                <a:spLocks noChangeShapeType="1"/>
              </p:cNvSpPr>
              <p:nvPr/>
            </p:nvSpPr>
            <p:spPr bwMode="auto">
              <a:xfrm>
                <a:off x="3559" y="975"/>
                <a:ext cx="0" cy="186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2" name="Line 1120"/>
              <p:cNvSpPr>
                <a:spLocks noChangeShapeType="1"/>
              </p:cNvSpPr>
              <p:nvPr/>
            </p:nvSpPr>
            <p:spPr bwMode="auto">
              <a:xfrm>
                <a:off x="3851" y="975"/>
                <a:ext cx="0" cy="17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3" name="Line 1121"/>
              <p:cNvSpPr>
                <a:spLocks noChangeShapeType="1"/>
              </p:cNvSpPr>
              <p:nvPr/>
            </p:nvSpPr>
            <p:spPr bwMode="auto">
              <a:xfrm>
                <a:off x="4331" y="975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4" name="Line 1122"/>
              <p:cNvSpPr>
                <a:spLocks noChangeShapeType="1"/>
              </p:cNvSpPr>
              <p:nvPr/>
            </p:nvSpPr>
            <p:spPr bwMode="auto">
              <a:xfrm flipH="1">
                <a:off x="2304" y="1617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5" name="Line 1123"/>
              <p:cNvSpPr>
                <a:spLocks noChangeShapeType="1"/>
              </p:cNvSpPr>
              <p:nvPr/>
            </p:nvSpPr>
            <p:spPr bwMode="auto">
              <a:xfrm flipH="1">
                <a:off x="2304" y="1791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6" name="Line 1124"/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7" name="Line 1125"/>
              <p:cNvSpPr>
                <a:spLocks noChangeShapeType="1"/>
              </p:cNvSpPr>
              <p:nvPr/>
            </p:nvSpPr>
            <p:spPr bwMode="auto">
              <a:xfrm flipH="1">
                <a:off x="2304" y="2145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8" name="Line 1126"/>
              <p:cNvSpPr>
                <a:spLocks noChangeShapeType="1"/>
              </p:cNvSpPr>
              <p:nvPr/>
            </p:nvSpPr>
            <p:spPr bwMode="auto">
              <a:xfrm flipH="1">
                <a:off x="2304" y="2326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9" name="Line 1127"/>
              <p:cNvSpPr>
                <a:spLocks noChangeShapeType="1"/>
              </p:cNvSpPr>
              <p:nvPr/>
            </p:nvSpPr>
            <p:spPr bwMode="auto">
              <a:xfrm flipH="1">
                <a:off x="2304" y="2492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0" name="Text Box 1128"/>
              <p:cNvSpPr txBox="1">
                <a:spLocks noChangeArrowheads="1"/>
              </p:cNvSpPr>
              <p:nvPr/>
            </p:nvSpPr>
            <p:spPr bwMode="auto">
              <a:xfrm>
                <a:off x="4704" y="1931"/>
                <a:ext cx="384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zh-CN" altLang="en-US" b="1">
                    <a:latin typeface="Times New Roman" panose="02020603050405020304" pitchFamily="18" charset="0"/>
                  </a:rPr>
                  <a:t>+2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v</a:t>
                </a: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endParaRPr kumimoji="1" lang="en-US" altLang="zh-CN" b="1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1" lang="zh-CN" altLang="en-US" sz="1600">
                    <a:latin typeface="Times New Roman" panose="02020603050405020304" pitchFamily="18" charset="0"/>
                  </a:rPr>
                  <a:t>输入</a:t>
                </a:r>
                <a:r>
                  <a:rPr kumimoji="1" lang="zh-CN" altLang="en-US" sz="240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5041" name="Line 1129"/>
              <p:cNvSpPr>
                <a:spLocks noChangeShapeType="1"/>
              </p:cNvSpPr>
              <p:nvPr/>
            </p:nvSpPr>
            <p:spPr bwMode="auto">
              <a:xfrm>
                <a:off x="3183" y="3120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2" name="Line 1130"/>
              <p:cNvSpPr>
                <a:spLocks noChangeShapeType="1"/>
              </p:cNvSpPr>
              <p:nvPr/>
            </p:nvSpPr>
            <p:spPr bwMode="auto">
              <a:xfrm>
                <a:off x="2928" y="300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5043" name="Group 1131"/>
              <p:cNvGrpSpPr>
                <a:grpSpLocks/>
              </p:cNvGrpSpPr>
              <p:nvPr/>
            </p:nvGrpSpPr>
            <p:grpSpPr bwMode="auto">
              <a:xfrm>
                <a:off x="2618" y="2904"/>
                <a:ext cx="308" cy="192"/>
                <a:chOff x="2618" y="2904"/>
                <a:chExt cx="308" cy="192"/>
              </a:xfrm>
            </p:grpSpPr>
            <p:sp>
              <p:nvSpPr>
                <p:cNvPr id="85055" name="AutoShape 1132"/>
                <p:cNvSpPr>
                  <a:spLocks noChangeArrowheads="1"/>
                </p:cNvSpPr>
                <p:nvPr/>
              </p:nvSpPr>
              <p:spPr bwMode="auto">
                <a:xfrm>
                  <a:off x="2618" y="2976"/>
                  <a:ext cx="63" cy="48"/>
                </a:xfrm>
                <a:prstGeom prst="flowChartConnector">
                  <a:avLst/>
                </a:prstGeom>
                <a:noFill/>
                <a:ln w="254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56" name="AutoShape 1133"/>
                <p:cNvSpPr>
                  <a:spLocks noChangeArrowheads="1"/>
                </p:cNvSpPr>
                <p:nvPr/>
              </p:nvSpPr>
              <p:spPr bwMode="auto">
                <a:xfrm rot="-5400000">
                  <a:off x="2710" y="2880"/>
                  <a:ext cx="192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rgbClr val="00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5044" name="Line 1134"/>
              <p:cNvSpPr>
                <a:spLocks noChangeShapeType="1"/>
              </p:cNvSpPr>
              <p:nvPr/>
            </p:nvSpPr>
            <p:spPr bwMode="auto">
              <a:xfrm>
                <a:off x="2304" y="299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5" name="Line 1135"/>
              <p:cNvSpPr>
                <a:spLocks noChangeShapeType="1"/>
              </p:cNvSpPr>
              <p:nvPr/>
            </p:nvSpPr>
            <p:spPr bwMode="auto">
              <a:xfrm>
                <a:off x="3197" y="3231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6" name="Line 1136"/>
              <p:cNvSpPr>
                <a:spLocks noChangeShapeType="1"/>
              </p:cNvSpPr>
              <p:nvPr/>
            </p:nvSpPr>
            <p:spPr bwMode="auto">
              <a:xfrm>
                <a:off x="3201" y="346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7" name="Line 1137"/>
              <p:cNvSpPr>
                <a:spLocks noChangeShapeType="1"/>
              </p:cNvSpPr>
              <p:nvPr/>
            </p:nvSpPr>
            <p:spPr bwMode="auto">
              <a:xfrm>
                <a:off x="3131" y="3382"/>
                <a:ext cx="159" cy="0"/>
              </a:xfrm>
              <a:prstGeom prst="line">
                <a:avLst/>
              </a:prstGeom>
              <a:noFill/>
              <a:ln w="2222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8" name="Line 1138"/>
              <p:cNvSpPr>
                <a:spLocks noChangeShapeType="1"/>
              </p:cNvSpPr>
              <p:nvPr/>
            </p:nvSpPr>
            <p:spPr bwMode="auto">
              <a:xfrm>
                <a:off x="3205" y="3227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9" name="Line 1139"/>
              <p:cNvSpPr>
                <a:spLocks noChangeShapeType="1"/>
              </p:cNvSpPr>
              <p:nvPr/>
            </p:nvSpPr>
            <p:spPr bwMode="auto">
              <a:xfrm>
                <a:off x="3205" y="3375"/>
                <a:ext cx="0" cy="9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50" name="Line 1140"/>
              <p:cNvSpPr>
                <a:spLocks noChangeShapeType="1"/>
              </p:cNvSpPr>
              <p:nvPr/>
            </p:nvSpPr>
            <p:spPr bwMode="auto">
              <a:xfrm>
                <a:off x="4198" y="3685"/>
                <a:ext cx="0" cy="195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51" name="AutoShape 1141"/>
              <p:cNvSpPr>
                <a:spLocks noChangeArrowheads="1"/>
              </p:cNvSpPr>
              <p:nvPr/>
            </p:nvSpPr>
            <p:spPr bwMode="auto">
              <a:xfrm>
                <a:off x="3790" y="3840"/>
                <a:ext cx="263" cy="63"/>
              </a:xfrm>
              <a:prstGeom prst="flowChartProcess">
                <a:avLst/>
              </a:prstGeom>
              <a:noFill/>
              <a:ln w="1905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052" name="Line 1142"/>
              <p:cNvSpPr>
                <a:spLocks noChangeShapeType="1"/>
              </p:cNvSpPr>
              <p:nvPr/>
            </p:nvSpPr>
            <p:spPr bwMode="auto">
              <a:xfrm>
                <a:off x="4054" y="38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53" name="Text Box 1143"/>
              <p:cNvSpPr txBox="1">
                <a:spLocks noChangeArrowheads="1"/>
              </p:cNvSpPr>
              <p:nvPr/>
            </p:nvSpPr>
            <p:spPr bwMode="auto">
              <a:xfrm>
                <a:off x="3477" y="3486"/>
                <a:ext cx="91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~ CLK</a:t>
                </a:r>
                <a:r>
                  <a:rPr kumimoji="1"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4" name="Rectangle 1144"/>
              <p:cNvSpPr>
                <a:spLocks noChangeArrowheads="1"/>
              </p:cNvSpPr>
              <p:nvPr/>
            </p:nvSpPr>
            <p:spPr bwMode="auto">
              <a:xfrm>
                <a:off x="2850" y="1142"/>
                <a:ext cx="31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bg2"/>
                  </a:buClr>
                  <a:buFont typeface="Monotype Sorts" pitchFamily="2" charset="2"/>
                  <a:buChar char=" "/>
                </a:pPr>
                <a:r>
                  <a:rPr kumimoji="1" lang="zh-CN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kumimoji="1"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5010" name="Line 1145"/>
            <p:cNvSpPr>
              <a:spLocks noChangeShapeType="1"/>
            </p:cNvSpPr>
            <p:nvPr/>
          </p:nvSpPr>
          <p:spPr bwMode="auto">
            <a:xfrm>
              <a:off x="912" y="283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1" name="Line 1146"/>
            <p:cNvSpPr>
              <a:spLocks noChangeShapeType="1"/>
            </p:cNvSpPr>
            <p:nvPr/>
          </p:nvSpPr>
          <p:spPr bwMode="auto">
            <a:xfrm flipH="1">
              <a:off x="1248" y="1344"/>
              <a:ext cx="115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304800" y="381000"/>
            <a:ext cx="3946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AD7710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及接口电路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9750" y="1052513"/>
            <a:ext cx="8077200" cy="431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" action="ppaction://hlinkshowjump?jump=nextslide"/>
              </a:rPr>
              <a:t>Σ-Δ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电路结构已占据16位以上分辨率的通用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ADC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市场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876" name="Cloud">
            <a:hlinkClick r:id="rId2" action="ppaction://hlinksldjump"/>
          </p:cNvPr>
          <p:cNvSpPr>
            <a:spLocks noChangeAspect="1" noEditPoints="1" noChangeArrowheads="1"/>
          </p:cNvSpPr>
          <p:nvPr/>
        </p:nvSpPr>
        <p:spPr bwMode="auto">
          <a:xfrm>
            <a:off x="4211638" y="6180138"/>
            <a:ext cx="1011237" cy="6778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468313" y="3644900"/>
            <a:ext cx="8077200" cy="5048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与8051接口连接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39750" y="1700213"/>
            <a:ext cx="8077200" cy="7207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AD7710 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是两通道输入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ADC，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分辨率达24位，转换速度高于积分型 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539750" y="2565400"/>
            <a:ext cx="8077200" cy="863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以串行方式输出数字测量结果，也以串行的方式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	往其控制寄存器写控制字、往校准寄存器里写校准值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539750" y="4292600"/>
            <a:ext cx="8077200" cy="431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8051的串行口采用工作方式0(移位寄存器方式)，</a:t>
            </a: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539750" y="4868863"/>
            <a:ext cx="8077200" cy="5048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RXD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传输数据，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TXD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产生时钟脉冲</a:t>
            </a: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539750" y="5445125"/>
            <a:ext cx="8077200" cy="4587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AD7710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有内时钟同步方式和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外部时钟同步方式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（讲解采用该方式）。</a:t>
            </a: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animBg="1"/>
      <p:bldP spid="207877" grpId="0" animBg="1"/>
      <p:bldP spid="207878" grpId="0" animBg="1"/>
      <p:bldP spid="207879" grpId="0" animBg="1"/>
      <p:bldP spid="207880" grpId="0" animBg="1"/>
      <p:bldP spid="207881" grpId="0" animBg="1"/>
      <p:bldP spid="2078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AD7710</a:t>
            </a:r>
            <a:r>
              <a:rPr lang="zh-CN" altLang="en-US" sz="32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的引脚图</a:t>
            </a:r>
            <a:endParaRPr lang="en-US" altLang="zh-CN" sz="3200" b="1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75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35607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587271" y="2924944"/>
            <a:ext cx="77057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Nyquist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（香农）采样定理指出：若连续信号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）是有限带宽的，其频谱的最高频率为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fc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）采样时，若保证采样频率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fs≥2fc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，那么，就可由采样信号恢复出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）。 </a:t>
            </a:r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587271" y="1487922"/>
            <a:ext cx="7416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该类（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hlinkClick r:id="" action="ppaction://hlinkshowjump?jump=nextslide"/>
              </a:rPr>
              <a:t> Σ-Δ </a:t>
            </a: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）芯片采用过采样技术</a:t>
            </a:r>
            <a:r>
              <a:rPr lang="en-US" altLang="zh-CN" sz="3200" b="1" dirty="0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调制技术</a:t>
            </a:r>
            <a:r>
              <a:rPr lang="en-US" altLang="zh-CN" sz="3200" b="1" dirty="0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数字滤波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7544" y="548680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芯片内部转换原理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755576" y="2636911"/>
            <a:ext cx="116556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39939"/>
              </p:ext>
            </p:extLst>
          </p:nvPr>
        </p:nvGraphicFramePr>
        <p:xfrm>
          <a:off x="777519" y="415352"/>
          <a:ext cx="7648934" cy="292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Visio" r:id="rId3" imgW="7840874" imgH="3337465" progId="Visio.Drawing.15">
                  <p:embed/>
                </p:oleObj>
              </mc:Choice>
              <mc:Fallback>
                <p:oleObj name="Visio" r:id="rId3" imgW="7840874" imgH="33374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19" y="415352"/>
                        <a:ext cx="7648934" cy="2928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 flipV="1">
            <a:off x="777519" y="4394324"/>
            <a:ext cx="11991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18166"/>
              </p:ext>
            </p:extLst>
          </p:nvPr>
        </p:nvGraphicFramePr>
        <p:xfrm>
          <a:off x="777519" y="3631927"/>
          <a:ext cx="7538897" cy="321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Visio" r:id="rId5" imgW="7208449" imgH="3314866" progId="Visio.Drawing.15">
                  <p:embed/>
                </p:oleObj>
              </mc:Choice>
              <mc:Fallback>
                <p:oleObj name="Visio" r:id="rId5" imgW="7208449" imgH="331486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19" y="3631927"/>
                        <a:ext cx="7538897" cy="3210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03648" y="3316753"/>
            <a:ext cx="58326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Aft>
                <a:spcPts val="0"/>
              </a:spcAft>
              <a:buFont typeface="+mj-lt"/>
              <a:buAutoNum type="alphaLcParenBoth"/>
            </a:pPr>
            <a:r>
              <a:rPr lang="zh-CN" altLang="zh-CN" sz="1050" kern="100" dirty="0">
                <a:latin typeface="Times New Roman" panose="02020603050405020304" pitchFamily="18" charset="0"/>
              </a:rPr>
              <a:t>正常采样信号频谱分布</a:t>
            </a:r>
            <a:r>
              <a:rPr lang="en-US" altLang="zh-CN" sz="1050" kern="100" dirty="0">
                <a:latin typeface="Times New Roman" panose="02020603050405020304" pitchFamily="18" charset="0"/>
              </a:rPr>
              <a:t>                 (b) </a:t>
            </a:r>
            <a:r>
              <a:rPr lang="zh-CN" altLang="zh-CN" sz="1050" kern="100" dirty="0">
                <a:latin typeface="Times New Roman" panose="02020603050405020304" pitchFamily="18" charset="0"/>
              </a:rPr>
              <a:t>过采样信号频谱分布</a:t>
            </a:r>
          </a:p>
        </p:txBody>
      </p:sp>
    </p:spTree>
    <p:extLst>
      <p:ext uri="{BB962C8B-B14F-4D97-AF65-F5344CB8AC3E}">
        <p14:creationId xmlns:p14="http://schemas.microsoft.com/office/powerpoint/2010/main" val="3990107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8280400" cy="382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在转换工作时，∑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-△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调制器不断地对模拟输入信号采样，将模拟输入电压转换为数字脉冲序列，这个脉冲序列的占空比与模拟输入信号的幅度有关。数字滤波器对∑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-△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调制器的输出信号进行滤波，滤波器输出作为转换结果并以固定的速率刷新输出寄存器。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由于∑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-△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转换器连续不断地转换，以固定的速率刷新输出寄存器，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不需要转换启动命令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09605" name="Music">
            <a:hlinkClick r:id="" action="ppaction://hlinkshowjump?jump=previousslide"/>
          </p:cNvPr>
          <p:cNvSpPr>
            <a:spLocks noEditPoints="1" noChangeArrowheads="1"/>
          </p:cNvSpPr>
          <p:nvPr/>
        </p:nvSpPr>
        <p:spPr bwMode="auto">
          <a:xfrm>
            <a:off x="7812088" y="5876925"/>
            <a:ext cx="544512" cy="61753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68313" y="549275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芯片内部转换原理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/>
      <p:bldP spid="40960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60499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8" name="Text Box 1030"/>
          <p:cNvSpPr txBox="1">
            <a:spLocks noChangeArrowheads="1"/>
          </p:cNvSpPr>
          <p:nvPr/>
        </p:nvSpPr>
        <p:spPr bwMode="auto">
          <a:xfrm>
            <a:off x="323850" y="4941888"/>
            <a:ext cx="8305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SDATA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为串行数据的输出/输入端；</a:t>
            </a:r>
          </a:p>
        </p:txBody>
      </p:sp>
      <p:sp>
        <p:nvSpPr>
          <p:cNvPr id="238599" name="Text Box 1031"/>
          <p:cNvSpPr txBox="1">
            <a:spLocks noChangeArrowheads="1"/>
          </p:cNvSpPr>
          <p:nvPr/>
        </p:nvSpPr>
        <p:spPr bwMode="auto">
          <a:xfrm>
            <a:off x="6372225" y="476250"/>
            <a:ext cx="2592388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引脚介绍：</a:t>
            </a:r>
          </a:p>
        </p:txBody>
      </p:sp>
      <p:sp>
        <p:nvSpPr>
          <p:cNvPr id="238601" name="Text Box 1033"/>
          <p:cNvSpPr txBox="1">
            <a:spLocks noChangeArrowheads="1"/>
          </p:cNvSpPr>
          <p:nvPr/>
        </p:nvSpPr>
        <p:spPr bwMode="auto">
          <a:xfrm>
            <a:off x="6227763" y="1412875"/>
            <a:ext cx="2592387" cy="3013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MCLKIN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MCLKOUT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为主时钟频率的连接端，可接晶振，也可外接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兼容时钟，输入时钟频率一般为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10MHz</a:t>
            </a:r>
          </a:p>
        </p:txBody>
      </p:sp>
      <p:sp>
        <p:nvSpPr>
          <p:cNvPr id="238602" name="Text Box 1034"/>
          <p:cNvSpPr txBox="1">
            <a:spLocks noChangeArrowheads="1"/>
          </p:cNvSpPr>
          <p:nvPr/>
        </p:nvSpPr>
        <p:spPr bwMode="auto">
          <a:xfrm>
            <a:off x="323850" y="5524500"/>
            <a:ext cx="8305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DRDY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引脚为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转换完成端，低电平有效；</a:t>
            </a:r>
          </a:p>
        </p:txBody>
      </p:sp>
      <p:sp>
        <p:nvSpPr>
          <p:cNvPr id="110599" name="Line 1032"/>
          <p:cNvSpPr>
            <a:spLocks noChangeShapeType="1"/>
          </p:cNvSpPr>
          <p:nvPr/>
        </p:nvSpPr>
        <p:spPr bwMode="auto">
          <a:xfrm>
            <a:off x="611188" y="558958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8603" name="Text Box 1035"/>
          <p:cNvSpPr txBox="1">
            <a:spLocks noChangeArrowheads="1"/>
          </p:cNvSpPr>
          <p:nvPr/>
        </p:nvSpPr>
        <p:spPr bwMode="auto">
          <a:xfrm>
            <a:off x="323850" y="5962650"/>
            <a:ext cx="83058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为寄存器地址选择端，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置低时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选控制寄存器，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置高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时选输出寄存器；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animBg="1"/>
      <p:bldP spid="238599" grpId="0" animBg="1"/>
      <p:bldP spid="238601" grpId="0" animBg="1"/>
      <p:bldP spid="238602" grpId="0" animBg="1"/>
      <p:bldP spid="23860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60499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539552" y="4869160"/>
            <a:ext cx="8280821" cy="171739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MODE=1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，内时钟方式，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SCLK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为输出；当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MODE=0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，外时钟方式，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SCLK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为输入。</a:t>
            </a:r>
            <a:endParaRPr kumimoji="1" lang="en-US" altLang="zh-CN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endParaRPr kumimoji="1" lang="en-US" altLang="zh-CN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该输入串行时钟可作为传输所有数据的连续时钟</a:t>
            </a:r>
            <a:endParaRPr kumimoji="1" lang="en-US" altLang="zh-CN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6084888" y="230853"/>
            <a:ext cx="2592387" cy="282538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SCLK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为串行时钟输入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输出端 ，取决于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MODE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针的信号。</a:t>
            </a:r>
            <a:endParaRPr kumimoji="1"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endParaRPr kumimoji="1"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MODE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选择数据传输的时钟方式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5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5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533400" y="304800"/>
            <a:ext cx="6126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3.1.1 模拟量输入通道结构</a:t>
            </a:r>
          </a:p>
        </p:txBody>
      </p:sp>
      <p:sp>
        <p:nvSpPr>
          <p:cNvPr id="439330" name="Rectangle 34"/>
          <p:cNvSpPr>
            <a:spLocks noChangeArrowheads="1"/>
          </p:cNvSpPr>
          <p:nvPr/>
        </p:nvSpPr>
        <p:spPr bwMode="auto">
          <a:xfrm>
            <a:off x="827088" y="1125538"/>
            <a:ext cx="7583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模拟量输入通道分为</a:t>
            </a:r>
            <a:r>
              <a:rPr kumimoji="1"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单通道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多通道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结构。</a:t>
            </a:r>
            <a:endParaRPr lang="en-US" altLang="zh-CN" sz="28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9331" name="Rectangle 35"/>
          <p:cNvSpPr>
            <a:spLocks noChangeArrowheads="1"/>
          </p:cNvSpPr>
          <p:nvPr/>
        </p:nvSpPr>
        <p:spPr bwMode="auto">
          <a:xfrm>
            <a:off x="827088" y="1989138"/>
            <a:ext cx="75834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多通道结构又分为两种：</a:t>
            </a:r>
            <a:endParaRPr lang="en-US" altLang="zh-CN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9332" name="Rectangle 36"/>
          <p:cNvSpPr>
            <a:spLocks noChangeArrowheads="1"/>
          </p:cNvSpPr>
          <p:nvPr/>
        </p:nvSpPr>
        <p:spPr bwMode="auto">
          <a:xfrm>
            <a:off x="827088" y="2708275"/>
            <a:ext cx="75834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多通道独立结构</a:t>
            </a:r>
            <a:endParaRPr lang="en-US" altLang="zh-CN" sz="28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9333" name="Rectangle 37"/>
          <p:cNvSpPr>
            <a:spLocks noChangeArrowheads="1"/>
          </p:cNvSpPr>
          <p:nvPr/>
        </p:nvSpPr>
        <p:spPr bwMode="auto">
          <a:xfrm>
            <a:off x="827088" y="3500438"/>
            <a:ext cx="75834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多通道共享器件结构</a:t>
            </a:r>
            <a:endParaRPr lang="en-US" altLang="zh-CN" sz="28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autoUpdateAnimBg="0"/>
      <p:bldP spid="439330" grpId="0" autoUpdateAnimBg="0"/>
      <p:bldP spid="439331" grpId="0" autoUpdateAnimBg="0"/>
      <p:bldP spid="439332" grpId="0" autoUpdateAnimBg="0"/>
      <p:bldP spid="43933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640"/>
            <a:ext cx="60499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6300788" y="333375"/>
            <a:ext cx="2700337" cy="3194721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AIN1+、AIN1-、AIN2+、AIN2-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分别为两路信号的输入端；</a:t>
            </a:r>
            <a:endParaRPr kumimoji="1"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endParaRPr kumimoji="1"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Iout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用于接热电偶参比端温度补偿的</a:t>
            </a:r>
            <a:endParaRPr kumimoji="1"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323528" y="4744720"/>
            <a:ext cx="8305800" cy="179126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SYNC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脚为数字滤波器复位端，用于多个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7710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滤波器同步的</a:t>
            </a:r>
            <a:endParaRPr kumimoji="1" lang="en-US" altLang="zh-CN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endParaRPr kumimoji="1" lang="zh-CN" altLang="en-US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REFOUT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为参考电压(2.5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V)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输出端，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REFIN(-)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REFIN(+)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为外加参考电压输入端</a:t>
            </a:r>
          </a:p>
        </p:txBody>
      </p:sp>
      <p:sp>
        <p:nvSpPr>
          <p:cNvPr id="112645" name="Line 8"/>
          <p:cNvSpPr>
            <a:spLocks noChangeShapeType="1"/>
          </p:cNvSpPr>
          <p:nvPr/>
        </p:nvSpPr>
        <p:spPr bwMode="auto">
          <a:xfrm>
            <a:off x="539552" y="4869160"/>
            <a:ext cx="7921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60499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323528" y="4545877"/>
            <a:ext cx="8305800" cy="208672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RFS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为输入帧同步端，内时钟方式，该信号变为低后，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SCLK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SDATA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线同时被激活；外时钟方式，</a:t>
            </a: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SDATA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被激活</a:t>
            </a:r>
            <a:endParaRPr kumimoji="1" lang="en-US" altLang="zh-CN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endParaRPr kumimoji="1" lang="zh-CN" altLang="en-US" sz="2400" b="1" dirty="0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TFS</a:t>
            </a:r>
            <a:r>
              <a:rPr kumimoji="1" lang="zh-CN" altLang="en-US" sz="2400" b="1" dirty="0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为输出帧同步端；内时钟方式，该信号变为低后，串行时钟及数据线被激活；外时钟方式，变低，激活串行数据线</a:t>
            </a:r>
          </a:p>
        </p:txBody>
      </p:sp>
      <p:sp>
        <p:nvSpPr>
          <p:cNvPr id="113668" name="Line 5"/>
          <p:cNvSpPr>
            <a:spLocks noChangeShapeType="1"/>
          </p:cNvSpPr>
          <p:nvPr/>
        </p:nvSpPr>
        <p:spPr bwMode="auto">
          <a:xfrm>
            <a:off x="468312" y="4653136"/>
            <a:ext cx="7921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3669" name="Line 6"/>
          <p:cNvSpPr>
            <a:spLocks noChangeShapeType="1"/>
          </p:cNvSpPr>
          <p:nvPr/>
        </p:nvSpPr>
        <p:spPr bwMode="auto">
          <a:xfrm>
            <a:off x="611980" y="5877272"/>
            <a:ext cx="504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458200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395288" y="5876925"/>
            <a:ext cx="8001000" cy="83099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A0：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地址输入。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为低，对</a:t>
            </a:r>
            <a:r>
              <a:rPr kumimoji="1" lang="zh-CN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控制寄存器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进行读写操作；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为高，对</a:t>
            </a:r>
            <a:r>
              <a:rPr kumimoji="1" lang="zh-CN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数据寄存器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或校准寄存器进行操作。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900113" y="5229225"/>
            <a:ext cx="7029450" cy="457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AD7710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输出时序(外部时钟方式，输出数据读操作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nimBg="1"/>
      <p:bldP spid="4239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39150" cy="2678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前图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：（外部时钟方式）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表明了从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读数据的操作过程，在数据传输过程期间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RFS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保持低电平，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DRDY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为低，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RFS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也保持为低。输入时钟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SCLK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信号在数据的读、写操作之间为低电平。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RFS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为低时，从串行数据线上读取数据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MSB。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其它位的数据在每个时钟信号的下降沿将数据打出。</a:t>
            </a:r>
            <a:endParaRPr kumimoji="1"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5508625" y="1341438"/>
            <a:ext cx="533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539750" y="1773238"/>
            <a:ext cx="685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2627313" y="1773238"/>
            <a:ext cx="533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6300788" y="2205038"/>
            <a:ext cx="533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228600" y="228600"/>
            <a:ext cx="8382000" cy="5238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–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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型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AD7710 （24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位）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芯片与单片机的接口。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4075" y="2852738"/>
            <a:ext cx="4876800" cy="3587750"/>
            <a:chOff x="1344" y="1246"/>
            <a:chExt cx="3072" cy="2260"/>
          </a:xfrm>
        </p:grpSpPr>
        <p:sp>
          <p:nvSpPr>
            <p:cNvPr id="116742" name="Rectangle 4"/>
            <p:cNvSpPr>
              <a:spLocks noChangeArrowheads="1"/>
            </p:cNvSpPr>
            <p:nvPr/>
          </p:nvSpPr>
          <p:spPr bwMode="auto">
            <a:xfrm>
              <a:off x="1344" y="1248"/>
              <a:ext cx="959" cy="2258"/>
            </a:xfrm>
            <a:prstGeom prst="rect">
              <a:avLst/>
            </a:prstGeom>
            <a:solidFill>
              <a:schemeClr val="bg2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43" name="Rectangle 5"/>
            <p:cNvSpPr>
              <a:spLocks noChangeArrowheads="1"/>
            </p:cNvSpPr>
            <p:nvPr/>
          </p:nvSpPr>
          <p:spPr bwMode="auto">
            <a:xfrm>
              <a:off x="3457" y="1246"/>
              <a:ext cx="959" cy="2258"/>
            </a:xfrm>
            <a:prstGeom prst="rect">
              <a:avLst/>
            </a:prstGeom>
            <a:solidFill>
              <a:schemeClr val="hlink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44" name="Text Box 6"/>
            <p:cNvSpPr txBox="1">
              <a:spLocks noChangeArrowheads="1"/>
            </p:cNvSpPr>
            <p:nvPr/>
          </p:nvSpPr>
          <p:spPr bwMode="auto">
            <a:xfrm>
              <a:off x="1946" y="1554"/>
              <a:ext cx="384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P1.1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P1.2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P1.3</a:t>
              </a:r>
            </a:p>
            <a:p>
              <a:pPr algn="just"/>
              <a:endPara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P3.1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5" name="Text Box 7"/>
            <p:cNvSpPr txBox="1">
              <a:spLocks noChangeArrowheads="1"/>
            </p:cNvSpPr>
            <p:nvPr/>
          </p:nvSpPr>
          <p:spPr bwMode="auto">
            <a:xfrm>
              <a:off x="1569" y="2935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XC51</a:t>
              </a:r>
            </a:p>
          </p:txBody>
        </p:sp>
        <p:sp>
          <p:nvSpPr>
            <p:cNvPr id="116746" name="Text Box 8"/>
            <p:cNvSpPr txBox="1">
              <a:spLocks noChangeArrowheads="1"/>
            </p:cNvSpPr>
            <p:nvPr/>
          </p:nvSpPr>
          <p:spPr bwMode="auto">
            <a:xfrm>
              <a:off x="3600" y="292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AD7710</a:t>
              </a:r>
              <a:endPara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7" name="Text Box 9"/>
            <p:cNvSpPr txBox="1">
              <a:spLocks noChangeArrowheads="1"/>
            </p:cNvSpPr>
            <p:nvPr/>
          </p:nvSpPr>
          <p:spPr bwMode="auto">
            <a:xfrm>
              <a:off x="3456" y="1557"/>
              <a:ext cx="672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RFS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TFS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DRDY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endPara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SDATA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SCLK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8" name="Line 10"/>
            <p:cNvSpPr>
              <a:spLocks noChangeShapeType="1"/>
            </p:cNvSpPr>
            <p:nvPr/>
          </p:nvSpPr>
          <p:spPr bwMode="auto">
            <a:xfrm flipH="1">
              <a:off x="3025" y="2671"/>
              <a:ext cx="44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9" name="Line 11"/>
            <p:cNvSpPr>
              <a:spLocks noChangeShapeType="1"/>
            </p:cNvSpPr>
            <p:nvPr/>
          </p:nvSpPr>
          <p:spPr bwMode="auto">
            <a:xfrm flipH="1">
              <a:off x="2304" y="1663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0" name="Line 12"/>
            <p:cNvSpPr>
              <a:spLocks noChangeShapeType="1"/>
            </p:cNvSpPr>
            <p:nvPr/>
          </p:nvSpPr>
          <p:spPr bwMode="auto">
            <a:xfrm flipH="1">
              <a:off x="2304" y="1837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1" name="Line 13"/>
            <p:cNvSpPr>
              <a:spLocks noChangeShapeType="1"/>
            </p:cNvSpPr>
            <p:nvPr/>
          </p:nvSpPr>
          <p:spPr bwMode="auto">
            <a:xfrm flipH="1">
              <a:off x="2304" y="2014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2" name="Line 14"/>
            <p:cNvSpPr>
              <a:spLocks noChangeShapeType="1"/>
            </p:cNvSpPr>
            <p:nvPr/>
          </p:nvSpPr>
          <p:spPr bwMode="auto">
            <a:xfrm flipH="1">
              <a:off x="2304" y="249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3" name="Line 15"/>
            <p:cNvSpPr>
              <a:spLocks noChangeShapeType="1"/>
            </p:cNvSpPr>
            <p:nvPr/>
          </p:nvSpPr>
          <p:spPr bwMode="auto">
            <a:xfrm>
              <a:off x="3504" y="1595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4" name="Line 16"/>
            <p:cNvSpPr>
              <a:spLocks noChangeShapeType="1"/>
            </p:cNvSpPr>
            <p:nvPr/>
          </p:nvSpPr>
          <p:spPr bwMode="auto">
            <a:xfrm>
              <a:off x="3504" y="1776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5" name="Line 17"/>
            <p:cNvSpPr>
              <a:spLocks noChangeShapeType="1"/>
            </p:cNvSpPr>
            <p:nvPr/>
          </p:nvSpPr>
          <p:spPr bwMode="auto">
            <a:xfrm>
              <a:off x="3515" y="1946"/>
              <a:ext cx="397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6" name="Line 18"/>
            <p:cNvSpPr>
              <a:spLocks noChangeShapeType="1"/>
            </p:cNvSpPr>
            <p:nvPr/>
          </p:nvSpPr>
          <p:spPr bwMode="auto">
            <a:xfrm flipH="1">
              <a:off x="2304" y="2666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757" name="Group 19"/>
            <p:cNvGrpSpPr>
              <a:grpSpLocks/>
            </p:cNvGrpSpPr>
            <p:nvPr/>
          </p:nvGrpSpPr>
          <p:grpSpPr bwMode="auto">
            <a:xfrm flipH="1">
              <a:off x="2716" y="2574"/>
              <a:ext cx="308" cy="192"/>
              <a:chOff x="2618" y="2904"/>
              <a:chExt cx="308" cy="192"/>
            </a:xfrm>
          </p:grpSpPr>
          <p:sp>
            <p:nvSpPr>
              <p:cNvPr id="116759" name="AutoShape 20"/>
              <p:cNvSpPr>
                <a:spLocks noChangeArrowheads="1"/>
              </p:cNvSpPr>
              <p:nvPr/>
            </p:nvSpPr>
            <p:spPr bwMode="auto">
              <a:xfrm>
                <a:off x="2618" y="2976"/>
                <a:ext cx="63" cy="48"/>
              </a:xfrm>
              <a:prstGeom prst="flowChartConnector">
                <a:avLst/>
              </a:prstGeom>
              <a:noFill/>
              <a:ln w="254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760" name="AutoShape 21"/>
              <p:cNvSpPr>
                <a:spLocks noChangeArrowheads="1"/>
              </p:cNvSpPr>
              <p:nvPr/>
            </p:nvSpPr>
            <p:spPr bwMode="auto">
              <a:xfrm rot="-5400000">
                <a:off x="2710" y="2880"/>
                <a:ext cx="192" cy="24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 flipH="1">
              <a:off x="2301" y="218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250825" y="1295400"/>
            <a:ext cx="8207375" cy="13700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AD7710——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外部时钟模式，8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XC51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的串行口工作在方式0；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DRDY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连接至8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XC51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P1.2，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此处是查询方式（也可用中断方式）</a:t>
            </a:r>
          </a:p>
        </p:txBody>
      </p:sp>
      <p:sp>
        <p:nvSpPr>
          <p:cNvPr id="116741" name="Line 24"/>
          <p:cNvSpPr>
            <a:spLocks noChangeShapeType="1"/>
          </p:cNvSpPr>
          <p:nvPr/>
        </p:nvSpPr>
        <p:spPr bwMode="auto">
          <a:xfrm>
            <a:off x="395288" y="19161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1199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395288" y="908050"/>
            <a:ext cx="7727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调试程序（读模式）: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XC51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的输出寄存器读取24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bit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数据的过程。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539750" y="2636838"/>
            <a:ext cx="7727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XC51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的串行数据传输是从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低位到高位，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先高位后低位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，因此，读入缓冲器的数据必须重新排列，才可以从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得到正确的数据。</a:t>
            </a:r>
            <a:endParaRPr kumimoji="1" lang="en-US" altLang="zh-CN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79388" y="333375"/>
            <a:ext cx="8763000" cy="6299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MOV SCON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hlinkClick r:id="rId2" action="ppaction://hlinksldjump"/>
              </a:rPr>
              <a:t>,#11H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;   	Configure 8051 for MODE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MOV IE,#10H;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	Disable All Interrupts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	SETB 90H;   		Set P1.0, Used as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RFS</a:t>
            </a:r>
            <a:endParaRPr kumimoji="1"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	SETB 91H;   		Set P1.1, Used as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TFS</a:t>
            </a:r>
            <a:endParaRPr kumimoji="1"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		SETB 93H;   		Set P1.3, Used as A0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		MOV R1,#003H;   	Sets Number of Bytes to Be Read 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		MOV R0,#030H; 	Start Address for Where Bytes Will Be 				Loaded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WAIT: NOP;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MOV A,P1; 		Read Port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JNB ACC.2  READ; 	If 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DRDY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Zero  then Read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	SJMP WAIT; 		Otherwise Keep Polling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READ:CLR 90H; 		Bring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RFS 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Low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	CLR  98H; 		Clear Receive Interrupt Flag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POLL:	JB 98H, READ1;  	Tests Receive Interrupt Flag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	SJMP POLL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1275" y="476250"/>
            <a:ext cx="4876800" cy="3587750"/>
            <a:chOff x="1344" y="1246"/>
            <a:chExt cx="3072" cy="2260"/>
          </a:xfrm>
        </p:grpSpPr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1344" y="1248"/>
              <a:ext cx="959" cy="2258"/>
            </a:xfrm>
            <a:prstGeom prst="rect">
              <a:avLst/>
            </a:prstGeom>
            <a:solidFill>
              <a:schemeClr val="bg2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457" y="1246"/>
              <a:ext cx="959" cy="2258"/>
            </a:xfrm>
            <a:prstGeom prst="rect">
              <a:avLst/>
            </a:prstGeom>
            <a:solidFill>
              <a:schemeClr val="hlink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791" name="Text Box 7"/>
            <p:cNvSpPr txBox="1">
              <a:spLocks noChangeArrowheads="1"/>
            </p:cNvSpPr>
            <p:nvPr/>
          </p:nvSpPr>
          <p:spPr bwMode="auto">
            <a:xfrm>
              <a:off x="1946" y="1554"/>
              <a:ext cx="384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P1.1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P1.2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P1.3</a:t>
              </a:r>
            </a:p>
            <a:p>
              <a:pPr algn="just"/>
              <a:endPara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P3.1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1569" y="2935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XC51</a:t>
              </a: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3600" y="292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AD7710</a:t>
              </a:r>
              <a:endPara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4" name="Text Box 10"/>
            <p:cNvSpPr txBox="1">
              <a:spLocks noChangeArrowheads="1"/>
            </p:cNvSpPr>
            <p:nvPr/>
          </p:nvSpPr>
          <p:spPr bwMode="auto">
            <a:xfrm>
              <a:off x="3456" y="1557"/>
              <a:ext cx="672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RFS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TFS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DRDY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endPara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SDATA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SCLK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H="1">
              <a:off x="3025" y="2671"/>
              <a:ext cx="44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H="1">
              <a:off x="2304" y="1663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 flipH="1">
              <a:off x="2304" y="1837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H="1">
              <a:off x="2304" y="2014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 flipH="1">
              <a:off x="2304" y="249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3504" y="1595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3504" y="1776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3515" y="1946"/>
              <a:ext cx="397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 flipH="1">
              <a:off x="2304" y="2666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04" name="Group 20"/>
            <p:cNvGrpSpPr>
              <a:grpSpLocks/>
            </p:cNvGrpSpPr>
            <p:nvPr/>
          </p:nvGrpSpPr>
          <p:grpSpPr bwMode="auto">
            <a:xfrm flipH="1">
              <a:off x="2716" y="2574"/>
              <a:ext cx="308" cy="192"/>
              <a:chOff x="2618" y="2904"/>
              <a:chExt cx="308" cy="192"/>
            </a:xfrm>
          </p:grpSpPr>
          <p:sp>
            <p:nvSpPr>
              <p:cNvPr id="118806" name="AutoShape 21"/>
              <p:cNvSpPr>
                <a:spLocks noChangeArrowheads="1"/>
              </p:cNvSpPr>
              <p:nvPr/>
            </p:nvSpPr>
            <p:spPr bwMode="auto">
              <a:xfrm>
                <a:off x="2618" y="2976"/>
                <a:ext cx="63" cy="48"/>
              </a:xfrm>
              <a:prstGeom prst="flowChartConnector">
                <a:avLst/>
              </a:prstGeom>
              <a:noFill/>
              <a:ln w="254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8807" name="AutoShape 22"/>
              <p:cNvSpPr>
                <a:spLocks noChangeArrowheads="1"/>
              </p:cNvSpPr>
              <p:nvPr/>
            </p:nvSpPr>
            <p:spPr bwMode="auto">
              <a:xfrm rot="-5400000">
                <a:off x="2710" y="2880"/>
                <a:ext cx="192" cy="24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8805" name="Line 23"/>
            <p:cNvSpPr>
              <a:spLocks noChangeShapeType="1"/>
            </p:cNvSpPr>
            <p:nvPr/>
          </p:nvSpPr>
          <p:spPr bwMode="auto">
            <a:xfrm flipH="1">
              <a:off x="2301" y="218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130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"/>
            <a:ext cx="7875587" cy="512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81000" y="152400"/>
            <a:ext cx="8077200" cy="6324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READ 1: MOV A,SBUF;          Read Buffer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	           RLC A;                       Rearrange Data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B.0,  C;             Reverse Order of Bits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B.1,C; RLC A; MOV B.2,C;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B.3,C; RLC A; MOV B.4,C;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B.5,C; RLC A; MOV B.6,C;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B.7,C;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A,B;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@R0,A;            Write Data to Memory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INC R0;                      Increment Memory Location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DEC R1;                     Decrement Byte Counter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A,R1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JZ END;                      Jump if Zero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JMP WAIT;                 Fetch Next Byte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END:SETB 90H;                 Bring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RFS 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High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RET</a:t>
            </a:r>
          </a:p>
        </p:txBody>
      </p:sp>
      <p:sp>
        <p:nvSpPr>
          <p:cNvPr id="214019" name="Music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8027988" y="5949950"/>
            <a:ext cx="546100" cy="6873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900113" y="5300663"/>
          <a:ext cx="70564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图片" r:id="rId3" imgW="3666960" imgH="609480" progId="Word.Picture.8">
                  <p:embed/>
                </p:oleObj>
              </mc:Choice>
              <mc:Fallback>
                <p:oleObj name="图片" r:id="rId3" imgW="3666960" imgH="6094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70564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890588" y="1001713"/>
          <a:ext cx="7364412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图片" r:id="rId5" imgW="3676680" imgH="876240" progId="Word.Picture.8">
                  <p:embed/>
                </p:oleObj>
              </mc:Choice>
              <mc:Fallback>
                <p:oleObj name="图片" r:id="rId5" imgW="3676680" imgH="8762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001713"/>
                        <a:ext cx="7364412" cy="1754187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68313" y="476250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SCON  11H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827088" y="4868863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IE   10H</a:t>
            </a:r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323850" y="2781300"/>
            <a:ext cx="8305800" cy="19796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接收：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RI=0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时，使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REN=1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来启动接收过程。接收数据由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RXD，TXD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发送同步移位脉冲。收到8位数据以后，由硬件置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RI=1，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在中断允许时可发出串行口中断申请。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RI=1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表示接收数据已装入缓冲器。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RI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由软件清“0”，准备接收下一帧数据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395288" y="908050"/>
            <a:ext cx="77279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调试程序（写模式）: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XC51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向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的控制寄存器写入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24bit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数据的过程。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539750" y="2921000"/>
            <a:ext cx="77279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XC51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的串行数据传输是从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低位到高位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先高位后低位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，所以在将数据写入前必须将数据进行重新排序。</a:t>
            </a:r>
            <a:endParaRPr kumimoji="1" lang="en-US" altLang="zh-CN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9"/>
          <p:cNvSpPr>
            <a:spLocks noChangeArrowheads="1"/>
          </p:cNvSpPr>
          <p:nvPr/>
        </p:nvSpPr>
        <p:spPr bwMode="auto">
          <a:xfrm>
            <a:off x="5867400" y="2636838"/>
            <a:ext cx="2233613" cy="31686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23528" y="857013"/>
            <a:ext cx="3241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多通道独立结构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55650" y="2781300"/>
            <a:ext cx="7315200" cy="3276600"/>
            <a:chOff x="2220" y="2262"/>
            <a:chExt cx="7455" cy="2757"/>
          </a:xfrm>
        </p:grpSpPr>
        <p:sp>
          <p:nvSpPr>
            <p:cNvPr id="23560" name="AutoShape 11"/>
            <p:cNvSpPr>
              <a:spLocks noChangeArrowheads="1"/>
            </p:cNvSpPr>
            <p:nvPr/>
          </p:nvSpPr>
          <p:spPr bwMode="auto">
            <a:xfrm rot="-5400000">
              <a:off x="3240" y="2220"/>
              <a:ext cx="540" cy="624"/>
            </a:xfrm>
            <a:prstGeom prst="flowChartMerg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1" name="AutoShape 12"/>
            <p:cNvSpPr>
              <a:spLocks noChangeArrowheads="1"/>
            </p:cNvSpPr>
            <p:nvPr/>
          </p:nvSpPr>
          <p:spPr bwMode="auto">
            <a:xfrm rot="-5400000">
              <a:off x="3252" y="2931"/>
              <a:ext cx="540" cy="624"/>
            </a:xfrm>
            <a:prstGeom prst="flowChartMerg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2" name="AutoShape 13"/>
            <p:cNvSpPr>
              <a:spLocks noChangeArrowheads="1"/>
            </p:cNvSpPr>
            <p:nvPr/>
          </p:nvSpPr>
          <p:spPr bwMode="auto">
            <a:xfrm rot="-5400000">
              <a:off x="3282" y="4095"/>
              <a:ext cx="540" cy="624"/>
            </a:xfrm>
            <a:prstGeom prst="flowChartMerg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3825" y="2532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>
              <a:off x="3840" y="3246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855" y="4404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4365" y="2376"/>
              <a:ext cx="1080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S/H</a:t>
              </a:r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475" y="2532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Rectangle 19"/>
            <p:cNvSpPr>
              <a:spLocks noChangeArrowheads="1"/>
            </p:cNvSpPr>
            <p:nvPr/>
          </p:nvSpPr>
          <p:spPr bwMode="auto">
            <a:xfrm>
              <a:off x="6015" y="2376"/>
              <a:ext cx="1080" cy="31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A/D</a:t>
              </a:r>
            </a:p>
          </p:txBody>
        </p:sp>
        <p:sp>
          <p:nvSpPr>
            <p:cNvPr id="23569" name="Rectangle 20"/>
            <p:cNvSpPr>
              <a:spLocks noChangeArrowheads="1"/>
            </p:cNvSpPr>
            <p:nvPr/>
          </p:nvSpPr>
          <p:spPr bwMode="auto">
            <a:xfrm>
              <a:off x="7680" y="2301"/>
              <a:ext cx="720" cy="2340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输</a:t>
              </a:r>
            </a:p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入</a:t>
              </a:r>
            </a:p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23570" name="Rectangle 21"/>
            <p:cNvSpPr>
              <a:spLocks noChangeArrowheads="1"/>
            </p:cNvSpPr>
            <p:nvPr/>
          </p:nvSpPr>
          <p:spPr bwMode="auto">
            <a:xfrm>
              <a:off x="8955" y="2316"/>
              <a:ext cx="720" cy="2340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  <a:p>
              <a:pPr algn="just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P</a:t>
              </a:r>
            </a:p>
            <a:p>
              <a:pPr algn="just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3571" name="AutoShape 22"/>
            <p:cNvSpPr>
              <a:spLocks noChangeArrowheads="1"/>
            </p:cNvSpPr>
            <p:nvPr/>
          </p:nvSpPr>
          <p:spPr bwMode="auto">
            <a:xfrm>
              <a:off x="7095" y="2472"/>
              <a:ext cx="540" cy="156"/>
            </a:xfrm>
            <a:prstGeom prst="rightArrow">
              <a:avLst>
                <a:gd name="adj1" fmla="val 50000"/>
                <a:gd name="adj2" fmla="val 86538"/>
              </a:avLst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AutoShape 23"/>
            <p:cNvSpPr>
              <a:spLocks noChangeArrowheads="1"/>
            </p:cNvSpPr>
            <p:nvPr/>
          </p:nvSpPr>
          <p:spPr bwMode="auto">
            <a:xfrm>
              <a:off x="7095" y="3156"/>
              <a:ext cx="540" cy="156"/>
            </a:xfrm>
            <a:prstGeom prst="rightArrow">
              <a:avLst>
                <a:gd name="adj1" fmla="val 50000"/>
                <a:gd name="adj2" fmla="val 86538"/>
              </a:avLst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3" name="AutoShape 24"/>
            <p:cNvSpPr>
              <a:spLocks noChangeArrowheads="1"/>
            </p:cNvSpPr>
            <p:nvPr/>
          </p:nvSpPr>
          <p:spPr bwMode="auto">
            <a:xfrm>
              <a:off x="7125" y="4344"/>
              <a:ext cx="540" cy="156"/>
            </a:xfrm>
            <a:prstGeom prst="rightArrow">
              <a:avLst>
                <a:gd name="adj1" fmla="val 50000"/>
                <a:gd name="adj2" fmla="val 86538"/>
              </a:avLst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4" name="AutoShape 25"/>
            <p:cNvSpPr>
              <a:spLocks noChangeArrowheads="1"/>
            </p:cNvSpPr>
            <p:nvPr/>
          </p:nvSpPr>
          <p:spPr bwMode="auto">
            <a:xfrm>
              <a:off x="8400" y="3327"/>
              <a:ext cx="540" cy="212"/>
            </a:xfrm>
            <a:prstGeom prst="rightArrow">
              <a:avLst>
                <a:gd name="adj1" fmla="val 50000"/>
                <a:gd name="adj2" fmla="val 63679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2655" y="2532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>
              <a:off x="2685" y="3231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2700" y="4404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Text Box 29"/>
            <p:cNvSpPr txBox="1">
              <a:spLocks noChangeArrowheads="1"/>
            </p:cNvSpPr>
            <p:nvPr/>
          </p:nvSpPr>
          <p:spPr bwMode="auto">
            <a:xfrm>
              <a:off x="3270" y="3669"/>
              <a:ext cx="41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宋体" panose="02010600030101010101" pitchFamily="2" charset="-122"/>
                </a:rPr>
                <a:t>┇            ┇             ┇</a:t>
              </a:r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9" name="Rectangle 30"/>
            <p:cNvSpPr>
              <a:spLocks noChangeArrowheads="1"/>
            </p:cNvSpPr>
            <p:nvPr/>
          </p:nvSpPr>
          <p:spPr bwMode="auto">
            <a:xfrm>
              <a:off x="4395" y="3060"/>
              <a:ext cx="1080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S/H</a:t>
              </a:r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>
              <a:off x="5505" y="3216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Rectangle 32"/>
            <p:cNvSpPr>
              <a:spLocks noChangeArrowheads="1"/>
            </p:cNvSpPr>
            <p:nvPr/>
          </p:nvSpPr>
          <p:spPr bwMode="auto">
            <a:xfrm>
              <a:off x="6045" y="3060"/>
              <a:ext cx="1080" cy="31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A/D</a:t>
              </a:r>
            </a:p>
          </p:txBody>
        </p:sp>
        <p:sp>
          <p:nvSpPr>
            <p:cNvPr id="23582" name="Rectangle 33"/>
            <p:cNvSpPr>
              <a:spLocks noChangeArrowheads="1"/>
            </p:cNvSpPr>
            <p:nvPr/>
          </p:nvSpPr>
          <p:spPr bwMode="auto">
            <a:xfrm>
              <a:off x="4395" y="4248"/>
              <a:ext cx="1080" cy="3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S/H</a:t>
              </a:r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5505" y="4404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Rectangle 35"/>
            <p:cNvSpPr>
              <a:spLocks noChangeArrowheads="1"/>
            </p:cNvSpPr>
            <p:nvPr/>
          </p:nvSpPr>
          <p:spPr bwMode="auto">
            <a:xfrm>
              <a:off x="6045" y="4248"/>
              <a:ext cx="1080" cy="31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A/D</a:t>
              </a:r>
            </a:p>
          </p:txBody>
        </p:sp>
        <p:sp>
          <p:nvSpPr>
            <p:cNvPr id="23585" name="Text Box 36"/>
            <p:cNvSpPr txBox="1">
              <a:spLocks noChangeArrowheads="1"/>
            </p:cNvSpPr>
            <p:nvPr/>
          </p:nvSpPr>
          <p:spPr bwMode="auto">
            <a:xfrm>
              <a:off x="8175" y="4707"/>
              <a:ext cx="12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主机电路</a:t>
              </a:r>
            </a:p>
          </p:txBody>
        </p:sp>
        <p:sp>
          <p:nvSpPr>
            <p:cNvPr id="23586" name="Text Box 37"/>
            <p:cNvSpPr txBox="1">
              <a:spLocks noChangeArrowheads="1"/>
            </p:cNvSpPr>
            <p:nvPr/>
          </p:nvSpPr>
          <p:spPr bwMode="auto">
            <a:xfrm>
              <a:off x="2220" y="2436"/>
              <a:ext cx="540" cy="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模拟输入信号</a:t>
              </a:r>
            </a:p>
          </p:txBody>
        </p:sp>
      </p:grp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2051050" y="6092825"/>
            <a:ext cx="55927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3-1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模拟量输入多通道独立结构</a:t>
            </a:r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755650" y="1700213"/>
            <a:ext cx="7583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每个通道有独自的放大器、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S/H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转换芯片，用于</a:t>
            </a:r>
            <a:r>
              <a:rPr kumimoji="1"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高速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数据采集系统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  <p:bldP spid="47142" grpId="0" animBg="1"/>
      <p:bldP spid="4714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06" y="836712"/>
            <a:ext cx="9144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536" y="5445224"/>
            <a:ext cx="8001000" cy="83099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A0：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地址输入。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为低，对</a:t>
            </a:r>
            <a:r>
              <a:rPr kumimoji="1" lang="zh-CN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控制寄存器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进行读写操作；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为高，对</a:t>
            </a:r>
            <a:r>
              <a:rPr kumimoji="1" lang="zh-CN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数据寄存器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或校准寄存器进行操作。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7993063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288" y="404813"/>
            <a:ext cx="8208962" cy="5568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下面是控制寄存器的格式，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校准寄存器这里不讲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125538"/>
            <a:ext cx="8208962" cy="16341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AD7710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有一个控制寄存器，是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位的，用于确定芯片的工作方式、放大器的放大倍数等，该寄存器可写、可读。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3789363"/>
            <a:ext cx="8207375" cy="19236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MD2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MD1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MD0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：运行模式选择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,000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（正常工作模式）缺省方式；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001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111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为校准模式</a:t>
            </a:r>
            <a:endParaRPr kumimoji="1" lang="en-US" altLang="zh-CN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G2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G1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G0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放大倍数选择，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</a:t>
            </a: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128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3659"/>
              </p:ext>
            </p:extLst>
          </p:nvPr>
        </p:nvGraphicFramePr>
        <p:xfrm>
          <a:off x="2267746" y="1124744"/>
          <a:ext cx="3816421" cy="453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360">
                  <a:extLst>
                    <a:ext uri="{9D8B030D-6E8A-4147-A177-3AD203B41FA5}">
                      <a16:colId xmlns:a16="http://schemas.microsoft.com/office/drawing/2014/main" val="1527686384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1743395249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1726122571"/>
                    </a:ext>
                  </a:extLst>
                </a:gridCol>
                <a:gridCol w="1628341">
                  <a:extLst>
                    <a:ext uri="{9D8B030D-6E8A-4147-A177-3AD203B41FA5}">
                      <a16:colId xmlns:a16="http://schemas.microsoft.com/office/drawing/2014/main" val="3483215084"/>
                    </a:ext>
                  </a:extLst>
                </a:gridCol>
              </a:tblGrid>
              <a:tr h="504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zh-CN" sz="2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zh-CN" sz="2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G0</a:t>
                      </a:r>
                      <a:endParaRPr lang="zh-CN" sz="2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放大倍数</a:t>
                      </a:r>
                      <a:endParaRPr lang="zh-CN" sz="24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939087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7430363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857284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087306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7971810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712514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181193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438548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03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52891"/>
      </p:ext>
    </p:extLst>
  </p:cSld>
  <p:clrMapOvr>
    <a:masterClrMapping/>
  </p:clrMapOvr>
  <p:transition spd="slow">
    <p:randomBa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8913"/>
            <a:ext cx="7991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850" y="5373688"/>
            <a:ext cx="8208963" cy="1095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FS0-FS11</a:t>
            </a:r>
            <a:r>
              <a:rPr kumimoji="1"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：滤波器的滤波参数。确定滤波器的截止频率、第一陷波频率及数据传输率</a:t>
            </a:r>
            <a:endParaRPr kumimoji="1" lang="en-US" altLang="zh-CN" sz="28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4168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0" y="0"/>
            <a:ext cx="8763000" cy="6858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MOV SCON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hlinkClick r:id="rId2" action="ppaction://hlinksldjump"/>
              </a:rPr>
              <a:t>,#00H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;   	Configure 8051 for MODE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MOV IE,#90H;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	Enable Transmit Interrupt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	MOV IP,#10H;           Prioritize the Transmit Interrupt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SETB 91H;   		Set P1.1, Used as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TFS</a:t>
            </a:r>
            <a:endParaRPr kumimoji="1"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	SETB 90H;   		Set P1.0, Used as </a:t>
            </a:r>
            <a:r>
              <a:rPr kumimoji="1"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RFS</a:t>
            </a:r>
            <a:endParaRPr kumimoji="1"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		MOV R1,#003H;   	Sets Number of Bytes to Be Written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		MOV R0,#030H; 	Start Address in RAM for Bytes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MOV A, #00H;           Clear Accumulator</a:t>
            </a: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MOV SBUF, A;          Initialize the Serial Port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WAIT: SJMP WAIT; 		Wait for Interrupt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INT ROUTINE: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NOP; 	                        Interrupt Subroutine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	MOV A, R1;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JZ FIN;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DEC R1;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MOV A, @R0;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INC R0;		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203848" y="476672"/>
            <a:ext cx="4949825" cy="3771900"/>
            <a:chOff x="1344" y="1246"/>
            <a:chExt cx="3072" cy="2260"/>
          </a:xfrm>
        </p:grpSpPr>
        <p:sp>
          <p:nvSpPr>
            <p:cNvPr id="124932" name="Rectangle 25"/>
            <p:cNvSpPr>
              <a:spLocks noChangeArrowheads="1"/>
            </p:cNvSpPr>
            <p:nvPr/>
          </p:nvSpPr>
          <p:spPr bwMode="auto">
            <a:xfrm>
              <a:off x="1344" y="1248"/>
              <a:ext cx="959" cy="2258"/>
            </a:xfrm>
            <a:prstGeom prst="rect">
              <a:avLst/>
            </a:prstGeom>
            <a:solidFill>
              <a:schemeClr val="bg2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33" name="Rectangle 26"/>
            <p:cNvSpPr>
              <a:spLocks noChangeArrowheads="1"/>
            </p:cNvSpPr>
            <p:nvPr/>
          </p:nvSpPr>
          <p:spPr bwMode="auto">
            <a:xfrm>
              <a:off x="3457" y="1246"/>
              <a:ext cx="959" cy="2258"/>
            </a:xfrm>
            <a:prstGeom prst="rect">
              <a:avLst/>
            </a:prstGeom>
            <a:solidFill>
              <a:schemeClr val="hlink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34" name="Text Box 27"/>
            <p:cNvSpPr txBox="1">
              <a:spLocks noChangeArrowheads="1"/>
            </p:cNvSpPr>
            <p:nvPr/>
          </p:nvSpPr>
          <p:spPr bwMode="auto">
            <a:xfrm>
              <a:off x="1946" y="1554"/>
              <a:ext cx="38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P1.1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P1.2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P1.3</a:t>
              </a:r>
            </a:p>
            <a:p>
              <a:pPr algn="just"/>
              <a:endPara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P3.1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5" name="Text Box 28"/>
            <p:cNvSpPr txBox="1">
              <a:spLocks noChangeArrowheads="1"/>
            </p:cNvSpPr>
            <p:nvPr/>
          </p:nvSpPr>
          <p:spPr bwMode="auto">
            <a:xfrm>
              <a:off x="1569" y="2935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XC51</a:t>
              </a:r>
            </a:p>
          </p:txBody>
        </p:sp>
        <p:sp>
          <p:nvSpPr>
            <p:cNvPr id="124936" name="Text Box 29"/>
            <p:cNvSpPr txBox="1">
              <a:spLocks noChangeArrowheads="1"/>
            </p:cNvSpPr>
            <p:nvPr/>
          </p:nvSpPr>
          <p:spPr bwMode="auto">
            <a:xfrm>
              <a:off x="3601" y="2926"/>
              <a:ext cx="6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AD7710</a:t>
              </a:r>
              <a:endPara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7" name="Text Box 30"/>
            <p:cNvSpPr txBox="1">
              <a:spLocks noChangeArrowheads="1"/>
            </p:cNvSpPr>
            <p:nvPr/>
          </p:nvSpPr>
          <p:spPr bwMode="auto">
            <a:xfrm>
              <a:off x="3457" y="1557"/>
              <a:ext cx="671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RFS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TFS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DRDY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endPara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SDATA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SCLK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38" name="Line 31"/>
            <p:cNvSpPr>
              <a:spLocks noChangeShapeType="1"/>
            </p:cNvSpPr>
            <p:nvPr/>
          </p:nvSpPr>
          <p:spPr bwMode="auto">
            <a:xfrm flipH="1">
              <a:off x="3025" y="2671"/>
              <a:ext cx="44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9" name="Line 32"/>
            <p:cNvSpPr>
              <a:spLocks noChangeShapeType="1"/>
            </p:cNvSpPr>
            <p:nvPr/>
          </p:nvSpPr>
          <p:spPr bwMode="auto">
            <a:xfrm flipH="1">
              <a:off x="2304" y="1663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0" name="Line 33"/>
            <p:cNvSpPr>
              <a:spLocks noChangeShapeType="1"/>
            </p:cNvSpPr>
            <p:nvPr/>
          </p:nvSpPr>
          <p:spPr bwMode="auto">
            <a:xfrm flipH="1">
              <a:off x="2304" y="1837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1" name="Line 34"/>
            <p:cNvSpPr>
              <a:spLocks noChangeShapeType="1"/>
            </p:cNvSpPr>
            <p:nvPr/>
          </p:nvSpPr>
          <p:spPr bwMode="auto">
            <a:xfrm flipH="1">
              <a:off x="2304" y="2014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2" name="Line 35"/>
            <p:cNvSpPr>
              <a:spLocks noChangeShapeType="1"/>
            </p:cNvSpPr>
            <p:nvPr/>
          </p:nvSpPr>
          <p:spPr bwMode="auto">
            <a:xfrm flipH="1">
              <a:off x="2304" y="249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3" name="Line 36"/>
            <p:cNvSpPr>
              <a:spLocks noChangeShapeType="1"/>
            </p:cNvSpPr>
            <p:nvPr/>
          </p:nvSpPr>
          <p:spPr bwMode="auto">
            <a:xfrm>
              <a:off x="3504" y="1595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4" name="Line 37"/>
            <p:cNvSpPr>
              <a:spLocks noChangeShapeType="1"/>
            </p:cNvSpPr>
            <p:nvPr/>
          </p:nvSpPr>
          <p:spPr bwMode="auto">
            <a:xfrm>
              <a:off x="3504" y="1776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5" name="Line 38"/>
            <p:cNvSpPr>
              <a:spLocks noChangeShapeType="1"/>
            </p:cNvSpPr>
            <p:nvPr/>
          </p:nvSpPr>
          <p:spPr bwMode="auto">
            <a:xfrm>
              <a:off x="3515" y="1946"/>
              <a:ext cx="397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6" name="Line 39"/>
            <p:cNvSpPr>
              <a:spLocks noChangeShapeType="1"/>
            </p:cNvSpPr>
            <p:nvPr/>
          </p:nvSpPr>
          <p:spPr bwMode="auto">
            <a:xfrm flipH="1">
              <a:off x="2304" y="2666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947" name="Group 40"/>
            <p:cNvGrpSpPr>
              <a:grpSpLocks/>
            </p:cNvGrpSpPr>
            <p:nvPr/>
          </p:nvGrpSpPr>
          <p:grpSpPr bwMode="auto">
            <a:xfrm flipH="1">
              <a:off x="2716" y="2574"/>
              <a:ext cx="308" cy="192"/>
              <a:chOff x="2618" y="2904"/>
              <a:chExt cx="308" cy="192"/>
            </a:xfrm>
          </p:grpSpPr>
          <p:sp>
            <p:nvSpPr>
              <p:cNvPr id="124949" name="AutoShape 41"/>
              <p:cNvSpPr>
                <a:spLocks noChangeArrowheads="1"/>
              </p:cNvSpPr>
              <p:nvPr/>
            </p:nvSpPr>
            <p:spPr bwMode="auto">
              <a:xfrm>
                <a:off x="2618" y="2976"/>
                <a:ext cx="63" cy="48"/>
              </a:xfrm>
              <a:prstGeom prst="flowChartConnector">
                <a:avLst/>
              </a:prstGeom>
              <a:noFill/>
              <a:ln w="254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950" name="AutoShape 42"/>
              <p:cNvSpPr>
                <a:spLocks noChangeArrowheads="1"/>
              </p:cNvSpPr>
              <p:nvPr/>
            </p:nvSpPr>
            <p:spPr bwMode="auto">
              <a:xfrm rot="-5400000">
                <a:off x="2710" y="2880"/>
                <a:ext cx="192" cy="24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24948" name="Line 43"/>
            <p:cNvSpPr>
              <a:spLocks noChangeShapeType="1"/>
            </p:cNvSpPr>
            <p:nvPr/>
          </p:nvSpPr>
          <p:spPr bwMode="auto">
            <a:xfrm flipH="1">
              <a:off x="2301" y="218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81000" y="152400"/>
            <a:ext cx="8077200" cy="6324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	            RLC A;                       Rearrange Data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B.0,  C;             Reverse Order of Bits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B.1,C; RLC A; MOV B.2,C;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B.3,C; RLC A; MOV B.4,C;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B.5,C; RLC A; MOV B.6,C;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RLC A; MOV B.7,C;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A,B;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CLR 93H;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CLR 91H;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MOV SBUF,A;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RETI;             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FIN:SETB 91H;                 Bring </a:t>
            </a:r>
            <a:r>
              <a:rPr kumimoji="1"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ea typeface="PlantinOvBars-Regular"/>
                <a:cs typeface="PlantinOvBars-Regular"/>
              </a:rPr>
              <a:t>TFS </a:t>
            </a: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High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SETB 93H;      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RETI</a:t>
            </a:r>
          </a:p>
        </p:txBody>
      </p:sp>
      <p:sp>
        <p:nvSpPr>
          <p:cNvPr id="437251" name="Music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8027988" y="5949950"/>
            <a:ext cx="546100" cy="6873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79838" y="765175"/>
            <a:ext cx="4949825" cy="3771900"/>
            <a:chOff x="1344" y="1246"/>
            <a:chExt cx="3072" cy="2260"/>
          </a:xfrm>
        </p:grpSpPr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1344" y="1248"/>
              <a:ext cx="959" cy="2258"/>
            </a:xfrm>
            <a:prstGeom prst="rect">
              <a:avLst/>
            </a:prstGeom>
            <a:solidFill>
              <a:schemeClr val="bg2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3457" y="1246"/>
              <a:ext cx="959" cy="2258"/>
            </a:xfrm>
            <a:prstGeom prst="rect">
              <a:avLst/>
            </a:prstGeom>
            <a:solidFill>
              <a:schemeClr val="hlink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1946" y="1554"/>
              <a:ext cx="38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P1.1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P1.2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P1.3</a:t>
              </a:r>
            </a:p>
            <a:p>
              <a:pPr algn="just"/>
              <a:endPara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P3.0</a:t>
              </a:r>
            </a:p>
            <a:p>
              <a:pPr algn="just"/>
              <a:r>
                <a:rPr kumimoji="1" lang="en-US" altLang="zh-CN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P3.1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1569" y="2935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zh-CN" altLang="en-US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XC51</a:t>
              </a: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601" y="2926"/>
              <a:ext cx="6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AD7710</a:t>
              </a:r>
              <a:endPara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3457" y="1557"/>
              <a:ext cx="671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RFS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TFS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DRDY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endPara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SDATA</a:t>
              </a:r>
            </a:p>
            <a:p>
              <a:pPr algn="just"/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SCLK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 flipH="1">
              <a:off x="3025" y="2671"/>
              <a:ext cx="44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 flipH="1">
              <a:off x="2304" y="1663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 flipH="1">
              <a:off x="2304" y="1837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H="1">
              <a:off x="2304" y="2014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 flipH="1">
              <a:off x="2304" y="249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504" y="1595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3504" y="1776"/>
              <a:ext cx="283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3515" y="1946"/>
              <a:ext cx="397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H="1">
              <a:off x="2304" y="2666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972" name="Group 20"/>
            <p:cNvGrpSpPr>
              <a:grpSpLocks/>
            </p:cNvGrpSpPr>
            <p:nvPr/>
          </p:nvGrpSpPr>
          <p:grpSpPr bwMode="auto">
            <a:xfrm flipH="1">
              <a:off x="2716" y="2574"/>
              <a:ext cx="308" cy="192"/>
              <a:chOff x="2618" y="2904"/>
              <a:chExt cx="308" cy="192"/>
            </a:xfrm>
          </p:grpSpPr>
          <p:sp>
            <p:nvSpPr>
              <p:cNvPr id="125974" name="AutoShape 21"/>
              <p:cNvSpPr>
                <a:spLocks noChangeArrowheads="1"/>
              </p:cNvSpPr>
              <p:nvPr/>
            </p:nvSpPr>
            <p:spPr bwMode="auto">
              <a:xfrm>
                <a:off x="2618" y="2976"/>
                <a:ext cx="63" cy="48"/>
              </a:xfrm>
              <a:prstGeom prst="flowChartConnector">
                <a:avLst/>
              </a:prstGeom>
              <a:noFill/>
              <a:ln w="254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5975" name="AutoShape 22"/>
              <p:cNvSpPr>
                <a:spLocks noChangeArrowheads="1"/>
              </p:cNvSpPr>
              <p:nvPr/>
            </p:nvSpPr>
            <p:spPr bwMode="auto">
              <a:xfrm rot="-5400000">
                <a:off x="2710" y="2880"/>
                <a:ext cx="192" cy="24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rgbClr val="00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25973" name="Line 23"/>
            <p:cNvSpPr>
              <a:spLocks noChangeShapeType="1"/>
            </p:cNvSpPr>
            <p:nvPr/>
          </p:nvSpPr>
          <p:spPr bwMode="auto">
            <a:xfrm flipH="1">
              <a:off x="2301" y="2186"/>
              <a:ext cx="11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285750" y="231817"/>
            <a:ext cx="5586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3.1.3 模拟量输入通道其它器件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85750" y="789224"/>
            <a:ext cx="8501063" cy="129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65000"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多路模拟开关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AD7501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AD7503(8),AD7506(16) 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Analog Devices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）</a:t>
            </a:r>
            <a:endParaRPr kumimoji="1"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CD4051(8),CD4052(4)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等（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FAIRCHILD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323528" y="2204864"/>
            <a:ext cx="8496944" cy="440120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AD7501</a:t>
            </a:r>
            <a:r>
              <a:rPr kumimoji="1"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AD7503</a:t>
            </a:r>
            <a:r>
              <a:rPr kumimoji="1"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- 8 Channel Analog Multiplexer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AD7501 and AD7503 are monolithic CMOS, 8-channel analog multiplexers which switch one of eight inputs to a common output, depending on </a:t>
            </a:r>
            <a:r>
              <a:rPr kumimoji="1" lang="en-US" altLang="zh-CN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three binary address lines</a:t>
            </a:r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 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kumimoji="1" lang="en-US" altLang="zh-CN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input. The AD7503 is identical to the AD7501 except its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is inverted. All digital inputs are TTL/DTL and CMOS logic compatible. </a:t>
            </a:r>
            <a:endParaRPr kumimoji="1" lang="zh-CN" altLang="en-US" sz="2800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  <p:bldP spid="215043" grpId="0"/>
      <p:bldP spid="21505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979712" y="4941168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AD7501/7503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的功能方块图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2267743" y="1124743"/>
            <a:ext cx="134605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160751"/>
              </p:ext>
            </p:extLst>
          </p:nvPr>
        </p:nvGraphicFramePr>
        <p:xfrm>
          <a:off x="1474639" y="476672"/>
          <a:ext cx="5040560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Visio" r:id="rId3" imgW="5143606" imgH="5006411" progId="Visio.Drawing.15">
                  <p:embed/>
                </p:oleObj>
              </mc:Choice>
              <mc:Fallback>
                <p:oleObj name="Visio" r:id="rId3" imgW="5143606" imgH="5006411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39" y="476672"/>
                        <a:ext cx="5040560" cy="3960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1763713" y="188913"/>
          <a:ext cx="5503862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位图图像" r:id="rId3" imgW="3409524" imgH="3952381" progId="Paint.Picture">
                  <p:embed/>
                </p:oleObj>
              </mc:Choice>
              <mc:Fallback>
                <p:oleObj name="位图图像" r:id="rId3" imgW="3409524" imgH="39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8913"/>
                        <a:ext cx="5503862" cy="638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910161"/>
              </p:ext>
            </p:extLst>
          </p:nvPr>
        </p:nvGraphicFramePr>
        <p:xfrm>
          <a:off x="755576" y="4149080"/>
          <a:ext cx="5486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位图图像" r:id="rId3" imgW="3400900" imgH="1448002" progId="Paint.Picture">
                  <p:embed/>
                </p:oleObj>
              </mc:Choice>
              <mc:Fallback>
                <p:oleObj name="位图图像" r:id="rId3" imgW="3400900" imgH="144800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49080"/>
                        <a:ext cx="5486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5486400" y="533400"/>
            <a:ext cx="3352800" cy="3378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The AD7502 is a monolithic CMOS dual 4-channel analog multiplexer. Depending on </a:t>
            </a:r>
            <a:r>
              <a:rPr kumimoji="1"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the state of two binary address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inputs and an “</a:t>
            </a:r>
            <a:r>
              <a:rPr kumimoji="1"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enable,”</a:t>
            </a:r>
            <a:r>
              <a:rPr kumimoji="1"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it switches two output buses to two of eight inputs.</a:t>
            </a:r>
            <a:endParaRPr kumimoji="1"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102"/>
          <p:cNvSpPr>
            <a:spLocks noChangeArrowheads="1"/>
          </p:cNvSpPr>
          <p:nvPr/>
        </p:nvSpPr>
        <p:spPr bwMode="auto">
          <a:xfrm>
            <a:off x="323527" y="410591"/>
            <a:ext cx="126500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080406"/>
              </p:ext>
            </p:extLst>
          </p:nvPr>
        </p:nvGraphicFramePr>
        <p:xfrm>
          <a:off x="323528" y="410592"/>
          <a:ext cx="4499992" cy="350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Visio" r:id="rId5" imgW="5653969" imgH="4358703" progId="Visio.Drawing.15">
                  <p:embed/>
                </p:oleObj>
              </mc:Choice>
              <mc:Fallback>
                <p:oleObj name="Visio" r:id="rId5" imgW="5653969" imgH="4358703" progId="Visio.Drawing.15">
                  <p:embed/>
                  <p:pic>
                    <p:nvPicPr>
                      <p:cNvPr id="0" name="Object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10592"/>
                        <a:ext cx="4499992" cy="3501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4"/>
          <p:cNvSpPr>
            <a:spLocks noChangeArrowheads="1"/>
          </p:cNvSpPr>
          <p:nvPr/>
        </p:nvSpPr>
        <p:spPr bwMode="auto">
          <a:xfrm>
            <a:off x="6227763" y="2420938"/>
            <a:ext cx="2160587" cy="29511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Line 8"/>
          <p:cNvSpPr>
            <a:spLocks noChangeShapeType="1"/>
          </p:cNvSpPr>
          <p:nvPr/>
        </p:nvSpPr>
        <p:spPr bwMode="auto">
          <a:xfrm>
            <a:off x="2819400" y="2209800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539750" y="333375"/>
            <a:ext cx="74914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多通道共享器件结构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4213" y="2565400"/>
            <a:ext cx="7620000" cy="3097213"/>
            <a:chOff x="432" y="1649"/>
            <a:chExt cx="4800" cy="1951"/>
          </a:xfrm>
        </p:grpSpPr>
        <p:sp>
          <p:nvSpPr>
            <p:cNvPr id="24586" name="Line 14"/>
            <p:cNvSpPr>
              <a:spLocks noChangeShapeType="1"/>
            </p:cNvSpPr>
            <p:nvPr/>
          </p:nvSpPr>
          <p:spPr bwMode="auto">
            <a:xfrm>
              <a:off x="1388" y="2470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Text Box 15"/>
            <p:cNvSpPr txBox="1">
              <a:spLocks noChangeArrowheads="1"/>
            </p:cNvSpPr>
            <p:nvPr/>
          </p:nvSpPr>
          <p:spPr bwMode="auto">
            <a:xfrm>
              <a:off x="4120" y="3377"/>
              <a:ext cx="95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主机电路</a:t>
              </a:r>
            </a:p>
          </p:txBody>
        </p:sp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4056" y="1660"/>
              <a:ext cx="424" cy="1671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输</a:t>
              </a:r>
            </a:p>
            <a:p>
              <a:pPr algn="just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入</a:t>
              </a:r>
            </a:p>
            <a:p>
              <a:pPr algn="just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24589" name="Text Box 17"/>
            <p:cNvSpPr txBox="1">
              <a:spLocks noChangeArrowheads="1"/>
            </p:cNvSpPr>
            <p:nvPr/>
          </p:nvSpPr>
          <p:spPr bwMode="auto">
            <a:xfrm>
              <a:off x="812" y="2727"/>
              <a:ext cx="21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2"/>
                  </a:solidFill>
                  <a:latin typeface="宋体" panose="02010600030101010101" pitchFamily="2" charset="-122"/>
                </a:rPr>
                <a:t>┇</a:t>
              </a:r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0" name="Line 18"/>
            <p:cNvSpPr>
              <a:spLocks noChangeShapeType="1"/>
            </p:cNvSpPr>
            <p:nvPr/>
          </p:nvSpPr>
          <p:spPr bwMode="auto">
            <a:xfrm>
              <a:off x="741" y="1930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>
              <a:off x="741" y="2429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>
              <a:off x="750" y="3267"/>
              <a:ext cx="3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Text Box 21"/>
            <p:cNvSpPr txBox="1">
              <a:spLocks noChangeArrowheads="1"/>
            </p:cNvSpPr>
            <p:nvPr/>
          </p:nvSpPr>
          <p:spPr bwMode="auto">
            <a:xfrm>
              <a:off x="432" y="1861"/>
              <a:ext cx="318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模拟输入信号</a:t>
              </a:r>
            </a:p>
          </p:txBody>
        </p:sp>
        <p:sp>
          <p:nvSpPr>
            <p:cNvPr id="24594" name="Rectangle 22"/>
            <p:cNvSpPr>
              <a:spLocks noChangeArrowheads="1"/>
            </p:cNvSpPr>
            <p:nvPr/>
          </p:nvSpPr>
          <p:spPr bwMode="auto">
            <a:xfrm>
              <a:off x="2375" y="2343"/>
              <a:ext cx="539" cy="25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S/H</a:t>
              </a: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2914" y="2455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Rectangle 24"/>
            <p:cNvSpPr>
              <a:spLocks noChangeArrowheads="1"/>
            </p:cNvSpPr>
            <p:nvPr/>
          </p:nvSpPr>
          <p:spPr bwMode="auto">
            <a:xfrm>
              <a:off x="3234" y="2343"/>
              <a:ext cx="486" cy="2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A/D</a:t>
              </a:r>
            </a:p>
          </p:txBody>
        </p:sp>
        <p:sp>
          <p:nvSpPr>
            <p:cNvPr id="24597" name="AutoShape 25"/>
            <p:cNvSpPr>
              <a:spLocks noChangeArrowheads="1"/>
            </p:cNvSpPr>
            <p:nvPr/>
          </p:nvSpPr>
          <p:spPr bwMode="auto">
            <a:xfrm>
              <a:off x="3720" y="2412"/>
              <a:ext cx="318" cy="111"/>
            </a:xfrm>
            <a:prstGeom prst="rightArrow">
              <a:avLst>
                <a:gd name="adj1" fmla="val 50000"/>
                <a:gd name="adj2" fmla="val 7162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8" name="Rectangle 26"/>
            <p:cNvSpPr>
              <a:spLocks noChangeArrowheads="1"/>
            </p:cNvSpPr>
            <p:nvPr/>
          </p:nvSpPr>
          <p:spPr bwMode="auto">
            <a:xfrm>
              <a:off x="4808" y="1649"/>
              <a:ext cx="424" cy="167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480" y="2393"/>
              <a:ext cx="319" cy="151"/>
            </a:xfrm>
            <a:prstGeom prst="rightArrow">
              <a:avLst>
                <a:gd name="adj1" fmla="val 50000"/>
                <a:gd name="adj2" fmla="val 5281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1059" y="1778"/>
              <a:ext cx="328" cy="16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多路模拟开关</a:t>
              </a:r>
            </a:p>
          </p:txBody>
        </p:sp>
        <p:sp>
          <p:nvSpPr>
            <p:cNvPr id="24601" name="AutoShape 29"/>
            <p:cNvSpPr>
              <a:spLocks noChangeArrowheads="1"/>
            </p:cNvSpPr>
            <p:nvPr/>
          </p:nvSpPr>
          <p:spPr bwMode="auto">
            <a:xfrm rot="5400000" flipV="1">
              <a:off x="1632" y="2290"/>
              <a:ext cx="514" cy="368"/>
            </a:xfrm>
            <a:prstGeom prst="flowChartMerg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2" name="Line 30"/>
            <p:cNvSpPr>
              <a:spLocks noChangeShapeType="1"/>
            </p:cNvSpPr>
            <p:nvPr/>
          </p:nvSpPr>
          <p:spPr bwMode="auto">
            <a:xfrm>
              <a:off x="2058" y="2466"/>
              <a:ext cx="3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1857375" y="5643563"/>
            <a:ext cx="58356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3-2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模拟量输入多通道共享结构</a:t>
            </a:r>
          </a:p>
        </p:txBody>
      </p:sp>
      <p:sp>
        <p:nvSpPr>
          <p:cNvPr id="138273" name="Music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8027988" y="5949950"/>
            <a:ext cx="546100" cy="6873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539750" y="981075"/>
            <a:ext cx="806450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多通道共享放大器、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S/H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，多路开关轮流采入各通道模拟信号，经放大保持和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转换后送入单片机，用于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低速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数据采集系统 。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786063" y="6143625"/>
            <a:ext cx="2500312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单通道结构？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2" grpId="0" autoUpdateAnimBg="0"/>
      <p:bldP spid="138271" grpId="0" animBg="1"/>
      <p:bldP spid="138275" grpId="0" animBg="1" autoUpdateAnimBg="0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3" name="Object 1027"/>
          <p:cNvGraphicFramePr>
            <a:graphicFrameLocks noChangeAspect="1"/>
          </p:cNvGraphicFramePr>
          <p:nvPr/>
        </p:nvGraphicFramePr>
        <p:xfrm>
          <a:off x="1547813" y="-52388"/>
          <a:ext cx="5868987" cy="691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位图图像" r:id="rId3" imgW="3971429" imgH="4676190" progId="Paint.Picture">
                  <p:embed/>
                </p:oleObj>
              </mc:Choice>
              <mc:Fallback>
                <p:oleObj name="位图图像" r:id="rId3" imgW="3971429" imgH="4676190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-52388"/>
                        <a:ext cx="5868987" cy="691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03350" y="1916113"/>
          <a:ext cx="6553200" cy="390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位图图像" r:id="rId3" imgW="2828571" imgH="1685714" progId="Paint.Picture">
                  <p:embed/>
                </p:oleObj>
              </mc:Choice>
              <mc:Fallback>
                <p:oleObj name="位图图像" r:id="rId3" imgW="2828571" imgH="16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6553200" cy="390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971550" y="765175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CD4051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引脚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688013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Text Box 5"/>
          <p:cNvSpPr txBox="1">
            <a:spLocks noChangeArrowheads="1"/>
          </p:cNvSpPr>
          <p:nvPr/>
        </p:nvSpPr>
        <p:spPr bwMode="auto">
          <a:xfrm>
            <a:off x="3419475" y="7651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CD4051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36750"/>
            <a:ext cx="65532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ext Box 5"/>
          <p:cNvSpPr txBox="1">
            <a:spLocks noChangeArrowheads="1"/>
          </p:cNvSpPr>
          <p:nvPr/>
        </p:nvSpPr>
        <p:spPr bwMode="auto">
          <a:xfrm>
            <a:off x="971550" y="765175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CD4052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引脚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4250"/>
            <a:ext cx="8280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Text Box 5"/>
          <p:cNvSpPr txBox="1">
            <a:spLocks noChangeArrowheads="1"/>
          </p:cNvSpPr>
          <p:nvPr/>
        </p:nvSpPr>
        <p:spPr bwMode="auto">
          <a:xfrm>
            <a:off x="3132138" y="5492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CD4052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引脚说明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78050"/>
            <a:ext cx="80645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9" name="Text Box 5"/>
          <p:cNvSpPr txBox="1">
            <a:spLocks noChangeArrowheads="1"/>
          </p:cNvSpPr>
          <p:nvPr/>
        </p:nvSpPr>
        <p:spPr bwMode="auto">
          <a:xfrm>
            <a:off x="3419475" y="7651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CD4052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选用：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611188" y="2492375"/>
            <a:ext cx="7543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接通电阻、温漂、开关漏电流、对地电容、开关接通时延、开关断开时延、切换时间等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04800" y="3048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6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采样保持电路</a:t>
            </a:r>
            <a:endParaRPr kumimoji="1" lang="zh-CN" altLang="en-US" sz="32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7488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保持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转换器的输入信号不变。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95288" y="2420938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工作模式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615951" y="3213100"/>
            <a:ext cx="7777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采样：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输出随输入变化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611188" y="407670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保持：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输出保持在保持命令发出时的输入值，直到逻辑控制端送入采样命令时为止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558006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工作模式的切换由逻辑输入端控制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401410" grpId="0"/>
      <p:bldP spid="4014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1026" descr="0203B_DC2_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84264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Text Box 1029"/>
          <p:cNvSpPr txBox="1">
            <a:spLocks noChangeArrowheads="1"/>
          </p:cNvSpPr>
          <p:nvPr/>
        </p:nvSpPr>
        <p:spPr bwMode="auto">
          <a:xfrm>
            <a:off x="3132138" y="5589588"/>
            <a:ext cx="3048000" cy="5191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采样保持输出变化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主要参数：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7848600" cy="946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孔径时间：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在保持命令发出后到逻辑输入控制的开关完全断开所需的时间。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003800" y="4724400"/>
          <a:ext cx="13684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1368425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395288" y="2133600"/>
            <a:ext cx="7848600" cy="946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捕捉时间：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在采样命令发出后，采样/保持器的输出从所保持的值到达当前输入信号所需的时间。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95288" y="3284538"/>
            <a:ext cx="7848600" cy="13731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保持电压的下降率：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在保持模式时，保持电容器的漏电使保持电压值有所下降，将电压随时间的变化率称为保持电压的下降率。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539750" y="5911850"/>
            <a:ext cx="7848600" cy="946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选用时还要考虑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输入电压、输入电阻、输出电阻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</a:t>
            </a:r>
          </a:p>
        </p:txBody>
      </p:sp>
      <p:pic>
        <p:nvPicPr>
          <p:cNvPr id="242696" name="Picture 8" descr="0203B_DC2_F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554355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nimBg="1" autoUpdateAnimBg="0"/>
      <p:bldP spid="242693" grpId="0" animBg="1" autoUpdateAnimBg="0"/>
      <p:bldP spid="242694" grpId="0" animBg="1" autoUpdateAnimBg="0"/>
      <p:bldP spid="2426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656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3.1.2  A/D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芯片及其与单片机接口</a:t>
            </a:r>
            <a:endParaRPr kumimoji="1" lang="zh-CN" altLang="en-US" sz="2800" b="1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323850" y="98107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转换芯片的主要性能指标：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539750" y="1557338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分辨率（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resolution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68313" y="3429000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转换时间(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conversion time)：</a:t>
            </a:r>
            <a:endParaRPr kumimoji="1" lang="zh-CN" altLang="en-US" sz="28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468313" y="4797425"/>
            <a:ext cx="7921625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转换误差(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precision)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  （转换精度）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611188" y="1989138"/>
            <a:ext cx="8208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芯片对输入信号的分辨能力，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输出数码变动一个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LSB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Least Significant Bit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）时，输入模拟信号的变化量。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Vmax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kumimoji="1" lang="en-US" altLang="zh-CN" sz="28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(n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位)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539750" y="3860800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从启动转换到转换结束的时间。</a:t>
            </a:r>
            <a:r>
              <a:rPr kumimoji="1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(转换速度) 转换率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468313" y="5300663"/>
            <a:ext cx="7921625" cy="9540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转换结果的实际值与真实值之差.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（精度）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.包括偏移误差、量程误差、非线性误差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8" grpId="0" autoUpdateAnimBg="0"/>
      <p:bldP spid="114700" grpId="0" autoUpdateAnimBg="0"/>
      <p:bldP spid="114701" grpId="0" autoUpdateAnimBg="0"/>
      <p:bldP spid="114702" grpId="0" animBg="1" autoUpdateAnimBg="0"/>
      <p:bldP spid="114703" grpId="0" autoUpdateAnimBg="0"/>
      <p:bldP spid="114704" grpId="0" autoUpdateAnimBg="0"/>
      <p:bldP spid="11470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381000" y="381000"/>
            <a:ext cx="8458200" cy="28702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常用的采样保持器有：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AD582：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高性能，具有放大功能 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SHA，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两个逻辑控制输入端(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LOGICIN+、LOGICIN-)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IN+=“1”、IN-=“0”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时，处于保持模式；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其它状态，均为采样模式；</a:t>
            </a:r>
          </a:p>
        </p:txBody>
      </p:sp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29000"/>
            <a:ext cx="33115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381000" y="381000"/>
            <a:ext cx="8458200" cy="52322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LF398：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是无放大器的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SH</a:t>
            </a:r>
            <a:endParaRPr kumimoji="1"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37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2768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381000" y="381000"/>
            <a:ext cx="8458200" cy="52322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LF398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的使用方法：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38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9150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797152"/>
            <a:ext cx="8458200" cy="1169551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端输入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时，处于采样模式；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端输入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时，处于保持模式；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  <p:bldP spid="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68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前置放大电路</a:t>
            </a:r>
            <a:endParaRPr kumimoji="1" lang="zh-CN" altLang="en-US" sz="3200" b="1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将小信号放大到与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电路输入电压相匹配的电平，以便进行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转换。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68313" y="3573463"/>
            <a:ext cx="7848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主要参数：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差模输入电压、输出电阻、输入失调电压、开环差模增益、共模抑制比、最大输出电压幅度等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  <p:bldP spid="24474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04800" y="533400"/>
            <a:ext cx="85344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通用型:</a:t>
            </a:r>
          </a:p>
        </p:txBody>
      </p:sp>
      <p:sp>
        <p:nvSpPr>
          <p:cNvPr id="225301" name="Rectangle 2069"/>
          <p:cNvSpPr>
            <a:spLocks noChangeArrowheads="1"/>
          </p:cNvSpPr>
          <p:nvPr/>
        </p:nvSpPr>
        <p:spPr bwMode="auto">
          <a:xfrm>
            <a:off x="323850" y="1628775"/>
            <a:ext cx="8496300" cy="415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专用型：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高精度低漂移型</a:t>
            </a: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用于小信号放大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高输入阻抗型：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抗干扰能力强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低功耗型：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隔离放大电路</a:t>
            </a: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隔离信号。有变压器耦合和光电耦合两种。具有很强的抗共模干扰的能力。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hlinkClick r:id="" action="ppaction://hlinkshowjump?jump=nextslide"/>
              </a:rPr>
              <a:t>程控增益放大电路</a:t>
            </a: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hlinkClick r:id="" action="ppaction://hlinkshowjump?jump=nextslide"/>
              </a:rPr>
              <a:t>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/>
      <p:bldP spid="22530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304800" y="533400"/>
            <a:ext cx="8534400" cy="946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程控增益放大电路</a:t>
            </a:r>
            <a:r>
              <a:rPr kumimoji="1"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不同输入范围采用不同增益以满足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需要。（通过改变反馈电阻改变增益）</a:t>
            </a:r>
          </a:p>
        </p:txBody>
      </p:sp>
      <p:sp>
        <p:nvSpPr>
          <p:cNvPr id="410627" name="Music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8027988" y="5949950"/>
            <a:ext cx="546100" cy="6873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0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6481763" cy="38306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059113" y="573405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程控放大原理电路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338138"/>
            <a:ext cx="5586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3.1.4 模拟量输入通道设计举例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931150" cy="51911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设计步骤：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95288" y="2063750"/>
            <a:ext cx="7931150" cy="946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根据实际需要，选择合适的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芯片、多路开关、采样保持器和放大器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468313" y="3213100"/>
            <a:ext cx="793115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电路设计、编制调试程序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468313" y="4005263"/>
            <a:ext cx="79311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确定电路正确后，进行布线、加工电路板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217091" grpId="0" animBg="1"/>
      <p:bldP spid="217092" grpId="0" animBg="1"/>
      <p:bldP spid="217093" grpId="0" animBg="1"/>
      <p:bldP spid="21709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20145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设计实例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设计要求：8 路模拟输入（缓变信号），电压范围0~20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mV，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转换时间0.5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分辨率20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μV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通道误差小于0.1%。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14313" y="2428875"/>
            <a:ext cx="85344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分析：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28600" y="4197914"/>
            <a:ext cx="85344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8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路模拟输入——需要多路开关（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AD7501）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14313" y="3000375"/>
            <a:ext cx="8534400" cy="11604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芯片：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MC14433(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输入电压范围：                     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-0.2~+0.2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V,-2~+2V)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115616" y="5494797"/>
            <a:ext cx="72009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电压范围0~20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mV：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需要放大器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ICL7650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4313" y="4827817"/>
            <a:ext cx="85344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缓变信号——不需要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S/H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/>
      <p:bldP spid="245763" grpId="0" animBg="1"/>
      <p:bldP spid="245764" grpId="0" animBg="1" autoUpdateAnimBg="0"/>
      <p:bldP spid="245765" grpId="0" animBg="1"/>
      <p:bldP spid="245766" grpId="0" animBg="1" autoUpdateAnimBg="0"/>
      <p:bldP spid="7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361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电路设计：</a:t>
            </a:r>
            <a:endParaRPr kumimoji="1"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2514600" y="6172200"/>
            <a:ext cx="4343400" cy="457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模拟量输入通道逻辑线路实例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-3207" y="2204862"/>
            <a:ext cx="13113857" cy="5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451227"/>
              </p:ext>
            </p:extLst>
          </p:nvPr>
        </p:nvGraphicFramePr>
        <p:xfrm>
          <a:off x="467544" y="779463"/>
          <a:ext cx="8136904" cy="502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Visio" r:id="rId3" imgW="7758294" imgH="4229100" progId="Visio.Drawing.15">
                  <p:embed/>
                </p:oleObj>
              </mc:Choice>
              <mc:Fallback>
                <p:oleObj name="Visio" r:id="rId3" imgW="7758294" imgH="422910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79463"/>
                        <a:ext cx="8136904" cy="5025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13731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调试程序：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设采样数据存放在40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H~4FH，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读取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转换结果的子程序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见14433芯片介绍部分，数据采集程序如下：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3200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MOV  DPTR, #7FFFH MOV  R0,  #40H    MOV  R1,  #07H      SETB  IT1             SETB  EA             SETB  EX1           CJNE  R0, #50H,LOOP RET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638800" y="1752600"/>
            <a:ext cx="3200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INC  R1                 MOV  A,  R1          MOVX  @DPTR, A      CJNE  R1, #08H,NEXT RETI                     ACALL  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AINT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MOV  A,  20H        MOV  @R0,A          INC  R0                 MOV  A, 21H         MOV @R0, A           INC  R0                  RETI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INIT: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304800" y="3962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LOOP: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5720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NEXT: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356100" y="177323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ADINTR:</a:t>
            </a:r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4356100" y="1773238"/>
            <a:ext cx="0" cy="48768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7818" name="Music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8027988" y="5949950"/>
            <a:ext cx="546100" cy="6873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539750" y="549275"/>
            <a:ext cx="7710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转换芯片的类型：</a:t>
            </a:r>
          </a:p>
        </p:txBody>
      </p:sp>
      <p:sp>
        <p:nvSpPr>
          <p:cNvPr id="192515" name="AutoShape 3"/>
          <p:cNvSpPr>
            <a:spLocks/>
          </p:cNvSpPr>
          <p:nvPr/>
        </p:nvSpPr>
        <p:spPr bwMode="auto">
          <a:xfrm>
            <a:off x="539750" y="3284538"/>
            <a:ext cx="71438" cy="1223962"/>
          </a:xfrm>
          <a:prstGeom prst="leftBrace">
            <a:avLst>
              <a:gd name="adj1" fmla="val 1427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0" y="3284538"/>
            <a:ext cx="395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积分型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2133600"/>
            <a:ext cx="7710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逐次比较 (逼近)型：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1116013" y="1268413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比较型和积分型（精度和分辨率均较高）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611188" y="4076700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电压-频率转换型：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3924300" y="206057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速度快，抗干扰能力弱。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468313" y="2997200"/>
            <a:ext cx="7710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双积分型(即电压－时间转换式):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5651500" y="2997200"/>
            <a:ext cx="3744913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抗干扰能力强，价低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611188" y="4797425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-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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转换型：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3779838" y="407670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速度慢，价低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2987675" y="4797425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分辨率高但速度较慢</a:t>
            </a:r>
            <a:r>
              <a:rPr kumimoji="1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5" grpId="0" animBg="1"/>
      <p:bldP spid="192516" grpId="0"/>
      <p:bldP spid="192517" grpId="0" autoUpdateAnimBg="0"/>
      <p:bldP spid="192518" grpId="0" autoUpdateAnimBg="0"/>
      <p:bldP spid="192519" grpId="0" autoUpdateAnimBg="0"/>
      <p:bldP spid="192520" grpId="0" autoUpdateAnimBg="0"/>
      <p:bldP spid="192522" grpId="0" autoUpdateAnimBg="0"/>
      <p:bldP spid="192523" grpId="0" animBg="1" autoUpdateAnimBg="0"/>
      <p:bldP spid="192524" grpId="0" autoUpdateAnimBg="0"/>
      <p:bldP spid="192525" grpId="0" autoUpdateAnimBg="0"/>
      <p:bldP spid="192526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152400" y="312738"/>
            <a:ext cx="4643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3.2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模拟量输出通道设计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203575" y="1773238"/>
            <a:ext cx="1584325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单通道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3.2.1 输出通道结构</a:t>
            </a:r>
          </a:p>
        </p:txBody>
      </p:sp>
      <p:sp>
        <p:nvSpPr>
          <p:cNvPr id="7" name="左大括号 6"/>
          <p:cNvSpPr>
            <a:spLocks/>
          </p:cNvSpPr>
          <p:nvPr/>
        </p:nvSpPr>
        <p:spPr bwMode="auto">
          <a:xfrm>
            <a:off x="2268538" y="1989138"/>
            <a:ext cx="863600" cy="2087562"/>
          </a:xfrm>
          <a:prstGeom prst="leftBrace">
            <a:avLst>
              <a:gd name="adj1" fmla="val 833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76600" y="3789363"/>
            <a:ext cx="1439863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多通道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313" y="2781300"/>
            <a:ext cx="1800225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通道结构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左大括号 9"/>
          <p:cNvSpPr>
            <a:spLocks/>
          </p:cNvSpPr>
          <p:nvPr/>
        </p:nvSpPr>
        <p:spPr bwMode="auto">
          <a:xfrm>
            <a:off x="4572000" y="3357563"/>
            <a:ext cx="431800" cy="1439862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48263" y="3068638"/>
            <a:ext cx="2160587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多通道独立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076825" y="4437063"/>
            <a:ext cx="2735263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多通道共享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/A</a:t>
            </a:r>
            <a:endParaRPr kumimoji="1"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nimBg="1"/>
      <p:bldP spid="21811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539750" y="1052513"/>
            <a:ext cx="8305800" cy="1117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）多通道独立结构（如下图）</a:t>
            </a:r>
            <a:r>
              <a:rPr kumimoji="1" lang="zh-CN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每个通道有独自的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D/A；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用于高速</a:t>
            </a:r>
          </a:p>
        </p:txBody>
      </p:sp>
      <p:pic>
        <p:nvPicPr>
          <p:cNvPr id="2181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636838"/>
            <a:ext cx="3887787" cy="33639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95288" y="765175"/>
            <a:ext cx="8305800" cy="1117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）多通道共享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（如下图）：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每通道均设置保持器)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用于低速</a:t>
            </a:r>
          </a:p>
        </p:txBody>
      </p:sp>
      <p:pic>
        <p:nvPicPr>
          <p:cNvPr id="1484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5688013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539750" y="476250"/>
            <a:ext cx="80010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3.2.2 D/A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转换器概述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468313" y="1196975"/>
            <a:ext cx="80010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转换器的主要性能指标：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468313" y="1844675"/>
            <a:ext cx="8001000" cy="18018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精度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建立时间(转换时间)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755650" y="4005263"/>
            <a:ext cx="4319588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如何选用？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468313" y="4941888"/>
            <a:ext cx="80010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选择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芯片的主要指标仍然是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分辨率和建立时间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nimBg="1"/>
      <p:bldP spid="412678" grpId="0" animBg="1"/>
      <p:bldP spid="412679" grpId="0" animBg="1"/>
      <p:bldP spid="412680" grpId="0" animBg="1"/>
      <p:bldP spid="41268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395288" y="692150"/>
            <a:ext cx="33131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芯片管脚功能：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1116013" y="1484313"/>
            <a:ext cx="63087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数字量输入端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1116013" y="2276475"/>
            <a:ext cx="6308725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模拟量输出端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1116013" y="3068638"/>
            <a:ext cx="63087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基准电压端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3716338"/>
            <a:ext cx="63087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电源、片选、控制信号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3" grpId="0" animBg="1"/>
      <p:bldP spid="414724" grpId="0" animBg="1"/>
      <p:bldP spid="41472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539750" y="4048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转换器按数字量输入端的特点可分为: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539750" y="11969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无数据锁存器：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不能直接与单片机连接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611188" y="2133600"/>
            <a:ext cx="7848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单数据锁存器：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可直接与单片机连接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双数据锁存器：用于多片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同时转换的情况</a:t>
            </a: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611188" y="3716338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可接收串行数据输入：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接收数据慢，但适宜远距离传输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  <p:bldP spid="371717" grpId="0"/>
      <p:bldP spid="3717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468313" y="765175"/>
            <a:ext cx="6985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转换器的模拟量输出有</a:t>
            </a:r>
            <a:r>
              <a:rPr kumimoji="1" lang="zh-CN" altLang="en-US" sz="28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两种方式：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电压输出：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电流输出：</a:t>
            </a: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1979613" y="3068638"/>
          <a:ext cx="60198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Picture2" r:id="rId3" imgW="4229280" imgH="1800360" progId="Word.Picture.8">
                  <p:embed/>
                </p:oleObj>
              </mc:Choice>
              <mc:Fallback>
                <p:oleObj name="Picture2" r:id="rId3" imgW="4229280" imgH="18003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6019800" cy="2562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47545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常用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芯片：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971550" y="1125538"/>
            <a:ext cx="7134225" cy="561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DAC0832  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双数据缓冲器的8位</a:t>
            </a: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AD7520  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无数据锁存器的10位</a:t>
            </a: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AD5544 16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位串行电流输出4通道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AD5542 16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 串行双极性电压输出的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AD5551 14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位串行 </a:t>
            </a: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DAC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AD5552 14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位 串行 双极性电压输出 </a:t>
            </a: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AD7841 14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位、并行、8通道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AD7835 14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位、并行、4通道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AD7839 13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位、并行、8通道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AD5516 12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位、串行、16通道</a:t>
            </a: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DAC8412 12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位、并行、4通道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National Semiconductor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6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2072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30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DAC0832</a:t>
            </a:r>
            <a:r>
              <a:rPr kumimoji="1" lang="en-US" altLang="zh-CN" sz="30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双数据缓冲 8位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DAC,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适用于模拟量需同时输出的系统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逻辑框图：</a:t>
            </a: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539750" y="5373688"/>
            <a:ext cx="8070850" cy="8223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PA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、PA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时，寄存器输出随输入变化；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PA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、PA</a:t>
            </a:r>
            <a:r>
              <a:rPr kumimoji="1"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时，数据锁存在寄存器中。</a:t>
            </a:r>
          </a:p>
        </p:txBody>
      </p:sp>
      <p:grpSp>
        <p:nvGrpSpPr>
          <p:cNvPr id="153604" name="Group 35"/>
          <p:cNvGrpSpPr>
            <a:grpSpLocks/>
          </p:cNvGrpSpPr>
          <p:nvPr/>
        </p:nvGrpSpPr>
        <p:grpSpPr bwMode="auto">
          <a:xfrm>
            <a:off x="827088" y="1773238"/>
            <a:ext cx="7848600" cy="3200400"/>
            <a:chOff x="521" y="1117"/>
            <a:chExt cx="4944" cy="2016"/>
          </a:xfrm>
        </p:grpSpPr>
        <p:grpSp>
          <p:nvGrpSpPr>
            <p:cNvPr id="153605" name="Group 34"/>
            <p:cNvGrpSpPr>
              <a:grpSpLocks/>
            </p:cNvGrpSpPr>
            <p:nvPr/>
          </p:nvGrpSpPr>
          <p:grpSpPr bwMode="auto">
            <a:xfrm>
              <a:off x="521" y="1117"/>
              <a:ext cx="4944" cy="2016"/>
              <a:chOff x="816" y="960"/>
              <a:chExt cx="4944" cy="2016"/>
            </a:xfrm>
          </p:grpSpPr>
          <p:sp>
            <p:nvSpPr>
              <p:cNvPr id="153607" name="Line 31"/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53608" name="Group 4"/>
              <p:cNvGrpSpPr>
                <a:grpSpLocks/>
              </p:cNvGrpSpPr>
              <p:nvPr/>
            </p:nvGrpSpPr>
            <p:grpSpPr bwMode="auto">
              <a:xfrm>
                <a:off x="816" y="960"/>
                <a:ext cx="4944" cy="2016"/>
                <a:chOff x="606" y="1887"/>
                <a:chExt cx="4321" cy="1646"/>
              </a:xfrm>
            </p:grpSpPr>
            <p:sp>
              <p:nvSpPr>
                <p:cNvPr id="15361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927" y="2166"/>
                  <a:ext cx="536" cy="853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72000" tIns="0" rIns="720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</a:rPr>
                    <a:t>8位</a:t>
                  </a:r>
                </a:p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</a:rPr>
                    <a:t>DAC</a:t>
                  </a:r>
                </a:p>
              </p:txBody>
            </p:sp>
            <p:sp>
              <p:nvSpPr>
                <p:cNvPr id="1536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79" y="2166"/>
                  <a:ext cx="554" cy="853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72000" tIns="0" rIns="720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</a:rPr>
                    <a:t>DAC</a:t>
                  </a:r>
                </a:p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</a:rPr>
                    <a:t>寄存器</a:t>
                  </a:r>
                </a:p>
              </p:txBody>
            </p:sp>
            <p:sp>
              <p:nvSpPr>
                <p:cNvPr id="15361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42" y="2166"/>
                  <a:ext cx="529" cy="853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72000" tIns="0" rIns="720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</a:rPr>
                    <a:t>输入</a:t>
                  </a:r>
                </a:p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</a:rPr>
                    <a:t>寄存器</a:t>
                  </a:r>
                </a:p>
              </p:txBody>
            </p:sp>
            <p:sp>
              <p:nvSpPr>
                <p:cNvPr id="153613" name="AutoShape 8"/>
                <p:cNvSpPr>
                  <a:spLocks noChangeArrowheads="1"/>
                </p:cNvSpPr>
                <p:nvPr/>
              </p:nvSpPr>
              <p:spPr bwMode="auto">
                <a:xfrm>
                  <a:off x="1065" y="2317"/>
                  <a:ext cx="374" cy="180"/>
                </a:xfrm>
                <a:prstGeom prst="rightArrow">
                  <a:avLst>
                    <a:gd name="adj1" fmla="val 60463"/>
                    <a:gd name="adj2" fmla="val 29445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14" name="Freeform 9"/>
                <p:cNvSpPr>
                  <a:spLocks/>
                </p:cNvSpPr>
                <p:nvPr/>
              </p:nvSpPr>
              <p:spPr bwMode="auto">
                <a:xfrm>
                  <a:off x="996" y="3019"/>
                  <a:ext cx="737" cy="152"/>
                </a:xfrm>
                <a:custGeom>
                  <a:avLst/>
                  <a:gdLst>
                    <a:gd name="T0" fmla="*/ 1 w 990"/>
                    <a:gd name="T1" fmla="*/ 0 h 240"/>
                    <a:gd name="T2" fmla="*/ 1 w 990"/>
                    <a:gd name="T3" fmla="*/ 1 h 240"/>
                    <a:gd name="T4" fmla="*/ 0 w 990"/>
                    <a:gd name="T5" fmla="*/ 1 h 240"/>
                    <a:gd name="T6" fmla="*/ 0 60000 65536"/>
                    <a:gd name="T7" fmla="*/ 0 60000 65536"/>
                    <a:gd name="T8" fmla="*/ 0 60000 65536"/>
                    <a:gd name="T9" fmla="*/ 0 w 990"/>
                    <a:gd name="T10" fmla="*/ 0 h 240"/>
                    <a:gd name="T11" fmla="*/ 990 w 990"/>
                    <a:gd name="T12" fmla="*/ 240 h 2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0" h="240">
                      <a:moveTo>
                        <a:pt x="990" y="0"/>
                      </a:moveTo>
                      <a:lnTo>
                        <a:pt x="990" y="240"/>
                      </a:lnTo>
                      <a:lnTo>
                        <a:pt x="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15" name="Freeform 10"/>
                <p:cNvSpPr>
                  <a:spLocks/>
                </p:cNvSpPr>
                <p:nvPr/>
              </p:nvSpPr>
              <p:spPr bwMode="auto">
                <a:xfrm>
                  <a:off x="996" y="3019"/>
                  <a:ext cx="1485" cy="313"/>
                </a:xfrm>
                <a:custGeom>
                  <a:avLst/>
                  <a:gdLst>
                    <a:gd name="T0" fmla="*/ 284833946 w 990"/>
                    <a:gd name="T1" fmla="*/ 0 h 240"/>
                    <a:gd name="T2" fmla="*/ 284833946 w 990"/>
                    <a:gd name="T3" fmla="*/ 901878 h 240"/>
                    <a:gd name="T4" fmla="*/ 0 w 990"/>
                    <a:gd name="T5" fmla="*/ 901878 h 240"/>
                    <a:gd name="T6" fmla="*/ 0 60000 65536"/>
                    <a:gd name="T7" fmla="*/ 0 60000 65536"/>
                    <a:gd name="T8" fmla="*/ 0 60000 65536"/>
                    <a:gd name="T9" fmla="*/ 0 w 990"/>
                    <a:gd name="T10" fmla="*/ 0 h 240"/>
                    <a:gd name="T11" fmla="*/ 990 w 990"/>
                    <a:gd name="T12" fmla="*/ 240 h 2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0" h="240">
                      <a:moveTo>
                        <a:pt x="990" y="0"/>
                      </a:moveTo>
                      <a:lnTo>
                        <a:pt x="990" y="240"/>
                      </a:lnTo>
                      <a:lnTo>
                        <a:pt x="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16" name="Freeform 11"/>
                <p:cNvSpPr>
                  <a:spLocks/>
                </p:cNvSpPr>
                <p:nvPr/>
              </p:nvSpPr>
              <p:spPr bwMode="auto">
                <a:xfrm flipH="1">
                  <a:off x="3185" y="3019"/>
                  <a:ext cx="804" cy="237"/>
                </a:xfrm>
                <a:custGeom>
                  <a:avLst/>
                  <a:gdLst>
                    <a:gd name="T0" fmla="*/ 2 w 990"/>
                    <a:gd name="T1" fmla="*/ 0 h 240"/>
                    <a:gd name="T2" fmla="*/ 2 w 990"/>
                    <a:gd name="T3" fmla="*/ 164 h 240"/>
                    <a:gd name="T4" fmla="*/ 0 w 990"/>
                    <a:gd name="T5" fmla="*/ 164 h 240"/>
                    <a:gd name="T6" fmla="*/ 0 60000 65536"/>
                    <a:gd name="T7" fmla="*/ 0 60000 65536"/>
                    <a:gd name="T8" fmla="*/ 0 60000 65536"/>
                    <a:gd name="T9" fmla="*/ 0 w 990"/>
                    <a:gd name="T10" fmla="*/ 0 h 240"/>
                    <a:gd name="T11" fmla="*/ 990 w 990"/>
                    <a:gd name="T12" fmla="*/ 240 h 2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0" h="240">
                      <a:moveTo>
                        <a:pt x="990" y="0"/>
                      </a:moveTo>
                      <a:lnTo>
                        <a:pt x="990" y="240"/>
                      </a:lnTo>
                      <a:lnTo>
                        <a:pt x="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17" name="Freeform 12"/>
                <p:cNvSpPr>
                  <a:spLocks/>
                </p:cNvSpPr>
                <p:nvPr/>
              </p:nvSpPr>
              <p:spPr bwMode="auto">
                <a:xfrm>
                  <a:off x="3922" y="2431"/>
                  <a:ext cx="503" cy="437"/>
                </a:xfrm>
                <a:custGeom>
                  <a:avLst/>
                  <a:gdLst>
                    <a:gd name="T0" fmla="*/ 0 w 675"/>
                    <a:gd name="T1" fmla="*/ 0 h 690"/>
                    <a:gd name="T2" fmla="*/ 0 w 675"/>
                    <a:gd name="T3" fmla="*/ 1 h 690"/>
                    <a:gd name="T4" fmla="*/ 1 w 675"/>
                    <a:gd name="T5" fmla="*/ 1 h 690"/>
                    <a:gd name="T6" fmla="*/ 0 w 675"/>
                    <a:gd name="T7" fmla="*/ 0 h 6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5"/>
                    <a:gd name="T13" fmla="*/ 0 h 690"/>
                    <a:gd name="T14" fmla="*/ 675 w 675"/>
                    <a:gd name="T15" fmla="*/ 690 h 6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5" h="690">
                      <a:moveTo>
                        <a:pt x="0" y="0"/>
                      </a:moveTo>
                      <a:lnTo>
                        <a:pt x="0" y="690"/>
                      </a:lnTo>
                      <a:lnTo>
                        <a:pt x="675" y="3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18" name="Freeform 13"/>
                <p:cNvSpPr>
                  <a:spLocks/>
                </p:cNvSpPr>
                <p:nvPr/>
              </p:nvSpPr>
              <p:spPr bwMode="auto">
                <a:xfrm>
                  <a:off x="3464" y="2298"/>
                  <a:ext cx="1027" cy="380"/>
                </a:xfrm>
                <a:custGeom>
                  <a:avLst/>
                  <a:gdLst>
                    <a:gd name="T0" fmla="*/ 0 w 1380"/>
                    <a:gd name="T1" fmla="*/ 0 h 600"/>
                    <a:gd name="T2" fmla="*/ 1 w 1380"/>
                    <a:gd name="T3" fmla="*/ 0 h 600"/>
                    <a:gd name="T4" fmla="*/ 1 w 1380"/>
                    <a:gd name="T5" fmla="*/ 1 h 600"/>
                    <a:gd name="T6" fmla="*/ 0 60000 65536"/>
                    <a:gd name="T7" fmla="*/ 0 60000 65536"/>
                    <a:gd name="T8" fmla="*/ 0 60000 65536"/>
                    <a:gd name="T9" fmla="*/ 0 w 1380"/>
                    <a:gd name="T10" fmla="*/ 0 h 600"/>
                    <a:gd name="T11" fmla="*/ 1380 w 1380"/>
                    <a:gd name="T12" fmla="*/ 600 h 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80" h="600">
                      <a:moveTo>
                        <a:pt x="0" y="0"/>
                      </a:moveTo>
                      <a:lnTo>
                        <a:pt x="1380" y="0"/>
                      </a:lnTo>
                      <a:lnTo>
                        <a:pt x="138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19" name="Line 14"/>
                <p:cNvSpPr>
                  <a:spLocks noChangeShapeType="1"/>
                </p:cNvSpPr>
                <p:nvPr/>
              </p:nvSpPr>
              <p:spPr bwMode="auto">
                <a:xfrm>
                  <a:off x="4425" y="2678"/>
                  <a:ext cx="46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20" name="Oval 15"/>
                <p:cNvSpPr>
                  <a:spLocks noChangeArrowheads="1"/>
                </p:cNvSpPr>
                <p:nvPr/>
              </p:nvSpPr>
              <p:spPr bwMode="auto">
                <a:xfrm>
                  <a:off x="4848" y="2655"/>
                  <a:ext cx="46" cy="37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2000" rIns="72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22" y="2431"/>
                  <a:ext cx="223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</a:rPr>
                    <a:t>-</a:t>
                  </a:r>
                </a:p>
                <a:p>
                  <a:r>
                    <a:rPr lang="zh-CN" altLang="en-US" b="1"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36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26" y="2722"/>
                  <a:ext cx="429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OUT2</a:t>
                  </a:r>
                  <a:endParaRPr lang="en-US" altLang="zh-CN" sz="1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18" y="2362"/>
                  <a:ext cx="409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OUT1</a:t>
                  </a:r>
                  <a:endParaRPr lang="en-US" altLang="zh-CN" sz="1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2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13" y="2080"/>
                  <a:ext cx="40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FB</a:t>
                  </a:r>
                </a:p>
              </p:txBody>
            </p:sp>
            <p:sp>
              <p:nvSpPr>
                <p:cNvPr id="15362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37" y="2431"/>
                  <a:ext cx="29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O</a:t>
                  </a:r>
                  <a:endParaRPr lang="en-US" altLang="zh-CN" sz="1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2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6" y="2270"/>
                  <a:ext cx="416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D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0～7</a:t>
                  </a:r>
                </a:p>
              </p:txBody>
            </p:sp>
            <p:sp>
              <p:nvSpPr>
                <p:cNvPr id="1536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77" y="3057"/>
                  <a:ext cx="48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1">
                      <a:latin typeface="Times New Roman" panose="02020603050405020304" pitchFamily="18" charset="0"/>
                    </a:rPr>
                    <a:t>AGND</a:t>
                  </a:r>
                  <a:endParaRPr lang="en-US" altLang="zh-CN" sz="9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2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16" y="3029"/>
                  <a:ext cx="367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</a:rPr>
                    <a:t>PA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0</a:t>
                  </a:r>
                  <a:endParaRPr lang="en-US" altLang="zh-CN" sz="1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2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38" y="3214"/>
                  <a:ext cx="331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10800" rIns="72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</a:rPr>
                    <a:t>PA</a:t>
                  </a:r>
                  <a:r>
                    <a:rPr lang="en-US" altLang="zh-CN" b="1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1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630" name="AutoShape 25"/>
                <p:cNvSpPr>
                  <a:spLocks noChangeArrowheads="1"/>
                </p:cNvSpPr>
                <p:nvPr/>
              </p:nvSpPr>
              <p:spPr bwMode="auto">
                <a:xfrm>
                  <a:off x="1974" y="2322"/>
                  <a:ext cx="205" cy="190"/>
                </a:xfrm>
                <a:prstGeom prst="rightArrow">
                  <a:avLst>
                    <a:gd name="adj1" fmla="val 50000"/>
                    <a:gd name="adj2" fmla="val 2697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31" name="AutoShape 26"/>
                <p:cNvSpPr>
                  <a:spLocks noChangeArrowheads="1"/>
                </p:cNvSpPr>
                <p:nvPr/>
              </p:nvSpPr>
              <p:spPr bwMode="auto">
                <a:xfrm>
                  <a:off x="2736" y="2331"/>
                  <a:ext cx="192" cy="187"/>
                </a:xfrm>
                <a:prstGeom prst="rightArrow">
                  <a:avLst>
                    <a:gd name="adj1" fmla="val 50000"/>
                    <a:gd name="adj2" fmla="val 25668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0" rIns="72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32" name="Line 27"/>
                <p:cNvSpPr>
                  <a:spLocks noChangeShapeType="1"/>
                </p:cNvSpPr>
                <p:nvPr/>
              </p:nvSpPr>
              <p:spPr bwMode="auto">
                <a:xfrm>
                  <a:off x="3475" y="2573"/>
                  <a:ext cx="4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33" name="Line 28"/>
                <p:cNvSpPr>
                  <a:spLocks noChangeShapeType="1"/>
                </p:cNvSpPr>
                <p:nvPr/>
              </p:nvSpPr>
              <p:spPr bwMode="auto">
                <a:xfrm>
                  <a:off x="3475" y="2745"/>
                  <a:ext cx="4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72000" rIns="72000"/>
                <a:lstStyle/>
                <a:p>
                  <a:endParaRPr lang="zh-CN" altLang="en-US"/>
                </a:p>
              </p:txBody>
            </p:sp>
            <p:sp>
              <p:nvSpPr>
                <p:cNvPr id="153634" name="Rectangle 29"/>
                <p:cNvSpPr>
                  <a:spLocks noChangeArrowheads="1"/>
                </p:cNvSpPr>
                <p:nvPr/>
              </p:nvSpPr>
              <p:spPr bwMode="auto">
                <a:xfrm>
                  <a:off x="1266" y="1887"/>
                  <a:ext cx="2242" cy="1646"/>
                </a:xfrm>
                <a:prstGeom prst="rect">
                  <a:avLst/>
                </a:prstGeom>
                <a:noFill/>
                <a:ln w="25400">
                  <a:solidFill>
                    <a:srgbClr val="FF6600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53609" name="Line 32"/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06" name="Text Box 33"/>
            <p:cNvSpPr txBox="1">
              <a:spLocks noChangeArrowheads="1"/>
            </p:cNvSpPr>
            <p:nvPr/>
          </p:nvSpPr>
          <p:spPr bwMode="auto">
            <a:xfrm>
              <a:off x="4241" y="1117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1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REF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22019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3962400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2862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213" y="981075"/>
            <a:ext cx="6308725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Top view of DAC0832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16694</TotalTime>
  <Words>6455</Words>
  <Application>Microsoft Office PowerPoint</Application>
  <PresentationFormat>全屏显示(4:3)</PresentationFormat>
  <Paragraphs>1083</Paragraphs>
  <Slides>105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105</vt:i4>
      </vt:variant>
    </vt:vector>
  </HeadingPairs>
  <TitlesOfParts>
    <vt:vector size="123" baseType="lpstr">
      <vt:lpstr>Monotype Sorts</vt:lpstr>
      <vt:lpstr>等线</vt:lpstr>
      <vt:lpstr>华文彩云</vt:lpstr>
      <vt:lpstr>华文新魏</vt:lpstr>
      <vt:lpstr>楷体_GB2312</vt:lpstr>
      <vt:lpstr>宋体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Equation</vt:lpstr>
      <vt:lpstr>图片</vt:lpstr>
      <vt:lpstr>Visio</vt:lpstr>
      <vt:lpstr>位图图像</vt:lpstr>
      <vt:lpstr>Picture2</vt:lpstr>
      <vt:lpstr>第三章 过程输入/输出通道设计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化工仪表及自动化</dc:title>
  <dc:creator>ye</dc:creator>
  <cp:lastModifiedBy>yexining</cp:lastModifiedBy>
  <cp:revision>703</cp:revision>
  <cp:lastPrinted>1601-01-01T00:00:00Z</cp:lastPrinted>
  <dcterms:created xsi:type="dcterms:W3CDTF">2004-09-17T00:52:24Z</dcterms:created>
  <dcterms:modified xsi:type="dcterms:W3CDTF">2023-03-20T04:55:21Z</dcterms:modified>
</cp:coreProperties>
</file>