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63" r:id="rId4"/>
    <p:sldId id="349" r:id="rId5"/>
    <p:sldId id="348" r:id="rId6"/>
    <p:sldId id="358" r:id="rId7"/>
    <p:sldId id="365" r:id="rId8"/>
    <p:sldId id="373" r:id="rId9"/>
    <p:sldId id="351" r:id="rId10"/>
    <p:sldId id="372" r:id="rId11"/>
    <p:sldId id="352" r:id="rId12"/>
    <p:sldId id="355" r:id="rId13"/>
    <p:sldId id="356" r:id="rId14"/>
    <p:sldId id="374" r:id="rId15"/>
    <p:sldId id="375" r:id="rId16"/>
    <p:sldId id="3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0C5"/>
    <a:srgbClr val="F0746C"/>
    <a:srgbClr val="FBE5D6"/>
    <a:srgbClr val="703895"/>
    <a:srgbClr val="2F7C95"/>
    <a:srgbClr val="47B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8347"/>
  </p:normalViewPr>
  <p:slideViewPr>
    <p:cSldViewPr snapToGrid="0" snapToObjects="1">
      <p:cViewPr>
        <p:scale>
          <a:sx n="90" d="100"/>
          <a:sy n="90" d="100"/>
        </p:scale>
        <p:origin x="19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0AB35-3B03-5F40-9D1F-067762C767DA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5161-5755-6D49-8974-A715E222A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4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57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9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03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3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5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95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3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0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5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3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9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0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85161-5755-6D49-8974-A715E222A0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3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3556001"/>
            <a:ext cx="105156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70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298220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298220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331673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4575970"/>
            <a:ext cx="105156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298220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0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298220"/>
            <a:ext cx="105156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0" y="298220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838200" y="298220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298220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0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298220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6927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09903-9C58-FD4A-882E-777607A755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289445"/>
            <a:ext cx="105156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68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25.png"/><Relationship Id="rId16" Type="http://schemas.openxmlformats.org/officeDocument/2006/relationships/image" Target="../media/image6.png"/><Relationship Id="rId17" Type="http://schemas.openxmlformats.org/officeDocument/2006/relationships/image" Target="../media/image7.png"/><Relationship Id="rId18" Type="http://schemas.openxmlformats.org/officeDocument/2006/relationships/image" Target="../media/image31.png"/><Relationship Id="rId19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8" Type="http://schemas.openxmlformats.org/officeDocument/2006/relationships/image" Target="../media/image25.png"/><Relationship Id="rId9" Type="http://schemas.openxmlformats.org/officeDocument/2006/relationships/image" Target="../media/image6.png"/><Relationship Id="rId10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retroshee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Predicting MLB game winners using </a:t>
            </a:r>
            <a:r>
              <a:rPr lang="en-US" sz="3200" dirty="0" err="1" smtClean="0"/>
              <a:t>Kalman</a:t>
            </a:r>
            <a:r>
              <a:rPr lang="en-US" sz="3200" smtClean="0"/>
              <a:t> Filter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1963" y="4086828"/>
            <a:ext cx="6900500" cy="1371488"/>
          </a:xfrm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400"/>
              <a:t>Michael J. Moon</a:t>
            </a:r>
            <a:br>
              <a:rPr lang="en-US" sz="1400"/>
            </a:br>
            <a:r>
              <a:rPr lang="en-US" sz="1400"/>
              <a:t>M.Sc. Candidate in </a:t>
            </a:r>
            <a:r>
              <a:rPr lang="en-US" sz="1400" smtClean="0"/>
              <a:t>Biostatistics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400" smtClean="0"/>
              <a:t>Aaron Xin Situ</a:t>
            </a:r>
            <a:br>
              <a:rPr lang="en-US" sz="1400" smtClean="0"/>
            </a:br>
            <a:r>
              <a:rPr lang="en-US" sz="1400" smtClean="0"/>
              <a:t>M.Sc. Candidate in Statistics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400" smtClean="0"/>
              <a:t>University </a:t>
            </a:r>
            <a:r>
              <a:rPr lang="en-US" sz="1400"/>
              <a:t>of </a:t>
            </a:r>
            <a:r>
              <a:rPr lang="en-US" sz="1400" smtClean="0"/>
              <a:t>Toronto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400" smtClean="0"/>
              <a:t>Prepared </a:t>
            </a:r>
            <a:r>
              <a:rPr lang="en-US" sz="1400"/>
              <a:t>for </a:t>
            </a: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Prof. Jen-Wen Lin, PhD</a:t>
            </a:r>
            <a:br>
              <a:rPr lang="en-US" sz="1400" smtClean="0"/>
            </a:br>
            <a:r>
              <a:rPr lang="en-US" sz="1400" smtClean="0"/>
              <a:t>STA2202H: Time Series Analysis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400"/>
              <a:t>August 8, </a:t>
            </a:r>
            <a:r>
              <a:rPr lang="en-US" sz="1400" smtClean="0"/>
              <a:t>2016</a:t>
            </a:r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63" y="4499522"/>
            <a:ext cx="1587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 smtClean="0"/>
              <a:t>Data | </a:t>
            </a:r>
            <a:r>
              <a:rPr lang="en-US" sz="2800" dirty="0" smtClean="0"/>
              <a:t>Scope and variables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err="1" smtClean="0"/>
              <a:t>Kalman</a:t>
            </a:r>
            <a:r>
              <a:rPr lang="en-US" dirty="0" smtClean="0"/>
              <a:t> filter for MLB | </a:t>
            </a:r>
            <a:r>
              <a:rPr lang="en-US" dirty="0" err="1" smtClean="0"/>
              <a:t>M.Moon</a:t>
            </a:r>
            <a:r>
              <a:rPr lang="en-US" dirty="0" smtClean="0"/>
              <a:t> &amp; </a:t>
            </a:r>
            <a:r>
              <a:rPr lang="en-US" dirty="0" err="1" smtClean="0"/>
              <a:t>A.Situ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38200" y="1606101"/>
            <a:ext cx="4916214" cy="1577555"/>
            <a:chOff x="838199" y="2492141"/>
            <a:chExt cx="4762842" cy="157755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38199" y="2492141"/>
              <a:ext cx="632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Scope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113877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>
                  <a:latin typeface="Arial" charset="0"/>
                  <a:ea typeface="Arial" charset="0"/>
                  <a:cs typeface="Arial" charset="0"/>
                </a:rPr>
                <a:t>All regular season game results from 2011 to 2015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30 MLB teams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Total 12,149 games (2,430 </a:t>
              </a:r>
              <a:r>
                <a:rPr lang="en-CA" altLang="ko-KR" sz="1600" u="sng" dirty="0" smtClean="0">
                  <a:latin typeface="Arial" charset="0"/>
                  <a:ea typeface="Arial" charset="0"/>
                  <a:cs typeface="Arial" charset="0"/>
                </a:rPr>
                <a:t>+</a:t>
              </a: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 1 games per season)</a:t>
              </a:r>
              <a:endParaRPr lang="en-US" altLang="ko-KR" sz="160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199" y="3762505"/>
            <a:ext cx="8291514" cy="1577555"/>
            <a:chOff x="838199" y="2492141"/>
            <a:chExt cx="4762842" cy="1577555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38199" y="2492141"/>
              <a:ext cx="86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Variables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1138773"/>
            </a:xfrm>
            <a:prstGeom prst="rect">
              <a:avLst/>
            </a:prstGeom>
          </p:spPr>
          <p:txBody>
            <a:bodyPr vert="horz" wrap="square" lIns="91440" tIns="45720" rIns="91440" bIns="45720" numCol="2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Date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Home team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Visiting team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Home team scores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Visiting team scores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Double header indicator </a:t>
              </a:r>
              <a:endParaRPr lang="en-US" altLang="ko-KR" sz="160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" name="Right Arrow 2"/>
          <p:cNvSpPr/>
          <p:nvPr/>
        </p:nvSpPr>
        <p:spPr>
          <a:xfrm>
            <a:off x="5882392" y="1975433"/>
            <a:ext cx="360000" cy="12960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370370" y="1606101"/>
            <a:ext cx="4176188" cy="1916110"/>
            <a:chOff x="838199" y="2492141"/>
            <a:chExt cx="4762842" cy="1916110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38199" y="2492141"/>
              <a:ext cx="3885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Parameter estimation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1477328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First 20 game days of each season are used to estimate parameters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System state would change before beginning of each season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 smtClean="0"/>
              <a:t>Analysis | </a:t>
            </a:r>
            <a:r>
              <a:rPr lang="en-US" sz="2800" dirty="0" smtClean="0"/>
              <a:t>State space estimation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38199" y="1306975"/>
            <a:ext cx="8593608" cy="3208770"/>
            <a:chOff x="838199" y="2492141"/>
            <a:chExt cx="4425450" cy="3208770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38199" y="2492141"/>
              <a:ext cx="3799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Estimation of relative team strengths in 2015 using the covariates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38199" y="2930922"/>
              <a:ext cx="1752752" cy="2769989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Shows little difference between teams </a:t>
              </a:r>
              <a:endParaRPr lang="en-CA" altLang="ko-KR" sz="1600" dirty="0">
                <a:latin typeface="Arial" charset="0"/>
                <a:ea typeface="Arial" charset="0"/>
                <a:cs typeface="Arial" charset="0"/>
              </a:endParaRP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The original paper’s result showed convergence and distinction for each team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May improve performance with parameter calibration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May be due to smaller score differentials in MLB than NBA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1991519"/>
            <a:ext cx="711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smtClean="0"/>
              <a:t>Analysis | </a:t>
            </a:r>
            <a:r>
              <a:rPr lang="en-US" sz="2800" smtClean="0"/>
              <a:t>Prediction accuracy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38199" y="1306975"/>
            <a:ext cx="5040000" cy="777336"/>
            <a:chOff x="838199" y="2492141"/>
            <a:chExt cx="4762842" cy="777336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38199" y="2492141"/>
              <a:ext cx="3349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Game winner prediction errors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33855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Approximately 50% of accuracy*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13800" y="1306975"/>
            <a:ext cx="5040000" cy="777336"/>
            <a:chOff x="838199" y="2492141"/>
            <a:chExt cx="4762842" cy="777336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8199" y="2492141"/>
              <a:ext cx="4476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Mean squared errors of score predictions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338554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No improvements with the covariates</a:t>
              </a:r>
              <a:endParaRPr lang="en-US" altLang="ko-KR" sz="160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31" y="2131609"/>
            <a:ext cx="3600000" cy="36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00" y="2131609"/>
            <a:ext cx="3600000" cy="3600000"/>
          </a:xfrm>
          <a:prstGeom prst="rect">
            <a:avLst/>
          </a:prstGeom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7681911" y="5958520"/>
            <a:ext cx="3671889" cy="24622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Clr>
                <a:schemeClr val="accent4"/>
              </a:buClr>
              <a:buNone/>
            </a:pPr>
            <a:r>
              <a:rPr lang="en-CA" altLang="ko-KR" sz="1000" dirty="0" smtClean="0">
                <a:latin typeface="Arial" charset="0"/>
                <a:ea typeface="Arial" charset="0"/>
                <a:cs typeface="Arial" charset="0"/>
              </a:rPr>
              <a:t>*The original paper showed ~70% accuracy</a:t>
            </a:r>
            <a:endParaRPr lang="en-US" altLang="ko-KR" sz="10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260056" y="5813808"/>
            <a:ext cx="3671889" cy="2769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4"/>
              </a:buClr>
              <a:buNone/>
            </a:pPr>
            <a:r>
              <a:rPr lang="en-CA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Intercept-only	with Covariates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82759" y="5858346"/>
            <a:ext cx="180000" cy="180000"/>
          </a:xfrm>
          <a:prstGeom prst="rect">
            <a:avLst/>
          </a:prstGeom>
          <a:solidFill>
            <a:srgbClr val="F074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23800" y="5858346"/>
            <a:ext cx="180000" cy="180000"/>
          </a:xfrm>
          <a:prstGeom prst="rect">
            <a:avLst/>
          </a:prstGeom>
          <a:solidFill>
            <a:srgbClr val="52C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7" y="2809693"/>
            <a:ext cx="4810125" cy="2960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 smtClean="0"/>
              <a:t>Discussion | </a:t>
            </a:r>
            <a:r>
              <a:rPr lang="en-US" sz="2800" dirty="0" smtClean="0"/>
              <a:t>Conclusion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38199" y="1732647"/>
            <a:ext cx="9248776" cy="1577555"/>
            <a:chOff x="838199" y="2492141"/>
            <a:chExt cx="4762842" cy="157755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38199" y="2492141"/>
              <a:ext cx="22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Results of the MLB state-space model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113877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Model failed to distinguish difference between teams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Adding the covariates did not improve the prediction accuracy</a:t>
              </a:r>
              <a:endParaRPr lang="en-US" altLang="ko-KR" sz="1600" dirty="0">
                <a:latin typeface="Arial" charset="0"/>
                <a:ea typeface="Arial" charset="0"/>
                <a:cs typeface="Arial" charset="0"/>
              </a:endParaRP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US" altLang="ko-KR" sz="1600" dirty="0" smtClean="0">
                  <a:latin typeface="Arial" charset="0"/>
                  <a:ea typeface="Arial" charset="0"/>
                  <a:cs typeface="Arial" charset="0"/>
                </a:rPr>
                <a:t>May be improved with calibration of parameter estimates</a:t>
              </a:r>
              <a:endParaRPr lang="en-CA" altLang="ko-KR" sz="160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205537" y="5857874"/>
                <a:ext cx="5148263" cy="30777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Clr>
                    <a:schemeClr val="accent4"/>
                  </a:buClr>
                  <a:buNone/>
                </a:pPr>
                <a:r>
                  <a:rPr lang="en-CA" altLang="ko-KR" sz="1400" dirty="0" smtClean="0">
                    <a:latin typeface="Arial" charset="0"/>
                    <a:ea typeface="Arial" charset="0"/>
                    <a:cs typeface="Arial" charset="0"/>
                  </a:rPr>
                  <a:t>Effect of scaling the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sz="14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CA" altLang="ko-KR" sz="14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5</m:t>
                        </m:r>
                        <m:acc>
                          <m:accPr>
                            <m:chr m:val="̂"/>
                            <m:ctrlPr>
                              <a:rPr lang="en-CA" altLang="ko-KR" sz="1400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accPr>
                          <m:e>
                            <m:r>
                              <a:rPr lang="en-CA" altLang="ko-KR" sz="1400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CA" altLang="ko-KR" sz="1400" b="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r>
                      <a:rPr lang="en-CA" altLang="ko-KR" sz="14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;0.0001</m:t>
                    </m:r>
                    <m:sSub>
                      <m:sSubPr>
                        <m:ctrlPr>
                          <a:rPr lang="en-CA" altLang="ko-KR" sz="1400" b="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altLang="ko-KR" sz="1400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accPr>
                          <m:e>
                            <m:r>
                              <a:rPr lang="en-CA" altLang="ko-KR" sz="1400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CA" altLang="ko-KR" sz="1400" b="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𝑣</m:t>
                        </m:r>
                      </m:sub>
                    </m:sSub>
                    <m:r>
                      <a:rPr lang="en-CA" altLang="ko-KR" sz="1400" b="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;0.5</m:t>
                    </m:r>
                    <m:sSub>
                      <m:sSubPr>
                        <m:ctrlPr>
                          <a:rPr lang="en-CA" altLang="ko-KR" sz="1400" b="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altLang="ko-KR" sz="1400" b="0" i="1" dirty="0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accPr>
                          <m:e>
                            <m:r>
                              <a:rPr lang="en-CA" altLang="ko-KR" sz="1400" b="0" i="1" dirty="0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CA" altLang="ko-KR" sz="1400" b="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altLang="ko-KR" sz="1400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537" y="5857874"/>
                <a:ext cx="514826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35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1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 smtClean="0"/>
              <a:t>Discussion | </a:t>
            </a:r>
            <a:r>
              <a:rPr lang="en-US" sz="2800" dirty="0" smtClean="0"/>
              <a:t>Further comments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38199" y="2169063"/>
            <a:ext cx="9248776" cy="1423667"/>
            <a:chOff x="838199" y="2492141"/>
            <a:chExt cx="4762842" cy="1423667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8199" y="2492141"/>
              <a:ext cx="1765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Other properties of the model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98488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The </a:t>
              </a:r>
              <a:r>
                <a:rPr lang="en-CA" altLang="ko-KR" sz="1600" dirty="0" err="1" smtClean="0">
                  <a:latin typeface="Arial" charset="0"/>
                  <a:ea typeface="Arial" charset="0"/>
                  <a:cs typeface="Arial" charset="0"/>
                </a:rPr>
                <a:t>Kalman</a:t>
              </a: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 filter gives ML estimations when the observation white is Gaussian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Can be utilized to follow strength/performance of individual teams, predict team rankings, or estimate game outcome </a:t>
              </a: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odds</a:t>
              </a:r>
              <a:endParaRPr lang="en-CA" altLang="ko-KR" sz="160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4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 smtClean="0"/>
              <a:t>Discussion | </a:t>
            </a:r>
            <a:r>
              <a:rPr lang="en-US" sz="2800" dirty="0" smtClean="0"/>
              <a:t>Questions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63455" y="2169063"/>
            <a:ext cx="126509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sz="13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sz="138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 smtClean="0"/>
              <a:t>References 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38199" y="1690688"/>
            <a:ext cx="10515601" cy="1881832"/>
            <a:chOff x="838199" y="2864973"/>
            <a:chExt cx="4762842" cy="1881832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83819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181588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None/>
              </a:pP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Poropudas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, J. (</a:t>
              </a: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2016, August 3). 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KALMAN FILTER ALGORITHM FOR RATING AND PREDICTION IN BASKETBALL </a:t>
              </a: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(Master's 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thesis, 2011). University of Helsinki. Retrieved from https://</a:t>
              </a:r>
              <a:r>
                <a:rPr lang="en-CA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www.researchgate.net</a:t>
              </a: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/publication/265992770_KALMAN_FILTER_ALGORITHM_FOR_RATING_AND_PREDICTION_IN_BASKETBALL</a:t>
              </a:r>
            </a:p>
            <a:p>
              <a:pPr marL="0" indent="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None/>
              </a:pP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Retrosheet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. </a:t>
              </a: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(2016). http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://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www.retrosheet.org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/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Retrosheet.org</a:t>
              </a:r>
              <a:endParaRPr lang="en-CA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endParaRPr>
            </a:p>
            <a:p>
              <a:pPr marL="0" indent="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None/>
              </a:pPr>
              <a:r>
                <a:rPr lang="en-CA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Scriven</a:t>
              </a: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, R. 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(2015). 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retrosheet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: Import Professional Baseball Data from  '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Retrosheet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'. R package version 1.0.2. https://</a:t>
              </a: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CRAN.R-</a:t>
              </a:r>
              <a:r>
                <a:rPr lang="en-CA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project.org</a:t>
              </a: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/package=</a:t>
              </a:r>
              <a:r>
                <a:rPr lang="en-CA" altLang="ko-K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retrosheet</a:t>
              </a:r>
              <a:endParaRPr lang="en-CA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endParaRPr>
            </a:p>
            <a:p>
              <a:pPr marL="0" indent="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None/>
              </a:pP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R 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Core Team (2016). R: A language and environment for statistical computing. R  Foundation for Statistical Computing, Vienna, Austria. URL https://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www.R-project.org</a:t>
              </a: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/</a:t>
              </a:r>
            </a:p>
            <a:p>
              <a:pPr marL="0" indent="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None/>
              </a:pPr>
              <a:r>
                <a:rPr lang="en-CA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David 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Luethi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, Philipp 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Erb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 and Simon 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Otziger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 (2014). FKF: Fast 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Kalman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 Filter. R package  version 0.1.3. https://CRAN.R-</a:t>
              </a:r>
              <a:r>
                <a:rPr lang="en-CA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project.org</a:t>
              </a:r>
              <a:r>
                <a:rPr lang="en-C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charset="0"/>
                  <a:ea typeface="Arial Narrow" charset="0"/>
                  <a:cs typeface="Arial Narrow" charset="0"/>
                </a:rPr>
                <a:t>/package=FKF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6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472409"/>
              </p:ext>
            </p:extLst>
          </p:nvPr>
        </p:nvGraphicFramePr>
        <p:xfrm>
          <a:off x="838199" y="1690688"/>
          <a:ext cx="6234113" cy="42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13"/>
              </a:tblGrid>
              <a:tr h="0">
                <a:tc>
                  <a:txBody>
                    <a:bodyPr/>
                    <a:lstStyle/>
                    <a:p>
                      <a:pPr marL="0">
                        <a:spcBef>
                          <a:spcPts val="1200"/>
                        </a:spcBef>
                      </a:pPr>
                      <a:r>
                        <a:rPr lang="en-US" sz="16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Introduction</a:t>
                      </a:r>
                      <a:endParaRPr lang="en-US" sz="1600" b="1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-288000" algn="l" defTabSz="914400" rtl="0" eaLnBrk="1" latinLnBrk="0" hangingPunct="1">
                        <a:spcBef>
                          <a:spcPts val="1200"/>
                        </a:spcBef>
                        <a:buFont typeface="Arial" charset="0"/>
                        <a:buChar char="•"/>
                      </a:pPr>
                      <a:endParaRPr lang="en-US" sz="1000" b="1" kern="1200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>
                        <a:spcBef>
                          <a:spcPts val="1200"/>
                        </a:spcBef>
                      </a:pPr>
                      <a:r>
                        <a:rPr lang="en-US" sz="1600" b="1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Method</a:t>
                      </a: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-288000">
                        <a:spcBef>
                          <a:spcPts val="1200"/>
                        </a:spcBef>
                        <a:buFont typeface="Arial" charset="0"/>
                        <a:buChar char="•"/>
                      </a:pPr>
                      <a:endParaRPr lang="en-US" sz="1000" b="1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>
                        <a:spcBef>
                          <a:spcPts val="1200"/>
                        </a:spcBef>
                      </a:pPr>
                      <a:r>
                        <a:rPr lang="en-US" sz="1600" b="1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-288000">
                        <a:spcBef>
                          <a:spcPts val="1200"/>
                        </a:spcBef>
                        <a:buFont typeface="Arial" charset="0"/>
                        <a:buChar char="•"/>
                      </a:pPr>
                      <a:endParaRPr lang="en-US" sz="1000" b="1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>
                        <a:spcBef>
                          <a:spcPts val="1200"/>
                        </a:spcBef>
                      </a:pPr>
                      <a:r>
                        <a:rPr lang="en-US" sz="1600" b="1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Analysis</a:t>
                      </a: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-288000">
                        <a:spcBef>
                          <a:spcPts val="1200"/>
                        </a:spcBef>
                        <a:buFont typeface="Arial" charset="0"/>
                        <a:buChar char="•"/>
                      </a:pPr>
                      <a:endParaRPr lang="en-US" sz="1000" b="1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18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>
                        <a:spcBef>
                          <a:spcPts val="1200"/>
                        </a:spcBef>
                      </a:pPr>
                      <a:r>
                        <a:rPr lang="en-US" sz="1600" b="1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Discussion</a:t>
                      </a:r>
                    </a:p>
                  </a:txBody>
                  <a:tcPr marT="18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-288000">
                        <a:spcBef>
                          <a:spcPts val="1200"/>
                        </a:spcBef>
                        <a:buFont typeface="Arial" charset="0"/>
                        <a:buChar char="•"/>
                      </a:pPr>
                      <a:endParaRPr lang="en-US" sz="1000" b="1" baseline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18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Agenda</a:t>
            </a:r>
            <a:endParaRPr 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smtClean="0"/>
              <a:t>Introduction | </a:t>
            </a:r>
            <a:r>
              <a:rPr lang="en-US" sz="2800" smtClean="0"/>
              <a:t>The question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198" y="1690688"/>
            <a:ext cx="6719889" cy="1085113"/>
            <a:chOff x="838199" y="2492141"/>
            <a:chExt cx="4762842" cy="1085113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38199" y="2492141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The question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646331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None/>
              </a:pPr>
              <a:r>
                <a:rPr lang="en-CA" altLang="ko-KR" sz="1800" b="1" dirty="0" smtClean="0">
                  <a:latin typeface="Arial" charset="0"/>
                  <a:ea typeface="Arial" charset="0"/>
                  <a:cs typeface="Arial" charset="0"/>
                </a:rPr>
                <a:t/>
              </a:r>
              <a:br>
                <a:rPr lang="en-CA" altLang="ko-KR" sz="1800" b="1" dirty="0" smtClean="0">
                  <a:latin typeface="Arial" charset="0"/>
                  <a:ea typeface="Arial" charset="0"/>
                  <a:cs typeface="Arial" charset="0"/>
                </a:rPr>
              </a:br>
              <a:r>
                <a:rPr lang="en-CA" altLang="ko-KR" sz="1800" b="1" dirty="0" smtClean="0">
                  <a:latin typeface="Arial" charset="0"/>
                  <a:ea typeface="Arial" charset="0"/>
                  <a:cs typeface="Arial" charset="0"/>
                </a:rPr>
                <a:t>How do we predict the game winner from a MLB match?</a:t>
              </a:r>
              <a:endParaRPr lang="en-US" altLang="ko-KR" sz="18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633911" y="3556131"/>
            <a:ext cx="6719889" cy="1577555"/>
            <a:chOff x="838199" y="2492141"/>
            <a:chExt cx="4762842" cy="157755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38199" y="2492141"/>
              <a:ext cx="176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One possible answer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113877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err="1" smtClean="0">
                  <a:latin typeface="Arial" charset="0"/>
                  <a:ea typeface="Arial" charset="0"/>
                  <a:cs typeface="Arial" charset="0"/>
                </a:rPr>
                <a:t>J.Poropudas</a:t>
              </a: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 suggested a model for basketball in his Master’s thesis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US" altLang="ko-KR" sz="1600" dirty="0" smtClean="0">
                  <a:latin typeface="Arial" charset="0"/>
                  <a:ea typeface="Arial" charset="0"/>
                  <a:cs typeface="Arial" charset="0"/>
                </a:rPr>
                <a:t>Models the league with a state-space model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US" altLang="ko-KR" sz="1600" dirty="0" smtClean="0">
                  <a:latin typeface="Arial" charset="0"/>
                  <a:ea typeface="Arial" charset="0"/>
                  <a:cs typeface="Arial" charset="0"/>
                </a:rPr>
                <a:t>Estimates </a:t>
              </a:r>
              <a:r>
                <a:rPr lang="en-US" altLang="ko-KR" sz="1600" dirty="0">
                  <a:latin typeface="Arial" charset="0"/>
                  <a:ea typeface="Arial" charset="0"/>
                  <a:cs typeface="Arial" charset="0"/>
                </a:rPr>
                <a:t>the relative strength of each </a:t>
              </a:r>
              <a:r>
                <a:rPr lang="en-US" altLang="ko-KR" sz="1600" dirty="0" smtClean="0">
                  <a:latin typeface="Arial" charset="0"/>
                  <a:ea typeface="Arial" charset="0"/>
                  <a:cs typeface="Arial" charset="0"/>
                </a:rPr>
                <a:t>team using the </a:t>
              </a:r>
              <a:r>
                <a:rPr lang="en-US" altLang="ko-KR" sz="1600" dirty="0" err="1" smtClean="0">
                  <a:latin typeface="Arial" charset="0"/>
                  <a:ea typeface="Arial" charset="0"/>
                  <a:cs typeface="Arial" charset="0"/>
                </a:rPr>
                <a:t>Kalman</a:t>
              </a:r>
              <a:r>
                <a:rPr lang="en-US" altLang="ko-KR" sz="1600" dirty="0" smtClean="0">
                  <a:latin typeface="Arial" charset="0"/>
                  <a:ea typeface="Arial" charset="0"/>
                  <a:cs typeface="Arial" charset="0"/>
                </a:rPr>
                <a:t> filter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579" y="1953977"/>
            <a:ext cx="3037500" cy="64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32" y="3480569"/>
            <a:ext cx="204792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smtClean="0"/>
              <a:t>Introduction | </a:t>
            </a:r>
            <a:r>
              <a:rPr lang="en-US" sz="2800" smtClean="0"/>
              <a:t>Study objectives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38199" y="2168736"/>
            <a:ext cx="9248776" cy="1577555"/>
            <a:chOff x="838199" y="2492141"/>
            <a:chExt cx="4762842" cy="157755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38199" y="2492141"/>
              <a:ext cx="1547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What we aim to achieve…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113877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An exposure to and general understanding of the </a:t>
              </a:r>
              <a:r>
                <a:rPr lang="en-CA" altLang="ko-KR" sz="1600" dirty="0" err="1" smtClean="0">
                  <a:latin typeface="Arial" charset="0"/>
                  <a:ea typeface="Arial" charset="0"/>
                  <a:cs typeface="Arial" charset="0"/>
                </a:rPr>
                <a:t>Kalman</a:t>
              </a: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 filter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US" altLang="ko-KR" sz="1600" dirty="0" smtClean="0">
                  <a:latin typeface="Arial" charset="0"/>
                  <a:ea typeface="Arial" charset="0"/>
                  <a:cs typeface="Arial" charset="0"/>
                </a:rPr>
                <a:t>To build a prediction model for MLB games based on the previous research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To investigate additional variables for improvements in prediction</a:t>
              </a:r>
              <a:endParaRPr lang="en-US" altLang="ko-KR" sz="160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0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stCxn id="12" idx="1"/>
            <a:endCxn id="17" idx="3"/>
          </p:cNvCxnSpPr>
          <p:nvPr/>
        </p:nvCxnSpPr>
        <p:spPr>
          <a:xfrm rot="16200000" flipH="1">
            <a:off x="8017582" y="2681020"/>
            <a:ext cx="548583" cy="550504"/>
          </a:xfrm>
          <a:prstGeom prst="curvedConnector3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smtClean="0"/>
              <a:t>Method | </a:t>
            </a:r>
            <a:r>
              <a:rPr lang="en-US" sz="2800" smtClean="0"/>
              <a:t>The </a:t>
            </a:r>
            <a:r>
              <a:rPr lang="en-US" sz="2800" err="1" smtClean="0"/>
              <a:t>Kalman</a:t>
            </a:r>
            <a:r>
              <a:rPr lang="en-US" sz="2800" smtClean="0"/>
              <a:t> filter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199" y="1732647"/>
            <a:ext cx="5196841" cy="2316219"/>
            <a:chOff x="838199" y="2492141"/>
            <a:chExt cx="4762842" cy="2316219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8199" y="2492141"/>
              <a:ext cx="623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Overview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ontent Placeholder 2"/>
                <p:cNvSpPr txBox="1">
                  <a:spLocks/>
                </p:cNvSpPr>
                <p:nvPr/>
              </p:nvSpPr>
              <p:spPr>
                <a:xfrm>
                  <a:off x="838199" y="2930923"/>
                  <a:ext cx="4762842" cy="1877437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.HelveticaNeueDeskInterface-Regular" charset="0"/>
                    <a:buChar char="&gt;"/>
                  </a:pPr>
                  <a:r>
                    <a:rPr lang="en-CA" altLang="ko-KR" sz="1600" dirty="0" smtClean="0">
                      <a:latin typeface="Arial" charset="0"/>
                      <a:ea typeface="Arial" charset="0"/>
                      <a:cs typeface="Arial" charset="0"/>
                    </a:rPr>
                    <a:t>A recursive algorithm for estimating the unobservable true state,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latin typeface="Arial" charset="0"/>
                      <a:ea typeface="Arial" charset="0"/>
                      <a:cs typeface="Arial" charset="0"/>
                    </a:rPr>
                    <a:t>, </a:t>
                  </a:r>
                  <a:r>
                    <a:rPr lang="en-US" altLang="ko-KR" sz="1600" dirty="0" smtClean="0">
                      <a:latin typeface="Arial" charset="0"/>
                      <a:ea typeface="Arial" charset="0"/>
                      <a:cs typeface="Arial" charset="0"/>
                    </a:rPr>
                    <a:t>based on a state-space model</a:t>
                  </a:r>
                </a:p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.HelveticaNeueDeskInterface-Regular" charset="0"/>
                    <a:buChar char="&gt;"/>
                  </a:pPr>
                  <a:r>
                    <a:rPr lang="en-US" altLang="ko-KR" sz="1600" dirty="0" smtClean="0">
                      <a:latin typeface="Arial" charset="0"/>
                      <a:ea typeface="Arial" charset="0"/>
                      <a:cs typeface="Arial" charset="0"/>
                    </a:rPr>
                    <a:t>Combines multiple observations to estimate the current state and predict future states</a:t>
                  </a:r>
                </a:p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.HelveticaNeueDeskInterface-Regular" charset="0"/>
                    <a:buChar char="&gt;"/>
                  </a:pPr>
                  <a:r>
                    <a:rPr lang="en-US" altLang="ko-KR" sz="1600" dirty="0" smtClean="0">
                      <a:latin typeface="Arial" charset="0"/>
                      <a:ea typeface="Arial" charset="0"/>
                      <a:cs typeface="Arial" charset="0"/>
                    </a:rPr>
                    <a:t>Provides MLEs when the noise included in the observation is Gaussian</a:t>
                  </a:r>
                </a:p>
              </p:txBody>
            </p:sp>
          </mc:Choice>
          <mc:Fallback xmlns="">
            <p:sp>
              <p:nvSpPr>
                <p:cNvPr id="10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930923"/>
                  <a:ext cx="4762842" cy="18774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6" t="-974" r="-821" b="-3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7098621" y="1855792"/>
            <a:ext cx="1836000" cy="826189"/>
            <a:chOff x="838199" y="2529463"/>
            <a:chExt cx="4298155" cy="8261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/>
                <p:cNvSpPr txBox="1">
                  <a:spLocks/>
                </p:cNvSpPr>
                <p:nvPr/>
              </p:nvSpPr>
              <p:spPr>
                <a:xfrm>
                  <a:off x="838199" y="2547971"/>
                  <a:ext cx="4298155" cy="807681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FBE5D6">
                    <a:alpha val="50196"/>
                  </a:srgbClr>
                </a:solidFill>
              </p:spPr>
              <p:txBody>
                <a:bodyPr vert="horz" wrap="square" lIns="91440" tIns="216000" rIns="91440" bIns="108000" rtlCol="0" anchor="b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𝟎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𝟎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0" smtClean="0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𝟎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1600" smtClean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2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547971"/>
                  <a:ext cx="4298155" cy="807681"/>
                </a:xfrm>
                <a:prstGeom prst="snip1Rect">
                  <a:avLst>
                    <a:gd name="adj" fmla="val 50000"/>
                  </a:avLst>
                </a:prstGeom>
                <a:blipFill rotWithShape="0">
                  <a:blip r:embed="rId4"/>
                  <a:stretch>
                    <a:fillRect b="-375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 flipV="1">
              <a:off x="907648" y="2864973"/>
              <a:ext cx="3371101" cy="0"/>
            </a:xfrm>
            <a:prstGeom prst="line">
              <a:avLst/>
            </a:prstGeom>
            <a:ln w="19050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38199" y="2529463"/>
              <a:ext cx="28715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1. Initialize</a:t>
              </a:r>
              <a:endPara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49125" y="3212056"/>
            <a:ext cx="1836000" cy="826189"/>
            <a:chOff x="838199" y="2529463"/>
            <a:chExt cx="4298155" cy="8261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ontent Placeholder 2"/>
                <p:cNvSpPr txBox="1">
                  <a:spLocks/>
                </p:cNvSpPr>
                <p:nvPr/>
              </p:nvSpPr>
              <p:spPr>
                <a:xfrm>
                  <a:off x="838199" y="2547971"/>
                  <a:ext cx="4298155" cy="807681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FBE5D6">
                    <a:alpha val="50196"/>
                  </a:srgbClr>
                </a:solidFill>
              </p:spPr>
              <p:txBody>
                <a:bodyPr vert="horz" wrap="square" lIns="91440" tIns="216000" rIns="91440" bIns="108000" rtlCol="0" anchor="b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0" smtClean="0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smtClean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7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547971"/>
                  <a:ext cx="4298155" cy="807681"/>
                </a:xfrm>
                <a:prstGeom prst="snip1Rect">
                  <a:avLst>
                    <a:gd name="adj" fmla="val 50000"/>
                  </a:avLst>
                </a:prstGeom>
                <a:blipFill rotWithShape="0">
                  <a:blip r:embed="rId5"/>
                  <a:stretch>
                    <a:fillRect b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 flipV="1">
              <a:off x="907648" y="2864973"/>
              <a:ext cx="3371101" cy="0"/>
            </a:xfrm>
            <a:prstGeom prst="line">
              <a:avLst/>
            </a:prstGeom>
            <a:ln w="19050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38199" y="2529463"/>
              <a:ext cx="25976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2. Predict</a:t>
              </a:r>
              <a:endPara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199630" y="4568321"/>
            <a:ext cx="1836000" cy="838014"/>
            <a:chOff x="838199" y="2517638"/>
            <a:chExt cx="4298155" cy="838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/>
                <p:cNvSpPr txBox="1">
                  <a:spLocks/>
                </p:cNvSpPr>
                <p:nvPr/>
              </p:nvSpPr>
              <p:spPr>
                <a:xfrm>
                  <a:off x="838199" y="2517638"/>
                  <a:ext cx="4298155" cy="838014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FBE5D6">
                    <a:alpha val="50196"/>
                  </a:srgbClr>
                </a:solidFill>
              </p:spPr>
              <p:txBody>
                <a:bodyPr vert="horz" wrap="square" lIns="91440" tIns="216000" rIns="91440" bIns="108000" rtlCol="0" anchor="b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0" smtClean="0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sz="1600" smtClean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517638"/>
                  <a:ext cx="4298155" cy="838014"/>
                </a:xfrm>
                <a:prstGeom prst="snip1Rect">
                  <a:avLst>
                    <a:gd name="adj" fmla="val 50000"/>
                  </a:avLst>
                </a:prstGeom>
                <a:blipFill rotWithShape="0">
                  <a:blip r:embed="rId6"/>
                  <a:stretch>
                    <a:fillRect b="-362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 flipV="1">
              <a:off x="907648" y="2864973"/>
              <a:ext cx="3371101" cy="0"/>
            </a:xfrm>
            <a:prstGeom prst="line">
              <a:avLst/>
            </a:prstGeom>
            <a:ln w="19050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38199" y="2529463"/>
              <a:ext cx="2593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r>
                <a:rPr lang="en-CA" altLang="ko-KR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. Update</a:t>
              </a:r>
              <a:endPara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25" name="Straight Arrow Connector 23"/>
          <p:cNvCxnSpPr>
            <a:stCxn id="17" idx="0"/>
            <a:endCxn id="21" idx="0"/>
          </p:cNvCxnSpPr>
          <p:nvPr/>
        </p:nvCxnSpPr>
        <p:spPr>
          <a:xfrm>
            <a:off x="9485125" y="3634405"/>
            <a:ext cx="550505" cy="1352923"/>
          </a:xfrm>
          <a:prstGeom prst="curvedConnector3">
            <a:avLst>
              <a:gd name="adj1" fmla="val 141526"/>
            </a:avLst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3"/>
          <p:cNvCxnSpPr>
            <a:stCxn id="21" idx="2"/>
            <a:endCxn id="17" idx="2"/>
          </p:cNvCxnSpPr>
          <p:nvPr/>
        </p:nvCxnSpPr>
        <p:spPr>
          <a:xfrm rot="10800000">
            <a:off x="7649126" y="3634406"/>
            <a:ext cx="550505" cy="1352923"/>
          </a:xfrm>
          <a:prstGeom prst="curvedConnector3">
            <a:avLst>
              <a:gd name="adj1" fmla="val 141526"/>
            </a:avLst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73105" y="3976830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Observe</a:t>
            </a: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3569" y="4311543"/>
            <a:ext cx="8611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t := t+1</a:t>
            </a: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 smtClean="0"/>
              <a:t>Method | </a:t>
            </a:r>
            <a:r>
              <a:rPr lang="en-US" sz="2800" dirty="0" smtClean="0"/>
              <a:t>State-space definition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charset="0"/>
              </a:rPr>
              <a:t/>
            </a:r>
            <a:br>
              <a:rPr lang="en-US" altLang="en-US" dirty="0">
                <a:latin typeface="Arial" charset="0"/>
              </a:rPr>
            </a:br>
            <a:endParaRPr lang="en-US" altLang="en-US" dirty="0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err="1" smtClean="0"/>
              <a:t>Kalman</a:t>
            </a:r>
            <a:r>
              <a:rPr lang="en-US" dirty="0" smtClean="0"/>
              <a:t> filter for MLB | </a:t>
            </a:r>
            <a:r>
              <a:rPr lang="en-US" dirty="0" err="1" smtClean="0"/>
              <a:t>M.Moon</a:t>
            </a:r>
            <a:r>
              <a:rPr lang="en-US" dirty="0" smtClean="0"/>
              <a:t> &amp; </a:t>
            </a:r>
            <a:r>
              <a:rPr lang="en-US" dirty="0" err="1" smtClean="0"/>
              <a:t>A.Situ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36658" y="1690688"/>
            <a:ext cx="7118685" cy="1486818"/>
            <a:chOff x="838199" y="2279378"/>
            <a:chExt cx="4762842" cy="14868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/>
                <p:cNvSpPr txBox="1">
                  <a:spLocks/>
                </p:cNvSpPr>
                <p:nvPr/>
              </p:nvSpPr>
              <p:spPr>
                <a:xfrm>
                  <a:off x="838199" y="2279378"/>
                  <a:ext cx="4762842" cy="1486818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FBE5D6">
                    <a:alpha val="50196"/>
                  </a:srgbClr>
                </a:solidFill>
              </p:spPr>
              <p:txBody>
                <a:bodyPr vert="horz" wrap="square" lIns="91440" tIns="288000" rIns="91440" bIns="180000" rtlCol="0" anchor="b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.HelveticaNeueDeskInterface-Regular" charset="-120"/>
                    <a:buChar char="&gt;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  <m:r>
                            <a:rPr lang="en-CA" sz="1600" b="1" i="1">
                              <a:latin typeface="Cambria Math" charset="0"/>
                            </a:rPr>
                            <m:t>+</m:t>
                          </m:r>
                          <m:r>
                            <a:rPr lang="en-CA" sz="16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CA" sz="16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𝑨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lang="en-CA" sz="1600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𝑩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lang="en-CA" sz="1600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𝒗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  <m:r>
                            <a:rPr lang="en-CA" sz="1600" b="1" i="1">
                              <a:latin typeface="Cambria Math" charset="0"/>
                            </a:rPr>
                            <m:t>+</m:t>
                          </m:r>
                          <m:r>
                            <a:rPr lang="en-CA" sz="1600" b="1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CA" sz="1600"/>
                    <a:t>	</a:t>
                  </a:r>
                  <a:r>
                    <a:rPr lang="en-CA" sz="1600">
                      <a:latin typeface="Arial" charset="0"/>
                      <a:ea typeface="Arial" charset="0"/>
                      <a:cs typeface="Arial" charset="0"/>
                    </a:rPr>
                    <a:t>(1) State (transition) equation</a:t>
                  </a:r>
                </a:p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.HelveticaNeueDeskInterface-Regular" charset="-120"/>
                    <a:buChar char="&gt;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lang="en-CA" sz="16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𝑪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lang="en-CA" sz="1600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𝑫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lang="en-CA" sz="1600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CA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CA" sz="1600" b="1" i="1">
                              <a:latin typeface="Cambria Math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1600"/>
                    <a:t>	</a:t>
                  </a:r>
                  <a:r>
                    <a:rPr lang="en-US" sz="1600" smtClean="0">
                      <a:latin typeface="Arial" charset="0"/>
                      <a:ea typeface="Arial" charset="0"/>
                      <a:cs typeface="Arial" charset="0"/>
                    </a:rPr>
                    <a:t>(2) Observation (measurement) equation</a:t>
                  </a:r>
                  <a:endParaRPr lang="en-US" sz="160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2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279378"/>
                  <a:ext cx="4762842" cy="1486818"/>
                </a:xfrm>
                <a:prstGeom prst="snip1Rect">
                  <a:avLst>
                    <a:gd name="adj" fmla="val 50000"/>
                  </a:avLst>
                </a:prstGeom>
                <a:blipFill rotWithShape="0">
                  <a:blip r:embed="rId3"/>
                  <a:stretch>
                    <a:fillRect l="-4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38199" y="2492141"/>
              <a:ext cx="1145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State-space model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199" y="1690688"/>
            <a:ext cx="9248776" cy="3212602"/>
            <a:chOff x="838199" y="1690688"/>
            <a:chExt cx="9248776" cy="3212602"/>
          </a:xfrm>
        </p:grpSpPr>
        <p:grpSp>
          <p:nvGrpSpPr>
            <p:cNvPr id="19" name="Group 18"/>
            <p:cNvGrpSpPr/>
            <p:nvPr/>
          </p:nvGrpSpPr>
          <p:grpSpPr>
            <a:xfrm>
              <a:off x="2536658" y="1690688"/>
              <a:ext cx="7118685" cy="1486818"/>
              <a:chOff x="838199" y="2279378"/>
              <a:chExt cx="4762842" cy="14868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BE5D6">
                      <a:alpha val="50196"/>
                    </a:srgbClr>
                  </a:solidFill>
                </p:spPr>
                <p:txBody>
                  <a:bodyPr vert="horz" wrap="square" lIns="91440" tIns="288000" rIns="91440" bIns="180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CA" sz="160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	</a:t>
                    </a:r>
                    <a:r>
                      <a:rPr lang="en-CA" sz="160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(1) State (transition) equation</a:t>
                    </a: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US" sz="160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	</a:t>
                    </a:r>
                    <a:r>
                      <a:rPr lang="en-US" sz="160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(2) Observation (measurement) equation</a:t>
                    </a:r>
                    <a:endParaRPr lang="en-US" sz="160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24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4"/>
                    <a:stretch>
                      <a:fillRect l="-4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838199" y="2492141"/>
                <a:ext cx="1145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State-space model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838199" y="3725844"/>
              <a:ext cx="9248776" cy="1177446"/>
              <a:chOff x="838199" y="2492141"/>
              <a:chExt cx="4762842" cy="117744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38199" y="2492141"/>
                <a:ext cx="179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State and observation vectors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738664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𝒏</m:t>
                            </m:r>
                          </m:sup>
                        </m:sSup>
                      </m:oMath>
                    </a14:m>
                    <a:r>
                      <a:rPr lang="en-US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 </a:t>
                    </a:r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State: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Relative strengths of the </a:t>
                    </a:r>
                    <a14:m>
                      <m:oMath xmlns:m="http://schemas.openxmlformats.org/officeDocument/2006/math">
                        <m:r>
                          <a:rPr lang="en-CA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  <m:r>
                          <a:rPr lang="en-CA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CA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𝟑𝟎</m:t>
                        </m:r>
                      </m:oMath>
                    </a14:m>
                    <a:r>
                      <a:rPr lang="en-US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 </a:t>
                    </a:r>
                    <a:r>
                      <a:rPr lang="en-US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MLB teams on game day </a:t>
                    </a:r>
                    <a14:m>
                      <m:oMath xmlns:m="http://schemas.openxmlformats.org/officeDocument/2006/math">
                        <m:r>
                          <a:rPr lang="en-CA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</m:oMath>
                    </a14:m>
                    <a:endParaRPr lang="en-US" altLang="ko-KR" sz="1600" b="1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 smtClean="0">
                                <a:latin typeface="Cambria Math" charset="0"/>
                              </a:rPr>
                              <m:t>𝒎</m:t>
                            </m:r>
                          </m:sup>
                        </m:sSup>
                      </m:oMath>
                    </a14:m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 Observation: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Final score differentials for home teams of </a:t>
                    </a:r>
                    <a14:m>
                      <m:oMath xmlns:m="http://schemas.openxmlformats.org/officeDocument/2006/math">
                        <m:r>
                          <a:rPr lang="en-CA" sz="1600" b="1" i="1">
                            <a:latin typeface="Cambria Math" charset="0"/>
                          </a:rPr>
                          <m:t>𝒎</m:t>
                        </m:r>
                      </m:oMath>
                    </a14:m>
                    <a:r>
                      <a:rPr lang="en-US" altLang="ko-KR" sz="1600">
                        <a:latin typeface="Arial" charset="0"/>
                        <a:ea typeface="Arial" charset="0"/>
                        <a:cs typeface="Arial" charset="0"/>
                      </a:rPr>
                      <a:t> games on </a:t>
                    </a:r>
                    <a:r>
                      <a:rPr lang="en-US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game day </a:t>
                    </a:r>
                    <a14:m>
                      <m:oMath xmlns:m="http://schemas.openxmlformats.org/officeDocument/2006/math">
                        <m:r>
                          <a:rPr lang="en-CA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</m:oMath>
                    </a14:m>
                    <a:endParaRPr lang="en-US" altLang="ko-KR" sz="16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23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73866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9" t="-2479" b="-99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7" name="Group 26"/>
          <p:cNvGrpSpPr/>
          <p:nvPr/>
        </p:nvGrpSpPr>
        <p:grpSpPr>
          <a:xfrm>
            <a:off x="838199" y="1690688"/>
            <a:ext cx="9248776" cy="4318676"/>
            <a:chOff x="838199" y="1690688"/>
            <a:chExt cx="9248776" cy="4318676"/>
          </a:xfrm>
        </p:grpSpPr>
        <p:grpSp>
          <p:nvGrpSpPr>
            <p:cNvPr id="28" name="Group 27"/>
            <p:cNvGrpSpPr/>
            <p:nvPr/>
          </p:nvGrpSpPr>
          <p:grpSpPr>
            <a:xfrm>
              <a:off x="2536658" y="1690688"/>
              <a:ext cx="7118685" cy="1486818"/>
              <a:chOff x="838199" y="2279378"/>
              <a:chExt cx="4762842" cy="14868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BE5D6">
                      <a:alpha val="50196"/>
                    </a:srgbClr>
                  </a:solidFill>
                </p:spPr>
                <p:txBody>
                  <a:bodyPr vert="horz" wrap="square" lIns="91440" tIns="288000" rIns="91440" bIns="180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 strike="sngStrike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trike="sngStrike">
                                <a:latin typeface="Cambria Math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CA" sz="1600" b="1" i="1" strike="sngStrike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CA" sz="160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	</a:t>
                    </a:r>
                    <a:r>
                      <a:rPr lang="en-CA" sz="160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(1) State (transition) equation</a:t>
                    </a: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US" sz="160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	</a:t>
                    </a:r>
                    <a:r>
                      <a:rPr lang="en-US" sz="160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(2) Observation (measurement) equation</a:t>
                    </a:r>
                    <a:endParaRPr lang="en-US" sz="160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38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6"/>
                    <a:stretch>
                      <a:fillRect l="-4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Connector 38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838199" y="2492141"/>
                <a:ext cx="1145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State-space model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38199" y="3725844"/>
              <a:ext cx="9248776" cy="1199568"/>
              <a:chOff x="838199" y="2492141"/>
              <a:chExt cx="4762842" cy="1199568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838199" y="2492141"/>
                <a:ext cx="1039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System matrices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760786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𝒏</m:t>
                            </m:r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𝒏</m:t>
                            </m:r>
                          </m:sup>
                        </m:sSup>
                      </m:oMath>
                    </a14:m>
                    <a:r>
                      <a:rPr lang="en-US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 </a:t>
                    </a:r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Transition: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No deterministic trend in state,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𝒏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×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𝒏</m:t>
                            </m:r>
                          </m:sub>
                        </m:sSub>
                      </m:oMath>
                    </a14:m>
                    <a:endParaRPr lang="en-US" altLang="ko-KR" sz="1600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 smtClean="0">
                                <a:latin typeface="Cambria Math" charset="0"/>
                              </a:rPr>
                              <m:t>𝒎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×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𝒏</m:t>
                            </m:r>
                          </m:sup>
                        </m:sSup>
                      </m:oMath>
                    </a14:m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 Schedule: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Home teams (1) and visiting teams (-1) of </a:t>
                    </a:r>
                    <a14:m>
                      <m:oMath xmlns:m="http://schemas.openxmlformats.org/officeDocument/2006/math">
                        <m:r>
                          <a:rPr lang="en-CA" sz="1600" b="1" i="1">
                            <a:latin typeface="Cambria Math" charset="0"/>
                          </a:rPr>
                          <m:t>𝒎</m:t>
                        </m:r>
                      </m:oMath>
                    </a14:m>
                    <a:r>
                      <a:rPr lang="en-US" altLang="ko-KR" sz="1600">
                        <a:latin typeface="Arial" charset="0"/>
                        <a:ea typeface="Arial" charset="0"/>
                        <a:cs typeface="Arial" charset="0"/>
                      </a:rPr>
                      <a:t> games on </a:t>
                    </a:r>
                    <a:r>
                      <a:rPr lang="en-US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game day </a:t>
                    </a:r>
                    <a14:m>
                      <m:oMath xmlns:m="http://schemas.openxmlformats.org/officeDocument/2006/math">
                        <m:r>
                          <a:rPr lang="en-CA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</m:oMath>
                    </a14:m>
                    <a:endParaRPr lang="en-US" altLang="ko-KR" sz="16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37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76078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9" t="-2400" b="-64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2483691" y="5019606"/>
              <a:ext cx="7224618" cy="989758"/>
              <a:chOff x="1991207" y="5100057"/>
              <a:chExt cx="7224618" cy="9897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3065865" y="5100057"/>
                    <a:ext cx="2402517" cy="9897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6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600" b="0" i="1" smtClean="0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𝐶</m:t>
                                </m:r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𝐷</m:t>
                                </m:r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CA" sz="1600" i="1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oMath>
                      </m:oMathPara>
                    </a14:m>
                    <a:r>
                      <a:rPr lang="en-CA" sz="1600" i="1" smtClean="0">
                        <a:latin typeface="Cambria Math" charset="0"/>
                      </a:rPr>
                      <a:t/>
                    </a:r>
                    <a:br>
                      <a:rPr lang="en-CA" sz="1600" i="1" smtClean="0">
                        <a:latin typeface="Cambria Math" charset="0"/>
                      </a:rPr>
                    </a:br>
                    <a:endParaRPr lang="en-CA" sz="1600" i="1" smtClean="0">
                      <a:latin typeface="Cambria Math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CA" sz="16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160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sz="16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−1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CA" sz="16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CA" sz="1600" b="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CA" sz="1600" b="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/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sz="160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5865" y="5100057"/>
                    <a:ext cx="2402517" cy="98975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282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3072428" y="5377056"/>
                    <a:ext cx="324128" cy="6620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sz="14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4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sz="1400" i="1" smtClean="0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400"/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2428" y="5377056"/>
                    <a:ext cx="324128" cy="66204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5558071" y="5334784"/>
                <a:ext cx="3657754" cy="60016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08000" indent="-108000">
                  <a:lnSpc>
                    <a:spcPct val="100000"/>
                  </a:lnSpc>
                  <a:spcBef>
                    <a:spcPts val="600"/>
                  </a:spcBef>
                  <a:buClr>
                    <a:schemeClr val="accent4"/>
                  </a:buClr>
                  <a:buFont typeface="Wingdings" charset="2"/>
                  <a:buChar char="§"/>
                </a:pPr>
                <a:r>
                  <a:rPr lang="en-CA" altLang="ko-KR" sz="1400" smtClean="0">
                    <a:latin typeface="Arial" charset="0"/>
                    <a:ea typeface="Arial" charset="0"/>
                    <a:cs typeface="Arial" charset="0"/>
                  </a:rPr>
                  <a:t>Match 1: Team A hosts Team D</a:t>
                </a:r>
                <a:endParaRPr lang="en-US" altLang="ko-KR" sz="140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108000" indent="-108000">
                  <a:lnSpc>
                    <a:spcPct val="100000"/>
                  </a:lnSpc>
                  <a:spcBef>
                    <a:spcPts val="600"/>
                  </a:spcBef>
                  <a:buClr>
                    <a:schemeClr val="accent4"/>
                  </a:buClr>
                  <a:buFont typeface="Wingdings" charset="2"/>
                  <a:buChar char="§"/>
                </a:pPr>
                <a:r>
                  <a:rPr lang="en-CA" altLang="ko-KR" sz="1400" smtClean="0">
                    <a:latin typeface="Arial" charset="0"/>
                    <a:ea typeface="Arial" charset="0"/>
                    <a:cs typeface="Arial" charset="0"/>
                  </a:rPr>
                  <a:t>Match 2: Team C hosts Team B</a:t>
                </a:r>
                <a:endParaRPr lang="en-US" altLang="ko-KR" sz="14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Content Placeholder 2"/>
              <p:cNvSpPr txBox="1">
                <a:spLocks/>
              </p:cNvSpPr>
              <p:nvPr/>
            </p:nvSpPr>
            <p:spPr>
              <a:xfrm>
                <a:off x="1991207" y="5480978"/>
                <a:ext cx="1022685" cy="30777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Clr>
                    <a:schemeClr val="accent4"/>
                  </a:buClr>
                  <a:buNone/>
                </a:pPr>
                <a:r>
                  <a:rPr lang="en-CA" altLang="ko-KR" sz="1400" b="1" smtClean="0">
                    <a:latin typeface="Arial" charset="0"/>
                    <a:ea typeface="Arial" charset="0"/>
                    <a:cs typeface="Arial" charset="0"/>
                  </a:rPr>
                  <a:t>Example:</a:t>
                </a:r>
                <a:endParaRPr lang="en-US" altLang="ko-KR" sz="1400" b="1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838199" y="1690688"/>
            <a:ext cx="9248776" cy="3231197"/>
            <a:chOff x="838199" y="1690688"/>
            <a:chExt cx="9248776" cy="3231197"/>
          </a:xfrm>
        </p:grpSpPr>
        <p:grpSp>
          <p:nvGrpSpPr>
            <p:cNvPr id="42" name="Group 41"/>
            <p:cNvGrpSpPr/>
            <p:nvPr/>
          </p:nvGrpSpPr>
          <p:grpSpPr>
            <a:xfrm>
              <a:off x="2536658" y="1690688"/>
              <a:ext cx="7118685" cy="1486818"/>
              <a:chOff x="838199" y="2279378"/>
              <a:chExt cx="4762842" cy="14868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BE5D6">
                      <a:alpha val="50196"/>
                    </a:srgbClr>
                  </a:solidFill>
                </p:spPr>
                <p:txBody>
                  <a:bodyPr vert="horz" wrap="square" lIns="91440" tIns="288000" rIns="91440" bIns="180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 strike="sngStrike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trike="sngStrike">
                                <a:latin typeface="Cambria Math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CA" sz="1600" b="1" i="1" strike="sngStrike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 strike="sngStrike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trike="sngStrike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CA" sz="1600" b="1" i="1" strike="sngStrike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CA" sz="160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	</a:t>
                    </a:r>
                    <a:r>
                      <a:rPr lang="en-CA" sz="160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(1) State (transition) equation</a:t>
                    </a: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US" sz="160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	</a:t>
                    </a:r>
                    <a:r>
                      <a:rPr lang="en-US" sz="160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(2) Observation (measurement) equation</a:t>
                    </a:r>
                    <a:endParaRPr lang="en-US" sz="160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47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10"/>
                    <a:stretch>
                      <a:fillRect l="-4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838199" y="2492141"/>
                <a:ext cx="1145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State-space model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38199" y="3725844"/>
              <a:ext cx="9248776" cy="1196041"/>
              <a:chOff x="838199" y="2492141"/>
              <a:chExt cx="4762842" cy="1196041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38199" y="2492141"/>
                <a:ext cx="1257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Controls and factors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757259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𝒏</m:t>
                            </m:r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𝒍</m:t>
                            </m:r>
                          </m:sup>
                        </m:sSup>
                      </m:oMath>
                    </a14:m>
                    <a:r>
                      <a:rPr lang="en-US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 </a:t>
                    </a:r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Controls: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Assume 0; may include certain unsportsmanlike/illegal actions</a:t>
                    </a:r>
                    <a:endParaRPr lang="en-US" altLang="ko-KR" sz="1600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>
                                <a:latin typeface="Cambria Math" charset="0"/>
                              </a:rPr>
                              <m:t>𝒎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×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𝒍</m:t>
                            </m:r>
                          </m:sup>
                        </m:sSup>
                      </m:oMath>
                    </a14:m>
                    <a:r>
                      <a:rPr lang="en-CA" altLang="ko-KR" sz="1600" b="1">
                        <a:latin typeface="Arial" charset="0"/>
                        <a:ea typeface="Arial" charset="0"/>
                        <a:cs typeface="Arial" charset="0"/>
                      </a:rPr>
                      <a:t>, Game </a:t>
                    </a:r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factors: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Effects of home advantage, double header, and hosting stadium</a:t>
                    </a:r>
                  </a:p>
                </p:txBody>
              </p:sp>
            </mc:Choice>
            <mc:Fallback xmlns="">
              <p:sp>
                <p:nvSpPr>
                  <p:cNvPr id="46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75725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9" t="-806" b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0" name="Group 49"/>
          <p:cNvGrpSpPr/>
          <p:nvPr/>
        </p:nvGrpSpPr>
        <p:grpSpPr>
          <a:xfrm>
            <a:off x="838199" y="1690688"/>
            <a:ext cx="9248776" cy="3249600"/>
            <a:chOff x="838199" y="1690688"/>
            <a:chExt cx="9248776" cy="3249600"/>
          </a:xfrm>
        </p:grpSpPr>
        <p:grpSp>
          <p:nvGrpSpPr>
            <p:cNvPr id="51" name="Group 50"/>
            <p:cNvGrpSpPr/>
            <p:nvPr/>
          </p:nvGrpSpPr>
          <p:grpSpPr>
            <a:xfrm>
              <a:off x="2536658" y="1690688"/>
              <a:ext cx="7118685" cy="1486818"/>
              <a:chOff x="838199" y="2279378"/>
              <a:chExt cx="4762842" cy="14868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BE5D6">
                      <a:alpha val="50196"/>
                    </a:srgbClr>
                  </a:solidFill>
                </p:spPr>
                <p:txBody>
                  <a:bodyPr vert="horz" wrap="square" lIns="91440" tIns="288000" rIns="91440" bIns="180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CA" sz="1600" dirty="0"/>
                      <a:t>	</a:t>
                    </a:r>
                    <a:r>
                      <a:rPr lang="en-CA" sz="1600" dirty="0" smtClean="0"/>
                      <a:t>	</a:t>
                    </a:r>
                    <a:r>
                      <a:rPr lang="en-CA" sz="16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</a:t>
                    </a:r>
                    <a:r>
                      <a:rPr lang="en-CA" sz="1600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1) State (transition) equation</a:t>
                    </a: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	</a:t>
                    </a:r>
                    <a:r>
                      <a:rPr lang="en-US" sz="160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(2) Observation (measurement) equation</a:t>
                    </a:r>
                    <a:endParaRPr lang="en-US" sz="1600" dirty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56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12"/>
                    <a:stretch>
                      <a:fillRect l="-4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838199" y="2492141"/>
                <a:ext cx="1145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State-space model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38199" y="3725844"/>
              <a:ext cx="9248776" cy="1214444"/>
              <a:chOff x="838199" y="2492141"/>
              <a:chExt cx="4762842" cy="121444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838199" y="2492141"/>
                <a:ext cx="1316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Random white noises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775662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𝒏</m:t>
                            </m:r>
                          </m:sup>
                        </m:sSup>
                        <m:r>
                          <a:rPr lang="en-CA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~</m:t>
                        </m:r>
                        <m:r>
                          <a:rPr lang="en-CA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𝑵</m:t>
                        </m:r>
                        <m:d>
                          <m:d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𝟎</m:t>
                            </m:r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𝑴</m:t>
                            </m:r>
                          </m:e>
                        </m:d>
                      </m:oMath>
                    </a14:m>
                    <a:r>
                      <a:rPr lang="en-US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 </a:t>
                    </a:r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State: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Assume independent and identically distributed</a:t>
                    </a:r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CA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𝑴</m:t>
                        </m:r>
                        <m:r>
                          <a:rPr lang="en-CA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𝒗</m:t>
                            </m:r>
                          </m:sub>
                          <m:sup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CA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𝑰</m:t>
                        </m:r>
                      </m:oMath>
                    </a14:m>
                    <a:endParaRPr lang="en-US" altLang="ko-KR" sz="1600" b="1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 smtClean="0">
                                <a:latin typeface="Cambria Math" charset="0"/>
                              </a:rPr>
                              <m:t>𝒎</m:t>
                            </m:r>
                          </m:sup>
                        </m:sSup>
                        <m:r>
                          <a:rPr lang="en-CA" sz="1600" b="1" i="1" smtClean="0">
                            <a:latin typeface="Cambria Math" charset="0"/>
                          </a:rPr>
                          <m:t>~</m:t>
                        </m:r>
                        <m:r>
                          <a:rPr lang="en-CA" sz="1600" b="1" i="1" smtClean="0">
                            <a:latin typeface="Cambria Math" charset="0"/>
                          </a:rPr>
                          <m:t>𝑵</m:t>
                        </m:r>
                        <m:d>
                          <m:d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𝟎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 Observation: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Assume </a:t>
                    </a:r>
                    <a:r>
                      <a:rPr lang="en-CA" altLang="ko-KR" sz="1600">
                        <a:latin typeface="Arial" charset="0"/>
                        <a:ea typeface="Arial" charset="0"/>
                        <a:cs typeface="Arial" charset="0"/>
                      </a:rPr>
                      <a:t>independent and identically distributed</a:t>
                    </a:r>
                    <a:r>
                      <a:rPr lang="en-CA" altLang="ko-KR" sz="1600" b="1" smtClean="0">
                        <a:latin typeface="Arial" charset="0"/>
                        <a:ea typeface="Arial" charset="0"/>
                        <a:cs typeface="Arial" charset="0"/>
                      </a:rPr>
                      <a:t>,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CA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𝑰</m:t>
                        </m:r>
                      </m:oMath>
                    </a14:m>
                    <a:endParaRPr lang="en-US" altLang="ko-KR" sz="160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55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77566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329" t="-1575" b="-6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7" name="Group 76"/>
          <p:cNvGrpSpPr/>
          <p:nvPr/>
        </p:nvGrpSpPr>
        <p:grpSpPr>
          <a:xfrm>
            <a:off x="838199" y="1690688"/>
            <a:ext cx="9248776" cy="4101243"/>
            <a:chOff x="838199" y="1690688"/>
            <a:chExt cx="9248776" cy="4101243"/>
          </a:xfrm>
        </p:grpSpPr>
        <p:grpSp>
          <p:nvGrpSpPr>
            <p:cNvPr id="78" name="Group 77"/>
            <p:cNvGrpSpPr/>
            <p:nvPr/>
          </p:nvGrpSpPr>
          <p:grpSpPr>
            <a:xfrm>
              <a:off x="838199" y="3725844"/>
              <a:ext cx="9248776" cy="2066087"/>
              <a:chOff x="838199" y="2492141"/>
              <a:chExt cx="4762842" cy="2066087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838199" y="2492141"/>
                <a:ext cx="1686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Other estimated parameters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1627305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𝝈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p>
                        </m:sSubSup>
                      </m:oMath>
                    </a14:m>
                    <a:r>
                      <a:rPr lang="en-US" altLang="ko-KR" sz="1600" b="1" dirty="0">
                        <a:latin typeface="Arial" charset="0"/>
                        <a:ea typeface="Arial" charset="0"/>
                        <a:cs typeface="Arial" charset="0"/>
                      </a:rPr>
                      <a:t>, </a:t>
                    </a:r>
                    <a:r>
                      <a:rPr lang="en-US" altLang="ko-KR" sz="1600" b="1" dirty="0" smtClean="0">
                        <a:latin typeface="Arial" charset="0"/>
                        <a:ea typeface="Arial" charset="0"/>
                        <a:cs typeface="Arial" charset="0"/>
                      </a:rPr>
                      <a:t>Initial </a:t>
                    </a:r>
                    <a:r>
                      <a:rPr lang="en-CA" altLang="ko-KR" sz="1600" b="1" dirty="0" smtClean="0">
                        <a:latin typeface="Arial" charset="0"/>
                        <a:ea typeface="Arial" charset="0"/>
                        <a:cs typeface="Arial" charset="0"/>
                      </a:rPr>
                      <a:t>state variance:</a:t>
                    </a:r>
                    <a:r>
                      <a:rPr lang="en-CA" altLang="ko-KR" sz="1600" dirty="0" smtClean="0">
                        <a:latin typeface="Arial" charset="0"/>
                        <a:ea typeface="Arial" charset="0"/>
                        <a:cs typeface="Arial" charset="0"/>
                      </a:rPr>
                      <a:t> 		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0" i="1" smtClean="0">
                                <a:latin typeface="Cambria Math" charset="0"/>
                              </a:rPr>
                              <m:t>0|0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charset="0"/>
                          </a:rPr>
                          <m:t>~</m:t>
                        </m:r>
                        <m:r>
                          <a:rPr lang="en-CA" sz="1600" b="0" i="1" smtClean="0">
                            <a:latin typeface="Cambria Math" charset="0"/>
                          </a:rPr>
                          <m:t>𝑁</m:t>
                        </m:r>
                        <m:d>
                          <m:dPr>
                            <m:ctrlPr>
                              <a:rPr lang="en-CA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6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0|0</m:t>
                                </m:r>
                              </m:sub>
                            </m:sSub>
                            <m:r>
                              <a:rPr lang="en-CA" sz="1600" b="0" i="1" smtClean="0">
                                <a:latin typeface="Cambria Math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CA" sz="1600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CA" sz="1600" b="0" i="1" smtClean="0">
                                <a:latin typeface="Cambria Math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en-CA" sz="1600" i="1" dirty="0" smtClean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CA" sz="16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𝝈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𝒗</m:t>
                            </m:r>
                          </m:sub>
                          <m:sup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p>
                        </m:sSubSup>
                      </m:oMath>
                    </a14:m>
                    <a:r>
                      <a:rPr lang="en-US" altLang="ko-KR" sz="1600" b="1" dirty="0" smtClean="0">
                        <a:latin typeface="Arial" charset="0"/>
                        <a:ea typeface="Arial" charset="0"/>
                        <a:cs typeface="Arial" charset="0"/>
                      </a:rPr>
                      <a:t>, </a:t>
                    </a:r>
                    <a:r>
                      <a:rPr lang="en-CA" altLang="ko-KR" sz="1600" b="1" dirty="0" smtClean="0">
                        <a:latin typeface="Arial" charset="0"/>
                        <a:ea typeface="Arial" charset="0"/>
                        <a:cs typeface="Arial" charset="0"/>
                      </a:rPr>
                      <a:t>State transition variance:	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CA" sz="1600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1600" i="1">
                            <a:latin typeface="Cambria Math" charset="0"/>
                          </a:rPr>
                          <m:t>~</m:t>
                        </m:r>
                        <m:r>
                          <a:rPr lang="en-CA" sz="1600" i="1">
                            <a:latin typeface="Cambria Math" charset="0"/>
                          </a:rPr>
                          <m:t>𝑁</m:t>
                        </m:r>
                        <m:d>
                          <m:dPr>
                            <m:ctrlPr>
                              <a:rPr lang="en-CA" sz="1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600" b="0" i="1" smtClean="0">
                                <a:latin typeface="Cambria Math" charset="0"/>
                              </a:rPr>
                              <m:t>0</m:t>
                            </m:r>
                            <m:r>
                              <a:rPr lang="en-CA" sz="1600" i="1">
                                <a:latin typeface="Cambria Math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CA" sz="16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1600" i="1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CA" sz="16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en-US" altLang="ko-KR" sz="1600" b="1" dirty="0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𝝈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p>
                        </m:sSubSup>
                      </m:oMath>
                    </a14:m>
                    <a:r>
                      <a:rPr lang="en-CA" altLang="ko-KR" sz="1600" b="1" dirty="0" smtClean="0">
                        <a:latin typeface="Arial" charset="0"/>
                        <a:ea typeface="Arial" charset="0"/>
                        <a:cs typeface="Arial" charset="0"/>
                      </a:rPr>
                      <a:t>, Observation variance:		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1600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CA" sz="1600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CA" sz="1600" i="1">
                            <a:latin typeface="Cambria Math" charset="0"/>
                          </a:rPr>
                          <m:t>~</m:t>
                        </m:r>
                        <m:r>
                          <a:rPr lang="en-CA" sz="1600" i="1">
                            <a:latin typeface="Cambria Math" charset="0"/>
                          </a:rPr>
                          <m:t>𝑁</m:t>
                        </m:r>
                        <m:d>
                          <m:dPr>
                            <m:ctrlPr>
                              <a:rPr lang="en-CA" sz="1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600" i="1">
                                <a:latin typeface="Cambria Math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en-CA" sz="16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1600" i="1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CA" sz="1600" b="0" i="1" smtClean="0">
                                    <a:latin typeface="Cambria Math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CA" sz="16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en-CA" sz="1600" b="1" dirty="0" smtClean="0">
                      <a:latin typeface="Arial" charset="0"/>
                      <a:ea typeface="Cambria Math" charset="0"/>
                      <a:cs typeface="Cambria Math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𝒖</m:t>
                            </m:r>
                          </m:e>
                        </m:acc>
                        <m:r>
                          <a:rPr lang="en-CA" sz="1600" b="1" i="1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CA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𝒍</m:t>
                            </m:r>
                          </m:sup>
                        </m:sSup>
                      </m:oMath>
                    </a14:m>
                    <a:r>
                      <a:rPr lang="en-US" altLang="ko-KR" sz="1600" b="1" dirty="0">
                        <a:latin typeface="Arial" charset="0"/>
                        <a:ea typeface="Arial" charset="0"/>
                        <a:cs typeface="Arial" charset="0"/>
                      </a:rPr>
                      <a:t>, </a:t>
                    </a:r>
                    <a:r>
                      <a:rPr lang="en-CA" altLang="ko-KR" sz="1600" b="1" dirty="0" smtClean="0">
                        <a:latin typeface="Arial" charset="0"/>
                        <a:ea typeface="Arial" charset="0"/>
                        <a:cs typeface="Arial" charset="0"/>
                      </a:rPr>
                      <a:t>Game factor coefficients:	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charset="0"/>
                          </a:rPr>
                          <m:t>𝑢</m:t>
                        </m:r>
                      </m:oMath>
                    </a14:m>
                    <a:endParaRPr lang="en-US" altLang="ko-KR" sz="16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85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162730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329" t="-16854" b="-22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/>
            <p:cNvGrpSpPr/>
            <p:nvPr/>
          </p:nvGrpSpPr>
          <p:grpSpPr>
            <a:xfrm>
              <a:off x="2536658" y="1690688"/>
              <a:ext cx="7118685" cy="1486818"/>
              <a:chOff x="838199" y="2279378"/>
              <a:chExt cx="4762842" cy="14868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BE5D6">
                      <a:alpha val="50196"/>
                    </a:srgbClr>
                  </a:solidFill>
                </p:spPr>
                <p:txBody>
                  <a:bodyPr vert="horz" wrap="square" lIns="91440" tIns="288000" rIns="91440" bIns="180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CA" sz="1600" dirty="0">
                        <a:solidFill>
                          <a:schemeClr val="tx1"/>
                        </a:solidFill>
                      </a:rPr>
                      <a:t>	</a:t>
                    </a:r>
                    <a:r>
                      <a:rPr lang="en-CA" sz="1600" dirty="0" smtClean="0">
                        <a:solidFill>
                          <a:schemeClr val="tx1"/>
                        </a:solidFill>
                      </a:rPr>
                      <a:t>	</a:t>
                    </a:r>
                    <a:r>
                      <a:rPr lang="en-CA" sz="16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</a:t>
                    </a:r>
                    <a:r>
                      <a:rPr lang="en-CA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1) State (transition) equation</a:t>
                    </a: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-12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CA" sz="16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</a:rPr>
                      <a:t>	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(2) Observation (measurement) equation</a:t>
                    </a:r>
                    <a:endParaRPr lang="en-US" sz="1600" dirty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80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279378"/>
                    <a:ext cx="4762842" cy="1486818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15"/>
                    <a:stretch>
                      <a:fillRect l="-4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Connector 80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838199" y="2492141"/>
                <a:ext cx="1145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State-space model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88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smtClean="0"/>
              <a:t>Method | </a:t>
            </a:r>
            <a:r>
              <a:rPr lang="en-US" sz="2800" smtClean="0"/>
              <a:t>The algorithm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838199" y="1855792"/>
            <a:ext cx="9840309" cy="3550543"/>
            <a:chOff x="838199" y="1855792"/>
            <a:chExt cx="9840309" cy="3550543"/>
          </a:xfrm>
        </p:grpSpPr>
        <p:cxnSp>
          <p:nvCxnSpPr>
            <p:cNvPr id="31" name="Straight Arrow Connector 23"/>
            <p:cNvCxnSpPr>
              <a:stCxn id="50" idx="1"/>
            </p:cNvCxnSpPr>
            <p:nvPr/>
          </p:nvCxnSpPr>
          <p:spPr>
            <a:xfrm rot="16200000" flipH="1">
              <a:off x="8017582" y="2681020"/>
              <a:ext cx="548583" cy="550504"/>
            </a:xfrm>
            <a:prstGeom prst="curvedConnector3">
              <a:avLst/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098621" y="1855792"/>
              <a:ext cx="1836000" cy="826189"/>
              <a:chOff x="838199" y="2529463"/>
              <a:chExt cx="4298155" cy="826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49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8"/>
                    <a:stretch>
                      <a:fillRect b="-375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838199" y="2529463"/>
                <a:ext cx="28715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1. Initialize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649125" y="3212056"/>
              <a:ext cx="1836000" cy="826189"/>
              <a:chOff x="838199" y="2529463"/>
              <a:chExt cx="4298155" cy="826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46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9"/>
                    <a:stretch>
                      <a:fillRect b="-38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838199" y="2529463"/>
                <a:ext cx="25976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2. Predict</a:t>
                </a:r>
                <a:endPara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199630" y="4568321"/>
              <a:ext cx="1836000" cy="838014"/>
              <a:chOff x="838199" y="2517638"/>
              <a:chExt cx="4298155" cy="8380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17638"/>
                    <a:ext cx="4298155" cy="838014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43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17638"/>
                    <a:ext cx="4298155" cy="838014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6"/>
                    <a:stretch>
                      <a:fillRect b="-362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38199" y="2529463"/>
                <a:ext cx="25938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. Update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35" name="Straight Arrow Connector 23"/>
            <p:cNvCxnSpPr/>
            <p:nvPr/>
          </p:nvCxnSpPr>
          <p:spPr>
            <a:xfrm>
              <a:off x="9485125" y="3634405"/>
              <a:ext cx="550505" cy="1352923"/>
            </a:xfrm>
            <a:prstGeom prst="curvedConnector3">
              <a:avLst>
                <a:gd name="adj1" fmla="val 141526"/>
              </a:avLst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23"/>
            <p:cNvCxnSpPr/>
            <p:nvPr/>
          </p:nvCxnSpPr>
          <p:spPr>
            <a:xfrm rot="10800000">
              <a:off x="7649126" y="3634406"/>
              <a:ext cx="550505" cy="1352923"/>
            </a:xfrm>
            <a:prstGeom prst="curvedConnector3">
              <a:avLst>
                <a:gd name="adj1" fmla="val 141526"/>
              </a:avLst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9673105" y="3976830"/>
              <a:ext cx="10054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altLang="ko-KR" sz="1600" b="1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Observe</a:t>
              </a:r>
              <a:endParaRPr lang="en-US" sz="16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43569" y="4311543"/>
              <a:ext cx="8611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1600" b="1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t := t+1</a:t>
              </a:r>
              <a:endParaRPr lang="en-US" sz="16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838199" y="2422319"/>
              <a:ext cx="5196841" cy="1726442"/>
              <a:chOff x="838199" y="2492141"/>
              <a:chExt cx="4762842" cy="172644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38199" y="2492141"/>
                <a:ext cx="1121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2. Predict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1287660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+mj-lt"/>
                      <a:buAutoNum type="romanLcPeriod"/>
                    </a:pPr>
                    <a:r>
                      <a:rPr lang="en-CA" sz="1600" b="1" smtClean="0">
                        <a:latin typeface="Arial" charset="0"/>
                        <a:ea typeface="Arial" charset="0"/>
                        <a:cs typeface="Arial" charset="0"/>
                      </a:rPr>
                      <a:t>State</a:t>
                    </a:r>
                    <a:br>
                      <a:rPr lang="en-CA" sz="1600" b="1" smtClean="0">
                        <a:latin typeface="Arial" charset="0"/>
                        <a:ea typeface="Arial" charset="0"/>
                        <a:cs typeface="Arial" charset="0"/>
                      </a:rPr>
                    </a:b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𝟏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en-US" altLang="ko-KR" sz="1600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+mj-lt"/>
                      <a:buAutoNum type="romanLcPeriod"/>
                    </a:pPr>
                    <a:r>
                      <a:rPr lang="en-CA" sz="1600" b="1" smtClean="0">
                        <a:latin typeface="Arial" charset="0"/>
                        <a:ea typeface="Arial" charset="0"/>
                        <a:cs typeface="Arial" charset="0"/>
                      </a:rPr>
                      <a:t>Predictive covariance matrix</a:t>
                    </a:r>
                    <a:br>
                      <a:rPr lang="en-CA" sz="1600" b="1" smtClean="0">
                        <a:latin typeface="Arial" charset="0"/>
                        <a:ea typeface="Arial" charset="0"/>
                        <a:cs typeface="Arial" charset="0"/>
                      </a:rPr>
                    </a:b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0" smtClean="0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0" smtClean="0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CA" sz="1600" b="1" i="1" smtClean="0">
                            <a:latin typeface="Cambria Math" charset="0"/>
                          </a:rPr>
                          <m:t>𝑴</m:t>
                        </m:r>
                        <m:r>
                          <a:rPr lang="en-CA" sz="1600" b="1" i="1" smtClean="0">
                            <a:latin typeface="Cambria Math" charset="0"/>
                          </a:rPr>
                          <m:t>  </m:t>
                        </m:r>
                        <m:r>
                          <a:rPr lang="en-CA" sz="1600" b="1" i="1" smtClean="0">
                            <a:latin typeface="Cambria Math" charset="0"/>
                          </a:rPr>
                          <m:t>𝒐𝒓</m:t>
                        </m:r>
                        <m:r>
                          <a:rPr lang="en-CA" sz="1600" b="1" i="1" smtClean="0">
                            <a:latin typeface="Cambria Math" charset="0"/>
                          </a:rPr>
                          <m:t>  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CA" sz="16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𝝈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𝒗</m:t>
                            </m:r>
                          </m:sub>
                          <m:sup>
                            <m:r>
                              <a:rPr lang="en-CA" sz="1600" b="1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CA" sz="1600" b="1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∙</m:t>
                        </m:r>
                        <m:r>
                          <a:rPr lang="en-CA" sz="1600" b="1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𝑰</m:t>
                        </m:r>
                      </m:oMath>
                    </a14:m>
                    <a:endParaRPr lang="en-CA" sz="1600" b="1" smtClean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42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128766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52" t="-1415" b="-273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2" name="Group 51"/>
          <p:cNvGrpSpPr/>
          <p:nvPr/>
        </p:nvGrpSpPr>
        <p:grpSpPr>
          <a:xfrm>
            <a:off x="838199" y="1855792"/>
            <a:ext cx="9840309" cy="3550543"/>
            <a:chOff x="838199" y="1855792"/>
            <a:chExt cx="9840309" cy="3550543"/>
          </a:xfrm>
        </p:grpSpPr>
        <p:cxnSp>
          <p:nvCxnSpPr>
            <p:cNvPr id="53" name="Straight Arrow Connector 23"/>
            <p:cNvCxnSpPr>
              <a:stCxn id="72" idx="1"/>
            </p:cNvCxnSpPr>
            <p:nvPr/>
          </p:nvCxnSpPr>
          <p:spPr>
            <a:xfrm rot="16200000" flipH="1">
              <a:off x="8017582" y="2681020"/>
              <a:ext cx="548583" cy="550504"/>
            </a:xfrm>
            <a:prstGeom prst="curvedConnector3">
              <a:avLst/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7098621" y="1855792"/>
              <a:ext cx="1836000" cy="826189"/>
              <a:chOff x="838199" y="2529463"/>
              <a:chExt cx="4298155" cy="826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71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8"/>
                    <a:stretch>
                      <a:fillRect b="-375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Connector 71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838199" y="2529463"/>
                <a:ext cx="28715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1. Initialize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649125" y="3212056"/>
              <a:ext cx="1836000" cy="826189"/>
              <a:chOff x="838199" y="2529463"/>
              <a:chExt cx="4298155" cy="826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68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5"/>
                    <a:stretch>
                      <a:fillRect b="-38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838199" y="2529463"/>
                <a:ext cx="25976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2. Predict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8199630" y="4568321"/>
              <a:ext cx="1836000" cy="838014"/>
              <a:chOff x="838199" y="2517638"/>
              <a:chExt cx="4298155" cy="8380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17638"/>
                    <a:ext cx="4298155" cy="838014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65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17638"/>
                    <a:ext cx="4298155" cy="838014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6"/>
                    <a:stretch>
                      <a:fillRect b="-362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838199" y="2529463"/>
                <a:ext cx="25938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. Update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57" name="Straight Arrow Connector 23"/>
            <p:cNvCxnSpPr/>
            <p:nvPr/>
          </p:nvCxnSpPr>
          <p:spPr>
            <a:xfrm>
              <a:off x="9485125" y="3634405"/>
              <a:ext cx="550505" cy="1352923"/>
            </a:xfrm>
            <a:prstGeom prst="curvedConnector3">
              <a:avLst>
                <a:gd name="adj1" fmla="val 141526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23"/>
            <p:cNvCxnSpPr/>
            <p:nvPr/>
          </p:nvCxnSpPr>
          <p:spPr>
            <a:xfrm rot="10800000">
              <a:off x="7649126" y="3634406"/>
              <a:ext cx="550505" cy="1352923"/>
            </a:xfrm>
            <a:prstGeom prst="curvedConnector3">
              <a:avLst>
                <a:gd name="adj1" fmla="val 141526"/>
              </a:avLst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673105" y="3976830"/>
              <a:ext cx="10054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altLang="ko-KR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Observe</a:t>
              </a:r>
              <a:endPara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43569" y="4311543"/>
              <a:ext cx="8611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1600" b="1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t := t+1</a:t>
              </a:r>
              <a:endParaRPr lang="en-US" sz="16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38199" y="2422319"/>
              <a:ext cx="5196841" cy="1177446"/>
              <a:chOff x="838199" y="2492141"/>
              <a:chExt cx="4762842" cy="1177446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838199" y="2492141"/>
                <a:ext cx="1015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Observe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738664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US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teams played on day </a:t>
                    </a:r>
                    <a14:m>
                      <m:oMath xmlns:m="http://schemas.openxmlformats.org/officeDocument/2006/math">
                        <m:r>
                          <a:rPr lang="en-CA" sz="1600" b="1" i="1" smtClean="0">
                            <a:latin typeface="Cambria Math" charset="0"/>
                          </a:rPr>
                          <m:t>𝒕</m:t>
                        </m:r>
                      </m:oMath>
                    </a14:m>
                    <a:endParaRPr lang="en-CA" altLang="ko-KR" sz="1600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US" altLang="ko-KR" sz="1600">
                        <a:latin typeface="Arial" charset="0"/>
                        <a:ea typeface="Arial" charset="0"/>
                        <a:cs typeface="Arial" charset="0"/>
                      </a:rPr>
                      <a:t> </a:t>
                    </a:r>
                    <a:r>
                      <a:rPr lang="en-CA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results of the matches</a:t>
                    </a:r>
                    <a:endParaRPr lang="en-US" altLang="ko-KR" sz="160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64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73866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86" t="-2459" b="-90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4" name="Group 73"/>
          <p:cNvGrpSpPr/>
          <p:nvPr/>
        </p:nvGrpSpPr>
        <p:grpSpPr>
          <a:xfrm>
            <a:off x="838199" y="1855792"/>
            <a:ext cx="9840309" cy="3550543"/>
            <a:chOff x="838199" y="1855792"/>
            <a:chExt cx="9840309" cy="3550543"/>
          </a:xfrm>
        </p:grpSpPr>
        <p:cxnSp>
          <p:nvCxnSpPr>
            <p:cNvPr id="75" name="Straight Arrow Connector 23"/>
            <p:cNvCxnSpPr>
              <a:stCxn id="94" idx="1"/>
            </p:cNvCxnSpPr>
            <p:nvPr/>
          </p:nvCxnSpPr>
          <p:spPr>
            <a:xfrm rot="16200000" flipH="1">
              <a:off x="8017582" y="2681020"/>
              <a:ext cx="548583" cy="550504"/>
            </a:xfrm>
            <a:prstGeom prst="curvedConnector3">
              <a:avLst/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7098621" y="1855792"/>
              <a:ext cx="1836000" cy="826189"/>
              <a:chOff x="838199" y="2529463"/>
              <a:chExt cx="4298155" cy="826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93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8"/>
                    <a:stretch>
                      <a:fillRect b="-375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Connector 93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838199" y="2529463"/>
                <a:ext cx="28715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1. Initialize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649125" y="3212056"/>
              <a:ext cx="1836000" cy="826189"/>
              <a:chOff x="838199" y="2529463"/>
              <a:chExt cx="4298155" cy="826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90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5"/>
                    <a:stretch>
                      <a:fillRect b="-38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Connector 90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838199" y="2529463"/>
                <a:ext cx="25976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2. Predict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8199630" y="4568321"/>
              <a:ext cx="1836000" cy="838014"/>
              <a:chOff x="838199" y="2517638"/>
              <a:chExt cx="4298155" cy="838014"/>
            </a:xfrm>
            <a:solidFill>
              <a:schemeClr val="accent2">
                <a:lumMod val="20000"/>
                <a:lumOff val="80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17638"/>
                    <a:ext cx="4298155" cy="838014"/>
                  </a:xfrm>
                  <a:prstGeom prst="snip1Rect">
                    <a:avLst>
                      <a:gd name="adj" fmla="val 50000"/>
                    </a:avLst>
                  </a:prstGeom>
                  <a:grpFill/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 smtClean="0"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87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17638"/>
                    <a:ext cx="4298155" cy="838014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12"/>
                    <a:stretch>
                      <a:fillRect b="-362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TextBox 87"/>
              <p:cNvSpPr txBox="1"/>
              <p:nvPr/>
            </p:nvSpPr>
            <p:spPr>
              <a:xfrm>
                <a:off x="838199" y="2529463"/>
                <a:ext cx="2593866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CA" altLang="ko-KR" sz="16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. Update</a:t>
                </a:r>
                <a:endPara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grpFill/>
              <a:ln w="19050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Arrow Connector 23"/>
            <p:cNvCxnSpPr/>
            <p:nvPr/>
          </p:nvCxnSpPr>
          <p:spPr>
            <a:xfrm>
              <a:off x="9485125" y="3634405"/>
              <a:ext cx="550505" cy="1352923"/>
            </a:xfrm>
            <a:prstGeom prst="curvedConnector3">
              <a:avLst>
                <a:gd name="adj1" fmla="val 141526"/>
              </a:avLst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23"/>
            <p:cNvCxnSpPr/>
            <p:nvPr/>
          </p:nvCxnSpPr>
          <p:spPr>
            <a:xfrm rot="10800000">
              <a:off x="7649126" y="3634406"/>
              <a:ext cx="550505" cy="1352923"/>
            </a:xfrm>
            <a:prstGeom prst="curvedConnector3">
              <a:avLst>
                <a:gd name="adj1" fmla="val 141526"/>
              </a:avLst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9673105" y="3976830"/>
              <a:ext cx="10054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altLang="ko-KR" sz="1600" b="1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Observe</a:t>
              </a:r>
              <a:endParaRPr lang="en-US" sz="16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43569" y="4311543"/>
              <a:ext cx="8611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1600" b="1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t := t+1</a:t>
              </a:r>
              <a:endParaRPr lang="en-US" sz="16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838199" y="2422319"/>
              <a:ext cx="5196841" cy="2336546"/>
              <a:chOff x="838199" y="2492141"/>
              <a:chExt cx="4762842" cy="2336546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838199" y="2492141"/>
                <a:ext cx="1121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3. Update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1897764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+mj-lt"/>
                      <a:buAutoNum type="romanLcPeriod"/>
                    </a:pPr>
                    <a:r>
                      <a:rPr lang="en-CA" sz="1600" b="1" dirty="0">
                        <a:latin typeface="Arial" charset="0"/>
                        <a:ea typeface="Arial" charset="0"/>
                        <a:cs typeface="Arial" charset="0"/>
                      </a:rPr>
                      <a:t>Posterior covariance matrix</a:t>
                    </a:r>
                    <a:br>
                      <a:rPr lang="en-CA" sz="1600" b="1" dirty="0">
                        <a:latin typeface="Arial" charset="0"/>
                        <a:ea typeface="Arial" charset="0"/>
                        <a:cs typeface="Arial" charset="0"/>
                      </a:rPr>
                    </a:b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CA" sz="1600" b="1" i="1"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sSup>
                          <m:sSup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16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6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sz="1600" b="1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1600" b="1">
                                            <a:latin typeface="Cambria Math" charset="0"/>
                                          </a:rPr>
                                          <m:t>𝚺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CA" sz="1600" b="1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CA" sz="1600" b="1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sz="16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CA" sz="1600" b="1" i="1">
                                        <a:latin typeface="Cambria Math" charset="0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en-US" altLang="ko-KR" sz="1600" dirty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+mj-lt"/>
                      <a:buAutoNum type="romanLcPeriod"/>
                    </a:pPr>
                    <a:r>
                      <a:rPr lang="en-CA" sz="1600" b="1" dirty="0">
                        <a:latin typeface="Arial" charset="0"/>
                        <a:ea typeface="Arial" charset="0"/>
                        <a:cs typeface="Arial" charset="0"/>
                      </a:rPr>
                      <a:t>State</a:t>
                    </a:r>
                    <a:br>
                      <a:rPr lang="en-CA" sz="1600" b="1" dirty="0">
                        <a:latin typeface="Arial" charset="0"/>
                        <a:ea typeface="Arial" charset="0"/>
                        <a:cs typeface="Arial" charset="0"/>
                      </a:rPr>
                    </a:b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</m:oMath>
                    </a14:m>
                    <a:r>
                      <a:rPr lang="en-CA" sz="1600" b="1" dirty="0">
                        <a:latin typeface="Arial" charset="0"/>
                      </a:rPr>
                      <a:t/>
                    </a:r>
                    <a:br>
                      <a:rPr lang="en-CA" sz="1600" b="1" dirty="0">
                        <a:latin typeface="Arial" charset="0"/>
                      </a:rPr>
                    </a:b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600">
                            <a:latin typeface="Cambria Math" charset="0"/>
                          </a:rPr>
                          <m:t>Kalman</m:t>
                        </m:r>
                        <m:r>
                          <a:rPr lang="en-CA" sz="160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1600">
                            <a:latin typeface="Cambria Math" charset="0"/>
                          </a:rPr>
                          <m:t>gain</m:t>
                        </m:r>
                        <m:r>
                          <a:rPr lang="en-CA" sz="160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1600">
                            <a:latin typeface="Cambria Math" charset="0"/>
                          </a:rPr>
                          <m:t>matrix</m:t>
                        </m:r>
                        <m:r>
                          <a:rPr lang="en-CA" sz="1600" b="1" i="1">
                            <a:latin typeface="Cambria Math" charset="0"/>
                          </a:rPr>
                          <m:t>: 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</a:rPr>
                                  <m:t>𝜮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|</m:t>
                            </m:r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</m:sub>
                        </m:sSub>
                        <m:sSubSup>
                          <m:sSubSupPr>
                            <m:ctrlP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</m:t>
                            </m:r>
                            <m:r>
                              <a:rPr lang="en-CA" sz="1600" b="1" i="1" dirty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sup>
                        </m:sSubSup>
                      </m:oMath>
                    </a14:m>
                    <a:r>
                      <a:rPr lang="en-CA" sz="1600" b="1" dirty="0">
                        <a:latin typeface="Arial" charset="0"/>
                        <a:ea typeface="Arial" charset="0"/>
                        <a:cs typeface="Arial" charset="0"/>
                      </a:rPr>
                      <a:t/>
                    </a:r>
                    <a:br>
                      <a:rPr lang="en-CA" sz="1600" b="1" dirty="0">
                        <a:latin typeface="Arial" charset="0"/>
                        <a:ea typeface="Arial" charset="0"/>
                        <a:cs typeface="Arial" charset="0"/>
                      </a:rPr>
                    </a:b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600">
                            <a:latin typeface="Cambria Math" charset="0"/>
                            <a:ea typeface="Arial" charset="0"/>
                            <a:cs typeface="Arial" charset="0"/>
                          </a:rPr>
                          <m:t>Observed</m:t>
                        </m:r>
                        <m:r>
                          <a:rPr lang="en-CA" sz="1600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1600">
                            <a:latin typeface="Cambria Math" charset="0"/>
                            <a:ea typeface="Arial" charset="0"/>
                            <a:cs typeface="Arial" charset="0"/>
                          </a:rPr>
                          <m:t>error</m:t>
                        </m:r>
                        <m:r>
                          <a:rPr lang="en-CA" sz="1600">
                            <a:latin typeface="Cambria Math" charset="0"/>
                            <a:ea typeface="Arial" charset="0"/>
                            <a:cs typeface="Arial" charset="0"/>
                          </a:rPr>
                          <m:t>: </m:t>
                        </m:r>
                        <m:r>
                          <a:rPr lang="en-CA" sz="1600" b="1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         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</m:t>
                            </m:r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𝒕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accPr>
                          <m:e>
                            <m:r>
                              <a:rPr lang="en-CA" sz="1600" b="1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𝒖</m:t>
                            </m:r>
                          </m:e>
                        </m:acc>
                      </m:oMath>
                    </a14:m>
                    <a:r>
                      <a:rPr lang="en-CA" sz="1600" b="1" i="1" dirty="0">
                        <a:latin typeface="Cambria Math" charset="0"/>
                        <a:ea typeface="Arial" charset="0"/>
                        <a:cs typeface="Arial" charset="0"/>
                      </a:rPr>
                      <a:t/>
                    </a:r>
                    <a:br>
                      <a:rPr lang="en-CA" sz="1600" b="1" i="1" dirty="0">
                        <a:latin typeface="Cambria Math" charset="0"/>
                        <a:ea typeface="Arial" charset="0"/>
                        <a:cs typeface="Arial" charset="0"/>
                      </a:rPr>
                    </a:br>
                    <a:endParaRPr lang="en-CA" sz="16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86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189776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352" t="-962" b="-182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6" name="Group 95"/>
          <p:cNvGrpSpPr/>
          <p:nvPr/>
        </p:nvGrpSpPr>
        <p:grpSpPr>
          <a:xfrm>
            <a:off x="838199" y="1855792"/>
            <a:ext cx="9840309" cy="3550543"/>
            <a:chOff x="838199" y="1855792"/>
            <a:chExt cx="9840309" cy="3550543"/>
          </a:xfrm>
        </p:grpSpPr>
        <p:grpSp>
          <p:nvGrpSpPr>
            <p:cNvPr id="97" name="Group 96"/>
            <p:cNvGrpSpPr/>
            <p:nvPr/>
          </p:nvGrpSpPr>
          <p:grpSpPr>
            <a:xfrm>
              <a:off x="7043569" y="1855792"/>
              <a:ext cx="3634939" cy="3550543"/>
              <a:chOff x="7043569" y="1855792"/>
              <a:chExt cx="3634939" cy="3550543"/>
            </a:xfrm>
          </p:grpSpPr>
          <p:cxnSp>
            <p:nvCxnSpPr>
              <p:cNvPr id="102" name="Straight Arrow Connector 23"/>
              <p:cNvCxnSpPr>
                <a:stCxn id="116" idx="1"/>
              </p:cNvCxnSpPr>
              <p:nvPr/>
            </p:nvCxnSpPr>
            <p:spPr>
              <a:xfrm rot="16200000" flipH="1">
                <a:off x="8017582" y="2681020"/>
                <a:ext cx="548583" cy="550504"/>
              </a:xfrm>
              <a:prstGeom prst="curvedConnector3">
                <a:avLst/>
              </a:prstGeom>
              <a:ln w="25400">
                <a:solidFill>
                  <a:schemeClr val="accent4">
                    <a:lumMod val="40000"/>
                    <a:lumOff val="6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7098621" y="1855792"/>
                <a:ext cx="1836000" cy="826189"/>
                <a:chOff x="838199" y="2529463"/>
                <a:chExt cx="4298155" cy="82618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838199" y="2547971"/>
                      <a:ext cx="4298155" cy="807681"/>
                    </a:xfrm>
                    <a:prstGeom prst="snip1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85000"/>
                        <a:alpha val="50196"/>
                      </a:schemeClr>
                    </a:solidFill>
                  </p:spPr>
                  <p:txBody>
                    <a:bodyPr vert="horz" wrap="square" lIns="91440" tIns="216000" rIns="91440" bIns="108000" rtlCol="0" anchor="b">
                      <a:sp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chemeClr val="accent4"/>
                        </a:buCl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Content Placeholder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199" y="2547971"/>
                      <a:ext cx="4298155" cy="807681"/>
                    </a:xfrm>
                    <a:prstGeom prst="snip1Rect">
                      <a:avLst>
                        <a:gd name="adj" fmla="val 50000"/>
                      </a:avLst>
                    </a:prstGeom>
                    <a:blipFill rotWithShape="0">
                      <a:blip r:embed="rId8"/>
                      <a:stretch>
                        <a:fillRect b="-375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907648" y="2864973"/>
                  <a:ext cx="3371101" cy="0"/>
                </a:xfrm>
                <a:prstGeom prst="line">
                  <a:avLst/>
                </a:prstGeom>
                <a:ln w="19050" cap="rnd">
                  <a:solidFill>
                    <a:schemeClr val="accent4">
                      <a:lumMod val="40000"/>
                      <a:lumOff val="60000"/>
                    </a:schemeClr>
                  </a:solidFill>
                  <a:round/>
                  <a:headEnd type="none" w="med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838199" y="2529463"/>
                  <a:ext cx="287156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ko-KR" sz="1600" b="1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1. Initialize</a:t>
                  </a:r>
                  <a:endParaRPr lang="en-US" sz="1600" b="1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7649125" y="3212056"/>
                <a:ext cx="1836000" cy="826189"/>
                <a:chOff x="838199" y="2529463"/>
                <a:chExt cx="4298155" cy="82618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838199" y="2547971"/>
                      <a:ext cx="4298155" cy="807681"/>
                    </a:xfrm>
                    <a:prstGeom prst="snip1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85000"/>
                        <a:alpha val="50196"/>
                      </a:schemeClr>
                    </a:solidFill>
                  </p:spPr>
                  <p:txBody>
                    <a:bodyPr vert="horz" wrap="square" lIns="91440" tIns="216000" rIns="91440" bIns="108000" rtlCol="0" anchor="b">
                      <a:sp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chemeClr val="accent4"/>
                        </a:buCl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Content Placeholder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199" y="2547971"/>
                      <a:ext cx="4298155" cy="807681"/>
                    </a:xfrm>
                    <a:prstGeom prst="snip1Rect">
                      <a:avLst>
                        <a:gd name="adj" fmla="val 50000"/>
                      </a:avLst>
                    </a:prstGeom>
                    <a:blipFill rotWithShape="0">
                      <a:blip r:embed="rId5"/>
                      <a:stretch>
                        <a:fillRect b="-38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907648" y="2864973"/>
                  <a:ext cx="3371101" cy="0"/>
                </a:xfrm>
                <a:prstGeom prst="line">
                  <a:avLst/>
                </a:prstGeom>
                <a:ln w="19050" cap="rnd">
                  <a:solidFill>
                    <a:schemeClr val="accent4"/>
                  </a:solidFill>
                  <a:round/>
                  <a:headEnd type="none" w="med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838199" y="2529463"/>
                  <a:ext cx="25976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ko-KR" sz="1600" b="1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2. Predict</a:t>
                  </a:r>
                  <a:endParaRPr lang="en-US" sz="1600" b="1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8199630" y="4568321"/>
                <a:ext cx="1836000" cy="838014"/>
                <a:chOff x="838199" y="2517638"/>
                <a:chExt cx="4298155" cy="83801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838199" y="2517638"/>
                      <a:ext cx="4298155" cy="838014"/>
                    </a:xfrm>
                    <a:prstGeom prst="snip1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85000"/>
                        <a:alpha val="50196"/>
                      </a:schemeClr>
                    </a:solidFill>
                  </p:spPr>
                  <p:txBody>
                    <a:bodyPr vert="horz" wrap="square" lIns="91440" tIns="216000" rIns="91440" bIns="108000" rtlCol="0" anchor="b">
                      <a:sp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chemeClr val="accent4"/>
                        </a:buCl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Content Placeholder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199" y="2517638"/>
                      <a:ext cx="4298155" cy="838014"/>
                    </a:xfrm>
                    <a:prstGeom prst="snip1Rect">
                      <a:avLst>
                        <a:gd name="adj" fmla="val 50000"/>
                      </a:avLst>
                    </a:prstGeom>
                    <a:blipFill rotWithShape="0">
                      <a:blip r:embed="rId6"/>
                      <a:stretch>
                        <a:fillRect b="-362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907648" y="2864973"/>
                  <a:ext cx="3371101" cy="0"/>
                </a:xfrm>
                <a:prstGeom prst="line">
                  <a:avLst/>
                </a:prstGeom>
                <a:ln w="19050" cap="rnd">
                  <a:solidFill>
                    <a:schemeClr val="accent4"/>
                  </a:solidFill>
                  <a:round/>
                  <a:headEnd type="none" w="med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838199" y="2529463"/>
                  <a:ext cx="25938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ko-KR" sz="1600" b="1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r>
                    <a:rPr lang="en-CA" altLang="ko-KR" sz="1600" b="1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. Update</a:t>
                  </a:r>
                  <a:endParaRPr lang="en-US" sz="1600" b="1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106" name="Straight Arrow Connector 23"/>
              <p:cNvCxnSpPr/>
              <p:nvPr/>
            </p:nvCxnSpPr>
            <p:spPr>
              <a:xfrm>
                <a:off x="9485125" y="3634405"/>
                <a:ext cx="550505" cy="1352923"/>
              </a:xfrm>
              <a:prstGeom prst="curvedConnector3">
                <a:avLst>
                  <a:gd name="adj1" fmla="val 141526"/>
                </a:avLst>
              </a:prstGeom>
              <a:ln w="2540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23"/>
              <p:cNvCxnSpPr/>
              <p:nvPr/>
            </p:nvCxnSpPr>
            <p:spPr>
              <a:xfrm rot="10800000">
                <a:off x="7649126" y="3634406"/>
                <a:ext cx="550505" cy="1352923"/>
              </a:xfrm>
              <a:prstGeom prst="curvedConnector3">
                <a:avLst>
                  <a:gd name="adj1" fmla="val 141526"/>
                </a:avLst>
              </a:prstGeom>
              <a:ln w="2540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9673105" y="3976830"/>
                <a:ext cx="100540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Observe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7043569" y="4311543"/>
                <a:ext cx="86113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A" sz="16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t := t+1</a:t>
                </a:r>
                <a:endPara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838199" y="2422319"/>
              <a:ext cx="5196841" cy="777336"/>
              <a:chOff x="838199" y="2492141"/>
              <a:chExt cx="4762842" cy="777336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838199" y="2492141"/>
                <a:ext cx="86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t := t+1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1" name="Content Placeholder 2"/>
              <p:cNvSpPr txBox="1">
                <a:spLocks/>
              </p:cNvSpPr>
              <p:nvPr/>
            </p:nvSpPr>
            <p:spPr>
              <a:xfrm>
                <a:off x="838199" y="2930923"/>
                <a:ext cx="4762842" cy="33855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0000" indent="-180000">
                  <a:lnSpc>
                    <a:spcPct val="100000"/>
                  </a:lnSpc>
                  <a:spcBef>
                    <a:spcPts val="1200"/>
                  </a:spcBef>
                  <a:buClr>
                    <a:schemeClr val="accent4"/>
                  </a:buClr>
                  <a:buFont typeface=".HelveticaNeueDeskInterface-Regular" charset="0"/>
                  <a:buChar char="&gt;"/>
                </a:pPr>
                <a:r>
                  <a:rPr lang="en-CA" altLang="ko-KR" sz="1600" smtClean="0">
                    <a:latin typeface="Arial" charset="0"/>
                    <a:ea typeface="Arial" charset="0"/>
                    <a:cs typeface="Arial" charset="0"/>
                  </a:rPr>
                  <a:t>Iterate the process</a:t>
                </a:r>
              </a:p>
            </p:txBody>
          </p:sp>
        </p:grpSp>
      </p:grpSp>
      <p:grpSp>
        <p:nvGrpSpPr>
          <p:cNvPr id="199" name="Group 198"/>
          <p:cNvGrpSpPr/>
          <p:nvPr/>
        </p:nvGrpSpPr>
        <p:grpSpPr>
          <a:xfrm>
            <a:off x="1099075" y="1782471"/>
            <a:ext cx="9579433" cy="3774342"/>
            <a:chOff x="1099075" y="1782471"/>
            <a:chExt cx="9579433" cy="3774342"/>
          </a:xfrm>
        </p:grpSpPr>
        <p:grpSp>
          <p:nvGrpSpPr>
            <p:cNvPr id="200" name="Group 199"/>
            <p:cNvGrpSpPr/>
            <p:nvPr/>
          </p:nvGrpSpPr>
          <p:grpSpPr>
            <a:xfrm>
              <a:off x="1099075" y="1782471"/>
              <a:ext cx="4891551" cy="2104431"/>
              <a:chOff x="838198" y="2368571"/>
              <a:chExt cx="5623471" cy="2104431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flipV="1">
                <a:off x="907649" y="274140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838199" y="2368571"/>
                <a:ext cx="2434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Game prediction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8" y="2807353"/>
                    <a:ext cx="5623471" cy="1665649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altLang="ko-KR" sz="1600" b="1" i="1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+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~</m:t>
                          </m:r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𝑵</m:t>
                          </m:r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+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altLang="ko-KR" sz="16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altLang="ko-KR" sz="16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+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𝟏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𝒖</m:t>
                          </m:r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+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altLang="ko-KR" sz="16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altLang="ko-KR" sz="1600" b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+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𝟏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Sup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+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+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)</m:t>
                          </m:r>
                        </m:oMath>
                      </m:oMathPara>
                    </a14:m>
                    <a:endParaRPr lang="en-CA" altLang="ko-KR" sz="1600" dirty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:r>
                      <a:rPr lang="en-CA" altLang="ko-KR" sz="1600" dirty="0" smtClean="0">
                        <a:latin typeface="Arial" charset="0"/>
                        <a:ea typeface="Arial" charset="0"/>
                        <a:cs typeface="Arial" charset="0"/>
                      </a:rPr>
                      <a:t>The algorithm predicts the future state at </a:t>
                    </a:r>
                    <a14:m>
                      <m:oMath xmlns:m="http://schemas.openxmlformats.org/officeDocument/2006/math">
                        <m:r>
                          <a:rPr lang="en-CA" sz="1600" b="1" i="1">
                            <a:latin typeface="Cambria Math" charset="0"/>
                          </a:rPr>
                          <m:t>𝒕</m:t>
                        </m:r>
                      </m:oMath>
                    </a14:m>
                    <a:r>
                      <a:rPr lang="en-CA" altLang="ko-KR" sz="1600" dirty="0" smtClean="0">
                        <a:latin typeface="Arial" charset="0"/>
                        <a:ea typeface="Arial" charset="0"/>
                        <a:cs typeface="Arial" charset="0"/>
                      </a:rPr>
                      <a:t> based on information on </a:t>
                    </a:r>
                    <a14:m>
                      <m:oMath xmlns:m="http://schemas.openxmlformats.org/officeDocument/2006/math">
                        <m:r>
                          <a:rPr lang="en-CA" sz="1600" b="1" i="1">
                            <a:latin typeface="Cambria Math" charset="0"/>
                          </a:rPr>
                          <m:t>𝒕</m:t>
                        </m:r>
                        <m:r>
                          <a:rPr lang="en-CA" sz="1600" b="1" i="1">
                            <a:latin typeface="Cambria Math" charset="0"/>
                          </a:rPr>
                          <m:t>−</m:t>
                        </m:r>
                        <m:r>
                          <a:rPr lang="en-CA" sz="1600" b="1" i="1">
                            <a:latin typeface="Cambria Math" charset="0"/>
                          </a:rPr>
                          <m:t>𝟏</m:t>
                        </m:r>
                      </m:oMath>
                    </a14:m>
                    <a:endParaRPr lang="en-US" altLang="ko-KR" sz="1600" dirty="0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:r>
                      <a:rPr lang="en-US" altLang="ko-KR" sz="1600" dirty="0" smtClean="0">
                        <a:latin typeface="Arial" charset="0"/>
                        <a:ea typeface="Arial" charset="0"/>
                        <a:cs typeface="Arial" charset="0"/>
                      </a:rPr>
                      <a:t>In turn, it is able to predict match winners based on the estimation</a:t>
                    </a:r>
                  </a:p>
                </p:txBody>
              </p:sp>
            </mc:Choice>
            <mc:Fallback xmlns="">
              <p:sp>
                <p:nvSpPr>
                  <p:cNvPr id="225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8" y="2807353"/>
                    <a:ext cx="5623471" cy="166564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623" b="-36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1" name="Group 200"/>
            <p:cNvGrpSpPr/>
            <p:nvPr/>
          </p:nvGrpSpPr>
          <p:grpSpPr>
            <a:xfrm>
              <a:off x="7043569" y="1855792"/>
              <a:ext cx="3634939" cy="3550543"/>
              <a:chOff x="7043569" y="1855792"/>
              <a:chExt cx="3634939" cy="3550543"/>
            </a:xfrm>
          </p:grpSpPr>
          <p:cxnSp>
            <p:nvCxnSpPr>
              <p:cNvPr id="206" name="Straight Arrow Connector 23"/>
              <p:cNvCxnSpPr>
                <a:stCxn id="209" idx="1"/>
                <a:endCxn id="214" idx="3"/>
              </p:cNvCxnSpPr>
              <p:nvPr/>
            </p:nvCxnSpPr>
            <p:spPr>
              <a:xfrm rot="16200000" flipH="1">
                <a:off x="8017582" y="2681020"/>
                <a:ext cx="548583" cy="550504"/>
              </a:xfrm>
              <a:prstGeom prst="curvedConnector3">
                <a:avLst/>
              </a:prstGeom>
              <a:ln w="25400">
                <a:solidFill>
                  <a:schemeClr val="accent4">
                    <a:lumMod val="40000"/>
                    <a:lumOff val="6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>
                <a:off x="7098621" y="1855792"/>
                <a:ext cx="1836000" cy="826189"/>
                <a:chOff x="838199" y="2529463"/>
                <a:chExt cx="4298155" cy="82618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838199" y="2547971"/>
                      <a:ext cx="4298155" cy="807681"/>
                    </a:xfrm>
                    <a:prstGeom prst="snip1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85000"/>
                        <a:alpha val="50196"/>
                      </a:schemeClr>
                    </a:solidFill>
                  </p:spPr>
                  <p:txBody>
                    <a:bodyPr vert="horz" wrap="square" lIns="91440" tIns="216000" rIns="91440" bIns="108000" rtlCol="0" anchor="b">
                      <a:sp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chemeClr val="accent4"/>
                        </a:buCl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CA" sz="1600" b="1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0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Content Placeholder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199" y="2547971"/>
                      <a:ext cx="4298155" cy="807681"/>
                    </a:xfrm>
                    <a:prstGeom prst="snip1Rect">
                      <a:avLst>
                        <a:gd name="adj" fmla="val 50000"/>
                      </a:avLst>
                    </a:prstGeom>
                    <a:blipFill rotWithShape="0">
                      <a:blip r:embed="rId15"/>
                      <a:stretch>
                        <a:fillRect b="-375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1" name="Straight Connector 220"/>
                <p:cNvCxnSpPr/>
                <p:nvPr/>
              </p:nvCxnSpPr>
              <p:spPr>
                <a:xfrm flipV="1">
                  <a:off x="907648" y="2864973"/>
                  <a:ext cx="3371101" cy="0"/>
                </a:xfrm>
                <a:prstGeom prst="line">
                  <a:avLst/>
                </a:prstGeom>
                <a:ln w="19050" cap="rnd">
                  <a:solidFill>
                    <a:schemeClr val="accent4"/>
                  </a:solidFill>
                  <a:round/>
                  <a:headEnd type="none" w="med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/>
                <p:cNvSpPr txBox="1"/>
                <p:nvPr/>
              </p:nvSpPr>
              <p:spPr>
                <a:xfrm>
                  <a:off x="838199" y="2529463"/>
                  <a:ext cx="287156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ko-KR" sz="1600" b="1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1. Initialize</a:t>
                  </a:r>
                  <a:endParaRPr lang="en-US" sz="1600" b="1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7649125" y="3212056"/>
                <a:ext cx="1836000" cy="826189"/>
                <a:chOff x="838199" y="2529463"/>
                <a:chExt cx="4298155" cy="82618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838199" y="2547971"/>
                      <a:ext cx="4298155" cy="807681"/>
                    </a:xfrm>
                    <a:prstGeom prst="snip1Rect">
                      <a:avLst>
                        <a:gd name="adj" fmla="val 50000"/>
                      </a:avLst>
                    </a:prstGeom>
                    <a:solidFill>
                      <a:srgbClr val="FBE5D6">
                        <a:alpha val="50196"/>
                      </a:srgbClr>
                    </a:solidFill>
                  </p:spPr>
                  <p:txBody>
                    <a:bodyPr vert="horz" wrap="square" lIns="91440" tIns="216000" rIns="91440" bIns="108000" rtlCol="0" anchor="b">
                      <a:sp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chemeClr val="accent4"/>
                        </a:buCl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1" smtClean="0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CA" sz="1600" b="1" i="1" smtClean="0">
                                <a:latin typeface="Cambria Math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0" smtClean="0">
                                        <a:latin typeface="Cambria Math" charset="0"/>
                                      </a:rPr>
                                      <m:t>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ontent Placeholder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199" y="2547971"/>
                      <a:ext cx="4298155" cy="807681"/>
                    </a:xfrm>
                    <a:prstGeom prst="snip1Rect">
                      <a:avLst>
                        <a:gd name="adj" fmla="val 50000"/>
                      </a:avLst>
                    </a:prstGeom>
                    <a:blipFill rotWithShape="0">
                      <a:blip r:embed="rId16"/>
                      <a:stretch>
                        <a:fillRect b="-38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8" name="Straight Connector 217"/>
                <p:cNvCxnSpPr/>
                <p:nvPr/>
              </p:nvCxnSpPr>
              <p:spPr>
                <a:xfrm flipV="1">
                  <a:off x="907648" y="2864973"/>
                  <a:ext cx="3371101" cy="0"/>
                </a:xfrm>
                <a:prstGeom prst="line">
                  <a:avLst/>
                </a:prstGeom>
                <a:ln w="19050" cap="rnd">
                  <a:solidFill>
                    <a:schemeClr val="accent4"/>
                  </a:solidFill>
                  <a:round/>
                  <a:headEnd type="none" w="med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TextBox 218"/>
                <p:cNvSpPr txBox="1"/>
                <p:nvPr/>
              </p:nvSpPr>
              <p:spPr>
                <a:xfrm>
                  <a:off x="838199" y="2529463"/>
                  <a:ext cx="25976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ko-KR" sz="1600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2. Predict</a:t>
                  </a:r>
                  <a:endParaRPr lang="en-US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8199630" y="4568321"/>
                <a:ext cx="1836000" cy="838014"/>
                <a:chOff x="838199" y="2517638"/>
                <a:chExt cx="4298155" cy="83801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4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838199" y="2517638"/>
                      <a:ext cx="4298155" cy="838014"/>
                    </a:xfrm>
                    <a:prstGeom prst="snip1Rect">
                      <a:avLst>
                        <a:gd name="adj" fmla="val 50000"/>
                      </a:avLst>
                    </a:prstGeom>
                    <a:solidFill>
                      <a:srgbClr val="FBE5D6">
                        <a:alpha val="50196"/>
                      </a:srgbClr>
                    </a:solidFill>
                  </p:spPr>
                  <p:txBody>
                    <a:bodyPr vert="horz" wrap="square" lIns="91440" tIns="216000" rIns="91440" bIns="108000" rtlCol="0" anchor="b">
                      <a:sp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lnSpc>
                          <a:spcPct val="100000"/>
                        </a:lnSpc>
                        <a:spcBef>
                          <a:spcPts val="1200"/>
                        </a:spcBef>
                        <a:buClr>
                          <a:schemeClr val="accent4"/>
                        </a:buCl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0" smtClean="0">
                                        <a:latin typeface="Cambria Math" charset="0"/>
                                      </a:rPr>
                                      <m:t>𝚺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CA" sz="1600" b="1" i="1" smtClean="0">
                                <a:latin typeface="Cambria Math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sz="1600" b="1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1600" b="1" i="1" smtClean="0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Content Placeholder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199" y="2517638"/>
                      <a:ext cx="4298155" cy="838014"/>
                    </a:xfrm>
                    <a:prstGeom prst="snip1Rect">
                      <a:avLst>
                        <a:gd name="adj" fmla="val 50000"/>
                      </a:avLst>
                    </a:prstGeom>
                    <a:blipFill rotWithShape="0">
                      <a:blip r:embed="rId17"/>
                      <a:stretch>
                        <a:fillRect b="-362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5" name="Straight Connector 214"/>
                <p:cNvCxnSpPr/>
                <p:nvPr/>
              </p:nvCxnSpPr>
              <p:spPr>
                <a:xfrm flipV="1">
                  <a:off x="907648" y="2864973"/>
                  <a:ext cx="3371101" cy="0"/>
                </a:xfrm>
                <a:prstGeom prst="line">
                  <a:avLst/>
                </a:prstGeom>
                <a:ln w="19050" cap="rnd">
                  <a:solidFill>
                    <a:schemeClr val="accent4"/>
                  </a:solidFill>
                  <a:round/>
                  <a:headEnd type="none" w="med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TextBox 215"/>
                <p:cNvSpPr txBox="1"/>
                <p:nvPr/>
              </p:nvSpPr>
              <p:spPr>
                <a:xfrm>
                  <a:off x="838199" y="2529463"/>
                  <a:ext cx="25938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ko-KR" sz="1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3</a:t>
                  </a:r>
                  <a:r>
                    <a:rPr lang="en-CA" altLang="ko-KR" sz="1600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. Update</a:t>
                  </a:r>
                  <a:endParaRPr lang="en-US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210" name="Straight Arrow Connector 23"/>
              <p:cNvCxnSpPr>
                <a:stCxn id="214" idx="0"/>
                <a:endCxn id="218" idx="0"/>
              </p:cNvCxnSpPr>
              <p:nvPr/>
            </p:nvCxnSpPr>
            <p:spPr>
              <a:xfrm>
                <a:off x="9485125" y="3634405"/>
                <a:ext cx="550505" cy="1352923"/>
              </a:xfrm>
              <a:prstGeom prst="curvedConnector3">
                <a:avLst>
                  <a:gd name="adj1" fmla="val 141526"/>
                </a:avLst>
              </a:prstGeom>
              <a:ln w="25400">
                <a:solidFill>
                  <a:schemeClr val="accent4">
                    <a:lumMod val="40000"/>
                    <a:lumOff val="6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3"/>
              <p:cNvCxnSpPr>
                <a:stCxn id="218" idx="2"/>
                <a:endCxn id="214" idx="2"/>
              </p:cNvCxnSpPr>
              <p:nvPr/>
            </p:nvCxnSpPr>
            <p:spPr>
              <a:xfrm rot="10800000">
                <a:off x="7649126" y="3634406"/>
                <a:ext cx="550505" cy="1352923"/>
              </a:xfrm>
              <a:prstGeom prst="curvedConnector3">
                <a:avLst>
                  <a:gd name="adj1" fmla="val 141526"/>
                </a:avLst>
              </a:prstGeom>
              <a:ln w="25400">
                <a:solidFill>
                  <a:schemeClr val="accent4">
                    <a:lumMod val="40000"/>
                    <a:lumOff val="6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Box 211"/>
              <p:cNvSpPr txBox="1"/>
              <p:nvPr/>
            </p:nvSpPr>
            <p:spPr>
              <a:xfrm>
                <a:off x="9673105" y="3976830"/>
                <a:ext cx="100540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Observe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7043569" y="4311543"/>
                <a:ext cx="86113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CA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t := t+1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1099075" y="4098713"/>
              <a:ext cx="4714051" cy="1458100"/>
              <a:chOff x="838198" y="2368571"/>
              <a:chExt cx="5419412" cy="145810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 flipV="1">
                <a:off x="907649" y="274140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/>
              <p:cNvSpPr txBox="1"/>
              <p:nvPr/>
            </p:nvSpPr>
            <p:spPr>
              <a:xfrm>
                <a:off x="838198" y="2368571"/>
                <a:ext cx="3701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State estimation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807353"/>
                    <a:ext cx="5419411" cy="1019318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~</m:t>
                          </m:r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𝑵</m:t>
                          </m:r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altLang="ko-KR" sz="16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altLang="ko-KR" sz="16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altLang="ko-KR" sz="1600" b="1" i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altLang="ko-KR" sz="1600" b="1">
                                      <a:latin typeface="Cambria Math" charset="0"/>
                                      <a:ea typeface="Arial" charset="0"/>
                                      <a:cs typeface="Arial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CA" altLang="ko-KR" sz="1600" b="1" i="1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altLang="ko-KR" sz="1600" b="1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)</m:t>
                          </m:r>
                        </m:oMath>
                      </m:oMathPara>
                    </a14:m>
                    <a:endParaRPr lang="en-CA" altLang="ko-KR" sz="1600" dirty="0" smtClean="0">
                      <a:latin typeface="Arial" charset="0"/>
                      <a:ea typeface="Arial" charset="0"/>
                      <a:cs typeface="Arial" charset="0"/>
                    </a:endParaRPr>
                  </a:p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:r>
                      <a:rPr lang="en-CA" altLang="ko-KR" sz="1600" dirty="0" smtClean="0">
                        <a:latin typeface="Arial" charset="0"/>
                        <a:ea typeface="Arial" charset="0"/>
                        <a:cs typeface="Arial" charset="0"/>
                      </a:rPr>
                      <a:t>The algorithm estimates relative team strengths based on currently available information</a:t>
                    </a:r>
                    <a:endParaRPr lang="en-US" altLang="ko-KR" sz="1600" dirty="0" smtClean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205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807353"/>
                    <a:ext cx="5419411" cy="101931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646" r="-388" b="-65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838199" y="1855792"/>
            <a:ext cx="9840309" cy="3550543"/>
            <a:chOff x="838199" y="1855792"/>
            <a:chExt cx="9840309" cy="3550543"/>
          </a:xfrm>
        </p:grpSpPr>
        <p:grpSp>
          <p:nvGrpSpPr>
            <p:cNvPr id="6" name="Group 5"/>
            <p:cNvGrpSpPr/>
            <p:nvPr/>
          </p:nvGrpSpPr>
          <p:grpSpPr>
            <a:xfrm>
              <a:off x="838199" y="2422319"/>
              <a:ext cx="5196841" cy="1080304"/>
              <a:chOff x="838199" y="2492141"/>
              <a:chExt cx="4762842" cy="1080304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V="1">
                <a:off x="907649" y="2864973"/>
                <a:ext cx="435600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838199" y="2492141"/>
                <a:ext cx="1626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1. Initialization</a:t>
                </a:r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930923"/>
                    <a:ext cx="4762842" cy="641522"/>
                  </a:xfrm>
                  <a:prstGeom prst="rect">
                    <a:avLst/>
                  </a:prstGeom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80000" indent="-18000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Font typeface=".HelveticaNeueDeskInterface-Regular" charset="0"/>
                      <a:buChar char="&gt;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𝟎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 smtClean="0">
                                <a:latin typeface="Cambria Math" charset="0"/>
                              </a:rPr>
                              <m:t>𝟎</m:t>
                            </m:r>
                          </m:sub>
                        </m:sSub>
                        <m:r>
                          <a:rPr lang="en-CA" sz="1600" b="1" i="1" smtClean="0">
                            <a:latin typeface="Cambria Math" charset="0"/>
                          </a:rPr>
                          <m:t>=</m:t>
                        </m:r>
                        <m:r>
                          <a:rPr lang="en-CA" sz="1600" b="1" i="1" smtClean="0">
                            <a:latin typeface="Cambria Math" charset="0"/>
                          </a:rPr>
                          <m:t>𝑬</m:t>
                        </m:r>
                        <m:d>
                          <m:d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16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CA" sz="1600" b="1" i="1" smtClean="0"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 with covariance matrix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sz="1600" b="1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1" i="0" smtClean="0">
                                    <a:latin typeface="Cambria Math" charset="0"/>
                                  </a:rPr>
                                  <m:t>𝚺</m:t>
                                </m:r>
                              </m:e>
                            </m:acc>
                          </m:e>
                          <m:sub>
                            <m:r>
                              <a:rPr lang="en-CA" sz="1600" b="1" i="1">
                                <a:latin typeface="Cambria Math" charset="0"/>
                              </a:rPr>
                              <m:t>𝟎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CA" sz="1600" b="1" i="1">
                                <a:latin typeface="Cambria Math" charset="0"/>
                              </a:rPr>
                              <m:t>𝟎</m:t>
                            </m:r>
                          </m:sub>
                        </m:sSub>
                        <m:r>
                          <a:rPr lang="en-CA" sz="1600" b="1" i="1">
                            <a:latin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CA" sz="1600" b="1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CA" sz="1600" b="1" i="1" smtClean="0">
                                <a:latin typeface="Cambria Math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CA" sz="1600" b="1" i="1" smtClean="0">
                                <a:latin typeface="Cambria Math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CA" sz="1600" b="1" i="1" smtClean="0">
                                <a:latin typeface="Cambria Math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CA" sz="1600" b="1" i="1" smtClean="0">
                            <a:latin typeface="Cambria Math" charset="0"/>
                          </a:rPr>
                          <m:t> </m:t>
                        </m:r>
                        <m:r>
                          <a:rPr lang="en-CA" sz="16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CA" sz="1600" b="1" i="1" smtClean="0">
                            <a:latin typeface="Cambria Math" charset="0"/>
                          </a:rPr>
                          <m:t>𝑰</m:t>
                        </m:r>
                      </m:oMath>
                    </a14:m>
                    <a:r>
                      <a:rPr lang="en-US" altLang="ko-KR" sz="1600" smtClean="0">
                        <a:latin typeface="Arial" charset="0"/>
                        <a:ea typeface="Arial" charset="0"/>
                        <a:cs typeface="Arial" charset="0"/>
                      </a:rPr>
                      <a:t>, based on previous year’s final ranking</a:t>
                    </a:r>
                  </a:p>
                </p:txBody>
              </p:sp>
            </mc:Choice>
            <mc:Fallback xmlns="">
              <p:sp>
                <p:nvSpPr>
                  <p:cNvPr id="10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930923"/>
                    <a:ext cx="4762842" cy="64152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586" b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Straight Arrow Connector 23"/>
            <p:cNvCxnSpPr>
              <a:stCxn id="22" idx="1"/>
              <a:endCxn id="27" idx="3"/>
            </p:cNvCxnSpPr>
            <p:nvPr/>
          </p:nvCxnSpPr>
          <p:spPr>
            <a:xfrm rot="16200000" flipH="1">
              <a:off x="8017582" y="2681020"/>
              <a:ext cx="548583" cy="550504"/>
            </a:xfrm>
            <a:prstGeom prst="curvedConnector3">
              <a:avLst/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098621" y="1855792"/>
              <a:ext cx="1836000" cy="826189"/>
              <a:chOff x="838199" y="2529463"/>
              <a:chExt cx="4298155" cy="826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rgbClr val="FBE5D6">
                      <a:alpha val="50196"/>
                    </a:srgb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CA" sz="1600" b="1" i="1" smtClean="0"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𝟎</m:t>
                              </m:r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13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4"/>
                    <a:stretch>
                      <a:fillRect b="-375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/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838199" y="2529463"/>
                <a:ext cx="28715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1. Initialize</a:t>
                </a:r>
                <a:endPara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649125" y="3212056"/>
              <a:ext cx="1836000" cy="826189"/>
              <a:chOff x="838199" y="2529463"/>
              <a:chExt cx="4298155" cy="8261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18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47971"/>
                    <a:ext cx="4298155" cy="807681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5"/>
                    <a:stretch>
                      <a:fillRect b="-38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838199" y="2529463"/>
                <a:ext cx="25976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2. Predict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8199630" y="4568321"/>
              <a:ext cx="1836000" cy="838014"/>
              <a:chOff x="838199" y="2517638"/>
              <a:chExt cx="4298155" cy="8380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ontent Placeholder 2"/>
                  <p:cNvSpPr txBox="1">
                    <a:spLocks/>
                  </p:cNvSpPr>
                  <p:nvPr/>
                </p:nvSpPr>
                <p:spPr>
                  <a:xfrm>
                    <a:off x="838199" y="2517638"/>
                    <a:ext cx="4298155" cy="838014"/>
                  </a:xfrm>
                  <a:prstGeom prst="snip1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50196"/>
                    </a:schemeClr>
                  </a:solidFill>
                </p:spPr>
                <p:txBody>
                  <a:bodyPr vert="horz" wrap="square" lIns="91440" tIns="216000" rIns="91440" bIns="108000" rtlCol="0" anchor="b">
                    <a:sp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lnSpc>
                        <a:spcPct val="100000"/>
                      </a:lnSpc>
                      <a:spcBef>
                        <a:spcPts val="1200"/>
                      </a:spcBef>
                      <a:buClr>
                        <a:schemeClr val="accent4"/>
                      </a:buCl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CA" sz="1600" b="1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      </m:t>
                          </m:r>
                          <m:sSub>
                            <m:sSubPr>
                              <m:ctrlP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b="1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CA" sz="1600" b="1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en-US" sz="1600" smtClean="0">
                      <a:solidFill>
                        <a:schemeClr val="bg2">
                          <a:lumMod val="75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22" name="Content Placeholder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199" y="2517638"/>
                    <a:ext cx="4298155" cy="838014"/>
                  </a:xfrm>
                  <a:prstGeom prst="snip1Rect">
                    <a:avLst>
                      <a:gd name="adj" fmla="val 50000"/>
                    </a:avLst>
                  </a:prstGeom>
                  <a:blipFill rotWithShape="0">
                    <a:blip r:embed="rId6"/>
                    <a:stretch>
                      <a:fillRect b="-362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/>
              <p:cNvCxnSpPr/>
              <p:nvPr/>
            </p:nvCxnSpPr>
            <p:spPr>
              <a:xfrm flipV="1">
                <a:off x="907648" y="2864973"/>
                <a:ext cx="3371101" cy="0"/>
              </a:xfrm>
              <a:prstGeom prst="line">
                <a:avLst/>
              </a:prstGeom>
              <a:ln w="190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  <a:headEnd type="non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838199" y="2529463"/>
                <a:ext cx="25938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sz="1600" b="1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CA" altLang="ko-KR" sz="1600" b="1" smtClean="0">
                    <a:solidFill>
                      <a:schemeClr val="bg2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. Update</a:t>
                </a:r>
                <a:endParaRPr lang="en-US" sz="1600" b="1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25" name="Straight Arrow Connector 23"/>
            <p:cNvCxnSpPr>
              <a:stCxn id="27" idx="0"/>
            </p:cNvCxnSpPr>
            <p:nvPr/>
          </p:nvCxnSpPr>
          <p:spPr>
            <a:xfrm>
              <a:off x="9485125" y="3634405"/>
              <a:ext cx="550505" cy="1352923"/>
            </a:xfrm>
            <a:prstGeom prst="curvedConnector3">
              <a:avLst>
                <a:gd name="adj1" fmla="val 141526"/>
              </a:avLst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3"/>
            <p:cNvCxnSpPr>
              <a:endCxn id="27" idx="2"/>
            </p:cNvCxnSpPr>
            <p:nvPr/>
          </p:nvCxnSpPr>
          <p:spPr>
            <a:xfrm rot="10800000">
              <a:off x="7649126" y="3634406"/>
              <a:ext cx="550505" cy="1352923"/>
            </a:xfrm>
            <a:prstGeom prst="curvedConnector3">
              <a:avLst>
                <a:gd name="adj1" fmla="val 141526"/>
              </a:avLst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673105" y="3976830"/>
              <a:ext cx="10054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altLang="ko-KR" sz="1600" b="1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Observe</a:t>
              </a:r>
              <a:endParaRPr lang="en-US" sz="16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43569" y="4311543"/>
              <a:ext cx="86113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1600" b="1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t := t+1</a:t>
              </a:r>
              <a:endParaRPr lang="en-US" sz="16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1206478" y="4113761"/>
                  <a:ext cx="4710136" cy="4348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CA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1" i="1">
                                    <a:latin typeface="Cambria Math" charset="0"/>
                                  </a:rPr>
                                  <m:t>𝟎</m:t>
                                </m:r>
                                <m:r>
                                  <a:rPr lang="en-CA" b="1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en-CA" b="1" i="1"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sub>
                            <m:r>
                              <a:rPr lang="en-CA" b="1" i="1" smtClean="0"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lang="en-CA" b="1" i="1" smtClean="0">
                            <a:latin typeface="Cambria Math" charset="0"/>
                          </a:rPr>
                          <m:t>:=</m:t>
                        </m:r>
                        <m:r>
                          <a:rPr lang="en-CA" b="1" i="1" smtClean="0">
                            <a:latin typeface="Cambria Math" charset="0"/>
                          </a:rPr>
                          <m:t>𝒕𝒆𝒂𝒎</m:t>
                        </m:r>
                        <m:r>
                          <a:rPr lang="en-CA" b="1" i="1" smtClean="0">
                            <a:latin typeface="Cambria Math" charset="0"/>
                          </a:rPr>
                          <m:t> </m:t>
                        </m:r>
                        <m:sSup>
                          <m:sSupPr>
                            <m:ctrlPr>
                              <a:rPr lang="en-CA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b="1" i="1" smtClean="0">
                                <a:latin typeface="Cambria Math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CA" b="1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b="1" i="1" smtClean="0">
                            <a:latin typeface="Cambria Math" charset="0"/>
                          </a:rPr>
                          <m:t>𝒔</m:t>
                        </m:r>
                        <m:r>
                          <a:rPr lang="en-CA" b="1" i="1" smtClean="0">
                            <a:latin typeface="Cambria Math" charset="0"/>
                          </a:rPr>
                          <m:t> </m:t>
                        </m:r>
                        <m:r>
                          <a:rPr lang="en-CA" b="1" i="1" smtClean="0">
                            <a:latin typeface="Cambria Math" charset="0"/>
                          </a:rPr>
                          <m:t>𝒑𝒓𝒆𝒗𝒊𝒐𝒖𝒔</m:t>
                        </m:r>
                        <m:r>
                          <a:rPr lang="en-CA" b="1" i="1" smtClean="0">
                            <a:latin typeface="Cambria Math" charset="0"/>
                          </a:rPr>
                          <m:t> </m:t>
                        </m:r>
                        <m:r>
                          <a:rPr lang="en-CA" b="1" i="1" smtClean="0">
                            <a:latin typeface="Cambria Math" charset="0"/>
                          </a:rPr>
                          <m:t>𝒓𝒂𝒏𝒌𝒊𝒏𝒈</m:t>
                        </m:r>
                        <m:r>
                          <a:rPr lang="en-CA" b="1" i="1" smtClean="0">
                            <a:latin typeface="Cambria Math" charset="0"/>
                          </a:rPr>
                          <m:t> −</m:t>
                        </m:r>
                        <m:f>
                          <m:fPr>
                            <m:type m:val="skw"/>
                            <m:ctrlPr>
                              <a:rPr lang="en-CA" b="1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CA" b="1" i="1" smtClean="0">
                                <a:latin typeface="Cambria Math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CA" b="1" i="1" smtClean="0">
                                <a:latin typeface="Cambria Math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478" y="4113761"/>
                  <a:ext cx="4710136" cy="434863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t="-130986" r="-12678" b="-1943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7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dirty="0" smtClean="0"/>
              <a:t>Method | </a:t>
            </a:r>
            <a:r>
              <a:rPr lang="en-US" sz="2800" dirty="0" smtClean="0"/>
              <a:t>Validation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38199" y="2259102"/>
            <a:ext cx="5196841" cy="2452795"/>
            <a:chOff x="838199" y="2492141"/>
            <a:chExt cx="4762842" cy="2452795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38199" y="2492141"/>
              <a:ext cx="3518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Home team advantages modelled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ontent Placeholder 2"/>
                <p:cNvSpPr txBox="1">
                  <a:spLocks/>
                </p:cNvSpPr>
                <p:nvPr/>
              </p:nvSpPr>
              <p:spPr>
                <a:xfrm>
                  <a:off x="838199" y="2930923"/>
                  <a:ext cx="4762842" cy="2014013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+mj-lt"/>
                    <a:buAutoNum type="romanLcPeriod"/>
                  </a:pPr>
                  <a: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  <a:t>Intercept-only model</a:t>
                  </a:r>
                  <a:b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charset="0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CA" sz="1600" b="1" i="1" smtClean="0">
                          <a:latin typeface="Cambria Math" charset="0"/>
                        </a:rPr>
                        <m:t>=</m:t>
                      </m:r>
                      <m:r>
                        <a:rPr lang="en-CA" sz="1600" b="1" i="1" smtClean="0">
                          <a:latin typeface="Cambria Math" charset="0"/>
                        </a:rPr>
                        <m:t>𝟏</m:t>
                      </m:r>
                    </m:oMath>
                  </a14:m>
                  <a:r>
                    <a:rPr lang="en-CA" sz="1600" b="1" i="1" dirty="0" smtClean="0">
                      <a:latin typeface="Cambria Math" charset="0"/>
                    </a:rPr>
                    <a:t/>
                  </a:r>
                  <a:br>
                    <a:rPr lang="en-CA" sz="1600" b="1" i="1" dirty="0" smtClean="0">
                      <a:latin typeface="Cambria Math" charset="0"/>
                    </a:rPr>
                  </a:b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Used</m:t>
                      </m:r>
                      <m: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in</m:t>
                      </m:r>
                      <m: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the</m:t>
                      </m:r>
                      <m: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reference</m:t>
                      </m:r>
                      <m: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paper</m:t>
                      </m:r>
                    </m:oMath>
                  </a14:m>
                  <a:r>
                    <a:rPr lang="en-CA" altLang="ko-KR" sz="1600" b="0" dirty="0" smtClean="0">
                      <a:latin typeface="Arial" charset="0"/>
                      <a:ea typeface="Arial" charset="0"/>
                      <a:cs typeface="Arial" charset="0"/>
                    </a:rPr>
                    <a:t/>
                  </a:r>
                  <a:br>
                    <a:rPr lang="en-CA" altLang="ko-KR" sz="1600" b="0" dirty="0" smtClean="0">
                      <a:latin typeface="Arial" charset="0"/>
                      <a:ea typeface="Arial" charset="0"/>
                      <a:cs typeface="Arial" charset="0"/>
                    </a:rPr>
                  </a:b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Parameters</m:t>
                      </m:r>
                      <m: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fitted</m:t>
                      </m:r>
                      <m: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by</m:t>
                      </m:r>
                      <m: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altLang="ko-KR" sz="1600" b="0" i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MLE</m:t>
                      </m:r>
                    </m:oMath>
                  </a14:m>
                  <a:r>
                    <a:rPr lang="en-CA" altLang="ko-KR" sz="1600" dirty="0" smtClean="0">
                      <a:latin typeface="Arial" charset="0"/>
                      <a:ea typeface="Arial" charset="0"/>
                      <a:cs typeface="Arial" charset="0"/>
                    </a:rPr>
                    <a:t/>
                  </a:r>
                  <a:br>
                    <a:rPr lang="en-CA" altLang="ko-KR" sz="1600" dirty="0" smtClean="0">
                      <a:latin typeface="Arial" charset="0"/>
                      <a:ea typeface="Arial" charset="0"/>
                      <a:cs typeface="Arial" charset="0"/>
                    </a:rPr>
                  </a:br>
                  <a:endParaRPr lang="en-US" altLang="ko-KR" sz="1600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+mj-lt"/>
                    <a:buAutoNum type="romanLcPeriod"/>
                  </a:pPr>
                  <a: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  <a:t>Game-dependent model</a:t>
                  </a:r>
                  <a:b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n-CA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1600" b="1" i="1" smtClean="0">
                              <a:latin typeface="Cambria Math" charset="0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en-CA" sz="16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CA" sz="1600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CA" sz="1600" b="1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16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sz="1600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CA" sz="1600" b="1" i="1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sz="1600" b="0" i="0" smtClean="0">
                              <a:latin typeface="Cambria Math" charset="0"/>
                            </a:rPr>
                            <m:t>DblHdr</m:t>
                          </m:r>
                          <m:r>
                            <a:rPr lang="en-CA" sz="1600" b="0" i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sz="1600" b="0" i="0" smtClean="0">
                              <a:latin typeface="Cambria Math" charset="0"/>
                            </a:rPr>
                            <m:t>Host</m:t>
                          </m:r>
                        </m:e>
                      </m:d>
                      <m:r>
                        <a:rPr lang="en-CA" sz="1600" b="1" i="1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CA" sz="1600" b="1" dirty="0" smtClean="0">
                      <a:latin typeface="Arial" charset="0"/>
                    </a:rPr>
                    <a:t/>
                  </a:r>
                  <a:br>
                    <a:rPr lang="en-CA" sz="1600" b="1" dirty="0" smtClean="0">
                      <a:latin typeface="Arial" charset="0"/>
                    </a:rPr>
                  </a:b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1600" i="0" smtClean="0">
                          <a:latin typeface="Cambria Math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CA" sz="1600" b="0" i="0" smtClean="0">
                          <a:latin typeface="Cambria Math" charset="0"/>
                        </a:rPr>
                        <m:t>arameters</m:t>
                      </m:r>
                      <m:r>
                        <a:rPr lang="en-CA" sz="16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600" b="0" i="0" smtClean="0">
                          <a:latin typeface="Cambria Math" charset="0"/>
                        </a:rPr>
                        <m:t>fitted</m:t>
                      </m:r>
                      <m:r>
                        <a:rPr lang="en-CA" sz="16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600" b="0" i="0" smtClean="0">
                          <a:latin typeface="Cambria Math" charset="0"/>
                        </a:rPr>
                        <m:t>by</m:t>
                      </m:r>
                      <m:r>
                        <a:rPr lang="en-CA" sz="1600" b="0" i="0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CA" sz="1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1600" b="0" i="0" smtClean="0">
                              <a:latin typeface="Cambria Math" charset="0"/>
                            </a:rPr>
                            <m:t>regression</m:t>
                          </m:r>
                        </m:e>
                        <m:sup>
                          <m:r>
                            <a:rPr lang="en-CA" sz="1600" b="0" i="0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CA" sz="1600" dirty="0" smtClean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6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930923"/>
                  <a:ext cx="4762842" cy="20140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2" t="-909" b="-187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Content Placeholder 2"/>
          <p:cNvSpPr txBox="1">
            <a:spLocks/>
          </p:cNvSpPr>
          <p:nvPr/>
        </p:nvSpPr>
        <p:spPr>
          <a:xfrm>
            <a:off x="7681911" y="5958520"/>
            <a:ext cx="3671889" cy="24622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1200"/>
              </a:spcBef>
              <a:buClr>
                <a:schemeClr val="accent4"/>
              </a:buClr>
              <a:buNone/>
            </a:pPr>
            <a:r>
              <a:rPr lang="en-CA" altLang="ko-KR" sz="1000" smtClean="0">
                <a:latin typeface="Arial" charset="0"/>
                <a:ea typeface="Arial" charset="0"/>
                <a:cs typeface="Arial" charset="0"/>
              </a:rPr>
              <a:t>*MLE not used due </a:t>
            </a:r>
            <a:r>
              <a:rPr lang="en-CA" altLang="ko-KR" sz="1000" dirty="0" smtClean="0">
                <a:latin typeface="Arial" charset="0"/>
                <a:ea typeface="Arial" charset="0"/>
                <a:cs typeface="Arial" charset="0"/>
              </a:rPr>
              <a:t>to computational resource limitation</a:t>
            </a:r>
            <a:endParaRPr lang="en-US" altLang="ko-KR" sz="1000" dirty="0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35040" y="2259102"/>
            <a:ext cx="5196841" cy="2162395"/>
            <a:chOff x="838199" y="2492141"/>
            <a:chExt cx="4762842" cy="2162395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38199" y="2492141"/>
              <a:ext cx="2037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Model comparison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ontent Placeholder 2"/>
                <p:cNvSpPr txBox="1">
                  <a:spLocks/>
                </p:cNvSpPr>
                <p:nvPr/>
              </p:nvSpPr>
              <p:spPr>
                <a:xfrm>
                  <a:off x="838199" y="2930923"/>
                  <a:ext cx="4762842" cy="1723613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.HelveticaNeueDeskInterface-Regular" charset="-120"/>
                    <a:buChar char="&gt;"/>
                  </a:pPr>
                  <a: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  <a:t>Game winner prediction error</a:t>
                  </a:r>
                  <a:r>
                    <a:rPr lang="en-CA" sz="1600" b="1" i="1" dirty="0" smtClean="0">
                      <a:latin typeface="Cambria Math" charset="0"/>
                    </a:rPr>
                    <a:t/>
                  </a:r>
                  <a:br>
                    <a:rPr lang="en-CA" sz="1600" b="1" i="1" dirty="0" smtClean="0">
                      <a:latin typeface="Cambria Math" charset="0"/>
                    </a:rPr>
                  </a:br>
                  <a14:m>
                    <m:oMath xmlns:m="http://schemas.openxmlformats.org/officeDocument/2006/math">
                      <m:r>
                        <a:rPr lang="en-CA" sz="1600" b="0" i="1" smtClean="0">
                          <a:latin typeface="Cambria Math" charset="0"/>
                        </a:rPr>
                        <m:t>𝑃𝑟𝑜𝑏𝑎𝑏𝑖𝑙𝑖𝑡𝑦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𝑝𝑟𝑒𝑑𝑖𝑐𝑡𝑖𝑛𝑔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CA" sz="1600" b="0" i="1" dirty="0" smtClean="0">
                      <a:latin typeface="Cambria Math" charset="0"/>
                    </a:rPr>
                    <a:t/>
                  </a:r>
                  <a:br>
                    <a:rPr lang="en-CA" sz="1600" b="0" i="1" dirty="0" smtClean="0">
                      <a:latin typeface="Cambria Math" charset="0"/>
                    </a:rPr>
                  </a:br>
                  <a14:m>
                    <m:oMath xmlns:m="http://schemas.openxmlformats.org/officeDocument/2006/math">
                      <m:r>
                        <a:rPr lang="en-CA" sz="1600" b="0" i="1" smtClean="0">
                          <a:latin typeface="Cambria Math" charset="0"/>
                        </a:rPr>
                        <m:t>𝑡h𝑒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𝑤𝑖𝑛𝑛𝑖𝑛𝑔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𝑡𝑒𝑎𝑚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𝑐𝑜𝑟𝑟𝑒𝑐𝑡𝑙𝑦</m:t>
                      </m:r>
                    </m:oMath>
                  </a14:m>
                  <a:endParaRPr lang="en-CA" sz="1600" b="0" i="1" dirty="0" smtClean="0">
                    <a:latin typeface="Cambria Math" charset="0"/>
                  </a:endParaRPr>
                </a:p>
                <a:p>
                  <a:pPr marL="180000" indent="-180000">
                    <a:lnSpc>
                      <a:spcPct val="100000"/>
                    </a:lnSpc>
                    <a:spcBef>
                      <a:spcPts val="1200"/>
                    </a:spcBef>
                    <a:buClr>
                      <a:schemeClr val="accent4"/>
                    </a:buClr>
                    <a:buFont typeface=".HelveticaNeueDeskInterface-Regular" charset="-120"/>
                    <a:buChar char="&gt;"/>
                  </a:pPr>
                  <a: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  <a:t>Score prediction mean squared error</a:t>
                  </a:r>
                  <a:b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</a:br>
                  <a14:m>
                    <m:oMath xmlns:m="http://schemas.openxmlformats.org/officeDocument/2006/math">
                      <m:r>
                        <a:rPr lang="en-CA" sz="1600" b="0" i="1" smtClean="0">
                          <a:latin typeface="Cambria Math" charset="0"/>
                        </a:rPr>
                        <m:t>𝑀𝑒𝑎𝑛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𝑠𝑞𝑢𝑎𝑟𝑒𝑑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𝑒𝑟𝑟𝑜𝑟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𝑜𝑓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𝑠𝑐𝑜𝑟𝑒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</m:oMath>
                  </a14:m>
                  <a:r>
                    <a:rPr lang="en-CA" sz="1600" b="0" i="1" dirty="0" smtClean="0">
                      <a:latin typeface="Cambria Math" charset="0"/>
                    </a:rPr>
                    <a:t/>
                  </a:r>
                  <a:br>
                    <a:rPr lang="en-CA" sz="1600" b="0" i="1" dirty="0" smtClean="0">
                      <a:latin typeface="Cambria Math" charset="0"/>
                    </a:rPr>
                  </a:br>
                  <a14:m>
                    <m:oMath xmlns:m="http://schemas.openxmlformats.org/officeDocument/2006/math">
                      <m:r>
                        <a:rPr lang="en-CA" sz="1600" b="0" i="1" smtClean="0">
                          <a:latin typeface="Cambria Math" charset="0"/>
                        </a:rPr>
                        <m:t>𝑑𝑖𝑓𝑓𝑒𝑛𝑡𝑖𝑎𝑙</m:t>
                      </m:r>
                      <m:r>
                        <a:rPr lang="en-CA" sz="1600" b="0" i="1" smtClean="0">
                          <a:latin typeface="Cambria Math" charset="0"/>
                        </a:rPr>
                        <m:t> </m:t>
                      </m:r>
                      <m:r>
                        <a:rPr lang="en-CA" sz="1600" b="0" i="1" smtClean="0">
                          <a:latin typeface="Cambria Math" charset="0"/>
                        </a:rPr>
                        <m:t>𝑝𝑟𝑒𝑑𝑖𝑐𝑡𝑖𝑜𝑛𝑠</m:t>
                      </m:r>
                    </m:oMath>
                  </a14:m>
                  <a: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  <a:t/>
                  </a:r>
                  <a:br>
                    <a:rPr lang="en-CA" sz="1600" b="1" dirty="0" smtClean="0">
                      <a:latin typeface="Arial" charset="0"/>
                      <a:ea typeface="Arial" charset="0"/>
                      <a:cs typeface="Arial" charset="0"/>
                    </a:rPr>
                  </a:br>
                  <a:endParaRPr lang="en-CA" sz="1600" b="0" i="1" dirty="0" smtClean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37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930923"/>
                  <a:ext cx="4762842" cy="17236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6" t="-3191" b="-219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143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t"/>
          <a:lstStyle/>
          <a:p>
            <a:r>
              <a:rPr lang="en-US" smtClean="0"/>
              <a:t>Data | </a:t>
            </a:r>
            <a:r>
              <a:rPr lang="en-US" sz="2800" smtClean="0"/>
              <a:t>Source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A09903-9C58-FD4A-882E-777607A755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charset="0"/>
              </a:rPr>
              <a:t/>
            </a:r>
            <a:br>
              <a:rPr lang="en-US" altLang="en-US">
                <a:latin typeface="Arial" charset="0"/>
              </a:rPr>
            </a:br>
            <a:endParaRPr lang="en-US" altLang="en-US">
              <a:latin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Kalman filter for MLB | M.Moon &amp; A.Situ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38199" y="2168736"/>
            <a:ext cx="9591676" cy="1823777"/>
            <a:chOff x="838199" y="2492141"/>
            <a:chExt cx="4762842" cy="1823777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907649" y="2864973"/>
              <a:ext cx="4356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38199" y="2492141"/>
              <a:ext cx="179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Getting MLB game data in R…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838199" y="2930923"/>
              <a:ext cx="4762842" cy="138499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b="1" dirty="0" err="1" smtClean="0">
                  <a:latin typeface="Arial" charset="0"/>
                  <a:ea typeface="Arial" charset="0"/>
                  <a:cs typeface="Arial" charset="0"/>
                </a:rPr>
                <a:t>retrosheet</a:t>
              </a:r>
              <a:r>
                <a:rPr lang="en-CA" altLang="ko-KR" sz="1600" b="1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package in </a:t>
              </a:r>
              <a:r>
                <a:rPr lang="en-CA" altLang="ko-KR" sz="1600" dirty="0">
                  <a:latin typeface="Arial" charset="0"/>
                  <a:ea typeface="Arial" charset="0"/>
                  <a:cs typeface="Arial" charset="0"/>
                </a:rPr>
                <a:t>R retrieves and parses data from </a:t>
              </a:r>
              <a:r>
                <a:rPr lang="en-CA" altLang="ko-KR" sz="1600" dirty="0">
                  <a:latin typeface="Arial" charset="0"/>
                  <a:ea typeface="Arial" charset="0"/>
                  <a:cs typeface="Arial" charset="0"/>
                  <a:hlinkClick r:id="rId3"/>
                </a:rPr>
                <a:t>http://www.retrosheet.org</a:t>
              </a: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  <a:hlinkClick r:id="rId3"/>
                </a:rPr>
                <a:t>/</a:t>
              </a:r>
              <a:endParaRPr lang="en-CA" altLang="ko-KR" sz="1600" dirty="0" smtClean="0">
                <a:latin typeface="Arial" charset="0"/>
                <a:ea typeface="Arial" charset="0"/>
                <a:cs typeface="Arial" charset="0"/>
              </a:endParaRP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CA" altLang="ko-KR" sz="1600" dirty="0" smtClean="0">
                  <a:latin typeface="Arial" charset="0"/>
                  <a:ea typeface="Arial" charset="0"/>
                  <a:cs typeface="Arial" charset="0"/>
                </a:rPr>
                <a:t>Available data includes MLB game logs, schedules, and play-by-play data from as far back as 1871</a:t>
              </a:r>
            </a:p>
            <a:p>
              <a:pPr marL="180000" indent="-180000">
                <a:lnSpc>
                  <a:spcPct val="100000"/>
                </a:lnSpc>
                <a:spcBef>
                  <a:spcPts val="1200"/>
                </a:spcBef>
                <a:buClr>
                  <a:schemeClr val="accent4"/>
                </a:buClr>
                <a:buFont typeface=".HelveticaNeueDeskInterface-Regular" charset="0"/>
                <a:buChar char="&gt;"/>
              </a:pPr>
              <a:r>
                <a:rPr lang="en-US" altLang="ko-KR" sz="1600" dirty="0" smtClean="0">
                  <a:latin typeface="Arial" charset="0"/>
                  <a:ea typeface="Arial" charset="0"/>
                  <a:cs typeface="Arial" charset="0"/>
                </a:rPr>
                <a:t>Game logs from 2010 to 2015 were retrieved and pre-processed for the 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43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28628</TotalTime>
  <Words>864</Words>
  <Application>Microsoft Macintosh PowerPoint</Application>
  <PresentationFormat>Widescreen</PresentationFormat>
  <Paragraphs>268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.HelveticaNeueDeskInterface-Regular</vt:lpstr>
      <vt:lpstr>Arial Narrow</vt:lpstr>
      <vt:lpstr>Calibri</vt:lpstr>
      <vt:lpstr>Calibri Light</vt:lpstr>
      <vt:lpstr>Cambria Math</vt:lpstr>
      <vt:lpstr>Wingdings</vt:lpstr>
      <vt:lpstr>맑은 고딕</vt:lpstr>
      <vt:lpstr>Arial</vt:lpstr>
      <vt:lpstr>Office Theme</vt:lpstr>
      <vt:lpstr>Predicting MLB game winners using Kalman Filter</vt:lpstr>
      <vt:lpstr>Agenda</vt:lpstr>
      <vt:lpstr>Introduction | The question</vt:lpstr>
      <vt:lpstr>Introduction | Study objectives</vt:lpstr>
      <vt:lpstr>Method | The Kalman filter</vt:lpstr>
      <vt:lpstr>Method | State-space definition</vt:lpstr>
      <vt:lpstr>Method | The algorithm</vt:lpstr>
      <vt:lpstr>Method | Validation</vt:lpstr>
      <vt:lpstr>Data | Source</vt:lpstr>
      <vt:lpstr>Data | Scope and variables</vt:lpstr>
      <vt:lpstr>Analysis | State space estimation</vt:lpstr>
      <vt:lpstr>Analysis | Prediction accuracy</vt:lpstr>
      <vt:lpstr>Discussion | Conclusion</vt:lpstr>
      <vt:lpstr>Discussion | Further comments</vt:lpstr>
      <vt:lpstr>Discussion | Questions</vt:lpstr>
      <vt:lpstr>References 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Validity of  the ABAS II and the Vineland II  in an ASD Sample</dc:title>
  <dc:creator>Michael Moon</dc:creator>
  <cp:lastModifiedBy>Michael Moon</cp:lastModifiedBy>
  <cp:revision>1491</cp:revision>
  <dcterms:created xsi:type="dcterms:W3CDTF">2015-11-07T19:13:54Z</dcterms:created>
  <dcterms:modified xsi:type="dcterms:W3CDTF">2016-08-09T01:45:52Z</dcterms:modified>
</cp:coreProperties>
</file>