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8" r:id="rId5"/>
    <p:sldId id="259" r:id="rId6"/>
    <p:sldId id="260" r:id="rId7"/>
    <p:sldId id="261"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EB8E1F7-353C-EE49-9CBF-6B87E6AE1D5A}">
          <p14:sldIdLst>
            <p14:sldId id="256"/>
            <p14:sldId id="263"/>
            <p14:sldId id="257"/>
          </p14:sldIdLst>
        </p14:section>
        <p14:section name="Dashboard" id="{5ECC4C56-E7C8-CE4A-9D01-0C9C006D762E}">
          <p14:sldIdLst>
            <p14:sldId id="258"/>
            <p14:sldId id="259"/>
            <p14:sldId id="260"/>
            <p14:sldId id="261"/>
          </p14:sldIdLst>
        </p14:section>
        <p14:section name="Insights" id="{2F0B5611-3C0B-824F-95A9-F1F31CCEC5F6}">
          <p14:sldIdLst>
            <p14:sldId id="264"/>
            <p14:sldId id="265"/>
            <p14:sldId id="266"/>
            <p14:sldId id="267"/>
            <p14:sldId id="268"/>
          </p14:sldIdLst>
        </p14:section>
        <p14:section name="Appendix - Data Model" id="{58FF1EFF-85BA-DE4C-93F8-70822FAC56BB}">
          <p14:sldIdLst>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37"/>
  </p:normalViewPr>
  <p:slideViewPr>
    <p:cSldViewPr snapToGrid="0">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6FC04F-A31C-D041-9F37-15C9AD669DC0}" type="datetimeFigureOut">
              <a:rPr lang="en-US" smtClean="0"/>
              <a:t>2/5/24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367556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6FC04F-A31C-D041-9F37-15C9AD669DC0}"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385099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6FC04F-A31C-D041-9F37-15C9AD669DC0}"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400883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6FC04F-A31C-D041-9F37-15C9AD669DC0}"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0244A-A40B-2F4C-871A-E008A9C2BF5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2252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6FC04F-A31C-D041-9F37-15C9AD669DC0}"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1709670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6FC04F-A31C-D041-9F37-15C9AD669DC0}" type="datetimeFigureOut">
              <a:rPr lang="en-US" smtClean="0"/>
              <a:t>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876892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6FC04F-A31C-D041-9F37-15C9AD669DC0}" type="datetimeFigureOut">
              <a:rPr lang="en-US" smtClean="0"/>
              <a:t>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2440640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C04F-A31C-D041-9F37-15C9AD669DC0}"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1300028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C04F-A31C-D041-9F37-15C9AD669DC0}"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11846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C04F-A31C-D041-9F37-15C9AD669DC0}"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309542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FC04F-A31C-D041-9F37-15C9AD669DC0}"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329824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6FC04F-A31C-D041-9F37-15C9AD669DC0}"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227529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FC04F-A31C-D041-9F37-15C9AD669DC0}" type="datetimeFigureOut">
              <a:rPr lang="en-US" smtClean="0"/>
              <a:t>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372729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6FC04F-A31C-D041-9F37-15C9AD669DC0}" type="datetimeFigureOut">
              <a:rPr lang="en-US" smtClean="0"/>
              <a:t>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157952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FC04F-A31C-D041-9F37-15C9AD669DC0}" type="datetimeFigureOut">
              <a:rPr lang="en-US" smtClean="0"/>
              <a:t>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114253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6FC04F-A31C-D041-9F37-15C9AD669DC0}"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119757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6FC04F-A31C-D041-9F37-15C9AD669DC0}"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0244A-A40B-2F4C-871A-E008A9C2BF56}" type="slidenum">
              <a:rPr lang="en-US" smtClean="0"/>
              <a:t>‹#›</a:t>
            </a:fld>
            <a:endParaRPr lang="en-US"/>
          </a:p>
        </p:txBody>
      </p:sp>
    </p:spTree>
    <p:extLst>
      <p:ext uri="{BB962C8B-B14F-4D97-AF65-F5344CB8AC3E}">
        <p14:creationId xmlns:p14="http://schemas.microsoft.com/office/powerpoint/2010/main" val="221963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6FC04F-A31C-D041-9F37-15C9AD669DC0}" type="datetimeFigureOut">
              <a:rPr lang="en-US" smtClean="0"/>
              <a:t>2/5/24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00244A-A40B-2F4C-871A-E008A9C2BF56}" type="slidenum">
              <a:rPr lang="en-US" smtClean="0"/>
              <a:t>‹#›</a:t>
            </a:fld>
            <a:endParaRPr lang="en-US"/>
          </a:p>
        </p:txBody>
      </p:sp>
    </p:spTree>
    <p:extLst>
      <p:ext uri="{BB962C8B-B14F-4D97-AF65-F5344CB8AC3E}">
        <p14:creationId xmlns:p14="http://schemas.microsoft.com/office/powerpoint/2010/main" val="27967471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9DF51B-9176-8DEE-B17D-4A26352DB278}"/>
              </a:ext>
            </a:extLst>
          </p:cNvPr>
          <p:cNvSpPr>
            <a:spLocks noGrp="1"/>
          </p:cNvSpPr>
          <p:nvPr>
            <p:ph type="subTitle" idx="1"/>
          </p:nvPr>
        </p:nvSpPr>
        <p:spPr>
          <a:xfrm>
            <a:off x="1876424" y="3602038"/>
            <a:ext cx="5231513" cy="2052720"/>
          </a:xfrm>
        </p:spPr>
        <p:txBody>
          <a:bodyPr>
            <a:normAutofit/>
          </a:bodyPr>
          <a:lstStyle/>
          <a:p>
            <a:r>
              <a:rPr lang="en-US" dirty="0"/>
              <a:t>Michael Murphy</a:t>
            </a:r>
          </a:p>
        </p:txBody>
      </p:sp>
      <p:sp>
        <p:nvSpPr>
          <p:cNvPr id="6153" name="Round Diagonal Corner Rectangle 6">
            <a:extLst>
              <a:ext uri="{FF2B5EF4-FFF2-40B4-BE49-F238E27FC236}">
                <a16:creationId xmlns:a16="http://schemas.microsoft.com/office/drawing/2014/main" id="{300580B4-12C1-444D-B5E2-C4588DACF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isclosure ">
            <a:extLst>
              <a:ext uri="{FF2B5EF4-FFF2-40B4-BE49-F238E27FC236}">
                <a16:creationId xmlns:a16="http://schemas.microsoft.com/office/drawing/2014/main" id="{0A76A877-3A2B-1B4F-9F92-CC34A9BAAA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68483" y="1136607"/>
            <a:ext cx="2206352" cy="22063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nventory ">
            <a:extLst>
              <a:ext uri="{FF2B5EF4-FFF2-40B4-BE49-F238E27FC236}">
                <a16:creationId xmlns:a16="http://schemas.microsoft.com/office/drawing/2014/main" id="{E9A39CF2-D770-07A6-6872-CF5C28AA108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66122" y="3507550"/>
            <a:ext cx="2211074" cy="22110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967A89-37F8-20AD-242D-60442FDC44DC}"/>
              </a:ext>
            </a:extLst>
          </p:cNvPr>
          <p:cNvSpPr>
            <a:spLocks noGrp="1"/>
          </p:cNvSpPr>
          <p:nvPr>
            <p:ph type="ctrTitle"/>
          </p:nvPr>
        </p:nvSpPr>
        <p:spPr>
          <a:xfrm>
            <a:off x="1876425" y="1113282"/>
            <a:ext cx="5201086" cy="2396681"/>
          </a:xfrm>
        </p:spPr>
        <p:txBody>
          <a:bodyPr>
            <a:normAutofit/>
          </a:bodyPr>
          <a:lstStyle/>
          <a:p>
            <a:r>
              <a:rPr lang="en-US" dirty="0"/>
              <a:t>Inventory &amp; Spend Analysis</a:t>
            </a:r>
            <a:br>
              <a:rPr lang="en-US" dirty="0"/>
            </a:br>
            <a:r>
              <a:rPr lang="en-US" dirty="0"/>
              <a:t>ABC Company</a:t>
            </a:r>
          </a:p>
        </p:txBody>
      </p:sp>
    </p:spTree>
    <p:extLst>
      <p:ext uri="{BB962C8B-B14F-4D97-AF65-F5344CB8AC3E}">
        <p14:creationId xmlns:p14="http://schemas.microsoft.com/office/powerpoint/2010/main" val="146373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10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C35BBE-29EF-901C-572B-83640C214485}"/>
              </a:ext>
            </a:extLst>
          </p:cNvPr>
          <p:cNvSpPr>
            <a:spLocks noGrp="1"/>
          </p:cNvSpPr>
          <p:nvPr>
            <p:ph type="title"/>
          </p:nvPr>
        </p:nvSpPr>
        <p:spPr>
          <a:xfrm>
            <a:off x="1141413" y="618518"/>
            <a:ext cx="4459286" cy="816583"/>
          </a:xfrm>
        </p:spPr>
        <p:txBody>
          <a:bodyPr>
            <a:normAutofit/>
          </a:bodyPr>
          <a:lstStyle/>
          <a:p>
            <a:r>
              <a:rPr lang="en-US" sz="3200" dirty="0"/>
              <a:t>Spend Insights</a:t>
            </a:r>
          </a:p>
        </p:txBody>
      </p:sp>
      <p:sp>
        <p:nvSpPr>
          <p:cNvPr id="3" name="Content Placeholder 2">
            <a:extLst>
              <a:ext uri="{FF2B5EF4-FFF2-40B4-BE49-F238E27FC236}">
                <a16:creationId xmlns:a16="http://schemas.microsoft.com/office/drawing/2014/main" id="{5AA51448-8C56-99C0-30F1-55049CB011DD}"/>
              </a:ext>
            </a:extLst>
          </p:cNvPr>
          <p:cNvSpPr>
            <a:spLocks noGrp="1"/>
          </p:cNvSpPr>
          <p:nvPr>
            <p:ph idx="1"/>
          </p:nvPr>
        </p:nvSpPr>
        <p:spPr>
          <a:xfrm>
            <a:off x="1101725" y="1435100"/>
            <a:ext cx="4459287" cy="4776787"/>
          </a:xfrm>
        </p:spPr>
        <p:txBody>
          <a:bodyPr>
            <a:normAutofit/>
          </a:bodyPr>
          <a:lstStyle/>
          <a:p>
            <a:pPr marL="0" indent="0">
              <a:lnSpc>
                <a:spcPct val="110000"/>
              </a:lnSpc>
              <a:buNone/>
            </a:pPr>
            <a:r>
              <a:rPr lang="en-CA" sz="1400" b="1" dirty="0">
                <a:effectLst/>
              </a:rPr>
              <a:t>1. Leading Supplier:</a:t>
            </a:r>
            <a:r>
              <a:rPr lang="en-CA" sz="1400" dirty="0">
                <a:effectLst/>
              </a:rPr>
              <a:t> DIAGEO NORTH AMERICA INC dominates as the top vendor by both quantity (5.46M units) and spend ($3.92M), highlighting its significant role in the supply chain.</a:t>
            </a:r>
          </a:p>
          <a:p>
            <a:pPr marL="0" indent="0">
              <a:lnSpc>
                <a:spcPct val="110000"/>
              </a:lnSpc>
              <a:buNone/>
            </a:pPr>
            <a:r>
              <a:rPr lang="en-CA" sz="1400" b="1" dirty="0">
                <a:effectLst/>
              </a:rPr>
              <a:t>2. Purchasing Trend:</a:t>
            </a:r>
            <a:r>
              <a:rPr lang="en-CA" sz="1400" dirty="0">
                <a:effectLst/>
              </a:rPr>
              <a:t> A direct correlation exists between the quantity purchased and total spend, showcasing a general trend where increased volume leads to higher expenditure.</a:t>
            </a:r>
          </a:p>
          <a:p>
            <a:pPr marL="0" indent="0">
              <a:lnSpc>
                <a:spcPct val="110000"/>
              </a:lnSpc>
              <a:buNone/>
            </a:pPr>
            <a:r>
              <a:rPr lang="en-CA" sz="1400" b="1" dirty="0">
                <a:effectLst/>
              </a:rPr>
              <a:t>3. Price Insights:</a:t>
            </a:r>
            <a:r>
              <a:rPr lang="en-CA" sz="1400" dirty="0">
                <a:effectLst/>
              </a:rPr>
              <a:t> ULTRA BEVERAGE COMPANY LLP, despite purchasing fewer units than MARTIGNETTI COMPANIES and CONSTELLATION BRANDS INC, spends more, suggesting its products have a higher average price.</a:t>
            </a:r>
          </a:p>
          <a:p>
            <a:pPr marL="0" indent="0">
              <a:lnSpc>
                <a:spcPct val="110000"/>
              </a:lnSpc>
              <a:buNone/>
            </a:pPr>
            <a:r>
              <a:rPr lang="en-CA" sz="1400" b="1" dirty="0">
                <a:effectLst/>
              </a:rPr>
              <a:t>4. Value Analysis:</a:t>
            </a:r>
            <a:r>
              <a:rPr lang="en-CA" sz="1400" dirty="0">
                <a:effectLst/>
              </a:rPr>
              <a:t> BROWN-FORMAN CORP and M S WALKER INC display an inverse relationship between quantity and spend, indicating potential differences in product pricing or the procurement of higher-value items.</a:t>
            </a:r>
          </a:p>
          <a:p>
            <a:pPr>
              <a:lnSpc>
                <a:spcPct val="110000"/>
              </a:lnSpc>
            </a:pPr>
            <a:endParaRPr lang="en-US" sz="1300" dirty="0"/>
          </a:p>
        </p:txBody>
      </p:sp>
      <p:pic>
        <p:nvPicPr>
          <p:cNvPr id="4100" name="Picture 4">
            <a:extLst>
              <a:ext uri="{FF2B5EF4-FFF2-40B4-BE49-F238E27FC236}">
                <a16:creationId xmlns:a16="http://schemas.microsoft.com/office/drawing/2014/main" id="{72492E8F-99E5-2BDE-D0DF-1D687CECD39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30875" y="719932"/>
            <a:ext cx="6161087" cy="486849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4109" name="Group 410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11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11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12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12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4" name="Title 1">
            <a:extLst>
              <a:ext uri="{FF2B5EF4-FFF2-40B4-BE49-F238E27FC236}">
                <a16:creationId xmlns:a16="http://schemas.microsoft.com/office/drawing/2014/main" id="{E5F52AD9-DA34-83EA-CDD8-B9D420996D95}"/>
              </a:ext>
            </a:extLst>
          </p:cNvPr>
          <p:cNvSpPr txBox="1">
            <a:spLocks/>
          </p:cNvSpPr>
          <p:nvPr/>
        </p:nvSpPr>
        <p:spPr>
          <a:xfrm>
            <a:off x="297353" y="140677"/>
            <a:ext cx="9905998" cy="1066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53778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129" name="Group 5128">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130" name="Group 5129">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142"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143"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4"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5"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6"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7"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8"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9"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0"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1"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2"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3"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154"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5"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6"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7"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159"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0"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1"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2"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3"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4"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5"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6"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7"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68"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5131" name="Group 5130">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132"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3"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4"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5"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6"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7"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8"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9"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0"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1"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170"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E62D63-DD15-3D27-3795-5885A28FC3AB}"/>
              </a:ext>
            </a:extLst>
          </p:cNvPr>
          <p:cNvSpPr>
            <a:spLocks noGrp="1"/>
          </p:cNvSpPr>
          <p:nvPr>
            <p:ph type="title"/>
          </p:nvPr>
        </p:nvSpPr>
        <p:spPr>
          <a:xfrm>
            <a:off x="8025175" y="520701"/>
            <a:ext cx="3281003" cy="914400"/>
          </a:xfrm>
        </p:spPr>
        <p:txBody>
          <a:bodyPr anchor="b">
            <a:normAutofit/>
          </a:bodyPr>
          <a:lstStyle/>
          <a:p>
            <a:r>
              <a:rPr lang="en-US" sz="2800" dirty="0">
                <a:solidFill>
                  <a:srgbClr val="FFFFFF"/>
                </a:solidFill>
              </a:rPr>
              <a:t>Overdue Payments Insights</a:t>
            </a:r>
          </a:p>
        </p:txBody>
      </p:sp>
      <p:sp useBgFill="1">
        <p:nvSpPr>
          <p:cNvPr id="5172"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DB8EBDCD-0C5B-95D9-937B-16138ACA9A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093787"/>
            <a:ext cx="6112382" cy="46482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B18AD1F-954A-5E89-70F0-6F4349234A59}"/>
              </a:ext>
            </a:extLst>
          </p:cNvPr>
          <p:cNvSpPr>
            <a:spLocks noGrp="1"/>
          </p:cNvSpPr>
          <p:nvPr>
            <p:ph idx="1"/>
          </p:nvPr>
        </p:nvSpPr>
        <p:spPr>
          <a:xfrm>
            <a:off x="8025175" y="1507332"/>
            <a:ext cx="3928700" cy="4272756"/>
          </a:xfrm>
        </p:spPr>
        <p:txBody>
          <a:bodyPr>
            <a:noAutofit/>
          </a:bodyPr>
          <a:lstStyle/>
          <a:p>
            <a:pPr>
              <a:lnSpc>
                <a:spcPct val="110000"/>
              </a:lnSpc>
              <a:buFont typeface="+mj-lt"/>
              <a:buAutoNum type="arabicPeriod"/>
            </a:pPr>
            <a:r>
              <a:rPr lang="en-CA" sz="1400" b="1" i="0" dirty="0">
                <a:solidFill>
                  <a:srgbClr val="FFFFFF"/>
                </a:solidFill>
                <a:effectLst/>
              </a:rPr>
              <a:t>Seasonal Late Payment Trends:</a:t>
            </a:r>
            <a:r>
              <a:rPr lang="en-CA" sz="1400" b="0" i="0" dirty="0">
                <a:solidFill>
                  <a:srgbClr val="FFFFFF"/>
                </a:solidFill>
                <a:effectLst/>
              </a:rPr>
              <a:t> Peaks in late payments during mid-year (June and July) and end-year (November) suggest a link to the company's business cycles or seasonal financial activities.</a:t>
            </a:r>
          </a:p>
          <a:p>
            <a:pPr>
              <a:lnSpc>
                <a:spcPct val="110000"/>
              </a:lnSpc>
              <a:buFont typeface="+mj-lt"/>
              <a:buAutoNum type="arabicPeriod"/>
            </a:pPr>
            <a:r>
              <a:rPr lang="en-CA" sz="1400" b="1" i="0" dirty="0">
                <a:solidFill>
                  <a:srgbClr val="FFFFFF"/>
                </a:solidFill>
                <a:effectLst/>
              </a:rPr>
              <a:t>Spend vs. Overdue Payments Discrepancy:</a:t>
            </a:r>
            <a:r>
              <a:rPr lang="en-CA" sz="1400" b="0" i="0" dirty="0">
                <a:solidFill>
                  <a:srgbClr val="FFFFFF"/>
                </a:solidFill>
                <a:effectLst/>
              </a:rPr>
              <a:t> While spending peaks mid-year, overdue payments don't necessarily increase proportionally, highlighting effective payment management or varied terms for larger deals.</a:t>
            </a:r>
          </a:p>
          <a:p>
            <a:pPr>
              <a:lnSpc>
                <a:spcPct val="110000"/>
              </a:lnSpc>
              <a:buFont typeface="+mj-lt"/>
              <a:buAutoNum type="arabicPeriod"/>
            </a:pPr>
            <a:r>
              <a:rPr lang="en-CA" sz="1400" b="1" i="0" dirty="0">
                <a:solidFill>
                  <a:srgbClr val="FFFFFF"/>
                </a:solidFill>
                <a:effectLst/>
              </a:rPr>
              <a:t>Year-End Payment Dynamics:</a:t>
            </a:r>
            <a:r>
              <a:rPr lang="en-CA" sz="1400" b="0" i="0" dirty="0">
                <a:solidFill>
                  <a:srgbClr val="FFFFFF"/>
                </a:solidFill>
                <a:effectLst/>
              </a:rPr>
              <a:t> A notable decrease in both spending and overdue payments in December and January may reflect year-end financial closures, budget constraints, or a slowdown in activities, with a concerted effort to settle debts before year's end. </a:t>
            </a:r>
          </a:p>
          <a:p>
            <a:pPr marL="0" indent="0">
              <a:lnSpc>
                <a:spcPct val="110000"/>
              </a:lnSpc>
              <a:buNone/>
            </a:pPr>
            <a:r>
              <a:rPr lang="en-CA" sz="1400" dirty="0">
                <a:solidFill>
                  <a:srgbClr val="FFFFFF"/>
                </a:solidFill>
              </a:rPr>
              <a:t>Note: Overdue payments are calculated as payments past 30 days (Net 30)</a:t>
            </a:r>
            <a:endParaRPr lang="en-CA" sz="1400" b="0" i="0" dirty="0">
              <a:solidFill>
                <a:srgbClr val="FFFFFF"/>
              </a:solidFill>
              <a:effectLst/>
            </a:endParaRPr>
          </a:p>
        </p:txBody>
      </p:sp>
    </p:spTree>
    <p:extLst>
      <p:ext uri="{BB962C8B-B14F-4D97-AF65-F5344CB8AC3E}">
        <p14:creationId xmlns:p14="http://schemas.microsoft.com/office/powerpoint/2010/main" val="422029033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494ADC2-E507-0521-2EA6-8C71A890590D}"/>
              </a:ext>
            </a:extLst>
          </p:cNvPr>
          <p:cNvSpPr>
            <a:spLocks noGrp="1"/>
          </p:cNvSpPr>
          <p:nvPr>
            <p:ph type="title"/>
          </p:nvPr>
        </p:nvSpPr>
        <p:spPr>
          <a:xfrm>
            <a:off x="6391275" y="37493"/>
            <a:ext cx="4598985" cy="1056295"/>
          </a:xfrm>
        </p:spPr>
        <p:txBody>
          <a:bodyPr>
            <a:normAutofit/>
          </a:bodyPr>
          <a:lstStyle/>
          <a:p>
            <a:r>
              <a:rPr lang="en-US" dirty="0"/>
              <a:t>Conclusion</a:t>
            </a:r>
          </a:p>
        </p:txBody>
      </p:sp>
      <p:pic>
        <p:nvPicPr>
          <p:cNvPr id="5" name="Picture 4" descr="Desk with productivity items">
            <a:extLst>
              <a:ext uri="{FF2B5EF4-FFF2-40B4-BE49-F238E27FC236}">
                <a16:creationId xmlns:a16="http://schemas.microsoft.com/office/drawing/2014/main" id="{B1DA3980-B8DE-C216-E60A-850EB188A752}"/>
              </a:ext>
            </a:extLst>
          </p:cNvPr>
          <p:cNvPicPr>
            <a:picLocks noChangeAspect="1"/>
          </p:cNvPicPr>
          <p:nvPr/>
        </p:nvPicPr>
        <p:blipFill rotWithShape="1">
          <a:blip r:embed="rId4"/>
          <a:srcRect l="27931" r="12681"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D45B5A70-EB0E-C396-D0A1-9FA08C91EBCF}"/>
              </a:ext>
            </a:extLst>
          </p:cNvPr>
          <p:cNvSpPr>
            <a:spLocks noGrp="1"/>
          </p:cNvSpPr>
          <p:nvPr>
            <p:ph idx="1"/>
          </p:nvPr>
        </p:nvSpPr>
        <p:spPr>
          <a:xfrm>
            <a:off x="6448424" y="912812"/>
            <a:ext cx="5329237" cy="5032375"/>
          </a:xfrm>
        </p:spPr>
        <p:txBody>
          <a:bodyPr>
            <a:normAutofit/>
          </a:bodyPr>
          <a:lstStyle/>
          <a:p>
            <a:pPr marL="0" indent="0">
              <a:lnSpc>
                <a:spcPct val="110000"/>
              </a:lnSpc>
              <a:buNone/>
            </a:pPr>
            <a:r>
              <a:rPr lang="en-CA" sz="1400" dirty="0"/>
              <a:t>In the analysis of ABC Company's inventory and spend, I have uncovered significant insights that pave the way for optimized operations and financial health. These findings spotlight the need for strategic adjustments to enhance efficiency and profitability. </a:t>
            </a:r>
          </a:p>
          <a:p>
            <a:pPr marL="0" indent="0">
              <a:lnSpc>
                <a:spcPct val="110000"/>
              </a:lnSpc>
              <a:buNone/>
            </a:pPr>
            <a:r>
              <a:rPr lang="en-CA" sz="1400" dirty="0"/>
              <a:t>Recommendations include:</a:t>
            </a:r>
          </a:p>
          <a:p>
            <a:pPr>
              <a:lnSpc>
                <a:spcPct val="110000"/>
              </a:lnSpc>
              <a:buFont typeface="+mj-lt"/>
              <a:buAutoNum type="arabicPeriod"/>
            </a:pPr>
            <a:r>
              <a:rPr lang="en-CA" sz="1400" b="1" dirty="0"/>
              <a:t>Enhance Forecasting Accuracy</a:t>
            </a:r>
            <a:r>
              <a:rPr lang="en-CA" sz="1400" dirty="0"/>
              <a:t>: Implement advanced data analytics to improve inventory demand forecasting.</a:t>
            </a:r>
          </a:p>
          <a:p>
            <a:pPr>
              <a:lnSpc>
                <a:spcPct val="110000"/>
              </a:lnSpc>
              <a:buFont typeface="+mj-lt"/>
              <a:buAutoNum type="arabicPeriod"/>
            </a:pPr>
            <a:r>
              <a:rPr lang="en-CA" sz="1400" b="1" dirty="0"/>
              <a:t>Streamline Procurement Processes</a:t>
            </a:r>
            <a:r>
              <a:rPr lang="en-CA" sz="1400" dirty="0"/>
              <a:t>: Adopt streamlined procurement methods to reduce costs and improve vendor relationships.</a:t>
            </a:r>
          </a:p>
          <a:p>
            <a:pPr>
              <a:lnSpc>
                <a:spcPct val="110000"/>
              </a:lnSpc>
              <a:buFont typeface="+mj-lt"/>
              <a:buAutoNum type="arabicPeriod"/>
            </a:pPr>
            <a:r>
              <a:rPr lang="en-CA" sz="1400" b="1" dirty="0"/>
              <a:t>Optimize Inventory Levels</a:t>
            </a:r>
            <a:r>
              <a:rPr lang="en-CA" sz="1400" dirty="0"/>
              <a:t>: Adjust inventory levels to match demand, reducing excess and shortages.</a:t>
            </a:r>
          </a:p>
          <a:p>
            <a:pPr>
              <a:lnSpc>
                <a:spcPct val="110000"/>
              </a:lnSpc>
              <a:buFont typeface="+mj-lt"/>
              <a:buAutoNum type="arabicPeriod"/>
            </a:pPr>
            <a:r>
              <a:rPr lang="en-CA" sz="1400" b="1" dirty="0"/>
              <a:t>Improve Payment Practices</a:t>
            </a:r>
            <a:r>
              <a:rPr lang="en-CA" sz="1400" dirty="0"/>
              <a:t>: Address overdue payments to enhance financial stability and vendor relations.</a:t>
            </a:r>
          </a:p>
          <a:p>
            <a:pPr marL="0" indent="0">
              <a:lnSpc>
                <a:spcPct val="110000"/>
              </a:lnSpc>
              <a:buNone/>
            </a:pPr>
            <a:r>
              <a:rPr lang="en-CA" sz="1400" dirty="0"/>
              <a:t>These steps are essential for ABC Company to strengthen </a:t>
            </a:r>
            <a:r>
              <a:rPr lang="en-CA" sz="1400" b="0" i="0" dirty="0">
                <a:effectLst/>
              </a:rPr>
              <a:t>its market position and drive sustainable </a:t>
            </a:r>
            <a:r>
              <a:rPr lang="en-CA" sz="1400" dirty="0"/>
              <a:t>growth. </a:t>
            </a:r>
            <a:endParaRPr lang="en-CA" sz="1400" b="0" i="0" dirty="0">
              <a:effectLst/>
            </a:endParaRPr>
          </a:p>
          <a:p>
            <a:pPr>
              <a:lnSpc>
                <a:spcPct val="110000"/>
              </a:lnSpc>
            </a:pPr>
            <a:endParaRPr lang="en-US" sz="1100" dirty="0"/>
          </a:p>
        </p:txBody>
      </p:sp>
    </p:spTree>
    <p:extLst>
      <p:ext uri="{BB962C8B-B14F-4D97-AF65-F5344CB8AC3E}">
        <p14:creationId xmlns:p14="http://schemas.microsoft.com/office/powerpoint/2010/main" val="52638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Content Placeholder 4">
            <a:extLst>
              <a:ext uri="{FF2B5EF4-FFF2-40B4-BE49-F238E27FC236}">
                <a16:creationId xmlns:a16="http://schemas.microsoft.com/office/drawing/2014/main" id="{AAF5E5B9-2F61-A5E7-9194-E1472A71C22E}"/>
              </a:ext>
            </a:extLst>
          </p:cNvPr>
          <p:cNvPicPr>
            <a:picLocks noGrp="1" noChangeAspect="1"/>
          </p:cNvPicPr>
          <p:nvPr>
            <p:ph idx="1"/>
          </p:nvPr>
        </p:nvPicPr>
        <p:blipFill rotWithShape="1">
          <a:blip r:embed="rId3"/>
          <a:srcRect t="6650" r="14423" b="42006"/>
          <a:stretch/>
        </p:blipFill>
        <p:spPr>
          <a:xfrm>
            <a:off x="4242500" y="211015"/>
            <a:ext cx="7801862" cy="6412523"/>
          </a:xfrm>
          <a:prstGeom prst="rect">
            <a:avLst/>
          </a:prstGeom>
          <a:ln>
            <a:solidFill>
              <a:schemeClr val="accent1"/>
            </a:solidFill>
          </a:ln>
        </p:spPr>
      </p:pic>
      <p:sp>
        <p:nvSpPr>
          <p:cNvPr id="7" name="TextBox 6">
            <a:extLst>
              <a:ext uri="{FF2B5EF4-FFF2-40B4-BE49-F238E27FC236}">
                <a16:creationId xmlns:a16="http://schemas.microsoft.com/office/drawing/2014/main" id="{3ED2E046-87CA-BB42-54A2-B09927A67BAE}"/>
              </a:ext>
            </a:extLst>
          </p:cNvPr>
          <p:cNvSpPr txBox="1"/>
          <p:nvPr/>
        </p:nvSpPr>
        <p:spPr>
          <a:xfrm>
            <a:off x="139113" y="1239838"/>
            <a:ext cx="3848834" cy="5501294"/>
          </a:xfrm>
          <a:prstGeom prst="rect">
            <a:avLst/>
          </a:prstGeom>
        </p:spPr>
        <p:txBody>
          <a:bodyPr vert="horz" lIns="91440" tIns="45720" rIns="91440" bIns="45720" rtlCol="0">
            <a:noAutofit/>
          </a:bodyPr>
          <a:lstStyle/>
          <a:p>
            <a:pPr defTabSz="914400">
              <a:lnSpc>
                <a:spcPct val="110000"/>
              </a:lnSpc>
              <a:spcAft>
                <a:spcPts val="600"/>
              </a:spcAft>
              <a:buSzPct val="125000"/>
            </a:pPr>
            <a:r>
              <a:rPr lang="en-US" sz="1200" dirty="0">
                <a:solidFill>
                  <a:srgbClr val="FFFFFF"/>
                </a:solidFill>
              </a:rPr>
              <a:t>T</a:t>
            </a:r>
            <a:r>
              <a:rPr lang="en-US" sz="1200" b="0" i="0" dirty="0">
                <a:solidFill>
                  <a:srgbClr val="FFFFFF"/>
                </a:solidFill>
                <a:effectLst/>
              </a:rPr>
              <a:t>he comprehensive data model utilized in </a:t>
            </a:r>
            <a:r>
              <a:rPr lang="en-US" sz="1200" dirty="0">
                <a:solidFill>
                  <a:srgbClr val="FFFFFF"/>
                </a:solidFill>
              </a:rPr>
              <a:t>the</a:t>
            </a:r>
            <a:r>
              <a:rPr lang="en-US" sz="1200" b="0" i="0" dirty="0">
                <a:solidFill>
                  <a:srgbClr val="FFFFFF"/>
                </a:solidFill>
                <a:effectLst/>
              </a:rPr>
              <a:t> Power BI analysis, showcasing how different data tables are interconnected to support the inventory and spend analysis. The model integrates various datasets through key relationships, enabling a multi-dimensional view of ABC Company's operations. Key components include:</a:t>
            </a:r>
          </a:p>
          <a:p>
            <a:pPr defTabSz="914400">
              <a:lnSpc>
                <a:spcPct val="110000"/>
              </a:lnSpc>
              <a:spcAft>
                <a:spcPts val="600"/>
              </a:spcAft>
              <a:buSzPct val="125000"/>
            </a:pPr>
            <a:endParaRPr lang="en-US" sz="1200" b="0" i="0" dirty="0">
              <a:solidFill>
                <a:srgbClr val="FFFFFF"/>
              </a:solidFill>
              <a:effectLst/>
            </a:endParaRPr>
          </a:p>
          <a:p>
            <a:pPr indent="-228600" defTabSz="914400">
              <a:lnSpc>
                <a:spcPct val="110000"/>
              </a:lnSpc>
              <a:spcAft>
                <a:spcPts val="600"/>
              </a:spcAft>
              <a:buSzPct val="125000"/>
              <a:buFont typeface="Arial" panose="020B0604020202020204" pitchFamily="34" charset="0"/>
              <a:buChar char="•"/>
            </a:pPr>
            <a:r>
              <a:rPr lang="en-US" sz="1200" b="1" i="0" dirty="0">
                <a:solidFill>
                  <a:srgbClr val="FFFFFF"/>
                </a:solidFill>
                <a:effectLst/>
              </a:rPr>
              <a:t>Tables Integration</a:t>
            </a:r>
            <a:r>
              <a:rPr lang="en-US" sz="1200" b="0" i="0" dirty="0">
                <a:solidFill>
                  <a:srgbClr val="FFFFFF"/>
                </a:solidFill>
                <a:effectLst/>
              </a:rPr>
              <a:t>: Highlighting the primary tables, such as Sales, Inventory, Payments, and Vendors, and their roles in the analysis.</a:t>
            </a:r>
          </a:p>
          <a:p>
            <a:pPr indent="-228600" defTabSz="914400">
              <a:lnSpc>
                <a:spcPct val="110000"/>
              </a:lnSpc>
              <a:spcAft>
                <a:spcPts val="600"/>
              </a:spcAft>
              <a:buSzPct val="125000"/>
              <a:buFont typeface="Arial" panose="020B0604020202020204" pitchFamily="34" charset="0"/>
              <a:buChar char="•"/>
            </a:pPr>
            <a:r>
              <a:rPr lang="en-US" sz="1200" b="1" i="0" dirty="0">
                <a:solidFill>
                  <a:srgbClr val="FFFFFF"/>
                </a:solidFill>
                <a:effectLst/>
              </a:rPr>
              <a:t>Relationships</a:t>
            </a:r>
            <a:r>
              <a:rPr lang="en-US" sz="1200" b="0" i="0" dirty="0">
                <a:solidFill>
                  <a:srgbClr val="FFFFFF"/>
                </a:solidFill>
                <a:effectLst/>
              </a:rPr>
              <a:t>: Detailing how tables are related, for instance, through common identifiers like Product IDs and Store IDs, enabling cross-analysis of sales, inventory levels, and spending patterns.</a:t>
            </a:r>
          </a:p>
          <a:p>
            <a:pPr indent="-228600" defTabSz="914400">
              <a:lnSpc>
                <a:spcPct val="110000"/>
              </a:lnSpc>
              <a:spcAft>
                <a:spcPts val="600"/>
              </a:spcAft>
              <a:buSzPct val="125000"/>
              <a:buFont typeface="Arial" panose="020B0604020202020204" pitchFamily="34" charset="0"/>
              <a:buChar char="•"/>
            </a:pPr>
            <a:r>
              <a:rPr lang="en-US" sz="1200" b="1" i="0" dirty="0">
                <a:solidFill>
                  <a:srgbClr val="FFFFFF"/>
                </a:solidFill>
                <a:effectLst/>
              </a:rPr>
              <a:t>Data Flow</a:t>
            </a:r>
            <a:r>
              <a:rPr lang="en-US" sz="1200" b="0" i="0" dirty="0">
                <a:solidFill>
                  <a:srgbClr val="FFFFFF"/>
                </a:solidFill>
                <a:effectLst/>
              </a:rPr>
              <a:t>: Explaining the flow of data from source tables to analytical outputs, emphasizing how data transformations and relationships contribute to our insights.</a:t>
            </a:r>
          </a:p>
          <a:p>
            <a:pPr indent="-228600" defTabSz="914400">
              <a:lnSpc>
                <a:spcPct val="110000"/>
              </a:lnSpc>
              <a:spcAft>
                <a:spcPts val="600"/>
              </a:spcAft>
              <a:buSzPct val="125000"/>
              <a:buFont typeface="Arial" panose="020B0604020202020204" pitchFamily="34" charset="0"/>
              <a:buChar char="•"/>
            </a:pPr>
            <a:r>
              <a:rPr lang="en-US" sz="1200" b="1" i="0" dirty="0">
                <a:solidFill>
                  <a:srgbClr val="FFFFFF"/>
                </a:solidFill>
                <a:effectLst/>
              </a:rPr>
              <a:t>Insights Enabled</a:t>
            </a:r>
            <a:r>
              <a:rPr lang="en-US" sz="1200" b="0" i="0" dirty="0">
                <a:solidFill>
                  <a:srgbClr val="FFFFFF"/>
                </a:solidFill>
                <a:effectLst/>
              </a:rPr>
              <a:t>: Briefing on the type of insights gained from this model, such as sales trends, inventory optimization opportunities, and payment practices.</a:t>
            </a:r>
          </a:p>
          <a:p>
            <a:pPr defTabSz="914400">
              <a:lnSpc>
                <a:spcPct val="110000"/>
              </a:lnSpc>
              <a:spcAft>
                <a:spcPts val="600"/>
              </a:spcAft>
              <a:buSzPct val="125000"/>
            </a:pPr>
            <a:endParaRPr lang="en-US" sz="1200" dirty="0">
              <a:solidFill>
                <a:srgbClr val="FFFFFF"/>
              </a:solidFill>
            </a:endParaRPr>
          </a:p>
          <a:p>
            <a:pPr defTabSz="914400">
              <a:lnSpc>
                <a:spcPct val="110000"/>
              </a:lnSpc>
              <a:spcAft>
                <a:spcPts val="600"/>
              </a:spcAft>
              <a:buSzPct val="125000"/>
            </a:pPr>
            <a:r>
              <a:rPr lang="en-US" sz="1200" b="0" i="0" dirty="0">
                <a:solidFill>
                  <a:srgbClr val="FFFFFF"/>
                </a:solidFill>
                <a:effectLst/>
              </a:rPr>
              <a:t>This model is central to our analytical approach, providing a structured and efficient method to extract actionable insights from complex data sets.</a:t>
            </a:r>
          </a:p>
          <a:p>
            <a:pPr indent="-228600" defTabSz="914400">
              <a:lnSpc>
                <a:spcPct val="110000"/>
              </a:lnSpc>
              <a:spcAft>
                <a:spcPts val="600"/>
              </a:spcAft>
              <a:buSzPct val="125000"/>
              <a:buFont typeface="Arial" panose="020B0604020202020204" pitchFamily="34" charset="0"/>
              <a:buChar char="•"/>
            </a:pPr>
            <a:endParaRPr lang="en-US" sz="1200" dirty="0">
              <a:solidFill>
                <a:srgbClr val="FFFFFF"/>
              </a:solidFill>
            </a:endParaRPr>
          </a:p>
        </p:txBody>
      </p:sp>
      <p:sp>
        <p:nvSpPr>
          <p:cNvPr id="2" name="Title 1">
            <a:extLst>
              <a:ext uri="{FF2B5EF4-FFF2-40B4-BE49-F238E27FC236}">
                <a16:creationId xmlns:a16="http://schemas.microsoft.com/office/drawing/2014/main" id="{87675121-D670-7165-956F-FE26189B1561}"/>
              </a:ext>
            </a:extLst>
          </p:cNvPr>
          <p:cNvSpPr>
            <a:spLocks noGrp="1"/>
          </p:cNvSpPr>
          <p:nvPr>
            <p:ph type="title"/>
          </p:nvPr>
        </p:nvSpPr>
        <p:spPr>
          <a:xfrm>
            <a:off x="85725" y="116868"/>
            <a:ext cx="4009137" cy="1075345"/>
          </a:xfrm>
        </p:spPr>
        <p:txBody>
          <a:bodyPr vert="horz" lIns="91440" tIns="45720" rIns="91440" bIns="45720" rtlCol="0" anchor="ctr">
            <a:normAutofit/>
          </a:bodyPr>
          <a:lstStyle/>
          <a:p>
            <a:r>
              <a:rPr lang="en-US" sz="3200" dirty="0">
                <a:solidFill>
                  <a:srgbClr val="FFFFFF"/>
                </a:solidFill>
              </a:rPr>
              <a:t>Appendix - Data Model - All Tables</a:t>
            </a:r>
          </a:p>
        </p:txBody>
      </p:sp>
    </p:spTree>
    <p:extLst>
      <p:ext uri="{BB962C8B-B14F-4D97-AF65-F5344CB8AC3E}">
        <p14:creationId xmlns:p14="http://schemas.microsoft.com/office/powerpoint/2010/main" val="80437035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6"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7"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2"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4" name="Group 13">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3"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2E5ADE-4EC6-5662-EADD-899914025882}"/>
              </a:ext>
            </a:extLst>
          </p:cNvPr>
          <p:cNvSpPr>
            <a:spLocks noGrp="1"/>
          </p:cNvSpPr>
          <p:nvPr>
            <p:ph type="title"/>
          </p:nvPr>
        </p:nvSpPr>
        <p:spPr>
          <a:xfrm>
            <a:off x="6569957" y="618518"/>
            <a:ext cx="4747088" cy="1478570"/>
          </a:xfrm>
        </p:spPr>
        <p:txBody>
          <a:bodyPr>
            <a:normAutofit/>
          </a:bodyPr>
          <a:lstStyle/>
          <a:p>
            <a:r>
              <a:rPr lang="en-US" sz="3300">
                <a:solidFill>
                  <a:srgbClr val="FFFFFF"/>
                </a:solidFill>
              </a:rPr>
              <a:t>Appendix - Data Model View - Calendar</a:t>
            </a:r>
          </a:p>
        </p:txBody>
      </p:sp>
      <p:sp useBgFill="1">
        <p:nvSpPr>
          <p:cNvPr id="55"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942D63-778E-0D64-D29A-A06077348C34}"/>
              </a:ext>
            </a:extLst>
          </p:cNvPr>
          <p:cNvPicPr>
            <a:picLocks noChangeAspect="1"/>
          </p:cNvPicPr>
          <p:nvPr/>
        </p:nvPicPr>
        <p:blipFill rotWithShape="1">
          <a:blip r:embed="rId3"/>
          <a:srcRect r="36595" b="3575"/>
          <a:stretch/>
        </p:blipFill>
        <p:spPr>
          <a:xfrm>
            <a:off x="1168838" y="1147145"/>
            <a:ext cx="4633834" cy="4567773"/>
          </a:xfrm>
          <a:prstGeom prst="rect">
            <a:avLst/>
          </a:prstGeom>
          <a:ln>
            <a:solidFill>
              <a:schemeClr val="accent1"/>
            </a:solidFill>
          </a:ln>
        </p:spPr>
      </p:pic>
      <p:sp>
        <p:nvSpPr>
          <p:cNvPr id="3" name="Content Placeholder 2">
            <a:extLst>
              <a:ext uri="{FF2B5EF4-FFF2-40B4-BE49-F238E27FC236}">
                <a16:creationId xmlns:a16="http://schemas.microsoft.com/office/drawing/2014/main" id="{EEED9BF4-D141-4ABC-0D15-F3A80987C6F8}"/>
              </a:ext>
            </a:extLst>
          </p:cNvPr>
          <p:cNvSpPr>
            <a:spLocks noGrp="1"/>
          </p:cNvSpPr>
          <p:nvPr>
            <p:ph idx="1"/>
          </p:nvPr>
        </p:nvSpPr>
        <p:spPr>
          <a:xfrm>
            <a:off x="6569957" y="1990726"/>
            <a:ext cx="4747087" cy="3800475"/>
          </a:xfrm>
        </p:spPr>
        <p:txBody>
          <a:bodyPr>
            <a:normAutofit fontScale="92500" lnSpcReduction="10000"/>
          </a:bodyPr>
          <a:lstStyle/>
          <a:p>
            <a:pPr marL="0" indent="0">
              <a:lnSpc>
                <a:spcPct val="110000"/>
              </a:lnSpc>
              <a:buNone/>
            </a:pPr>
            <a:r>
              <a:rPr lang="en-CA" sz="1400" dirty="0">
                <a:solidFill>
                  <a:srgbClr val="FFFFFF"/>
                </a:solidFill>
              </a:rPr>
              <a:t>T</a:t>
            </a:r>
            <a:r>
              <a:rPr lang="en-CA" sz="1400" b="0" i="0" dirty="0">
                <a:solidFill>
                  <a:srgbClr val="FFFFFF"/>
                </a:solidFill>
                <a:effectLst/>
              </a:rPr>
              <a:t>he calendar-driven aspects of our Power BI data model, highlighting its crucial role in temporal analysis. The calendar table serves as the backbone for time-based insights, facilitating trend analysis and forecasting across various dimensions of ABC Company's operations. Key highlights include:</a:t>
            </a:r>
          </a:p>
          <a:p>
            <a:pPr>
              <a:lnSpc>
                <a:spcPct val="110000"/>
              </a:lnSpc>
              <a:buFont typeface="Arial" panose="020B0604020202020204" pitchFamily="34" charset="0"/>
              <a:buChar char="•"/>
            </a:pPr>
            <a:r>
              <a:rPr lang="en-CA" sz="1400" b="1" i="0" dirty="0">
                <a:solidFill>
                  <a:srgbClr val="FFFFFF"/>
                </a:solidFill>
                <a:effectLst/>
              </a:rPr>
              <a:t>Temporal Alignment</a:t>
            </a:r>
            <a:r>
              <a:rPr lang="en-CA" sz="1400" b="0" i="0" dirty="0">
                <a:solidFill>
                  <a:srgbClr val="FFFFFF"/>
                </a:solidFill>
                <a:effectLst/>
              </a:rPr>
              <a:t>: Demonstrates how the calendar table aligns sales, inventory, and payments data on a unified timeline.</a:t>
            </a:r>
          </a:p>
          <a:p>
            <a:pPr>
              <a:lnSpc>
                <a:spcPct val="110000"/>
              </a:lnSpc>
              <a:buFont typeface="Arial" panose="020B0604020202020204" pitchFamily="34" charset="0"/>
              <a:buChar char="•"/>
            </a:pPr>
            <a:r>
              <a:rPr lang="en-CA" sz="1400" b="1" i="0" dirty="0">
                <a:solidFill>
                  <a:srgbClr val="FFFFFF"/>
                </a:solidFill>
                <a:effectLst/>
              </a:rPr>
              <a:t>Seasonal Analysis</a:t>
            </a:r>
            <a:r>
              <a:rPr lang="en-CA" sz="1400" b="0" i="0" dirty="0">
                <a:solidFill>
                  <a:srgbClr val="FFFFFF"/>
                </a:solidFill>
                <a:effectLst/>
              </a:rPr>
              <a:t>: Facilitates identification of seasonal trends in sales and inventory needs.</a:t>
            </a:r>
          </a:p>
          <a:p>
            <a:pPr>
              <a:lnSpc>
                <a:spcPct val="110000"/>
              </a:lnSpc>
              <a:buFont typeface="Arial" panose="020B0604020202020204" pitchFamily="34" charset="0"/>
              <a:buChar char="•"/>
            </a:pPr>
            <a:r>
              <a:rPr lang="en-CA" sz="1400" b="1" i="0" dirty="0">
                <a:solidFill>
                  <a:srgbClr val="FFFFFF"/>
                </a:solidFill>
                <a:effectLst/>
              </a:rPr>
              <a:t>Forecasting and Planning</a:t>
            </a:r>
            <a:r>
              <a:rPr lang="en-CA" sz="1400" b="0" i="0" dirty="0">
                <a:solidFill>
                  <a:srgbClr val="FFFFFF"/>
                </a:solidFill>
                <a:effectLst/>
              </a:rPr>
              <a:t>: Supports advanced forecasting models for sales and inventory management.</a:t>
            </a:r>
          </a:p>
          <a:p>
            <a:pPr>
              <a:lnSpc>
                <a:spcPct val="110000"/>
              </a:lnSpc>
              <a:buFont typeface="Arial" panose="020B0604020202020204" pitchFamily="34" charset="0"/>
              <a:buChar char="•"/>
            </a:pPr>
            <a:r>
              <a:rPr lang="en-CA" sz="1400" b="1" i="0" dirty="0">
                <a:solidFill>
                  <a:srgbClr val="FFFFFF"/>
                </a:solidFill>
                <a:effectLst/>
              </a:rPr>
              <a:t>Reporting Consistency</a:t>
            </a:r>
            <a:r>
              <a:rPr lang="en-CA" sz="1400" b="0" i="0" dirty="0">
                <a:solidFill>
                  <a:srgbClr val="FFFFFF"/>
                </a:solidFill>
                <a:effectLst/>
              </a:rPr>
              <a:t>: Ensures consistent date-based reporting, crucial for accurate month-end and year-end analyses.</a:t>
            </a:r>
          </a:p>
          <a:p>
            <a:pPr marL="0" indent="0">
              <a:lnSpc>
                <a:spcPct val="110000"/>
              </a:lnSpc>
              <a:buNone/>
            </a:pPr>
            <a:r>
              <a:rPr lang="en-CA" sz="1400" b="0" i="0" dirty="0">
                <a:solidFill>
                  <a:srgbClr val="FFFFFF"/>
                </a:solidFill>
                <a:effectLst/>
              </a:rPr>
              <a:t>The calendar perspective enriches our analysis, offering a detailed temporal framework for strategic decision-making.</a:t>
            </a:r>
          </a:p>
          <a:p>
            <a:pPr>
              <a:lnSpc>
                <a:spcPct val="110000"/>
              </a:lnSpc>
            </a:pPr>
            <a:endParaRPr lang="en-US" sz="1100" dirty="0">
              <a:solidFill>
                <a:srgbClr val="FFFFFF"/>
              </a:solidFill>
            </a:endParaRPr>
          </a:p>
        </p:txBody>
      </p:sp>
    </p:spTree>
    <p:extLst>
      <p:ext uri="{BB962C8B-B14F-4D97-AF65-F5344CB8AC3E}">
        <p14:creationId xmlns:p14="http://schemas.microsoft.com/office/powerpoint/2010/main" val="123471224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162217-F0D3-E7DB-8384-89416ADDC45F}"/>
              </a:ext>
            </a:extLst>
          </p:cNvPr>
          <p:cNvPicPr>
            <a:picLocks noChangeAspect="1"/>
          </p:cNvPicPr>
          <p:nvPr/>
        </p:nvPicPr>
        <p:blipFill rotWithShape="1">
          <a:blip r:embed="rId4"/>
          <a:srcRect l="-368" r="50015" b="42907"/>
          <a:stretch/>
        </p:blipFill>
        <p:spPr>
          <a:xfrm>
            <a:off x="6096000" y="1026237"/>
            <a:ext cx="5456279" cy="478057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EEED9BF4-D141-4ABC-0D15-F3A80987C6F8}"/>
              </a:ext>
            </a:extLst>
          </p:cNvPr>
          <p:cNvSpPr>
            <a:spLocks noGrp="1"/>
          </p:cNvSpPr>
          <p:nvPr>
            <p:ph idx="1"/>
          </p:nvPr>
        </p:nvSpPr>
        <p:spPr>
          <a:xfrm>
            <a:off x="342900" y="2097088"/>
            <a:ext cx="5257799" cy="4117445"/>
          </a:xfrm>
        </p:spPr>
        <p:txBody>
          <a:bodyPr>
            <a:normAutofit fontScale="85000" lnSpcReduction="10000"/>
          </a:bodyPr>
          <a:lstStyle/>
          <a:p>
            <a:pPr marL="0" indent="0">
              <a:lnSpc>
                <a:spcPct val="110000"/>
              </a:lnSpc>
              <a:buNone/>
            </a:pPr>
            <a:r>
              <a:rPr lang="en-CA" sz="1000" b="0" i="0" dirty="0">
                <a:effectLst/>
              </a:rPr>
              <a:t>This</a:t>
            </a:r>
            <a:r>
              <a:rPr lang="en-CA" sz="1400" b="0" i="0" dirty="0">
                <a:effectLst/>
              </a:rPr>
              <a:t> slide focuses on the pivotal role of the Store and Product tables within our data model, specifically in enhancing the inventory and sales analysis capabilities on Power BI. These tables are intricately connected to the Sales and Inventory tables, providing a robust framework for dynamic filtering. Key aspects include:</a:t>
            </a:r>
          </a:p>
          <a:p>
            <a:pPr>
              <a:lnSpc>
                <a:spcPct val="110000"/>
              </a:lnSpc>
              <a:buFont typeface="Arial" panose="020B0604020202020204" pitchFamily="34" charset="0"/>
              <a:buChar char="•"/>
            </a:pPr>
            <a:r>
              <a:rPr lang="en-CA" sz="1400" b="1" i="0" dirty="0">
                <a:effectLst/>
              </a:rPr>
              <a:t>Store Filtering</a:t>
            </a:r>
            <a:r>
              <a:rPr lang="en-CA" sz="1400" b="0" i="0" dirty="0">
                <a:effectLst/>
              </a:rPr>
              <a:t>: Allows for the analysis of sales and inventory data by individual store locations, facilitating targeted insights and strategic decisions at the store level.</a:t>
            </a:r>
          </a:p>
          <a:p>
            <a:pPr>
              <a:lnSpc>
                <a:spcPct val="110000"/>
              </a:lnSpc>
              <a:buFont typeface="Arial" panose="020B0604020202020204" pitchFamily="34" charset="0"/>
              <a:buChar char="•"/>
            </a:pPr>
            <a:r>
              <a:rPr lang="en-CA" sz="1400" b="1" i="0" dirty="0">
                <a:effectLst/>
              </a:rPr>
              <a:t>Product Filtering</a:t>
            </a:r>
            <a:r>
              <a:rPr lang="en-CA" sz="1400" b="0" i="0" dirty="0">
                <a:effectLst/>
              </a:rPr>
              <a:t>: Enables detailed product-level analysis, identifying sales trends, inventory needs, and performance metrics across different product lines.</a:t>
            </a:r>
          </a:p>
          <a:p>
            <a:pPr>
              <a:lnSpc>
                <a:spcPct val="110000"/>
              </a:lnSpc>
              <a:buFont typeface="Arial" panose="020B0604020202020204" pitchFamily="34" charset="0"/>
              <a:buChar char="•"/>
            </a:pPr>
            <a:r>
              <a:rPr lang="en-CA" sz="1400" b="1" i="0" dirty="0">
                <a:effectLst/>
              </a:rPr>
              <a:t>Interconnectivity</a:t>
            </a:r>
            <a:r>
              <a:rPr lang="en-CA" sz="1400" b="0" i="0" dirty="0">
                <a:effectLst/>
              </a:rPr>
              <a:t>: Demonstrates how the relationships between Store, Product, Sales, and Inventory tables form a comprehensive view, supporting nuanced analysis and reporting.</a:t>
            </a:r>
          </a:p>
          <a:p>
            <a:pPr>
              <a:lnSpc>
                <a:spcPct val="110000"/>
              </a:lnSpc>
              <a:buFont typeface="Arial" panose="020B0604020202020204" pitchFamily="34" charset="0"/>
              <a:buChar char="•"/>
            </a:pPr>
            <a:r>
              <a:rPr lang="en-CA" sz="1400" b="1" i="0" dirty="0">
                <a:effectLst/>
              </a:rPr>
              <a:t>Customized Views</a:t>
            </a:r>
            <a:r>
              <a:rPr lang="en-CA" sz="1400" b="0" i="0" dirty="0">
                <a:effectLst/>
              </a:rPr>
              <a:t>: Supports the creation of customized reports and dashboards, tailored to specific analytical needs and strategic questions regarding store performance and product sales.</a:t>
            </a:r>
          </a:p>
          <a:p>
            <a:pPr marL="0" indent="0">
              <a:lnSpc>
                <a:spcPct val="110000"/>
              </a:lnSpc>
              <a:buNone/>
            </a:pPr>
            <a:r>
              <a:rPr lang="en-CA" sz="1400" b="0" i="0" dirty="0">
                <a:effectLst/>
              </a:rPr>
              <a:t>This interconnected model empowers stakeholders to drill down into specific areas of interest, enhancing decision-making with granular, actionable insights.</a:t>
            </a:r>
          </a:p>
          <a:p>
            <a:pPr>
              <a:lnSpc>
                <a:spcPct val="110000"/>
              </a:lnSpc>
            </a:pPr>
            <a:endParaRPr lang="en-US" sz="1000" dirty="0"/>
          </a:p>
        </p:txBody>
      </p:sp>
      <p:sp>
        <p:nvSpPr>
          <p:cNvPr id="2" name="Title 1">
            <a:extLst>
              <a:ext uri="{FF2B5EF4-FFF2-40B4-BE49-F238E27FC236}">
                <a16:creationId xmlns:a16="http://schemas.microsoft.com/office/drawing/2014/main" id="{B22E5ADE-4EC6-5662-EADD-899914025882}"/>
              </a:ext>
            </a:extLst>
          </p:cNvPr>
          <p:cNvSpPr>
            <a:spLocks noGrp="1"/>
          </p:cNvSpPr>
          <p:nvPr>
            <p:ph type="title"/>
          </p:nvPr>
        </p:nvSpPr>
        <p:spPr>
          <a:xfrm>
            <a:off x="228601" y="618518"/>
            <a:ext cx="5126040" cy="1478570"/>
          </a:xfrm>
        </p:spPr>
        <p:txBody>
          <a:bodyPr>
            <a:normAutofit/>
          </a:bodyPr>
          <a:lstStyle/>
          <a:p>
            <a:r>
              <a:rPr lang="en-US" sz="3000" dirty="0"/>
              <a:t>Appendix – Data Model View – Inventory &amp; Sales Analysis</a:t>
            </a:r>
          </a:p>
        </p:txBody>
      </p:sp>
    </p:spTree>
    <p:extLst>
      <p:ext uri="{BB962C8B-B14F-4D97-AF65-F5344CB8AC3E}">
        <p14:creationId xmlns:p14="http://schemas.microsoft.com/office/powerpoint/2010/main" val="25595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E2D7-2E86-E339-7EEB-C4ADE2541996}"/>
              </a:ext>
            </a:extLst>
          </p:cNvPr>
          <p:cNvSpPr>
            <a:spLocks noGrp="1"/>
          </p:cNvSpPr>
          <p:nvPr>
            <p:ph type="title"/>
          </p:nvPr>
        </p:nvSpPr>
        <p:spPr>
          <a:xfrm>
            <a:off x="344243" y="327514"/>
            <a:ext cx="9905998" cy="1020640"/>
          </a:xfrm>
        </p:spPr>
        <p:txBody>
          <a:bodyPr/>
          <a:lstStyle/>
          <a:p>
            <a:r>
              <a:rPr lang="en-US" dirty="0"/>
              <a:t>Introduction</a:t>
            </a:r>
          </a:p>
        </p:txBody>
      </p:sp>
      <p:sp>
        <p:nvSpPr>
          <p:cNvPr id="3" name="Content Placeholder 2">
            <a:extLst>
              <a:ext uri="{FF2B5EF4-FFF2-40B4-BE49-F238E27FC236}">
                <a16:creationId xmlns:a16="http://schemas.microsoft.com/office/drawing/2014/main" id="{1A6A4844-037F-9520-EF17-98A068194274}"/>
              </a:ext>
            </a:extLst>
          </p:cNvPr>
          <p:cNvSpPr>
            <a:spLocks noGrp="1"/>
          </p:cNvSpPr>
          <p:nvPr>
            <p:ph idx="1"/>
          </p:nvPr>
        </p:nvSpPr>
        <p:spPr>
          <a:xfrm>
            <a:off x="344244" y="1499270"/>
            <a:ext cx="8788034" cy="4549838"/>
          </a:xfrm>
        </p:spPr>
        <p:txBody>
          <a:bodyPr>
            <a:normAutofit fontScale="92500" lnSpcReduction="10000"/>
          </a:bodyPr>
          <a:lstStyle/>
          <a:p>
            <a:pPr algn="l">
              <a:buFont typeface="Arial" panose="020B0604020202020204" pitchFamily="34" charset="0"/>
              <a:buChar char="•"/>
            </a:pPr>
            <a:r>
              <a:rPr lang="en-CA" b="1" i="0" dirty="0">
                <a:effectLst/>
              </a:rPr>
              <a:t>Scope</a:t>
            </a:r>
            <a:r>
              <a:rPr lang="en-CA" b="0" i="0" dirty="0">
                <a:effectLst/>
              </a:rPr>
              <a:t>: Embarking on a comprehensive analytical journey for ABC company's liquor store network, encompassing 80 stores with a diverse stock of 6,600 brands.</a:t>
            </a:r>
          </a:p>
          <a:p>
            <a:pPr algn="l">
              <a:buFont typeface="Arial" panose="020B0604020202020204" pitchFamily="34" charset="0"/>
              <a:buChar char="•"/>
            </a:pPr>
            <a:r>
              <a:rPr lang="en-CA" b="1" i="0" dirty="0">
                <a:effectLst/>
              </a:rPr>
              <a:t>Data</a:t>
            </a:r>
            <a:r>
              <a:rPr lang="en-CA" b="0" i="0" dirty="0">
                <a:effectLst/>
              </a:rPr>
              <a:t>: Navigating through 1 million sales records over two months and 2 million purchasing entries across a year.</a:t>
            </a:r>
          </a:p>
          <a:p>
            <a:pPr algn="l">
              <a:buFont typeface="Arial" panose="020B0604020202020204" pitchFamily="34" charset="0"/>
              <a:buChar char="•"/>
            </a:pPr>
            <a:r>
              <a:rPr lang="en-CA" b="1" i="0" dirty="0">
                <a:effectLst/>
              </a:rPr>
              <a:t>Strategic Aim</a:t>
            </a:r>
            <a:r>
              <a:rPr lang="en-CA" b="0" i="0" dirty="0">
                <a:effectLst/>
              </a:rPr>
              <a:t>: Crafting a robust analytical framework designed to decode complex inventory patterns and spending behaviors, setting the stage for strategic resource allocation and financial optimization.</a:t>
            </a:r>
          </a:p>
          <a:p>
            <a:pPr algn="l">
              <a:buFont typeface="Arial" panose="020B0604020202020204" pitchFamily="34" charset="0"/>
              <a:buChar char="•"/>
            </a:pPr>
            <a:r>
              <a:rPr lang="en-CA" b="1" i="0" dirty="0">
                <a:effectLst/>
              </a:rPr>
              <a:t>Impact</a:t>
            </a:r>
            <a:r>
              <a:rPr lang="en-CA" b="0" i="0" dirty="0">
                <a:effectLst/>
              </a:rPr>
              <a:t>: Enabling informed decision-making that aligns with operational excellence and market dynamics, steering ABC company toward a data-driven future.</a:t>
            </a:r>
          </a:p>
          <a:p>
            <a:pPr marL="0" indent="0">
              <a:buNone/>
            </a:pPr>
            <a:endParaRPr lang="en-US" dirty="0"/>
          </a:p>
        </p:txBody>
      </p:sp>
      <p:pic>
        <p:nvPicPr>
          <p:cNvPr id="1026" name="Picture 2" descr="Store ">
            <a:extLst>
              <a:ext uri="{FF2B5EF4-FFF2-40B4-BE49-F238E27FC236}">
                <a16:creationId xmlns:a16="http://schemas.microsoft.com/office/drawing/2014/main" id="{EC86F14D-A30A-5D25-23B2-F82C58562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291" y="1348154"/>
            <a:ext cx="1625600" cy="13521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lysis ">
            <a:extLst>
              <a:ext uri="{FF2B5EF4-FFF2-40B4-BE49-F238E27FC236}">
                <a16:creationId xmlns:a16="http://schemas.microsoft.com/office/drawing/2014/main" id="{051F8AFD-FDFF-DC08-DC9C-61155FBEC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9978" y="2800351"/>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ewardship ">
            <a:extLst>
              <a:ext uri="{FF2B5EF4-FFF2-40B4-BE49-F238E27FC236}">
                <a16:creationId xmlns:a16="http://schemas.microsoft.com/office/drawing/2014/main" id="{B7475A41-640C-2D46-089F-7095260F5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291" y="4697046"/>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43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1FF0E4E7-33D6-874A-183D-AEFC5DE42996}"/>
              </a:ext>
            </a:extLst>
          </p:cNvPr>
          <p:cNvSpPr>
            <a:spLocks noGrp="1"/>
          </p:cNvSpPr>
          <p:nvPr>
            <p:ph type="title"/>
          </p:nvPr>
        </p:nvSpPr>
        <p:spPr>
          <a:xfrm>
            <a:off x="4996697" y="618518"/>
            <a:ext cx="6050713" cy="1478570"/>
          </a:xfrm>
        </p:spPr>
        <p:txBody>
          <a:bodyPr>
            <a:normAutofit/>
          </a:bodyPr>
          <a:lstStyle/>
          <a:p>
            <a:r>
              <a:rPr lang="en-US" dirty="0"/>
              <a:t>Executive Summary</a:t>
            </a:r>
          </a:p>
        </p:txBody>
      </p:sp>
      <p:pic>
        <p:nvPicPr>
          <p:cNvPr id="5" name="Picture 4" descr="Graph on document with pen">
            <a:extLst>
              <a:ext uri="{FF2B5EF4-FFF2-40B4-BE49-F238E27FC236}">
                <a16:creationId xmlns:a16="http://schemas.microsoft.com/office/drawing/2014/main" id="{CAD18DCC-332B-8E67-20C4-37748FC6DA1F}"/>
              </a:ext>
            </a:extLst>
          </p:cNvPr>
          <p:cNvPicPr>
            <a:picLocks noChangeAspect="1"/>
          </p:cNvPicPr>
          <p:nvPr/>
        </p:nvPicPr>
        <p:blipFill rotWithShape="1">
          <a:blip r:embed="rId4"/>
          <a:srcRect l="34302" r="20579"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EFD6A5A7-6C7E-9A27-7E00-055BB27DE508}"/>
              </a:ext>
            </a:extLst>
          </p:cNvPr>
          <p:cNvSpPr>
            <a:spLocks noGrp="1"/>
          </p:cNvSpPr>
          <p:nvPr>
            <p:ph idx="1"/>
          </p:nvPr>
        </p:nvSpPr>
        <p:spPr>
          <a:xfrm>
            <a:off x="4968957" y="1914524"/>
            <a:ext cx="6942055" cy="4416425"/>
          </a:xfrm>
        </p:spPr>
        <p:txBody>
          <a:bodyPr>
            <a:normAutofit/>
          </a:bodyPr>
          <a:lstStyle/>
          <a:p>
            <a:pPr>
              <a:lnSpc>
                <a:spcPct val="110000"/>
              </a:lnSpc>
              <a:buFont typeface="Arial" panose="020B0604020202020204" pitchFamily="34" charset="0"/>
              <a:buChar char="•"/>
            </a:pPr>
            <a:r>
              <a:rPr lang="en-CA" sz="1600" b="1" i="0" dirty="0">
                <a:effectLst/>
              </a:rPr>
              <a:t>Inventory Insights</a:t>
            </a:r>
            <a:r>
              <a:rPr lang="en-CA" sz="1600" b="0" i="0" dirty="0">
                <a:effectLst/>
              </a:rPr>
              <a:t>: Delivers real-time visibility into stock levels of 6,600 brands across 80 stores, optimizing inventory turnover and reducing shortages or overstock scenarios.</a:t>
            </a:r>
          </a:p>
          <a:p>
            <a:pPr>
              <a:lnSpc>
                <a:spcPct val="110000"/>
              </a:lnSpc>
              <a:buFont typeface="Arial" panose="020B0604020202020204" pitchFamily="34" charset="0"/>
              <a:buChar char="•"/>
            </a:pPr>
            <a:r>
              <a:rPr lang="en-CA" sz="1600" b="1" i="0" dirty="0">
                <a:effectLst/>
              </a:rPr>
              <a:t>Financial Clarity</a:t>
            </a:r>
            <a:r>
              <a:rPr lang="en-CA" sz="1600" b="0" i="0" dirty="0">
                <a:effectLst/>
              </a:rPr>
              <a:t>: Analyzes over 3 million records to track spending trends, providing a granular view of financial performance and highlighting cost-saving opportunities.</a:t>
            </a:r>
          </a:p>
          <a:p>
            <a:pPr>
              <a:lnSpc>
                <a:spcPct val="110000"/>
              </a:lnSpc>
              <a:buFont typeface="Arial" panose="020B0604020202020204" pitchFamily="34" charset="0"/>
              <a:buChar char="•"/>
            </a:pPr>
            <a:r>
              <a:rPr lang="en-CA" sz="1600" b="1" i="0" dirty="0">
                <a:effectLst/>
              </a:rPr>
              <a:t>Actionable Intelligence</a:t>
            </a:r>
            <a:r>
              <a:rPr lang="en-CA" sz="1600" b="0" i="0" dirty="0">
                <a:effectLst/>
              </a:rPr>
              <a:t>: Empowers ABC company with a decision-making tool, offering clear directives for inventory and budget adjustments that respond to market demands.</a:t>
            </a:r>
          </a:p>
          <a:p>
            <a:pPr>
              <a:lnSpc>
                <a:spcPct val="110000"/>
              </a:lnSpc>
              <a:buFont typeface="Arial" panose="020B0604020202020204" pitchFamily="34" charset="0"/>
              <a:buChar char="•"/>
            </a:pPr>
            <a:r>
              <a:rPr lang="en-CA" sz="1600" b="1" i="0" dirty="0">
                <a:effectLst/>
              </a:rPr>
              <a:t>Strategic Advancement</a:t>
            </a:r>
            <a:r>
              <a:rPr lang="en-CA" sz="1600" b="0" i="0" dirty="0">
                <a:effectLst/>
              </a:rPr>
              <a:t>: Positions ABC company at the forefront of data-driven operations, significantly enhancing its strategic planning and operational agility in the competitive liquor market landscape.</a:t>
            </a:r>
          </a:p>
          <a:p>
            <a:pPr>
              <a:lnSpc>
                <a:spcPct val="110000"/>
              </a:lnSpc>
            </a:pPr>
            <a:endParaRPr lang="en-US" sz="1500" dirty="0"/>
          </a:p>
        </p:txBody>
      </p:sp>
    </p:spTree>
    <p:extLst>
      <p:ext uri="{BB962C8B-B14F-4D97-AF65-F5344CB8AC3E}">
        <p14:creationId xmlns:p14="http://schemas.microsoft.com/office/powerpoint/2010/main" val="28713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Content Placeholder 4">
            <a:extLst>
              <a:ext uri="{FF2B5EF4-FFF2-40B4-BE49-F238E27FC236}">
                <a16:creationId xmlns:a16="http://schemas.microsoft.com/office/drawing/2014/main" id="{661C6F93-E19A-25B0-E56A-FA5AA3008676}"/>
              </a:ext>
            </a:extLst>
          </p:cNvPr>
          <p:cNvPicPr>
            <a:picLocks noGrp="1" noChangeAspect="1"/>
          </p:cNvPicPr>
          <p:nvPr>
            <p:ph idx="1"/>
          </p:nvPr>
        </p:nvPicPr>
        <p:blipFill>
          <a:blip r:embed="rId3"/>
          <a:stretch>
            <a:fillRect/>
          </a:stretch>
        </p:blipFill>
        <p:spPr>
          <a:xfrm>
            <a:off x="4550494" y="771525"/>
            <a:ext cx="7317656" cy="5435264"/>
          </a:xfrm>
          <a:prstGeom prst="rect">
            <a:avLst/>
          </a:prstGeom>
          <a:ln>
            <a:solidFill>
              <a:schemeClr val="accent1"/>
            </a:solidFill>
          </a:ln>
        </p:spPr>
      </p:pic>
      <p:sp>
        <p:nvSpPr>
          <p:cNvPr id="2" name="Title 1">
            <a:extLst>
              <a:ext uri="{FF2B5EF4-FFF2-40B4-BE49-F238E27FC236}">
                <a16:creationId xmlns:a16="http://schemas.microsoft.com/office/drawing/2014/main" id="{32A80181-A708-3E0B-8F6E-D67611C12801}"/>
              </a:ext>
            </a:extLst>
          </p:cNvPr>
          <p:cNvSpPr>
            <a:spLocks noGrp="1"/>
          </p:cNvSpPr>
          <p:nvPr>
            <p:ph type="title"/>
          </p:nvPr>
        </p:nvSpPr>
        <p:spPr>
          <a:xfrm>
            <a:off x="889000" y="193068"/>
            <a:ext cx="2851417" cy="1478570"/>
          </a:xfrm>
        </p:spPr>
        <p:txBody>
          <a:bodyPr vert="horz" lIns="91440" tIns="45720" rIns="91440" bIns="45720" rtlCol="0" anchor="ctr">
            <a:normAutofit/>
          </a:bodyPr>
          <a:lstStyle/>
          <a:p>
            <a:r>
              <a:rPr lang="en-US" sz="3200" dirty="0">
                <a:solidFill>
                  <a:srgbClr val="FFFFFF"/>
                </a:solidFill>
              </a:rPr>
              <a:t>Inventory &amp; Sales Analysis</a:t>
            </a:r>
          </a:p>
        </p:txBody>
      </p:sp>
      <p:sp>
        <p:nvSpPr>
          <p:cNvPr id="6" name="TextBox 5">
            <a:extLst>
              <a:ext uri="{FF2B5EF4-FFF2-40B4-BE49-F238E27FC236}">
                <a16:creationId xmlns:a16="http://schemas.microsoft.com/office/drawing/2014/main" id="{934E3587-D477-629F-580B-313D019BB019}"/>
              </a:ext>
            </a:extLst>
          </p:cNvPr>
          <p:cNvSpPr txBox="1"/>
          <p:nvPr/>
        </p:nvSpPr>
        <p:spPr>
          <a:xfrm>
            <a:off x="42863" y="1629832"/>
            <a:ext cx="3833811" cy="4887385"/>
          </a:xfrm>
          <a:prstGeom prst="rect">
            <a:avLst/>
          </a:prstGeom>
        </p:spPr>
        <p:txBody>
          <a:bodyPr vert="horz" lIns="91440" tIns="45720" rIns="91440" bIns="45720" rtlCol="0">
            <a:normAutofit fontScale="92500" lnSpcReduction="10000"/>
          </a:bodyPr>
          <a:lstStyle/>
          <a:p>
            <a:pPr defTabSz="914400">
              <a:lnSpc>
                <a:spcPct val="110000"/>
              </a:lnSpc>
              <a:spcAft>
                <a:spcPts val="600"/>
              </a:spcAft>
              <a:buSzPct val="125000"/>
            </a:pPr>
            <a:r>
              <a:rPr lang="en-US" sz="1400" b="0" i="0" dirty="0">
                <a:solidFill>
                  <a:srgbClr val="FFFFFF"/>
                </a:solidFill>
                <a:effectLst/>
              </a:rPr>
              <a:t>The dashboard page serves as a strategic cockpit for visualizing and analyzing key metrics in inventory management and sales performance. It is designed to:</a:t>
            </a:r>
          </a:p>
          <a:p>
            <a:pPr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Provide a snapshot of the revenue generated, the value stored in inventory, and the efficiency of inventory turnover.</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Display the distribution of products according to the ABC classification method, allowing quick assessment of inventory worth.</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Offer insights into sales distribution across various store locations, spotlighting areas of high performance or potential concern.</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Present top-selling products and stores, highlighting success stories and identifying best practices that can be replicated across the network.</a:t>
            </a:r>
          </a:p>
          <a:p>
            <a:pPr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defTabSz="914400">
              <a:lnSpc>
                <a:spcPct val="110000"/>
              </a:lnSpc>
              <a:spcAft>
                <a:spcPts val="600"/>
              </a:spcAft>
              <a:buSzPct val="125000"/>
            </a:pPr>
            <a:r>
              <a:rPr lang="en-US" sz="1400" dirty="0">
                <a:solidFill>
                  <a:srgbClr val="FFFFFF"/>
                </a:solidFill>
              </a:rPr>
              <a:t>T</a:t>
            </a:r>
            <a:r>
              <a:rPr lang="en-US" sz="1400" b="0" i="0" dirty="0">
                <a:solidFill>
                  <a:srgbClr val="FFFFFF"/>
                </a:solidFill>
                <a:effectLst/>
              </a:rPr>
              <a:t>his dashboard empowers stakeholders with the knowledge to make informed decisions on inventory control, financial planning, and operational strategy.</a:t>
            </a:r>
          </a:p>
          <a:p>
            <a:pPr indent="-228600" defTabSz="914400">
              <a:lnSpc>
                <a:spcPct val="110000"/>
              </a:lnSpc>
              <a:spcAft>
                <a:spcPts val="600"/>
              </a:spcAft>
              <a:buSzPct val="125000"/>
              <a:buFont typeface="Arial" panose="020B0604020202020204" pitchFamily="34" charset="0"/>
              <a:buChar char="•"/>
            </a:pPr>
            <a:endParaRPr lang="en-US" sz="900" dirty="0">
              <a:solidFill>
                <a:srgbClr val="FFFFFF"/>
              </a:solidFill>
            </a:endParaRPr>
          </a:p>
        </p:txBody>
      </p:sp>
    </p:spTree>
    <p:extLst>
      <p:ext uri="{BB962C8B-B14F-4D97-AF65-F5344CB8AC3E}">
        <p14:creationId xmlns:p14="http://schemas.microsoft.com/office/powerpoint/2010/main" val="35756098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 name="Group 15">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8"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9"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0"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5"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7" name="Group 16">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6"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A80181-A708-3E0B-8F6E-D67611C12801}"/>
              </a:ext>
            </a:extLst>
          </p:cNvPr>
          <p:cNvSpPr>
            <a:spLocks noGrp="1"/>
          </p:cNvSpPr>
          <p:nvPr>
            <p:ph type="title"/>
          </p:nvPr>
        </p:nvSpPr>
        <p:spPr>
          <a:xfrm>
            <a:off x="7766158" y="842168"/>
            <a:ext cx="4211529" cy="617538"/>
          </a:xfrm>
        </p:spPr>
        <p:txBody>
          <a:bodyPr vert="horz" lIns="91440" tIns="45720" rIns="91440" bIns="45720" rtlCol="0" anchor="b">
            <a:normAutofit/>
          </a:bodyPr>
          <a:lstStyle/>
          <a:p>
            <a:r>
              <a:rPr lang="en-US" sz="2800" dirty="0">
                <a:solidFill>
                  <a:srgbClr val="FFFFFF"/>
                </a:solidFill>
              </a:rPr>
              <a:t>Inventory Management</a:t>
            </a:r>
          </a:p>
        </p:txBody>
      </p:sp>
      <p:sp useBgFill="1">
        <p:nvSpPr>
          <p:cNvPr id="58"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27E40932-A26E-04A8-A234-B06FC04B0F02}"/>
              </a:ext>
            </a:extLst>
          </p:cNvPr>
          <p:cNvPicPr>
            <a:picLocks noGrp="1" noChangeAspect="1"/>
          </p:cNvPicPr>
          <p:nvPr>
            <p:ph idx="1"/>
          </p:nvPr>
        </p:nvPicPr>
        <p:blipFill>
          <a:blip r:embed="rId3"/>
          <a:stretch>
            <a:fillRect/>
          </a:stretch>
        </p:blipFill>
        <p:spPr>
          <a:xfrm>
            <a:off x="873125" y="1093788"/>
            <a:ext cx="6579505" cy="4670426"/>
          </a:xfrm>
          <a:prstGeom prst="rect">
            <a:avLst/>
          </a:prstGeom>
          <a:ln>
            <a:solidFill>
              <a:schemeClr val="accent1"/>
            </a:solidFill>
          </a:ln>
        </p:spPr>
      </p:pic>
      <p:sp>
        <p:nvSpPr>
          <p:cNvPr id="6" name="TextBox 5">
            <a:extLst>
              <a:ext uri="{FF2B5EF4-FFF2-40B4-BE49-F238E27FC236}">
                <a16:creationId xmlns:a16="http://schemas.microsoft.com/office/drawing/2014/main" id="{934E3587-D477-629F-580B-313D019BB019}"/>
              </a:ext>
            </a:extLst>
          </p:cNvPr>
          <p:cNvSpPr txBox="1"/>
          <p:nvPr/>
        </p:nvSpPr>
        <p:spPr>
          <a:xfrm>
            <a:off x="7766158" y="1535113"/>
            <a:ext cx="4297254" cy="4507338"/>
          </a:xfrm>
          <a:prstGeom prst="rect">
            <a:avLst/>
          </a:prstGeom>
        </p:spPr>
        <p:txBody>
          <a:bodyPr vert="horz" lIns="91440" tIns="45720" rIns="91440" bIns="45720" rtlCol="0">
            <a:normAutofit fontScale="92500"/>
          </a:bodyPr>
          <a:lstStyle/>
          <a:p>
            <a:pPr defTabSz="914400">
              <a:lnSpc>
                <a:spcPct val="110000"/>
              </a:lnSpc>
              <a:spcAft>
                <a:spcPts val="600"/>
              </a:spcAft>
              <a:buSzPct val="125000"/>
            </a:pPr>
            <a:r>
              <a:rPr lang="en-US" sz="1400" b="0" i="0" dirty="0">
                <a:solidFill>
                  <a:srgbClr val="FFFFFF"/>
                </a:solidFill>
                <a:effectLst/>
              </a:rPr>
              <a:t>The "Inventory Management” page is engineered to equip ABC company's decision-makers with real-time intelligence on stock levels and vendor contributions. Key features include:</a:t>
            </a:r>
          </a:p>
          <a:p>
            <a:pPr marL="342900"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Monitoring average weekly demand and peak demand to predict and prepare for inventory needs.</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Tracking average lead times to ensure timely restocking, avoiding potential stockouts or excess inventory.</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Visualizing stock status by vendor, which aids in assessing vendor reliability and their impact on inventory levels.</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Detailing products that are in stock, out of stock, or below the reorder point, which is crucial for maintaining optimal inventory levels and ensuring product availability.</a:t>
            </a:r>
          </a:p>
          <a:p>
            <a:pPr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defTabSz="914400">
              <a:lnSpc>
                <a:spcPct val="110000"/>
              </a:lnSpc>
              <a:spcAft>
                <a:spcPts val="600"/>
              </a:spcAft>
              <a:buSzPct val="125000"/>
            </a:pPr>
            <a:r>
              <a:rPr lang="en-US" sz="1400" b="0" i="0" dirty="0">
                <a:solidFill>
                  <a:srgbClr val="FFFFFF"/>
                </a:solidFill>
                <a:effectLst/>
              </a:rPr>
              <a:t>This page serves as an essential tool for proactive inventory management and strategic planning.</a:t>
            </a:r>
          </a:p>
          <a:p>
            <a:pPr indent="-228600" defTabSz="914400">
              <a:lnSpc>
                <a:spcPct val="110000"/>
              </a:lnSpc>
              <a:spcAft>
                <a:spcPts val="600"/>
              </a:spcAft>
              <a:buSzPct val="125000"/>
              <a:buFont typeface="Arial" panose="020B0604020202020204" pitchFamily="34" charset="0"/>
              <a:buChar char="•"/>
            </a:pPr>
            <a:endParaRPr lang="en-US" sz="900" dirty="0">
              <a:solidFill>
                <a:srgbClr val="FFFFFF"/>
              </a:solidFill>
            </a:endParaRPr>
          </a:p>
        </p:txBody>
      </p:sp>
    </p:spTree>
    <p:extLst>
      <p:ext uri="{BB962C8B-B14F-4D97-AF65-F5344CB8AC3E}">
        <p14:creationId xmlns:p14="http://schemas.microsoft.com/office/powerpoint/2010/main" val="42430290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7" name="Content Placeholder 6">
            <a:extLst>
              <a:ext uri="{FF2B5EF4-FFF2-40B4-BE49-F238E27FC236}">
                <a16:creationId xmlns:a16="http://schemas.microsoft.com/office/drawing/2014/main" id="{31D422B9-9155-5D95-645A-603E78FA9B78}"/>
              </a:ext>
            </a:extLst>
          </p:cNvPr>
          <p:cNvPicPr>
            <a:picLocks noGrp="1" noChangeAspect="1"/>
          </p:cNvPicPr>
          <p:nvPr>
            <p:ph idx="1"/>
          </p:nvPr>
        </p:nvPicPr>
        <p:blipFill>
          <a:blip r:embed="rId3"/>
          <a:stretch>
            <a:fillRect/>
          </a:stretch>
        </p:blipFill>
        <p:spPr>
          <a:xfrm>
            <a:off x="4300840" y="636588"/>
            <a:ext cx="7762572" cy="5584825"/>
          </a:xfrm>
          <a:prstGeom prst="rect">
            <a:avLst/>
          </a:prstGeom>
          <a:ln>
            <a:solidFill>
              <a:schemeClr val="accent1"/>
            </a:solidFill>
          </a:ln>
        </p:spPr>
      </p:pic>
      <p:sp>
        <p:nvSpPr>
          <p:cNvPr id="6" name="TextBox 5">
            <a:extLst>
              <a:ext uri="{FF2B5EF4-FFF2-40B4-BE49-F238E27FC236}">
                <a16:creationId xmlns:a16="http://schemas.microsoft.com/office/drawing/2014/main" id="{934E3587-D477-629F-580B-313D019BB019}"/>
              </a:ext>
            </a:extLst>
          </p:cNvPr>
          <p:cNvSpPr txBox="1"/>
          <p:nvPr/>
        </p:nvSpPr>
        <p:spPr>
          <a:xfrm>
            <a:off x="59581" y="1658937"/>
            <a:ext cx="3996040" cy="5039255"/>
          </a:xfrm>
          <a:prstGeom prst="rect">
            <a:avLst/>
          </a:prstGeom>
        </p:spPr>
        <p:txBody>
          <a:bodyPr vert="horz" lIns="91440" tIns="45720" rIns="91440" bIns="45720" rtlCol="0">
            <a:normAutofit fontScale="92500" lnSpcReduction="10000"/>
          </a:bodyPr>
          <a:lstStyle/>
          <a:p>
            <a:pPr defTabSz="914400">
              <a:lnSpc>
                <a:spcPct val="110000"/>
              </a:lnSpc>
              <a:spcAft>
                <a:spcPts val="600"/>
              </a:spcAft>
              <a:buSzPct val="125000"/>
            </a:pPr>
            <a:r>
              <a:rPr lang="en-US" sz="1400" b="0" i="0" dirty="0">
                <a:solidFill>
                  <a:srgbClr val="FFFFFF"/>
                </a:solidFill>
                <a:effectLst/>
              </a:rPr>
              <a:t>The "Spend Analysis" page is designed to provide ABC company with a comprehensive overview of its spending patterns. The dashboard highlights:</a:t>
            </a:r>
          </a:p>
          <a:p>
            <a:pPr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marL="342900" indent="-228600" defTabSz="914400">
              <a:lnSpc>
                <a:spcPct val="110000"/>
              </a:lnSpc>
              <a:spcAft>
                <a:spcPts val="600"/>
              </a:spcAft>
              <a:buSzPct val="125000"/>
              <a:buFont typeface="Arial" panose="020B0604020202020204" pitchFamily="34" charset="0"/>
              <a:buChar char="•"/>
            </a:pPr>
            <a:r>
              <a:rPr lang="en-US" sz="1400" b="1" i="0" dirty="0">
                <a:solidFill>
                  <a:srgbClr val="FFFFFF"/>
                </a:solidFill>
                <a:effectLst/>
              </a:rPr>
              <a:t>Total Spend</a:t>
            </a:r>
            <a:r>
              <a:rPr lang="en-US" sz="1400" b="0" i="0" dirty="0">
                <a:solidFill>
                  <a:srgbClr val="FFFFFF"/>
                </a:solidFill>
                <a:effectLst/>
              </a:rPr>
              <a:t>: Showcasing the aggregate expenditure across the company.</a:t>
            </a:r>
          </a:p>
          <a:p>
            <a:pPr marL="342900" indent="-228600" defTabSz="914400">
              <a:lnSpc>
                <a:spcPct val="110000"/>
              </a:lnSpc>
              <a:spcAft>
                <a:spcPts val="600"/>
              </a:spcAft>
              <a:buSzPct val="125000"/>
              <a:buFont typeface="Arial" panose="020B0604020202020204" pitchFamily="34" charset="0"/>
              <a:buChar char="•"/>
            </a:pPr>
            <a:r>
              <a:rPr lang="en-US" sz="1400" b="1" i="0" dirty="0">
                <a:solidFill>
                  <a:srgbClr val="FFFFFF"/>
                </a:solidFill>
                <a:effectLst/>
              </a:rPr>
              <a:t>Vendor Analysis</a:t>
            </a:r>
            <a:r>
              <a:rPr lang="en-US" sz="1400" b="0" i="0" dirty="0">
                <a:solidFill>
                  <a:srgbClr val="FFFFFF"/>
                </a:solidFill>
                <a:effectLst/>
              </a:rPr>
              <a:t>: Detailing spend by vendor to monitor and manage supplier relationships.</a:t>
            </a:r>
          </a:p>
          <a:p>
            <a:pPr marL="342900" indent="-228600" defTabSz="914400">
              <a:lnSpc>
                <a:spcPct val="110000"/>
              </a:lnSpc>
              <a:spcAft>
                <a:spcPts val="600"/>
              </a:spcAft>
              <a:buSzPct val="125000"/>
              <a:buFont typeface="Arial" panose="020B0604020202020204" pitchFamily="34" charset="0"/>
              <a:buChar char="•"/>
            </a:pPr>
            <a:r>
              <a:rPr lang="en-US" sz="1400" b="1" i="0" dirty="0">
                <a:solidFill>
                  <a:srgbClr val="FFFFFF"/>
                </a:solidFill>
                <a:effectLst/>
              </a:rPr>
              <a:t>PO Management</a:t>
            </a:r>
            <a:r>
              <a:rPr lang="en-US" sz="1400" b="0" i="0" dirty="0">
                <a:solidFill>
                  <a:srgbClr val="FFFFFF"/>
                </a:solidFill>
                <a:effectLst/>
              </a:rPr>
              <a:t>: Tracking the count of purchase orders and lines, offering insights into procurement activity.</a:t>
            </a:r>
          </a:p>
          <a:p>
            <a:pPr marL="342900" indent="-228600" defTabSz="914400">
              <a:lnSpc>
                <a:spcPct val="110000"/>
              </a:lnSpc>
              <a:spcAft>
                <a:spcPts val="600"/>
              </a:spcAft>
              <a:buSzPct val="125000"/>
              <a:buFont typeface="Arial" panose="020B0604020202020204" pitchFamily="34" charset="0"/>
              <a:buChar char="•"/>
            </a:pPr>
            <a:r>
              <a:rPr lang="en-US" sz="1400" b="1" i="0" dirty="0">
                <a:solidFill>
                  <a:srgbClr val="FFFFFF"/>
                </a:solidFill>
                <a:effectLst/>
              </a:rPr>
              <a:t>Payment Practices</a:t>
            </a:r>
            <a:r>
              <a:rPr lang="en-US" sz="1400" b="0" i="0" dirty="0">
                <a:solidFill>
                  <a:srgbClr val="FFFFFF"/>
                </a:solidFill>
                <a:effectLst/>
              </a:rPr>
              <a:t>: Monitoring the payment overdue status, ensuring financial obligations are met promptly.</a:t>
            </a:r>
          </a:p>
          <a:p>
            <a:pPr marL="342900" indent="-228600" defTabSz="914400">
              <a:lnSpc>
                <a:spcPct val="110000"/>
              </a:lnSpc>
              <a:spcAft>
                <a:spcPts val="600"/>
              </a:spcAft>
              <a:buSzPct val="125000"/>
              <a:buFont typeface="Arial" panose="020B0604020202020204" pitchFamily="34" charset="0"/>
              <a:buChar char="•"/>
            </a:pPr>
            <a:r>
              <a:rPr lang="en-US" sz="1400" b="1" i="0" dirty="0">
                <a:solidFill>
                  <a:srgbClr val="FFFFFF"/>
                </a:solidFill>
                <a:effectLst/>
              </a:rPr>
              <a:t>Temporal Spend Trends</a:t>
            </a:r>
            <a:r>
              <a:rPr lang="en-US" sz="1400" b="0" i="0" dirty="0">
                <a:solidFill>
                  <a:srgbClr val="FFFFFF"/>
                </a:solidFill>
                <a:effectLst/>
              </a:rPr>
              <a:t>: Examining cost and revenue over time to identify seasonal trends and anomalies.</a:t>
            </a:r>
          </a:p>
          <a:p>
            <a:pPr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defTabSz="914400">
              <a:lnSpc>
                <a:spcPct val="110000"/>
              </a:lnSpc>
              <a:spcAft>
                <a:spcPts val="600"/>
              </a:spcAft>
              <a:buSzPct val="125000"/>
            </a:pPr>
            <a:r>
              <a:rPr lang="en-US" sz="1400" b="0" i="0" dirty="0">
                <a:solidFill>
                  <a:srgbClr val="FFFFFF"/>
                </a:solidFill>
                <a:effectLst/>
              </a:rPr>
              <a:t>This dashboard is instrumental in optimizing cost management and enhancing the efficiency of the procurement process.</a:t>
            </a:r>
          </a:p>
          <a:p>
            <a:pPr defTabSz="914400">
              <a:lnSpc>
                <a:spcPct val="110000"/>
              </a:lnSpc>
              <a:spcAft>
                <a:spcPts val="600"/>
              </a:spcAft>
              <a:buSzPct val="125000"/>
            </a:pPr>
            <a:endParaRPr lang="en-US" sz="1400" b="0" i="0" dirty="0">
              <a:solidFill>
                <a:srgbClr val="FFFFFF"/>
              </a:solidFill>
              <a:effectLst/>
            </a:endParaRPr>
          </a:p>
          <a:p>
            <a:pPr defTabSz="914400">
              <a:lnSpc>
                <a:spcPct val="110000"/>
              </a:lnSpc>
              <a:spcAft>
                <a:spcPts val="600"/>
              </a:spcAft>
              <a:buSzPct val="125000"/>
            </a:pPr>
            <a:endParaRPr lang="en-US" sz="800" b="0" i="0" dirty="0">
              <a:solidFill>
                <a:srgbClr val="FFFFFF"/>
              </a:solidFill>
              <a:effectLst/>
            </a:endParaRPr>
          </a:p>
        </p:txBody>
      </p:sp>
      <p:sp>
        <p:nvSpPr>
          <p:cNvPr id="2" name="Title 1">
            <a:extLst>
              <a:ext uri="{FF2B5EF4-FFF2-40B4-BE49-F238E27FC236}">
                <a16:creationId xmlns:a16="http://schemas.microsoft.com/office/drawing/2014/main" id="{32A80181-A708-3E0B-8F6E-D67611C12801}"/>
              </a:ext>
            </a:extLst>
          </p:cNvPr>
          <p:cNvSpPr>
            <a:spLocks noGrp="1"/>
          </p:cNvSpPr>
          <p:nvPr>
            <p:ph type="title"/>
          </p:nvPr>
        </p:nvSpPr>
        <p:spPr>
          <a:xfrm>
            <a:off x="851340" y="301812"/>
            <a:ext cx="2851417" cy="1478570"/>
          </a:xfrm>
        </p:spPr>
        <p:txBody>
          <a:bodyPr vert="horz" lIns="91440" tIns="45720" rIns="91440" bIns="45720" rtlCol="0" anchor="ctr">
            <a:normAutofit/>
          </a:bodyPr>
          <a:lstStyle/>
          <a:p>
            <a:r>
              <a:rPr lang="en-US" sz="3200" dirty="0">
                <a:solidFill>
                  <a:srgbClr val="FFFFFF"/>
                </a:solidFill>
              </a:rPr>
              <a:t>Spend Analysis</a:t>
            </a:r>
          </a:p>
        </p:txBody>
      </p:sp>
    </p:spTree>
    <p:extLst>
      <p:ext uri="{BB962C8B-B14F-4D97-AF65-F5344CB8AC3E}">
        <p14:creationId xmlns:p14="http://schemas.microsoft.com/office/powerpoint/2010/main" val="266506514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E6C560-FE66-54ED-01C9-E0A400CCFE51}"/>
              </a:ext>
            </a:extLst>
          </p:cNvPr>
          <p:cNvSpPr>
            <a:spLocks noGrp="1"/>
          </p:cNvSpPr>
          <p:nvPr>
            <p:ph type="title"/>
          </p:nvPr>
        </p:nvSpPr>
        <p:spPr>
          <a:xfrm>
            <a:off x="8022794" y="786058"/>
            <a:ext cx="3281003" cy="677371"/>
          </a:xfrm>
        </p:spPr>
        <p:txBody>
          <a:bodyPr vert="horz" lIns="91440" tIns="45720" rIns="91440" bIns="45720" rtlCol="0" anchor="b">
            <a:normAutofit/>
          </a:bodyPr>
          <a:lstStyle/>
          <a:p>
            <a:r>
              <a:rPr lang="en-US" sz="2800" dirty="0">
                <a:solidFill>
                  <a:srgbClr val="FFFFFF"/>
                </a:solidFill>
              </a:rPr>
              <a:t>Overdue Payments</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B18EE3-CF7D-315C-20DE-E5F26C683B31}"/>
              </a:ext>
            </a:extLst>
          </p:cNvPr>
          <p:cNvPicPr>
            <a:picLocks noGrp="1" noChangeAspect="1"/>
          </p:cNvPicPr>
          <p:nvPr>
            <p:ph idx="1"/>
          </p:nvPr>
        </p:nvPicPr>
        <p:blipFill>
          <a:blip r:embed="rId3"/>
          <a:stretch>
            <a:fillRect/>
          </a:stretch>
        </p:blipFill>
        <p:spPr>
          <a:xfrm>
            <a:off x="984686" y="1125538"/>
            <a:ext cx="6424292" cy="4665663"/>
          </a:xfrm>
          <a:prstGeom prst="rect">
            <a:avLst/>
          </a:prstGeom>
          <a:ln>
            <a:solidFill>
              <a:schemeClr val="accent1"/>
            </a:solidFill>
          </a:ln>
        </p:spPr>
      </p:pic>
      <p:sp>
        <p:nvSpPr>
          <p:cNvPr id="7" name="TextBox 6">
            <a:extLst>
              <a:ext uri="{FF2B5EF4-FFF2-40B4-BE49-F238E27FC236}">
                <a16:creationId xmlns:a16="http://schemas.microsoft.com/office/drawing/2014/main" id="{B7B17902-4C88-40C1-C7CD-FC2325A124AB}"/>
              </a:ext>
            </a:extLst>
          </p:cNvPr>
          <p:cNvSpPr txBox="1"/>
          <p:nvPr/>
        </p:nvSpPr>
        <p:spPr>
          <a:xfrm>
            <a:off x="7680434" y="1687512"/>
            <a:ext cx="4363928" cy="4643438"/>
          </a:xfrm>
          <a:prstGeom prst="rect">
            <a:avLst/>
          </a:prstGeom>
        </p:spPr>
        <p:txBody>
          <a:bodyPr vert="horz" lIns="91440" tIns="45720" rIns="91440" bIns="45720" rtlCol="0">
            <a:normAutofit fontScale="85000" lnSpcReduction="20000"/>
          </a:bodyPr>
          <a:lstStyle/>
          <a:p>
            <a:pPr defTabSz="914400">
              <a:lnSpc>
                <a:spcPct val="110000"/>
              </a:lnSpc>
              <a:spcAft>
                <a:spcPts val="600"/>
              </a:spcAft>
              <a:buSzPct val="125000"/>
            </a:pPr>
            <a:r>
              <a:rPr lang="en-US" sz="1400" b="0" i="0" dirty="0">
                <a:solidFill>
                  <a:srgbClr val="FFFFFF"/>
                </a:solidFill>
                <a:effectLst/>
              </a:rPr>
              <a:t>The "Overdue Payments" dashboard page is a critical tool for monitoring and managing financial obligations in the ABC company. It provides:</a:t>
            </a:r>
          </a:p>
          <a:p>
            <a:pPr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A comprehensive view of the total order amount overdue, enabling a quick assessment of the financial impact due to delayed payments.</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An analysis of overdue payments, both in terms of the number of payments and the aggregate overdue amount, which is essential for financial risk assessment.</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Insight into vendor payment practices, highlighting which vendors are consistently paid late, which could be indicative of process inefficiencies or disputes.</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A breakdown of overdue payments by approval manager, which can help in evaluating the performance and decision-making impact of managerial roles.</a:t>
            </a:r>
          </a:p>
          <a:p>
            <a:pPr marL="342900" indent="-228600" defTabSz="914400">
              <a:lnSpc>
                <a:spcPct val="110000"/>
              </a:lnSpc>
              <a:spcAft>
                <a:spcPts val="600"/>
              </a:spcAft>
              <a:buSzPct val="125000"/>
              <a:buFont typeface="Arial" panose="020B0604020202020204" pitchFamily="34" charset="0"/>
              <a:buChar char="•"/>
            </a:pPr>
            <a:r>
              <a:rPr lang="en-US" sz="1400" b="0" i="0" dirty="0">
                <a:solidFill>
                  <a:srgbClr val="FFFFFF"/>
                </a:solidFill>
                <a:effectLst/>
              </a:rPr>
              <a:t>A temporal view of overdue payments by month, assisting in identifying any seasonal patterns or trends in payment practices. </a:t>
            </a:r>
          </a:p>
          <a:p>
            <a:pPr indent="-228600" defTabSz="914400">
              <a:lnSpc>
                <a:spcPct val="110000"/>
              </a:lnSpc>
              <a:spcAft>
                <a:spcPts val="600"/>
              </a:spcAft>
              <a:buSzPct val="125000"/>
              <a:buFont typeface="Arial" panose="020B0604020202020204" pitchFamily="34" charset="0"/>
              <a:buChar char="•"/>
            </a:pPr>
            <a:endParaRPr lang="en-US" sz="1400" b="0" i="0" dirty="0">
              <a:solidFill>
                <a:srgbClr val="FFFFFF"/>
              </a:solidFill>
              <a:effectLst/>
            </a:endParaRPr>
          </a:p>
          <a:p>
            <a:pPr defTabSz="914400">
              <a:lnSpc>
                <a:spcPct val="110000"/>
              </a:lnSpc>
              <a:spcAft>
                <a:spcPts val="600"/>
              </a:spcAft>
              <a:buSzPct val="125000"/>
            </a:pPr>
            <a:r>
              <a:rPr lang="en-US" sz="1400" b="0" i="0" dirty="0">
                <a:solidFill>
                  <a:srgbClr val="FFFFFF"/>
                </a:solidFill>
                <a:effectLst/>
              </a:rPr>
              <a:t>This dashboard empowers financial teams to take timely action to rectify payment issues, negotiate better terms, and improve cash flow management.</a:t>
            </a:r>
            <a:endParaRPr lang="en-US" sz="1400" dirty="0">
              <a:solidFill>
                <a:srgbClr val="FFFFFF"/>
              </a:solidFill>
            </a:endParaRPr>
          </a:p>
          <a:p>
            <a:pPr indent="-228600" defTabSz="914400">
              <a:lnSpc>
                <a:spcPct val="110000"/>
              </a:lnSpc>
              <a:spcAft>
                <a:spcPts val="600"/>
              </a:spcAft>
              <a:buSzPct val="125000"/>
              <a:buFont typeface="Arial" panose="020B0604020202020204" pitchFamily="34" charset="0"/>
              <a:buChar char="•"/>
            </a:pPr>
            <a:endParaRPr lang="en-US" sz="700" dirty="0">
              <a:solidFill>
                <a:srgbClr val="FFFFFF"/>
              </a:solidFill>
            </a:endParaRPr>
          </a:p>
        </p:txBody>
      </p:sp>
    </p:spTree>
    <p:extLst>
      <p:ext uri="{BB962C8B-B14F-4D97-AF65-F5344CB8AC3E}">
        <p14:creationId xmlns:p14="http://schemas.microsoft.com/office/powerpoint/2010/main" val="209099795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2050" name="Picture 2" descr="A group of different colored bars&#10;&#10;Description automatically generated">
            <a:extLst>
              <a:ext uri="{FF2B5EF4-FFF2-40B4-BE49-F238E27FC236}">
                <a16:creationId xmlns:a16="http://schemas.microsoft.com/office/drawing/2014/main" id="{3908A43A-E025-4A0A-433E-7931220DE6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72186" y="1083966"/>
            <a:ext cx="5795964" cy="4713320"/>
          </a:xfrm>
          <a:prstGeom prst="round2DiagRect">
            <a:avLst>
              <a:gd name="adj1" fmla="val 5608"/>
              <a:gd name="adj2" fmla="val 0"/>
            </a:avLst>
          </a:prstGeom>
          <a:noFill/>
          <a:ln w="19050" cap="sq">
            <a:solidFill>
              <a:schemeClr val="accent1">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0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0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0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C41E7688-8BA4-FB55-8580-124CFFD7B7D3}"/>
              </a:ext>
            </a:extLst>
          </p:cNvPr>
          <p:cNvSpPr>
            <a:spLocks noGrp="1"/>
          </p:cNvSpPr>
          <p:nvPr>
            <p:ph idx="1"/>
          </p:nvPr>
        </p:nvSpPr>
        <p:spPr>
          <a:xfrm>
            <a:off x="276227" y="1832240"/>
            <a:ext cx="5710236" cy="3965046"/>
          </a:xfrm>
        </p:spPr>
        <p:txBody>
          <a:bodyPr>
            <a:normAutofit fontScale="92500"/>
          </a:bodyPr>
          <a:lstStyle/>
          <a:p>
            <a:pPr>
              <a:lnSpc>
                <a:spcPct val="110000"/>
              </a:lnSpc>
              <a:buFont typeface="+mj-lt"/>
              <a:buAutoNum type="arabicPeriod"/>
            </a:pPr>
            <a:r>
              <a:rPr lang="en-CA" sz="1400" b="1" i="0" dirty="0">
                <a:effectLst/>
              </a:rPr>
              <a:t>Strategic Shifts and Demand Response:</a:t>
            </a:r>
            <a:r>
              <a:rPr lang="en-CA" sz="1400" b="0" i="0" dirty="0">
                <a:effectLst/>
              </a:rPr>
              <a:t> Store 50's significant inventory increase to 260,717 highlights a strategic adjustment, possibly to meet surging demand or expand product offerings, showcasing the importance of agility in inventory management.</a:t>
            </a:r>
          </a:p>
          <a:p>
            <a:pPr>
              <a:lnSpc>
                <a:spcPct val="110000"/>
              </a:lnSpc>
              <a:buFont typeface="+mj-lt"/>
              <a:buAutoNum type="arabicPeriod"/>
            </a:pPr>
            <a:r>
              <a:rPr lang="en-CA" sz="1400" b="1" i="0" dirty="0">
                <a:effectLst/>
              </a:rPr>
              <a:t>Consistency Among Leaders:</a:t>
            </a:r>
            <a:r>
              <a:rPr lang="en-CA" sz="1400" b="0" i="0" dirty="0">
                <a:effectLst/>
              </a:rPr>
              <a:t> Stores 73, 67, and 69 maintained top positions due to effective inventory management, indicating stable consumer demand and the success of their replenishment strategies.</a:t>
            </a:r>
          </a:p>
          <a:p>
            <a:pPr>
              <a:lnSpc>
                <a:spcPct val="110000"/>
              </a:lnSpc>
              <a:buFont typeface="+mj-lt"/>
              <a:buAutoNum type="arabicPeriod"/>
            </a:pPr>
            <a:r>
              <a:rPr lang="en-CA" sz="1400" b="1" i="0" dirty="0">
                <a:effectLst/>
              </a:rPr>
              <a:t>Challenges at the Bottom:</a:t>
            </a:r>
            <a:r>
              <a:rPr lang="en-CA" sz="1400" b="0" i="0" dirty="0">
                <a:effectLst/>
              </a:rPr>
              <a:t> Store 3's persistent low inventory and Store 46's drop to zero inventory underscore the need for urgent review of stock replenishment and supply chain efficiency to prevent sales loss and customer dissatisfaction.</a:t>
            </a:r>
          </a:p>
          <a:p>
            <a:pPr>
              <a:lnSpc>
                <a:spcPct val="110000"/>
              </a:lnSpc>
              <a:buFont typeface="+mj-lt"/>
              <a:buAutoNum type="arabicPeriod"/>
            </a:pPr>
            <a:r>
              <a:rPr lang="en-CA" sz="1400" b="1" i="0" dirty="0">
                <a:effectLst/>
              </a:rPr>
              <a:t>Dynamic Adjustments and Improvement Opportunities:</a:t>
            </a:r>
            <a:r>
              <a:rPr lang="en-CA" sz="1400" b="0" i="0" dirty="0">
                <a:effectLst/>
              </a:rPr>
              <a:t> The dynamic inventory adjustments of top stores in response to market trends contrast with bottom stores' need for strategic reviews, suggesting a balance is crucial between meeting demand and avoiding overstocking, with tailored strategies for low performers to boost their inventory and sales performance.</a:t>
            </a:r>
          </a:p>
          <a:p>
            <a:pPr>
              <a:lnSpc>
                <a:spcPct val="110000"/>
              </a:lnSpc>
            </a:pPr>
            <a:endParaRPr lang="en-US" sz="1100" dirty="0"/>
          </a:p>
        </p:txBody>
      </p:sp>
      <p:sp>
        <p:nvSpPr>
          <p:cNvPr id="2" name="Title 1">
            <a:extLst>
              <a:ext uri="{FF2B5EF4-FFF2-40B4-BE49-F238E27FC236}">
                <a16:creationId xmlns:a16="http://schemas.microsoft.com/office/drawing/2014/main" id="{B039B518-4E8D-DC8A-FA9A-93A830DF30FE}"/>
              </a:ext>
            </a:extLst>
          </p:cNvPr>
          <p:cNvSpPr>
            <a:spLocks noGrp="1"/>
          </p:cNvSpPr>
          <p:nvPr>
            <p:ph type="title"/>
          </p:nvPr>
        </p:nvSpPr>
        <p:spPr>
          <a:xfrm>
            <a:off x="517522" y="618518"/>
            <a:ext cx="5083177" cy="1478570"/>
          </a:xfrm>
        </p:spPr>
        <p:txBody>
          <a:bodyPr>
            <a:normAutofit/>
          </a:bodyPr>
          <a:lstStyle/>
          <a:p>
            <a:r>
              <a:rPr lang="en-US" sz="3200" dirty="0"/>
              <a:t>Store Inventory Insights</a:t>
            </a:r>
          </a:p>
        </p:txBody>
      </p:sp>
    </p:spTree>
    <p:extLst>
      <p:ext uri="{BB962C8B-B14F-4D97-AF65-F5344CB8AC3E}">
        <p14:creationId xmlns:p14="http://schemas.microsoft.com/office/powerpoint/2010/main" val="119644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2" name="Group 308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09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9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10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0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11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2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3083" name="Group 308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08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8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8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8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8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8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9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312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598D162-DB0E-DE8A-6882-D843733B0C55}"/>
              </a:ext>
            </a:extLst>
          </p:cNvPr>
          <p:cNvSpPr>
            <a:spLocks noGrp="1"/>
          </p:cNvSpPr>
          <p:nvPr>
            <p:ph type="title"/>
          </p:nvPr>
        </p:nvSpPr>
        <p:spPr>
          <a:xfrm>
            <a:off x="7889444" y="704053"/>
            <a:ext cx="3281003" cy="557213"/>
          </a:xfrm>
        </p:spPr>
        <p:txBody>
          <a:bodyPr anchor="b">
            <a:normAutofit/>
          </a:bodyPr>
          <a:lstStyle/>
          <a:p>
            <a:r>
              <a:rPr lang="en-US" sz="2800" dirty="0">
                <a:solidFill>
                  <a:srgbClr val="FFFFFF"/>
                </a:solidFill>
              </a:rPr>
              <a:t>Sales Insights</a:t>
            </a:r>
          </a:p>
        </p:txBody>
      </p:sp>
      <p:sp useBgFill="1">
        <p:nvSpPr>
          <p:cNvPr id="312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C3D058A2-5582-2642-1618-94D5631FA1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125539"/>
            <a:ext cx="6112382" cy="45021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D800B9F-BED9-99C2-FD37-2D454EA0622D}"/>
              </a:ext>
            </a:extLst>
          </p:cNvPr>
          <p:cNvSpPr>
            <a:spLocks noGrp="1"/>
          </p:cNvSpPr>
          <p:nvPr>
            <p:ph idx="1"/>
          </p:nvPr>
        </p:nvSpPr>
        <p:spPr>
          <a:xfrm>
            <a:off x="7842512" y="1343023"/>
            <a:ext cx="4049450" cy="4830764"/>
          </a:xfrm>
        </p:spPr>
        <p:txBody>
          <a:bodyPr>
            <a:normAutofit lnSpcReduction="10000"/>
          </a:bodyPr>
          <a:lstStyle/>
          <a:p>
            <a:pPr>
              <a:lnSpc>
                <a:spcPct val="110000"/>
              </a:lnSpc>
              <a:buFont typeface="+mj-lt"/>
              <a:buAutoNum type="arabicPeriod"/>
            </a:pPr>
            <a:r>
              <a:rPr lang="en-CA" sz="1400" b="1" i="0" dirty="0">
                <a:solidFill>
                  <a:srgbClr val="FFFFFF"/>
                </a:solidFill>
                <a:effectLst/>
              </a:rPr>
              <a:t>Weekend Sales Surge:</a:t>
            </a:r>
            <a:r>
              <a:rPr lang="en-CA" sz="1400" b="0" i="0" dirty="0">
                <a:solidFill>
                  <a:srgbClr val="FFFFFF"/>
                </a:solidFill>
                <a:effectLst/>
              </a:rPr>
              <a:t> Sales data reveals peaks during weekends, suggesting increased customer activity and the need for strategic inventory and staffing adjustments to meet heightened demand.</a:t>
            </a:r>
          </a:p>
          <a:p>
            <a:pPr>
              <a:lnSpc>
                <a:spcPct val="110000"/>
              </a:lnSpc>
              <a:buFont typeface="+mj-lt"/>
              <a:buAutoNum type="arabicPeriod"/>
            </a:pPr>
            <a:r>
              <a:rPr lang="en-CA" sz="1400" b="1" i="0" dirty="0">
                <a:solidFill>
                  <a:srgbClr val="FFFFFF"/>
                </a:solidFill>
                <a:effectLst/>
              </a:rPr>
              <a:t>Volatility and Influencing Factors:</a:t>
            </a:r>
            <a:r>
              <a:rPr lang="en-CA" sz="1400" b="0" i="0" dirty="0">
                <a:solidFill>
                  <a:srgbClr val="FFFFFF"/>
                </a:solidFill>
                <a:effectLst/>
              </a:rPr>
              <a:t> Daily sales exhibit significant volatility, with fluctuations potentially driven by promotional events, stock availability, or specific days, highlighting the importance of adaptive sales strategies.</a:t>
            </a:r>
          </a:p>
          <a:p>
            <a:pPr>
              <a:lnSpc>
                <a:spcPct val="110000"/>
              </a:lnSpc>
              <a:buFont typeface="+mj-lt"/>
              <a:buAutoNum type="arabicPeriod"/>
            </a:pPr>
            <a:r>
              <a:rPr lang="en-CA" sz="1400" b="1" i="0" dirty="0">
                <a:solidFill>
                  <a:srgbClr val="FFFFFF"/>
                </a:solidFill>
                <a:effectLst/>
              </a:rPr>
              <a:t>Anomalies and Seasonal Trends:</a:t>
            </a:r>
            <a:r>
              <a:rPr lang="en-CA" sz="1400" b="0" i="0" dirty="0">
                <a:solidFill>
                  <a:srgbClr val="FFFFFF"/>
                </a:solidFill>
                <a:effectLst/>
              </a:rPr>
              <a:t> A significant sales spike in January and a subsequent decline towards February's end suggest the impact of special events or promotions and the necessity to understand these patterns for inventory planning.</a:t>
            </a:r>
          </a:p>
          <a:p>
            <a:pPr>
              <a:lnSpc>
                <a:spcPct val="110000"/>
              </a:lnSpc>
              <a:buFont typeface="+mj-lt"/>
              <a:buAutoNum type="arabicPeriod"/>
            </a:pPr>
            <a:r>
              <a:rPr lang="en-CA" sz="1400" b="1" i="0" dirty="0">
                <a:solidFill>
                  <a:srgbClr val="FFFFFF"/>
                </a:solidFill>
                <a:effectLst/>
              </a:rPr>
              <a:t>Operational Adjustments:</a:t>
            </a:r>
            <a:r>
              <a:rPr lang="en-CA" sz="1400" b="0" i="0" dirty="0">
                <a:solidFill>
                  <a:srgbClr val="FFFFFF"/>
                </a:solidFill>
                <a:effectLst/>
              </a:rPr>
              <a:t> The discrepancy between the 7-day rolling average and actual sales, especially on weekends, underscores the need for real-time sales tracking and flexible inventory management to optimize stock levels and staffing.</a:t>
            </a:r>
          </a:p>
          <a:p>
            <a:pPr marL="0" indent="0">
              <a:lnSpc>
                <a:spcPct val="110000"/>
              </a:lnSpc>
              <a:buNone/>
            </a:pPr>
            <a:endParaRPr lang="en-CA" sz="900" b="0" i="0" dirty="0">
              <a:solidFill>
                <a:srgbClr val="FFFFFF"/>
              </a:solidFill>
              <a:effectLst/>
              <a:latin typeface="Söhne"/>
            </a:endParaRPr>
          </a:p>
        </p:txBody>
      </p:sp>
    </p:spTree>
    <p:extLst>
      <p:ext uri="{BB962C8B-B14F-4D97-AF65-F5344CB8AC3E}">
        <p14:creationId xmlns:p14="http://schemas.microsoft.com/office/powerpoint/2010/main" val="40560117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{E89BA315-B703-B142-AAD9-E476D88DAEA1}tf10001122</Template>
  <TotalTime>3128</TotalTime>
  <Words>1959</Words>
  <Application>Microsoft Macintosh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Söhne</vt:lpstr>
      <vt:lpstr>Tw Cen MT</vt:lpstr>
      <vt:lpstr>Circuit</vt:lpstr>
      <vt:lpstr>Inventory &amp; Spend Analysis ABC Company</vt:lpstr>
      <vt:lpstr>Introduction</vt:lpstr>
      <vt:lpstr>Executive Summary</vt:lpstr>
      <vt:lpstr>Inventory &amp; Sales Analysis</vt:lpstr>
      <vt:lpstr>Inventory Management</vt:lpstr>
      <vt:lpstr>Spend Analysis</vt:lpstr>
      <vt:lpstr>Overdue Payments</vt:lpstr>
      <vt:lpstr>Store Inventory Insights</vt:lpstr>
      <vt:lpstr>Sales Insights</vt:lpstr>
      <vt:lpstr>Spend Insights</vt:lpstr>
      <vt:lpstr>Overdue Payments Insights</vt:lpstr>
      <vt:lpstr>Conclusion</vt:lpstr>
      <vt:lpstr>Appendix - Data Model - All Tables</vt:lpstr>
      <vt:lpstr>Appendix - Data Model View - Calendar</vt:lpstr>
      <vt:lpstr>Appendix – Data Model View – Inventory &amp; Sales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&amp; Spend Analysis ABC Company</dc:title>
  <dc:creator>Michael Murphy</dc:creator>
  <cp:lastModifiedBy>Michael Murphy</cp:lastModifiedBy>
  <cp:revision>14</cp:revision>
  <dcterms:created xsi:type="dcterms:W3CDTF">2024-02-05T18:50:32Z</dcterms:created>
  <dcterms:modified xsi:type="dcterms:W3CDTF">2024-02-07T22:59:31Z</dcterms:modified>
</cp:coreProperties>
</file>