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2CF80-36C3-44AA-B04A-87A15BCA1E7B}" v="8" dt="2024-09-06T13:20:36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Javad" userId="22da5a1cdc82ebb5" providerId="LiveId" clId="{4882CF80-36C3-44AA-B04A-87A15BCA1E7B}"/>
    <pc:docChg chg="undo custSel addSld delSld modSld">
      <pc:chgData name="Mohammad Javad" userId="22da5a1cdc82ebb5" providerId="LiveId" clId="{4882CF80-36C3-44AA-B04A-87A15BCA1E7B}" dt="2024-09-06T13:20:52.595" v="56" actId="1076"/>
      <pc:docMkLst>
        <pc:docMk/>
      </pc:docMkLst>
      <pc:sldChg chg="modSp mod">
        <pc:chgData name="Mohammad Javad" userId="22da5a1cdc82ebb5" providerId="LiveId" clId="{4882CF80-36C3-44AA-B04A-87A15BCA1E7B}" dt="2024-09-05T21:21:53.098" v="35" actId="1076"/>
        <pc:sldMkLst>
          <pc:docMk/>
          <pc:sldMk cId="0" sldId="263"/>
        </pc:sldMkLst>
        <pc:picChg chg="mod">
          <ac:chgData name="Mohammad Javad" userId="22da5a1cdc82ebb5" providerId="LiveId" clId="{4882CF80-36C3-44AA-B04A-87A15BCA1E7B}" dt="2024-09-05T21:21:53.098" v="35" actId="1076"/>
          <ac:picMkLst>
            <pc:docMk/>
            <pc:sldMk cId="0" sldId="263"/>
            <ac:picMk id="80" creationId="{00000000-0000-0000-0000-000000000000}"/>
          </ac:picMkLst>
        </pc:picChg>
      </pc:sldChg>
      <pc:sldChg chg="addSp delSp modSp new mod">
        <pc:chgData name="Mohammad Javad" userId="22da5a1cdc82ebb5" providerId="LiveId" clId="{4882CF80-36C3-44AA-B04A-87A15BCA1E7B}" dt="2024-09-05T16:38:34.139" v="33" actId="1076"/>
        <pc:sldMkLst>
          <pc:docMk/>
          <pc:sldMk cId="4237311976" sldId="270"/>
        </pc:sldMkLst>
        <pc:spChg chg="mod">
          <ac:chgData name="Mohammad Javad" userId="22da5a1cdc82ebb5" providerId="LiveId" clId="{4882CF80-36C3-44AA-B04A-87A15BCA1E7B}" dt="2024-09-05T16:38:31.196" v="32" actId="1076"/>
          <ac:spMkLst>
            <pc:docMk/>
            <pc:sldMk cId="4237311976" sldId="270"/>
            <ac:spMk id="2" creationId="{7FACAE45-F791-2C22-1334-CE61C7581EB1}"/>
          </ac:spMkLst>
        </pc:spChg>
        <pc:spChg chg="del">
          <ac:chgData name="Mohammad Javad" userId="22da5a1cdc82ebb5" providerId="LiveId" clId="{4882CF80-36C3-44AA-B04A-87A15BCA1E7B}" dt="2024-09-05T16:37:02.653" v="1" actId="478"/>
          <ac:spMkLst>
            <pc:docMk/>
            <pc:sldMk cId="4237311976" sldId="270"/>
            <ac:spMk id="3" creationId="{BF781AE7-3FD8-043C-9693-BFCE9FED72B3}"/>
          </ac:spMkLst>
        </pc:spChg>
        <pc:picChg chg="add mod">
          <ac:chgData name="Mohammad Javad" userId="22da5a1cdc82ebb5" providerId="LiveId" clId="{4882CF80-36C3-44AA-B04A-87A15BCA1E7B}" dt="2024-09-05T16:38:34.139" v="33" actId="1076"/>
          <ac:picMkLst>
            <pc:docMk/>
            <pc:sldMk cId="4237311976" sldId="270"/>
            <ac:picMk id="4" creationId="{B1A09C91-CB8E-9AC5-099C-060126C85C23}"/>
          </ac:picMkLst>
        </pc:picChg>
      </pc:sldChg>
      <pc:sldChg chg="delSp modSp new del mod">
        <pc:chgData name="Mohammad Javad" userId="22da5a1cdc82ebb5" providerId="LiveId" clId="{4882CF80-36C3-44AA-B04A-87A15BCA1E7B}" dt="2024-09-05T21:32:31.959" v="41" actId="2696"/>
        <pc:sldMkLst>
          <pc:docMk/>
          <pc:sldMk cId="2140541568" sldId="271"/>
        </pc:sldMkLst>
        <pc:spChg chg="mod">
          <ac:chgData name="Mohammad Javad" userId="22da5a1cdc82ebb5" providerId="LiveId" clId="{4882CF80-36C3-44AA-B04A-87A15BCA1E7B}" dt="2024-09-05T21:31:54.479" v="39" actId="255"/>
          <ac:spMkLst>
            <pc:docMk/>
            <pc:sldMk cId="2140541568" sldId="271"/>
            <ac:spMk id="2" creationId="{5306BFF1-2486-4AEE-75FD-6E5916ED805D}"/>
          </ac:spMkLst>
        </pc:spChg>
        <pc:spChg chg="del">
          <ac:chgData name="Mohammad Javad" userId="22da5a1cdc82ebb5" providerId="LiveId" clId="{4882CF80-36C3-44AA-B04A-87A15BCA1E7B}" dt="2024-09-05T21:31:57.310" v="40" actId="478"/>
          <ac:spMkLst>
            <pc:docMk/>
            <pc:sldMk cId="2140541568" sldId="271"/>
            <ac:spMk id="3" creationId="{708D9CFA-1766-8563-0BA7-4ED386436063}"/>
          </ac:spMkLst>
        </pc:spChg>
      </pc:sldChg>
      <pc:sldChg chg="addSp delSp modSp new mod">
        <pc:chgData name="Mohammad Javad" userId="22da5a1cdc82ebb5" providerId="LiveId" clId="{4882CF80-36C3-44AA-B04A-87A15BCA1E7B}" dt="2024-09-06T13:20:52.595" v="56" actId="1076"/>
        <pc:sldMkLst>
          <pc:docMk/>
          <pc:sldMk cId="2730140723" sldId="271"/>
        </pc:sldMkLst>
        <pc:spChg chg="mod">
          <ac:chgData name="Mohammad Javad" userId="22da5a1cdc82ebb5" providerId="LiveId" clId="{4882CF80-36C3-44AA-B04A-87A15BCA1E7B}" dt="2024-09-06T13:20:49.190" v="55" actId="1076"/>
          <ac:spMkLst>
            <pc:docMk/>
            <pc:sldMk cId="2730140723" sldId="271"/>
            <ac:spMk id="2" creationId="{0C10DAB2-30A9-3DD0-6D38-8856390A54DC}"/>
          </ac:spMkLst>
        </pc:spChg>
        <pc:spChg chg="del">
          <ac:chgData name="Mohammad Javad" userId="22da5a1cdc82ebb5" providerId="LiveId" clId="{4882CF80-36C3-44AA-B04A-87A15BCA1E7B}" dt="2024-09-06T13:19:25.991" v="46" actId="478"/>
          <ac:spMkLst>
            <pc:docMk/>
            <pc:sldMk cId="2730140723" sldId="271"/>
            <ac:spMk id="3" creationId="{39F4D140-2249-3AEB-862E-9725BE2B32E9}"/>
          </ac:spMkLst>
        </pc:spChg>
        <pc:spChg chg="add del">
          <ac:chgData name="Mohammad Javad" userId="22da5a1cdc82ebb5" providerId="LiveId" clId="{4882CF80-36C3-44AA-B04A-87A15BCA1E7B}" dt="2024-09-06T13:20:20.865" v="52"/>
          <ac:spMkLst>
            <pc:docMk/>
            <pc:sldMk cId="2730140723" sldId="271"/>
            <ac:spMk id="5" creationId="{69948A09-827C-3AB1-FC80-E5867CF653F0}"/>
          </ac:spMkLst>
        </pc:spChg>
        <pc:picChg chg="add mod">
          <ac:chgData name="Mohammad Javad" userId="22da5a1cdc82ebb5" providerId="LiveId" clId="{4882CF80-36C3-44AA-B04A-87A15BCA1E7B}" dt="2024-09-06T13:20:52.595" v="56" actId="1076"/>
          <ac:picMkLst>
            <pc:docMk/>
            <pc:sldMk cId="2730140723" sldId="271"/>
            <ac:picMk id="6" creationId="{0658354D-BF34-3CB6-37AB-B975C835DA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87FC200-BA4E-4856-87EE-0BC8485235A8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33018A43-0597-42AD-9A46-C25893B2EB6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3B0AD51C-6F84-41A3-990D-E3E930F2EE8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32FCA1-BC5A-4976-8B1A-638757B59E2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6C12665-300B-40D2-8320-FB80FF7C734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2DC5D30-E59F-47CB-B1B8-C6229DB4A18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A3303C9E-3C94-43D5-BEDC-580EB01DAC0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B0D7E84E-D442-4B85-98F6-3AA6B66A6CC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33F63CA8-5B19-4707-BA6B-58654F66FFB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CAC03EEA-23CB-458D-A92F-995B0E0D5BA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4638814F-2808-4C60-B292-10EAE017295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A8457C9-F2BE-4088-9E39-E214A0AA3120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AD87D17-B0C8-46E5-8BE9-B11719320725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Aptos"/>
              </a:rPr>
              <a:t>Seventh Outline Level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63F11CF-D024-478C-AE9A-84407267A18B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5A69BBC-87DC-4B73-9ACC-4B89A9B5BAC0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B4C79A9-A350-448A-8A1A-247DA53CA955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F856989-CAC7-46CC-A120-A8E0A3253BA7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9A5EE16-4730-4774-A971-1C5999288EC7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3443298-5A24-4A6E-9115-1C1421A351AF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Aptos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Aptos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Aptos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Fifth level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3C0975C-9221-46FD-A909-09C2D3177DD4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9C3CBEF-0DA6-4ED4-B09C-320A59A7E30F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E4ECDCD-883C-43F2-BC39-4384766BD5DB}" type="slidenum">
              <a:rPr lang="en-US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3"/>
          <p:cNvSpPr/>
          <p:nvPr/>
        </p:nvSpPr>
        <p:spPr>
          <a:xfrm>
            <a:off x="4640400" y="299880"/>
            <a:ext cx="2441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Aptos"/>
              </a:rPr>
              <a:t>DC Microgrid Control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09520" y="1746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fontScale="90240"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212121"/>
                </a:solidFill>
                <a:latin typeface="Menlo"/>
              </a:rPr>
              <a:t>plotCombinedControlDesignVariation</a:t>
            </a:r>
            <a:br>
              <a:rPr sz="4400"/>
            </a:br>
            <a:r>
              <a:rPr lang="en-US" sz="1800" b="0" strike="noStrike" spc="-1">
                <a:solidFill>
                  <a:schemeClr val="dk1"/>
                </a:solidFill>
                <a:latin typeface="Menlo"/>
              </a:rPr>
              <a:t>P_DG_Range = -15:step_size:10; </a:t>
            </a:r>
            <a:r>
              <a:rPr lang="en-US" sz="1800" b="0" strike="noStrike" spc="-1">
                <a:solidFill>
                  <a:srgbClr val="008013"/>
                </a:solidFill>
                <a:latin typeface="Menlo"/>
              </a:rPr>
              <a:t>% Range for P_DG in linear scale</a:t>
            </a:r>
            <a:br>
              <a:rPr sz="1800"/>
            </a:br>
            <a:r>
              <a:rPr lang="en-US" sz="1800" b="0" strike="noStrike" spc="-1">
                <a:solidFill>
                  <a:schemeClr val="dk1"/>
                </a:solidFill>
                <a:latin typeface="Menlo"/>
              </a:rPr>
              <a:t>P_Line_Range = 0:step_size:15; </a:t>
            </a:r>
            <a:r>
              <a:rPr lang="en-US" sz="1800" b="0" strike="noStrike" spc="-1">
                <a:solidFill>
                  <a:srgbClr val="008013"/>
                </a:solidFill>
                <a:latin typeface="Menlo"/>
              </a:rPr>
              <a:t>% Range for P_Line in linear scale</a:t>
            </a:r>
            <a:br>
              <a:rPr sz="1800"/>
            </a:b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84" name="Picture 4"/>
          <p:cNvPicPr/>
          <p:nvPr/>
        </p:nvPicPr>
        <p:blipFill>
          <a:blip r:embed="rId2"/>
          <a:stretch/>
        </p:blipFill>
        <p:spPr>
          <a:xfrm>
            <a:off x="0" y="1073160"/>
            <a:ext cx="12191760" cy="606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fontScale="90240"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212121"/>
                </a:solidFill>
                <a:latin typeface="Menlo"/>
              </a:rPr>
              <a:t>plotCombinedControlDesignVariation</a:t>
            </a:r>
            <a:br>
              <a:rPr sz="4400"/>
            </a:br>
            <a:r>
              <a:rPr lang="en-US" sz="1800" b="0" strike="noStrike" spc="-1">
                <a:solidFill>
                  <a:schemeClr val="dk1"/>
                </a:solidFill>
                <a:latin typeface="Menlo"/>
              </a:rPr>
              <a:t>piVals = P_DG + deltaP_DG * rand(1, numOfDGs);</a:t>
            </a:r>
            <a:br>
              <a:rPr sz="1800"/>
            </a:br>
            <a:r>
              <a:rPr lang="en-US" sz="1800" b="0" strike="noStrike" spc="-1">
                <a:solidFill>
                  <a:schemeClr val="dk1"/>
                </a:solidFill>
                <a:latin typeface="Menlo"/>
              </a:rPr>
              <a:t>plVals = P_Line + deltaP_Line * rand(1, numOfLines);</a:t>
            </a:r>
            <a:br>
              <a:rPr sz="1800"/>
            </a:b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86" name="Picture 4"/>
          <p:cNvPicPr/>
          <p:nvPr/>
        </p:nvPicPr>
        <p:blipFill>
          <a:blip r:embed="rId2"/>
          <a:stretch/>
        </p:blipFill>
        <p:spPr>
          <a:xfrm>
            <a:off x="3971880" y="2467080"/>
            <a:ext cx="4247640" cy="318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fontScale="90240"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212121"/>
                </a:solidFill>
                <a:latin typeface="Menlo"/>
              </a:rPr>
              <a:t>plotCombinedControlDesignVariation</a:t>
            </a:r>
            <a:br>
              <a:rPr sz="4400"/>
            </a:br>
            <a:r>
              <a:rPr lang="en-US" sz="1800" b="0" strike="noStrike" spc="-1">
                <a:solidFill>
                  <a:schemeClr val="dk1"/>
                </a:solidFill>
                <a:latin typeface="Menlo"/>
              </a:rPr>
              <a:t>piVals = P_DG + rand(1, numOfDGs) + 1/2 * deltaP_DG;</a:t>
            </a:r>
            <a:br>
              <a:rPr sz="1800"/>
            </a:br>
            <a:r>
              <a:rPr lang="en-US" sz="1800" b="0" strike="noStrike" spc="-1">
                <a:solidFill>
                  <a:schemeClr val="dk1"/>
                </a:solidFill>
                <a:latin typeface="Menlo"/>
              </a:rPr>
              <a:t>plVals = P_Line + rand(1, numOfLines) + 1/2 * deltaP_Line;</a:t>
            </a:r>
            <a:br>
              <a:rPr sz="1800"/>
            </a:b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88" name="Picture 4"/>
          <p:cNvPicPr/>
          <p:nvPr/>
        </p:nvPicPr>
        <p:blipFill>
          <a:blip r:embed="rId2"/>
          <a:stretch/>
        </p:blipFill>
        <p:spPr>
          <a:xfrm>
            <a:off x="3629160" y="2514600"/>
            <a:ext cx="4247640" cy="3180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/>
          <p:cNvPicPr/>
          <p:nvPr/>
        </p:nvPicPr>
        <p:blipFill>
          <a:blip r:embed="rId2"/>
          <a:stretch/>
        </p:blipFill>
        <p:spPr>
          <a:xfrm>
            <a:off x="2057400" y="685800"/>
            <a:ext cx="8001000" cy="6316560"/>
          </a:xfrm>
          <a:prstGeom prst="rect">
            <a:avLst/>
          </a:prstGeom>
          <a:ln w="0">
            <a:noFill/>
          </a:ln>
        </p:spPr>
      </p:pic>
      <p:sp>
        <p:nvSpPr>
          <p:cNvPr id="90" name="TextBox 89"/>
          <p:cNvSpPr txBox="1"/>
          <p:nvPr/>
        </p:nvSpPr>
        <p:spPr>
          <a:xfrm>
            <a:off x="511200" y="228600"/>
            <a:ext cx="6575400" cy="38628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en-US" sz="1000" b="0" strike="noStrike" spc="-1">
                <a:solidFill>
                  <a:srgbClr val="000000"/>
                </a:solidFill>
                <a:latin typeface="Consolas;Courier"/>
              </a:rPr>
              <a:t>piVals = P_DG + deltaP_DG * rand(1, numOfDGs) - 1/2 * deltaP_DG;</a:t>
            </a:r>
            <a:endParaRPr lang="en-US" sz="1000" b="0" strike="noStrike" spc="-1">
              <a:solidFill>
                <a:srgbClr val="000000"/>
              </a:solidFill>
              <a:latin typeface="Consolas;Courier"/>
              <a:ea typeface="Consolas;Courier"/>
            </a:endParaRPr>
          </a:p>
          <a:p>
            <a:r>
              <a:rPr lang="en-US" sz="1000" b="0" strike="noStrike" spc="-1">
                <a:solidFill>
                  <a:srgbClr val="000000"/>
                </a:solidFill>
                <a:latin typeface="Consolas;Courier"/>
              </a:rPr>
              <a:t>            plVals = P_Line + deltaP_Line * rand(1, numOfLines) - 1/2 * deltaP_Line;</a:t>
            </a:r>
            <a:endParaRPr lang="en-US" sz="1000" b="0" strike="noStrike" spc="-1">
              <a:solidFill>
                <a:srgbClr val="000000"/>
              </a:solidFill>
              <a:latin typeface="Consolas;Courier"/>
              <a:ea typeface="Consolas;Courier"/>
            </a:endParaRPr>
          </a:p>
        </p:txBody>
      </p:sp>
      <p:sp>
        <p:nvSpPr>
          <p:cNvPr id="91" name="Rectangle 90"/>
          <p:cNvSpPr/>
          <p:nvPr/>
        </p:nvSpPr>
        <p:spPr>
          <a:xfrm rot="21535200">
            <a:off x="5404680" y="3052440"/>
            <a:ext cx="385200" cy="336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Straight Connector 91"/>
          <p:cNvSpPr/>
          <p:nvPr/>
        </p:nvSpPr>
        <p:spPr>
          <a:xfrm>
            <a:off x="5414400" y="2057400"/>
            <a:ext cx="0" cy="3200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Straight Connector 92"/>
          <p:cNvSpPr/>
          <p:nvPr/>
        </p:nvSpPr>
        <p:spPr>
          <a:xfrm>
            <a:off x="5774400" y="2057400"/>
            <a:ext cx="0" cy="3200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Straight Connector 93"/>
          <p:cNvSpPr/>
          <p:nvPr/>
        </p:nvSpPr>
        <p:spPr>
          <a:xfrm flipH="1">
            <a:off x="4174200" y="3344400"/>
            <a:ext cx="33696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Straight Connector 94"/>
          <p:cNvSpPr/>
          <p:nvPr/>
        </p:nvSpPr>
        <p:spPr>
          <a:xfrm flipH="1">
            <a:off x="4174200" y="3092400"/>
            <a:ext cx="33696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7027920" y="360"/>
            <a:ext cx="4630680" cy="6857640"/>
          </a:xfrm>
          <a:prstGeom prst="rect">
            <a:avLst/>
          </a:prstGeom>
          <a:ln w="0">
            <a:noFill/>
          </a:ln>
        </p:spPr>
      </p:pic>
      <p:pic>
        <p:nvPicPr>
          <p:cNvPr id="97" name="Picture 96"/>
          <p:cNvPicPr/>
          <p:nvPr/>
        </p:nvPicPr>
        <p:blipFill>
          <a:blip r:embed="rId3"/>
          <a:stretch/>
        </p:blipFill>
        <p:spPr>
          <a:xfrm>
            <a:off x="238320" y="53640"/>
            <a:ext cx="5248080" cy="306900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97"/>
          <p:cNvPicPr/>
          <p:nvPr/>
        </p:nvPicPr>
        <p:blipFill>
          <a:blip r:embed="rId4"/>
          <a:stretch/>
        </p:blipFill>
        <p:spPr>
          <a:xfrm>
            <a:off x="85320" y="3019680"/>
            <a:ext cx="5401080" cy="2695320"/>
          </a:xfrm>
          <a:prstGeom prst="rect">
            <a:avLst/>
          </a:prstGeom>
          <a:ln w="0">
            <a:noFill/>
          </a:ln>
        </p:spPr>
      </p:pic>
      <p:pic>
        <p:nvPicPr>
          <p:cNvPr id="99" name="Picture 98"/>
          <p:cNvPicPr/>
          <p:nvPr/>
        </p:nvPicPr>
        <p:blipFill>
          <a:blip r:embed="rId5"/>
          <a:stretch/>
        </p:blipFill>
        <p:spPr>
          <a:xfrm>
            <a:off x="152640" y="5715000"/>
            <a:ext cx="6248160" cy="1385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AE45-F791-2C22-1334-CE61C758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80" y="134345"/>
            <a:ext cx="10515240" cy="1325160"/>
          </a:xfrm>
        </p:spPr>
        <p:txBody>
          <a:bodyPr/>
          <a:lstStyle/>
          <a:p>
            <a:r>
              <a:rPr lang="en-US" sz="1200" b="0" i="0" dirty="0">
                <a:solidFill>
                  <a:srgbClr val="0E00FF"/>
                </a:solidFill>
                <a:effectLst/>
                <a:latin typeface="Menlo"/>
              </a:rPr>
              <a:t>function </a:t>
            </a:r>
            <a:r>
              <a:rPr lang="en-US" sz="1200" b="0" i="0" dirty="0" err="1">
                <a:effectLst/>
                <a:latin typeface="Menlo"/>
              </a:rPr>
              <a:t>plotTestBothFeasibility</a:t>
            </a:r>
            <a:br>
              <a:rPr lang="en-US" sz="1200" b="0" i="0" dirty="0">
                <a:effectLst/>
                <a:latin typeface="Menlo"/>
              </a:rPr>
            </a:br>
            <a:r>
              <a:rPr lang="en-US" sz="1200" b="0" i="0" dirty="0" err="1">
                <a:effectLst/>
                <a:latin typeface="Menlo"/>
              </a:rPr>
              <a:t>step_size</a:t>
            </a:r>
            <a:r>
              <a:rPr lang="en-US" sz="1200" b="0" i="0" dirty="0">
                <a:effectLst/>
                <a:latin typeface="Menlo"/>
              </a:rPr>
              <a:t> = 0.5;</a:t>
            </a:r>
            <a:br>
              <a:rPr lang="en-US" sz="1200" b="0" i="0" dirty="0">
                <a:effectLst/>
                <a:latin typeface="Menlo"/>
              </a:rPr>
            </a:br>
            <a:r>
              <a:rPr lang="en-US" sz="1200" b="0" i="0" dirty="0" err="1">
                <a:effectLst/>
                <a:latin typeface="Menlo"/>
              </a:rPr>
              <a:t>piRange</a:t>
            </a:r>
            <a:r>
              <a:rPr lang="en-US" sz="1200" b="0" i="0" dirty="0">
                <a:effectLst/>
                <a:latin typeface="Menlo"/>
              </a:rPr>
              <a:t> = 10.^(-5:step_size:0); </a:t>
            </a:r>
            <a:br>
              <a:rPr lang="en-US" sz="1200" b="0" i="0" dirty="0">
                <a:effectLst/>
                <a:latin typeface="Menlo"/>
              </a:rPr>
            </a:br>
            <a:r>
              <a:rPr lang="en-US" sz="1200" b="0" i="0" dirty="0" err="1">
                <a:effectLst/>
                <a:latin typeface="Menlo"/>
              </a:rPr>
              <a:t>plRange</a:t>
            </a:r>
            <a:r>
              <a:rPr lang="en-US" sz="1200" b="0" i="0" dirty="0">
                <a:effectLst/>
                <a:latin typeface="Menlo"/>
              </a:rPr>
              <a:t> = 10.^(-5:step_size:0;</a:t>
            </a:r>
            <a:br>
              <a:rPr lang="en-US" sz="1200" b="0" i="0" dirty="0">
                <a:effectLst/>
                <a:latin typeface="Menlo"/>
              </a:rPr>
            </a:br>
            <a:r>
              <a:rPr lang="en-US" sz="1200" b="0" i="0" dirty="0" err="1">
                <a:effectLst/>
                <a:latin typeface="Menlo"/>
              </a:rPr>
              <a:t>squareSize</a:t>
            </a:r>
            <a:r>
              <a:rPr lang="en-US" sz="1200" b="0" i="0" dirty="0">
                <a:effectLst/>
                <a:latin typeface="Menlo"/>
              </a:rPr>
              <a:t> = </a:t>
            </a:r>
            <a:r>
              <a:rPr lang="en-US" sz="1200" b="0" i="0" dirty="0" err="1">
                <a:effectLst/>
                <a:latin typeface="Menlo"/>
              </a:rPr>
              <a:t>step_size</a:t>
            </a:r>
            <a:br>
              <a:rPr lang="en-US" sz="1200" b="0" i="0" dirty="0">
                <a:effectLst/>
                <a:latin typeface="Menlo"/>
              </a:rPr>
            </a:br>
            <a:r>
              <a:rPr lang="en-US" sz="12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200" b="0" i="0" dirty="0" err="1">
                <a:effectLst/>
                <a:latin typeface="Menlo"/>
              </a:rPr>
              <a:t>numRandomPoints</a:t>
            </a:r>
            <a:r>
              <a:rPr lang="en-US" sz="1200" b="0" i="0" dirty="0">
                <a:effectLst/>
                <a:latin typeface="Menlo"/>
              </a:rPr>
              <a:t> = 10;</a:t>
            </a:r>
            <a:br>
              <a:rPr lang="en-US" sz="1200" b="0" i="0" dirty="0">
                <a:effectLst/>
                <a:latin typeface="Menlo"/>
              </a:rPr>
            </a:br>
            <a:br>
              <a:rPr lang="en-US" sz="1200" b="0" i="0" dirty="0">
                <a:effectLst/>
                <a:latin typeface="Menlo"/>
              </a:rPr>
            </a:b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09C91-CB8E-9AC5-099C-060126C85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550" y="1158875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11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DAB2-30A9-3DD0-6D38-8856390A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" y="-92160"/>
            <a:ext cx="10515240" cy="1325160"/>
          </a:xfrm>
        </p:spPr>
        <p:txBody>
          <a:bodyPr/>
          <a:lstStyle/>
          <a:p>
            <a:r>
              <a:rPr lang="en-US" sz="1200" b="0" i="0" dirty="0">
                <a:solidFill>
                  <a:srgbClr val="0E00FF"/>
                </a:solidFill>
                <a:effectLst/>
                <a:latin typeface="Menlo"/>
              </a:rPr>
              <a:t>function </a:t>
            </a:r>
            <a:r>
              <a:rPr lang="en-US" sz="1200" b="0" i="0" dirty="0" err="1">
                <a:effectLst/>
                <a:latin typeface="Menlo"/>
              </a:rPr>
              <a:t>plotTestBothFeasibility</a:t>
            </a:r>
            <a:br>
              <a:rPr lang="en-US" sz="1200" b="0" i="0" dirty="0">
                <a:effectLst/>
                <a:latin typeface="Menlo"/>
              </a:rPr>
            </a:br>
            <a:r>
              <a:rPr lang="en-US" sz="1200" b="0" i="0" dirty="0" err="1">
                <a:effectLst/>
                <a:latin typeface="Menlo"/>
              </a:rPr>
              <a:t>step_size</a:t>
            </a:r>
            <a:r>
              <a:rPr lang="en-US" sz="1200" b="0" i="0" dirty="0">
                <a:effectLst/>
                <a:latin typeface="Menlo"/>
              </a:rPr>
              <a:t> = 0.5;</a:t>
            </a:r>
            <a:br>
              <a:rPr lang="en-US" sz="1200" b="0" i="0" dirty="0">
                <a:effectLst/>
                <a:latin typeface="Menlo"/>
              </a:rPr>
            </a:br>
            <a:r>
              <a:rPr lang="en-US" sz="1200" b="0" i="0" dirty="0" err="1">
                <a:effectLst/>
                <a:latin typeface="Menlo"/>
              </a:rPr>
              <a:t>piRange</a:t>
            </a:r>
            <a:r>
              <a:rPr lang="en-US" sz="1200" b="0" i="0" dirty="0">
                <a:effectLst/>
                <a:latin typeface="Menlo"/>
              </a:rPr>
              <a:t> = 10.^(-5:step_size:5); </a:t>
            </a:r>
            <a:br>
              <a:rPr lang="en-US" sz="1200" b="0" i="0" dirty="0">
                <a:effectLst/>
                <a:latin typeface="Menlo"/>
              </a:rPr>
            </a:br>
            <a:r>
              <a:rPr lang="en-US" sz="1200" b="0" i="0" dirty="0" err="1">
                <a:effectLst/>
                <a:latin typeface="Menlo"/>
              </a:rPr>
              <a:t>plRange</a:t>
            </a:r>
            <a:r>
              <a:rPr lang="en-US" sz="1200" b="0" i="0" dirty="0">
                <a:effectLst/>
                <a:latin typeface="Menlo"/>
              </a:rPr>
              <a:t> = 10.^(-5:step_size:5;</a:t>
            </a:r>
            <a:br>
              <a:rPr lang="en-US" sz="1200" b="0" i="0" dirty="0">
                <a:effectLst/>
                <a:latin typeface="Menlo"/>
              </a:rPr>
            </a:br>
            <a:r>
              <a:rPr lang="en-US" sz="1200" b="0" i="0" dirty="0" err="1">
                <a:effectLst/>
                <a:latin typeface="Menlo"/>
              </a:rPr>
              <a:t>squareSize</a:t>
            </a:r>
            <a:r>
              <a:rPr lang="en-US" sz="1200" b="0" i="0" dirty="0">
                <a:effectLst/>
                <a:latin typeface="Menlo"/>
              </a:rPr>
              <a:t> = </a:t>
            </a:r>
            <a:r>
              <a:rPr lang="en-US" sz="1200" b="0" i="0" dirty="0" err="1">
                <a:effectLst/>
                <a:latin typeface="Menlo"/>
              </a:rPr>
              <a:t>step_size</a:t>
            </a:r>
            <a:br>
              <a:rPr lang="en-US" sz="1200" b="0" i="0" dirty="0">
                <a:effectLst/>
                <a:latin typeface="Menlo"/>
              </a:rPr>
            </a:br>
            <a:r>
              <a:rPr lang="en-US" sz="12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200" b="0" i="0" dirty="0" err="1">
                <a:effectLst/>
                <a:latin typeface="Menlo"/>
              </a:rPr>
              <a:t>numRandomPoints</a:t>
            </a:r>
            <a:r>
              <a:rPr lang="en-US" sz="1200" b="0" i="0" dirty="0">
                <a:effectLst/>
                <a:latin typeface="Menlo"/>
              </a:rPr>
              <a:t> = 10;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58354D-BF34-3CB6-37AB-B975C835D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3000"/>
            <a:ext cx="12192000" cy="606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4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1800" b="0" strike="noStrike" spc="-1">
                <a:solidFill>
                  <a:srgbClr val="008013"/>
                </a:solidFill>
                <a:latin typeface="Menlo"/>
              </a:rPr>
              <a:t>% Define the correct range for piScalar and plScalar</a:t>
            </a:r>
            <a:br>
              <a:rPr sz="1800"/>
            </a:br>
            <a:r>
              <a:rPr lang="en-US" sz="1800" b="0" strike="noStrike" spc="-1">
                <a:solidFill>
                  <a:schemeClr val="dk1"/>
                </a:solidFill>
                <a:latin typeface="Menlo"/>
              </a:rPr>
              <a:t>piRange = 10.^(-15:1:0); </a:t>
            </a:r>
            <a:r>
              <a:rPr lang="en-US" sz="1800" b="0" strike="noStrike" spc="-1">
                <a:solidFill>
                  <a:srgbClr val="008013"/>
                </a:solidFill>
                <a:latin typeface="Menlo"/>
              </a:rPr>
              <a:t>% Adjust the range as needed</a:t>
            </a:r>
            <a:br>
              <a:rPr sz="1800"/>
            </a:br>
            <a:r>
              <a:rPr lang="en-US" sz="1800" b="0" strike="noStrike" spc="-1">
                <a:solidFill>
                  <a:schemeClr val="dk1"/>
                </a:solidFill>
                <a:latin typeface="Menlo"/>
              </a:rPr>
              <a:t>plRange = 10.^(-15:1:0); </a:t>
            </a:r>
            <a:r>
              <a:rPr lang="en-US" sz="1800" b="0" strike="noStrike" spc="-1">
                <a:solidFill>
                  <a:srgbClr val="008013"/>
                </a:solidFill>
                <a:latin typeface="Menlo"/>
              </a:rPr>
              <a:t>% Adjust the range as needed</a:t>
            </a:r>
            <a:br>
              <a:rPr sz="1800"/>
            </a:b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68" name="Picture 4"/>
          <p:cNvPicPr/>
          <p:nvPr/>
        </p:nvPicPr>
        <p:blipFill>
          <a:blip r:embed="rId2"/>
          <a:stretch/>
        </p:blipFill>
        <p:spPr>
          <a:xfrm>
            <a:off x="-305640" y="1027800"/>
            <a:ext cx="12191760" cy="606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Menlo"/>
              </a:rPr>
              <a:t>piRange = 10.^(0:0.01:0.5); </a:t>
            </a:r>
            <a:r>
              <a:rPr lang="en-US" sz="1800" b="0" strike="noStrike" spc="-1">
                <a:solidFill>
                  <a:srgbClr val="008013"/>
                </a:solidFill>
                <a:latin typeface="Menlo"/>
              </a:rPr>
              <a:t>% Adjust the range as needed</a:t>
            </a:r>
            <a:br>
              <a:rPr sz="1800"/>
            </a:br>
            <a:r>
              <a:rPr lang="en-US" sz="1800" b="0" strike="noStrike" spc="-1">
                <a:solidFill>
                  <a:schemeClr val="dk1"/>
                </a:solidFill>
                <a:latin typeface="Menlo"/>
              </a:rPr>
              <a:t>plRange = 10.^(-1.5:0.01:-1); </a:t>
            </a:r>
            <a:r>
              <a:rPr lang="en-US" sz="1800" b="0" strike="noStrike" spc="-1">
                <a:solidFill>
                  <a:srgbClr val="008013"/>
                </a:solidFill>
                <a:latin typeface="Menlo"/>
              </a:rPr>
              <a:t>% Adjust the range as needed</a:t>
            </a:r>
            <a:br>
              <a:rPr sz="1800"/>
            </a:br>
            <a:endParaRPr lang="en-US" sz="18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70" name="Picture 4"/>
          <p:cNvPicPr/>
          <p:nvPr/>
        </p:nvPicPr>
        <p:blipFill>
          <a:blip r:embed="rId2"/>
          <a:stretch/>
        </p:blipFill>
        <p:spPr>
          <a:xfrm>
            <a:off x="0" y="1132560"/>
            <a:ext cx="12191760" cy="606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Without Mat4_1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72" name="Picture 6"/>
          <p:cNvPicPr/>
          <p:nvPr/>
        </p:nvPicPr>
        <p:blipFill>
          <a:blip r:embed="rId2"/>
          <a:stretch/>
        </p:blipFill>
        <p:spPr>
          <a:xfrm>
            <a:off x="-500400" y="916560"/>
            <a:ext cx="12191760" cy="606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Without Mat4_1- omitting local infeasibility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74" name="Picture 4"/>
          <p:cNvPicPr/>
          <p:nvPr/>
        </p:nvPicPr>
        <p:blipFill>
          <a:blip r:embed="rId2"/>
          <a:stretch/>
        </p:blipFill>
        <p:spPr>
          <a:xfrm>
            <a:off x="3681360" y="1881360"/>
            <a:ext cx="4962240" cy="372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With Mat4_1- omitting local infeasibility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76" name="Picture 4"/>
          <p:cNvPicPr/>
          <p:nvPr/>
        </p:nvPicPr>
        <p:blipFill>
          <a:blip r:embed="rId2"/>
          <a:stretch/>
        </p:blipFill>
        <p:spPr>
          <a:xfrm>
            <a:off x="3614760" y="2347920"/>
            <a:ext cx="4962240" cy="372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Without Mat4_1: plotting p_iVals and P_lVals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78" name="Picture 4"/>
          <p:cNvPicPr/>
          <p:nvPr/>
        </p:nvPicPr>
        <p:blipFill>
          <a:blip r:embed="rId2"/>
          <a:stretch/>
        </p:blipFill>
        <p:spPr>
          <a:xfrm>
            <a:off x="3429000" y="2171880"/>
            <a:ext cx="5333760" cy="4000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With Mat4_1: plotting p_iVals and P_lVals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80" name="Picture 4"/>
          <p:cNvPicPr/>
          <p:nvPr/>
        </p:nvPicPr>
        <p:blipFill>
          <a:blip r:embed="rId2"/>
          <a:stretch/>
        </p:blipFill>
        <p:spPr>
          <a:xfrm>
            <a:off x="3105180" y="2028885"/>
            <a:ext cx="5333760" cy="4000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ptos Display"/>
              </a:rPr>
              <a:t>Fixed Values for P_i and P_l in the global controller – set them to 10^-4</a:t>
            </a:r>
            <a:endParaRPr lang="en-US" sz="4400" b="0" strike="noStrike" spc="-1">
              <a:solidFill>
                <a:schemeClr val="dk1"/>
              </a:solidFill>
              <a:latin typeface="Aptos"/>
            </a:endParaRPr>
          </a:p>
        </p:txBody>
      </p:sp>
      <p:pic>
        <p:nvPicPr>
          <p:cNvPr id="82" name="Picture 4"/>
          <p:cNvPicPr/>
          <p:nvPr/>
        </p:nvPicPr>
        <p:blipFill>
          <a:blip r:embed="rId2"/>
          <a:stretch/>
        </p:blipFill>
        <p:spPr>
          <a:xfrm>
            <a:off x="3809880" y="2514600"/>
            <a:ext cx="3962160" cy="2971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394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16</vt:i4>
      </vt:variant>
    </vt:vector>
  </HeadingPairs>
  <TitlesOfParts>
    <vt:vector size="35" baseType="lpstr">
      <vt:lpstr>Aptos</vt:lpstr>
      <vt:lpstr>Aptos Display</vt:lpstr>
      <vt:lpstr>Arial</vt:lpstr>
      <vt:lpstr>Consolas;Courier</vt:lpstr>
      <vt:lpstr>Menlo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% Define the correct range for piScalar and plScalar piRange = 10.^(-15:1:0); % Adjust the range as needed plRange = 10.^(-15:1:0); % Adjust the range as needed </vt:lpstr>
      <vt:lpstr>piRange = 10.^(0:0.01:0.5); % Adjust the range as needed plRange = 10.^(-1.5:0.01:-1); % Adjust the range as needed </vt:lpstr>
      <vt:lpstr>Without Mat4_1</vt:lpstr>
      <vt:lpstr>Without Mat4_1- omitting local infeasibility</vt:lpstr>
      <vt:lpstr>With Mat4_1- omitting local infeasibility</vt:lpstr>
      <vt:lpstr>Without Mat4_1: plotting p_iVals and P_lVals</vt:lpstr>
      <vt:lpstr>With Mat4_1: plotting p_iVals and P_lVals</vt:lpstr>
      <vt:lpstr>Fixed Values for P_i and P_l in the global controller – set them to 10^-4</vt:lpstr>
      <vt:lpstr>plotCombinedControlDesignVariation P_DG_Range = -15:step_size:10; % Range for P_DG in linear scale P_Line_Range = 0:step_size:15; % Range for P_Line in linear scale </vt:lpstr>
      <vt:lpstr>plotCombinedControlDesignVariation piVals = P_DG + deltaP_DG * rand(1, numOfDGs); plVals = P_Line + deltaP_Line * rand(1, numOfLines); </vt:lpstr>
      <vt:lpstr>plotCombinedControlDesignVariation piVals = P_DG + rand(1, numOfDGs) + 1/2 * deltaP_DG; plVals = P_Line + rand(1, numOfLines) + 1/2 * deltaP_Line; </vt:lpstr>
      <vt:lpstr>PowerPoint Presentation</vt:lpstr>
      <vt:lpstr>PowerPoint Presentation</vt:lpstr>
      <vt:lpstr>function plotTestBothFeasibility step_size = 0.5; piRange = 10.^(-5:step_size:0);  plRange = 10.^(-5:step_size:0; squareSize = step_size  numRandomPoints = 10;  </vt:lpstr>
      <vt:lpstr>function plotTestBothFeasibility step_size = 0.5; piRange = 10.^(-5:step_size:5);  plRange = 10.^(-5:step_size:5; squareSize = step_size  numRandomPoints = 10;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Mohammad Javad</dc:creator>
  <dc:description/>
  <cp:lastModifiedBy>Mohammad Javad</cp:lastModifiedBy>
  <cp:revision>3</cp:revision>
  <dcterms:created xsi:type="dcterms:W3CDTF">2024-08-28T12:38:33Z</dcterms:created>
  <dcterms:modified xsi:type="dcterms:W3CDTF">2024-09-06T13:20:56Z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12</vt:i4>
  </property>
</Properties>
</file>