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wmf" ContentType="image/x-wmf"/>
  <Override PartName="/ppt/media/image10.wmf" ContentType="image/x-wmf"/>
  <Override PartName="/ppt/media/image1.wmf" ContentType="image/x-wmf"/>
  <Override PartName="/ppt/media/image25.png" ContentType="image/png"/>
  <Override PartName="/ppt/media/image12.jpeg" ContentType="image/jpeg"/>
  <Override PartName="/ppt/media/image26.png" ContentType="image/png"/>
  <Override PartName="/ppt/media/image11.wmf" ContentType="image/x-wmf"/>
  <Override PartName="/ppt/media/image7.wmf" ContentType="image/x-wmf"/>
  <Override PartName="/ppt/media/image33.png" ContentType="image/png"/>
  <Override PartName="/ppt/media/image18.png" ContentType="image/png"/>
  <Override PartName="/ppt/media/image9.png" ContentType="image/png"/>
  <Override PartName="/ppt/media/image8.wmf" ContentType="image/x-wmf"/>
  <Override PartName="/ppt/media/image13.png" ContentType="image/png"/>
  <Override PartName="/ppt/media/image30.png" ContentType="image/png"/>
  <Override PartName="/ppt/media/image4.wmf" ContentType="image/x-wmf"/>
  <Override PartName="/ppt/media/image28.png" ContentType="image/png"/>
  <Override PartName="/ppt/media/image31.png" ContentType="image/png"/>
  <Override PartName="/ppt/media/image5.wmf" ContentType="image/x-wmf"/>
  <Override PartName="/ppt/media/image29.png" ContentType="image/png"/>
  <Override PartName="/ppt/media/image32.png" ContentType="image/png"/>
  <Override PartName="/ppt/media/image6.wmf" ContentType="image/x-wmf"/>
  <Override PartName="/ppt/media/image3.wmf" ContentType="image/x-wmf"/>
  <Override PartName="/ppt/media/image27.png" ContentType="image/png"/>
  <Override PartName="/ppt/media/image34.png" ContentType="image/png"/>
  <Override PartName="/ppt/media/image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0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314CC-CCD3-4F14-8349-CCE58E2151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C0BDAF4-3EAA-40BB-A02F-807C010ECF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8C326C9-3B07-4145-BE33-03A0E491A5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5E808A-B7E8-42EC-B600-192F6A2AA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8AFF1-8605-4DF4-A7C8-AD397A704C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81E1C7-2311-4942-93B4-F5F8541D6A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F52AFEC-844D-4470-A632-A7E204B641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73BD74-DD09-4015-A123-B1A67183F4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EEFDEA7-8613-4124-B10F-C7B6DBE5FF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EFB0BF2-7334-4A10-B89F-37012415C0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AA39C3-7326-4CF9-959F-AB224316F9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20209D-99A7-4CEF-A41A-420444D47E4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60B50A-38A2-402E-B72C-D28B6F58C88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A510EF-2010-4C5C-BF3A-083181DF2C8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BE1451-EA9D-4FA5-B840-1D2A95334BB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EF30A5-0278-4BA0-B0A4-830973C8092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788602-5DF2-432D-8058-1F3C711F80E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B3AC1C-09C8-4967-B7EA-1C31BE63B36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10D3ED-3B57-46F7-814C-DFE7F4BD7A5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11E28E-522B-4C69-8F90-23F20F43D10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659CAA-F686-468C-A117-C0EBF4706D1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7F3FE3-7408-40C4-96A1-B1CFEB92583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DC Microgrid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4" descr=""/>
          <p:cNvPicPr/>
          <p:nvPr/>
        </p:nvPicPr>
        <p:blipFill>
          <a:blip r:embed="rId1"/>
          <a:stretch/>
        </p:blipFill>
        <p:spPr>
          <a:xfrm>
            <a:off x="0" y="1073160"/>
            <a:ext cx="12191040" cy="60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4" descr=""/>
          <p:cNvPicPr/>
          <p:nvPr/>
        </p:nvPicPr>
        <p:blipFill>
          <a:blip r:embed="rId1"/>
          <a:stretch/>
        </p:blipFill>
        <p:spPr>
          <a:xfrm>
            <a:off x="3971880" y="2467080"/>
            <a:ext cx="424692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4" descr=""/>
          <p:cNvPicPr/>
          <p:nvPr/>
        </p:nvPicPr>
        <p:blipFill>
          <a:blip r:embed="rId1"/>
          <a:stretch/>
        </p:blipFill>
        <p:spPr>
          <a:xfrm>
            <a:off x="3629160" y="2514600"/>
            <a:ext cx="4246920" cy="31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88" descr=""/>
          <p:cNvPicPr/>
          <p:nvPr/>
        </p:nvPicPr>
        <p:blipFill>
          <a:blip r:embed="rId1"/>
          <a:stretch/>
        </p:blipFill>
        <p:spPr>
          <a:xfrm>
            <a:off x="2057400" y="685800"/>
            <a:ext cx="8000280" cy="6315840"/>
          </a:xfrm>
          <a:prstGeom prst="rect">
            <a:avLst/>
          </a:prstGeom>
          <a:ln w="0">
            <a:noFill/>
          </a:ln>
        </p:spPr>
      </p:pic>
      <p:sp>
        <p:nvSpPr>
          <p:cNvPr id="73" name="TextBox 89"/>
          <p:cNvSpPr/>
          <p:nvPr/>
        </p:nvSpPr>
        <p:spPr>
          <a:xfrm>
            <a:off x="511200" y="228600"/>
            <a:ext cx="65746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Consolas;Courier"/>
              </a:rPr>
              <a:t>plVals = P_Line + deltaP_Line * rand(1, numOfLines) - 1/2 * deltaP_Line;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90"/>
          <p:cNvSpPr/>
          <p:nvPr/>
        </p:nvSpPr>
        <p:spPr>
          <a:xfrm rot="21535200">
            <a:off x="5403960" y="3051720"/>
            <a:ext cx="384480" cy="33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traight Connector 91"/>
          <p:cNvSpPr/>
          <p:nvPr/>
        </p:nvSpPr>
        <p:spPr>
          <a:xfrm>
            <a:off x="5414400" y="2057400"/>
            <a:ext cx="36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traight Connector 92"/>
          <p:cNvSpPr/>
          <p:nvPr/>
        </p:nvSpPr>
        <p:spPr>
          <a:xfrm>
            <a:off x="5774400" y="2057400"/>
            <a:ext cx="36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traight Connector 93"/>
          <p:cNvSpPr/>
          <p:nvPr/>
        </p:nvSpPr>
        <p:spPr>
          <a:xfrm flipH="1">
            <a:off x="4174200" y="3344400"/>
            <a:ext cx="33696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traight Connector 94"/>
          <p:cNvSpPr/>
          <p:nvPr/>
        </p:nvSpPr>
        <p:spPr>
          <a:xfrm flipH="1">
            <a:off x="4174200" y="3092400"/>
            <a:ext cx="33696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95" descr=""/>
          <p:cNvPicPr/>
          <p:nvPr/>
        </p:nvPicPr>
        <p:blipFill>
          <a:blip r:embed="rId1"/>
          <a:stretch/>
        </p:blipFill>
        <p:spPr>
          <a:xfrm>
            <a:off x="7027920" y="360"/>
            <a:ext cx="4629960" cy="685692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96" descr=""/>
          <p:cNvPicPr/>
          <p:nvPr/>
        </p:nvPicPr>
        <p:blipFill>
          <a:blip r:embed="rId2"/>
          <a:stretch/>
        </p:blipFill>
        <p:spPr>
          <a:xfrm>
            <a:off x="238320" y="53640"/>
            <a:ext cx="5247360" cy="306828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97" descr=""/>
          <p:cNvPicPr/>
          <p:nvPr/>
        </p:nvPicPr>
        <p:blipFill>
          <a:blip r:embed="rId3"/>
          <a:stretch/>
        </p:blipFill>
        <p:spPr>
          <a:xfrm>
            <a:off x="85320" y="3019680"/>
            <a:ext cx="5400360" cy="269460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98" descr=""/>
          <p:cNvPicPr/>
          <p:nvPr/>
        </p:nvPicPr>
        <p:blipFill>
          <a:blip r:embed="rId4"/>
          <a:stretch/>
        </p:blipFill>
        <p:spPr>
          <a:xfrm>
            <a:off x="152640" y="5715000"/>
            <a:ext cx="6247440" cy="13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2720" y="1342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e00ff"/>
                </a:solidFill>
                <a:latin typeface="Menlo"/>
              </a:rPr>
              <a:t>function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plotTestBothFeasibility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step_size = 0.5;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piRange = 10.^(-5:step_size:0); 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plRange = 10.^(-5:step_size:0;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squareSize = step_size</a:t>
            </a:r>
            <a:br>
              <a:rPr sz="1200"/>
            </a:br>
            <a:r>
              <a:rPr b="0" lang="en-US" sz="1200" spc="-1" strike="noStrike">
                <a:solidFill>
                  <a:srgbClr val="008013"/>
                </a:solidFill>
                <a:latin typeface="Menlo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numRandomPoints = 10;</a:t>
            </a:r>
            <a:br>
              <a:rPr sz="1200"/>
            </a:b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-95400" y="115884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5680" y="-921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e00ff"/>
                </a:solidFill>
                <a:latin typeface="Menlo"/>
              </a:rPr>
              <a:t>function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plotTestBothFeasibility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step_size = 0.5;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piRange = 10.^(-5:step_size:5); 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plRange = 10.^(-5:step_size:5;</a:t>
            </a:r>
            <a:br>
              <a:rPr sz="1200"/>
            </a:b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squareSize = step_size</a:t>
            </a:r>
            <a:br>
              <a:rPr sz="1200"/>
            </a:br>
            <a:r>
              <a:rPr b="0" lang="en-US" sz="1200" spc="-1" strike="noStrike">
                <a:solidFill>
                  <a:srgbClr val="008013"/>
                </a:solidFill>
                <a:latin typeface="Menlo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Menlo"/>
              </a:rPr>
              <a:t>numRandomPoints = 10;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0" y="1233000"/>
            <a:ext cx="12191400" cy="60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95720" y="1371600"/>
            <a:ext cx="5447520" cy="43045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086600" y="1867320"/>
            <a:ext cx="5447520" cy="43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924720" y="1828800"/>
            <a:ext cx="5447520" cy="43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2514600" y="330120"/>
            <a:ext cx="58212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343400" y="630720"/>
            <a:ext cx="623556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con7_2, con7_3];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282640" y="914400"/>
            <a:ext cx="706176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con7_2, con7_3, con8];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1360" y="0"/>
            <a:ext cx="403344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172200" y="1600200"/>
            <a:ext cx="2748600" cy="22860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195360" y="1600200"/>
            <a:ext cx="2748240" cy="2286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9144000" y="1511280"/>
            <a:ext cx="2855160" cy="23749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2626560" cy="21848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5"/>
          <a:stretch/>
        </p:blipFill>
        <p:spPr>
          <a:xfrm>
            <a:off x="228600" y="4191480"/>
            <a:ext cx="2930760" cy="24379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6"/>
          <a:stretch/>
        </p:blipFill>
        <p:spPr>
          <a:xfrm rot="15000">
            <a:off x="9258840" y="4120920"/>
            <a:ext cx="2851560" cy="23720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7"/>
          <a:stretch/>
        </p:blipFill>
        <p:spPr>
          <a:xfrm>
            <a:off x="6167160" y="4114800"/>
            <a:ext cx="2748240" cy="22860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8"/>
          <a:stretch/>
        </p:blipFill>
        <p:spPr>
          <a:xfrm>
            <a:off x="3200400" y="4254480"/>
            <a:ext cx="2580120" cy="21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4" descr=""/>
          <p:cNvPicPr/>
          <p:nvPr/>
        </p:nvPicPr>
        <p:blipFill>
          <a:blip r:embed="rId1"/>
          <a:stretch/>
        </p:blipFill>
        <p:spPr>
          <a:xfrm>
            <a:off x="-305640" y="1027800"/>
            <a:ext cx="12191040" cy="60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2514600" y="330120"/>
            <a:ext cx="58212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4343400" y="630720"/>
            <a:ext cx="623556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con7_2, con7_3];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5282640" y="914400"/>
            <a:ext cx="706176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[constraints, con7_2, con7_3, con8];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423880" y="4114800"/>
            <a:ext cx="3291120" cy="28850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526360" y="4213800"/>
            <a:ext cx="3389040" cy="28126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9144000" y="1270080"/>
            <a:ext cx="3048120" cy="26488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5943600" y="1338120"/>
            <a:ext cx="2971800" cy="2548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2971800" y="1303920"/>
            <a:ext cx="2971800" cy="25822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0" y="1303560"/>
            <a:ext cx="2971800" cy="258264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81360" y="0"/>
            <a:ext cx="4033440" cy="355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olas;Courier"/>
                <a:ea typeface="Consolas;Courier"/>
              </a:rPr>
              <a:t>constraints = [constraints];</a:t>
            </a:r>
            <a:endParaRPr b="0" lang="en-US" sz="1800" spc="-1" strike="noStrike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b="0" lang="en-US" sz="1800" spc="-1" strike="noStrike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1"/>
          <a:stretch/>
        </p:blipFill>
        <p:spPr>
          <a:xfrm>
            <a:off x="0" y="1132560"/>
            <a:ext cx="12191040" cy="60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Picture 6" descr=""/>
          <p:cNvPicPr/>
          <p:nvPr/>
        </p:nvPicPr>
        <p:blipFill>
          <a:blip r:embed="rId1"/>
          <a:stretch/>
        </p:blipFill>
        <p:spPr>
          <a:xfrm>
            <a:off x="-500400" y="916560"/>
            <a:ext cx="12191040" cy="60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3681360" y="1881360"/>
            <a:ext cx="4961520" cy="372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Picture 4" descr=""/>
          <p:cNvPicPr/>
          <p:nvPr/>
        </p:nvPicPr>
        <p:blipFill>
          <a:blip r:embed="rId1"/>
          <a:stretch/>
        </p:blipFill>
        <p:spPr>
          <a:xfrm>
            <a:off x="3614760" y="2347920"/>
            <a:ext cx="4961520" cy="372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4" descr=""/>
          <p:cNvPicPr/>
          <p:nvPr/>
        </p:nvPicPr>
        <p:blipFill>
          <a:blip r:embed="rId1"/>
          <a:stretch/>
        </p:blipFill>
        <p:spPr>
          <a:xfrm>
            <a:off x="3429000" y="2171880"/>
            <a:ext cx="5333040" cy="39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4" descr=""/>
          <p:cNvPicPr/>
          <p:nvPr/>
        </p:nvPicPr>
        <p:blipFill>
          <a:blip r:embed="rId1"/>
          <a:stretch/>
        </p:blipFill>
        <p:spPr>
          <a:xfrm>
            <a:off x="3105360" y="2028960"/>
            <a:ext cx="5333040" cy="39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3809880" y="2514600"/>
            <a:ext cx="396144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LibreOffice/24.2.5.2$Linux_X86_64 LibreOffice_project/420$Build-2</Application>
  <AppVersion>15.0000</AppVersion>
  <Words>394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2024-08-28T12:38:33Z</dcterms:created>
  <dc:creator>Mohammad Javad</dc:creator>
  <dc:description/>
  <dc:language>en-US</dc:language>
  <cp:lastModifiedBy/>
  <dcterms:modified xsi:type="dcterms:W3CDTF">2024-09-07T15:23:10Z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