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9.png" ContentType="image/png"/>
  <Override PartName="/ppt/media/image18.png" ContentType="image/png"/>
  <Override PartName="/ppt/media/image8.wmf" ContentType="image/x-wmf"/>
  <Override PartName="/ppt/media/image11.wmf" ContentType="image/x-wmf"/>
  <Override PartName="/ppt/media/image7.wmf" ContentType="image/x-wmf"/>
  <Override PartName="/ppt/media/image19.emf" ContentType="image/x-emf"/>
  <Override PartName="/ppt/media/image12.jpeg" ContentType="image/jpeg"/>
  <Override PartName="/ppt/media/image21.png" ContentType="image/png"/>
  <Override PartName="/ppt/media/image4.wmf" ContentType="image/x-wmf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wmf" ContentType="image/x-wmf"/>
  <Override PartName="/ppt/media/image5.wmf" ContentType="image/x-wmf"/>
  <Override PartName="/ppt/media/image20.emf" ContentType="image/x-emf"/>
  <Override PartName="/ppt/media/image6.wmf" ContentType="image/x-wmf"/>
  <Override PartName="/ppt/media/image1.wmf" ContentType="image/x-wmf"/>
  <Override PartName="/ppt/media/image10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ECF0AF-88F5-4911-BCFB-2A120F3403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DD76DAA-4E19-49A5-92AB-1605FC5FFF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E65B2F2-9E36-4B0C-8676-6277E50851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E2EBD7-55BB-4538-BD3A-4147C1CBA1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74338B-DE7D-4FD2-A499-B3CA80B4DA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B3A1A0-F884-497F-AB11-9EDAEF071E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FA3CE0E-E86D-434B-BB65-FB8E8635EF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10B91FE-5FDB-43D3-9C86-28CAAEF5E4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7570087-76DF-436D-9CAE-350E330CB5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5EC08DA-B334-4951-931D-2AEBF05183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F0DE01C-CCD6-4F91-8ADA-1AD6E9063F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865BCF-F539-482C-8AA8-09FD986284D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83512C-1E3E-467D-9F08-ED52B6E8467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8701D1-5C23-4A71-AFAC-CFF727A2251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D0D5B2-C52A-4B76-B06F-2F07281EE79D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4AD89C-09D1-4495-9DB0-D9110D7F90A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5F6174-46D3-421B-BCC4-AE794C374D6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5C1018-CC34-4546-82C0-FBF7CE9029A8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D7EADA-74E9-4D23-8C49-BD0AAB24AF8F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49B3BD-79B9-4F56-AA4B-39A0041CF83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DD8713-899A-4CD7-80EE-3E1DCA28F3D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4B55CC-3B2C-42A2-B39B-C0E943C6E598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/>
          <p:nvPr/>
        </p:nvSpPr>
        <p:spPr>
          <a:xfrm>
            <a:off x="4640400" y="299880"/>
            <a:ext cx="244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DC Microgrid 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09520" y="1746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240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P_DG_Range = -15:step_size:10;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Range for P_DG in linear scale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P_Line_Range = 0:step_size:15;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Range for P_Line in linear scale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7" name="Picture 4" descr=""/>
          <p:cNvPicPr/>
          <p:nvPr/>
        </p:nvPicPr>
        <p:blipFill>
          <a:blip r:embed="rId1"/>
          <a:stretch/>
        </p:blipFill>
        <p:spPr>
          <a:xfrm>
            <a:off x="0" y="1073160"/>
            <a:ext cx="12191400" cy="60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240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piVals = P_DG + deltaP_DG * rand(1, numOfDGs);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plVals = P_Line + deltaP_Line * rand(1, numOfLines);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9" name="Picture 4" descr=""/>
          <p:cNvPicPr/>
          <p:nvPr/>
        </p:nvPicPr>
        <p:blipFill>
          <a:blip r:embed="rId1"/>
          <a:stretch/>
        </p:blipFill>
        <p:spPr>
          <a:xfrm>
            <a:off x="3971880" y="2467080"/>
            <a:ext cx="4247280" cy="31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240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piVals = P_DG + rand(1, numOfDGs) + 1/2 * deltaP_DG;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plVals = P_Line + rand(1, numOfLines) + 1/2 * deltaP_Line;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1" name="Picture 4" descr=""/>
          <p:cNvPicPr/>
          <p:nvPr/>
        </p:nvPicPr>
        <p:blipFill>
          <a:blip r:embed="rId1"/>
          <a:stretch/>
        </p:blipFill>
        <p:spPr>
          <a:xfrm>
            <a:off x="3629160" y="2514600"/>
            <a:ext cx="4247280" cy="31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88" descr=""/>
          <p:cNvPicPr/>
          <p:nvPr/>
        </p:nvPicPr>
        <p:blipFill>
          <a:blip r:embed="rId1"/>
          <a:stretch/>
        </p:blipFill>
        <p:spPr>
          <a:xfrm>
            <a:off x="2057400" y="685800"/>
            <a:ext cx="8000640" cy="6316200"/>
          </a:xfrm>
          <a:prstGeom prst="rect">
            <a:avLst/>
          </a:prstGeom>
          <a:ln w="0">
            <a:noFill/>
          </a:ln>
        </p:spPr>
      </p:pic>
      <p:sp>
        <p:nvSpPr>
          <p:cNvPr id="73" name="TextBox 89"/>
          <p:cNvSpPr/>
          <p:nvPr/>
        </p:nvSpPr>
        <p:spPr>
          <a:xfrm>
            <a:off x="511200" y="228600"/>
            <a:ext cx="657504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;Courier"/>
              </a:rPr>
              <a:t>piVals = P_DG + deltaP_DG * rand(1, numOfDGs) - 1/2 * deltaP_DG;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;Courier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Consolas;Courier"/>
              </a:rPr>
              <a:t>plVals = P_Line + deltaP_Line * rand(1, numOfLines) - 1/2 * deltaP_Line;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90"/>
          <p:cNvSpPr/>
          <p:nvPr/>
        </p:nvSpPr>
        <p:spPr>
          <a:xfrm rot="21535200">
            <a:off x="5404320" y="3052080"/>
            <a:ext cx="384840" cy="33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traight Connector 91"/>
          <p:cNvSpPr/>
          <p:nvPr/>
        </p:nvSpPr>
        <p:spPr>
          <a:xfrm>
            <a:off x="5414400" y="2057400"/>
            <a:ext cx="36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traight Connector 92"/>
          <p:cNvSpPr/>
          <p:nvPr/>
        </p:nvSpPr>
        <p:spPr>
          <a:xfrm>
            <a:off x="5774400" y="2057400"/>
            <a:ext cx="36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Straight Connector 93"/>
          <p:cNvSpPr/>
          <p:nvPr/>
        </p:nvSpPr>
        <p:spPr>
          <a:xfrm flipH="1">
            <a:off x="4174200" y="3344400"/>
            <a:ext cx="33696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Straight Connector 94"/>
          <p:cNvSpPr/>
          <p:nvPr/>
        </p:nvSpPr>
        <p:spPr>
          <a:xfrm flipH="1">
            <a:off x="4174200" y="3092400"/>
            <a:ext cx="33696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95" descr=""/>
          <p:cNvPicPr/>
          <p:nvPr/>
        </p:nvPicPr>
        <p:blipFill>
          <a:blip r:embed="rId1"/>
          <a:stretch/>
        </p:blipFill>
        <p:spPr>
          <a:xfrm>
            <a:off x="7027920" y="360"/>
            <a:ext cx="4630320" cy="685728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96" descr=""/>
          <p:cNvPicPr/>
          <p:nvPr/>
        </p:nvPicPr>
        <p:blipFill>
          <a:blip r:embed="rId2"/>
          <a:stretch/>
        </p:blipFill>
        <p:spPr>
          <a:xfrm>
            <a:off x="238320" y="53640"/>
            <a:ext cx="5247720" cy="306864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97" descr=""/>
          <p:cNvPicPr/>
          <p:nvPr/>
        </p:nvPicPr>
        <p:blipFill>
          <a:blip r:embed="rId3"/>
          <a:stretch/>
        </p:blipFill>
        <p:spPr>
          <a:xfrm>
            <a:off x="85320" y="3019680"/>
            <a:ext cx="5400720" cy="269496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98" descr=""/>
          <p:cNvPicPr/>
          <p:nvPr/>
        </p:nvPicPr>
        <p:blipFill>
          <a:blip r:embed="rId4"/>
          <a:stretch/>
        </p:blipFill>
        <p:spPr>
          <a:xfrm>
            <a:off x="152640" y="5715000"/>
            <a:ext cx="6247800" cy="138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42720" y="1342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1200" spc="-1" strike="noStrike">
                <a:solidFill>
                  <a:srgbClr val="0e00ff"/>
                </a:solidFill>
                <a:latin typeface="Menlo"/>
              </a:rPr>
              <a:t>function </a:t>
            </a: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plotTestBothFeasibility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step_size = 0.5;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piRange = 10.^(-5:step_size:0); 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plRange = 10.^(-5:step_size:0;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squareSize = step_size</a:t>
            </a:r>
            <a:br>
              <a:rPr sz="1200"/>
            </a:br>
            <a:r>
              <a:rPr b="0" lang="en-US" sz="1200" spc="-1" strike="noStrike">
                <a:solidFill>
                  <a:srgbClr val="008013"/>
                </a:solidFill>
                <a:latin typeface="Menlo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numRandomPoints = 10;</a:t>
            </a:r>
            <a:br>
              <a:rPr sz="1200"/>
            </a:br>
            <a:br>
              <a:rPr sz="1200"/>
            </a:br>
            <a:endParaRPr b="0" lang="en-US" sz="12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-95400" y="115884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5680" y="-921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1200" spc="-1" strike="noStrike">
                <a:solidFill>
                  <a:srgbClr val="0e00ff"/>
                </a:solidFill>
                <a:latin typeface="Menlo"/>
              </a:rPr>
              <a:t>function </a:t>
            </a: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plotTestBothFeasibility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step_size = 0.5;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piRange = 10.^(-5:step_size:5); 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plRange = 10.^(-5:step_size:5;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squareSize = step_size</a:t>
            </a:r>
            <a:br>
              <a:rPr sz="1200"/>
            </a:br>
            <a:r>
              <a:rPr b="0" lang="en-US" sz="1200" spc="-1" strike="noStrike">
                <a:solidFill>
                  <a:srgbClr val="008013"/>
                </a:solidFill>
                <a:latin typeface="Menlo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numRandomPoints = 10;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1"/>
          <a:stretch/>
        </p:blipFill>
        <p:spPr>
          <a:xfrm>
            <a:off x="0" y="123300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95720" y="1371600"/>
            <a:ext cx="5447880" cy="430488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7086600" y="1867320"/>
            <a:ext cx="5447880" cy="430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924720" y="1828800"/>
            <a:ext cx="5447880" cy="430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971800" y="1028880"/>
            <a:ext cx="5333760" cy="40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Define the correct range for piScalar and plScalar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piRange = 10.^(-15:1:0);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plRange = 10.^(-15:1:0);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51" name="Picture 4" descr=""/>
          <p:cNvPicPr/>
          <p:nvPr/>
        </p:nvPicPr>
        <p:blipFill>
          <a:blip r:embed="rId1"/>
          <a:stretch/>
        </p:blipFill>
        <p:spPr>
          <a:xfrm>
            <a:off x="-305640" y="1027800"/>
            <a:ext cx="12191400" cy="60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piRange = 10.^(0:0.01:0.5);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plRange = 10.^(-1.5:0.01:-1);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53" name="Picture 4" descr=""/>
          <p:cNvPicPr/>
          <p:nvPr/>
        </p:nvPicPr>
        <p:blipFill>
          <a:blip r:embed="rId1"/>
          <a:stretch/>
        </p:blipFill>
        <p:spPr>
          <a:xfrm>
            <a:off x="0" y="1132560"/>
            <a:ext cx="12191400" cy="60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Without Mat4_1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55" name="Picture 6" descr=""/>
          <p:cNvPicPr/>
          <p:nvPr/>
        </p:nvPicPr>
        <p:blipFill>
          <a:blip r:embed="rId1"/>
          <a:stretch/>
        </p:blipFill>
        <p:spPr>
          <a:xfrm>
            <a:off x="-500400" y="916560"/>
            <a:ext cx="12191400" cy="60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Without Mat4_1- omitting local infeasibility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57" name="Picture 4" descr=""/>
          <p:cNvPicPr/>
          <p:nvPr/>
        </p:nvPicPr>
        <p:blipFill>
          <a:blip r:embed="rId1"/>
          <a:stretch/>
        </p:blipFill>
        <p:spPr>
          <a:xfrm>
            <a:off x="3681360" y="1881360"/>
            <a:ext cx="49618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 Mat4_1- omitting local infeasibility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59" name="Picture 4" descr=""/>
          <p:cNvPicPr/>
          <p:nvPr/>
        </p:nvPicPr>
        <p:blipFill>
          <a:blip r:embed="rId1"/>
          <a:stretch/>
        </p:blipFill>
        <p:spPr>
          <a:xfrm>
            <a:off x="3614760" y="2347920"/>
            <a:ext cx="49618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Without Mat4_1: plotting p_iVals and P_lVals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1" name="Picture 4" descr=""/>
          <p:cNvPicPr/>
          <p:nvPr/>
        </p:nvPicPr>
        <p:blipFill>
          <a:blip r:embed="rId1"/>
          <a:stretch/>
        </p:blipFill>
        <p:spPr>
          <a:xfrm>
            <a:off x="3429000" y="2171880"/>
            <a:ext cx="5333400" cy="399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 Mat4_1: plotting p_iVals and P_lVals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3" name="Picture 4" descr=""/>
          <p:cNvPicPr/>
          <p:nvPr/>
        </p:nvPicPr>
        <p:blipFill>
          <a:blip r:embed="rId1"/>
          <a:stretch/>
        </p:blipFill>
        <p:spPr>
          <a:xfrm>
            <a:off x="3105360" y="2028960"/>
            <a:ext cx="5333400" cy="399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Fixed Values for P_i and P_l in the global controller – set them to 10^-4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5" name="Picture 4" descr=""/>
          <p:cNvPicPr/>
          <p:nvPr/>
        </p:nvPicPr>
        <p:blipFill>
          <a:blip r:embed="rId1"/>
          <a:stretch/>
        </p:blipFill>
        <p:spPr>
          <a:xfrm>
            <a:off x="3809880" y="2514600"/>
            <a:ext cx="396180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LibreOffice/24.2.5.2$Linux_X86_64 LibreOffice_project/420$Build-2</Application>
  <AppVersion>15.0000</AppVersion>
  <Words>394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2024-08-28T12:38:33Z</dcterms:created>
  <dc:creator>Mohammad Javad</dc:creator>
  <dc:description/>
  <dc:language>en-US</dc:language>
  <cp:lastModifiedBy/>
  <dcterms:modified xsi:type="dcterms:W3CDTF">2024-09-06T14:51:49Z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