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80" r:id="rId9"/>
    <p:sldId id="262" r:id="rId10"/>
    <p:sldId id="263" r:id="rId11"/>
    <p:sldId id="281" r:id="rId12"/>
    <p:sldId id="264" r:id="rId13"/>
    <p:sldId id="265" r:id="rId14"/>
    <p:sldId id="270" r:id="rId15"/>
    <p:sldId id="271" r:id="rId16"/>
    <p:sldId id="266" r:id="rId17"/>
    <p:sldId id="269" r:id="rId18"/>
    <p:sldId id="267" r:id="rId19"/>
    <p:sldId id="268"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08" y="5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E72F2C-2B2E-4662-92D2-028C3ADC1A7E}" type="datetimeFigureOut">
              <a:rPr lang="en-US" smtClean="0"/>
              <a:t>11/15/2010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72F2C-2B2E-4662-92D2-028C3ADC1A7E}" type="datetimeFigureOut">
              <a:rPr lang="en-US" smtClean="0"/>
              <a:t>11/15/2010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72F2C-2B2E-4662-92D2-028C3ADC1A7E}" type="datetimeFigureOut">
              <a:rPr lang="en-US" smtClean="0"/>
              <a:t>11/15/2010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72F2C-2B2E-4662-92D2-028C3ADC1A7E}" type="datetimeFigureOut">
              <a:rPr lang="en-US" smtClean="0"/>
              <a:t>11/15/2010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E72F2C-2B2E-4662-92D2-028C3ADC1A7E}" type="datetimeFigureOut">
              <a:rPr lang="en-US" smtClean="0"/>
              <a:t>11/15/2010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E72F2C-2B2E-4662-92D2-028C3ADC1A7E}" type="datetimeFigureOut">
              <a:rPr lang="en-US" smtClean="0"/>
              <a:t>11/15/2010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E72F2C-2B2E-4662-92D2-028C3ADC1A7E}" type="datetimeFigureOut">
              <a:rPr lang="en-US" smtClean="0"/>
              <a:t>11/15/2010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E72F2C-2B2E-4662-92D2-028C3ADC1A7E}" type="datetimeFigureOut">
              <a:rPr lang="en-US" smtClean="0"/>
              <a:t>11/15/2010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72F2C-2B2E-4662-92D2-028C3ADC1A7E}" type="datetimeFigureOut">
              <a:rPr lang="en-US" smtClean="0"/>
              <a:t>11/15/2010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72F2C-2B2E-4662-92D2-028C3ADC1A7E}" type="datetimeFigureOut">
              <a:rPr lang="en-US" smtClean="0"/>
              <a:t>11/15/2010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72F2C-2B2E-4662-92D2-028C3ADC1A7E}" type="datetimeFigureOut">
              <a:rPr lang="en-US" smtClean="0"/>
              <a:t>11/15/2010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CC6F6-DE93-4966-B02A-6E813C626F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72F2C-2B2E-4662-92D2-028C3ADC1A7E}" type="datetimeFigureOut">
              <a:rPr lang="en-US" smtClean="0"/>
              <a:t>11/15/2010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CC6F6-DE93-4966-B02A-6E813C626F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s.eternityii.com/try-eternity2-onlin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ternity II"/>
          <p:cNvPicPr>
            <a:picLocks noChangeAspect="1" noChangeArrowheads="1"/>
          </p:cNvPicPr>
          <p:nvPr/>
        </p:nvPicPr>
        <p:blipFill>
          <a:blip r:embed="rId2" cstate="print"/>
          <a:srcRect/>
          <a:stretch>
            <a:fillRect/>
          </a:stretch>
        </p:blipFill>
        <p:spPr bwMode="auto">
          <a:xfrm>
            <a:off x="0" y="152400"/>
            <a:ext cx="9144000" cy="3577561"/>
          </a:xfrm>
          <a:prstGeom prst="rect">
            <a:avLst/>
          </a:prstGeom>
          <a:noFill/>
        </p:spPr>
      </p:pic>
      <p:sp>
        <p:nvSpPr>
          <p:cNvPr id="2" name="Title 1"/>
          <p:cNvSpPr>
            <a:spLocks noGrp="1"/>
          </p:cNvSpPr>
          <p:nvPr>
            <p:ph type="ctrTitle"/>
          </p:nvPr>
        </p:nvSpPr>
        <p:spPr>
          <a:xfrm>
            <a:off x="685800" y="2971800"/>
            <a:ext cx="7772400" cy="1470025"/>
          </a:xfrm>
        </p:spPr>
        <p:txBody>
          <a:bodyPr/>
          <a:lstStyle/>
          <a:p>
            <a:r>
              <a:rPr lang="en-US" dirty="0" smtClean="0">
                <a:solidFill>
                  <a:schemeClr val="bg1"/>
                </a:solidFill>
              </a:rPr>
              <a:t>Solving the Eternity II</a:t>
            </a:r>
            <a:endParaRPr lang="en-US" dirty="0">
              <a:solidFill>
                <a:schemeClr val="bg1"/>
              </a:solidFill>
            </a:endParaRPr>
          </a:p>
        </p:txBody>
      </p:sp>
      <p:sp>
        <p:nvSpPr>
          <p:cNvPr id="3" name="Subtitle 2"/>
          <p:cNvSpPr>
            <a:spLocks noGrp="1"/>
          </p:cNvSpPr>
          <p:nvPr>
            <p:ph type="subTitle" idx="1"/>
          </p:nvPr>
        </p:nvSpPr>
        <p:spPr>
          <a:xfrm>
            <a:off x="1371600" y="4953000"/>
            <a:ext cx="6400800" cy="1752600"/>
          </a:xfrm>
        </p:spPr>
        <p:txBody>
          <a:bodyPr>
            <a:normAutofit fontScale="55000" lnSpcReduction="20000"/>
          </a:bodyPr>
          <a:lstStyle/>
          <a:p>
            <a:r>
              <a:rPr lang="en-US" dirty="0" smtClean="0"/>
              <a:t>Matt </a:t>
            </a:r>
            <a:r>
              <a:rPr lang="en-US" dirty="0" err="1" smtClean="0"/>
              <a:t>Nitzken</a:t>
            </a:r>
            <a:endParaRPr lang="en-US" dirty="0" smtClean="0"/>
          </a:p>
          <a:p>
            <a:r>
              <a:rPr lang="en-US" dirty="0" smtClean="0"/>
              <a:t>Fall 2010</a:t>
            </a:r>
          </a:p>
          <a:p>
            <a:endParaRPr lang="en-US" dirty="0" smtClean="0"/>
          </a:p>
          <a:p>
            <a:endParaRPr lang="en-US" dirty="0" smtClean="0"/>
          </a:p>
          <a:p>
            <a:r>
              <a:rPr lang="en-US" dirty="0" smtClean="0"/>
              <a:t>CECS545 – Artificial Intelligence</a:t>
            </a:r>
          </a:p>
          <a:p>
            <a:r>
              <a:rPr lang="en-US" dirty="0" smtClean="0"/>
              <a:t>University of Louisville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Wisdom of Crowds</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US" dirty="0">
                <a:solidFill>
                  <a:schemeClr val="bg1"/>
                </a:solidFill>
              </a:rPr>
              <a:t>The Wisdom of Crowds proved to be more of a challenge as it involved combining the knowledge of numerous boards to create a collectively selected board.  </a:t>
            </a:r>
            <a:endParaRPr lang="en-US" dirty="0" smtClean="0">
              <a:solidFill>
                <a:schemeClr val="bg1"/>
              </a:solidFill>
            </a:endParaRPr>
          </a:p>
          <a:p>
            <a:r>
              <a:rPr lang="en-US" dirty="0" smtClean="0">
                <a:solidFill>
                  <a:schemeClr val="bg1"/>
                </a:solidFill>
              </a:rPr>
              <a:t>The </a:t>
            </a:r>
            <a:r>
              <a:rPr lang="en-US" dirty="0">
                <a:solidFill>
                  <a:schemeClr val="bg1"/>
                </a:solidFill>
              </a:rPr>
              <a:t>greatest challenge in this stemmed from reconstructing a board that featured only the original set of tiles and ensuring that no tiles were added or removed during the </a:t>
            </a:r>
            <a:r>
              <a:rPr lang="en-US" dirty="0" err="1">
                <a:solidFill>
                  <a:schemeClr val="bg1"/>
                </a:solidFill>
              </a:rPr>
              <a:t>WoC</a:t>
            </a:r>
            <a:r>
              <a:rPr lang="en-US" dirty="0">
                <a:solidFill>
                  <a:schemeClr val="bg1"/>
                </a:solidFill>
              </a:rPr>
              <a:t> selection process.  </a:t>
            </a:r>
            <a:endParaRPr lang="en-US" dirty="0" smtClean="0">
              <a:solidFill>
                <a:schemeClr val="bg1"/>
              </a:solidFill>
            </a:endParaRPr>
          </a:p>
          <a:p>
            <a:r>
              <a:rPr lang="en-US" dirty="0" smtClean="0">
                <a:solidFill>
                  <a:schemeClr val="bg1"/>
                </a:solidFill>
              </a:rPr>
              <a:t>To </a:t>
            </a:r>
            <a:r>
              <a:rPr lang="en-US" dirty="0">
                <a:solidFill>
                  <a:schemeClr val="bg1"/>
                </a:solidFill>
              </a:rPr>
              <a:t>accomplish this a framework was constructed to map the boards against one another.  </a:t>
            </a:r>
            <a:endParaRPr lang="en-US" dirty="0" smtClean="0">
              <a:solidFill>
                <a:schemeClr val="bg1"/>
              </a:solidFill>
            </a:endParaRPr>
          </a:p>
          <a:p>
            <a:r>
              <a:rPr lang="en-US" dirty="0" smtClean="0">
                <a:solidFill>
                  <a:schemeClr val="bg1"/>
                </a:solidFill>
              </a:rPr>
              <a:t>This created a </a:t>
            </a:r>
            <a:r>
              <a:rPr lang="en-US" dirty="0">
                <a:solidFill>
                  <a:schemeClr val="bg1"/>
                </a:solidFill>
              </a:rPr>
              <a:t>unique </a:t>
            </a:r>
            <a:r>
              <a:rPr lang="en-US" dirty="0" smtClean="0">
                <a:solidFill>
                  <a:schemeClr val="bg1"/>
                </a:solidFill>
              </a:rPr>
              <a:t>standard matrix </a:t>
            </a:r>
            <a:r>
              <a:rPr lang="en-US" dirty="0">
                <a:solidFill>
                  <a:schemeClr val="bg1"/>
                </a:solidFill>
              </a:rPr>
              <a:t>that </a:t>
            </a:r>
            <a:r>
              <a:rPr lang="en-US" dirty="0" smtClean="0">
                <a:solidFill>
                  <a:schemeClr val="bg1"/>
                </a:solidFill>
              </a:rPr>
              <a:t>could be used to ensure </a:t>
            </a:r>
            <a:r>
              <a:rPr lang="en-US" dirty="0">
                <a:solidFill>
                  <a:schemeClr val="bg1"/>
                </a:solidFill>
              </a:rPr>
              <a:t>that the final </a:t>
            </a:r>
            <a:r>
              <a:rPr lang="en-US" dirty="0" err="1">
                <a:solidFill>
                  <a:schemeClr val="bg1"/>
                </a:solidFill>
              </a:rPr>
              <a:t>WoC</a:t>
            </a:r>
            <a:r>
              <a:rPr lang="en-US" dirty="0">
                <a:solidFill>
                  <a:schemeClr val="bg1"/>
                </a:solidFill>
              </a:rPr>
              <a:t> board was a real board and contained no corrupted tiles.</a:t>
            </a:r>
          </a:p>
          <a:p>
            <a:r>
              <a:rPr lang="en-US" dirty="0">
                <a:solidFill>
                  <a:schemeClr val="bg1"/>
                </a:solidFill>
              </a:rPr>
              <a:t>Each time a piece was placed on the board it was removed from the unique identification pool to ensure that it could not be </a:t>
            </a:r>
            <a:r>
              <a:rPr lang="en-US" dirty="0" smtClean="0">
                <a:solidFill>
                  <a:schemeClr val="bg1"/>
                </a:solidFill>
              </a:rPr>
              <a:t>reused.</a:t>
            </a:r>
          </a:p>
          <a:p>
            <a:r>
              <a:rPr lang="en-US" dirty="0" smtClean="0">
                <a:solidFill>
                  <a:schemeClr val="bg1"/>
                </a:solidFill>
              </a:rPr>
              <a:t>The </a:t>
            </a:r>
            <a:r>
              <a:rPr lang="en-US" dirty="0">
                <a:solidFill>
                  <a:schemeClr val="bg1"/>
                </a:solidFill>
              </a:rPr>
              <a:t>resulting board was the combination of the most popular piece locations and rotations among the entire population.</a:t>
            </a:r>
          </a:p>
          <a:p>
            <a:endParaRPr lang="en-US" dirty="0">
              <a:solidFill>
                <a:schemeClr val="bg1"/>
              </a:solidFill>
            </a:endParaRP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Genetic Algorithm Parameters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Top Percentage - Used </a:t>
            </a:r>
            <a:r>
              <a:rPr lang="en-US" dirty="0">
                <a:solidFill>
                  <a:schemeClr val="bg1"/>
                </a:solidFill>
              </a:rPr>
              <a:t>to define the top percentage of the population to use in the </a:t>
            </a:r>
            <a:r>
              <a:rPr lang="en-US" dirty="0" smtClean="0">
                <a:solidFill>
                  <a:schemeClr val="bg1"/>
                </a:solidFill>
              </a:rPr>
              <a:t>offspring.</a:t>
            </a:r>
          </a:p>
          <a:p>
            <a:r>
              <a:rPr lang="en-US" dirty="0" smtClean="0">
                <a:solidFill>
                  <a:schemeClr val="bg1"/>
                </a:solidFill>
              </a:rPr>
              <a:t>Mutation Percentage - The </a:t>
            </a:r>
            <a:r>
              <a:rPr lang="en-US" dirty="0">
                <a:solidFill>
                  <a:schemeClr val="bg1"/>
                </a:solidFill>
              </a:rPr>
              <a:t>percentage the mutation will occur </a:t>
            </a:r>
            <a:r>
              <a:rPr lang="en-US" dirty="0" smtClean="0">
                <a:solidFill>
                  <a:schemeClr val="bg1"/>
                </a:solidFill>
              </a:rPr>
              <a:t>for a board tile.</a:t>
            </a:r>
          </a:p>
          <a:p>
            <a:r>
              <a:rPr lang="en-US" dirty="0" smtClean="0">
                <a:solidFill>
                  <a:schemeClr val="bg1"/>
                </a:solidFill>
              </a:rPr>
              <a:t>Attempt Percentage - The </a:t>
            </a:r>
            <a:r>
              <a:rPr lang="en-US" dirty="0">
                <a:solidFill>
                  <a:schemeClr val="bg1"/>
                </a:solidFill>
              </a:rPr>
              <a:t>maximum percentage of the board that can undergo mutation.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Mutations</a:t>
            </a:r>
            <a:endParaRPr lang="en-US" dirty="0">
              <a:solidFill>
                <a:schemeClr val="bg1"/>
              </a:solidFill>
            </a:endParaRPr>
          </a:p>
        </p:txBody>
      </p:sp>
      <p:sp>
        <p:nvSpPr>
          <p:cNvPr id="5" name="Content Placeholder 4"/>
          <p:cNvSpPr>
            <a:spLocks noGrp="1"/>
          </p:cNvSpPr>
          <p:nvPr>
            <p:ph sz="half" idx="1"/>
          </p:nvPr>
        </p:nvSpPr>
        <p:spPr/>
        <p:txBody>
          <a:bodyPr>
            <a:normAutofit fontScale="70000" lnSpcReduction="20000"/>
          </a:bodyPr>
          <a:lstStyle/>
          <a:p>
            <a:r>
              <a:rPr lang="en-US" dirty="0" smtClean="0">
                <a:solidFill>
                  <a:schemeClr val="bg1"/>
                </a:solidFill>
              </a:rPr>
              <a:t>The tile exchange mutation operator functioned by selecting 2 tiles and exchanging them within a board.  </a:t>
            </a:r>
          </a:p>
          <a:p>
            <a:r>
              <a:rPr lang="en-US" dirty="0" smtClean="0">
                <a:solidFill>
                  <a:schemeClr val="bg1"/>
                </a:solidFill>
              </a:rPr>
              <a:t>The twist mutation operator functioned by selecting a tile and twisting it to a new position on the board.  </a:t>
            </a:r>
          </a:p>
          <a:p>
            <a:pPr lvl="1"/>
            <a:r>
              <a:rPr lang="en-US" dirty="0" smtClean="0">
                <a:solidFill>
                  <a:schemeClr val="bg1"/>
                </a:solidFill>
              </a:rPr>
              <a:t>The twist direction change was determined at random being a twist of 1-3 positions.  </a:t>
            </a:r>
          </a:p>
          <a:p>
            <a:r>
              <a:rPr lang="en-US" dirty="0" smtClean="0">
                <a:solidFill>
                  <a:schemeClr val="bg1"/>
                </a:solidFill>
              </a:rPr>
              <a:t>Lastly a combination of the previous two methods could occur in that two tiles were both repositioned and twisted simultaneously.</a:t>
            </a:r>
            <a:endParaRPr lang="en-US" dirty="0">
              <a:solidFill>
                <a:schemeClr val="bg1"/>
              </a:solidFill>
            </a:endParaRPr>
          </a:p>
        </p:txBody>
      </p:sp>
      <p:pic>
        <p:nvPicPr>
          <p:cNvPr id="15" name="Picture 14" descr="C:\Documents and Settings\Administrator\Desktop\mute_1.bmp"/>
          <p:cNvPicPr/>
          <p:nvPr/>
        </p:nvPicPr>
        <p:blipFill>
          <a:blip r:embed="rId2" cstate="print"/>
          <a:srcRect/>
          <a:stretch>
            <a:fillRect/>
          </a:stretch>
        </p:blipFill>
        <p:spPr bwMode="auto">
          <a:xfrm>
            <a:off x="5257800" y="2133600"/>
            <a:ext cx="3081655" cy="1038225"/>
          </a:xfrm>
          <a:prstGeom prst="rect">
            <a:avLst/>
          </a:prstGeom>
          <a:noFill/>
          <a:ln w="9525">
            <a:noFill/>
            <a:miter lim="800000"/>
            <a:headEnd/>
            <a:tailEnd/>
          </a:ln>
        </p:spPr>
      </p:pic>
      <p:pic>
        <p:nvPicPr>
          <p:cNvPr id="16" name="Picture 15" descr="C:\Documents and Settings\Administrator\Desktop\mute_2.bmp"/>
          <p:cNvPicPr/>
          <p:nvPr/>
        </p:nvPicPr>
        <p:blipFill>
          <a:blip r:embed="rId3" cstate="print"/>
          <a:srcRect/>
          <a:stretch>
            <a:fillRect/>
          </a:stretch>
        </p:blipFill>
        <p:spPr bwMode="auto">
          <a:xfrm>
            <a:off x="5257800" y="3276600"/>
            <a:ext cx="3081655" cy="1038225"/>
          </a:xfrm>
          <a:prstGeom prst="rect">
            <a:avLst/>
          </a:prstGeom>
          <a:noFill/>
          <a:ln w="9525">
            <a:noFill/>
            <a:miter lim="800000"/>
            <a:headEnd/>
            <a:tailEnd/>
          </a:ln>
        </p:spPr>
      </p:pic>
      <p:pic>
        <p:nvPicPr>
          <p:cNvPr id="17" name="Picture 16" descr="C:\Documents and Settings\Administrator\Desktop\mute_3.bmp"/>
          <p:cNvPicPr/>
          <p:nvPr/>
        </p:nvPicPr>
        <p:blipFill>
          <a:blip r:embed="rId4" cstate="print"/>
          <a:srcRect/>
          <a:stretch>
            <a:fillRect/>
          </a:stretch>
        </p:blipFill>
        <p:spPr bwMode="auto">
          <a:xfrm>
            <a:off x="5257800" y="4419600"/>
            <a:ext cx="3086100" cy="1038225"/>
          </a:xfrm>
          <a:prstGeom prst="rect">
            <a:avLst/>
          </a:prstGeom>
          <a:noFill/>
          <a:ln w="9525">
            <a:noFill/>
            <a:miter lim="800000"/>
            <a:headEnd/>
            <a:tailEnd/>
          </a:ln>
        </p:spPr>
      </p:pic>
      <p:pic>
        <p:nvPicPr>
          <p:cNvPr id="18" name="Picture 2" descr="Eternity II"/>
          <p:cNvPicPr>
            <a:picLocks noChangeAspect="1" noChangeArrowheads="1"/>
          </p:cNvPicPr>
          <p:nvPr/>
        </p:nvPicPr>
        <p:blipFill>
          <a:blip r:embed="rId5"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Scoring a Board</a:t>
            </a:r>
            <a:endParaRPr lang="en-US" dirty="0">
              <a:solidFill>
                <a:schemeClr val="bg1"/>
              </a:solidFill>
            </a:endParaRPr>
          </a:p>
        </p:txBody>
      </p:sp>
      <p:sp>
        <p:nvSpPr>
          <p:cNvPr id="3" name="Content Placeholder 2"/>
          <p:cNvSpPr>
            <a:spLocks noGrp="1"/>
          </p:cNvSpPr>
          <p:nvPr>
            <p:ph sz="half" idx="1"/>
          </p:nvPr>
        </p:nvSpPr>
        <p:spPr/>
        <p:txBody>
          <a:bodyPr>
            <a:normAutofit fontScale="55000" lnSpcReduction="20000"/>
          </a:bodyPr>
          <a:lstStyle/>
          <a:p>
            <a:r>
              <a:rPr lang="en-US" dirty="0" smtClean="0">
                <a:solidFill>
                  <a:schemeClr val="bg1"/>
                </a:solidFill>
              </a:rPr>
              <a:t>If a colored edge was matched correctly than the score of the overall board was increased by 2 for each correct matched piece.  </a:t>
            </a:r>
          </a:p>
          <a:p>
            <a:r>
              <a:rPr lang="en-US" dirty="0" smtClean="0">
                <a:solidFill>
                  <a:schemeClr val="bg1"/>
                </a:solidFill>
              </a:rPr>
              <a:t>If a piece placed a black edge correctly on an outer edge it received a score increase of 1 and therefore a correctly positioned corner received a score increase of 2.  </a:t>
            </a:r>
          </a:p>
          <a:p>
            <a:r>
              <a:rPr lang="en-US" dirty="0" smtClean="0">
                <a:solidFill>
                  <a:schemeClr val="bg1"/>
                </a:solidFill>
              </a:rPr>
              <a:t>To further encourage the algorithm to move edge pieces to the edges if a piece had correct color edges and was in the interior of the board but had any black edges it received a score change of 0 regardless of the number of correct edges.  </a:t>
            </a:r>
          </a:p>
          <a:p>
            <a:r>
              <a:rPr lang="en-US" dirty="0" smtClean="0">
                <a:solidFill>
                  <a:schemeClr val="bg1"/>
                </a:solidFill>
              </a:rPr>
              <a:t>Finally matching two black edges together in the interior resulted in a score change of -1 as this could never happen in a final solution and was greatly discouraged.</a:t>
            </a:r>
            <a:endParaRPr lang="en-US" dirty="0">
              <a:solidFill>
                <a:schemeClr val="bg1"/>
              </a:solidFill>
            </a:endParaRPr>
          </a:p>
        </p:txBody>
      </p:sp>
      <p:pic>
        <p:nvPicPr>
          <p:cNvPr id="5" name="Content Placeholder 4" descr="C:\Documents and Settings\Administrator\Desktop\e2score.bmp"/>
          <p:cNvPicPr>
            <a:picLocks noGrp="1"/>
          </p:cNvPicPr>
          <p:nvPr>
            <p:ph sz="half" idx="2"/>
          </p:nvPr>
        </p:nvPicPr>
        <p:blipFill>
          <a:blip r:embed="rId2" cstate="print"/>
          <a:srcRect/>
          <a:stretch>
            <a:fillRect/>
          </a:stretch>
        </p:blipFill>
        <p:spPr bwMode="auto">
          <a:xfrm>
            <a:off x="4648200" y="1857832"/>
            <a:ext cx="4038600" cy="4010699"/>
          </a:xfrm>
          <a:prstGeom prst="rect">
            <a:avLst/>
          </a:prstGeom>
          <a:noFill/>
          <a:ln w="9525">
            <a:noFill/>
            <a:miter lim="800000"/>
            <a:headEnd/>
            <a:tailEnd/>
          </a:ln>
        </p:spPr>
      </p:pic>
      <p:pic>
        <p:nvPicPr>
          <p:cNvPr id="6" name="Picture 2" descr="Eternity II"/>
          <p:cNvPicPr>
            <a:picLocks noChangeAspect="1" noChangeArrowheads="1"/>
          </p:cNvPicPr>
          <p:nvPr/>
        </p:nvPicPr>
        <p:blipFill>
          <a:blip r:embed="rId3"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Experimental Results</a:t>
            </a:r>
            <a:endParaRPr lang="en-US" dirty="0">
              <a:solidFill>
                <a:schemeClr val="bg1"/>
              </a:solidFill>
            </a:endParaRPr>
          </a:p>
        </p:txBody>
      </p:sp>
      <p:sp>
        <p:nvSpPr>
          <p:cNvPr id="6" name="Content Placeholder 5"/>
          <p:cNvSpPr>
            <a:spLocks noGrp="1"/>
          </p:cNvSpPr>
          <p:nvPr>
            <p:ph idx="1"/>
          </p:nvPr>
        </p:nvSpPr>
        <p:spPr/>
        <p:txBody>
          <a:bodyPr>
            <a:normAutofit fontScale="92500" lnSpcReduction="20000"/>
          </a:bodyPr>
          <a:lstStyle/>
          <a:p>
            <a:r>
              <a:rPr lang="en-US" dirty="0" smtClean="0">
                <a:solidFill>
                  <a:schemeClr val="bg1"/>
                </a:solidFill>
              </a:rPr>
              <a:t>The data was tested in a variety of techniques.  </a:t>
            </a:r>
          </a:p>
          <a:p>
            <a:r>
              <a:rPr lang="en-US" dirty="0" smtClean="0">
                <a:solidFill>
                  <a:schemeClr val="bg1"/>
                </a:solidFill>
              </a:rPr>
              <a:t>All tests were done using the complex scoring system.  </a:t>
            </a:r>
          </a:p>
          <a:p>
            <a:r>
              <a:rPr lang="en-US" dirty="0" smtClean="0">
                <a:solidFill>
                  <a:schemeClr val="bg1"/>
                </a:solidFill>
              </a:rPr>
              <a:t>Two different boards were examined, a 5x5 and a 7x7 using both algorithms.  </a:t>
            </a:r>
          </a:p>
          <a:p>
            <a:r>
              <a:rPr lang="en-US" dirty="0" smtClean="0">
                <a:solidFill>
                  <a:schemeClr val="bg1"/>
                </a:solidFill>
              </a:rPr>
              <a:t>In the 5x5 board several parameters were examined to find the best performance parameters.  </a:t>
            </a:r>
          </a:p>
          <a:p>
            <a:r>
              <a:rPr lang="en-US" dirty="0" smtClean="0">
                <a:solidFill>
                  <a:schemeClr val="bg1"/>
                </a:solidFill>
              </a:rPr>
              <a:t>These were then examined on the 7x7 board.  A population size of 500 was used in test cases.</a:t>
            </a:r>
            <a:endParaRPr lang="en-US" dirty="0">
              <a:solidFill>
                <a:schemeClr val="bg1"/>
              </a:solidFill>
            </a:endParaRPr>
          </a:p>
        </p:txBody>
      </p:sp>
      <p:pic>
        <p:nvPicPr>
          <p:cNvPr id="7"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Random Standard</a:t>
            </a:r>
            <a:endParaRPr lang="en-US" dirty="0">
              <a:solidFill>
                <a:schemeClr val="bg1"/>
              </a:solidFill>
            </a:endParaRPr>
          </a:p>
        </p:txBody>
      </p:sp>
      <p:sp>
        <p:nvSpPr>
          <p:cNvPr id="6" name="Content Placeholder 5"/>
          <p:cNvSpPr>
            <a:spLocks noGrp="1"/>
          </p:cNvSpPr>
          <p:nvPr>
            <p:ph idx="1"/>
          </p:nvPr>
        </p:nvSpPr>
        <p:spPr/>
        <p:txBody>
          <a:bodyPr>
            <a:normAutofit/>
          </a:bodyPr>
          <a:lstStyle/>
          <a:p>
            <a:r>
              <a:rPr lang="en-US" dirty="0" smtClean="0">
                <a:solidFill>
                  <a:schemeClr val="bg1"/>
                </a:solidFill>
              </a:rPr>
              <a:t>Both techniques were compared against a standard of pure randomness.  </a:t>
            </a:r>
          </a:p>
          <a:p>
            <a:r>
              <a:rPr lang="en-US" dirty="0" smtClean="0">
                <a:solidFill>
                  <a:schemeClr val="bg1"/>
                </a:solidFill>
              </a:rPr>
              <a:t>In a pure random test 30,000 boards were randomly constructed from the original tiles.  </a:t>
            </a:r>
          </a:p>
          <a:p>
            <a:r>
              <a:rPr lang="en-US" dirty="0" smtClean="0">
                <a:solidFill>
                  <a:schemeClr val="bg1"/>
                </a:solidFill>
              </a:rPr>
              <a:t>The highest score from this test was max random score.</a:t>
            </a:r>
            <a:endParaRPr lang="en-US" dirty="0">
              <a:solidFill>
                <a:schemeClr val="bg1"/>
              </a:solidFill>
            </a:endParaRP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Results</a:t>
            </a:r>
            <a:endParaRPr lang="en-US" dirty="0">
              <a:solidFill>
                <a:schemeClr val="bg1"/>
              </a:solidFill>
            </a:endParaRPr>
          </a:p>
        </p:txBody>
      </p:sp>
      <p:graphicFrame>
        <p:nvGraphicFramePr>
          <p:cNvPr id="7" name="Table 6"/>
          <p:cNvGraphicFramePr>
            <a:graphicFrameLocks noGrp="1"/>
          </p:cNvGraphicFramePr>
          <p:nvPr/>
        </p:nvGraphicFramePr>
        <p:xfrm>
          <a:off x="381000" y="1524000"/>
          <a:ext cx="8418528" cy="4345310"/>
        </p:xfrm>
        <a:graphic>
          <a:graphicData uri="http://schemas.openxmlformats.org/drawingml/2006/table">
            <a:tbl>
              <a:tblPr>
                <a:tableStyleId>{3C2FFA5D-87B4-456A-9821-1D502468CF0F}</a:tableStyleId>
              </a:tblPr>
              <a:tblGrid>
                <a:gridCol w="947442"/>
                <a:gridCol w="635157"/>
                <a:gridCol w="811589"/>
                <a:gridCol w="882162"/>
                <a:gridCol w="131497"/>
                <a:gridCol w="553116"/>
                <a:gridCol w="679265"/>
                <a:gridCol w="1237673"/>
                <a:gridCol w="623689"/>
                <a:gridCol w="679265"/>
                <a:gridCol w="1237673"/>
              </a:tblGrid>
              <a:tr h="298367">
                <a:tc>
                  <a:txBody>
                    <a:bodyPr/>
                    <a:lstStyle/>
                    <a:p>
                      <a:pPr marL="0" marR="0" algn="ctr">
                        <a:spcBef>
                          <a:spcPts val="0"/>
                        </a:spcBef>
                        <a:spcAft>
                          <a:spcPts val="0"/>
                        </a:spcAft>
                      </a:pPr>
                      <a:r>
                        <a:rPr lang="en-US" sz="1100" dirty="0"/>
                        <a:t> </a:t>
                      </a:r>
                      <a:endParaRPr lang="en-US" sz="1200" dirty="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b"/>
                </a:tc>
                <a:tc hMerge="1">
                  <a:txBody>
                    <a:bodyPr/>
                    <a:lstStyle/>
                    <a:p>
                      <a:endParaRPr lang="en-US"/>
                    </a:p>
                  </a:txBody>
                  <a:tcPr/>
                </a:tc>
                <a:tc gridSpan="3">
                  <a:txBody>
                    <a:bodyPr/>
                    <a:lstStyle/>
                    <a:p>
                      <a:pPr marL="0" marR="0" algn="ctr">
                        <a:spcBef>
                          <a:spcPts val="0"/>
                        </a:spcBef>
                        <a:spcAft>
                          <a:spcPts val="0"/>
                        </a:spcAft>
                      </a:pPr>
                      <a:r>
                        <a:rPr lang="en-US" sz="1100"/>
                        <a:t>Board Score</a:t>
                      </a:r>
                      <a:endParaRPr lang="en-US" sz="1200">
                        <a:solidFill>
                          <a:schemeClr val="bg1"/>
                        </a:solidFill>
                        <a:latin typeface="Times New Roman"/>
                        <a:ea typeface="Times New Roman"/>
                        <a:cs typeface="Times New Roman"/>
                      </a:endParaRPr>
                    </a:p>
                  </a:txBody>
                  <a:tcPr marL="68580" marR="68580" marT="0" marB="0" anchor="b"/>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100"/>
                        <a:t>Iterations</a:t>
                      </a:r>
                      <a:endParaRPr lang="en-US" sz="1200">
                        <a:solidFill>
                          <a:schemeClr val="bg1"/>
                        </a:solidFill>
                        <a:latin typeface="Times New Roman"/>
                        <a:ea typeface="Times New Roman"/>
                        <a:cs typeface="Times New Roman"/>
                      </a:endParaRPr>
                    </a:p>
                  </a:txBody>
                  <a:tcPr marL="68580" marR="68580" marT="0" marB="0" anchor="b"/>
                </a:tc>
                <a:tc hMerge="1">
                  <a:txBody>
                    <a:bodyPr/>
                    <a:lstStyle/>
                    <a:p>
                      <a:endParaRPr lang="en-US"/>
                    </a:p>
                  </a:txBody>
                  <a:tcPr/>
                </a:tc>
                <a:tc hMerge="1">
                  <a:txBody>
                    <a:bodyPr/>
                    <a:lstStyle/>
                    <a:p>
                      <a:endParaRPr lang="en-US"/>
                    </a:p>
                  </a:txBody>
                  <a:tcPr/>
                </a:tc>
              </a:tr>
              <a:tr h="298367">
                <a:tc>
                  <a:txBody>
                    <a:bodyPr/>
                    <a:lstStyle/>
                    <a:p>
                      <a:pPr marL="0" marR="0" algn="ctr">
                        <a:spcBef>
                          <a:spcPts val="0"/>
                        </a:spcBef>
                        <a:spcAft>
                          <a:spcPts val="0"/>
                        </a:spcAft>
                      </a:pPr>
                      <a:r>
                        <a:rPr lang="en-US" sz="1100"/>
                        <a:t>Type</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800" dirty="0"/>
                        <a:t>Top %</a:t>
                      </a:r>
                      <a:endParaRPr lang="en-US" sz="1200" dirty="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800"/>
                        <a:t>Mutate %</a:t>
                      </a:r>
                      <a:endParaRPr lang="en-US" sz="1200">
                        <a:solidFill>
                          <a:schemeClr val="bg1"/>
                        </a:solidFill>
                        <a:latin typeface="Times New Roman"/>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800"/>
                        <a:t>Attempt %</a:t>
                      </a:r>
                      <a:endParaRPr lang="en-US" sz="1200">
                        <a:solidFill>
                          <a:schemeClr val="bg1"/>
                        </a:solidFill>
                        <a:latin typeface="Times New Roman"/>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100"/>
                        <a:t>Min</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Max</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Average</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Min</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Max</a:t>
                      </a:r>
                      <a:endParaRPr lang="en-US" sz="1200">
                        <a:solidFill>
                          <a:schemeClr val="bg1"/>
                        </a:solidFill>
                        <a:latin typeface="Times New Roman"/>
                        <a:ea typeface="Times New Roman"/>
                        <a:cs typeface="Times New Roman"/>
                      </a:endParaRPr>
                    </a:p>
                  </a:txBody>
                  <a:tcPr marL="68580" marR="68580" marT="0" marB="0" anchor="b"/>
                </a:tc>
                <a:tc>
                  <a:txBody>
                    <a:bodyPr/>
                    <a:lstStyle/>
                    <a:p>
                      <a:pPr marL="0" marR="0" algn="ctr">
                        <a:spcBef>
                          <a:spcPts val="0"/>
                        </a:spcBef>
                        <a:spcAft>
                          <a:spcPts val="0"/>
                        </a:spcAft>
                      </a:pPr>
                      <a:r>
                        <a:rPr lang="en-US" sz="1100"/>
                        <a:t>Average</a:t>
                      </a:r>
                      <a:endParaRPr lang="en-US" sz="1200">
                        <a:solidFill>
                          <a:schemeClr val="bg1"/>
                        </a:solidFill>
                        <a:latin typeface="Times New Roman"/>
                        <a:ea typeface="Times New Roman"/>
                        <a:cs typeface="Times New Roman"/>
                      </a:endParaRPr>
                    </a:p>
                  </a:txBody>
                  <a:tcPr marL="68580" marR="68580" marT="0" marB="0" anchor="b"/>
                </a:tc>
              </a:tr>
              <a:tr h="298367">
                <a:tc gridSpan="11">
                  <a:txBody>
                    <a:bodyPr/>
                    <a:lstStyle/>
                    <a:p>
                      <a:pPr marL="0" marR="0" algn="ctr">
                        <a:spcBef>
                          <a:spcPts val="0"/>
                        </a:spcBef>
                        <a:spcAft>
                          <a:spcPts val="0"/>
                        </a:spcAft>
                      </a:pPr>
                      <a:r>
                        <a:rPr lang="en-US" sz="1100"/>
                        <a:t>Board Size = 5x5</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7387">
                <a:tc>
                  <a:txBody>
                    <a:bodyPr/>
                    <a:lstStyle/>
                    <a:p>
                      <a:pPr marL="0" marR="0" algn="ctr">
                        <a:spcBef>
                          <a:spcPts val="0"/>
                        </a:spcBef>
                        <a:spcAft>
                          <a:spcPts val="0"/>
                        </a:spcAft>
                      </a:pPr>
                      <a:r>
                        <a:rPr lang="en-US" sz="1100"/>
                        <a:t>RANDOM</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38</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GA</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70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55</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57</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56.3</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180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359</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261.3</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WoC</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70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34</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41</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36.3</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132</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178</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154.7</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GA</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50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57</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60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58.4</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118</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323</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211.6</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WoC</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50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36</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41</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38.4</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119</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356</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202.6</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GA</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63</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64</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63.7</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247</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378</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305</a:t>
                      </a:r>
                      <a:endParaRPr lang="en-US" sz="1200">
                        <a:solidFill>
                          <a:schemeClr val="bg1"/>
                        </a:solidFill>
                        <a:latin typeface="Times New Roman"/>
                        <a:ea typeface="Times New Roman"/>
                        <a:cs typeface="Times New Roman"/>
                      </a:endParaRPr>
                    </a:p>
                  </a:txBody>
                  <a:tcPr marL="68580" marR="68580" marT="0" marB="0" anchor="ctr"/>
                </a:tc>
              </a:tr>
              <a:tr h="284805">
                <a:tc>
                  <a:txBody>
                    <a:bodyPr/>
                    <a:lstStyle/>
                    <a:p>
                      <a:pPr marL="0" marR="0" algn="ctr">
                        <a:spcBef>
                          <a:spcPts val="0"/>
                        </a:spcBef>
                        <a:spcAft>
                          <a:spcPts val="0"/>
                        </a:spcAft>
                      </a:pPr>
                      <a:r>
                        <a:rPr lang="en-US" sz="1100"/>
                        <a:t>WoC</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37</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44</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41</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231</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475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326</a:t>
                      </a:r>
                      <a:endParaRPr lang="en-US" sz="1200">
                        <a:solidFill>
                          <a:schemeClr val="bg1"/>
                        </a:solidFill>
                        <a:latin typeface="Times New Roman"/>
                        <a:ea typeface="Times New Roman"/>
                        <a:cs typeface="Times New Roman"/>
                      </a:endParaRPr>
                    </a:p>
                  </a:txBody>
                  <a:tcPr marL="68580" marR="68580" marT="0" marB="0" anchor="ctr"/>
                </a:tc>
              </a:tr>
              <a:tr h="298367">
                <a:tc gridSpan="11">
                  <a:txBody>
                    <a:bodyPr/>
                    <a:lstStyle/>
                    <a:p>
                      <a:pPr marL="0" marR="0" algn="ctr">
                        <a:spcBef>
                          <a:spcPts val="0"/>
                        </a:spcBef>
                        <a:spcAft>
                          <a:spcPts val="0"/>
                        </a:spcAft>
                      </a:pPr>
                      <a:r>
                        <a:rPr lang="en-US" sz="1100"/>
                        <a:t>Board Size = 7x7</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7387">
                <a:tc>
                  <a:txBody>
                    <a:bodyPr/>
                    <a:lstStyle/>
                    <a:p>
                      <a:pPr marL="0" marR="0" algn="ctr">
                        <a:spcBef>
                          <a:spcPts val="0"/>
                        </a:spcBef>
                        <a:spcAft>
                          <a:spcPts val="0"/>
                        </a:spcAft>
                      </a:pPr>
                      <a:r>
                        <a:rPr lang="en-US" sz="1100"/>
                        <a:t>RANDOM</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 </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100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a:t>
                      </a:r>
                      <a:endParaRPr lang="en-US" sz="1200">
                        <a:solidFill>
                          <a:schemeClr val="bg1"/>
                        </a:solidFill>
                        <a:latin typeface="Times New Roman"/>
                        <a:ea typeface="Times New Roman"/>
                        <a:cs typeface="Times New Roman"/>
                      </a:endParaRPr>
                    </a:p>
                  </a:txBody>
                  <a:tcPr marL="68580" marR="68580" marT="0" marB="0" anchor="ctr"/>
                </a:tc>
              </a:tr>
              <a:tr h="271243">
                <a:tc>
                  <a:txBody>
                    <a:bodyPr/>
                    <a:lstStyle/>
                    <a:p>
                      <a:pPr marL="0" marR="0" algn="ctr">
                        <a:spcBef>
                          <a:spcPts val="0"/>
                        </a:spcBef>
                        <a:spcAft>
                          <a:spcPts val="0"/>
                        </a:spcAft>
                      </a:pPr>
                      <a:r>
                        <a:rPr lang="en-US" sz="1100"/>
                        <a:t>GA</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141</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144</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142.3</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199</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256</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231.3</a:t>
                      </a:r>
                      <a:endParaRPr lang="en-US" sz="1200">
                        <a:solidFill>
                          <a:schemeClr val="bg1"/>
                        </a:solidFill>
                        <a:latin typeface="Times New Roman"/>
                        <a:ea typeface="Times New Roman"/>
                        <a:cs typeface="Times New Roman"/>
                      </a:endParaRPr>
                    </a:p>
                  </a:txBody>
                  <a:tcPr marL="68580" marR="68580" marT="0" marB="0" anchor="ctr"/>
                </a:tc>
              </a:tr>
              <a:tr h="284805">
                <a:tc>
                  <a:txBody>
                    <a:bodyPr/>
                    <a:lstStyle/>
                    <a:p>
                      <a:pPr marL="0" marR="0" algn="ctr">
                        <a:spcBef>
                          <a:spcPts val="0"/>
                        </a:spcBef>
                        <a:spcAft>
                          <a:spcPts val="0"/>
                        </a:spcAft>
                      </a:pPr>
                      <a:r>
                        <a:rPr lang="en-US" sz="1100"/>
                        <a:t>WoC</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25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40</a:t>
                      </a:r>
                      <a:endParaRPr lang="en-US" sz="1200">
                        <a:solidFill>
                          <a:schemeClr val="bg1"/>
                        </a:solidFill>
                        <a:latin typeface="Times New Roman"/>
                        <a:ea typeface="Times New Roman"/>
                        <a:cs typeface="Times New Roman"/>
                      </a:endParaRPr>
                    </a:p>
                  </a:txBody>
                  <a:tcPr marL="68580" marR="68580" marT="0" marB="0" anchor="ctr"/>
                </a:tc>
                <a:tc gridSpan="2">
                  <a:txBody>
                    <a:bodyPr/>
                    <a:lstStyle/>
                    <a:p>
                      <a:pPr marL="0" marR="0" algn="ctr">
                        <a:spcBef>
                          <a:spcPts val="0"/>
                        </a:spcBef>
                        <a:spcAft>
                          <a:spcPts val="0"/>
                        </a:spcAft>
                      </a:pPr>
                      <a:r>
                        <a:rPr lang="en-US" sz="1100"/>
                        <a:t>97</a:t>
                      </a:r>
                      <a:endParaRPr lang="en-US" sz="1200">
                        <a:solidFill>
                          <a:schemeClr val="bg1"/>
                        </a:solidFill>
                        <a:latin typeface="Times New Roman"/>
                        <a:ea typeface="Times New Roman"/>
                        <a:cs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100"/>
                        <a:t>102</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dirty="0"/>
                        <a:t>99.7</a:t>
                      </a:r>
                      <a:endParaRPr lang="en-US" sz="1200" dirty="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135</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a:t>301</a:t>
                      </a:r>
                      <a:endParaRPr lang="en-US" sz="1200">
                        <a:solidFill>
                          <a:schemeClr val="bg1"/>
                        </a:solidFill>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100" dirty="0"/>
                        <a:t>213.3</a:t>
                      </a:r>
                      <a:endParaRPr lang="en-US" sz="1200" dirty="0">
                        <a:solidFill>
                          <a:schemeClr val="bg1"/>
                        </a:solidFill>
                        <a:latin typeface="Times New Roman"/>
                        <a:ea typeface="Times New Roman"/>
                        <a:cs typeface="Times New Roman"/>
                      </a:endParaRPr>
                    </a:p>
                  </a:txBody>
                  <a:tcPr marL="68580" marR="68580" marT="0" marB="0" anchor="ctr"/>
                </a:tc>
              </a:tr>
            </a:tbl>
          </a:graphicData>
        </a:graphic>
      </p:graphicFrame>
      <p:pic>
        <p:nvPicPr>
          <p:cNvPr id="8"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Results</a:t>
            </a:r>
            <a:endParaRPr lang="en-US" dirty="0">
              <a:solidFill>
                <a:schemeClr val="bg1"/>
              </a:solidFill>
            </a:endParaRPr>
          </a:p>
        </p:txBody>
      </p:sp>
      <p:sp>
        <p:nvSpPr>
          <p:cNvPr id="3" name="Content Placeholder 2"/>
          <p:cNvSpPr>
            <a:spLocks noGrp="1"/>
          </p:cNvSpPr>
          <p:nvPr>
            <p:ph sz="half" idx="1"/>
          </p:nvPr>
        </p:nvSpPr>
        <p:spPr>
          <a:xfrm>
            <a:off x="457200" y="1447800"/>
            <a:ext cx="4038600" cy="4525963"/>
          </a:xfrm>
        </p:spPr>
        <p:txBody>
          <a:bodyPr>
            <a:noAutofit/>
          </a:bodyPr>
          <a:lstStyle/>
          <a:p>
            <a:r>
              <a:rPr lang="en-US" sz="1600" dirty="0" smtClean="0">
                <a:solidFill>
                  <a:schemeClr val="bg1"/>
                </a:solidFill>
              </a:rPr>
              <a:t>The board showed largely positive results around the edges and while it did not always orient the corners in the correct direction it generally would get the pieces in a corner location.  </a:t>
            </a:r>
          </a:p>
          <a:p>
            <a:r>
              <a:rPr lang="en-US" sz="1600" dirty="0" smtClean="0">
                <a:solidFill>
                  <a:schemeClr val="bg1"/>
                </a:solidFill>
              </a:rPr>
              <a:t>The edge pieces also generally ended up near or on an edge.  </a:t>
            </a:r>
          </a:p>
          <a:p>
            <a:r>
              <a:rPr lang="en-US" sz="1600" dirty="0" smtClean="0">
                <a:solidFill>
                  <a:schemeClr val="bg1"/>
                </a:solidFill>
              </a:rPr>
              <a:t>Although I have no reasoning for it I found that regardless of the board created blue and green tiles generally tended to be matched up at a rate of twice or more than the red and magenta tiles.  </a:t>
            </a:r>
          </a:p>
          <a:p>
            <a:r>
              <a:rPr lang="en-US" sz="1600" dirty="0" smtClean="0">
                <a:solidFill>
                  <a:schemeClr val="bg1"/>
                </a:solidFill>
              </a:rPr>
              <a:t>This occurred in nearly all tests regardless of the random board generated.  </a:t>
            </a:r>
          </a:p>
          <a:p>
            <a:r>
              <a:rPr lang="en-US" sz="1600" dirty="0" smtClean="0">
                <a:solidFill>
                  <a:schemeClr val="bg1"/>
                </a:solidFill>
              </a:rPr>
              <a:t>I was unable to find a reason for this occurring in any of the code but it was an odd and repeating occurrence in any tests done</a:t>
            </a:r>
            <a:endParaRPr lang="en-US" sz="1600" dirty="0">
              <a:solidFill>
                <a:schemeClr val="bg1"/>
              </a:solidFill>
            </a:endParaRPr>
          </a:p>
        </p:txBody>
      </p:sp>
      <p:pic>
        <p:nvPicPr>
          <p:cNvPr id="5" name="Content Placeholder 4" descr="C:\Users\phrozen\Desktop\boardResult.bmp"/>
          <p:cNvPicPr>
            <a:picLocks noGrp="1"/>
          </p:cNvPicPr>
          <p:nvPr>
            <p:ph sz="half" idx="2"/>
          </p:nvPr>
        </p:nvPicPr>
        <p:blipFill>
          <a:blip r:embed="rId2" cstate="print"/>
          <a:srcRect/>
          <a:stretch>
            <a:fillRect/>
          </a:stretch>
        </p:blipFill>
        <p:spPr bwMode="auto">
          <a:xfrm>
            <a:off x="4648200" y="2255660"/>
            <a:ext cx="4038600" cy="3215042"/>
          </a:xfrm>
          <a:prstGeom prst="rect">
            <a:avLst/>
          </a:prstGeom>
          <a:noFill/>
          <a:ln w="9525">
            <a:noFill/>
            <a:miter lim="800000"/>
            <a:headEnd/>
            <a:tailEnd/>
          </a:ln>
        </p:spPr>
      </p:pic>
      <p:pic>
        <p:nvPicPr>
          <p:cNvPr id="6" name="Picture 2" descr="Eternity II"/>
          <p:cNvPicPr>
            <a:picLocks noChangeAspect="1" noChangeArrowheads="1"/>
          </p:cNvPicPr>
          <p:nvPr/>
        </p:nvPicPr>
        <p:blipFill>
          <a:blip r:embed="rId3"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5x5 Board Results</a:t>
            </a:r>
            <a:endParaRPr lang="en-US" dirty="0">
              <a:solidFill>
                <a:schemeClr val="bg1"/>
              </a:solidFill>
            </a:endParaRPr>
          </a:p>
        </p:txBody>
      </p:sp>
      <p:sp>
        <p:nvSpPr>
          <p:cNvPr id="5" name="Content Placeholder 4"/>
          <p:cNvSpPr>
            <a:spLocks noGrp="1"/>
          </p:cNvSpPr>
          <p:nvPr>
            <p:ph sz="half" idx="1"/>
          </p:nvPr>
        </p:nvSpPr>
        <p:spPr/>
        <p:txBody>
          <a:bodyPr>
            <a:normAutofit fontScale="92500"/>
          </a:bodyPr>
          <a:lstStyle/>
          <a:p>
            <a:r>
              <a:rPr lang="en-US" dirty="0">
                <a:solidFill>
                  <a:schemeClr val="bg1"/>
                </a:solidFill>
              </a:rPr>
              <a:t>From each test run plots of the Board Score vs. Iteration were generated</a:t>
            </a:r>
            <a:r>
              <a:rPr lang="en-US" dirty="0" smtClean="0">
                <a:solidFill>
                  <a:schemeClr val="bg1"/>
                </a:solidFill>
              </a:rPr>
              <a:t>.</a:t>
            </a:r>
          </a:p>
          <a:p>
            <a:r>
              <a:rPr lang="en-US" dirty="0" smtClean="0">
                <a:solidFill>
                  <a:schemeClr val="bg1"/>
                </a:solidFill>
              </a:rPr>
              <a:t>It </a:t>
            </a:r>
            <a:r>
              <a:rPr lang="en-US" dirty="0">
                <a:solidFill>
                  <a:schemeClr val="bg1"/>
                </a:solidFill>
              </a:rPr>
              <a:t>is easily noticeable that all of the standard </a:t>
            </a:r>
            <a:r>
              <a:rPr lang="en-US" dirty="0" err="1">
                <a:solidFill>
                  <a:schemeClr val="bg1"/>
                </a:solidFill>
              </a:rPr>
              <a:t>SotF</a:t>
            </a:r>
            <a:r>
              <a:rPr lang="en-US" dirty="0">
                <a:solidFill>
                  <a:schemeClr val="bg1"/>
                </a:solidFill>
              </a:rPr>
              <a:t> genetic algorithms are grouped at the top while the </a:t>
            </a:r>
            <a:r>
              <a:rPr lang="en-US" dirty="0" err="1">
                <a:solidFill>
                  <a:schemeClr val="bg1"/>
                </a:solidFill>
              </a:rPr>
              <a:t>WoC</a:t>
            </a:r>
            <a:r>
              <a:rPr lang="en-US" dirty="0">
                <a:solidFill>
                  <a:schemeClr val="bg1"/>
                </a:solidFill>
              </a:rPr>
              <a:t> genetic algorithms are clustered at the bottom for the </a:t>
            </a:r>
            <a:r>
              <a:rPr lang="en-US" dirty="0" smtClean="0">
                <a:solidFill>
                  <a:schemeClr val="bg1"/>
                </a:solidFill>
              </a:rPr>
              <a:t>5x5.</a:t>
            </a:r>
            <a:endParaRPr lang="en-US" dirty="0">
              <a:solidFill>
                <a:schemeClr val="bg1"/>
              </a:solidFill>
            </a:endParaRPr>
          </a:p>
        </p:txBody>
      </p:sp>
      <p:pic>
        <p:nvPicPr>
          <p:cNvPr id="7" name="Content Placeholder 6" descr="C:\Users\phrozen\Desktop\Comparison.bmp"/>
          <p:cNvPicPr>
            <a:picLocks noGrp="1"/>
          </p:cNvPicPr>
          <p:nvPr>
            <p:ph sz="half" idx="2"/>
          </p:nvPr>
        </p:nvPicPr>
        <p:blipFill>
          <a:blip r:embed="rId2" cstate="print"/>
          <a:srcRect/>
          <a:stretch>
            <a:fillRect/>
          </a:stretch>
        </p:blipFill>
        <p:spPr bwMode="auto">
          <a:xfrm>
            <a:off x="4598249" y="2590800"/>
            <a:ext cx="4393351" cy="2434445"/>
          </a:xfrm>
          <a:prstGeom prst="rect">
            <a:avLst/>
          </a:prstGeom>
          <a:noFill/>
          <a:ln w="9525">
            <a:noFill/>
            <a:miter lim="800000"/>
            <a:headEnd/>
            <a:tailEnd/>
          </a:ln>
        </p:spPr>
      </p:pic>
      <p:pic>
        <p:nvPicPr>
          <p:cNvPr id="8" name="Picture 2" descr="Eternity II"/>
          <p:cNvPicPr>
            <a:picLocks noChangeAspect="1" noChangeArrowheads="1"/>
          </p:cNvPicPr>
          <p:nvPr/>
        </p:nvPicPr>
        <p:blipFill>
          <a:blip r:embed="rId3"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7x7 Board Results</a:t>
            </a:r>
            <a:endParaRPr lang="en-US" dirty="0">
              <a:solidFill>
                <a:schemeClr val="bg1"/>
              </a:solidFill>
            </a:endParaRPr>
          </a:p>
        </p:txBody>
      </p:sp>
      <p:sp>
        <p:nvSpPr>
          <p:cNvPr id="5" name="Content Placeholder 4"/>
          <p:cNvSpPr>
            <a:spLocks noGrp="1"/>
          </p:cNvSpPr>
          <p:nvPr>
            <p:ph sz="half" idx="1"/>
          </p:nvPr>
        </p:nvSpPr>
        <p:spPr>
          <a:xfrm>
            <a:off x="457200" y="2362200"/>
            <a:ext cx="4038600" cy="2895600"/>
          </a:xfrm>
        </p:spPr>
        <p:txBody>
          <a:bodyPr/>
          <a:lstStyle/>
          <a:p>
            <a:r>
              <a:rPr lang="en-US" dirty="0" smtClean="0">
                <a:solidFill>
                  <a:schemeClr val="bg1"/>
                </a:solidFill>
              </a:rPr>
              <a:t>The 7x7 Board showed similar results although with a larger percentage of difference between test groups.</a:t>
            </a:r>
            <a:endParaRPr lang="en-US" dirty="0">
              <a:solidFill>
                <a:schemeClr val="bg1"/>
              </a:solidFill>
            </a:endParaRPr>
          </a:p>
        </p:txBody>
      </p:sp>
      <p:pic>
        <p:nvPicPr>
          <p:cNvPr id="9" name="Content Placeholder 8" descr="C:\Users\phrozen\Desktop\Comparison2.bmp"/>
          <p:cNvPicPr>
            <a:picLocks noGrp="1"/>
          </p:cNvPicPr>
          <p:nvPr>
            <p:ph sz="half" idx="2"/>
          </p:nvPr>
        </p:nvPicPr>
        <p:blipFill>
          <a:blip r:embed="rId2" cstate="print"/>
          <a:srcRect/>
          <a:stretch>
            <a:fillRect/>
          </a:stretch>
        </p:blipFill>
        <p:spPr bwMode="auto">
          <a:xfrm>
            <a:off x="4648200" y="2514600"/>
            <a:ext cx="4267200" cy="2667000"/>
          </a:xfrm>
          <a:prstGeom prst="rect">
            <a:avLst/>
          </a:prstGeom>
          <a:noFill/>
          <a:ln w="9525">
            <a:noFill/>
            <a:miter lim="800000"/>
            <a:headEnd/>
            <a:tailEnd/>
          </a:ln>
        </p:spPr>
      </p:pic>
      <p:pic>
        <p:nvPicPr>
          <p:cNvPr id="10" name="Picture 2" descr="Eternity II"/>
          <p:cNvPicPr>
            <a:picLocks noChangeAspect="1" noChangeArrowheads="1"/>
          </p:cNvPicPr>
          <p:nvPr/>
        </p:nvPicPr>
        <p:blipFill>
          <a:blip r:embed="rId3"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the Eternity II?</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US" dirty="0">
                <a:solidFill>
                  <a:schemeClr val="bg1"/>
                </a:solidFill>
              </a:rPr>
              <a:t>The Eternity II is an edge matching puzzle invented in 2007.  </a:t>
            </a:r>
            <a:endParaRPr lang="en-US" dirty="0" smtClean="0">
              <a:solidFill>
                <a:schemeClr val="bg1"/>
              </a:solidFill>
            </a:endParaRPr>
          </a:p>
          <a:p>
            <a:r>
              <a:rPr lang="en-US" dirty="0" smtClean="0">
                <a:solidFill>
                  <a:schemeClr val="bg1"/>
                </a:solidFill>
              </a:rPr>
              <a:t>The </a:t>
            </a:r>
            <a:r>
              <a:rPr lang="en-US" dirty="0">
                <a:solidFill>
                  <a:schemeClr val="bg1"/>
                </a:solidFill>
              </a:rPr>
              <a:t>puzzle functions by connecting pieces divided into sectors together with like sectors to generate a final coherent mapping.  </a:t>
            </a:r>
            <a:endParaRPr lang="en-US" dirty="0" smtClean="0">
              <a:solidFill>
                <a:schemeClr val="bg1"/>
              </a:solidFill>
            </a:endParaRPr>
          </a:p>
          <a:p>
            <a:r>
              <a:rPr lang="en-US" dirty="0" smtClean="0">
                <a:solidFill>
                  <a:schemeClr val="bg1"/>
                </a:solidFill>
              </a:rPr>
              <a:t>The </a:t>
            </a:r>
            <a:r>
              <a:rPr lang="en-US" dirty="0">
                <a:solidFill>
                  <a:schemeClr val="bg1"/>
                </a:solidFill>
              </a:rPr>
              <a:t>complexity of the actual puzzle is immense and with 256 pieces making up the original puzzle it is estimated that brute force techniques would require more than 2 x 10</a:t>
            </a:r>
            <a:r>
              <a:rPr lang="en-US" baseline="30000" dirty="0">
                <a:solidFill>
                  <a:schemeClr val="bg1"/>
                </a:solidFill>
              </a:rPr>
              <a:t>47</a:t>
            </a:r>
            <a:r>
              <a:rPr lang="en-US" dirty="0">
                <a:solidFill>
                  <a:schemeClr val="bg1"/>
                </a:solidFill>
              </a:rPr>
              <a:t> steps to locate a solution.  </a:t>
            </a:r>
            <a:endParaRPr lang="en-US" dirty="0" smtClean="0">
              <a:solidFill>
                <a:schemeClr val="bg1"/>
              </a:solidFill>
            </a:endParaRPr>
          </a:p>
          <a:p>
            <a:r>
              <a:rPr lang="en-US" dirty="0" smtClean="0">
                <a:solidFill>
                  <a:schemeClr val="bg1"/>
                </a:solidFill>
              </a:rPr>
              <a:t>The </a:t>
            </a:r>
            <a:r>
              <a:rPr lang="en-US" dirty="0">
                <a:solidFill>
                  <a:schemeClr val="bg1"/>
                </a:solidFill>
              </a:rPr>
              <a:t>puzzle is classified as a type of NP-complete decision problem and thus adding pieces exponentially increases the overall complexity. </a:t>
            </a:r>
          </a:p>
        </p:txBody>
      </p:sp>
      <p:pic>
        <p:nvPicPr>
          <p:cNvPr id="5"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Conclusions</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a:solidFill>
                  <a:schemeClr val="bg1"/>
                </a:solidFill>
              </a:rPr>
              <a:t>While none of the solutions were able to perfectly solve the EII puzzle the </a:t>
            </a:r>
            <a:r>
              <a:rPr lang="en-US" dirty="0" err="1">
                <a:solidFill>
                  <a:schemeClr val="bg1"/>
                </a:solidFill>
              </a:rPr>
              <a:t>SotF</a:t>
            </a:r>
            <a:r>
              <a:rPr lang="en-US" dirty="0">
                <a:solidFill>
                  <a:schemeClr val="bg1"/>
                </a:solidFill>
              </a:rPr>
              <a:t> algorithm showed the most promise of the examined techniques.  </a:t>
            </a:r>
            <a:endParaRPr lang="en-US" dirty="0" smtClean="0">
              <a:solidFill>
                <a:schemeClr val="bg1"/>
              </a:solidFill>
            </a:endParaRPr>
          </a:p>
          <a:p>
            <a:r>
              <a:rPr lang="en-US" dirty="0" smtClean="0">
                <a:solidFill>
                  <a:schemeClr val="bg1"/>
                </a:solidFill>
              </a:rPr>
              <a:t>It </a:t>
            </a:r>
            <a:r>
              <a:rPr lang="en-US" dirty="0">
                <a:solidFill>
                  <a:schemeClr val="bg1"/>
                </a:solidFill>
              </a:rPr>
              <a:t>may seem odd that given the way Wisdom of Crowds operates it would perform worse than a standard algorithm although I feel it is its innate property that gives it a significant disadvantage in this particular usage scenario.</a:t>
            </a: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Wisdom of Crowds Conclusions</a:t>
            </a:r>
            <a:endParaRPr lang="en-US" dirty="0">
              <a:solidFill>
                <a:schemeClr val="bg1"/>
              </a:solidFill>
            </a:endParaRPr>
          </a:p>
        </p:txBody>
      </p:sp>
      <p:sp>
        <p:nvSpPr>
          <p:cNvPr id="3" name="Content Placeholder 2"/>
          <p:cNvSpPr>
            <a:spLocks noGrp="1"/>
          </p:cNvSpPr>
          <p:nvPr>
            <p:ph idx="1"/>
          </p:nvPr>
        </p:nvSpPr>
        <p:spPr/>
        <p:txBody>
          <a:bodyPr>
            <a:normAutofit fontScale="55000" lnSpcReduction="20000"/>
          </a:bodyPr>
          <a:lstStyle/>
          <a:p>
            <a:r>
              <a:rPr lang="en-US" dirty="0">
                <a:solidFill>
                  <a:schemeClr val="bg1"/>
                </a:solidFill>
              </a:rPr>
              <a:t>A Wisdom of Crowds approach works by pooling together different boards to find a common unique board.  </a:t>
            </a:r>
            <a:endParaRPr lang="en-US" dirty="0" smtClean="0">
              <a:solidFill>
                <a:schemeClr val="bg1"/>
              </a:solidFill>
            </a:endParaRPr>
          </a:p>
          <a:p>
            <a:r>
              <a:rPr lang="en-US" dirty="0" smtClean="0">
                <a:solidFill>
                  <a:schemeClr val="bg1"/>
                </a:solidFill>
              </a:rPr>
              <a:t>The </a:t>
            </a:r>
            <a:r>
              <a:rPr lang="en-US" dirty="0">
                <a:solidFill>
                  <a:schemeClr val="bg1"/>
                </a:solidFill>
              </a:rPr>
              <a:t>total number of potential boards must be carefully considered.  In this type of NP-Complete problem there are billions or more possible </a:t>
            </a:r>
            <a:r>
              <a:rPr lang="en-US" dirty="0" smtClean="0">
                <a:solidFill>
                  <a:schemeClr val="bg1"/>
                </a:solidFill>
              </a:rPr>
              <a:t>total board </a:t>
            </a:r>
            <a:r>
              <a:rPr lang="en-US" dirty="0">
                <a:solidFill>
                  <a:schemeClr val="bg1"/>
                </a:solidFill>
              </a:rPr>
              <a:t>combinations.  </a:t>
            </a:r>
            <a:endParaRPr lang="en-US" dirty="0" smtClean="0">
              <a:solidFill>
                <a:schemeClr val="bg1"/>
              </a:solidFill>
            </a:endParaRPr>
          </a:p>
          <a:p>
            <a:r>
              <a:rPr lang="en-US" dirty="0" smtClean="0">
                <a:solidFill>
                  <a:schemeClr val="bg1"/>
                </a:solidFill>
              </a:rPr>
              <a:t>Using </a:t>
            </a:r>
            <a:r>
              <a:rPr lang="en-US" dirty="0">
                <a:solidFill>
                  <a:schemeClr val="bg1"/>
                </a:solidFill>
              </a:rPr>
              <a:t>populations of a small size where each individual piece can have hundreds of thousands of different values the likelihood of any piece and exact orientation occurring more than a handful of times even in a moderately large population is slim.  </a:t>
            </a:r>
            <a:endParaRPr lang="en-US" dirty="0" smtClean="0">
              <a:solidFill>
                <a:schemeClr val="bg1"/>
              </a:solidFill>
            </a:endParaRPr>
          </a:p>
          <a:p>
            <a:r>
              <a:rPr lang="en-US" dirty="0" smtClean="0">
                <a:solidFill>
                  <a:schemeClr val="bg1"/>
                </a:solidFill>
              </a:rPr>
              <a:t>To </a:t>
            </a:r>
            <a:r>
              <a:rPr lang="en-US" dirty="0">
                <a:solidFill>
                  <a:schemeClr val="bg1"/>
                </a:solidFill>
              </a:rPr>
              <a:t>adequately get a large enough occurrence rate very large populations would be required for the Wisdom of Crowds approach to show significant results.  </a:t>
            </a:r>
            <a:endParaRPr lang="en-US" dirty="0" smtClean="0">
              <a:solidFill>
                <a:schemeClr val="bg1"/>
              </a:solidFill>
            </a:endParaRPr>
          </a:p>
          <a:p>
            <a:endParaRPr lang="en-US" dirty="0">
              <a:solidFill>
                <a:schemeClr val="bg1"/>
              </a:solidFill>
            </a:endParaRPr>
          </a:p>
          <a:p>
            <a:r>
              <a:rPr lang="en-US" dirty="0" smtClean="0">
                <a:solidFill>
                  <a:schemeClr val="bg1"/>
                </a:solidFill>
              </a:rPr>
              <a:t>Unfortunately </a:t>
            </a:r>
            <a:r>
              <a:rPr lang="en-US" dirty="0">
                <a:solidFill>
                  <a:schemeClr val="bg1"/>
                </a:solidFill>
              </a:rPr>
              <a:t>I did not have access to computers capable of performing such a large calculation load and was therefore unable to test this hypothesis.  In my case and the population size it was highly likely that the Wisdom of Crowds was essentially constructing almost completely random boards and that the benefits of the genetic algorithm and population progression were not reflected.</a:t>
            </a: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Survival of the Fittest Conclusions</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r>
              <a:rPr lang="en-US" dirty="0">
                <a:solidFill>
                  <a:schemeClr val="bg1"/>
                </a:solidFill>
              </a:rPr>
              <a:t>The </a:t>
            </a:r>
            <a:r>
              <a:rPr lang="en-US" dirty="0" err="1">
                <a:solidFill>
                  <a:schemeClr val="bg1"/>
                </a:solidFill>
              </a:rPr>
              <a:t>SotF</a:t>
            </a:r>
            <a:r>
              <a:rPr lang="en-US" dirty="0">
                <a:solidFill>
                  <a:schemeClr val="bg1"/>
                </a:solidFill>
              </a:rPr>
              <a:t> genetic algorithm approach fared much better.  </a:t>
            </a:r>
            <a:endParaRPr lang="en-US" dirty="0" smtClean="0">
              <a:solidFill>
                <a:schemeClr val="bg1"/>
              </a:solidFill>
            </a:endParaRPr>
          </a:p>
          <a:p>
            <a:r>
              <a:rPr lang="en-US" dirty="0" smtClean="0">
                <a:solidFill>
                  <a:schemeClr val="bg1"/>
                </a:solidFill>
              </a:rPr>
              <a:t>The </a:t>
            </a:r>
            <a:r>
              <a:rPr lang="en-US" dirty="0" err="1">
                <a:solidFill>
                  <a:schemeClr val="bg1"/>
                </a:solidFill>
              </a:rPr>
              <a:t>WoC</a:t>
            </a:r>
            <a:r>
              <a:rPr lang="en-US" dirty="0">
                <a:solidFill>
                  <a:schemeClr val="bg1"/>
                </a:solidFill>
              </a:rPr>
              <a:t> explanation would actually explain the positive results from the </a:t>
            </a:r>
            <a:r>
              <a:rPr lang="en-US" dirty="0" err="1">
                <a:solidFill>
                  <a:schemeClr val="bg1"/>
                </a:solidFill>
              </a:rPr>
              <a:t>SotF</a:t>
            </a:r>
            <a:r>
              <a:rPr lang="en-US" dirty="0">
                <a:solidFill>
                  <a:schemeClr val="bg1"/>
                </a:solidFill>
              </a:rPr>
              <a:t> algorithm.  </a:t>
            </a:r>
            <a:endParaRPr lang="en-US" dirty="0" smtClean="0">
              <a:solidFill>
                <a:schemeClr val="bg1"/>
              </a:solidFill>
            </a:endParaRPr>
          </a:p>
          <a:p>
            <a:r>
              <a:rPr lang="en-US" dirty="0" smtClean="0">
                <a:solidFill>
                  <a:schemeClr val="bg1"/>
                </a:solidFill>
              </a:rPr>
              <a:t>These </a:t>
            </a:r>
            <a:r>
              <a:rPr lang="en-US" dirty="0">
                <a:solidFill>
                  <a:schemeClr val="bg1"/>
                </a:solidFill>
              </a:rPr>
              <a:t>boards would directly benefit from the genetic mutation and still be impacted even in a small population.  </a:t>
            </a:r>
            <a:endParaRPr lang="en-US" dirty="0" smtClean="0">
              <a:solidFill>
                <a:schemeClr val="bg1"/>
              </a:solidFill>
            </a:endParaRPr>
          </a:p>
          <a:p>
            <a:r>
              <a:rPr lang="en-US" dirty="0" smtClean="0">
                <a:solidFill>
                  <a:schemeClr val="bg1"/>
                </a:solidFill>
              </a:rPr>
              <a:t>An </a:t>
            </a:r>
            <a:r>
              <a:rPr lang="en-US" dirty="0">
                <a:solidFill>
                  <a:schemeClr val="bg1"/>
                </a:solidFill>
              </a:rPr>
              <a:t>individual board was capable of representing the entire populations positive results.</a:t>
            </a: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Conclusions</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dirty="0">
                <a:solidFill>
                  <a:schemeClr val="bg1"/>
                </a:solidFill>
              </a:rPr>
              <a:t>In consideration of the findings I feel that while the algorithms performed opposite of the desired effect that they did perform in an expected way considering the parameters used in the test cases.  </a:t>
            </a:r>
            <a:endParaRPr lang="en-US" dirty="0" smtClean="0">
              <a:solidFill>
                <a:schemeClr val="bg1"/>
              </a:solidFill>
            </a:endParaRPr>
          </a:p>
          <a:p>
            <a:r>
              <a:rPr lang="en-US" dirty="0" smtClean="0">
                <a:solidFill>
                  <a:schemeClr val="bg1"/>
                </a:solidFill>
              </a:rPr>
              <a:t>In </a:t>
            </a:r>
            <a:r>
              <a:rPr lang="en-US" dirty="0">
                <a:solidFill>
                  <a:schemeClr val="bg1"/>
                </a:solidFill>
              </a:rPr>
              <a:t>future tests I would like to examine the impact of using a much larger population pool to attempt to solve the puzzle.  </a:t>
            </a:r>
            <a:endParaRPr lang="en-US" dirty="0" smtClean="0">
              <a:solidFill>
                <a:schemeClr val="bg1"/>
              </a:solidFill>
            </a:endParaRPr>
          </a:p>
          <a:p>
            <a:r>
              <a:rPr lang="en-US" dirty="0" smtClean="0">
                <a:solidFill>
                  <a:schemeClr val="bg1"/>
                </a:solidFill>
              </a:rPr>
              <a:t>Additionally </a:t>
            </a:r>
            <a:r>
              <a:rPr lang="en-US" dirty="0">
                <a:solidFill>
                  <a:schemeClr val="bg1"/>
                </a:solidFill>
              </a:rPr>
              <a:t>if I could acquire an actual EII puzzle I think it would be interesting to see how the algorithm would perform on the actual board game puzzle. </a:t>
            </a: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p:txBody>
          <a:bodyPr>
            <a:normAutofit fontScale="47500" lnSpcReduction="20000"/>
          </a:bodyPr>
          <a:lstStyle/>
          <a:p>
            <a:pPr marL="514350" indent="-514350">
              <a:buNone/>
            </a:pPr>
            <a:r>
              <a:rPr lang="en-US" dirty="0" smtClean="0">
                <a:solidFill>
                  <a:schemeClr val="bg1"/>
                </a:solidFill>
              </a:rPr>
              <a:t>1.	TOMY</a:t>
            </a:r>
            <a:r>
              <a:rPr lang="en-US" dirty="0">
                <a:solidFill>
                  <a:schemeClr val="bg1"/>
                </a:solidFill>
              </a:rPr>
              <a:t>. </a:t>
            </a:r>
            <a:r>
              <a:rPr lang="en-US" i="1" dirty="0">
                <a:solidFill>
                  <a:schemeClr val="bg1"/>
                </a:solidFill>
              </a:rPr>
              <a:t>Eternity II Official Website</a:t>
            </a:r>
            <a:r>
              <a:rPr lang="en-US" dirty="0">
                <a:solidFill>
                  <a:schemeClr val="bg1"/>
                </a:solidFill>
              </a:rPr>
              <a:t>.  2010; Available from: http://us.eternityii.com/.</a:t>
            </a:r>
          </a:p>
          <a:p>
            <a:pPr marL="514350" indent="-514350">
              <a:buNone/>
            </a:pPr>
            <a:r>
              <a:rPr lang="en-US" dirty="0">
                <a:solidFill>
                  <a:schemeClr val="bg1"/>
                </a:solidFill>
              </a:rPr>
              <a:t>2.	</a:t>
            </a:r>
            <a:r>
              <a:rPr lang="en-US" dirty="0" err="1">
                <a:solidFill>
                  <a:schemeClr val="bg1"/>
                </a:solidFill>
              </a:rPr>
              <a:t>Ansótegui</a:t>
            </a:r>
            <a:r>
              <a:rPr lang="en-US" dirty="0">
                <a:solidFill>
                  <a:schemeClr val="bg1"/>
                </a:solidFill>
              </a:rPr>
              <a:t>, C., et al. </a:t>
            </a:r>
            <a:r>
              <a:rPr lang="en-US" i="1" dirty="0">
                <a:solidFill>
                  <a:schemeClr val="bg1"/>
                </a:solidFill>
              </a:rPr>
              <a:t>Edge matching puzzles as hard SAT/CSP benchmarks</a:t>
            </a:r>
            <a:r>
              <a:rPr lang="en-US" dirty="0">
                <a:solidFill>
                  <a:schemeClr val="bg1"/>
                </a:solidFill>
              </a:rPr>
              <a:t>. 2008: Springer.</a:t>
            </a:r>
          </a:p>
          <a:p>
            <a:pPr marL="514350" indent="-514350">
              <a:buNone/>
            </a:pPr>
            <a:r>
              <a:rPr lang="en-US" dirty="0">
                <a:solidFill>
                  <a:schemeClr val="bg1"/>
                </a:solidFill>
              </a:rPr>
              <a:t>3.	</a:t>
            </a:r>
            <a:r>
              <a:rPr lang="en-US" dirty="0" err="1">
                <a:solidFill>
                  <a:schemeClr val="bg1"/>
                </a:solidFill>
              </a:rPr>
              <a:t>Demaine</a:t>
            </a:r>
            <a:r>
              <a:rPr lang="en-US" dirty="0">
                <a:solidFill>
                  <a:schemeClr val="bg1"/>
                </a:solidFill>
              </a:rPr>
              <a:t>, E. and M. </a:t>
            </a:r>
            <a:r>
              <a:rPr lang="en-US" dirty="0" err="1">
                <a:solidFill>
                  <a:schemeClr val="bg1"/>
                </a:solidFill>
              </a:rPr>
              <a:t>Demaine</a:t>
            </a:r>
            <a:r>
              <a:rPr lang="en-US" dirty="0">
                <a:solidFill>
                  <a:schemeClr val="bg1"/>
                </a:solidFill>
              </a:rPr>
              <a:t>, </a:t>
            </a:r>
            <a:r>
              <a:rPr lang="en-US" i="1" dirty="0">
                <a:solidFill>
                  <a:schemeClr val="bg1"/>
                </a:solidFill>
              </a:rPr>
              <a:t>Jigsaw puzzles, edge matching, and </a:t>
            </a:r>
            <a:r>
              <a:rPr lang="en-US" i="1" dirty="0" err="1">
                <a:solidFill>
                  <a:schemeClr val="bg1"/>
                </a:solidFill>
              </a:rPr>
              <a:t>polyomino</a:t>
            </a:r>
            <a:r>
              <a:rPr lang="en-US" i="1" dirty="0">
                <a:solidFill>
                  <a:schemeClr val="bg1"/>
                </a:solidFill>
              </a:rPr>
              <a:t> packing: Connections and complexity.</a:t>
            </a:r>
            <a:r>
              <a:rPr lang="en-US" dirty="0">
                <a:solidFill>
                  <a:schemeClr val="bg1"/>
                </a:solidFill>
              </a:rPr>
              <a:t> Graphs and </a:t>
            </a:r>
            <a:r>
              <a:rPr lang="en-US" dirty="0" err="1">
                <a:solidFill>
                  <a:schemeClr val="bg1"/>
                </a:solidFill>
              </a:rPr>
              <a:t>Combinatorics</a:t>
            </a:r>
            <a:r>
              <a:rPr lang="en-US" dirty="0">
                <a:solidFill>
                  <a:schemeClr val="bg1"/>
                </a:solidFill>
              </a:rPr>
              <a:t>, 2007. </a:t>
            </a:r>
            <a:r>
              <a:rPr lang="en-US" b="1" dirty="0">
                <a:solidFill>
                  <a:schemeClr val="bg1"/>
                </a:solidFill>
              </a:rPr>
              <a:t>23</a:t>
            </a:r>
            <a:r>
              <a:rPr lang="en-US" dirty="0">
                <a:solidFill>
                  <a:schemeClr val="bg1"/>
                </a:solidFill>
              </a:rPr>
              <a:t>: p. 195-208.</a:t>
            </a:r>
          </a:p>
          <a:p>
            <a:pPr marL="514350" indent="-514350">
              <a:buNone/>
            </a:pPr>
            <a:r>
              <a:rPr lang="en-US" dirty="0">
                <a:solidFill>
                  <a:schemeClr val="bg1"/>
                </a:solidFill>
              </a:rPr>
              <a:t>4.	</a:t>
            </a:r>
            <a:r>
              <a:rPr lang="en-US" dirty="0" err="1">
                <a:solidFill>
                  <a:schemeClr val="bg1"/>
                </a:solidFill>
              </a:rPr>
              <a:t>Haupt</a:t>
            </a:r>
            <a:r>
              <a:rPr lang="en-US" dirty="0">
                <a:solidFill>
                  <a:schemeClr val="bg1"/>
                </a:solidFill>
              </a:rPr>
              <a:t>, R., S. </a:t>
            </a:r>
            <a:r>
              <a:rPr lang="en-US" dirty="0" err="1">
                <a:solidFill>
                  <a:schemeClr val="bg1"/>
                </a:solidFill>
              </a:rPr>
              <a:t>Haupt</a:t>
            </a:r>
            <a:r>
              <a:rPr lang="en-US" dirty="0">
                <a:solidFill>
                  <a:schemeClr val="bg1"/>
                </a:solidFill>
              </a:rPr>
              <a:t>, and J. Wiley, </a:t>
            </a:r>
            <a:r>
              <a:rPr lang="en-US" i="1" dirty="0">
                <a:solidFill>
                  <a:schemeClr val="bg1"/>
                </a:solidFill>
              </a:rPr>
              <a:t>Practical genetic algorithms</a:t>
            </a:r>
            <a:r>
              <a:rPr lang="en-US" dirty="0">
                <a:solidFill>
                  <a:schemeClr val="bg1"/>
                </a:solidFill>
              </a:rPr>
              <a:t>. 1998: Wiley Online Library.</a:t>
            </a:r>
          </a:p>
          <a:p>
            <a:pPr marL="514350" indent="-514350">
              <a:buNone/>
            </a:pPr>
            <a:r>
              <a:rPr lang="en-US" dirty="0">
                <a:solidFill>
                  <a:schemeClr val="bg1"/>
                </a:solidFill>
              </a:rPr>
              <a:t>5.	Goldberg, D., </a:t>
            </a:r>
            <a:r>
              <a:rPr lang="en-US" i="1" dirty="0">
                <a:solidFill>
                  <a:schemeClr val="bg1"/>
                </a:solidFill>
              </a:rPr>
              <a:t>Genetic algorithms in search, optimization, and machine learning</a:t>
            </a:r>
            <a:r>
              <a:rPr lang="en-US" dirty="0">
                <a:solidFill>
                  <a:schemeClr val="bg1"/>
                </a:solidFill>
              </a:rPr>
              <a:t>. 1989: Addison-</a:t>
            </a:r>
            <a:r>
              <a:rPr lang="en-US" dirty="0" err="1">
                <a:solidFill>
                  <a:schemeClr val="bg1"/>
                </a:solidFill>
              </a:rPr>
              <a:t>wesley</a:t>
            </a:r>
            <a:r>
              <a:rPr lang="en-US" dirty="0">
                <a:solidFill>
                  <a:schemeClr val="bg1"/>
                </a:solidFill>
              </a:rPr>
              <a:t>.</a:t>
            </a:r>
          </a:p>
          <a:p>
            <a:pPr marL="514350" indent="-514350">
              <a:buNone/>
            </a:pPr>
            <a:r>
              <a:rPr lang="en-US" dirty="0">
                <a:solidFill>
                  <a:schemeClr val="bg1"/>
                </a:solidFill>
              </a:rPr>
              <a:t>6.	</a:t>
            </a:r>
            <a:r>
              <a:rPr lang="en-US" dirty="0" err="1">
                <a:solidFill>
                  <a:schemeClr val="bg1"/>
                </a:solidFill>
              </a:rPr>
              <a:t>Surowiecki</a:t>
            </a:r>
            <a:r>
              <a:rPr lang="en-US" dirty="0">
                <a:solidFill>
                  <a:schemeClr val="bg1"/>
                </a:solidFill>
              </a:rPr>
              <a:t>, J. and M. Silverman, </a:t>
            </a:r>
            <a:r>
              <a:rPr lang="en-US" i="1" dirty="0">
                <a:solidFill>
                  <a:schemeClr val="bg1"/>
                </a:solidFill>
              </a:rPr>
              <a:t>The wisdom of crowds.</a:t>
            </a:r>
            <a:r>
              <a:rPr lang="en-US" dirty="0">
                <a:solidFill>
                  <a:schemeClr val="bg1"/>
                </a:solidFill>
              </a:rPr>
              <a:t> American Journal of Physics, 2007. </a:t>
            </a:r>
            <a:r>
              <a:rPr lang="en-US" b="1" dirty="0">
                <a:solidFill>
                  <a:schemeClr val="bg1"/>
                </a:solidFill>
              </a:rPr>
              <a:t>75</a:t>
            </a:r>
            <a:r>
              <a:rPr lang="en-US" dirty="0">
                <a:solidFill>
                  <a:schemeClr val="bg1"/>
                </a:solidFill>
              </a:rPr>
              <a:t>: p. 190.</a:t>
            </a:r>
          </a:p>
          <a:p>
            <a:pPr marL="514350" indent="-514350">
              <a:buNone/>
            </a:pPr>
            <a:r>
              <a:rPr lang="en-US" dirty="0">
                <a:solidFill>
                  <a:schemeClr val="bg1"/>
                </a:solidFill>
              </a:rPr>
              <a:t>7.	</a:t>
            </a:r>
            <a:r>
              <a:rPr lang="en-US" dirty="0" err="1">
                <a:solidFill>
                  <a:schemeClr val="bg1"/>
                </a:solidFill>
              </a:rPr>
              <a:t>Kostakos</a:t>
            </a:r>
            <a:r>
              <a:rPr lang="en-US" dirty="0">
                <a:solidFill>
                  <a:schemeClr val="bg1"/>
                </a:solidFill>
              </a:rPr>
              <a:t>, V. </a:t>
            </a:r>
            <a:r>
              <a:rPr lang="en-US" i="1" dirty="0">
                <a:solidFill>
                  <a:schemeClr val="bg1"/>
                </a:solidFill>
              </a:rPr>
              <a:t>Is the Crowd's Wisdom Biased? A Quantitative Analysis of Three Online Communities</a:t>
            </a:r>
            <a:r>
              <a:rPr lang="en-US" dirty="0">
                <a:solidFill>
                  <a:schemeClr val="bg1"/>
                </a:solidFill>
              </a:rPr>
              <a:t>. in </a:t>
            </a:r>
            <a:r>
              <a:rPr lang="en-US" i="1" dirty="0">
                <a:solidFill>
                  <a:schemeClr val="bg1"/>
                </a:solidFill>
              </a:rPr>
              <a:t>Computational Science and Engineering, 2009. CSE '09. International Conference on</a:t>
            </a:r>
            <a:r>
              <a:rPr lang="en-US" dirty="0">
                <a:solidFill>
                  <a:schemeClr val="bg1"/>
                </a:solidFill>
              </a:rPr>
              <a:t>. 2009.</a:t>
            </a:r>
          </a:p>
          <a:p>
            <a:pPr marL="514350" indent="-514350">
              <a:buNone/>
            </a:pPr>
            <a:r>
              <a:rPr lang="en-US" dirty="0">
                <a:solidFill>
                  <a:schemeClr val="bg1"/>
                </a:solidFill>
              </a:rPr>
              <a:t>8.	Lee, W.K. </a:t>
            </a:r>
            <a:r>
              <a:rPr lang="en-US" i="1" dirty="0">
                <a:solidFill>
                  <a:schemeClr val="bg1"/>
                </a:solidFill>
              </a:rPr>
              <a:t>The six-piece Chinese jigsaw puzzle: an inspiration to structuring communication</a:t>
            </a:r>
            <a:r>
              <a:rPr lang="en-US" dirty="0">
                <a:solidFill>
                  <a:schemeClr val="bg1"/>
                </a:solidFill>
              </a:rPr>
              <a:t>. in </a:t>
            </a:r>
            <a:r>
              <a:rPr lang="en-US" i="1" dirty="0">
                <a:solidFill>
                  <a:schemeClr val="bg1"/>
                </a:solidFill>
              </a:rPr>
              <a:t>Professional Communication Conference, 2002. IPCC 2002. Proceedings. IEEE International</a:t>
            </a:r>
            <a:r>
              <a:rPr lang="en-US" dirty="0">
                <a:solidFill>
                  <a:schemeClr val="bg1"/>
                </a:solidFill>
              </a:rPr>
              <a:t>. 2002.</a:t>
            </a:r>
          </a:p>
          <a:p>
            <a:pPr marL="514350" indent="-514350">
              <a:buNone/>
            </a:pPr>
            <a:r>
              <a:rPr lang="en-US" dirty="0">
                <a:solidFill>
                  <a:schemeClr val="bg1"/>
                </a:solidFill>
              </a:rPr>
              <a:t>9.	Toyama, F., et al. </a:t>
            </a:r>
            <a:r>
              <a:rPr lang="en-US" i="1" dirty="0">
                <a:solidFill>
                  <a:schemeClr val="bg1"/>
                </a:solidFill>
              </a:rPr>
              <a:t>Assembly of puzzles using a genetic algorithm</a:t>
            </a:r>
            <a:r>
              <a:rPr lang="en-US" dirty="0">
                <a:solidFill>
                  <a:schemeClr val="bg1"/>
                </a:solidFill>
              </a:rPr>
              <a:t>. in </a:t>
            </a:r>
            <a:r>
              <a:rPr lang="en-US" i="1" dirty="0">
                <a:solidFill>
                  <a:schemeClr val="bg1"/>
                </a:solidFill>
              </a:rPr>
              <a:t>Pattern Recognition, 2002. Proceedings. 16th International Conference on</a:t>
            </a:r>
            <a:r>
              <a:rPr lang="en-US" dirty="0">
                <a:solidFill>
                  <a:schemeClr val="bg1"/>
                </a:solidFill>
              </a:rPr>
              <a:t>. 2002.</a:t>
            </a:r>
          </a:p>
          <a:p>
            <a:pPr marL="514350" indent="-514350">
              <a:buNone/>
            </a:pPr>
            <a:r>
              <a:rPr lang="en-US" dirty="0">
                <a:solidFill>
                  <a:schemeClr val="bg1"/>
                </a:solidFill>
              </a:rPr>
              <a:t>10.	</a:t>
            </a:r>
            <a:r>
              <a:rPr lang="en-US" dirty="0" err="1">
                <a:solidFill>
                  <a:schemeClr val="bg1"/>
                </a:solidFill>
              </a:rPr>
              <a:t>Schaus</a:t>
            </a:r>
            <a:r>
              <a:rPr lang="en-US" dirty="0">
                <a:solidFill>
                  <a:schemeClr val="bg1"/>
                </a:solidFill>
              </a:rPr>
              <a:t>, P. and Y. Deville, </a:t>
            </a:r>
            <a:r>
              <a:rPr lang="en-US" i="1" dirty="0">
                <a:solidFill>
                  <a:schemeClr val="bg1"/>
                </a:solidFill>
              </a:rPr>
              <a:t>Hybridization of CP and VLNS for Eternity II.</a:t>
            </a:r>
            <a:r>
              <a:rPr lang="en-US" dirty="0">
                <a:solidFill>
                  <a:schemeClr val="bg1"/>
                </a:solidFill>
              </a:rPr>
              <a:t> </a:t>
            </a:r>
            <a:r>
              <a:rPr lang="en-US" dirty="0" err="1">
                <a:solidFill>
                  <a:schemeClr val="bg1"/>
                </a:solidFill>
              </a:rPr>
              <a:t>Journées</a:t>
            </a:r>
            <a:r>
              <a:rPr lang="en-US" dirty="0">
                <a:solidFill>
                  <a:schemeClr val="bg1"/>
                </a:solidFill>
              </a:rPr>
              <a:t> </a:t>
            </a:r>
            <a:r>
              <a:rPr lang="en-US" dirty="0" err="1">
                <a:solidFill>
                  <a:schemeClr val="bg1"/>
                </a:solidFill>
              </a:rPr>
              <a:t>Francophones</a:t>
            </a:r>
            <a:r>
              <a:rPr lang="en-US" dirty="0">
                <a:solidFill>
                  <a:schemeClr val="bg1"/>
                </a:solidFill>
              </a:rPr>
              <a:t> de </a:t>
            </a:r>
            <a:r>
              <a:rPr lang="en-US" dirty="0" err="1">
                <a:solidFill>
                  <a:schemeClr val="bg1"/>
                </a:solidFill>
              </a:rPr>
              <a:t>Programmation</a:t>
            </a:r>
            <a:r>
              <a:rPr lang="en-US" dirty="0">
                <a:solidFill>
                  <a:schemeClr val="bg1"/>
                </a:solidFill>
              </a:rPr>
              <a:t> par </a:t>
            </a:r>
            <a:r>
              <a:rPr lang="en-US" dirty="0" err="1">
                <a:solidFill>
                  <a:schemeClr val="bg1"/>
                </a:solidFill>
              </a:rPr>
              <a:t>Contraintes</a:t>
            </a:r>
            <a:r>
              <a:rPr lang="en-US" dirty="0">
                <a:solidFill>
                  <a:schemeClr val="bg1"/>
                </a:solidFill>
              </a:rPr>
              <a:t> (JFPC’08), 2008.</a:t>
            </a:r>
          </a:p>
          <a:p>
            <a:pPr marL="514350" indent="-514350">
              <a:buNone/>
            </a:pPr>
            <a:r>
              <a:rPr lang="en-US" dirty="0">
                <a:solidFill>
                  <a:schemeClr val="bg1"/>
                </a:solidFill>
              </a:rPr>
              <a:t>11.	</a:t>
            </a:r>
            <a:r>
              <a:rPr lang="en-US" dirty="0" err="1">
                <a:solidFill>
                  <a:schemeClr val="bg1"/>
                </a:solidFill>
              </a:rPr>
              <a:t>Makridis</a:t>
            </a:r>
            <a:r>
              <a:rPr lang="en-US" dirty="0">
                <a:solidFill>
                  <a:schemeClr val="bg1"/>
                </a:solidFill>
              </a:rPr>
              <a:t>, M. and N. </a:t>
            </a:r>
            <a:r>
              <a:rPr lang="en-US" dirty="0" err="1">
                <a:solidFill>
                  <a:schemeClr val="bg1"/>
                </a:solidFill>
              </a:rPr>
              <a:t>Papamarkos</a:t>
            </a:r>
            <a:r>
              <a:rPr lang="en-US" dirty="0">
                <a:solidFill>
                  <a:schemeClr val="bg1"/>
                </a:solidFill>
              </a:rPr>
              <a:t>, </a:t>
            </a:r>
            <a:r>
              <a:rPr lang="en-US" i="1" dirty="0">
                <a:solidFill>
                  <a:schemeClr val="bg1"/>
                </a:solidFill>
              </a:rPr>
              <a:t>A New Technique for Solving Puzzles.</a:t>
            </a:r>
            <a:r>
              <a:rPr lang="en-US" dirty="0">
                <a:solidFill>
                  <a:schemeClr val="bg1"/>
                </a:solidFill>
              </a:rPr>
              <a:t> Systems, Man, and Cybernetics, Part B: Cybernetics, IEEE Transactions on, 2010. </a:t>
            </a:r>
            <a:r>
              <a:rPr lang="en-US" b="1" dirty="0">
                <a:solidFill>
                  <a:schemeClr val="bg1"/>
                </a:solidFill>
              </a:rPr>
              <a:t>40</a:t>
            </a:r>
            <a:r>
              <a:rPr lang="en-US" dirty="0">
                <a:solidFill>
                  <a:schemeClr val="bg1"/>
                </a:solidFill>
              </a:rPr>
              <a:t>(3): p. 789-797.</a:t>
            </a:r>
          </a:p>
          <a:p>
            <a:pPr marL="514350" indent="-514350">
              <a:buNone/>
            </a:pPr>
            <a:r>
              <a:rPr lang="en-US" dirty="0">
                <a:solidFill>
                  <a:schemeClr val="bg1"/>
                </a:solidFill>
              </a:rPr>
              <a:t>12.	</a:t>
            </a:r>
            <a:r>
              <a:rPr lang="en-US" dirty="0" err="1">
                <a:solidFill>
                  <a:schemeClr val="bg1"/>
                </a:solidFill>
              </a:rPr>
              <a:t>Muoz</a:t>
            </a:r>
            <a:r>
              <a:rPr lang="en-US" dirty="0">
                <a:solidFill>
                  <a:schemeClr val="bg1"/>
                </a:solidFill>
              </a:rPr>
              <a:t>, J., G. Gutierrez, and A. </a:t>
            </a:r>
            <a:r>
              <a:rPr lang="en-US" dirty="0" err="1">
                <a:solidFill>
                  <a:schemeClr val="bg1"/>
                </a:solidFill>
              </a:rPr>
              <a:t>Sanchis</a:t>
            </a:r>
            <a:r>
              <a:rPr lang="en-US" dirty="0">
                <a:solidFill>
                  <a:schemeClr val="bg1"/>
                </a:solidFill>
              </a:rPr>
              <a:t>. </a:t>
            </a:r>
            <a:r>
              <a:rPr lang="en-US" i="1" dirty="0">
                <a:solidFill>
                  <a:schemeClr val="bg1"/>
                </a:solidFill>
              </a:rPr>
              <a:t>Evolutionary techniques in a constraint satisfaction problem: Puzzle Eternity II</a:t>
            </a:r>
            <a:r>
              <a:rPr lang="en-US" dirty="0">
                <a:solidFill>
                  <a:schemeClr val="bg1"/>
                </a:solidFill>
              </a:rPr>
              <a:t>. in </a:t>
            </a:r>
            <a:r>
              <a:rPr lang="en-US" i="1" dirty="0">
                <a:solidFill>
                  <a:schemeClr val="bg1"/>
                </a:solidFill>
              </a:rPr>
              <a:t>Evolutionary Computation, 2009. CEC '09. IEEE Congress on</a:t>
            </a:r>
            <a:r>
              <a:rPr lang="en-US" dirty="0">
                <a:solidFill>
                  <a:schemeClr val="bg1"/>
                </a:solidFill>
              </a:rPr>
              <a:t>. 2009.</a:t>
            </a:r>
          </a:p>
          <a:p>
            <a:pPr marL="514350" indent="-514350">
              <a:buNone/>
            </a:pPr>
            <a:endParaRPr lang="en-US" dirty="0">
              <a:solidFill>
                <a:schemeClr val="bg1"/>
              </a:solidFill>
            </a:endParaRP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bg1"/>
                </a:solidFill>
              </a:rPr>
              <a:t>Thank You</a:t>
            </a:r>
            <a:endParaRPr lang="en-US" dirty="0">
              <a:solidFill>
                <a:schemeClr val="bg1"/>
              </a:solidFill>
            </a:endParaRPr>
          </a:p>
        </p:txBody>
      </p:sp>
      <p:pic>
        <p:nvPicPr>
          <p:cNvPr id="6"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the Eternity II?</a:t>
            </a:r>
            <a:endParaRPr lang="en-US" dirty="0">
              <a:solidFill>
                <a:schemeClr val="bg1"/>
              </a:solidFill>
            </a:endParaRPr>
          </a:p>
        </p:txBody>
      </p:sp>
      <p:sp>
        <p:nvSpPr>
          <p:cNvPr id="3" name="Content Placeholder 2"/>
          <p:cNvSpPr>
            <a:spLocks noGrp="1"/>
          </p:cNvSpPr>
          <p:nvPr>
            <p:ph sz="half" idx="1"/>
          </p:nvPr>
        </p:nvSpPr>
        <p:spPr/>
        <p:txBody>
          <a:bodyPr>
            <a:normAutofit fontScale="77500" lnSpcReduction="20000"/>
          </a:bodyPr>
          <a:lstStyle/>
          <a:p>
            <a:r>
              <a:rPr lang="en-US" dirty="0">
                <a:solidFill>
                  <a:schemeClr val="bg1"/>
                </a:solidFill>
              </a:rPr>
              <a:t>The puzzle was invented by Christopher Monckton and was released on July 29, </a:t>
            </a:r>
            <a:r>
              <a:rPr lang="en-US" dirty="0" smtClean="0">
                <a:solidFill>
                  <a:schemeClr val="bg1"/>
                </a:solidFill>
              </a:rPr>
              <a:t>2007.</a:t>
            </a:r>
          </a:p>
          <a:p>
            <a:r>
              <a:rPr lang="en-US" dirty="0">
                <a:solidFill>
                  <a:schemeClr val="bg1"/>
                </a:solidFill>
              </a:rPr>
              <a:t>The puzzle has garnered international attention thanks to the $2 million prize that has been offered for finding the correct and complete solution to the </a:t>
            </a:r>
            <a:r>
              <a:rPr lang="en-US" dirty="0" smtClean="0">
                <a:solidFill>
                  <a:schemeClr val="bg1"/>
                </a:solidFill>
              </a:rPr>
              <a:t>puzzle.</a:t>
            </a:r>
          </a:p>
          <a:p>
            <a:r>
              <a:rPr lang="en-US" dirty="0">
                <a:solidFill>
                  <a:schemeClr val="bg1"/>
                </a:solidFill>
              </a:rPr>
              <a:t>According to the official websites the puzzle has still not been correctly solved and no submitted solution has ever been found to be completely free of </a:t>
            </a:r>
            <a:r>
              <a:rPr lang="en-US" dirty="0" smtClean="0">
                <a:solidFill>
                  <a:schemeClr val="bg1"/>
                </a:solidFill>
              </a:rPr>
              <a:t>errors.</a:t>
            </a:r>
            <a:endParaRPr lang="en-US" dirty="0">
              <a:solidFill>
                <a:schemeClr val="bg1"/>
              </a:solidFill>
            </a:endParaRPr>
          </a:p>
        </p:txBody>
      </p:sp>
      <p:pic>
        <p:nvPicPr>
          <p:cNvPr id="5"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pic>
        <p:nvPicPr>
          <p:cNvPr id="7" name="Content Placeholder 6" descr="http://upload.wikimedia.org/wikipedia/commons/d/d7/Eternity_II_2.jpg"/>
          <p:cNvPicPr>
            <a:picLocks noGrp="1"/>
          </p:cNvPicPr>
          <p:nvPr>
            <p:ph sz="half" idx="2"/>
          </p:nvPr>
        </p:nvPicPr>
        <p:blipFill>
          <a:blip r:embed="rId3" cstate="print"/>
          <a:srcRect/>
          <a:stretch>
            <a:fillRect/>
          </a:stretch>
        </p:blipFill>
        <p:spPr bwMode="auto">
          <a:xfrm>
            <a:off x="4648200" y="1981200"/>
            <a:ext cx="4296988"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the Eternity II?</a:t>
            </a:r>
            <a:endParaRPr lang="en-US" dirty="0">
              <a:solidFill>
                <a:schemeClr val="bg1"/>
              </a:solidFill>
            </a:endParaRPr>
          </a:p>
        </p:txBody>
      </p:sp>
      <p:sp>
        <p:nvSpPr>
          <p:cNvPr id="3" name="Content Placeholder 2"/>
          <p:cNvSpPr>
            <a:spLocks noGrp="1"/>
          </p:cNvSpPr>
          <p:nvPr>
            <p:ph sz="half" idx="1"/>
          </p:nvPr>
        </p:nvSpPr>
        <p:spPr/>
        <p:txBody>
          <a:bodyPr>
            <a:normAutofit fontScale="62500" lnSpcReduction="20000"/>
          </a:bodyPr>
          <a:lstStyle/>
          <a:p>
            <a:r>
              <a:rPr lang="en-US" dirty="0">
                <a:solidFill>
                  <a:schemeClr val="bg1"/>
                </a:solidFill>
              </a:rPr>
              <a:t>A piece can have any combination of 22 different colored tiles on it.  </a:t>
            </a:r>
            <a:endParaRPr lang="en-US" dirty="0" smtClean="0">
              <a:solidFill>
                <a:schemeClr val="bg1"/>
              </a:solidFill>
            </a:endParaRPr>
          </a:p>
          <a:p>
            <a:r>
              <a:rPr lang="en-US" dirty="0" smtClean="0">
                <a:solidFill>
                  <a:schemeClr val="bg1"/>
                </a:solidFill>
              </a:rPr>
              <a:t>The </a:t>
            </a:r>
            <a:r>
              <a:rPr lang="en-US" dirty="0">
                <a:solidFill>
                  <a:schemeClr val="bg1"/>
                </a:solidFill>
              </a:rPr>
              <a:t>color combination and order is not limited meaning that a piece may have the same color in all 4 positions or a random dispersion of colored pieces.  </a:t>
            </a:r>
            <a:endParaRPr lang="en-US" dirty="0" smtClean="0">
              <a:solidFill>
                <a:schemeClr val="bg1"/>
              </a:solidFill>
            </a:endParaRPr>
          </a:p>
          <a:p>
            <a:r>
              <a:rPr lang="en-US" dirty="0" smtClean="0">
                <a:solidFill>
                  <a:schemeClr val="bg1"/>
                </a:solidFill>
              </a:rPr>
              <a:t>An </a:t>
            </a:r>
            <a:r>
              <a:rPr lang="en-US" dirty="0">
                <a:solidFill>
                  <a:schemeClr val="bg1"/>
                </a:solidFill>
              </a:rPr>
              <a:t>edge piece will have a black triangle on a side which connects to the outer edge.  </a:t>
            </a:r>
            <a:endParaRPr lang="en-US" dirty="0" smtClean="0">
              <a:solidFill>
                <a:schemeClr val="bg1"/>
              </a:solidFill>
            </a:endParaRPr>
          </a:p>
          <a:p>
            <a:r>
              <a:rPr lang="en-US" dirty="0" smtClean="0">
                <a:solidFill>
                  <a:schemeClr val="bg1"/>
                </a:solidFill>
              </a:rPr>
              <a:t>A </a:t>
            </a:r>
            <a:r>
              <a:rPr lang="en-US" dirty="0">
                <a:solidFill>
                  <a:schemeClr val="bg1"/>
                </a:solidFill>
              </a:rPr>
              <a:t>corner piece therefore has two such black edges indicating it to be a corner.  </a:t>
            </a:r>
            <a:endParaRPr lang="en-US" dirty="0" smtClean="0">
              <a:solidFill>
                <a:schemeClr val="bg1"/>
              </a:solidFill>
            </a:endParaRPr>
          </a:p>
          <a:p>
            <a:r>
              <a:rPr lang="en-US" dirty="0" smtClean="0">
                <a:solidFill>
                  <a:schemeClr val="bg1"/>
                </a:solidFill>
              </a:rPr>
              <a:t>Pieces </a:t>
            </a:r>
            <a:r>
              <a:rPr lang="en-US" dirty="0">
                <a:solidFill>
                  <a:schemeClr val="bg1"/>
                </a:solidFill>
              </a:rPr>
              <a:t>are placed such that the outside of the board contains a black border from the edge pieces and with all interior pieces connecting to a matching color </a:t>
            </a:r>
            <a:r>
              <a:rPr lang="en-US" dirty="0" smtClean="0">
                <a:solidFill>
                  <a:schemeClr val="bg1"/>
                </a:solidFill>
              </a:rPr>
              <a:t>piece.</a:t>
            </a:r>
            <a:endParaRPr lang="en-US" dirty="0">
              <a:solidFill>
                <a:schemeClr val="bg1"/>
              </a:solidFill>
            </a:endParaRPr>
          </a:p>
        </p:txBody>
      </p:sp>
      <p:pic>
        <p:nvPicPr>
          <p:cNvPr id="5"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pic>
        <p:nvPicPr>
          <p:cNvPr id="16386" name="Picture 2"/>
          <p:cNvPicPr>
            <a:picLocks noGrp="1" noChangeAspect="1" noChangeArrowheads="1"/>
          </p:cNvPicPr>
          <p:nvPr>
            <p:ph sz="half" idx="2"/>
          </p:nvPr>
        </p:nvPicPr>
        <p:blipFill>
          <a:blip r:embed="rId3" cstate="print"/>
          <a:srcRect/>
          <a:stretch>
            <a:fillRect/>
          </a:stretch>
        </p:blipFill>
        <p:spPr bwMode="auto">
          <a:xfrm>
            <a:off x="5160715" y="1981200"/>
            <a:ext cx="3272333"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bg1"/>
                </a:solidFill>
              </a:rPr>
              <a:t>TRY IT!!!</a:t>
            </a:r>
            <a:endParaRPr lang="en-US" dirty="0">
              <a:solidFill>
                <a:schemeClr val="bg1"/>
              </a:solidFill>
            </a:endParaRPr>
          </a:p>
        </p:txBody>
      </p:sp>
      <p:sp>
        <p:nvSpPr>
          <p:cNvPr id="5" name="Subtitle 4"/>
          <p:cNvSpPr>
            <a:spLocks noGrp="1"/>
          </p:cNvSpPr>
          <p:nvPr>
            <p:ph type="subTitle" idx="1"/>
          </p:nvPr>
        </p:nvSpPr>
        <p:spPr>
          <a:xfrm>
            <a:off x="0" y="3886200"/>
            <a:ext cx="8991600" cy="1752600"/>
          </a:xfrm>
        </p:spPr>
        <p:txBody>
          <a:bodyPr/>
          <a:lstStyle/>
          <a:p>
            <a:r>
              <a:rPr lang="en-US" dirty="0" smtClean="0">
                <a:solidFill>
                  <a:schemeClr val="bg1"/>
                </a:solidFill>
                <a:hlinkClick r:id="rId2"/>
              </a:rPr>
              <a:t>http://us.eternityii.com/try-eternity2-online/</a:t>
            </a:r>
            <a:endParaRPr lang="en-US" dirty="0">
              <a:solidFill>
                <a:schemeClr val="bg1"/>
              </a:solidFill>
            </a:endParaRPr>
          </a:p>
        </p:txBody>
      </p:sp>
      <p:sp>
        <p:nvSpPr>
          <p:cNvPr id="8" name="Rectangle 7"/>
          <p:cNvSpPr/>
          <p:nvPr/>
        </p:nvSpPr>
        <p:spPr>
          <a:xfrm rot="19358965">
            <a:off x="223287" y="135491"/>
            <a:ext cx="8458200" cy="6609347"/>
          </a:xfrm>
          <a:prstGeom prst="rect">
            <a:avLst/>
          </a:prstGeom>
          <a:blipFill dpi="0" rotWithShape="1">
            <a:blip r:embed="rId3" cstate="print">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Approach</a:t>
            </a:r>
            <a:endParaRPr lang="en-US"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US" dirty="0" smtClean="0">
                <a:solidFill>
                  <a:schemeClr val="bg1"/>
                </a:solidFill>
              </a:rPr>
              <a:t>My </a:t>
            </a:r>
            <a:r>
              <a:rPr lang="en-US" dirty="0">
                <a:solidFill>
                  <a:schemeClr val="bg1"/>
                </a:solidFill>
              </a:rPr>
              <a:t>solution to a form of Eternity II (EII) puzzle is proposed through the use of genetic </a:t>
            </a:r>
            <a:r>
              <a:rPr lang="en-US" dirty="0" smtClean="0">
                <a:solidFill>
                  <a:schemeClr val="bg1"/>
                </a:solidFill>
              </a:rPr>
              <a:t>algorithms.</a:t>
            </a:r>
          </a:p>
          <a:p>
            <a:r>
              <a:rPr lang="en-US" dirty="0" smtClean="0">
                <a:solidFill>
                  <a:schemeClr val="bg1"/>
                </a:solidFill>
              </a:rPr>
              <a:t>Due to the complexity of the EII puzzle and the challenges associated in designing a solver this paper will focus on an asexual variant of a genetic algorithm.</a:t>
            </a:r>
          </a:p>
          <a:p>
            <a:r>
              <a:rPr lang="en-US" dirty="0" smtClean="0">
                <a:solidFill>
                  <a:schemeClr val="bg1"/>
                </a:solidFill>
              </a:rPr>
              <a:t>This decision has been made due to the complexity in exchanging individual pieces between separate boards as without a large amount of added complexity the chance for game piece duplication and deletion in the populations becomes very great if not inevitable in future populations making a solution impossible to find.</a:t>
            </a:r>
          </a:p>
        </p:txBody>
      </p:sp>
      <p:pic>
        <p:nvPicPr>
          <p:cNvPr id="7"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Board Construction</a:t>
            </a:r>
            <a:endParaRPr lang="en-US" dirty="0">
              <a:solidFill>
                <a:schemeClr val="bg1"/>
              </a:solidFill>
            </a:endParaRPr>
          </a:p>
        </p:txBody>
      </p:sp>
      <p:sp>
        <p:nvSpPr>
          <p:cNvPr id="6" name="Content Placeholder 5"/>
          <p:cNvSpPr>
            <a:spLocks noGrp="1"/>
          </p:cNvSpPr>
          <p:nvPr>
            <p:ph sz="half" idx="1"/>
          </p:nvPr>
        </p:nvSpPr>
        <p:spPr/>
        <p:txBody>
          <a:bodyPr>
            <a:normAutofit fontScale="55000" lnSpcReduction="20000"/>
          </a:bodyPr>
          <a:lstStyle/>
          <a:p>
            <a:r>
              <a:rPr lang="en-US" dirty="0">
                <a:solidFill>
                  <a:schemeClr val="bg1"/>
                </a:solidFill>
              </a:rPr>
              <a:t>Not having access to an original EII puzzle I designed a simplified method of constructing and testing EII boards.  </a:t>
            </a:r>
            <a:endParaRPr lang="en-US" dirty="0" smtClean="0">
              <a:solidFill>
                <a:schemeClr val="bg1"/>
              </a:solidFill>
            </a:endParaRPr>
          </a:p>
          <a:p>
            <a:r>
              <a:rPr lang="en-US" dirty="0" smtClean="0">
                <a:solidFill>
                  <a:schemeClr val="bg1"/>
                </a:solidFill>
              </a:rPr>
              <a:t>This </a:t>
            </a:r>
            <a:r>
              <a:rPr lang="en-US" dirty="0">
                <a:solidFill>
                  <a:schemeClr val="bg1"/>
                </a:solidFill>
              </a:rPr>
              <a:t>was done by generating a blank EII board and filling the edges with a value of 0 representing a black cell.  </a:t>
            </a:r>
            <a:endParaRPr lang="en-US" dirty="0" smtClean="0">
              <a:solidFill>
                <a:schemeClr val="bg1"/>
              </a:solidFill>
            </a:endParaRPr>
          </a:p>
          <a:p>
            <a:r>
              <a:rPr lang="en-US" dirty="0" smtClean="0">
                <a:solidFill>
                  <a:schemeClr val="bg1"/>
                </a:solidFill>
              </a:rPr>
              <a:t>While </a:t>
            </a:r>
            <a:r>
              <a:rPr lang="en-US" dirty="0">
                <a:solidFill>
                  <a:schemeClr val="bg1"/>
                </a:solidFill>
              </a:rPr>
              <a:t>the original EII featured over 22 different total colors I simplified my board to include only 4 different colored pieces.  </a:t>
            </a:r>
            <a:endParaRPr lang="en-US" dirty="0" smtClean="0">
              <a:solidFill>
                <a:schemeClr val="bg1"/>
              </a:solidFill>
            </a:endParaRPr>
          </a:p>
          <a:p>
            <a:r>
              <a:rPr lang="en-US" dirty="0" smtClean="0">
                <a:solidFill>
                  <a:schemeClr val="bg1"/>
                </a:solidFill>
              </a:rPr>
              <a:t>While </a:t>
            </a:r>
            <a:r>
              <a:rPr lang="en-US" dirty="0">
                <a:solidFill>
                  <a:schemeClr val="bg1"/>
                </a:solidFill>
              </a:rPr>
              <a:t>the framework is easily expandable to use the full number of colors this greatly simplified the computational load on the servers and calculation time required to test a board.  </a:t>
            </a:r>
            <a:endParaRPr lang="en-US" dirty="0" smtClean="0">
              <a:solidFill>
                <a:schemeClr val="bg1"/>
              </a:solidFill>
            </a:endParaRPr>
          </a:p>
          <a:p>
            <a:r>
              <a:rPr lang="en-US" dirty="0" smtClean="0">
                <a:solidFill>
                  <a:schemeClr val="bg1"/>
                </a:solidFill>
              </a:rPr>
              <a:t>Pieces </a:t>
            </a:r>
            <a:r>
              <a:rPr lang="en-US" dirty="0">
                <a:solidFill>
                  <a:schemeClr val="bg1"/>
                </a:solidFill>
              </a:rPr>
              <a:t>were generated by randomly selecting a color and then adding the random color to the corresponding piece.  </a:t>
            </a:r>
            <a:endParaRPr lang="en-US" dirty="0" smtClean="0">
              <a:solidFill>
                <a:schemeClr val="bg1"/>
              </a:solidFill>
            </a:endParaRPr>
          </a:p>
          <a:p>
            <a:r>
              <a:rPr lang="en-US" dirty="0" smtClean="0">
                <a:solidFill>
                  <a:schemeClr val="bg1"/>
                </a:solidFill>
              </a:rPr>
              <a:t>The </a:t>
            </a:r>
            <a:r>
              <a:rPr lang="en-US" dirty="0">
                <a:solidFill>
                  <a:schemeClr val="bg1"/>
                </a:solidFill>
              </a:rPr>
              <a:t>board was moved through constructing several pieces at a time until the entire board was filled.</a:t>
            </a:r>
          </a:p>
        </p:txBody>
      </p:sp>
      <p:pic>
        <p:nvPicPr>
          <p:cNvPr id="7"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pic>
        <p:nvPicPr>
          <p:cNvPr id="9" name="Content Placeholder 8" descr="C:\Documents and Settings\Administrator\Desktop\e2board.bmp"/>
          <p:cNvPicPr>
            <a:picLocks noGrp="1"/>
          </p:cNvPicPr>
          <p:nvPr>
            <p:ph sz="half" idx="2"/>
          </p:nvPr>
        </p:nvPicPr>
        <p:blipFill>
          <a:blip r:embed="rId3" cstate="print"/>
          <a:srcRect/>
          <a:stretch>
            <a:fillRect/>
          </a:stretch>
        </p:blipFill>
        <p:spPr bwMode="auto">
          <a:xfrm>
            <a:off x="4648200" y="1981200"/>
            <a:ext cx="4038600" cy="31696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Double-Blind Standard</a:t>
            </a:r>
            <a:endParaRPr lang="en-US" dirty="0">
              <a:solidFill>
                <a:schemeClr val="bg1"/>
              </a:solidFill>
            </a:endParaRPr>
          </a:p>
        </p:txBody>
      </p:sp>
      <p:sp>
        <p:nvSpPr>
          <p:cNvPr id="6" name="Content Placeholder 5"/>
          <p:cNvSpPr>
            <a:spLocks noGrp="1"/>
          </p:cNvSpPr>
          <p:nvPr>
            <p:ph idx="1"/>
          </p:nvPr>
        </p:nvSpPr>
        <p:spPr/>
        <p:txBody>
          <a:bodyPr>
            <a:normAutofit fontScale="70000" lnSpcReduction="20000"/>
          </a:bodyPr>
          <a:lstStyle/>
          <a:p>
            <a:r>
              <a:rPr lang="en-US" dirty="0">
                <a:solidFill>
                  <a:schemeClr val="bg1"/>
                </a:solidFill>
              </a:rPr>
              <a:t>In the construction of test populations a double-blind population generation was used.  An initial perfect board was constructed to ensure that the puzzle was actually solvable.  </a:t>
            </a:r>
            <a:endParaRPr lang="en-US" dirty="0" smtClean="0">
              <a:solidFill>
                <a:schemeClr val="bg1"/>
              </a:solidFill>
            </a:endParaRPr>
          </a:p>
          <a:p>
            <a:r>
              <a:rPr lang="en-US" dirty="0" smtClean="0">
                <a:solidFill>
                  <a:schemeClr val="bg1"/>
                </a:solidFill>
              </a:rPr>
              <a:t>These </a:t>
            </a:r>
            <a:r>
              <a:rPr lang="en-US" dirty="0">
                <a:solidFill>
                  <a:schemeClr val="bg1"/>
                </a:solidFill>
              </a:rPr>
              <a:t>pieces were then randomized several thousand times using location swaps and rotations of individual pieces to an intermediary board.  </a:t>
            </a:r>
            <a:endParaRPr lang="en-US" dirty="0" smtClean="0">
              <a:solidFill>
                <a:schemeClr val="bg1"/>
              </a:solidFill>
            </a:endParaRPr>
          </a:p>
          <a:p>
            <a:r>
              <a:rPr lang="en-US" dirty="0" smtClean="0">
                <a:solidFill>
                  <a:schemeClr val="bg1"/>
                </a:solidFill>
              </a:rPr>
              <a:t>This </a:t>
            </a:r>
            <a:r>
              <a:rPr lang="en-US" dirty="0">
                <a:solidFill>
                  <a:schemeClr val="bg1"/>
                </a:solidFill>
              </a:rPr>
              <a:t>intermediary board was then mutated several hundred times during the construction of each board that would exist in the initial population.  </a:t>
            </a:r>
            <a:endParaRPr lang="en-US" dirty="0" smtClean="0">
              <a:solidFill>
                <a:schemeClr val="bg1"/>
              </a:solidFill>
            </a:endParaRPr>
          </a:p>
          <a:p>
            <a:r>
              <a:rPr lang="en-US" dirty="0" smtClean="0">
                <a:solidFill>
                  <a:schemeClr val="bg1"/>
                </a:solidFill>
              </a:rPr>
              <a:t>This </a:t>
            </a:r>
            <a:r>
              <a:rPr lang="en-US" dirty="0">
                <a:solidFill>
                  <a:schemeClr val="bg1"/>
                </a:solidFill>
              </a:rPr>
              <a:t>ensured that the starting population was grossly different from the original board but that the search solution did in fact have an ultimate result and that the puzzle was not unsolvable.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Genetic Algorithm</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The GA was constructed in an elitist fashion that was ultimately driven by a Survival of the Fittest (</a:t>
            </a:r>
            <a:r>
              <a:rPr lang="en-US" dirty="0" err="1" smtClean="0">
                <a:solidFill>
                  <a:schemeClr val="bg1"/>
                </a:solidFill>
              </a:rPr>
              <a:t>SotF</a:t>
            </a:r>
            <a:r>
              <a:rPr lang="en-US" dirty="0" smtClean="0">
                <a:solidFill>
                  <a:schemeClr val="bg1"/>
                </a:solidFill>
              </a:rPr>
              <a:t>) based approach.  </a:t>
            </a:r>
          </a:p>
          <a:p>
            <a:r>
              <a:rPr lang="en-US" dirty="0" smtClean="0">
                <a:solidFill>
                  <a:schemeClr val="bg1"/>
                </a:solidFill>
              </a:rPr>
              <a:t>In this form only the top percentage of a population is allowed to reproduce in future populations.  </a:t>
            </a:r>
          </a:p>
          <a:p>
            <a:r>
              <a:rPr lang="en-US" dirty="0" smtClean="0">
                <a:solidFill>
                  <a:schemeClr val="bg1"/>
                </a:solidFill>
              </a:rPr>
              <a:t>The worst solutions from a population are therefore excluded and have no impact on the children.</a:t>
            </a:r>
            <a:endParaRPr lang="en-US" dirty="0">
              <a:solidFill>
                <a:schemeClr val="bg1"/>
              </a:solidFill>
            </a:endParaRPr>
          </a:p>
        </p:txBody>
      </p:sp>
      <p:pic>
        <p:nvPicPr>
          <p:cNvPr id="4" name="Picture 2" descr="Eternity II"/>
          <p:cNvPicPr>
            <a:picLocks noChangeAspect="1" noChangeArrowheads="1"/>
          </p:cNvPicPr>
          <p:nvPr/>
        </p:nvPicPr>
        <p:blipFill>
          <a:blip r:embed="rId2" cstate="print"/>
          <a:srcRect/>
          <a:stretch>
            <a:fillRect/>
          </a:stretch>
        </p:blipFill>
        <p:spPr bwMode="auto">
          <a:xfrm>
            <a:off x="1" y="6082862"/>
            <a:ext cx="1981200" cy="77513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1947</Words>
  <Application>Microsoft Office PowerPoint</Application>
  <PresentationFormat>On-screen Show (4:3)</PresentationFormat>
  <Paragraphs>238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Solving the Eternity II</vt:lpstr>
      <vt:lpstr>What is the Eternity II?</vt:lpstr>
      <vt:lpstr>What is the Eternity II?</vt:lpstr>
      <vt:lpstr>What is the Eternity II?</vt:lpstr>
      <vt:lpstr>TRY IT!!!</vt:lpstr>
      <vt:lpstr>Approach</vt:lpstr>
      <vt:lpstr>Board Construction</vt:lpstr>
      <vt:lpstr>Double-Blind Standard</vt:lpstr>
      <vt:lpstr>Genetic Algorithm</vt:lpstr>
      <vt:lpstr>Wisdom of Crowds</vt:lpstr>
      <vt:lpstr>Genetic Algorithm Parameters</vt:lpstr>
      <vt:lpstr>Mutations</vt:lpstr>
      <vt:lpstr>Scoring a Board</vt:lpstr>
      <vt:lpstr>Experimental Results</vt:lpstr>
      <vt:lpstr>Random Standard</vt:lpstr>
      <vt:lpstr>Results</vt:lpstr>
      <vt:lpstr>Results</vt:lpstr>
      <vt:lpstr>5x5 Board Results</vt:lpstr>
      <vt:lpstr>7x7 Board Results</vt:lpstr>
      <vt:lpstr>Conclusions</vt:lpstr>
      <vt:lpstr>Wisdom of Crowds Conclusions</vt:lpstr>
      <vt:lpstr>Survival of the Fittest Conclusions</vt:lpstr>
      <vt:lpstr>Conclusions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the Eternity II</dc:title>
  <dc:creator>phrozen</dc:creator>
  <cp:lastModifiedBy>phrozen</cp:lastModifiedBy>
  <cp:revision>15</cp:revision>
  <dcterms:created xsi:type="dcterms:W3CDTF">2010-11-16T01:59:30Z</dcterms:created>
  <dcterms:modified xsi:type="dcterms:W3CDTF">2010-11-16T03:02:27Z</dcterms:modified>
</cp:coreProperties>
</file>