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0"/>
  </p:notesMasterIdLst>
  <p:handoutMasterIdLst>
    <p:handoutMasterId r:id="rId31"/>
  </p:handoutMasterIdLst>
  <p:sldIdLst>
    <p:sldId id="256" r:id="rId5"/>
    <p:sldId id="267" r:id="rId6"/>
    <p:sldId id="275" r:id="rId7"/>
    <p:sldId id="257" r:id="rId8"/>
    <p:sldId id="265" r:id="rId9"/>
    <p:sldId id="274" r:id="rId10"/>
    <p:sldId id="273" r:id="rId11"/>
    <p:sldId id="276" r:id="rId12"/>
    <p:sldId id="277" r:id="rId13"/>
    <p:sldId id="278" r:id="rId14"/>
    <p:sldId id="280" r:id="rId15"/>
    <p:sldId id="283" r:id="rId16"/>
    <p:sldId id="284" r:id="rId17"/>
    <p:sldId id="279" r:id="rId18"/>
    <p:sldId id="281" r:id="rId19"/>
    <p:sldId id="285" r:id="rId20"/>
    <p:sldId id="282" r:id="rId21"/>
    <p:sldId id="262" r:id="rId22"/>
    <p:sldId id="289" r:id="rId23"/>
    <p:sldId id="288" r:id="rId24"/>
    <p:sldId id="290" r:id="rId25"/>
    <p:sldId id="286" r:id="rId26"/>
    <p:sldId id="291" r:id="rId27"/>
    <p:sldId id="268"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9673BF-8DCD-4429-BCD7-F2EA746456B1}">
          <p14:sldIdLst>
            <p14:sldId id="256"/>
            <p14:sldId id="267"/>
          </p14:sldIdLst>
        </p14:section>
        <p14:section name="Untitled Section" id="{A9C6198E-FAC5-4223-A9BA-453E368DB541}">
          <p14:sldIdLst>
            <p14:sldId id="275"/>
            <p14:sldId id="257"/>
            <p14:sldId id="265"/>
            <p14:sldId id="274"/>
            <p14:sldId id="273"/>
            <p14:sldId id="276"/>
            <p14:sldId id="277"/>
            <p14:sldId id="278"/>
            <p14:sldId id="280"/>
            <p14:sldId id="283"/>
            <p14:sldId id="284"/>
            <p14:sldId id="279"/>
            <p14:sldId id="281"/>
            <p14:sldId id="285"/>
            <p14:sldId id="282"/>
            <p14:sldId id="262"/>
            <p14:sldId id="289"/>
            <p14:sldId id="288"/>
            <p14:sldId id="290"/>
            <p14:sldId id="286"/>
            <p14:sldId id="291"/>
            <p14:sldId id="268"/>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5-17T22:23:19.145" idx="1">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A2A15-1A4F-49E5-A165-CA0BDECFD943}" type="doc">
      <dgm:prSet loTypeId="urn:microsoft.com/office/officeart/2005/8/layout/hProcess3" loCatId="process" qsTypeId="urn:microsoft.com/office/officeart/2005/8/quickstyle/simple1" qsCatId="simple" csTypeId="urn:microsoft.com/office/officeart/2005/8/colors/accent1_2" csCatId="accent1" phldr="1"/>
      <dgm:spPr/>
    </dgm:pt>
    <dgm:pt modelId="{8A491884-8861-4BB4-8E37-ACDFB1479BD3}">
      <dgm:prSet phldrT="[Text]"/>
      <dgm:spPr/>
      <dgm:t>
        <a:bodyPr/>
        <a:lstStyle/>
        <a:p>
          <a:r>
            <a:rPr lang="en-US" b="1" dirty="0" err="1" smtClean="0">
              <a:solidFill>
                <a:schemeClr val="bg1"/>
              </a:solidFill>
            </a:rPr>
            <a:t>Nên</a:t>
          </a:r>
          <a:r>
            <a:rPr lang="en-US" b="1" dirty="0" smtClean="0">
              <a:solidFill>
                <a:schemeClr val="bg1"/>
              </a:solidFill>
            </a:rPr>
            <a:t> </a:t>
          </a:r>
          <a:r>
            <a:rPr lang="en-US" b="1" dirty="0" err="1" smtClean="0">
              <a:solidFill>
                <a:schemeClr val="bg1"/>
              </a:solidFill>
            </a:rPr>
            <a:t>chọn</a:t>
          </a:r>
          <a:endParaRPr lang="en-US" b="1" dirty="0">
            <a:solidFill>
              <a:schemeClr val="bg1"/>
            </a:solidFill>
          </a:endParaRPr>
        </a:p>
      </dgm:t>
    </dgm:pt>
    <dgm:pt modelId="{5BF28DDA-E6B8-44DF-9AB0-68FEEE905313}" type="parTrans" cxnId="{8B25153B-152F-4864-95E4-F1EE7F9811D3}">
      <dgm:prSet/>
      <dgm:spPr/>
      <dgm:t>
        <a:bodyPr/>
        <a:lstStyle/>
        <a:p>
          <a:endParaRPr lang="en-US"/>
        </a:p>
      </dgm:t>
    </dgm:pt>
    <dgm:pt modelId="{EAB0CD3A-FDA6-4F8A-969D-D24DBB431587}" type="sibTrans" cxnId="{8B25153B-152F-4864-95E4-F1EE7F9811D3}">
      <dgm:prSet/>
      <dgm:spPr/>
      <dgm:t>
        <a:bodyPr/>
        <a:lstStyle/>
        <a:p>
          <a:endParaRPr lang="en-US"/>
        </a:p>
      </dgm:t>
    </dgm:pt>
    <dgm:pt modelId="{847BCA31-D9DD-41DD-9F2F-CFA7CA11D55E}" type="pres">
      <dgm:prSet presAssocID="{27FA2A15-1A4F-49E5-A165-CA0BDECFD943}" presName="Name0" presStyleCnt="0">
        <dgm:presLayoutVars>
          <dgm:dir/>
          <dgm:animLvl val="lvl"/>
          <dgm:resizeHandles val="exact"/>
        </dgm:presLayoutVars>
      </dgm:prSet>
      <dgm:spPr/>
    </dgm:pt>
    <dgm:pt modelId="{DB50583D-DFFC-49DC-94CB-CA51C6ADECEE}" type="pres">
      <dgm:prSet presAssocID="{27FA2A15-1A4F-49E5-A165-CA0BDECFD943}" presName="dummy" presStyleCnt="0"/>
      <dgm:spPr/>
    </dgm:pt>
    <dgm:pt modelId="{1A4BE63F-8BE3-47D4-B0E5-779A64B8BA27}" type="pres">
      <dgm:prSet presAssocID="{27FA2A15-1A4F-49E5-A165-CA0BDECFD943}" presName="linH" presStyleCnt="0"/>
      <dgm:spPr/>
    </dgm:pt>
    <dgm:pt modelId="{F3ED60B0-E8EE-441B-AB58-1F09BA85FD47}" type="pres">
      <dgm:prSet presAssocID="{27FA2A15-1A4F-49E5-A165-CA0BDECFD943}" presName="padding1" presStyleCnt="0"/>
      <dgm:spPr/>
    </dgm:pt>
    <dgm:pt modelId="{434C2E22-1F16-40D3-9BB0-CD67C6A882CE}" type="pres">
      <dgm:prSet presAssocID="{8A491884-8861-4BB4-8E37-ACDFB1479BD3}" presName="linV" presStyleCnt="0"/>
      <dgm:spPr/>
    </dgm:pt>
    <dgm:pt modelId="{1164A06B-DA56-4FC5-9023-C1EDDC12A642}" type="pres">
      <dgm:prSet presAssocID="{8A491884-8861-4BB4-8E37-ACDFB1479BD3}" presName="spVertical1" presStyleCnt="0"/>
      <dgm:spPr/>
    </dgm:pt>
    <dgm:pt modelId="{9873438B-6DE0-4311-A1B3-861C12FEC513}" type="pres">
      <dgm:prSet presAssocID="{8A491884-8861-4BB4-8E37-ACDFB1479BD3}" presName="parTx" presStyleLbl="revTx" presStyleIdx="0" presStyleCnt="1">
        <dgm:presLayoutVars>
          <dgm:chMax val="0"/>
          <dgm:chPref val="0"/>
          <dgm:bulletEnabled val="1"/>
        </dgm:presLayoutVars>
      </dgm:prSet>
      <dgm:spPr/>
      <dgm:t>
        <a:bodyPr/>
        <a:lstStyle/>
        <a:p>
          <a:endParaRPr lang="en-US"/>
        </a:p>
      </dgm:t>
    </dgm:pt>
    <dgm:pt modelId="{CAB92849-57A9-4C95-B028-3E6509233311}" type="pres">
      <dgm:prSet presAssocID="{8A491884-8861-4BB4-8E37-ACDFB1479BD3}" presName="spVertical2" presStyleCnt="0"/>
      <dgm:spPr/>
    </dgm:pt>
    <dgm:pt modelId="{610AF006-B111-49C1-AD15-DC2E69ED35F0}" type="pres">
      <dgm:prSet presAssocID="{8A491884-8861-4BB4-8E37-ACDFB1479BD3}" presName="spVertical3" presStyleCnt="0"/>
      <dgm:spPr/>
    </dgm:pt>
    <dgm:pt modelId="{CF0524B4-6565-4441-8C3F-30A112571F38}" type="pres">
      <dgm:prSet presAssocID="{27FA2A15-1A4F-49E5-A165-CA0BDECFD943}" presName="padding2" presStyleCnt="0"/>
      <dgm:spPr/>
    </dgm:pt>
    <dgm:pt modelId="{943770D5-98A4-4057-A6AD-20401F9D08F4}" type="pres">
      <dgm:prSet presAssocID="{27FA2A15-1A4F-49E5-A165-CA0BDECFD943}" presName="negArrow" presStyleCnt="0"/>
      <dgm:spPr/>
    </dgm:pt>
    <dgm:pt modelId="{0D91DA70-6503-40B0-AB61-CC3C38ABCDBF}" type="pres">
      <dgm:prSet presAssocID="{27FA2A15-1A4F-49E5-A165-CA0BDECFD943}" presName="backgroundArrow" presStyleLbl="node1" presStyleIdx="0" presStyleCnt="1" custLinFactNeighborX="-1186" custLinFactNeighborY="5158"/>
      <dgm:spPr/>
    </dgm:pt>
  </dgm:ptLst>
  <dgm:cxnLst>
    <dgm:cxn modelId="{8B25153B-152F-4864-95E4-F1EE7F9811D3}" srcId="{27FA2A15-1A4F-49E5-A165-CA0BDECFD943}" destId="{8A491884-8861-4BB4-8E37-ACDFB1479BD3}" srcOrd="0" destOrd="0" parTransId="{5BF28DDA-E6B8-44DF-9AB0-68FEEE905313}" sibTransId="{EAB0CD3A-FDA6-4F8A-969D-D24DBB431587}"/>
    <dgm:cxn modelId="{CC8478BC-80CC-4F50-812B-A877317FAF4C}" type="presOf" srcId="{8A491884-8861-4BB4-8E37-ACDFB1479BD3}" destId="{9873438B-6DE0-4311-A1B3-861C12FEC513}" srcOrd="0" destOrd="0" presId="urn:microsoft.com/office/officeart/2005/8/layout/hProcess3"/>
    <dgm:cxn modelId="{D7CB4B2B-0541-4CE5-87C6-7557509FF782}" type="presOf" srcId="{27FA2A15-1A4F-49E5-A165-CA0BDECFD943}" destId="{847BCA31-D9DD-41DD-9F2F-CFA7CA11D55E}" srcOrd="0" destOrd="0" presId="urn:microsoft.com/office/officeart/2005/8/layout/hProcess3"/>
    <dgm:cxn modelId="{ABDB4D22-1DB0-43E7-84EC-A1351B7D431A}" type="presParOf" srcId="{847BCA31-D9DD-41DD-9F2F-CFA7CA11D55E}" destId="{DB50583D-DFFC-49DC-94CB-CA51C6ADECEE}" srcOrd="0" destOrd="0" presId="urn:microsoft.com/office/officeart/2005/8/layout/hProcess3"/>
    <dgm:cxn modelId="{769F8998-1707-41A6-9F41-D2D397A8CD92}" type="presParOf" srcId="{847BCA31-D9DD-41DD-9F2F-CFA7CA11D55E}" destId="{1A4BE63F-8BE3-47D4-B0E5-779A64B8BA27}" srcOrd="1" destOrd="0" presId="urn:microsoft.com/office/officeart/2005/8/layout/hProcess3"/>
    <dgm:cxn modelId="{B6E00323-D2F3-4329-87DA-263B54F5AC5B}" type="presParOf" srcId="{1A4BE63F-8BE3-47D4-B0E5-779A64B8BA27}" destId="{F3ED60B0-E8EE-441B-AB58-1F09BA85FD47}" srcOrd="0" destOrd="0" presId="urn:microsoft.com/office/officeart/2005/8/layout/hProcess3"/>
    <dgm:cxn modelId="{665C452B-8767-450F-99E8-158F5C0D29A9}" type="presParOf" srcId="{1A4BE63F-8BE3-47D4-B0E5-779A64B8BA27}" destId="{434C2E22-1F16-40D3-9BB0-CD67C6A882CE}" srcOrd="1" destOrd="0" presId="urn:microsoft.com/office/officeart/2005/8/layout/hProcess3"/>
    <dgm:cxn modelId="{5389A068-4C14-4DF6-8749-C6B37F5D7E4C}" type="presParOf" srcId="{434C2E22-1F16-40D3-9BB0-CD67C6A882CE}" destId="{1164A06B-DA56-4FC5-9023-C1EDDC12A642}" srcOrd="0" destOrd="0" presId="urn:microsoft.com/office/officeart/2005/8/layout/hProcess3"/>
    <dgm:cxn modelId="{921FFE89-097A-4219-9974-35B889A8F8F2}" type="presParOf" srcId="{434C2E22-1F16-40D3-9BB0-CD67C6A882CE}" destId="{9873438B-6DE0-4311-A1B3-861C12FEC513}" srcOrd="1" destOrd="0" presId="urn:microsoft.com/office/officeart/2005/8/layout/hProcess3"/>
    <dgm:cxn modelId="{3DC67345-C957-4866-B255-AD10564FDA98}" type="presParOf" srcId="{434C2E22-1F16-40D3-9BB0-CD67C6A882CE}" destId="{CAB92849-57A9-4C95-B028-3E6509233311}" srcOrd="2" destOrd="0" presId="urn:microsoft.com/office/officeart/2005/8/layout/hProcess3"/>
    <dgm:cxn modelId="{D0B0671E-7B44-4750-B282-7E894D8E309B}" type="presParOf" srcId="{434C2E22-1F16-40D3-9BB0-CD67C6A882CE}" destId="{610AF006-B111-49C1-AD15-DC2E69ED35F0}" srcOrd="3" destOrd="0" presId="urn:microsoft.com/office/officeart/2005/8/layout/hProcess3"/>
    <dgm:cxn modelId="{383E7191-0548-4D8D-A2D5-FC46EEBC9AED}" type="presParOf" srcId="{1A4BE63F-8BE3-47D4-B0E5-779A64B8BA27}" destId="{CF0524B4-6565-4441-8C3F-30A112571F38}" srcOrd="2" destOrd="0" presId="urn:microsoft.com/office/officeart/2005/8/layout/hProcess3"/>
    <dgm:cxn modelId="{1B88DC60-B42B-4646-AE1C-1E63C82A1F5F}" type="presParOf" srcId="{1A4BE63F-8BE3-47D4-B0E5-779A64B8BA27}" destId="{943770D5-98A4-4057-A6AD-20401F9D08F4}" srcOrd="3" destOrd="0" presId="urn:microsoft.com/office/officeart/2005/8/layout/hProcess3"/>
    <dgm:cxn modelId="{A82972E6-AD14-49C2-A88B-B5331A6BA7F7}" type="presParOf" srcId="{1A4BE63F-8BE3-47D4-B0E5-779A64B8BA27}" destId="{0D91DA70-6503-40B0-AB61-CC3C38ABCDB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088E63-D463-4A62-BD6B-2427648B36DE}"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C5570223-97DD-4A0E-B734-4260A4BA8741}">
      <dgm:prSet/>
      <dgm:spPr>
        <a:solidFill>
          <a:schemeClr val="bg1">
            <a:lumMod val="95000"/>
          </a:schemeClr>
        </a:solidFill>
        <a:ln w="25400">
          <a:solidFill>
            <a:schemeClr val="accent1"/>
          </a:solidFill>
        </a:ln>
      </dgm:spPr>
      <dgm:t>
        <a:bodyPr/>
        <a:lstStyle/>
        <a:p>
          <a:r>
            <a:rPr lang="en-ZA" dirty="0" err="1" smtClean="0">
              <a:solidFill>
                <a:schemeClr val="tx1"/>
              </a:solidFill>
            </a:rPr>
            <a:t>Xử</a:t>
          </a:r>
          <a:r>
            <a:rPr lang="en-ZA" dirty="0" smtClean="0">
              <a:solidFill>
                <a:schemeClr val="tx1"/>
              </a:solidFill>
            </a:rPr>
            <a:t> </a:t>
          </a:r>
          <a:r>
            <a:rPr lang="en-ZA" dirty="0" err="1" smtClean="0">
              <a:solidFill>
                <a:schemeClr val="tx1"/>
              </a:solidFill>
            </a:rPr>
            <a:t>lý</a:t>
          </a:r>
          <a:r>
            <a:rPr lang="en-ZA" dirty="0" smtClean="0">
              <a:solidFill>
                <a:schemeClr val="tx1"/>
              </a:solidFill>
            </a:rPr>
            <a:t> </a:t>
          </a:r>
          <a:r>
            <a:rPr lang="en-ZA" dirty="0" err="1" smtClean="0">
              <a:solidFill>
                <a:schemeClr val="tx1"/>
              </a:solidFill>
            </a:rPr>
            <a:t>đữ</a:t>
          </a:r>
          <a:r>
            <a:rPr lang="en-ZA" dirty="0" smtClean="0">
              <a:solidFill>
                <a:schemeClr val="tx1"/>
              </a:solidFill>
            </a:rPr>
            <a:t> </a:t>
          </a:r>
          <a:r>
            <a:rPr lang="en-ZA" dirty="0" err="1" smtClean="0">
              <a:solidFill>
                <a:schemeClr val="tx1"/>
              </a:solidFill>
            </a:rPr>
            <a:t>liệu</a:t>
          </a:r>
          <a:r>
            <a:rPr lang="en-ZA" dirty="0" smtClean="0">
              <a:solidFill>
                <a:schemeClr val="tx1"/>
              </a:solidFill>
            </a:rPr>
            <a:t>, </a:t>
          </a:r>
          <a:r>
            <a:rPr lang="en-ZA" dirty="0" err="1" smtClean="0">
              <a:solidFill>
                <a:schemeClr val="tx1"/>
              </a:solidFill>
            </a:rPr>
            <a:t>chuyển</a:t>
          </a:r>
          <a:r>
            <a:rPr lang="en-ZA" dirty="0" smtClean="0">
              <a:solidFill>
                <a:schemeClr val="tx1"/>
              </a:solidFill>
            </a:rPr>
            <a:t> </a:t>
          </a:r>
          <a:r>
            <a:rPr lang="en-ZA" dirty="0" err="1" smtClean="0">
              <a:solidFill>
                <a:schemeClr val="tx1"/>
              </a:solidFill>
            </a:rPr>
            <a:t>về</a:t>
          </a:r>
          <a:r>
            <a:rPr lang="en-ZA" dirty="0" smtClean="0">
              <a:solidFill>
                <a:schemeClr val="tx1"/>
              </a:solidFill>
            </a:rPr>
            <a:t> </a:t>
          </a:r>
          <a:r>
            <a:rPr lang="en-ZA" dirty="0" err="1" smtClean="0">
              <a:solidFill>
                <a:schemeClr val="tx1"/>
              </a:solidFill>
            </a:rPr>
            <a:t>kiểu</a:t>
          </a:r>
          <a:r>
            <a:rPr lang="en-ZA" dirty="0" smtClean="0">
              <a:solidFill>
                <a:schemeClr val="tx1"/>
              </a:solidFill>
            </a:rPr>
            <a:t> </a:t>
          </a:r>
          <a:r>
            <a:rPr lang="en-ZA" dirty="0" err="1" smtClean="0">
              <a:solidFill>
                <a:schemeClr val="tx1"/>
              </a:solidFill>
            </a:rPr>
            <a:t>yêu</a:t>
          </a:r>
          <a:r>
            <a:rPr lang="en-ZA" dirty="0" smtClean="0">
              <a:solidFill>
                <a:schemeClr val="tx1"/>
              </a:solidFill>
            </a:rPr>
            <a:t> </a:t>
          </a:r>
          <a:r>
            <a:rPr lang="en-ZA" dirty="0" err="1" smtClean="0">
              <a:solidFill>
                <a:schemeClr val="tx1"/>
              </a:solidFill>
            </a:rPr>
            <a:t>cầu</a:t>
          </a:r>
          <a:r>
            <a:rPr lang="en-ZA" dirty="0" smtClean="0">
              <a:solidFill>
                <a:schemeClr val="tx1"/>
              </a:solidFill>
            </a:rPr>
            <a:t> </a:t>
          </a:r>
          <a:r>
            <a:rPr lang="en-ZA" dirty="0" err="1" smtClean="0">
              <a:solidFill>
                <a:schemeClr val="tx1"/>
              </a:solidFill>
            </a:rPr>
            <a:t>của</a:t>
          </a:r>
          <a:r>
            <a:rPr lang="en-ZA" dirty="0" smtClean="0">
              <a:solidFill>
                <a:schemeClr val="tx1"/>
              </a:solidFill>
            </a:rPr>
            <a:t> pre-trained </a:t>
          </a:r>
          <a:r>
            <a:rPr lang="en-ZA" dirty="0" err="1" smtClean="0">
              <a:solidFill>
                <a:schemeClr val="tx1"/>
              </a:solidFill>
            </a:rPr>
            <a:t>PhoBERT</a:t>
          </a:r>
          <a:endParaRPr lang="en-US" dirty="0">
            <a:solidFill>
              <a:schemeClr val="tx1"/>
            </a:solidFill>
          </a:endParaRPr>
        </a:p>
      </dgm:t>
    </dgm:pt>
    <dgm:pt modelId="{A65A4AAC-2275-4EDE-B5B3-450EBF4C8D49}" type="parTrans" cxnId="{62E518C9-AEDE-4C2D-B0FC-BB18C471858E}">
      <dgm:prSet/>
      <dgm:spPr/>
      <dgm:t>
        <a:bodyPr/>
        <a:lstStyle/>
        <a:p>
          <a:endParaRPr lang="en-US" dirty="0"/>
        </a:p>
      </dgm:t>
    </dgm:pt>
    <dgm:pt modelId="{70D174E8-565D-4522-87EE-AE68B4F0BD0B}" type="sibTrans" cxnId="{62E518C9-AEDE-4C2D-B0FC-BB18C471858E}">
      <dgm:prSet phldrT="01" phldr="0">
        <dgm:style>
          <a:lnRef idx="2">
            <a:schemeClr val="accent1"/>
          </a:lnRef>
          <a:fillRef idx="1">
            <a:schemeClr val="lt1"/>
          </a:fillRef>
          <a:effectRef idx="0">
            <a:schemeClr val="accent1"/>
          </a:effectRef>
          <a:fontRef idx="minor">
            <a:schemeClr val="dk1"/>
          </a:fontRef>
        </dgm:style>
      </dgm:prSet>
      <dgm:spPr/>
      <dgm:t>
        <a:bodyPr/>
        <a:lstStyle/>
        <a:p>
          <a:r>
            <a:rPr lang="en-US" dirty="0"/>
            <a:t>01</a:t>
          </a:r>
        </a:p>
      </dgm:t>
    </dgm:pt>
    <dgm:pt modelId="{A2BF278C-D55E-4279-8688-5C458B40FD2A}">
      <dgm:prSet/>
      <dgm:spPr>
        <a:solidFill>
          <a:schemeClr val="bg1">
            <a:lumMod val="95000"/>
          </a:schemeClr>
        </a:solidFill>
        <a:ln w="25400">
          <a:solidFill>
            <a:schemeClr val="accent3"/>
          </a:solidFill>
        </a:ln>
      </dgm:spPr>
      <dgm:t>
        <a:bodyPr/>
        <a:lstStyle/>
        <a:p>
          <a:r>
            <a:rPr lang="en-ZA" dirty="0" err="1" smtClean="0">
              <a:solidFill>
                <a:schemeClr val="tx1"/>
              </a:solidFill>
            </a:rPr>
            <a:t>Xây</a:t>
          </a:r>
          <a:r>
            <a:rPr lang="en-ZA" dirty="0" smtClean="0">
              <a:solidFill>
                <a:schemeClr val="tx1"/>
              </a:solidFill>
            </a:rPr>
            <a:t> </a:t>
          </a:r>
          <a:r>
            <a:rPr lang="en-ZA" dirty="0" err="1" smtClean="0">
              <a:solidFill>
                <a:schemeClr val="tx1"/>
              </a:solidFill>
            </a:rPr>
            <a:t>dựng</a:t>
          </a:r>
          <a:r>
            <a:rPr lang="en-ZA" dirty="0" smtClean="0">
              <a:solidFill>
                <a:schemeClr val="tx1"/>
              </a:solidFill>
            </a:rPr>
            <a:t> </a:t>
          </a:r>
          <a:r>
            <a:rPr lang="en-ZA" dirty="0" err="1" smtClean="0">
              <a:solidFill>
                <a:schemeClr val="tx1"/>
              </a:solidFill>
            </a:rPr>
            <a:t>mô</a:t>
          </a:r>
          <a:r>
            <a:rPr lang="en-ZA" dirty="0" smtClean="0">
              <a:solidFill>
                <a:schemeClr val="tx1"/>
              </a:solidFill>
            </a:rPr>
            <a:t> </a:t>
          </a:r>
          <a:r>
            <a:rPr lang="en-ZA" dirty="0" err="1" smtClean="0">
              <a:solidFill>
                <a:schemeClr val="tx1"/>
              </a:solidFill>
            </a:rPr>
            <a:t>hình</a:t>
          </a:r>
          <a:endParaRPr lang="en-US" dirty="0">
            <a:solidFill>
              <a:schemeClr val="tx1"/>
            </a:solidFill>
          </a:endParaRPr>
        </a:p>
      </dgm:t>
    </dgm:pt>
    <dgm:pt modelId="{2FC36560-8BD2-4BD2-9DC8-2A6432EF3AFB}" type="parTrans" cxnId="{0014B138-45FB-4DB6-B21D-94187F51E868}">
      <dgm:prSet/>
      <dgm:spPr/>
      <dgm:t>
        <a:bodyPr/>
        <a:lstStyle/>
        <a:p>
          <a:endParaRPr lang="en-US" dirty="0"/>
        </a:p>
      </dgm:t>
    </dgm:pt>
    <dgm:pt modelId="{60A94522-AD41-44E1-8F03-53506B69B410}" type="sibTrans" cxnId="{0014B138-45FB-4DB6-B21D-94187F51E868}">
      <dgm:prSet phldrT="02" phldr="0">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dirty="0"/>
            <a:t>02</a:t>
          </a:r>
        </a:p>
      </dgm:t>
    </dgm:pt>
    <dgm:pt modelId="{D851DA90-81BC-4740-8E03-07F451BC5A78}">
      <dgm:prSet/>
      <dgm:spPr>
        <a:solidFill>
          <a:schemeClr val="bg1">
            <a:lumMod val="95000"/>
          </a:schemeClr>
        </a:solidFill>
        <a:ln w="25400">
          <a:solidFill>
            <a:schemeClr val="accent5"/>
          </a:solidFill>
        </a:ln>
      </dgm:spPr>
      <dgm:t>
        <a:bodyPr/>
        <a:lstStyle/>
        <a:p>
          <a:r>
            <a:rPr lang="en-US" dirty="0" err="1" smtClean="0">
              <a:solidFill>
                <a:schemeClr val="tx1"/>
              </a:solidFill>
            </a:rPr>
            <a:t>Huấn</a:t>
          </a:r>
          <a:r>
            <a:rPr lang="en-US" dirty="0" smtClean="0">
              <a:solidFill>
                <a:schemeClr val="tx1"/>
              </a:solidFill>
            </a:rPr>
            <a:t> </a:t>
          </a:r>
          <a:r>
            <a:rPr lang="en-US" dirty="0" err="1" smtClean="0">
              <a:solidFill>
                <a:schemeClr val="tx1"/>
              </a:solidFill>
            </a:rPr>
            <a:t>luyện</a:t>
          </a:r>
          <a:r>
            <a:rPr lang="en-US" dirty="0" smtClean="0">
              <a:solidFill>
                <a:schemeClr val="tx1"/>
              </a:solidFill>
            </a:rPr>
            <a:t> </a:t>
          </a:r>
          <a:r>
            <a:rPr lang="en-US" dirty="0" err="1" smtClean="0">
              <a:solidFill>
                <a:schemeClr val="tx1"/>
              </a:solidFill>
            </a:rPr>
            <a:t>mô</a:t>
          </a:r>
          <a:r>
            <a:rPr lang="en-US" dirty="0" smtClean="0">
              <a:solidFill>
                <a:schemeClr val="tx1"/>
              </a:solidFill>
            </a:rPr>
            <a:t> </a:t>
          </a:r>
          <a:r>
            <a:rPr lang="en-US" dirty="0" err="1" smtClean="0">
              <a:solidFill>
                <a:schemeClr val="tx1"/>
              </a:solidFill>
            </a:rPr>
            <a:t>hình</a:t>
          </a:r>
          <a:endParaRPr lang="en-US" dirty="0">
            <a:solidFill>
              <a:schemeClr val="tx1"/>
            </a:solidFill>
          </a:endParaRPr>
        </a:p>
      </dgm:t>
    </dgm:pt>
    <dgm:pt modelId="{D7E4078D-93EB-427C-897D-FBF58FB30D35}" type="parTrans" cxnId="{EFB57CC7-B68C-4F6B-AD09-858FFEBD81FA}">
      <dgm:prSet/>
      <dgm:spPr/>
      <dgm:t>
        <a:bodyPr/>
        <a:lstStyle/>
        <a:p>
          <a:endParaRPr lang="en-US" dirty="0"/>
        </a:p>
      </dgm:t>
    </dgm:pt>
    <dgm:pt modelId="{70ED6DE1-1820-4B6A-8B95-9D146564E344}" type="sibTrans" cxnId="{EFB57CC7-B68C-4F6B-AD09-858FFEBD81FA}">
      <dgm:prSet phldrT="03" phldr="0">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dirty="0"/>
            <a:t>03</a:t>
          </a:r>
        </a:p>
      </dgm:t>
    </dgm:pt>
    <dgm:pt modelId="{5B720CB1-982E-452E-AC13-893FC213A62B}" type="pres">
      <dgm:prSet presAssocID="{6F088E63-D463-4A62-BD6B-2427648B36DE}" presName="Name0" presStyleCnt="0">
        <dgm:presLayoutVars>
          <dgm:animLvl val="lvl"/>
          <dgm:resizeHandles val="exact"/>
        </dgm:presLayoutVars>
      </dgm:prSet>
      <dgm:spPr/>
      <dgm:t>
        <a:bodyPr/>
        <a:lstStyle/>
        <a:p>
          <a:endParaRPr lang="en-US"/>
        </a:p>
      </dgm:t>
    </dgm:pt>
    <dgm:pt modelId="{F113B027-FC5F-43E9-8DEF-A37F8B9C828D}" type="pres">
      <dgm:prSet presAssocID="{C5570223-97DD-4A0E-B734-4260A4BA8741}" presName="compositeNode" presStyleCnt="0">
        <dgm:presLayoutVars>
          <dgm:bulletEnabled val="1"/>
        </dgm:presLayoutVars>
      </dgm:prSet>
      <dgm:spPr/>
    </dgm:pt>
    <dgm:pt modelId="{14852560-9294-411E-A8EA-76E9787C7EDD}" type="pres">
      <dgm:prSet presAssocID="{C5570223-97DD-4A0E-B734-4260A4BA8741}" presName="bgRect" presStyleLbl="alignNode1" presStyleIdx="0" presStyleCnt="3"/>
      <dgm:spPr/>
      <dgm:t>
        <a:bodyPr/>
        <a:lstStyle/>
        <a:p>
          <a:endParaRPr lang="en-US"/>
        </a:p>
      </dgm:t>
    </dgm:pt>
    <dgm:pt modelId="{4115FB15-D11B-4937-98FB-E1DFA3C867ED}" type="pres">
      <dgm:prSet presAssocID="{70D174E8-565D-4522-87EE-AE68B4F0BD0B}" presName="sibTransNodeRect" presStyleLbl="alignNode1" presStyleIdx="0" presStyleCnt="3">
        <dgm:presLayoutVars>
          <dgm:chMax val="0"/>
          <dgm:bulletEnabled val="1"/>
        </dgm:presLayoutVars>
      </dgm:prSet>
      <dgm:spPr/>
      <dgm:t>
        <a:bodyPr/>
        <a:lstStyle/>
        <a:p>
          <a:endParaRPr lang="en-US"/>
        </a:p>
      </dgm:t>
    </dgm:pt>
    <dgm:pt modelId="{E9E2315E-8B53-48E2-B8AB-3657D19AF059}" type="pres">
      <dgm:prSet presAssocID="{C5570223-97DD-4A0E-B734-4260A4BA8741}" presName="nodeRect" presStyleLbl="alignNode1" presStyleIdx="0" presStyleCnt="3">
        <dgm:presLayoutVars>
          <dgm:bulletEnabled val="1"/>
        </dgm:presLayoutVars>
      </dgm:prSet>
      <dgm:spPr/>
      <dgm:t>
        <a:bodyPr/>
        <a:lstStyle/>
        <a:p>
          <a:endParaRPr lang="en-US"/>
        </a:p>
      </dgm:t>
    </dgm:pt>
    <dgm:pt modelId="{1CE5DFDD-AC09-42F6-82F7-C1A4F0448DC6}" type="pres">
      <dgm:prSet presAssocID="{70D174E8-565D-4522-87EE-AE68B4F0BD0B}" presName="sibTrans" presStyleCnt="0"/>
      <dgm:spPr/>
    </dgm:pt>
    <dgm:pt modelId="{05E94FD9-2908-46C7-82E1-9E95AD54AB49}" type="pres">
      <dgm:prSet presAssocID="{A2BF278C-D55E-4279-8688-5C458B40FD2A}" presName="compositeNode" presStyleCnt="0">
        <dgm:presLayoutVars>
          <dgm:bulletEnabled val="1"/>
        </dgm:presLayoutVars>
      </dgm:prSet>
      <dgm:spPr/>
    </dgm:pt>
    <dgm:pt modelId="{26DB1354-637C-4E09-9B9C-5B28D70EF621}" type="pres">
      <dgm:prSet presAssocID="{A2BF278C-D55E-4279-8688-5C458B40FD2A}" presName="bgRect" presStyleLbl="alignNode1" presStyleIdx="1" presStyleCnt="3"/>
      <dgm:spPr/>
      <dgm:t>
        <a:bodyPr/>
        <a:lstStyle/>
        <a:p>
          <a:endParaRPr lang="en-US"/>
        </a:p>
      </dgm:t>
    </dgm:pt>
    <dgm:pt modelId="{C909839B-B5B3-4727-9B00-1D6467BF744D}" type="pres">
      <dgm:prSet presAssocID="{60A94522-AD41-44E1-8F03-53506B69B410}" presName="sibTransNodeRect" presStyleLbl="alignNode1" presStyleIdx="1" presStyleCnt="3">
        <dgm:presLayoutVars>
          <dgm:chMax val="0"/>
          <dgm:bulletEnabled val="1"/>
        </dgm:presLayoutVars>
      </dgm:prSet>
      <dgm:spPr/>
      <dgm:t>
        <a:bodyPr/>
        <a:lstStyle/>
        <a:p>
          <a:endParaRPr lang="en-US"/>
        </a:p>
      </dgm:t>
    </dgm:pt>
    <dgm:pt modelId="{F8694EB7-8038-4B65-B2EB-CEFF80F8AA9E}" type="pres">
      <dgm:prSet presAssocID="{A2BF278C-D55E-4279-8688-5C458B40FD2A}" presName="nodeRect" presStyleLbl="alignNode1" presStyleIdx="1" presStyleCnt="3">
        <dgm:presLayoutVars>
          <dgm:bulletEnabled val="1"/>
        </dgm:presLayoutVars>
      </dgm:prSet>
      <dgm:spPr/>
      <dgm:t>
        <a:bodyPr/>
        <a:lstStyle/>
        <a:p>
          <a:endParaRPr lang="en-US"/>
        </a:p>
      </dgm:t>
    </dgm:pt>
    <dgm:pt modelId="{6D2F7D93-732E-4E67-BD82-C3F6005BE84C}" type="pres">
      <dgm:prSet presAssocID="{60A94522-AD41-44E1-8F03-53506B69B410}" presName="sibTrans" presStyleCnt="0"/>
      <dgm:spPr/>
    </dgm:pt>
    <dgm:pt modelId="{E95CD539-4D64-48B9-8536-39D63736337A}" type="pres">
      <dgm:prSet presAssocID="{D851DA90-81BC-4740-8E03-07F451BC5A78}" presName="compositeNode" presStyleCnt="0">
        <dgm:presLayoutVars>
          <dgm:bulletEnabled val="1"/>
        </dgm:presLayoutVars>
      </dgm:prSet>
      <dgm:spPr/>
    </dgm:pt>
    <dgm:pt modelId="{494C585E-5794-4E0D-9974-0538E48E1A6F}" type="pres">
      <dgm:prSet presAssocID="{D851DA90-81BC-4740-8E03-07F451BC5A78}" presName="bgRect" presStyleLbl="alignNode1" presStyleIdx="2" presStyleCnt="3"/>
      <dgm:spPr/>
      <dgm:t>
        <a:bodyPr/>
        <a:lstStyle/>
        <a:p>
          <a:endParaRPr lang="en-US"/>
        </a:p>
      </dgm:t>
    </dgm:pt>
    <dgm:pt modelId="{BAC68D42-CCA2-41BE-8259-6C10EEEE2B09}" type="pres">
      <dgm:prSet presAssocID="{70ED6DE1-1820-4B6A-8B95-9D146564E344}" presName="sibTransNodeRect" presStyleLbl="alignNode1" presStyleIdx="2" presStyleCnt="3">
        <dgm:presLayoutVars>
          <dgm:chMax val="0"/>
          <dgm:bulletEnabled val="1"/>
        </dgm:presLayoutVars>
      </dgm:prSet>
      <dgm:spPr/>
      <dgm:t>
        <a:bodyPr/>
        <a:lstStyle/>
        <a:p>
          <a:endParaRPr lang="en-US"/>
        </a:p>
      </dgm:t>
    </dgm:pt>
    <dgm:pt modelId="{89666C4A-BCAC-4F3B-AC95-42217247097F}" type="pres">
      <dgm:prSet presAssocID="{D851DA90-81BC-4740-8E03-07F451BC5A78}" presName="nodeRect" presStyleLbl="alignNode1" presStyleIdx="2" presStyleCnt="3">
        <dgm:presLayoutVars>
          <dgm:bulletEnabled val="1"/>
        </dgm:presLayoutVars>
      </dgm:prSet>
      <dgm:spPr/>
      <dgm:t>
        <a:bodyPr/>
        <a:lstStyle/>
        <a:p>
          <a:endParaRPr lang="en-US"/>
        </a:p>
      </dgm:t>
    </dgm:pt>
  </dgm:ptLst>
  <dgm:cxnLst>
    <dgm:cxn modelId="{782B2A38-C09E-47BF-86CD-C8AAEB8E5A18}" type="presOf" srcId="{60A94522-AD41-44E1-8F03-53506B69B410}" destId="{C909839B-B5B3-4727-9B00-1D6467BF744D}" srcOrd="0" destOrd="0" presId="urn:microsoft.com/office/officeart/2016/7/layout/LinearBlockProcessNumbered"/>
    <dgm:cxn modelId="{4E7F6899-1DD6-41B4-BDFC-055D81276C54}" type="presOf" srcId="{A2BF278C-D55E-4279-8688-5C458B40FD2A}" destId="{26DB1354-637C-4E09-9B9C-5B28D70EF621}" srcOrd="0" destOrd="0" presId="urn:microsoft.com/office/officeart/2016/7/layout/LinearBlockProcessNumbered"/>
    <dgm:cxn modelId="{13384D2F-9A2D-4844-9EF4-A1E0504237C6}" type="presOf" srcId="{70D174E8-565D-4522-87EE-AE68B4F0BD0B}" destId="{4115FB15-D11B-4937-98FB-E1DFA3C867ED}" srcOrd="0" destOrd="0" presId="urn:microsoft.com/office/officeart/2016/7/layout/LinearBlockProcessNumbered"/>
    <dgm:cxn modelId="{0752A8CA-C20B-45A6-9D46-44B281A53EDC}" type="presOf" srcId="{6F088E63-D463-4A62-BD6B-2427648B36DE}" destId="{5B720CB1-982E-452E-AC13-893FC213A62B}" srcOrd="0" destOrd="0" presId="urn:microsoft.com/office/officeart/2016/7/layout/LinearBlockProcessNumbered"/>
    <dgm:cxn modelId="{AB23D39B-AD8F-4A09-95B7-ECEDF7583DFD}" type="presOf" srcId="{A2BF278C-D55E-4279-8688-5C458B40FD2A}" destId="{F8694EB7-8038-4B65-B2EB-CEFF80F8AA9E}" srcOrd="1" destOrd="0" presId="urn:microsoft.com/office/officeart/2016/7/layout/LinearBlockProcessNumbered"/>
    <dgm:cxn modelId="{EFB57CC7-B68C-4F6B-AD09-858FFEBD81FA}" srcId="{6F088E63-D463-4A62-BD6B-2427648B36DE}" destId="{D851DA90-81BC-4740-8E03-07F451BC5A78}" srcOrd="2" destOrd="0" parTransId="{D7E4078D-93EB-427C-897D-FBF58FB30D35}" sibTransId="{70ED6DE1-1820-4B6A-8B95-9D146564E344}"/>
    <dgm:cxn modelId="{99137FD0-2012-48D3-91A2-81F62568620E}" type="presOf" srcId="{C5570223-97DD-4A0E-B734-4260A4BA8741}" destId="{14852560-9294-411E-A8EA-76E9787C7EDD}" srcOrd="0" destOrd="0" presId="urn:microsoft.com/office/officeart/2016/7/layout/LinearBlockProcessNumbered"/>
    <dgm:cxn modelId="{628C89D2-016C-4A6B-A076-15E102DE9AAA}" type="presOf" srcId="{D851DA90-81BC-4740-8E03-07F451BC5A78}" destId="{494C585E-5794-4E0D-9974-0538E48E1A6F}" srcOrd="0" destOrd="0" presId="urn:microsoft.com/office/officeart/2016/7/layout/LinearBlockProcessNumbered"/>
    <dgm:cxn modelId="{C1273BBB-1FA4-4A7A-9519-519AF7473407}" type="presOf" srcId="{70ED6DE1-1820-4B6A-8B95-9D146564E344}" destId="{BAC68D42-CCA2-41BE-8259-6C10EEEE2B09}" srcOrd="0" destOrd="0" presId="urn:microsoft.com/office/officeart/2016/7/layout/LinearBlockProcessNumbered"/>
    <dgm:cxn modelId="{FB98D9AE-7EA4-4E0C-A440-8AB399B977CD}" type="presOf" srcId="{C5570223-97DD-4A0E-B734-4260A4BA8741}" destId="{E9E2315E-8B53-48E2-B8AB-3657D19AF059}" srcOrd="1" destOrd="0" presId="urn:microsoft.com/office/officeart/2016/7/layout/LinearBlockProcessNumbered"/>
    <dgm:cxn modelId="{62E518C9-AEDE-4C2D-B0FC-BB18C471858E}" srcId="{6F088E63-D463-4A62-BD6B-2427648B36DE}" destId="{C5570223-97DD-4A0E-B734-4260A4BA8741}" srcOrd="0" destOrd="0" parTransId="{A65A4AAC-2275-4EDE-B5B3-450EBF4C8D49}" sibTransId="{70D174E8-565D-4522-87EE-AE68B4F0BD0B}"/>
    <dgm:cxn modelId="{06CC92A2-A7EF-4399-B162-96B263CE121D}" type="presOf" srcId="{D851DA90-81BC-4740-8E03-07F451BC5A78}" destId="{89666C4A-BCAC-4F3B-AC95-42217247097F}" srcOrd="1" destOrd="0" presId="urn:microsoft.com/office/officeart/2016/7/layout/LinearBlockProcessNumbered"/>
    <dgm:cxn modelId="{0014B138-45FB-4DB6-B21D-94187F51E868}" srcId="{6F088E63-D463-4A62-BD6B-2427648B36DE}" destId="{A2BF278C-D55E-4279-8688-5C458B40FD2A}" srcOrd="1" destOrd="0" parTransId="{2FC36560-8BD2-4BD2-9DC8-2A6432EF3AFB}" sibTransId="{60A94522-AD41-44E1-8F03-53506B69B410}"/>
    <dgm:cxn modelId="{FBB8E318-CAEC-449C-9982-8716EFDDCF63}" type="presParOf" srcId="{5B720CB1-982E-452E-AC13-893FC213A62B}" destId="{F113B027-FC5F-43E9-8DEF-A37F8B9C828D}" srcOrd="0" destOrd="0" presId="urn:microsoft.com/office/officeart/2016/7/layout/LinearBlockProcessNumbered"/>
    <dgm:cxn modelId="{9CE06980-5D93-4158-861C-FE265A8BA00A}" type="presParOf" srcId="{F113B027-FC5F-43E9-8DEF-A37F8B9C828D}" destId="{14852560-9294-411E-A8EA-76E9787C7EDD}" srcOrd="0" destOrd="0" presId="urn:microsoft.com/office/officeart/2016/7/layout/LinearBlockProcessNumbered"/>
    <dgm:cxn modelId="{FC3095A3-4661-43A2-8385-BDC241E9A521}" type="presParOf" srcId="{F113B027-FC5F-43E9-8DEF-A37F8B9C828D}" destId="{4115FB15-D11B-4937-98FB-E1DFA3C867ED}" srcOrd="1" destOrd="0" presId="urn:microsoft.com/office/officeart/2016/7/layout/LinearBlockProcessNumbered"/>
    <dgm:cxn modelId="{8763A641-A302-448B-A465-9CF52DF03935}" type="presParOf" srcId="{F113B027-FC5F-43E9-8DEF-A37F8B9C828D}" destId="{E9E2315E-8B53-48E2-B8AB-3657D19AF059}" srcOrd="2" destOrd="0" presId="urn:microsoft.com/office/officeart/2016/7/layout/LinearBlockProcessNumbered"/>
    <dgm:cxn modelId="{0661D090-3BD6-4233-8236-ACF005E35F56}" type="presParOf" srcId="{5B720CB1-982E-452E-AC13-893FC213A62B}" destId="{1CE5DFDD-AC09-42F6-82F7-C1A4F0448DC6}" srcOrd="1" destOrd="0" presId="urn:microsoft.com/office/officeart/2016/7/layout/LinearBlockProcessNumbered"/>
    <dgm:cxn modelId="{4FA20706-35BA-428C-8C78-396B34271860}" type="presParOf" srcId="{5B720CB1-982E-452E-AC13-893FC213A62B}" destId="{05E94FD9-2908-46C7-82E1-9E95AD54AB49}" srcOrd="2" destOrd="0" presId="urn:microsoft.com/office/officeart/2016/7/layout/LinearBlockProcessNumbered"/>
    <dgm:cxn modelId="{DDB1A529-C344-49E7-B2D9-3EF93DD76D51}" type="presParOf" srcId="{05E94FD9-2908-46C7-82E1-9E95AD54AB49}" destId="{26DB1354-637C-4E09-9B9C-5B28D70EF621}" srcOrd="0" destOrd="0" presId="urn:microsoft.com/office/officeart/2016/7/layout/LinearBlockProcessNumbered"/>
    <dgm:cxn modelId="{C8CBE9C2-B506-49A2-9DA0-8DF80F7CBC29}" type="presParOf" srcId="{05E94FD9-2908-46C7-82E1-9E95AD54AB49}" destId="{C909839B-B5B3-4727-9B00-1D6467BF744D}" srcOrd="1" destOrd="0" presId="urn:microsoft.com/office/officeart/2016/7/layout/LinearBlockProcessNumbered"/>
    <dgm:cxn modelId="{C935B9BC-704A-4B49-85D4-7B3388A75212}" type="presParOf" srcId="{05E94FD9-2908-46C7-82E1-9E95AD54AB49}" destId="{F8694EB7-8038-4B65-B2EB-CEFF80F8AA9E}" srcOrd="2" destOrd="0" presId="urn:microsoft.com/office/officeart/2016/7/layout/LinearBlockProcessNumbered"/>
    <dgm:cxn modelId="{5091668B-ED0A-4C02-9F0F-B0CEDF470239}" type="presParOf" srcId="{5B720CB1-982E-452E-AC13-893FC213A62B}" destId="{6D2F7D93-732E-4E67-BD82-C3F6005BE84C}" srcOrd="3" destOrd="0" presId="urn:microsoft.com/office/officeart/2016/7/layout/LinearBlockProcessNumbered"/>
    <dgm:cxn modelId="{1B442388-0FD7-4C7C-9563-4C83CC1EAB7B}" type="presParOf" srcId="{5B720CB1-982E-452E-AC13-893FC213A62B}" destId="{E95CD539-4D64-48B9-8536-39D63736337A}" srcOrd="4" destOrd="0" presId="urn:microsoft.com/office/officeart/2016/7/layout/LinearBlockProcessNumbered"/>
    <dgm:cxn modelId="{B41BE287-754D-426A-9294-F333FF269110}" type="presParOf" srcId="{E95CD539-4D64-48B9-8536-39D63736337A}" destId="{494C585E-5794-4E0D-9974-0538E48E1A6F}" srcOrd="0" destOrd="0" presId="urn:microsoft.com/office/officeart/2016/7/layout/LinearBlockProcessNumbered"/>
    <dgm:cxn modelId="{1785C5B2-76B8-4D7F-A1D1-E7070EF6436D}" type="presParOf" srcId="{E95CD539-4D64-48B9-8536-39D63736337A}" destId="{BAC68D42-CCA2-41BE-8259-6C10EEEE2B09}" srcOrd="1" destOrd="0" presId="urn:microsoft.com/office/officeart/2016/7/layout/LinearBlockProcessNumbered"/>
    <dgm:cxn modelId="{3B992719-D977-4CC3-86A8-6F42895A7FD5}" type="presParOf" srcId="{E95CD539-4D64-48B9-8536-39D63736337A}" destId="{89666C4A-BCAC-4F3B-AC95-42217247097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1DA70-6503-40B0-AB61-CC3C38ABCDBF}">
      <dsp:nvSpPr>
        <dsp:cNvPr id="0" name=""/>
        <dsp:cNvSpPr/>
      </dsp:nvSpPr>
      <dsp:spPr>
        <a:xfrm>
          <a:off x="0" y="1773"/>
          <a:ext cx="2936147" cy="13680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73438B-6DE0-4311-A1B3-861C12FEC513}">
      <dsp:nvSpPr>
        <dsp:cNvPr id="0" name=""/>
        <dsp:cNvSpPr/>
      </dsp:nvSpPr>
      <dsp:spPr>
        <a:xfrm>
          <a:off x="236841" y="342886"/>
          <a:ext cx="2405690" cy="6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ctr" defTabSz="844550">
            <a:lnSpc>
              <a:spcPct val="90000"/>
            </a:lnSpc>
            <a:spcBef>
              <a:spcPct val="0"/>
            </a:spcBef>
            <a:spcAft>
              <a:spcPct val="35000"/>
            </a:spcAft>
          </a:pPr>
          <a:r>
            <a:rPr lang="en-US" sz="1900" b="1" kern="1200" dirty="0" err="1" smtClean="0">
              <a:solidFill>
                <a:schemeClr val="bg1"/>
              </a:solidFill>
            </a:rPr>
            <a:t>Nên</a:t>
          </a:r>
          <a:r>
            <a:rPr lang="en-US" sz="1900" b="1" kern="1200" dirty="0" smtClean="0">
              <a:solidFill>
                <a:schemeClr val="bg1"/>
              </a:solidFill>
            </a:rPr>
            <a:t> </a:t>
          </a:r>
          <a:r>
            <a:rPr lang="en-US" sz="1900" b="1" kern="1200" dirty="0" err="1" smtClean="0">
              <a:solidFill>
                <a:schemeClr val="bg1"/>
              </a:solidFill>
            </a:rPr>
            <a:t>chọn</a:t>
          </a:r>
          <a:endParaRPr lang="en-US" sz="1900" b="1" kern="1200" dirty="0">
            <a:solidFill>
              <a:schemeClr val="bg1"/>
            </a:solidFill>
          </a:endParaRPr>
        </a:p>
      </dsp:txBody>
      <dsp:txXfrm>
        <a:off x="236841" y="342886"/>
        <a:ext cx="2405690" cy="68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52560-9294-411E-A8EA-76E9787C7EDD}">
      <dsp:nvSpPr>
        <dsp:cNvPr id="0" name=""/>
        <dsp:cNvSpPr/>
      </dsp:nvSpPr>
      <dsp:spPr>
        <a:xfrm>
          <a:off x="499" y="1409999"/>
          <a:ext cx="2022239" cy="2426687"/>
        </a:xfrm>
        <a:prstGeom prst="rect">
          <a:avLst/>
        </a:prstGeom>
        <a:solidFill>
          <a:schemeClr val="bg1">
            <a:lumMod val="95000"/>
          </a:schemeClr>
        </a:solidFill>
        <a:ln w="254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2" tIns="0" rIns="199752" bIns="330200" numCol="1" spcCol="1270" anchor="t" anchorCtr="0">
          <a:noAutofit/>
        </a:bodyPr>
        <a:lstStyle/>
        <a:p>
          <a:pPr lvl="0" algn="l" defTabSz="666750">
            <a:lnSpc>
              <a:spcPct val="90000"/>
            </a:lnSpc>
            <a:spcBef>
              <a:spcPct val="0"/>
            </a:spcBef>
            <a:spcAft>
              <a:spcPct val="35000"/>
            </a:spcAft>
          </a:pPr>
          <a:r>
            <a:rPr lang="en-ZA" sz="1500" kern="1200" dirty="0" err="1" smtClean="0">
              <a:solidFill>
                <a:schemeClr val="tx1"/>
              </a:solidFill>
            </a:rPr>
            <a:t>Xử</a:t>
          </a:r>
          <a:r>
            <a:rPr lang="en-ZA" sz="1500" kern="1200" dirty="0" smtClean="0">
              <a:solidFill>
                <a:schemeClr val="tx1"/>
              </a:solidFill>
            </a:rPr>
            <a:t> </a:t>
          </a:r>
          <a:r>
            <a:rPr lang="en-ZA" sz="1500" kern="1200" dirty="0" err="1" smtClean="0">
              <a:solidFill>
                <a:schemeClr val="tx1"/>
              </a:solidFill>
            </a:rPr>
            <a:t>lý</a:t>
          </a:r>
          <a:r>
            <a:rPr lang="en-ZA" sz="1500" kern="1200" dirty="0" smtClean="0">
              <a:solidFill>
                <a:schemeClr val="tx1"/>
              </a:solidFill>
            </a:rPr>
            <a:t> </a:t>
          </a:r>
          <a:r>
            <a:rPr lang="en-ZA" sz="1500" kern="1200" dirty="0" err="1" smtClean="0">
              <a:solidFill>
                <a:schemeClr val="tx1"/>
              </a:solidFill>
            </a:rPr>
            <a:t>đữ</a:t>
          </a:r>
          <a:r>
            <a:rPr lang="en-ZA" sz="1500" kern="1200" dirty="0" smtClean="0">
              <a:solidFill>
                <a:schemeClr val="tx1"/>
              </a:solidFill>
            </a:rPr>
            <a:t> </a:t>
          </a:r>
          <a:r>
            <a:rPr lang="en-ZA" sz="1500" kern="1200" dirty="0" err="1" smtClean="0">
              <a:solidFill>
                <a:schemeClr val="tx1"/>
              </a:solidFill>
            </a:rPr>
            <a:t>liệu</a:t>
          </a:r>
          <a:r>
            <a:rPr lang="en-ZA" sz="1500" kern="1200" dirty="0" smtClean="0">
              <a:solidFill>
                <a:schemeClr val="tx1"/>
              </a:solidFill>
            </a:rPr>
            <a:t>, </a:t>
          </a:r>
          <a:r>
            <a:rPr lang="en-ZA" sz="1500" kern="1200" dirty="0" err="1" smtClean="0">
              <a:solidFill>
                <a:schemeClr val="tx1"/>
              </a:solidFill>
            </a:rPr>
            <a:t>chuyển</a:t>
          </a:r>
          <a:r>
            <a:rPr lang="en-ZA" sz="1500" kern="1200" dirty="0" smtClean="0">
              <a:solidFill>
                <a:schemeClr val="tx1"/>
              </a:solidFill>
            </a:rPr>
            <a:t> </a:t>
          </a:r>
          <a:r>
            <a:rPr lang="en-ZA" sz="1500" kern="1200" dirty="0" err="1" smtClean="0">
              <a:solidFill>
                <a:schemeClr val="tx1"/>
              </a:solidFill>
            </a:rPr>
            <a:t>về</a:t>
          </a:r>
          <a:r>
            <a:rPr lang="en-ZA" sz="1500" kern="1200" dirty="0" smtClean="0">
              <a:solidFill>
                <a:schemeClr val="tx1"/>
              </a:solidFill>
            </a:rPr>
            <a:t> </a:t>
          </a:r>
          <a:r>
            <a:rPr lang="en-ZA" sz="1500" kern="1200" dirty="0" err="1" smtClean="0">
              <a:solidFill>
                <a:schemeClr val="tx1"/>
              </a:solidFill>
            </a:rPr>
            <a:t>kiểu</a:t>
          </a:r>
          <a:r>
            <a:rPr lang="en-ZA" sz="1500" kern="1200" dirty="0" smtClean="0">
              <a:solidFill>
                <a:schemeClr val="tx1"/>
              </a:solidFill>
            </a:rPr>
            <a:t> </a:t>
          </a:r>
          <a:r>
            <a:rPr lang="en-ZA" sz="1500" kern="1200" dirty="0" err="1" smtClean="0">
              <a:solidFill>
                <a:schemeClr val="tx1"/>
              </a:solidFill>
            </a:rPr>
            <a:t>yêu</a:t>
          </a:r>
          <a:r>
            <a:rPr lang="en-ZA" sz="1500" kern="1200" dirty="0" smtClean="0">
              <a:solidFill>
                <a:schemeClr val="tx1"/>
              </a:solidFill>
            </a:rPr>
            <a:t> </a:t>
          </a:r>
          <a:r>
            <a:rPr lang="en-ZA" sz="1500" kern="1200" dirty="0" err="1" smtClean="0">
              <a:solidFill>
                <a:schemeClr val="tx1"/>
              </a:solidFill>
            </a:rPr>
            <a:t>cầu</a:t>
          </a:r>
          <a:r>
            <a:rPr lang="en-ZA" sz="1500" kern="1200" dirty="0" smtClean="0">
              <a:solidFill>
                <a:schemeClr val="tx1"/>
              </a:solidFill>
            </a:rPr>
            <a:t> </a:t>
          </a:r>
          <a:r>
            <a:rPr lang="en-ZA" sz="1500" kern="1200" dirty="0" err="1" smtClean="0">
              <a:solidFill>
                <a:schemeClr val="tx1"/>
              </a:solidFill>
            </a:rPr>
            <a:t>của</a:t>
          </a:r>
          <a:r>
            <a:rPr lang="en-ZA" sz="1500" kern="1200" dirty="0" smtClean="0">
              <a:solidFill>
                <a:schemeClr val="tx1"/>
              </a:solidFill>
            </a:rPr>
            <a:t> pre-trained </a:t>
          </a:r>
          <a:r>
            <a:rPr lang="en-ZA" sz="1500" kern="1200" dirty="0" err="1" smtClean="0">
              <a:solidFill>
                <a:schemeClr val="tx1"/>
              </a:solidFill>
            </a:rPr>
            <a:t>PhoBERT</a:t>
          </a:r>
          <a:endParaRPr lang="en-US" sz="1500" kern="1200" dirty="0">
            <a:solidFill>
              <a:schemeClr val="tx1"/>
            </a:solidFill>
          </a:endParaRPr>
        </a:p>
      </dsp:txBody>
      <dsp:txXfrm>
        <a:off x="499" y="2380674"/>
        <a:ext cx="2022239" cy="1456012"/>
      </dsp:txXfrm>
    </dsp:sp>
    <dsp:sp modelId="{4115FB15-D11B-4937-98FB-E1DFA3C867ED}">
      <dsp:nvSpPr>
        <dsp:cNvPr id="0" name=""/>
        <dsp:cNvSpPr/>
      </dsp:nvSpPr>
      <dsp:spPr>
        <a:xfrm>
          <a:off x="499" y="1409999"/>
          <a:ext cx="2022239" cy="970674"/>
        </a:xfrm>
        <a:prstGeom prst="rect">
          <a:avLst/>
        </a:prstGeom>
        <a:noFill/>
        <a:ln w="19050" cap="rnd" cmpd="sng" algn="ctr">
          <a:noFill/>
          <a:prstDash val="solid"/>
        </a:ln>
        <a:effectLst/>
        <a:sp3d/>
      </dsp:spPr>
      <dsp:style>
        <a:lnRef idx="2">
          <a:schemeClr val="accent1"/>
        </a:lnRef>
        <a:fillRef idx="1">
          <a:schemeClr val="lt1"/>
        </a:fillRef>
        <a:effectRef idx="0">
          <a:schemeClr val="accent1"/>
        </a:effectRef>
        <a:fontRef idx="minor">
          <a:schemeClr val="dk1"/>
        </a:fontRef>
      </dsp:style>
      <dsp:txBody>
        <a:bodyPr spcFirstLastPara="0" vert="horz" wrap="square" lIns="199752" tIns="165100" rIns="199752" bIns="165100" numCol="1" spcCol="1270" anchor="ctr" anchorCtr="0">
          <a:noAutofit/>
        </a:bodyPr>
        <a:lstStyle/>
        <a:p>
          <a:pPr lvl="0" algn="l" defTabSz="2000250">
            <a:lnSpc>
              <a:spcPct val="90000"/>
            </a:lnSpc>
            <a:spcBef>
              <a:spcPct val="0"/>
            </a:spcBef>
            <a:spcAft>
              <a:spcPct val="35000"/>
            </a:spcAft>
          </a:pPr>
          <a:r>
            <a:rPr lang="en-US" sz="4500" kern="1200" dirty="0"/>
            <a:t>01</a:t>
          </a:r>
        </a:p>
      </dsp:txBody>
      <dsp:txXfrm>
        <a:off x="499" y="1409999"/>
        <a:ext cx="2022239" cy="970674"/>
      </dsp:txXfrm>
    </dsp:sp>
    <dsp:sp modelId="{26DB1354-637C-4E09-9B9C-5B28D70EF621}">
      <dsp:nvSpPr>
        <dsp:cNvPr id="0" name=""/>
        <dsp:cNvSpPr/>
      </dsp:nvSpPr>
      <dsp:spPr>
        <a:xfrm>
          <a:off x="2184517" y="1409999"/>
          <a:ext cx="2022239" cy="2426687"/>
        </a:xfrm>
        <a:prstGeom prst="rect">
          <a:avLst/>
        </a:prstGeom>
        <a:solidFill>
          <a:schemeClr val="bg1">
            <a:lumMod val="95000"/>
          </a:schemeClr>
        </a:solidFill>
        <a:ln w="25400" cap="rnd"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2" tIns="0" rIns="199752" bIns="330200" numCol="1" spcCol="1270" anchor="t" anchorCtr="0">
          <a:noAutofit/>
        </a:bodyPr>
        <a:lstStyle/>
        <a:p>
          <a:pPr lvl="0" algn="l" defTabSz="666750">
            <a:lnSpc>
              <a:spcPct val="90000"/>
            </a:lnSpc>
            <a:spcBef>
              <a:spcPct val="0"/>
            </a:spcBef>
            <a:spcAft>
              <a:spcPct val="35000"/>
            </a:spcAft>
          </a:pPr>
          <a:r>
            <a:rPr lang="en-ZA" sz="1500" kern="1200" dirty="0" err="1" smtClean="0">
              <a:solidFill>
                <a:schemeClr val="tx1"/>
              </a:solidFill>
            </a:rPr>
            <a:t>Xây</a:t>
          </a:r>
          <a:r>
            <a:rPr lang="en-ZA" sz="1500" kern="1200" dirty="0" smtClean="0">
              <a:solidFill>
                <a:schemeClr val="tx1"/>
              </a:solidFill>
            </a:rPr>
            <a:t> </a:t>
          </a:r>
          <a:r>
            <a:rPr lang="en-ZA" sz="1500" kern="1200" dirty="0" err="1" smtClean="0">
              <a:solidFill>
                <a:schemeClr val="tx1"/>
              </a:solidFill>
            </a:rPr>
            <a:t>dựng</a:t>
          </a:r>
          <a:r>
            <a:rPr lang="en-ZA" sz="1500" kern="1200" dirty="0" smtClean="0">
              <a:solidFill>
                <a:schemeClr val="tx1"/>
              </a:solidFill>
            </a:rPr>
            <a:t> </a:t>
          </a:r>
          <a:r>
            <a:rPr lang="en-ZA" sz="1500" kern="1200" dirty="0" err="1" smtClean="0">
              <a:solidFill>
                <a:schemeClr val="tx1"/>
              </a:solidFill>
            </a:rPr>
            <a:t>mô</a:t>
          </a:r>
          <a:r>
            <a:rPr lang="en-ZA" sz="1500" kern="1200" dirty="0" smtClean="0">
              <a:solidFill>
                <a:schemeClr val="tx1"/>
              </a:solidFill>
            </a:rPr>
            <a:t> </a:t>
          </a:r>
          <a:r>
            <a:rPr lang="en-ZA" sz="1500" kern="1200" dirty="0" err="1" smtClean="0">
              <a:solidFill>
                <a:schemeClr val="tx1"/>
              </a:solidFill>
            </a:rPr>
            <a:t>hình</a:t>
          </a:r>
          <a:endParaRPr lang="en-US" sz="1500" kern="1200" dirty="0">
            <a:solidFill>
              <a:schemeClr val="tx1"/>
            </a:solidFill>
          </a:endParaRPr>
        </a:p>
      </dsp:txBody>
      <dsp:txXfrm>
        <a:off x="2184517" y="2380674"/>
        <a:ext cx="2022239" cy="1456012"/>
      </dsp:txXfrm>
    </dsp:sp>
    <dsp:sp modelId="{C909839B-B5B3-4727-9B00-1D6467BF744D}">
      <dsp:nvSpPr>
        <dsp:cNvPr id="0" name=""/>
        <dsp:cNvSpPr/>
      </dsp:nvSpPr>
      <dsp:spPr>
        <a:xfrm>
          <a:off x="2184517" y="1409999"/>
          <a:ext cx="2022239" cy="970674"/>
        </a:xfrm>
        <a:prstGeom prst="rect">
          <a:avLst/>
        </a:prstGeom>
        <a:noFill/>
        <a:ln>
          <a:noFill/>
        </a:ln>
        <a:effectLst/>
        <a:sp3d/>
      </dsp:spPr>
      <dsp:style>
        <a:lnRef idx="0">
          <a:scrgbClr r="0" g="0" b="0"/>
        </a:lnRef>
        <a:fillRef idx="0">
          <a:scrgbClr r="0" g="0" b="0"/>
        </a:fillRef>
        <a:effectRef idx="0">
          <a:scrgbClr r="0" g="0" b="0"/>
        </a:effectRef>
        <a:fontRef idx="minor">
          <a:schemeClr val="dk1"/>
        </a:fontRef>
      </dsp:style>
      <dsp:txBody>
        <a:bodyPr spcFirstLastPara="0" vert="horz" wrap="square" lIns="199752" tIns="165100" rIns="199752" bIns="165100" numCol="1" spcCol="1270" anchor="ctr" anchorCtr="0">
          <a:noAutofit/>
        </a:bodyPr>
        <a:lstStyle/>
        <a:p>
          <a:pPr lvl="0" algn="l" defTabSz="2000250">
            <a:lnSpc>
              <a:spcPct val="90000"/>
            </a:lnSpc>
            <a:spcBef>
              <a:spcPct val="0"/>
            </a:spcBef>
            <a:spcAft>
              <a:spcPct val="35000"/>
            </a:spcAft>
          </a:pPr>
          <a:r>
            <a:rPr lang="en-US" sz="4500" kern="1200" dirty="0"/>
            <a:t>02</a:t>
          </a:r>
        </a:p>
      </dsp:txBody>
      <dsp:txXfrm>
        <a:off x="2184517" y="1409999"/>
        <a:ext cx="2022239" cy="970674"/>
      </dsp:txXfrm>
    </dsp:sp>
    <dsp:sp modelId="{494C585E-5794-4E0D-9974-0538E48E1A6F}">
      <dsp:nvSpPr>
        <dsp:cNvPr id="0" name=""/>
        <dsp:cNvSpPr/>
      </dsp:nvSpPr>
      <dsp:spPr>
        <a:xfrm>
          <a:off x="4368536" y="1409999"/>
          <a:ext cx="2022239" cy="2426687"/>
        </a:xfrm>
        <a:prstGeom prst="rect">
          <a:avLst/>
        </a:prstGeom>
        <a:solidFill>
          <a:schemeClr val="bg1">
            <a:lumMod val="95000"/>
          </a:schemeClr>
        </a:solidFill>
        <a:ln w="2540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2" tIns="0" rIns="199752" bIns="330200" numCol="1" spcCol="1270" anchor="t" anchorCtr="0">
          <a:noAutofit/>
        </a:bodyPr>
        <a:lstStyle/>
        <a:p>
          <a:pPr lvl="0" algn="l" defTabSz="666750">
            <a:lnSpc>
              <a:spcPct val="90000"/>
            </a:lnSpc>
            <a:spcBef>
              <a:spcPct val="0"/>
            </a:spcBef>
            <a:spcAft>
              <a:spcPct val="35000"/>
            </a:spcAft>
          </a:pPr>
          <a:r>
            <a:rPr lang="en-US" sz="1500" kern="1200" dirty="0" err="1" smtClean="0">
              <a:solidFill>
                <a:schemeClr val="tx1"/>
              </a:solidFill>
            </a:rPr>
            <a:t>Huấn</a:t>
          </a:r>
          <a:r>
            <a:rPr lang="en-US" sz="1500" kern="1200" dirty="0" smtClean="0">
              <a:solidFill>
                <a:schemeClr val="tx1"/>
              </a:solidFill>
            </a:rPr>
            <a:t> </a:t>
          </a:r>
          <a:r>
            <a:rPr lang="en-US" sz="1500" kern="1200" dirty="0" err="1" smtClean="0">
              <a:solidFill>
                <a:schemeClr val="tx1"/>
              </a:solidFill>
            </a:rPr>
            <a:t>luyện</a:t>
          </a:r>
          <a:r>
            <a:rPr lang="en-US" sz="1500" kern="1200" dirty="0" smtClean="0">
              <a:solidFill>
                <a:schemeClr val="tx1"/>
              </a:solidFill>
            </a:rPr>
            <a:t> </a:t>
          </a:r>
          <a:r>
            <a:rPr lang="en-US" sz="1500" kern="1200" dirty="0" err="1" smtClean="0">
              <a:solidFill>
                <a:schemeClr val="tx1"/>
              </a:solidFill>
            </a:rPr>
            <a:t>mô</a:t>
          </a:r>
          <a:r>
            <a:rPr lang="en-US" sz="1500" kern="1200" dirty="0" smtClean="0">
              <a:solidFill>
                <a:schemeClr val="tx1"/>
              </a:solidFill>
            </a:rPr>
            <a:t> </a:t>
          </a:r>
          <a:r>
            <a:rPr lang="en-US" sz="1500" kern="1200" dirty="0" err="1" smtClean="0">
              <a:solidFill>
                <a:schemeClr val="tx1"/>
              </a:solidFill>
            </a:rPr>
            <a:t>hình</a:t>
          </a:r>
          <a:endParaRPr lang="en-US" sz="1500" kern="1200" dirty="0">
            <a:solidFill>
              <a:schemeClr val="tx1"/>
            </a:solidFill>
          </a:endParaRPr>
        </a:p>
      </dsp:txBody>
      <dsp:txXfrm>
        <a:off x="4368536" y="2380674"/>
        <a:ext cx="2022239" cy="1456012"/>
      </dsp:txXfrm>
    </dsp:sp>
    <dsp:sp modelId="{BAC68D42-CCA2-41BE-8259-6C10EEEE2B09}">
      <dsp:nvSpPr>
        <dsp:cNvPr id="0" name=""/>
        <dsp:cNvSpPr/>
      </dsp:nvSpPr>
      <dsp:spPr>
        <a:xfrm>
          <a:off x="4368536" y="1409999"/>
          <a:ext cx="2022239" cy="970674"/>
        </a:xfrm>
        <a:prstGeom prst="rect">
          <a:avLst/>
        </a:prstGeom>
        <a:noFill/>
        <a:ln>
          <a:noFill/>
        </a:ln>
        <a:effectLst/>
        <a:sp3d/>
      </dsp:spPr>
      <dsp:style>
        <a:lnRef idx="0">
          <a:scrgbClr r="0" g="0" b="0"/>
        </a:lnRef>
        <a:fillRef idx="0">
          <a:scrgbClr r="0" g="0" b="0"/>
        </a:fillRef>
        <a:effectRef idx="0">
          <a:scrgbClr r="0" g="0" b="0"/>
        </a:effectRef>
        <a:fontRef idx="minor">
          <a:schemeClr val="dk1"/>
        </a:fontRef>
      </dsp:style>
      <dsp:txBody>
        <a:bodyPr spcFirstLastPara="0" vert="horz" wrap="square" lIns="199752" tIns="165100" rIns="199752" bIns="165100" numCol="1" spcCol="1270" anchor="ctr" anchorCtr="0">
          <a:noAutofit/>
        </a:bodyPr>
        <a:lstStyle/>
        <a:p>
          <a:pPr lvl="0" algn="l" defTabSz="2000250">
            <a:lnSpc>
              <a:spcPct val="90000"/>
            </a:lnSpc>
            <a:spcBef>
              <a:spcPct val="0"/>
            </a:spcBef>
            <a:spcAft>
              <a:spcPct val="35000"/>
            </a:spcAft>
          </a:pPr>
          <a:r>
            <a:rPr lang="en-US" sz="4500" kern="1200" dirty="0"/>
            <a:t>03</a:t>
          </a:r>
        </a:p>
      </dsp:txBody>
      <dsp:txXfrm>
        <a:off x="4368536" y="1409999"/>
        <a:ext cx="2022239" cy="97067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5/19/2020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5/19/2020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5/19/2020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5/19/2020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5/19/2020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5/19/2020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5/19/2020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5/19/2020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5/19/2020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5/19/2020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5/19/2020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5/19/2020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en-US" dirty="0" err="1" smtClean="0">
                <a:solidFill>
                  <a:schemeClr val="bg1"/>
                </a:solidFill>
              </a:rPr>
              <a:t>Ứng</a:t>
            </a:r>
            <a:r>
              <a:rPr lang="en-US" dirty="0" smtClean="0">
                <a:solidFill>
                  <a:schemeClr val="bg1"/>
                </a:solidFill>
              </a:rPr>
              <a:t> </a:t>
            </a:r>
            <a:r>
              <a:rPr lang="en-US" dirty="0" err="1" smtClean="0">
                <a:solidFill>
                  <a:schemeClr val="bg1"/>
                </a:solidFill>
              </a:rPr>
              <a:t>dụng</a:t>
            </a:r>
            <a:r>
              <a:rPr lang="en-US" dirty="0" smtClean="0">
                <a:solidFill>
                  <a:schemeClr val="bg1"/>
                </a:solidFill>
              </a:rPr>
              <a:t> AI </a:t>
            </a:r>
            <a:r>
              <a:rPr lang="en-US" dirty="0" err="1" smtClean="0">
                <a:solidFill>
                  <a:schemeClr val="bg1"/>
                </a:solidFill>
              </a:rPr>
              <a:t>tự</a:t>
            </a:r>
            <a:r>
              <a:rPr lang="en-US" dirty="0" smtClean="0">
                <a:solidFill>
                  <a:schemeClr val="bg1"/>
                </a:solidFill>
              </a:rPr>
              <a:t> </a:t>
            </a:r>
            <a:r>
              <a:rPr lang="en-US" dirty="0" err="1" smtClean="0">
                <a:solidFill>
                  <a:schemeClr val="bg1"/>
                </a:solidFill>
              </a:rPr>
              <a:t>động</a:t>
            </a:r>
            <a:r>
              <a:rPr lang="en-US" dirty="0" smtClean="0">
                <a:solidFill>
                  <a:schemeClr val="bg1"/>
                </a:solidFill>
              </a:rPr>
              <a:t> </a:t>
            </a:r>
            <a:r>
              <a:rPr lang="en-US" dirty="0" err="1" smtClean="0">
                <a:solidFill>
                  <a:schemeClr val="bg1"/>
                </a:solidFill>
              </a:rPr>
              <a:t>phát</a:t>
            </a:r>
            <a:r>
              <a:rPr lang="en-US" dirty="0" smtClean="0">
                <a:solidFill>
                  <a:schemeClr val="bg1"/>
                </a:solidFill>
              </a:rPr>
              <a:t> </a:t>
            </a:r>
            <a:r>
              <a:rPr lang="en-US" dirty="0" err="1" smtClean="0">
                <a:solidFill>
                  <a:schemeClr val="bg1"/>
                </a:solidFill>
              </a:rPr>
              <a:t>hiện</a:t>
            </a:r>
            <a:r>
              <a:rPr lang="en-US" dirty="0" smtClean="0">
                <a:solidFill>
                  <a:schemeClr val="bg1"/>
                </a:solidFill>
              </a:rPr>
              <a:t> </a:t>
            </a:r>
            <a:r>
              <a:rPr lang="en-US" dirty="0" err="1" smtClean="0">
                <a:solidFill>
                  <a:schemeClr val="bg1"/>
                </a:solidFill>
              </a:rPr>
              <a:t>tên</a:t>
            </a:r>
            <a:r>
              <a:rPr lang="en-US" dirty="0" smtClean="0">
                <a:solidFill>
                  <a:schemeClr val="bg1"/>
                </a:solidFill>
              </a:rPr>
              <a:t> </a:t>
            </a:r>
            <a:r>
              <a:rPr lang="en-US" dirty="0" err="1" smtClean="0">
                <a:solidFill>
                  <a:schemeClr val="bg1"/>
                </a:solidFill>
              </a:rPr>
              <a:t>thực</a:t>
            </a:r>
            <a:r>
              <a:rPr lang="en-US" dirty="0" smtClean="0">
                <a:solidFill>
                  <a:schemeClr val="bg1"/>
                </a:solidFill>
              </a:rPr>
              <a:t> </a:t>
            </a:r>
            <a:r>
              <a:rPr lang="en-US" dirty="0" err="1" smtClean="0">
                <a:solidFill>
                  <a:schemeClr val="bg1"/>
                </a:solidFill>
              </a:rPr>
              <a:t>thể</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câu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en-US" dirty="0" smtClean="0">
                <a:solidFill>
                  <a:schemeClr val="bg1"/>
                </a:solidFill>
              </a:rPr>
              <a:t>Phan </a:t>
            </a:r>
            <a:r>
              <a:rPr lang="en-US" dirty="0" err="1" smtClean="0">
                <a:solidFill>
                  <a:schemeClr val="bg1"/>
                </a:solidFill>
              </a:rPr>
              <a:t>Thanh</a:t>
            </a:r>
            <a:r>
              <a:rPr lang="en-US" dirty="0" smtClean="0">
                <a:solidFill>
                  <a:schemeClr val="bg1"/>
                </a:solidFill>
              </a:rPr>
              <a:t> </a:t>
            </a:r>
            <a:r>
              <a:rPr lang="en-US" dirty="0" err="1" smtClean="0">
                <a:solidFill>
                  <a:schemeClr val="bg1"/>
                </a:solidFill>
              </a:rPr>
              <a:t>Nguyên</a:t>
            </a:r>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 ?</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6"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69" y="2743200"/>
            <a:ext cx="5551807" cy="1602377"/>
          </a:xfrm>
          <a:prstGeom prst="rect">
            <a:avLst/>
          </a:prstGeom>
        </p:spPr>
        <p:txBody>
          <a:bodyPr>
            <a:normAutofit/>
          </a:bodyPr>
          <a:lstStyle/>
          <a:p>
            <a:r>
              <a:rPr lang="en-US" dirty="0" err="1" smtClean="0">
                <a:latin typeface="Century Gothic" panose="020B0502020202020204" pitchFamily="34" charset="0"/>
              </a:rPr>
              <a:t>Bao</a:t>
            </a:r>
            <a:r>
              <a:rPr lang="en-US" dirty="0" smtClean="0">
                <a:latin typeface="Century Gothic" panose="020B0502020202020204" pitchFamily="34" charset="0"/>
              </a:rPr>
              <a:t> </a:t>
            </a:r>
            <a:r>
              <a:rPr lang="en-US" dirty="0" err="1" smtClean="0">
                <a:latin typeface="Century Gothic" panose="020B0502020202020204" pitchFamily="34" charset="0"/>
              </a:rPr>
              <a:t>gồm</a:t>
            </a:r>
            <a:r>
              <a:rPr lang="en-US" dirty="0" smtClean="0">
                <a:latin typeface="Century Gothic" panose="020B0502020202020204" pitchFamily="34" charset="0"/>
              </a:rPr>
              <a:t>:</a:t>
            </a:r>
          </a:p>
          <a:p>
            <a:pPr lvl="1"/>
            <a:r>
              <a:rPr lang="en-US" dirty="0" smtClean="0">
                <a:latin typeface="Century Gothic" panose="020B0502020202020204" pitchFamily="34" charset="0"/>
              </a:rPr>
              <a:t>Multi-Head Attention</a:t>
            </a:r>
          </a:p>
          <a:p>
            <a:pPr lvl="1"/>
            <a:r>
              <a:rPr lang="en-US" dirty="0" smtClean="0">
                <a:latin typeface="Century Gothic" panose="020B0502020202020204" pitchFamily="34" charset="0"/>
              </a:rPr>
              <a:t>Position-wise Feed Forward Network</a:t>
            </a:r>
          </a:p>
          <a:p>
            <a:pPr lvl="1"/>
            <a:r>
              <a:rPr lang="en-US" dirty="0" smtClean="0">
                <a:latin typeface="Century Gothic" panose="020B0502020202020204" pitchFamily="34" charset="0"/>
              </a:rPr>
              <a:t>Dropout </a:t>
            </a:r>
            <a:r>
              <a:rPr lang="en-US" dirty="0" err="1" smtClean="0">
                <a:latin typeface="Century Gothic" panose="020B0502020202020204" pitchFamily="34" charset="0"/>
              </a:rPr>
              <a:t>và</a:t>
            </a:r>
            <a:r>
              <a:rPr lang="en-US" dirty="0" smtClean="0">
                <a:latin typeface="Century Gothic" panose="020B0502020202020204" pitchFamily="34" charset="0"/>
              </a:rPr>
              <a:t> Add &amp; Norm</a:t>
            </a:r>
            <a:endParaRPr lang="en-US" dirty="0">
              <a:latin typeface="Century Gothic" panose="020B0502020202020204" pitchFamily="34" charset="0"/>
            </a:endParaRPr>
          </a:p>
          <a:p>
            <a:pPr marL="457200" lvl="1" indent="0">
              <a:buNone/>
            </a:pPr>
            <a:endParaRPr lang="en-US" dirty="0">
              <a:latin typeface="Century Gothic" panose="020B0502020202020204" pitchFamily="34" charset="0"/>
            </a:endParaRPr>
          </a:p>
        </p:txBody>
      </p:sp>
      <p:pic>
        <p:nvPicPr>
          <p:cNvPr id="4102" name="Picture 6" descr="https://miro.medium.com/max/398/1*SvQNJV3n-6WlBHC25z5Q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597" y="2211977"/>
            <a:ext cx="3028950" cy="4572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69" y="4497977"/>
            <a:ext cx="5551807" cy="1602377"/>
          </a:xfrm>
          <a:prstGeom prst="rect">
            <a:avLst/>
          </a:prstGeom>
        </p:spPr>
        <p:txBody>
          <a:bodyPr>
            <a:normAutofit/>
          </a:bodyPr>
          <a:lstStyle/>
          <a:p>
            <a:r>
              <a:rPr lang="en-US" dirty="0" smtClean="0">
                <a:latin typeface="Century Gothic" panose="020B0502020202020204" pitchFamily="34" charset="0"/>
              </a:rPr>
              <a:t>Input: vector </a:t>
            </a:r>
            <a:r>
              <a:rPr lang="en-US" dirty="0" err="1" smtClean="0">
                <a:latin typeface="Century Gothic" panose="020B0502020202020204" pitchFamily="34" charset="0"/>
              </a:rPr>
              <a:t>biểu</a:t>
            </a:r>
            <a:r>
              <a:rPr lang="en-US" dirty="0" smtClean="0">
                <a:latin typeface="Century Gothic" panose="020B0502020202020204" pitchFamily="34" charset="0"/>
              </a:rPr>
              <a:t> </a:t>
            </a:r>
            <a:r>
              <a:rPr lang="en-US" dirty="0" err="1" smtClean="0">
                <a:latin typeface="Century Gothic" panose="020B0502020202020204" pitchFamily="34" charset="0"/>
              </a:rPr>
              <a:t>diễn</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 vector </a:t>
            </a:r>
            <a:r>
              <a:rPr lang="en-US" dirty="0" err="1" smtClean="0">
                <a:latin typeface="Century Gothic" panose="020B0502020202020204" pitchFamily="34" charset="0"/>
              </a:rPr>
              <a:t>biểu</a:t>
            </a:r>
            <a:r>
              <a:rPr lang="en-US" dirty="0" smtClean="0">
                <a:latin typeface="Century Gothic" panose="020B0502020202020204" pitchFamily="34" charset="0"/>
              </a:rPr>
              <a:t> </a:t>
            </a:r>
            <a:r>
              <a:rPr lang="en-US" dirty="0" err="1" smtClean="0">
                <a:latin typeface="Century Gothic" panose="020B0502020202020204" pitchFamily="34" charset="0"/>
              </a:rPr>
              <a:t>diễn</a:t>
            </a:r>
            <a:r>
              <a:rPr lang="en-US" dirty="0" smtClean="0">
                <a:latin typeface="Century Gothic" panose="020B0502020202020204" pitchFamily="34" charset="0"/>
              </a:rPr>
              <a:t> </a:t>
            </a:r>
            <a:r>
              <a:rPr lang="en-US" dirty="0" err="1" smtClean="0">
                <a:latin typeface="Century Gothic" panose="020B0502020202020204" pitchFamily="34" charset="0"/>
              </a:rPr>
              <a:t>vị</a:t>
            </a:r>
            <a:r>
              <a:rPr lang="en-US" dirty="0" smtClean="0">
                <a:latin typeface="Century Gothic" panose="020B0502020202020204" pitchFamily="34" charset="0"/>
              </a:rPr>
              <a:t> </a:t>
            </a:r>
            <a:r>
              <a:rPr lang="en-US" dirty="0" err="1" smtClean="0">
                <a:latin typeface="Century Gothic" panose="020B0502020202020204" pitchFamily="34" charset="0"/>
              </a:rPr>
              <a:t>trí</a:t>
            </a:r>
            <a:r>
              <a:rPr lang="en-US" dirty="0" smtClean="0">
                <a:latin typeface="Century Gothic" panose="020B0502020202020204" pitchFamily="34" charset="0"/>
              </a:rPr>
              <a:t>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a:latin typeface="Century Gothic" panose="020B0502020202020204" pitchFamily="34" charset="0"/>
              </a:rPr>
              <a:t> </a:t>
            </a:r>
            <a:r>
              <a:rPr lang="en-US" dirty="0" err="1" smtClean="0">
                <a:latin typeface="Century Gothic" panose="020B0502020202020204" pitchFamily="34" charset="0"/>
              </a:rPr>
              <a:t>thông</a:t>
            </a:r>
            <a:r>
              <a:rPr lang="en-US" dirty="0" smtClean="0">
                <a:latin typeface="Century Gothic" panose="020B0502020202020204" pitchFamily="34" charset="0"/>
              </a:rPr>
              <a:t> qua positional Encoding</a:t>
            </a:r>
          </a:p>
          <a:p>
            <a:r>
              <a:rPr lang="en-US" dirty="0" smtClean="0">
                <a:latin typeface="Century Gothic" panose="020B0502020202020204" pitchFamily="34" charset="0"/>
              </a:rPr>
              <a:t>Output:</a:t>
            </a:r>
            <a:r>
              <a:rPr lang="en-US" dirty="0">
                <a:latin typeface="Century Gothic" panose="020B0502020202020204" pitchFamily="34" charset="0"/>
              </a:rPr>
              <a:t> </a:t>
            </a:r>
            <a:r>
              <a:rPr lang="en-US" dirty="0" smtClean="0">
                <a:latin typeface="Century Gothic" panose="020B0502020202020204" pitchFamily="34" charset="0"/>
              </a:rPr>
              <a:t>vector </a:t>
            </a:r>
            <a:r>
              <a:rPr lang="en-US" dirty="0" err="1" smtClean="0">
                <a:latin typeface="Century Gothic" panose="020B0502020202020204" pitchFamily="34" charset="0"/>
              </a:rPr>
              <a:t>đại</a:t>
            </a:r>
            <a:r>
              <a:rPr lang="en-US" dirty="0" smtClean="0">
                <a:latin typeface="Century Gothic" panose="020B0502020202020204" pitchFamily="34" charset="0"/>
              </a:rPr>
              <a:t> </a:t>
            </a:r>
            <a:r>
              <a:rPr lang="en-US" dirty="0" err="1" smtClean="0">
                <a:latin typeface="Century Gothic" panose="020B0502020202020204" pitchFamily="34" charset="0"/>
              </a:rPr>
              <a:t>diện</a:t>
            </a:r>
            <a:r>
              <a:rPr lang="en-US" dirty="0" smtClean="0">
                <a:latin typeface="Century Gothic" panose="020B0502020202020204" pitchFamily="34" charset="0"/>
              </a:rPr>
              <a:t> </a:t>
            </a:r>
            <a:r>
              <a:rPr lang="en-US" dirty="0" err="1" smtClean="0">
                <a:latin typeface="Century Gothic" panose="020B0502020202020204" pitchFamily="34" charset="0"/>
              </a:rPr>
              <a:t>ngữ</a:t>
            </a:r>
            <a:r>
              <a:rPr lang="en-US" dirty="0" smtClean="0">
                <a:latin typeface="Century Gothic" panose="020B0502020202020204" pitchFamily="34" charset="0"/>
              </a:rPr>
              <a:t> </a:t>
            </a:r>
            <a:r>
              <a:rPr lang="en-US" dirty="0" err="1" smtClean="0">
                <a:latin typeface="Century Gothic" panose="020B0502020202020204" pitchFamily="34" charset="0"/>
              </a:rPr>
              <a:t>cảnh</a:t>
            </a:r>
            <a:r>
              <a:rPr lang="en-US" dirty="0" smtClean="0">
                <a:latin typeface="Century Gothic" panose="020B0502020202020204" pitchFamily="34" charset="0"/>
              </a:rPr>
              <a:t> </a:t>
            </a:r>
            <a:r>
              <a:rPr lang="en-US" dirty="0" err="1" smtClean="0">
                <a:latin typeface="Century Gothic" panose="020B0502020202020204" pitchFamily="34" charset="0"/>
              </a:rPr>
              <a:t>cho</a:t>
            </a:r>
            <a:r>
              <a:rPr lang="en-US" dirty="0" smtClean="0">
                <a:latin typeface="Century Gothic" panose="020B0502020202020204" pitchFamily="34" charset="0"/>
              </a:rPr>
              <a:t> </a:t>
            </a:r>
            <a:r>
              <a:rPr lang="en-US" dirty="0" err="1" smtClean="0">
                <a:latin typeface="Century Gothic" panose="020B0502020202020204" pitchFamily="34" charset="0"/>
              </a:rPr>
              <a:t>từng</a:t>
            </a:r>
            <a:r>
              <a:rPr lang="en-US" dirty="0" smtClean="0">
                <a:latin typeface="Century Gothic" panose="020B0502020202020204" pitchFamily="34" charset="0"/>
              </a:rPr>
              <a:t> </a:t>
            </a:r>
            <a:r>
              <a:rPr lang="en-US" dirty="0" err="1" smtClean="0">
                <a:latin typeface="Century Gothic" panose="020B0502020202020204" pitchFamily="34" charset="0"/>
              </a:rPr>
              <a:t>từ</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146414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Self-Attention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11</a:t>
            </a:fld>
            <a:endParaRPr lang="en-US" noProof="0" dirty="0"/>
          </a:p>
        </p:txBody>
      </p:sp>
      <p:pic>
        <p:nvPicPr>
          <p:cNvPr id="6146" name="Picture 2" descr="https://pbcquoc.github.io/images/transformer/self_atten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782" y="3458391"/>
            <a:ext cx="4894217"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70" y="3070386"/>
            <a:ext cx="5786938" cy="883305"/>
          </a:xfrm>
          <a:prstGeom prst="rect">
            <a:avLst/>
          </a:prstGeom>
        </p:spPr>
        <p:txBody>
          <a:bodyPr>
            <a:normAutofit/>
          </a:bodyPr>
          <a:lstStyle/>
          <a:p>
            <a:r>
              <a:rPr lang="en-US" dirty="0" smtClean="0">
                <a:latin typeface="Century Gothic" panose="020B0502020202020204" pitchFamily="34" charset="0"/>
              </a:rPr>
              <a:t>Cho </a:t>
            </a:r>
            <a:r>
              <a:rPr lang="en-US" dirty="0" err="1" smtClean="0">
                <a:latin typeface="Century Gothic" panose="020B0502020202020204" pitchFamily="34" charset="0"/>
              </a:rPr>
              <a:t>phép</a:t>
            </a:r>
            <a:r>
              <a:rPr lang="en-US" dirty="0" smtClean="0">
                <a:latin typeface="Century Gothic" panose="020B0502020202020204" pitchFamily="34" charset="0"/>
              </a:rPr>
              <a:t> </a:t>
            </a:r>
            <a:r>
              <a:rPr lang="en-US" dirty="0" err="1" smtClean="0">
                <a:latin typeface="Century Gothic" panose="020B0502020202020204" pitchFamily="34" charset="0"/>
              </a:rPr>
              <a:t>mô</a:t>
            </a:r>
            <a:r>
              <a:rPr lang="en-US" dirty="0" smtClean="0">
                <a:latin typeface="Century Gothic" panose="020B0502020202020204" pitchFamily="34" charset="0"/>
              </a:rPr>
              <a:t> </a:t>
            </a:r>
            <a:r>
              <a:rPr lang="en-US" dirty="0" err="1" smtClean="0">
                <a:latin typeface="Century Gothic" panose="020B0502020202020204" pitchFamily="34" charset="0"/>
              </a:rPr>
              <a:t>hình</a:t>
            </a:r>
            <a:r>
              <a:rPr lang="en-US" dirty="0" smtClean="0">
                <a:latin typeface="Century Gothic" panose="020B0502020202020204" pitchFamily="34" charset="0"/>
              </a:rPr>
              <a:t> </a:t>
            </a:r>
            <a:r>
              <a:rPr lang="en-US" dirty="0" err="1" smtClean="0">
                <a:latin typeface="Century Gothic" panose="020B0502020202020204" pitchFamily="34" charset="0"/>
              </a:rPr>
              <a:t>khi</a:t>
            </a:r>
            <a:r>
              <a:rPr lang="en-US" dirty="0" smtClean="0">
                <a:latin typeface="Century Gothic" panose="020B0502020202020204" pitchFamily="34" charset="0"/>
              </a:rPr>
              <a:t> </a:t>
            </a:r>
            <a:r>
              <a:rPr lang="en-US" dirty="0" err="1" smtClean="0">
                <a:latin typeface="Century Gothic" panose="020B0502020202020204" pitchFamily="34" charset="0"/>
              </a:rPr>
              <a:t>mã</a:t>
            </a:r>
            <a:r>
              <a:rPr lang="en-US" dirty="0" smtClean="0">
                <a:latin typeface="Century Gothic" panose="020B0502020202020204" pitchFamily="34" charset="0"/>
              </a:rPr>
              <a:t> </a:t>
            </a:r>
            <a:r>
              <a:rPr lang="en-US" dirty="0" err="1" smtClean="0">
                <a:latin typeface="Century Gothic" panose="020B0502020202020204" pitchFamily="34" charset="0"/>
              </a:rPr>
              <a:t>hóa</a:t>
            </a:r>
            <a:r>
              <a:rPr lang="en-US" dirty="0" smtClean="0">
                <a:latin typeface="Century Gothic" panose="020B0502020202020204" pitchFamily="34" charset="0"/>
              </a:rPr>
              <a:t> 1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có</a:t>
            </a:r>
            <a:r>
              <a:rPr lang="en-US" dirty="0" smtClean="0">
                <a:latin typeface="Century Gothic" panose="020B0502020202020204" pitchFamily="34" charset="0"/>
              </a:rPr>
              <a:t> </a:t>
            </a:r>
            <a:r>
              <a:rPr lang="en-US" dirty="0" err="1" smtClean="0">
                <a:latin typeface="Century Gothic" panose="020B0502020202020204" pitchFamily="34" charset="0"/>
              </a:rPr>
              <a:t>thể</a:t>
            </a:r>
            <a:r>
              <a:rPr lang="en-US" dirty="0" smtClean="0">
                <a:latin typeface="Century Gothic" panose="020B0502020202020204" pitchFamily="34" charset="0"/>
              </a:rPr>
              <a:t> </a:t>
            </a:r>
            <a:r>
              <a:rPr lang="en-US" dirty="0" err="1" smtClean="0">
                <a:latin typeface="Century Gothic" panose="020B0502020202020204" pitchFamily="34" charset="0"/>
              </a:rPr>
              <a:t>sử</a:t>
            </a:r>
            <a:r>
              <a:rPr lang="en-US" dirty="0" smtClean="0">
                <a:latin typeface="Century Gothic" panose="020B0502020202020204" pitchFamily="34" charset="0"/>
              </a:rPr>
              <a:t> </a:t>
            </a:r>
            <a:r>
              <a:rPr lang="en-US" dirty="0" err="1" smtClean="0">
                <a:latin typeface="Century Gothic" panose="020B0502020202020204" pitchFamily="34" charset="0"/>
              </a:rPr>
              <a:t>dụng</a:t>
            </a:r>
            <a:r>
              <a:rPr lang="en-US" dirty="0" smtClean="0">
                <a:latin typeface="Century Gothic" panose="020B0502020202020204" pitchFamily="34" charset="0"/>
              </a:rPr>
              <a:t> </a:t>
            </a:r>
            <a:r>
              <a:rPr lang="en-US" dirty="0" err="1" smtClean="0">
                <a:latin typeface="Century Gothic" panose="020B0502020202020204" pitchFamily="34" charset="0"/>
              </a:rPr>
              <a:t>thông</a:t>
            </a:r>
            <a:r>
              <a:rPr lang="en-US" dirty="0" smtClean="0">
                <a:latin typeface="Century Gothic" panose="020B0502020202020204" pitchFamily="34" charset="0"/>
              </a:rPr>
              <a:t> tin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liên</a:t>
            </a:r>
            <a:r>
              <a:rPr lang="en-US" dirty="0" smtClean="0">
                <a:latin typeface="Century Gothic" panose="020B0502020202020204" pitchFamily="34" charset="0"/>
              </a:rPr>
              <a:t> </a:t>
            </a:r>
            <a:r>
              <a:rPr lang="en-US" dirty="0" err="1" smtClean="0">
                <a:latin typeface="Century Gothic" panose="020B0502020202020204" pitchFamily="34" charset="0"/>
              </a:rPr>
              <a:t>quan</a:t>
            </a:r>
            <a:r>
              <a:rPr lang="en-US" dirty="0" smtClean="0">
                <a:latin typeface="Century Gothic" panose="020B0502020202020204" pitchFamily="34" charset="0"/>
              </a:rPr>
              <a:t> </a:t>
            </a:r>
            <a:r>
              <a:rPr lang="en-US" dirty="0" err="1" smtClean="0">
                <a:latin typeface="Century Gothic" panose="020B0502020202020204" pitchFamily="34" charset="0"/>
              </a:rPr>
              <a:t>đến</a:t>
            </a:r>
            <a:r>
              <a:rPr lang="en-US" dirty="0" smtClean="0">
                <a:latin typeface="Century Gothic" panose="020B0502020202020204" pitchFamily="34" charset="0"/>
              </a:rPr>
              <a:t> </a:t>
            </a:r>
            <a:r>
              <a:rPr lang="en-US" dirty="0" err="1" smtClean="0">
                <a:latin typeface="Century Gothic" panose="020B0502020202020204" pitchFamily="34" charset="0"/>
              </a:rPr>
              <a:t>nó</a:t>
            </a:r>
            <a:endParaRPr lang="en-US" dirty="0" smtClean="0">
              <a:latin typeface="Century Gothic" panose="020B0502020202020204" pitchFamily="34" charset="0"/>
            </a:endParaRPr>
          </a:p>
        </p:txBody>
      </p:sp>
      <p:sp>
        <p:nvSpPr>
          <p:cNvPr id="6"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69" y="4023975"/>
            <a:ext cx="5786939" cy="2542288"/>
          </a:xfrm>
          <a:prstGeom prst="rect">
            <a:avLst/>
          </a:prstGeom>
        </p:spPr>
        <p:txBody>
          <a:bodyPr>
            <a:normAutofit/>
          </a:bodyPr>
          <a:lstStyle/>
          <a:p>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mỗi</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đầu</a:t>
            </a:r>
            <a:r>
              <a:rPr lang="en-US" dirty="0" smtClean="0">
                <a:latin typeface="Century Gothic" panose="020B0502020202020204" pitchFamily="34" charset="0"/>
              </a:rPr>
              <a:t> </a:t>
            </a:r>
            <a:r>
              <a:rPr lang="en-US" dirty="0" err="1" smtClean="0">
                <a:latin typeface="Century Gothic" panose="020B0502020202020204" pitchFamily="34" charset="0"/>
              </a:rPr>
              <a:t>vào</a:t>
            </a:r>
            <a:r>
              <a:rPr lang="en-US" dirty="0" smtClean="0">
                <a:latin typeface="Century Gothic" panose="020B0502020202020204" pitchFamily="34" charset="0"/>
              </a:rPr>
              <a:t> </a:t>
            </a:r>
            <a:r>
              <a:rPr lang="en-US" dirty="0" err="1" smtClean="0">
                <a:latin typeface="Century Gothic" panose="020B0502020202020204" pitchFamily="34" charset="0"/>
              </a:rPr>
              <a:t>sinh</a:t>
            </a:r>
            <a:r>
              <a:rPr lang="en-US" dirty="0" smtClean="0">
                <a:latin typeface="Century Gothic" panose="020B0502020202020204" pitchFamily="34" charset="0"/>
              </a:rPr>
              <a:t> </a:t>
            </a:r>
            <a:r>
              <a:rPr lang="en-US" dirty="0" err="1" smtClean="0">
                <a:latin typeface="Century Gothic" panose="020B0502020202020204" pitchFamily="34" charset="0"/>
              </a:rPr>
              <a:t>ra</a:t>
            </a:r>
            <a:r>
              <a:rPr lang="en-US" dirty="0" smtClean="0">
                <a:latin typeface="Century Gothic" panose="020B0502020202020204" pitchFamily="34" charset="0"/>
              </a:rPr>
              <a:t> 	3 vector:</a:t>
            </a:r>
          </a:p>
          <a:p>
            <a:pPr lvl="1"/>
            <a:r>
              <a:rPr lang="en-US" dirty="0" smtClean="0">
                <a:latin typeface="Century Gothic" panose="020B0502020202020204" pitchFamily="34" charset="0"/>
              </a:rPr>
              <a:t>Query vector: </a:t>
            </a:r>
            <a:r>
              <a:rPr lang="en-US" dirty="0" err="1" smtClean="0">
                <a:latin typeface="Century Gothic" panose="020B0502020202020204" pitchFamily="34" charset="0"/>
              </a:rPr>
              <a:t>chứa</a:t>
            </a:r>
            <a:r>
              <a:rPr lang="en-US" dirty="0" smtClean="0">
                <a:latin typeface="Century Gothic" panose="020B0502020202020204" pitchFamily="34" charset="0"/>
              </a:rPr>
              <a:t> </a:t>
            </a:r>
            <a:r>
              <a:rPr lang="en-US" dirty="0" err="1" smtClean="0">
                <a:latin typeface="Century Gothic" panose="020B0502020202020204" pitchFamily="34" charset="0"/>
              </a:rPr>
              <a:t>thông</a:t>
            </a:r>
            <a:r>
              <a:rPr lang="en-US" dirty="0" smtClean="0">
                <a:latin typeface="Century Gothic" panose="020B0502020202020204" pitchFamily="34" charset="0"/>
              </a:rPr>
              <a:t> tin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so </a:t>
            </a:r>
            <a:r>
              <a:rPr lang="en-US" dirty="0" err="1" smtClean="0">
                <a:latin typeface="Century Gothic" panose="020B0502020202020204" pitchFamily="34" charset="0"/>
              </a:rPr>
              <a:t>sánh</a:t>
            </a:r>
            <a:r>
              <a:rPr lang="en-US" dirty="0" smtClean="0">
                <a:latin typeface="Century Gothic" panose="020B0502020202020204" pitchFamily="34" charset="0"/>
              </a:rPr>
              <a:t> , </a:t>
            </a:r>
            <a:r>
              <a:rPr lang="en-US" dirty="0" err="1" smtClean="0">
                <a:latin typeface="Century Gothic" panose="020B0502020202020204" pitchFamily="34" charset="0"/>
              </a:rPr>
              <a:t>tìm</a:t>
            </a:r>
            <a:r>
              <a:rPr lang="en-US" dirty="0" smtClean="0">
                <a:latin typeface="Century Gothic" panose="020B0502020202020204" pitchFamily="34" charset="0"/>
              </a:rPr>
              <a:t> </a:t>
            </a:r>
            <a:r>
              <a:rPr lang="en-US" dirty="0" err="1" smtClean="0">
                <a:latin typeface="Century Gothic" panose="020B0502020202020204" pitchFamily="34" charset="0"/>
              </a:rPr>
              <a:t>kiếm</a:t>
            </a:r>
            <a:endParaRPr lang="en-US" dirty="0" smtClean="0">
              <a:latin typeface="Century Gothic" panose="020B0502020202020204" pitchFamily="34" charset="0"/>
            </a:endParaRPr>
          </a:p>
          <a:p>
            <a:pPr lvl="1"/>
            <a:r>
              <a:rPr lang="en-US" dirty="0" smtClean="0">
                <a:latin typeface="Century Gothic" panose="020B0502020202020204" pitchFamily="34" charset="0"/>
              </a:rPr>
              <a:t>Key vector: </a:t>
            </a:r>
            <a:r>
              <a:rPr lang="en-US" dirty="0" err="1" smtClean="0">
                <a:latin typeface="Century Gothic" panose="020B0502020202020204" pitchFamily="34" charset="0"/>
              </a:rPr>
              <a:t>biểu</a:t>
            </a:r>
            <a:r>
              <a:rPr lang="en-US" dirty="0" smtClean="0">
                <a:latin typeface="Century Gothic" panose="020B0502020202020204" pitchFamily="34" charset="0"/>
              </a:rPr>
              <a:t> </a:t>
            </a:r>
            <a:r>
              <a:rPr lang="en-US" dirty="0" err="1" smtClean="0">
                <a:latin typeface="Century Gothic" panose="020B0502020202020204" pitchFamily="34" charset="0"/>
              </a:rPr>
              <a:t>diễn</a:t>
            </a:r>
            <a:r>
              <a:rPr lang="en-US" dirty="0" smtClean="0">
                <a:latin typeface="Century Gothic" panose="020B0502020202020204" pitchFamily="34" charset="0"/>
              </a:rPr>
              <a:t> </a:t>
            </a:r>
            <a:r>
              <a:rPr lang="en-US" dirty="0" err="1" smtClean="0">
                <a:latin typeface="Century Gothic" panose="020B0502020202020204" pitchFamily="34" charset="0"/>
              </a:rPr>
              <a:t>thông</a:t>
            </a:r>
            <a:r>
              <a:rPr lang="en-US" dirty="0" smtClean="0">
                <a:latin typeface="Century Gothic" panose="020B0502020202020204" pitchFamily="34" charset="0"/>
              </a:rPr>
              <a:t> tin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so </a:t>
            </a:r>
            <a:r>
              <a:rPr lang="en-US" dirty="0" err="1" smtClean="0">
                <a:latin typeface="Century Gothic" panose="020B0502020202020204" pitchFamily="34" charset="0"/>
              </a:rPr>
              <a:t>sánh</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tìm</a:t>
            </a:r>
            <a:r>
              <a:rPr lang="en-US" dirty="0" smtClean="0">
                <a:latin typeface="Century Gothic" panose="020B0502020202020204" pitchFamily="34" charset="0"/>
              </a:rPr>
              <a:t> </a:t>
            </a:r>
            <a:r>
              <a:rPr lang="en-US" dirty="0" err="1" smtClean="0">
                <a:latin typeface="Century Gothic" panose="020B0502020202020204" pitchFamily="34" charset="0"/>
              </a:rPr>
              <a:t>kiếm</a:t>
            </a:r>
            <a:r>
              <a:rPr lang="en-US" dirty="0" smtClean="0">
                <a:latin typeface="Century Gothic" panose="020B0502020202020204" pitchFamily="34" charset="0"/>
              </a:rPr>
              <a:t> </a:t>
            </a:r>
            <a:r>
              <a:rPr lang="en-US" dirty="0" err="1" smtClean="0">
                <a:latin typeface="Century Gothic" panose="020B0502020202020204" pitchFamily="34" charset="0"/>
              </a:rPr>
              <a:t>trên</a:t>
            </a:r>
            <a:endParaRPr lang="en-US" dirty="0">
              <a:latin typeface="Century Gothic" panose="020B0502020202020204" pitchFamily="34" charset="0"/>
            </a:endParaRPr>
          </a:p>
          <a:p>
            <a:pPr lvl="1"/>
            <a:r>
              <a:rPr lang="en-US" dirty="0" smtClean="0">
                <a:latin typeface="Century Gothic" panose="020B0502020202020204" pitchFamily="34" charset="0"/>
              </a:rPr>
              <a:t>Value vector: </a:t>
            </a:r>
            <a:r>
              <a:rPr lang="en-US" dirty="0" err="1" smtClean="0">
                <a:latin typeface="Century Gothic" panose="020B0502020202020204" pitchFamily="34" charset="0"/>
              </a:rPr>
              <a:t>biểu</a:t>
            </a:r>
            <a:r>
              <a:rPr lang="en-US" dirty="0" smtClean="0">
                <a:latin typeface="Century Gothic" panose="020B0502020202020204" pitchFamily="34" charset="0"/>
              </a:rPr>
              <a:t> </a:t>
            </a:r>
            <a:r>
              <a:rPr lang="en-US" dirty="0" err="1" smtClean="0">
                <a:latin typeface="Century Gothic" panose="020B0502020202020204" pitchFamily="34" charset="0"/>
              </a:rPr>
              <a:t>diễn</a:t>
            </a:r>
            <a:r>
              <a:rPr lang="en-US" dirty="0" smtClean="0">
                <a:latin typeface="Century Gothic" panose="020B0502020202020204" pitchFamily="34" charset="0"/>
              </a:rPr>
              <a:t> </a:t>
            </a:r>
            <a:r>
              <a:rPr lang="en-US" dirty="0" err="1" smtClean="0">
                <a:latin typeface="Century Gothic" panose="020B0502020202020204" pitchFamily="34" charset="0"/>
              </a:rPr>
              <a:t>nội</a:t>
            </a:r>
            <a:r>
              <a:rPr lang="en-US" dirty="0" smtClean="0">
                <a:latin typeface="Century Gothic" panose="020B0502020202020204" pitchFamily="34" charset="0"/>
              </a:rPr>
              <a:t> dung, ý </a:t>
            </a:r>
            <a:r>
              <a:rPr lang="en-US" dirty="0" err="1" smtClean="0">
                <a:latin typeface="Century Gothic" panose="020B0502020202020204" pitchFamily="34" charset="0"/>
              </a:rPr>
              <a:t>nghĩa</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từ</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4139388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Self-Attention </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12</a:t>
            </a:fld>
            <a:endParaRPr lang="en-US" noProof="0" dirty="0"/>
          </a:p>
        </p:txBody>
      </p:sp>
      <p:sp>
        <p:nvSpPr>
          <p:cNvPr id="5"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70" y="3070386"/>
            <a:ext cx="5456013" cy="3787614"/>
          </a:xfrm>
          <a:prstGeom prst="rect">
            <a:avLst/>
          </a:prstGeom>
        </p:spPr>
        <p:txBody>
          <a:bodyPr>
            <a:normAutofit/>
          </a:bodyPr>
          <a:lstStyle/>
          <a:p>
            <a:r>
              <a:rPr lang="en-US" dirty="0" smtClean="0">
                <a:latin typeface="Century Gothic" panose="020B0502020202020204" pitchFamily="34" charset="0"/>
              </a:rPr>
              <a:t>B1: </a:t>
            </a:r>
            <a:r>
              <a:rPr lang="en-US" dirty="0" err="1" smtClean="0">
                <a:latin typeface="Century Gothic" panose="020B0502020202020204" pitchFamily="34" charset="0"/>
              </a:rPr>
              <a:t>Nhân</a:t>
            </a:r>
            <a:r>
              <a:rPr lang="en-US" dirty="0" smtClean="0">
                <a:latin typeface="Century Gothic" panose="020B0502020202020204" pitchFamily="34" charset="0"/>
              </a:rPr>
              <a:t> input </a:t>
            </a:r>
            <a:r>
              <a:rPr lang="en-US" dirty="0" err="1" smtClean="0">
                <a:latin typeface="Century Gothic" panose="020B0502020202020204" pitchFamily="34" charset="0"/>
              </a:rPr>
              <a:t>với</a:t>
            </a:r>
            <a:r>
              <a:rPr lang="en-US" dirty="0" smtClean="0">
                <a:latin typeface="Century Gothic" panose="020B0502020202020204" pitchFamily="34" charset="0"/>
              </a:rPr>
              <a:t> 3 ma </a:t>
            </a:r>
            <a:r>
              <a:rPr lang="en-US" dirty="0" err="1" smtClean="0">
                <a:latin typeface="Century Gothic" panose="020B0502020202020204" pitchFamily="34" charset="0"/>
              </a:rPr>
              <a:t>trận</a:t>
            </a:r>
            <a:r>
              <a:rPr lang="en-US" dirty="0">
                <a:latin typeface="Century Gothic" panose="020B0502020202020204" pitchFamily="34" charset="0"/>
              </a:rPr>
              <a:t> </a:t>
            </a:r>
            <a:r>
              <a:rPr lang="en-US" dirty="0" smtClean="0">
                <a:latin typeface="Century Gothic" panose="020B0502020202020204" pitchFamily="34" charset="0"/>
              </a:rPr>
              <a:t>(</a:t>
            </a:r>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khởi</a:t>
            </a:r>
            <a:r>
              <a:rPr lang="en-US" dirty="0" smtClean="0">
                <a:latin typeface="Century Gothic" panose="020B0502020202020204" pitchFamily="34" charset="0"/>
              </a:rPr>
              <a:t> </a:t>
            </a:r>
            <a:r>
              <a:rPr lang="en-US" dirty="0" err="1" smtClean="0">
                <a:latin typeface="Century Gothic" panose="020B0502020202020204" pitchFamily="34" charset="0"/>
              </a:rPr>
              <a:t>tạo</a:t>
            </a:r>
            <a:r>
              <a:rPr lang="en-US" dirty="0" smtClean="0">
                <a:latin typeface="Century Gothic" panose="020B0502020202020204" pitchFamily="34" charset="0"/>
              </a:rPr>
              <a:t>) </a:t>
            </a:r>
            <a:r>
              <a:rPr lang="en-US" dirty="0" err="1" smtClean="0">
                <a:latin typeface="Century Gothic" panose="020B0502020202020204" pitchFamily="34" charset="0"/>
              </a:rPr>
              <a:t>để</a:t>
            </a:r>
            <a:r>
              <a:rPr lang="en-US" dirty="0" smtClean="0">
                <a:latin typeface="Century Gothic" panose="020B0502020202020204" pitchFamily="34" charset="0"/>
              </a:rPr>
              <a:t>  </a:t>
            </a:r>
            <a:r>
              <a:rPr lang="en-US" dirty="0" err="1" smtClean="0">
                <a:latin typeface="Century Gothic" panose="020B0502020202020204" pitchFamily="34" charset="0"/>
              </a:rPr>
              <a:t>tạo</a:t>
            </a:r>
            <a:r>
              <a:rPr lang="en-US" dirty="0" smtClean="0">
                <a:latin typeface="Century Gothic" panose="020B0502020202020204" pitchFamily="34" charset="0"/>
              </a:rPr>
              <a:t> 3 vector query , key, value</a:t>
            </a:r>
          </a:p>
          <a:p>
            <a:r>
              <a:rPr lang="en-US" dirty="0" smtClean="0">
                <a:latin typeface="Century Gothic" panose="020B0502020202020204" pitchFamily="34" charset="0"/>
              </a:rPr>
              <a:t>B2: </a:t>
            </a:r>
            <a:r>
              <a:rPr lang="en-US" dirty="0" err="1" smtClean="0">
                <a:latin typeface="Century Gothic" panose="020B0502020202020204" pitchFamily="34" charset="0"/>
              </a:rPr>
              <a:t>Nhân</a:t>
            </a:r>
            <a:r>
              <a:rPr lang="en-US" dirty="0" smtClean="0">
                <a:latin typeface="Century Gothic" panose="020B0502020202020204" pitchFamily="34" charset="0"/>
              </a:rPr>
              <a:t> </a:t>
            </a:r>
            <a:r>
              <a:rPr lang="en-US" dirty="0" err="1" smtClean="0">
                <a:latin typeface="Century Gothic" panose="020B0502020202020204" pitchFamily="34" charset="0"/>
              </a:rPr>
              <a:t>vô</a:t>
            </a:r>
            <a:r>
              <a:rPr lang="en-US" dirty="0" smtClean="0">
                <a:latin typeface="Century Gothic" panose="020B0502020202020204" pitchFamily="34" charset="0"/>
              </a:rPr>
              <a:t> </a:t>
            </a:r>
            <a:r>
              <a:rPr lang="en-US" dirty="0" err="1" smtClean="0">
                <a:latin typeface="Century Gothic" panose="020B0502020202020204" pitchFamily="34" charset="0"/>
              </a:rPr>
              <a:t>hướng</a:t>
            </a:r>
            <a:r>
              <a:rPr lang="en-US" dirty="0" smtClean="0">
                <a:latin typeface="Century Gothic" panose="020B0502020202020204" pitchFamily="34" charset="0"/>
              </a:rPr>
              <a:t> 2 vector query, key </a:t>
            </a:r>
            <a:r>
              <a:rPr lang="en-US" dirty="0" err="1" smtClean="0">
                <a:latin typeface="Century Gothic" panose="020B0502020202020204" pitchFamily="34" charset="0"/>
              </a:rPr>
              <a:t>để</a:t>
            </a:r>
            <a:r>
              <a:rPr lang="en-US" dirty="0" smtClean="0">
                <a:latin typeface="Century Gothic" panose="020B0502020202020204" pitchFamily="34" charset="0"/>
              </a:rPr>
              <a:t> </a:t>
            </a:r>
            <a:r>
              <a:rPr lang="en-US" dirty="0" err="1" smtClean="0">
                <a:latin typeface="Century Gothic" panose="020B0502020202020204" pitchFamily="34" charset="0"/>
              </a:rPr>
              <a:t>tính</a:t>
            </a:r>
            <a:r>
              <a:rPr lang="en-US" dirty="0" smtClean="0">
                <a:latin typeface="Century Gothic" panose="020B0502020202020204" pitchFamily="34" charset="0"/>
              </a:rPr>
              <a:t> </a:t>
            </a:r>
            <a:r>
              <a:rPr lang="en-US" dirty="0" err="1" smtClean="0">
                <a:latin typeface="Century Gothic" panose="020B0502020202020204" pitchFamily="34" charset="0"/>
              </a:rPr>
              <a:t>mối</a:t>
            </a:r>
            <a:r>
              <a:rPr lang="en-US" dirty="0" smtClean="0">
                <a:latin typeface="Century Gothic" panose="020B0502020202020204" pitchFamily="34" charset="0"/>
              </a:rPr>
              <a:t> </a:t>
            </a:r>
            <a:r>
              <a:rPr lang="en-US" dirty="0" err="1" smtClean="0">
                <a:latin typeface="Century Gothic" panose="020B0502020202020204" pitchFamily="34" charset="0"/>
              </a:rPr>
              <a:t>tương</a:t>
            </a:r>
            <a:r>
              <a:rPr lang="en-US" dirty="0" smtClean="0">
                <a:latin typeface="Century Gothic" panose="020B0502020202020204" pitchFamily="34" charset="0"/>
              </a:rPr>
              <a:t> </a:t>
            </a:r>
            <a:r>
              <a:rPr lang="en-US" dirty="0" err="1" smtClean="0">
                <a:latin typeface="Century Gothic" panose="020B0502020202020204" pitchFamily="34" charset="0"/>
              </a:rPr>
              <a:t>quan</a:t>
            </a:r>
            <a:r>
              <a:rPr lang="en-US" dirty="0" smtClean="0">
                <a:latin typeface="Century Gothic" panose="020B0502020202020204" pitchFamily="34" charset="0"/>
              </a:rPr>
              <a:t> </a:t>
            </a:r>
            <a:r>
              <a:rPr lang="en-US" dirty="0" err="1" smtClean="0">
                <a:latin typeface="Century Gothic" panose="020B0502020202020204" pitchFamily="34" charset="0"/>
              </a:rPr>
              <a:t>rồi</a:t>
            </a:r>
            <a:r>
              <a:rPr lang="en-US" dirty="0" smtClean="0">
                <a:latin typeface="Century Gothic" panose="020B0502020202020204" pitchFamily="34" charset="0"/>
              </a:rPr>
              <a:t> </a:t>
            </a:r>
            <a:r>
              <a:rPr lang="en-US" dirty="0" err="1" smtClean="0">
                <a:latin typeface="Century Gothic" panose="020B0502020202020204" pitchFamily="34" charset="0"/>
              </a:rPr>
              <a:t>cho</a:t>
            </a:r>
            <a:r>
              <a:rPr lang="en-US" dirty="0" smtClean="0">
                <a:latin typeface="Century Gothic" panose="020B0502020202020204" pitchFamily="34" charset="0"/>
              </a:rPr>
              <a:t> qua </a:t>
            </a:r>
            <a:r>
              <a:rPr lang="en-US" dirty="0" err="1" smtClean="0">
                <a:latin typeface="Century Gothic" panose="020B0502020202020204" pitchFamily="34" charset="0"/>
              </a:rPr>
              <a:t>softmax</a:t>
            </a:r>
            <a:r>
              <a:rPr lang="en-US" dirty="0" smtClean="0">
                <a:latin typeface="Century Gothic" panose="020B0502020202020204" pitchFamily="34" charset="0"/>
              </a:rPr>
              <a:t> </a:t>
            </a:r>
            <a:r>
              <a:rPr lang="en-US" dirty="0" err="1" smtClean="0">
                <a:latin typeface="Century Gothic" panose="020B0502020202020204" pitchFamily="34" charset="0"/>
              </a:rPr>
              <a:t>để</a:t>
            </a:r>
            <a:r>
              <a:rPr lang="en-US" dirty="0" smtClean="0">
                <a:latin typeface="Century Gothic" panose="020B0502020202020204" pitchFamily="34" charset="0"/>
              </a:rPr>
              <a:t> </a:t>
            </a:r>
            <a:r>
              <a:rPr lang="en-US" dirty="0" err="1" smtClean="0">
                <a:latin typeface="Century Gothic" panose="020B0502020202020204" pitchFamily="34" charset="0"/>
              </a:rPr>
              <a:t>đạt</a:t>
            </a:r>
            <a:r>
              <a:rPr lang="en-US" dirty="0" smtClean="0">
                <a:latin typeface="Century Gothic" panose="020B0502020202020204" pitchFamily="34" charset="0"/>
              </a:rPr>
              <a:t> </a:t>
            </a:r>
            <a:r>
              <a:rPr lang="en-US" dirty="0" err="1" smtClean="0">
                <a:latin typeface="Century Gothic" panose="020B0502020202020204" pitchFamily="34" charset="0"/>
              </a:rPr>
              <a:t>phân</a:t>
            </a:r>
            <a:r>
              <a:rPr lang="en-US" dirty="0" smtClean="0">
                <a:latin typeface="Century Gothic" panose="020B0502020202020204" pitchFamily="34" charset="0"/>
              </a:rPr>
              <a:t> </a:t>
            </a:r>
            <a:r>
              <a:rPr lang="en-US" dirty="0" err="1" smtClean="0">
                <a:latin typeface="Century Gothic" panose="020B0502020202020204" pitchFamily="34" charset="0"/>
              </a:rPr>
              <a:t>bố</a:t>
            </a:r>
            <a:r>
              <a:rPr lang="en-US" dirty="0" smtClean="0">
                <a:latin typeface="Century Gothic" panose="020B0502020202020204" pitchFamily="34" charset="0"/>
              </a:rPr>
              <a:t> </a:t>
            </a:r>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suất</a:t>
            </a:r>
            <a:r>
              <a:rPr lang="en-US" dirty="0" smtClean="0">
                <a:latin typeface="Century Gothic" panose="020B0502020202020204" pitchFamily="34" charset="0"/>
              </a:rPr>
              <a:t> </a:t>
            </a:r>
            <a:r>
              <a:rPr lang="en-US" dirty="0" err="1" smtClean="0">
                <a:latin typeface="Century Gothic" panose="020B0502020202020204" pitchFamily="34" charset="0"/>
              </a:rPr>
              <a:t>trên</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từ</a:t>
            </a:r>
            <a:endParaRPr lang="en-US" dirty="0" smtClean="0">
              <a:latin typeface="Century Gothic" panose="020B0502020202020204" pitchFamily="34" charset="0"/>
            </a:endParaRPr>
          </a:p>
          <a:p>
            <a:r>
              <a:rPr lang="en-US" dirty="0" smtClean="0">
                <a:latin typeface="Century Gothic" panose="020B0502020202020204" pitchFamily="34" charset="0"/>
              </a:rPr>
              <a:t>B3: </a:t>
            </a:r>
            <a:r>
              <a:rPr lang="en-US" dirty="0" err="1" smtClean="0">
                <a:latin typeface="Century Gothic" panose="020B0502020202020204" pitchFamily="34" charset="0"/>
              </a:rPr>
              <a:t>Nhân</a:t>
            </a:r>
            <a:r>
              <a:rPr lang="en-US" dirty="0" smtClean="0">
                <a:latin typeface="Century Gothic" panose="020B0502020202020204" pitchFamily="34" charset="0"/>
              </a:rPr>
              <a:t> score </a:t>
            </a:r>
            <a:r>
              <a:rPr lang="en-US" dirty="0" err="1" smtClean="0">
                <a:latin typeface="Century Gothic" panose="020B0502020202020204" pitchFamily="34" charset="0"/>
              </a:rPr>
              <a:t>với</a:t>
            </a:r>
            <a:r>
              <a:rPr lang="en-US" dirty="0" smtClean="0">
                <a:latin typeface="Century Gothic" panose="020B0502020202020204" pitchFamily="34" charset="0"/>
              </a:rPr>
              <a:t> vector value</a:t>
            </a:r>
          </a:p>
          <a:p>
            <a:r>
              <a:rPr lang="en-US" dirty="0" smtClean="0">
                <a:latin typeface="Century Gothic" panose="020B0502020202020204" pitchFamily="34" charset="0"/>
              </a:rPr>
              <a:t>B4: </a:t>
            </a:r>
            <a:r>
              <a:rPr lang="en-US" dirty="0" err="1" smtClean="0">
                <a:latin typeface="Century Gothic" panose="020B0502020202020204" pitchFamily="34" charset="0"/>
              </a:rPr>
              <a:t>Cộng</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vector </a:t>
            </a:r>
            <a:r>
              <a:rPr lang="en-US" dirty="0" err="1" smtClean="0">
                <a:latin typeface="Century Gothic" panose="020B0502020202020204" pitchFamily="34" charset="0"/>
              </a:rPr>
              <a:t>có</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ở </a:t>
            </a:r>
            <a:r>
              <a:rPr lang="en-US" dirty="0" err="1" smtClean="0">
                <a:latin typeface="Century Gothic" panose="020B0502020202020204" pitchFamily="34" charset="0"/>
              </a:rPr>
              <a:t>bước</a:t>
            </a:r>
            <a:r>
              <a:rPr lang="en-US" dirty="0" smtClean="0">
                <a:latin typeface="Century Gothic" panose="020B0502020202020204" pitchFamily="34" charset="0"/>
              </a:rPr>
              <a:t> 3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nhau</a:t>
            </a:r>
            <a:endParaRPr lang="en-US" dirty="0" smtClean="0">
              <a:latin typeface="Century Gothic" panose="020B0502020202020204" pitchFamily="34" charset="0"/>
            </a:endParaRPr>
          </a:p>
          <a:p>
            <a:r>
              <a:rPr lang="en-US" dirty="0" smtClean="0">
                <a:latin typeface="Century Gothic" panose="020B0502020202020204" pitchFamily="34" charset="0"/>
              </a:rPr>
              <a:t>B5: </a:t>
            </a:r>
            <a:r>
              <a:rPr lang="en-US" dirty="0" err="1" smtClean="0">
                <a:latin typeface="Century Gothic" panose="020B0502020202020204" pitchFamily="34" charset="0"/>
              </a:rPr>
              <a:t>Lặp</a:t>
            </a:r>
            <a:r>
              <a:rPr lang="en-US" dirty="0" smtClean="0">
                <a:latin typeface="Century Gothic" panose="020B0502020202020204" pitchFamily="34" charset="0"/>
              </a:rPr>
              <a:t> </a:t>
            </a:r>
            <a:r>
              <a:rPr lang="en-US" dirty="0" err="1" smtClean="0">
                <a:latin typeface="Century Gothic" panose="020B0502020202020204" pitchFamily="34" charset="0"/>
              </a:rPr>
              <a:t>lại</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để</a:t>
            </a:r>
            <a:r>
              <a:rPr lang="en-US" dirty="0" smtClean="0">
                <a:latin typeface="Century Gothic" panose="020B0502020202020204" pitchFamily="34" charset="0"/>
              </a:rPr>
              <a:t> </a:t>
            </a:r>
            <a:r>
              <a:rPr lang="en-US" dirty="0" err="1" smtClean="0">
                <a:latin typeface="Century Gothic" panose="020B0502020202020204" pitchFamily="34" charset="0"/>
              </a:rPr>
              <a:t>có</a:t>
            </a:r>
            <a:r>
              <a:rPr lang="en-US" dirty="0" smtClean="0">
                <a:latin typeface="Century Gothic" panose="020B0502020202020204" pitchFamily="34" charset="0"/>
              </a:rPr>
              <a:t> ma </a:t>
            </a:r>
            <a:r>
              <a:rPr lang="en-US" dirty="0" err="1" smtClean="0">
                <a:latin typeface="Century Gothic" panose="020B0502020202020204" pitchFamily="34" charset="0"/>
              </a:rPr>
              <a:t>trân</a:t>
            </a:r>
            <a:r>
              <a:rPr lang="en-US" dirty="0" smtClean="0">
                <a:latin typeface="Century Gothic" panose="020B0502020202020204" pitchFamily="34" charset="0"/>
              </a:rPr>
              <a:t> attention </a:t>
            </a:r>
            <a:r>
              <a:rPr lang="en-US" dirty="0" err="1" smtClean="0">
                <a:latin typeface="Century Gothic" panose="020B0502020202020204" pitchFamily="34" charset="0"/>
              </a:rPr>
              <a:t>cho</a:t>
            </a:r>
            <a:r>
              <a:rPr lang="en-US" dirty="0" smtClean="0">
                <a:latin typeface="Century Gothic" panose="020B0502020202020204" pitchFamily="34" charset="0"/>
              </a:rPr>
              <a:t> </a:t>
            </a:r>
            <a:r>
              <a:rPr lang="en-US" dirty="0" err="1" smtClean="0">
                <a:latin typeface="Century Gothic" panose="020B0502020202020204" pitchFamily="34" charset="0"/>
              </a:rPr>
              <a:t>cả</a:t>
            </a:r>
            <a:r>
              <a:rPr lang="en-US" dirty="0" smtClean="0">
                <a:latin typeface="Century Gothic" panose="020B0502020202020204" pitchFamily="34" charset="0"/>
              </a:rPr>
              <a:t> </a:t>
            </a:r>
            <a:r>
              <a:rPr lang="en-US" dirty="0" err="1" smtClean="0">
                <a:latin typeface="Century Gothic" panose="020B0502020202020204" pitchFamily="34" charset="0"/>
              </a:rPr>
              <a:t>câu</a:t>
            </a:r>
            <a:endParaRPr lang="en-US" dirty="0" smtClean="0">
              <a:latin typeface="Century Gothic" panose="020B0502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713" y="2368731"/>
            <a:ext cx="5774241" cy="4489269"/>
          </a:xfrm>
          <a:prstGeom prst="rect">
            <a:avLst/>
          </a:prstGeom>
        </p:spPr>
      </p:pic>
    </p:spTree>
    <p:extLst>
      <p:ext uri="{BB962C8B-B14F-4D97-AF65-F5344CB8AC3E}">
        <p14:creationId xmlns:p14="http://schemas.microsoft.com/office/powerpoint/2010/main" val="3870616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Vấn</a:t>
            </a:r>
            <a:r>
              <a:rPr lang="en-US" dirty="0" smtClean="0"/>
              <a:t> </a:t>
            </a:r>
            <a:r>
              <a:rPr lang="en-US" dirty="0" err="1" smtClean="0"/>
              <a:t>đề</a:t>
            </a:r>
            <a:r>
              <a:rPr lang="en-US" dirty="0" smtClean="0"/>
              <a:t> </a:t>
            </a:r>
            <a:r>
              <a:rPr lang="en-US" dirty="0" err="1" smtClean="0"/>
              <a:t>của</a:t>
            </a:r>
            <a:r>
              <a:rPr lang="en-US" dirty="0" smtClean="0"/>
              <a:t> Self-Attention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4098" name="Picture 2" descr="https://images.viblo.asia/b5b4ea66-dd06-4428-8592-9e8fb6580c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151" y="2899954"/>
            <a:ext cx="5475398" cy="284425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70" y="3070386"/>
            <a:ext cx="4463236" cy="2355054"/>
          </a:xfrm>
          <a:prstGeom prst="rect">
            <a:avLst/>
          </a:prstGeom>
        </p:spPr>
        <p:txBody>
          <a:bodyPr>
            <a:normAutofit/>
          </a:bodyPr>
          <a:lstStyle/>
          <a:p>
            <a:r>
              <a:rPr lang="en-US" dirty="0" smtClean="0">
                <a:latin typeface="Century Gothic" panose="020B0502020202020204" pitchFamily="34" charset="0"/>
              </a:rPr>
              <a:t>Attention </a:t>
            </a:r>
            <a:r>
              <a:rPr lang="en-US" dirty="0" err="1" smtClean="0">
                <a:latin typeface="Century Gothic" panose="020B0502020202020204" pitchFamily="34" charset="0"/>
              </a:rPr>
              <a:t>của</a:t>
            </a:r>
            <a:r>
              <a:rPr lang="en-US" dirty="0" smtClean="0">
                <a:latin typeface="Century Gothic" panose="020B0502020202020204" pitchFamily="34" charset="0"/>
              </a:rPr>
              <a:t> 1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sẽ</a:t>
            </a:r>
            <a:r>
              <a:rPr lang="en-US" dirty="0">
                <a:latin typeface="Century Gothic" panose="020B0502020202020204" pitchFamily="34" charset="0"/>
              </a:rPr>
              <a:t> </a:t>
            </a:r>
            <a:r>
              <a:rPr lang="en-US" dirty="0" err="1" smtClean="0">
                <a:latin typeface="Century Gothic" panose="020B0502020202020204" pitchFamily="34" charset="0"/>
              </a:rPr>
              <a:t>luôn</a:t>
            </a:r>
            <a:r>
              <a:rPr lang="en-US" dirty="0" smtClean="0">
                <a:latin typeface="Century Gothic" panose="020B0502020202020204" pitchFamily="34" charset="0"/>
              </a:rPr>
              <a:t> </a:t>
            </a:r>
            <a:r>
              <a:rPr lang="en-US" dirty="0" err="1" smtClean="0">
                <a:latin typeface="Century Gothic" panose="020B0502020202020204" pitchFamily="34" charset="0"/>
              </a:rPr>
              <a:t>chú</a:t>
            </a:r>
            <a:r>
              <a:rPr lang="en-US" dirty="0" smtClean="0">
                <a:latin typeface="Century Gothic" panose="020B0502020202020204" pitchFamily="34" charset="0"/>
              </a:rPr>
              <a:t> ý </a:t>
            </a:r>
            <a:r>
              <a:rPr lang="en-US" dirty="0" err="1" smtClean="0">
                <a:latin typeface="Century Gothic" panose="020B0502020202020204" pitchFamily="34" charset="0"/>
              </a:rPr>
              <a:t>vào</a:t>
            </a:r>
            <a:r>
              <a:rPr lang="en-US" dirty="0" smtClean="0">
                <a:latin typeface="Century Gothic" panose="020B0502020202020204" pitchFamily="34" charset="0"/>
              </a:rPr>
              <a:t> </a:t>
            </a:r>
            <a:r>
              <a:rPr lang="en-US" dirty="0" err="1" smtClean="0">
                <a:latin typeface="Century Gothic" panose="020B0502020202020204" pitchFamily="34" charset="0"/>
              </a:rPr>
              <a:t>chính</a:t>
            </a:r>
            <a:r>
              <a:rPr lang="en-US" dirty="0" smtClean="0">
                <a:latin typeface="Century Gothic" panose="020B0502020202020204" pitchFamily="34" charset="0"/>
              </a:rPr>
              <a:t> </a:t>
            </a:r>
            <a:r>
              <a:rPr lang="en-US" dirty="0" err="1" smtClean="0">
                <a:latin typeface="Century Gothic" panose="020B0502020202020204" pitchFamily="34" charset="0"/>
              </a:rPr>
              <a:t>nó</a:t>
            </a:r>
            <a:endParaRPr lang="en-US" dirty="0" smtClean="0">
              <a:latin typeface="Century Gothic" panose="020B0502020202020204" pitchFamily="34" charset="0"/>
            </a:endParaRPr>
          </a:p>
          <a:p>
            <a:r>
              <a:rPr lang="en-US" dirty="0" smtClean="0">
                <a:latin typeface="Century Gothic" panose="020B0502020202020204" pitchFamily="34" charset="0"/>
              </a:rPr>
              <a:t>Ta </a:t>
            </a:r>
            <a:r>
              <a:rPr lang="en-US" dirty="0" err="1" smtClean="0">
                <a:latin typeface="Century Gothic" panose="020B0502020202020204" pitchFamily="34" charset="0"/>
              </a:rPr>
              <a:t>mong</a:t>
            </a:r>
            <a:r>
              <a:rPr lang="en-US" dirty="0" smtClean="0">
                <a:latin typeface="Century Gothic" panose="020B0502020202020204" pitchFamily="34" charset="0"/>
              </a:rPr>
              <a:t> </a:t>
            </a:r>
            <a:r>
              <a:rPr lang="en-US" dirty="0" err="1" smtClean="0">
                <a:latin typeface="Century Gothic" panose="020B0502020202020204" pitchFamily="34" charset="0"/>
              </a:rPr>
              <a:t>muốn</a:t>
            </a:r>
            <a:r>
              <a:rPr lang="en-US" dirty="0" smtClean="0">
                <a:latin typeface="Century Gothic" panose="020B0502020202020204" pitchFamily="34" charset="0"/>
              </a:rPr>
              <a:t> </a:t>
            </a:r>
            <a:r>
              <a:rPr lang="en-US" dirty="0" err="1" smtClean="0">
                <a:latin typeface="Century Gothic" panose="020B0502020202020204" pitchFamily="34" charset="0"/>
              </a:rPr>
              <a:t>sự</a:t>
            </a:r>
            <a:r>
              <a:rPr lang="en-US" dirty="0" smtClean="0">
                <a:latin typeface="Century Gothic" panose="020B0502020202020204" pitchFamily="34" charset="0"/>
              </a:rPr>
              <a:t> </a:t>
            </a:r>
            <a:r>
              <a:rPr lang="en-US" dirty="0" err="1" smtClean="0">
                <a:latin typeface="Century Gothic" panose="020B0502020202020204" pitchFamily="34" charset="0"/>
              </a:rPr>
              <a:t>tương</a:t>
            </a:r>
            <a:r>
              <a:rPr lang="en-US" dirty="0" smtClean="0">
                <a:latin typeface="Century Gothic" panose="020B0502020202020204" pitchFamily="34" charset="0"/>
              </a:rPr>
              <a:t> </a:t>
            </a:r>
            <a:r>
              <a:rPr lang="en-US" dirty="0" err="1" smtClean="0">
                <a:latin typeface="Century Gothic" panose="020B0502020202020204" pitchFamily="34" charset="0"/>
              </a:rPr>
              <a:t>tác</a:t>
            </a:r>
            <a:r>
              <a:rPr lang="en-US" dirty="0" smtClean="0">
                <a:latin typeface="Century Gothic" panose="020B0502020202020204" pitchFamily="34" charset="0"/>
              </a:rPr>
              <a:t> </a:t>
            </a:r>
            <a:r>
              <a:rPr lang="en-US" dirty="0" err="1" smtClean="0">
                <a:latin typeface="Century Gothic" panose="020B0502020202020204" pitchFamily="34" charset="0"/>
              </a:rPr>
              <a:t>giữa</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từ</a:t>
            </a:r>
            <a:r>
              <a:rPr lang="en-US" dirty="0" smtClean="0">
                <a:latin typeface="Century Gothic" panose="020B0502020202020204" pitchFamily="34" charset="0"/>
              </a:rPr>
              <a:t> </a:t>
            </a:r>
            <a:r>
              <a:rPr lang="en-US" dirty="0" err="1" smtClean="0">
                <a:latin typeface="Century Gothic" panose="020B0502020202020204" pitchFamily="34" charset="0"/>
              </a:rPr>
              <a:t>khác</a:t>
            </a:r>
            <a:r>
              <a:rPr lang="en-US" dirty="0" smtClean="0">
                <a:latin typeface="Century Gothic" panose="020B0502020202020204" pitchFamily="34" charset="0"/>
              </a:rPr>
              <a:t> </a:t>
            </a:r>
            <a:r>
              <a:rPr lang="en-US" dirty="0" err="1" smtClean="0">
                <a:latin typeface="Century Gothic" panose="020B0502020202020204" pitchFamily="34" charset="0"/>
              </a:rPr>
              <a:t>nhau</a:t>
            </a:r>
            <a:r>
              <a:rPr lang="en-US" dirty="0" smtClean="0">
                <a:latin typeface="Century Gothic" panose="020B0502020202020204" pitchFamily="34" charset="0"/>
              </a:rPr>
              <a:t> </a:t>
            </a:r>
            <a:r>
              <a:rPr lang="en-US" dirty="0" err="1" smtClean="0">
                <a:latin typeface="Century Gothic" panose="020B0502020202020204" pitchFamily="34" charset="0"/>
              </a:rPr>
              <a:t>trong</a:t>
            </a:r>
            <a:r>
              <a:rPr lang="en-US" dirty="0" smtClean="0">
                <a:latin typeface="Century Gothic" panose="020B0502020202020204" pitchFamily="34" charset="0"/>
              </a:rPr>
              <a:t> </a:t>
            </a:r>
            <a:r>
              <a:rPr lang="en-US" dirty="0" err="1" smtClean="0">
                <a:latin typeface="Century Gothic" panose="020B0502020202020204" pitchFamily="34" charset="0"/>
              </a:rPr>
              <a:t>câu</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551416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Multi-Head Attention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124" name="Picture 4" descr="https://pbcquoc.github.io/images/transformer/multi_head_atten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663" y="2447109"/>
            <a:ext cx="5782492" cy="423259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70" y="3070386"/>
            <a:ext cx="4463236" cy="2198300"/>
          </a:xfrm>
          <a:prstGeom prst="rect">
            <a:avLst/>
          </a:prstGeom>
        </p:spPr>
        <p:txBody>
          <a:bodyPr>
            <a:normAutofit/>
          </a:bodyPr>
          <a:lstStyle/>
          <a:p>
            <a:r>
              <a:rPr lang="en-US" dirty="0" err="1" smtClean="0">
                <a:latin typeface="Century Gothic" panose="020B0502020202020204" pitchFamily="34" charset="0"/>
              </a:rPr>
              <a:t>Gồm</a:t>
            </a:r>
            <a:r>
              <a:rPr lang="en-US" dirty="0" smtClean="0">
                <a:latin typeface="Century Gothic" panose="020B0502020202020204" pitchFamily="34" charset="0"/>
              </a:rPr>
              <a:t> </a:t>
            </a:r>
            <a:r>
              <a:rPr lang="en-US" dirty="0" err="1" smtClean="0">
                <a:latin typeface="Century Gothic" panose="020B0502020202020204" pitchFamily="34" charset="0"/>
              </a:rPr>
              <a:t>nhiều</a:t>
            </a:r>
            <a:r>
              <a:rPr lang="en-US" dirty="0" smtClean="0">
                <a:latin typeface="Century Gothic" panose="020B0502020202020204" pitchFamily="34" charset="0"/>
              </a:rPr>
              <a:t> </a:t>
            </a:r>
            <a:r>
              <a:rPr lang="en-US" dirty="0" err="1" smtClean="0">
                <a:latin typeface="Century Gothic" panose="020B0502020202020204" pitchFamily="34" charset="0"/>
              </a:rPr>
              <a:t>lớp</a:t>
            </a:r>
            <a:r>
              <a:rPr lang="en-US" dirty="0" smtClean="0">
                <a:latin typeface="Century Gothic" panose="020B0502020202020204" pitchFamily="34" charset="0"/>
              </a:rPr>
              <a:t> self-attention </a:t>
            </a:r>
          </a:p>
          <a:p>
            <a:r>
              <a:rPr lang="en-US" dirty="0" smtClean="0">
                <a:latin typeface="Century Gothic" panose="020B0502020202020204" pitchFamily="34" charset="0"/>
              </a:rPr>
              <a:t>Output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self-attention </a:t>
            </a:r>
            <a:r>
              <a:rPr lang="en-US" dirty="0" err="1" smtClean="0">
                <a:latin typeface="Century Gothic" panose="020B0502020202020204" pitchFamily="34" charset="0"/>
              </a:rPr>
              <a:t>sẽ</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nối</a:t>
            </a:r>
            <a:r>
              <a:rPr lang="en-US" dirty="0" smtClean="0">
                <a:latin typeface="Century Gothic" panose="020B0502020202020204" pitchFamily="34" charset="0"/>
              </a:rPr>
              <a:t> (</a:t>
            </a:r>
            <a:r>
              <a:rPr lang="en-US" dirty="0" err="1" smtClean="0">
                <a:latin typeface="Century Gothic" panose="020B0502020202020204" pitchFamily="34" charset="0"/>
              </a:rPr>
              <a:t>concat</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nhau</a:t>
            </a:r>
            <a:r>
              <a:rPr lang="en-US" dirty="0" smtClean="0">
                <a:latin typeface="Century Gothic" panose="020B0502020202020204" pitchFamily="34" charset="0"/>
              </a:rPr>
              <a:t> </a:t>
            </a:r>
            <a:r>
              <a:rPr lang="en-US" dirty="0" err="1" smtClean="0">
                <a:latin typeface="Century Gothic" panose="020B0502020202020204" pitchFamily="34" charset="0"/>
              </a:rPr>
              <a:t>và</a:t>
            </a:r>
            <a:r>
              <a:rPr lang="en-US" dirty="0" smtClean="0">
                <a:latin typeface="Century Gothic" panose="020B0502020202020204" pitchFamily="34" charset="0"/>
              </a:rPr>
              <a:t> </a:t>
            </a:r>
            <a:r>
              <a:rPr lang="en-US" dirty="0" err="1" smtClean="0">
                <a:latin typeface="Century Gothic" panose="020B0502020202020204" pitchFamily="34" charset="0"/>
              </a:rPr>
              <a:t>nhân</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1 ma </a:t>
            </a:r>
            <a:r>
              <a:rPr lang="en-US" dirty="0" err="1" smtClean="0">
                <a:latin typeface="Century Gothic" panose="020B0502020202020204" pitchFamily="34" charset="0"/>
              </a:rPr>
              <a:t>trận</a:t>
            </a:r>
            <a:r>
              <a:rPr lang="en-US" dirty="0" smtClean="0">
                <a:latin typeface="Century Gothic" panose="020B0502020202020204" pitchFamily="34" charset="0"/>
              </a:rPr>
              <a:t> </a:t>
            </a:r>
            <a:r>
              <a:rPr lang="en-US" dirty="0" err="1" smtClean="0">
                <a:latin typeface="Century Gothic" panose="020B0502020202020204" pitchFamily="34" charset="0"/>
              </a:rPr>
              <a:t>trọng</a:t>
            </a:r>
            <a:r>
              <a:rPr lang="en-US" dirty="0" smtClean="0">
                <a:latin typeface="Century Gothic" panose="020B0502020202020204" pitchFamily="34" charset="0"/>
              </a:rPr>
              <a:t> </a:t>
            </a:r>
            <a:r>
              <a:rPr lang="en-US" dirty="0" err="1" smtClean="0">
                <a:latin typeface="Century Gothic" panose="020B0502020202020204" pitchFamily="34" charset="0"/>
              </a:rPr>
              <a:t>số</a:t>
            </a:r>
            <a:r>
              <a:rPr lang="en-US" dirty="0" smtClean="0">
                <a:latin typeface="Century Gothic" panose="020B0502020202020204" pitchFamily="34" charset="0"/>
              </a:rPr>
              <a:t> Wo </a:t>
            </a:r>
            <a:r>
              <a:rPr lang="en-US" dirty="0" err="1" smtClean="0">
                <a:latin typeface="Century Gothic" panose="020B0502020202020204" pitchFamily="34" charset="0"/>
              </a:rPr>
              <a:t>để</a:t>
            </a:r>
            <a:r>
              <a:rPr lang="en-US" dirty="0" smtClean="0">
                <a:latin typeface="Century Gothic" panose="020B0502020202020204" pitchFamily="34" charset="0"/>
              </a:rPr>
              <a:t> </a:t>
            </a:r>
            <a:r>
              <a:rPr lang="en-US" dirty="0" err="1" smtClean="0">
                <a:latin typeface="Century Gothic" panose="020B0502020202020204" pitchFamily="34" charset="0"/>
              </a:rPr>
              <a:t>tạo</a:t>
            </a:r>
            <a:r>
              <a:rPr lang="en-US" dirty="0" smtClean="0">
                <a:latin typeface="Century Gothic" panose="020B0502020202020204" pitchFamily="34" charset="0"/>
              </a:rPr>
              <a:t> </a:t>
            </a:r>
            <a:r>
              <a:rPr lang="en-US" dirty="0" err="1" smtClean="0">
                <a:latin typeface="Century Gothic" panose="020B0502020202020204" pitchFamily="34" charset="0"/>
              </a:rPr>
              <a:t>ra</a:t>
            </a:r>
            <a:r>
              <a:rPr lang="en-US" dirty="0" smtClean="0">
                <a:latin typeface="Century Gothic" panose="020B0502020202020204" pitchFamily="34" charset="0"/>
              </a:rPr>
              <a:t> 1 attention </a:t>
            </a:r>
            <a:r>
              <a:rPr lang="en-US" dirty="0" err="1" smtClean="0">
                <a:latin typeface="Century Gothic" panose="020B0502020202020204" pitchFamily="34" charset="0"/>
              </a:rPr>
              <a:t>duy</a:t>
            </a:r>
            <a:r>
              <a:rPr lang="en-US" dirty="0" smtClean="0">
                <a:latin typeface="Century Gothic" panose="020B0502020202020204" pitchFamily="34" charset="0"/>
              </a:rPr>
              <a:t> </a:t>
            </a:r>
            <a:r>
              <a:rPr lang="en-US" dirty="0" err="1" smtClean="0">
                <a:latin typeface="Century Gothic" panose="020B0502020202020204" pitchFamily="34" charset="0"/>
              </a:rPr>
              <a:t>nhất</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3294897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682" y="546948"/>
            <a:ext cx="8761413" cy="706964"/>
          </a:xfrm>
        </p:spPr>
        <p:txBody>
          <a:bodyPr/>
          <a:lstStyle/>
          <a:p>
            <a:r>
              <a:rPr lang="en-US" dirty="0" smtClean="0"/>
              <a:t>b. Why use ?</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15</a:t>
            </a:fld>
            <a:endParaRPr lang="en-US" noProof="0" dirty="0"/>
          </a:p>
        </p:txBody>
      </p:sp>
      <p:sp>
        <p:nvSpPr>
          <p:cNvPr id="4" name="Text Placeholder 3"/>
          <p:cNvSpPr>
            <a:spLocks noGrp="1"/>
          </p:cNvSpPr>
          <p:nvPr>
            <p:ph type="body" sz="quarter" idx="13"/>
          </p:nvPr>
        </p:nvSpPr>
        <p:spPr>
          <a:xfrm>
            <a:off x="687682" y="4527501"/>
            <a:ext cx="6090980" cy="1986509"/>
          </a:xfrm>
        </p:spPr>
        <p:txBody>
          <a:bodyPr>
            <a:normAutofit/>
          </a:bodyPr>
          <a:lstStyle/>
          <a:p>
            <a:pPr algn="l"/>
            <a:r>
              <a:rPr lang="en-US" sz="1800" dirty="0" smtClean="0"/>
              <a:t>“However</a:t>
            </a:r>
            <a:r>
              <a:rPr lang="en-US" sz="1800" dirty="0"/>
              <a:t>, it is not possible to train </a:t>
            </a:r>
            <a:r>
              <a:rPr lang="en-US" sz="1800" dirty="0" smtClean="0"/>
              <a:t>bidirectional models </a:t>
            </a:r>
            <a:r>
              <a:rPr lang="en-US" sz="1800" dirty="0"/>
              <a:t>by simply conditioning each word on </a:t>
            </a:r>
            <a:r>
              <a:rPr lang="en-US" sz="1800" dirty="0" smtClean="0"/>
              <a:t>its previous</a:t>
            </a:r>
            <a:r>
              <a:rPr lang="en-US" sz="1800" dirty="0"/>
              <a:t> </a:t>
            </a:r>
            <a:r>
              <a:rPr lang="en-US" sz="1800" i="1" dirty="0"/>
              <a:t>and</a:t>
            </a:r>
            <a:r>
              <a:rPr lang="en-US" sz="1800" dirty="0"/>
              <a:t> next words, since this would allow the word that’s being </a:t>
            </a:r>
            <a:r>
              <a:rPr lang="en-US" sz="1800" dirty="0" smtClean="0"/>
              <a:t>predicted </a:t>
            </a:r>
            <a:r>
              <a:rPr lang="en-US" sz="1800" dirty="0"/>
              <a:t>to indirectly “see itself” in a multi-layer model</a:t>
            </a:r>
            <a:r>
              <a:rPr lang="en-US" sz="1800" dirty="0" smtClean="0"/>
              <a:t>.”</a:t>
            </a:r>
          </a:p>
          <a:p>
            <a:pPr algn="l"/>
            <a:r>
              <a:rPr lang="en-US" sz="1600" i="1" dirty="0" smtClean="0"/>
              <a:t>Google AI Blog</a:t>
            </a:r>
            <a:endParaRPr lang="en-US" sz="1600" i="1" dirty="0"/>
          </a:p>
        </p:txBody>
      </p:sp>
      <p:sp>
        <p:nvSpPr>
          <p:cNvPr id="5" name="Text Placeholder 3">
            <a:extLst>
              <a:ext uri="{FF2B5EF4-FFF2-40B4-BE49-F238E27FC236}">
                <a16:creationId xmlns:a16="http://schemas.microsoft.com/office/drawing/2014/main" id="{0436469F-A292-4492-BAAB-2F581AD4AC1D}"/>
              </a:ext>
            </a:extLst>
          </p:cNvPr>
          <p:cNvSpPr txBox="1">
            <a:spLocks/>
          </p:cNvSpPr>
          <p:nvPr/>
        </p:nvSpPr>
        <p:spPr>
          <a:xfrm>
            <a:off x="544193" y="2667840"/>
            <a:ext cx="4463236" cy="1650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latin typeface="Century Gothic" panose="020B0502020202020204" pitchFamily="34" charset="0"/>
              </a:rPr>
              <a:t>Tốn</a:t>
            </a:r>
            <a:r>
              <a:rPr lang="en-US" dirty="0" smtClean="0">
                <a:latin typeface="Century Gothic" panose="020B0502020202020204" pitchFamily="34" charset="0"/>
              </a:rPr>
              <a:t> </a:t>
            </a:r>
            <a:r>
              <a:rPr lang="en-US" dirty="0" err="1" smtClean="0">
                <a:latin typeface="Century Gothic" panose="020B0502020202020204" pitchFamily="34" charset="0"/>
              </a:rPr>
              <a:t>nhiều</a:t>
            </a:r>
            <a:r>
              <a:rPr lang="en-US" dirty="0" smtClean="0">
                <a:latin typeface="Century Gothic" panose="020B0502020202020204" pitchFamily="34" charset="0"/>
              </a:rPr>
              <a:t> </a:t>
            </a:r>
            <a:r>
              <a:rPr lang="en-US" dirty="0" err="1" smtClean="0">
                <a:latin typeface="Century Gothic" panose="020B0502020202020204" pitchFamily="34" charset="0"/>
              </a:rPr>
              <a:t>thời</a:t>
            </a:r>
            <a:r>
              <a:rPr lang="en-US" dirty="0" smtClean="0">
                <a:latin typeface="Century Gothic" panose="020B0502020202020204" pitchFamily="34" charset="0"/>
              </a:rPr>
              <a:t> </a:t>
            </a:r>
            <a:r>
              <a:rPr lang="en-US" dirty="0" err="1" smtClean="0">
                <a:latin typeface="Century Gothic" panose="020B0502020202020204" pitchFamily="34" charset="0"/>
              </a:rPr>
              <a:t>gian</a:t>
            </a:r>
            <a:r>
              <a:rPr lang="en-US" dirty="0" smtClean="0">
                <a:latin typeface="Century Gothic" panose="020B0502020202020204" pitchFamily="34" charset="0"/>
              </a:rPr>
              <a:t>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endParaRPr lang="en-US" dirty="0" smtClean="0">
              <a:latin typeface="Century Gothic" panose="020B0502020202020204" pitchFamily="34" charset="0"/>
            </a:endParaRPr>
          </a:p>
          <a:p>
            <a:r>
              <a:rPr lang="en-US" dirty="0" err="1" smtClean="0">
                <a:latin typeface="Century Gothic" panose="020B0502020202020204" pitchFamily="34" charset="0"/>
              </a:rPr>
              <a:t>Cần</a:t>
            </a:r>
            <a:r>
              <a:rPr lang="en-US" dirty="0" smtClean="0">
                <a:latin typeface="Century Gothic" panose="020B0502020202020204" pitchFamily="34" charset="0"/>
              </a:rPr>
              <a:t> </a:t>
            </a:r>
            <a:r>
              <a:rPr lang="en-US" dirty="0" err="1" smtClean="0">
                <a:latin typeface="Century Gothic" panose="020B0502020202020204" pitchFamily="34" charset="0"/>
              </a:rPr>
              <a:t>nhiều</a:t>
            </a:r>
            <a:r>
              <a:rPr lang="en-US" dirty="0" smtClean="0">
                <a:latin typeface="Century Gothic" panose="020B0502020202020204" pitchFamily="34" charset="0"/>
              </a:rPr>
              <a:t> </a:t>
            </a:r>
            <a:r>
              <a:rPr lang="en-US" dirty="0" err="1" smtClean="0">
                <a:latin typeface="Century Gothic" panose="020B0502020202020204" pitchFamily="34" charset="0"/>
              </a:rPr>
              <a:t>dữ</a:t>
            </a:r>
            <a:r>
              <a:rPr lang="en-US" dirty="0" smtClean="0">
                <a:latin typeface="Century Gothic" panose="020B0502020202020204" pitchFamily="34" charset="0"/>
              </a:rPr>
              <a:t> </a:t>
            </a:r>
            <a:r>
              <a:rPr lang="en-US" dirty="0" err="1" smtClean="0">
                <a:latin typeface="Century Gothic" panose="020B0502020202020204" pitchFamily="34" charset="0"/>
              </a:rPr>
              <a:t>liệu</a:t>
            </a:r>
            <a:endParaRPr lang="en-US" dirty="0" smtClean="0">
              <a:latin typeface="Century Gothic" panose="020B0502020202020204" pitchFamily="34" charset="0"/>
            </a:endParaRPr>
          </a:p>
          <a:p>
            <a:r>
              <a:rPr lang="en-US" dirty="0" err="1" smtClean="0">
                <a:latin typeface="Century Gothic" panose="020B0502020202020204" pitchFamily="34" charset="0"/>
              </a:rPr>
              <a:t>Mạng</a:t>
            </a:r>
            <a:r>
              <a:rPr lang="en-US" dirty="0" smtClean="0">
                <a:latin typeface="Century Gothic" panose="020B0502020202020204" pitchFamily="34" charset="0"/>
              </a:rPr>
              <a:t> </a:t>
            </a:r>
            <a:r>
              <a:rPr lang="en-US" dirty="0" err="1" smtClean="0">
                <a:latin typeface="Century Gothic" panose="020B0502020202020204" pitchFamily="34" charset="0"/>
              </a:rPr>
              <a:t>có</a:t>
            </a:r>
            <a:r>
              <a:rPr lang="en-US" dirty="0" smtClean="0">
                <a:latin typeface="Century Gothic" panose="020B0502020202020204" pitchFamily="34" charset="0"/>
              </a:rPr>
              <a:t> </a:t>
            </a:r>
            <a:r>
              <a:rPr lang="en-US" dirty="0" err="1" smtClean="0">
                <a:latin typeface="Century Gothic" panose="020B0502020202020204" pitchFamily="34" charset="0"/>
              </a:rPr>
              <a:t>cấu</a:t>
            </a:r>
            <a:r>
              <a:rPr lang="en-US" dirty="0" smtClean="0">
                <a:latin typeface="Century Gothic" panose="020B0502020202020204" pitchFamily="34" charset="0"/>
              </a:rPr>
              <a:t> </a:t>
            </a:r>
            <a:r>
              <a:rPr lang="en-US" dirty="0" err="1" smtClean="0">
                <a:latin typeface="Century Gothic" panose="020B0502020202020204" pitchFamily="34" charset="0"/>
              </a:rPr>
              <a:t>trúc</a:t>
            </a:r>
            <a:r>
              <a:rPr lang="en-US" dirty="0" smtClean="0">
                <a:latin typeface="Century Gothic" panose="020B0502020202020204" pitchFamily="34" charset="0"/>
              </a:rPr>
              <a:t> </a:t>
            </a:r>
            <a:r>
              <a:rPr lang="en-US" dirty="0" err="1" smtClean="0">
                <a:latin typeface="Century Gothic" panose="020B0502020202020204" pitchFamily="34" charset="0"/>
              </a:rPr>
              <a:t>phức</a:t>
            </a:r>
            <a:r>
              <a:rPr lang="en-US" dirty="0" smtClean="0">
                <a:latin typeface="Century Gothic" panose="020B0502020202020204" pitchFamily="34" charset="0"/>
              </a:rPr>
              <a:t> </a:t>
            </a:r>
            <a:r>
              <a:rPr lang="en-US" dirty="0" err="1" smtClean="0">
                <a:latin typeface="Century Gothic" panose="020B0502020202020204" pitchFamily="34" charset="0"/>
              </a:rPr>
              <a:t>tạp</a:t>
            </a:r>
            <a:endParaRPr lang="en-US" dirty="0" smtClean="0">
              <a:latin typeface="Century Gothic" panose="020B0502020202020204" pitchFamily="34" charset="0"/>
            </a:endParaRPr>
          </a:p>
          <a:p>
            <a:r>
              <a:rPr lang="en-US" dirty="0" err="1" smtClean="0">
                <a:latin typeface="Century Gothic" panose="020B0502020202020204" pitchFamily="34" charset="0"/>
              </a:rPr>
              <a:t>Ngữ</a:t>
            </a:r>
            <a:r>
              <a:rPr lang="en-US" dirty="0" smtClean="0">
                <a:latin typeface="Century Gothic" panose="020B0502020202020204" pitchFamily="34" charset="0"/>
              </a:rPr>
              <a:t> </a:t>
            </a:r>
            <a:r>
              <a:rPr lang="en-US" dirty="0" err="1" smtClean="0">
                <a:latin typeface="Century Gothic" panose="020B0502020202020204" pitchFamily="34" charset="0"/>
              </a:rPr>
              <a:t>cảnh</a:t>
            </a:r>
            <a:r>
              <a:rPr lang="en-US" dirty="0" smtClean="0">
                <a:latin typeface="Century Gothic" panose="020B0502020202020204" pitchFamily="34" charset="0"/>
              </a:rPr>
              <a:t> 1 </a:t>
            </a:r>
            <a:r>
              <a:rPr lang="en-US" dirty="0" err="1" smtClean="0">
                <a:latin typeface="Century Gothic" panose="020B0502020202020204" pitchFamily="34" charset="0"/>
              </a:rPr>
              <a:t>chiều</a:t>
            </a:r>
            <a:endParaRPr lang="en-US" dirty="0" smtClean="0">
              <a:latin typeface="Century Gothic" panose="020B0502020202020204" pitchFamily="34" charset="0"/>
            </a:endParaRPr>
          </a:p>
        </p:txBody>
      </p:sp>
      <p:sp>
        <p:nvSpPr>
          <p:cNvPr id="6" name="Title 1"/>
          <p:cNvSpPr txBox="1">
            <a:spLocks/>
          </p:cNvSpPr>
          <p:nvPr/>
        </p:nvSpPr>
        <p:spPr bwMode="gray">
          <a:xfrm>
            <a:off x="2429326" y="125391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err="1" smtClean="0"/>
              <a:t>Vấn</a:t>
            </a:r>
            <a:r>
              <a:rPr lang="en-US" sz="2800" dirty="0" smtClean="0"/>
              <a:t> </a:t>
            </a:r>
            <a:r>
              <a:rPr lang="en-US" sz="2800" dirty="0" err="1" smtClean="0"/>
              <a:t>đề</a:t>
            </a:r>
            <a:r>
              <a:rPr lang="en-US" sz="2800" dirty="0" smtClean="0"/>
              <a:t> </a:t>
            </a:r>
            <a:r>
              <a:rPr lang="en-US" sz="2800" dirty="0" err="1" smtClean="0"/>
              <a:t>của</a:t>
            </a:r>
            <a:r>
              <a:rPr lang="en-US" sz="2800" dirty="0" smtClean="0"/>
              <a:t> </a:t>
            </a:r>
            <a:r>
              <a:rPr lang="en-US" sz="2800" dirty="0" err="1" smtClean="0"/>
              <a:t>mạng</a:t>
            </a:r>
            <a:r>
              <a:rPr lang="en-US" sz="2800" dirty="0" smtClean="0"/>
              <a:t> </a:t>
            </a:r>
            <a:r>
              <a:rPr lang="en-US" sz="2800" dirty="0" err="1" smtClean="0"/>
              <a:t>hồi</a:t>
            </a:r>
            <a:r>
              <a:rPr lang="en-US" sz="2800" dirty="0" smtClean="0"/>
              <a:t> </a:t>
            </a:r>
            <a:r>
              <a:rPr lang="en-US" sz="2800" dirty="0" err="1" smtClean="0"/>
              <a:t>quy</a:t>
            </a:r>
            <a:r>
              <a:rPr lang="en-US" sz="2800" dirty="0" smtClean="0"/>
              <a:t> RNN</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612" y="2438400"/>
            <a:ext cx="6139542" cy="4728754"/>
          </a:xfrm>
          <a:prstGeom prst="rect">
            <a:avLst/>
          </a:prstGeom>
        </p:spPr>
      </p:pic>
    </p:spTree>
    <p:extLst>
      <p:ext uri="{BB962C8B-B14F-4D97-AF65-F5344CB8AC3E}">
        <p14:creationId xmlns:p14="http://schemas.microsoft.com/office/powerpoint/2010/main" val="1398189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682" y="546948"/>
            <a:ext cx="8761413" cy="706964"/>
          </a:xfrm>
        </p:spPr>
        <p:txBody>
          <a:bodyPr/>
          <a:lstStyle/>
          <a:p>
            <a:r>
              <a:rPr lang="en-US" dirty="0" smtClean="0"/>
              <a:t>b. Why use ?</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16</a:t>
            </a:fld>
            <a:endParaRPr lang="en-US" noProof="0" dirty="0"/>
          </a:p>
        </p:txBody>
      </p:sp>
      <p:sp>
        <p:nvSpPr>
          <p:cNvPr id="5" name="Text Placeholder 3">
            <a:extLst>
              <a:ext uri="{FF2B5EF4-FFF2-40B4-BE49-F238E27FC236}">
                <a16:creationId xmlns:a16="http://schemas.microsoft.com/office/drawing/2014/main" id="{0436469F-A292-4492-BAAB-2F581AD4AC1D}"/>
              </a:ext>
            </a:extLst>
          </p:cNvPr>
          <p:cNvSpPr txBox="1">
            <a:spLocks/>
          </p:cNvSpPr>
          <p:nvPr/>
        </p:nvSpPr>
        <p:spPr>
          <a:xfrm>
            <a:off x="544193" y="2667839"/>
            <a:ext cx="4463236" cy="37939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latin typeface="Century Gothic" panose="020B0502020202020204" pitchFamily="34" charset="0"/>
              </a:rPr>
              <a:t>Không</a:t>
            </a:r>
            <a:r>
              <a:rPr lang="en-US" dirty="0" smtClean="0">
                <a:latin typeface="Century Gothic" panose="020B0502020202020204" pitchFamily="34" charset="0"/>
              </a:rPr>
              <a:t> </a:t>
            </a:r>
            <a:r>
              <a:rPr lang="en-US" dirty="0" err="1" smtClean="0">
                <a:latin typeface="Century Gothic" panose="020B0502020202020204" pitchFamily="34" charset="0"/>
              </a:rPr>
              <a:t>tốn</a:t>
            </a:r>
            <a:r>
              <a:rPr lang="en-US" dirty="0" smtClean="0">
                <a:latin typeface="Century Gothic" panose="020B0502020202020204" pitchFamily="34" charset="0"/>
              </a:rPr>
              <a:t> </a:t>
            </a:r>
            <a:r>
              <a:rPr lang="en-US" dirty="0" err="1" smtClean="0">
                <a:latin typeface="Century Gothic" panose="020B0502020202020204" pitchFamily="34" charset="0"/>
              </a:rPr>
              <a:t>nhiều</a:t>
            </a:r>
            <a:r>
              <a:rPr lang="en-US" dirty="0" smtClean="0">
                <a:latin typeface="Century Gothic" panose="020B0502020202020204" pitchFamily="34" charset="0"/>
              </a:rPr>
              <a:t> </a:t>
            </a:r>
            <a:r>
              <a:rPr lang="en-US" dirty="0" err="1" smtClean="0">
                <a:latin typeface="Century Gothic" panose="020B0502020202020204" pitchFamily="34" charset="0"/>
              </a:rPr>
              <a:t>thời</a:t>
            </a:r>
            <a:r>
              <a:rPr lang="en-US" dirty="0" smtClean="0">
                <a:latin typeface="Century Gothic" panose="020B0502020202020204" pitchFamily="34" charset="0"/>
              </a:rPr>
              <a:t> </a:t>
            </a:r>
            <a:r>
              <a:rPr lang="en-US" dirty="0" err="1" smtClean="0">
                <a:latin typeface="Century Gothic" panose="020B0502020202020204" pitchFamily="34" charset="0"/>
              </a:rPr>
              <a:t>gian</a:t>
            </a:r>
            <a:r>
              <a:rPr lang="en-US" dirty="0" smtClean="0">
                <a:latin typeface="Century Gothic" panose="020B0502020202020204" pitchFamily="34" charset="0"/>
              </a:rPr>
              <a:t>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endParaRPr lang="en-US" dirty="0" smtClean="0">
              <a:latin typeface="Century Gothic" panose="020B0502020202020204" pitchFamily="34" charset="0"/>
            </a:endParaRPr>
          </a:p>
          <a:p>
            <a:r>
              <a:rPr lang="en-US" dirty="0" err="1" smtClean="0">
                <a:latin typeface="Century Gothic" panose="020B0502020202020204" pitchFamily="34" charset="0"/>
              </a:rPr>
              <a:t>Cần</a:t>
            </a:r>
            <a:r>
              <a:rPr lang="en-US" dirty="0" smtClean="0">
                <a:latin typeface="Century Gothic" panose="020B0502020202020204" pitchFamily="34" charset="0"/>
              </a:rPr>
              <a:t> </a:t>
            </a:r>
            <a:r>
              <a:rPr lang="en-US" dirty="0" err="1" smtClean="0">
                <a:latin typeface="Century Gothic" panose="020B0502020202020204" pitchFamily="34" charset="0"/>
              </a:rPr>
              <a:t>khá</a:t>
            </a:r>
            <a:r>
              <a:rPr lang="en-US" dirty="0" smtClean="0">
                <a:latin typeface="Century Gothic" panose="020B0502020202020204" pitchFamily="34" charset="0"/>
              </a:rPr>
              <a:t> </a:t>
            </a:r>
            <a:r>
              <a:rPr lang="en-US" dirty="0" err="1" smtClean="0">
                <a:latin typeface="Century Gothic" panose="020B0502020202020204" pitchFamily="34" charset="0"/>
              </a:rPr>
              <a:t>ít</a:t>
            </a:r>
            <a:r>
              <a:rPr lang="en-US" dirty="0" smtClean="0">
                <a:latin typeface="Century Gothic" panose="020B0502020202020204" pitchFamily="34" charset="0"/>
              </a:rPr>
              <a:t> </a:t>
            </a:r>
            <a:r>
              <a:rPr lang="en-US" dirty="0" err="1" smtClean="0">
                <a:latin typeface="Century Gothic" panose="020B0502020202020204" pitchFamily="34" charset="0"/>
              </a:rPr>
              <a:t>dữ</a:t>
            </a:r>
            <a:r>
              <a:rPr lang="en-US" dirty="0" smtClean="0">
                <a:latin typeface="Century Gothic" panose="020B0502020202020204" pitchFamily="34" charset="0"/>
              </a:rPr>
              <a:t> </a:t>
            </a:r>
            <a:r>
              <a:rPr lang="en-US" dirty="0" err="1" smtClean="0">
                <a:latin typeface="Century Gothic" panose="020B0502020202020204" pitchFamily="34" charset="0"/>
              </a:rPr>
              <a:t>liệu</a:t>
            </a:r>
            <a:endParaRPr lang="en-US" dirty="0" smtClean="0">
              <a:latin typeface="Century Gothic" panose="020B0502020202020204" pitchFamily="34" charset="0"/>
            </a:endParaRPr>
          </a:p>
          <a:p>
            <a:r>
              <a:rPr lang="en-US" dirty="0" err="1" smtClean="0">
                <a:latin typeface="Century Gothic" panose="020B0502020202020204" pitchFamily="34" charset="0"/>
              </a:rPr>
              <a:t>Khá</a:t>
            </a:r>
            <a:r>
              <a:rPr lang="en-US" dirty="0" smtClean="0">
                <a:latin typeface="Century Gothic" panose="020B0502020202020204" pitchFamily="34" charset="0"/>
              </a:rPr>
              <a:t> </a:t>
            </a:r>
            <a:r>
              <a:rPr lang="en-US" dirty="0" err="1" smtClean="0">
                <a:latin typeface="Century Gothic" panose="020B0502020202020204" pitchFamily="34" charset="0"/>
              </a:rPr>
              <a:t>dễ</a:t>
            </a:r>
            <a:r>
              <a:rPr lang="en-US" dirty="0" smtClean="0">
                <a:latin typeface="Century Gothic" panose="020B0502020202020204" pitchFamily="34" charset="0"/>
              </a:rPr>
              <a:t> </a:t>
            </a:r>
            <a:r>
              <a:rPr lang="en-US" dirty="0" err="1" smtClean="0">
                <a:latin typeface="Century Gothic" panose="020B0502020202020204" pitchFamily="34" charset="0"/>
              </a:rPr>
              <a:t>để</a:t>
            </a:r>
            <a:r>
              <a:rPr lang="en-US" dirty="0" smtClean="0">
                <a:latin typeface="Century Gothic" panose="020B0502020202020204" pitchFamily="34" charset="0"/>
              </a:rPr>
              <a:t> </a:t>
            </a:r>
            <a:r>
              <a:rPr lang="en-US" dirty="0" err="1" smtClean="0">
                <a:latin typeface="Century Gothic" panose="020B0502020202020204" pitchFamily="34" charset="0"/>
              </a:rPr>
              <a:t>triển</a:t>
            </a:r>
            <a:r>
              <a:rPr lang="en-US" dirty="0" smtClean="0">
                <a:latin typeface="Century Gothic" panose="020B0502020202020204" pitchFamily="34" charset="0"/>
              </a:rPr>
              <a:t> </a:t>
            </a:r>
            <a:r>
              <a:rPr lang="en-US" dirty="0" err="1" smtClean="0">
                <a:latin typeface="Century Gothic" panose="020B0502020202020204" pitchFamily="34" charset="0"/>
              </a:rPr>
              <a:t>khai</a:t>
            </a:r>
            <a:r>
              <a:rPr lang="en-US" dirty="0" smtClean="0">
                <a:latin typeface="Century Gothic" panose="020B0502020202020204" pitchFamily="34" charset="0"/>
              </a:rPr>
              <a:t>, </a:t>
            </a:r>
            <a:r>
              <a:rPr lang="en-US" dirty="0" err="1" smtClean="0">
                <a:latin typeface="Century Gothic" panose="020B0502020202020204" pitchFamily="34" charset="0"/>
              </a:rPr>
              <a:t>áp</a:t>
            </a:r>
            <a:r>
              <a:rPr lang="en-US" dirty="0" smtClean="0">
                <a:latin typeface="Century Gothic" panose="020B0502020202020204" pitchFamily="34" charset="0"/>
              </a:rPr>
              <a:t> </a:t>
            </a:r>
            <a:r>
              <a:rPr lang="en-US" dirty="0" err="1" smtClean="0">
                <a:latin typeface="Century Gothic" panose="020B0502020202020204" pitchFamily="34" charset="0"/>
              </a:rPr>
              <a:t>dụng</a:t>
            </a:r>
            <a:endParaRPr lang="en-US" dirty="0" smtClean="0">
              <a:latin typeface="Century Gothic" panose="020B0502020202020204" pitchFamily="34" charset="0"/>
            </a:endParaRPr>
          </a:p>
          <a:p>
            <a:r>
              <a:rPr lang="en-US" dirty="0" err="1" smtClean="0">
                <a:latin typeface="Century Gothic" panose="020B0502020202020204" pitchFamily="34" charset="0"/>
              </a:rPr>
              <a:t>Biểu</a:t>
            </a:r>
            <a:r>
              <a:rPr lang="en-US" dirty="0" smtClean="0">
                <a:latin typeface="Century Gothic" panose="020B0502020202020204" pitchFamily="34" charset="0"/>
              </a:rPr>
              <a:t> </a:t>
            </a:r>
            <a:r>
              <a:rPr lang="en-US" dirty="0" err="1" smtClean="0">
                <a:latin typeface="Century Gothic" panose="020B0502020202020204" pitchFamily="34" charset="0"/>
              </a:rPr>
              <a:t>diễn</a:t>
            </a:r>
            <a:r>
              <a:rPr lang="en-US" dirty="0" smtClean="0">
                <a:latin typeface="Century Gothic" panose="020B0502020202020204" pitchFamily="34" charset="0"/>
              </a:rPr>
              <a:t> </a:t>
            </a:r>
            <a:r>
              <a:rPr lang="en-US" dirty="0" err="1" smtClean="0">
                <a:latin typeface="Century Gothic" panose="020B0502020202020204" pitchFamily="34" charset="0"/>
              </a:rPr>
              <a:t>tốt</a:t>
            </a:r>
            <a:r>
              <a:rPr lang="en-US" dirty="0" smtClean="0">
                <a:latin typeface="Century Gothic" panose="020B0502020202020204" pitchFamily="34" charset="0"/>
              </a:rPr>
              <a:t> </a:t>
            </a:r>
            <a:r>
              <a:rPr lang="en-US" dirty="0" err="1" smtClean="0">
                <a:latin typeface="Century Gothic" panose="020B0502020202020204" pitchFamily="34" charset="0"/>
              </a:rPr>
              <a:t>ngữ</a:t>
            </a:r>
            <a:r>
              <a:rPr lang="en-US" dirty="0" smtClean="0">
                <a:latin typeface="Century Gothic" panose="020B0502020202020204" pitchFamily="34" charset="0"/>
              </a:rPr>
              <a:t> </a:t>
            </a:r>
            <a:r>
              <a:rPr lang="en-US" dirty="0" err="1" smtClean="0">
                <a:latin typeface="Century Gothic" panose="020B0502020202020204" pitchFamily="34" charset="0"/>
              </a:rPr>
              <a:t>cảnh</a:t>
            </a:r>
            <a:r>
              <a:rPr lang="en-US" dirty="0" smtClean="0">
                <a:latin typeface="Century Gothic" panose="020B0502020202020204" pitchFamily="34" charset="0"/>
              </a:rPr>
              <a:t> 2 </a:t>
            </a:r>
            <a:r>
              <a:rPr lang="en-US" dirty="0" err="1" smtClean="0">
                <a:latin typeface="Century Gothic" panose="020B0502020202020204" pitchFamily="34" charset="0"/>
              </a:rPr>
              <a:t>chiều</a:t>
            </a:r>
            <a:r>
              <a:rPr lang="en-US" dirty="0" smtClean="0">
                <a:latin typeface="Century Gothic" panose="020B0502020202020204" pitchFamily="34" charset="0"/>
              </a:rPr>
              <a:t> </a:t>
            </a:r>
            <a:r>
              <a:rPr lang="en-US" dirty="0" err="1" smtClean="0">
                <a:latin typeface="Century Gothic" panose="020B0502020202020204" pitchFamily="34" charset="0"/>
              </a:rPr>
              <a:t>trong</a:t>
            </a:r>
            <a:r>
              <a:rPr lang="en-US" dirty="0" smtClean="0">
                <a:latin typeface="Century Gothic" panose="020B0502020202020204" pitchFamily="34" charset="0"/>
              </a:rPr>
              <a:t> 1 </a:t>
            </a:r>
            <a:r>
              <a:rPr lang="en-US" dirty="0" err="1" smtClean="0">
                <a:latin typeface="Century Gothic" panose="020B0502020202020204" pitchFamily="34" charset="0"/>
              </a:rPr>
              <a:t>câu</a:t>
            </a:r>
            <a:r>
              <a:rPr lang="en-US" dirty="0" smtClean="0">
                <a:latin typeface="Century Gothic" panose="020B0502020202020204" pitchFamily="34" charset="0"/>
              </a:rPr>
              <a:t> </a:t>
            </a:r>
            <a:r>
              <a:rPr lang="en-US" dirty="0" err="1" smtClean="0">
                <a:latin typeface="Century Gothic" panose="020B0502020202020204" pitchFamily="34" charset="0"/>
              </a:rPr>
              <a:t>cụ</a:t>
            </a:r>
            <a:r>
              <a:rPr lang="en-US" dirty="0" smtClean="0">
                <a:latin typeface="Century Gothic" panose="020B0502020202020204" pitchFamily="34" charset="0"/>
              </a:rPr>
              <a:t> </a:t>
            </a:r>
            <a:r>
              <a:rPr lang="en-US" dirty="0" err="1" smtClean="0">
                <a:latin typeface="Century Gothic" panose="020B0502020202020204" pitchFamily="34" charset="0"/>
              </a:rPr>
              <a:t>thể</a:t>
            </a:r>
            <a:endParaRPr lang="en-US" dirty="0" smtClean="0">
              <a:latin typeface="Century Gothic" panose="020B0502020202020204" pitchFamily="34" charset="0"/>
            </a:endParaRPr>
          </a:p>
          <a:p>
            <a:r>
              <a:rPr lang="en-US" dirty="0" err="1" smtClean="0">
                <a:latin typeface="Century Gothic" panose="020B0502020202020204" pitchFamily="34" charset="0"/>
              </a:rPr>
              <a:t>Có</a:t>
            </a:r>
            <a:r>
              <a:rPr lang="en-US" dirty="0" smtClean="0">
                <a:latin typeface="Century Gothic" panose="020B0502020202020204" pitchFamily="34" charset="0"/>
              </a:rPr>
              <a:t> </a:t>
            </a:r>
            <a:r>
              <a:rPr lang="en-US" dirty="0" err="1" smtClean="0">
                <a:latin typeface="Century Gothic" panose="020B0502020202020204" pitchFamily="34" charset="0"/>
              </a:rPr>
              <a:t>kết</a:t>
            </a:r>
            <a:r>
              <a:rPr lang="en-US" dirty="0" smtClean="0">
                <a:latin typeface="Century Gothic" panose="020B0502020202020204" pitchFamily="34" charset="0"/>
              </a:rPr>
              <a:t> </a:t>
            </a:r>
            <a:r>
              <a:rPr lang="en-US" dirty="0" err="1" smtClean="0">
                <a:latin typeface="Century Gothic" panose="020B0502020202020204" pitchFamily="34" charset="0"/>
              </a:rPr>
              <a:t>quả</a:t>
            </a:r>
            <a:r>
              <a:rPr lang="en-US" dirty="0" smtClean="0">
                <a:latin typeface="Century Gothic" panose="020B0502020202020204" pitchFamily="34" charset="0"/>
              </a:rPr>
              <a:t> </a:t>
            </a:r>
            <a:r>
              <a:rPr lang="en-US" dirty="0" err="1" smtClean="0">
                <a:latin typeface="Century Gothic" panose="020B0502020202020204" pitchFamily="34" charset="0"/>
              </a:rPr>
              <a:t>thực</a:t>
            </a:r>
            <a:r>
              <a:rPr lang="en-US" dirty="0" smtClean="0">
                <a:latin typeface="Century Gothic" panose="020B0502020202020204" pitchFamily="34" charset="0"/>
              </a:rPr>
              <a:t> </a:t>
            </a:r>
            <a:r>
              <a:rPr lang="en-US" dirty="0" err="1" smtClean="0">
                <a:latin typeface="Century Gothic" panose="020B0502020202020204" pitchFamily="34" charset="0"/>
              </a:rPr>
              <a:t>tế</a:t>
            </a:r>
            <a:r>
              <a:rPr lang="en-US" dirty="0" smtClean="0">
                <a:latin typeface="Century Gothic" panose="020B0502020202020204" pitchFamily="34" charset="0"/>
              </a:rPr>
              <a:t> </a:t>
            </a:r>
            <a:r>
              <a:rPr lang="en-US" dirty="0" err="1" smtClean="0">
                <a:latin typeface="Century Gothic" panose="020B0502020202020204" pitchFamily="34" charset="0"/>
              </a:rPr>
              <a:t>tốt</a:t>
            </a:r>
            <a:r>
              <a:rPr lang="en-US" dirty="0" smtClean="0">
                <a:latin typeface="Century Gothic" panose="020B0502020202020204" pitchFamily="34" charset="0"/>
              </a:rPr>
              <a:t> </a:t>
            </a:r>
            <a:r>
              <a:rPr lang="en-US" dirty="0" err="1" smtClean="0">
                <a:latin typeface="Century Gothic" panose="020B0502020202020204" pitchFamily="34" charset="0"/>
              </a:rPr>
              <a:t>hơn</a:t>
            </a:r>
            <a:r>
              <a:rPr lang="en-US" dirty="0" smtClean="0">
                <a:latin typeface="Century Gothic" panose="020B0502020202020204" pitchFamily="34" charset="0"/>
              </a:rPr>
              <a:t> so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nhiều</a:t>
            </a:r>
            <a:r>
              <a:rPr lang="en-US" dirty="0" smtClean="0">
                <a:latin typeface="Century Gothic" panose="020B0502020202020204" pitchFamily="34" charset="0"/>
              </a:rPr>
              <a:t> </a:t>
            </a:r>
            <a:r>
              <a:rPr lang="en-US" dirty="0" err="1" smtClean="0">
                <a:latin typeface="Century Gothic" panose="020B0502020202020204" pitchFamily="34" charset="0"/>
              </a:rPr>
              <a:t>mô</a:t>
            </a:r>
            <a:r>
              <a:rPr lang="en-US" dirty="0" smtClean="0">
                <a:latin typeface="Century Gothic" panose="020B0502020202020204" pitchFamily="34" charset="0"/>
              </a:rPr>
              <a:t> </a:t>
            </a:r>
            <a:r>
              <a:rPr lang="en-US" dirty="0" err="1" smtClean="0">
                <a:latin typeface="Century Gothic" panose="020B0502020202020204" pitchFamily="34" charset="0"/>
              </a:rPr>
              <a:t>hình</a:t>
            </a:r>
            <a:r>
              <a:rPr lang="en-US" dirty="0" smtClean="0">
                <a:latin typeface="Century Gothic" panose="020B0502020202020204" pitchFamily="34" charset="0"/>
              </a:rPr>
              <a:t> </a:t>
            </a:r>
            <a:r>
              <a:rPr lang="en-US" dirty="0" err="1" smtClean="0">
                <a:latin typeface="Century Gothic" panose="020B0502020202020204" pitchFamily="34" charset="0"/>
              </a:rPr>
              <a:t>khác</a:t>
            </a:r>
            <a:endParaRPr lang="en-US" dirty="0" smtClean="0">
              <a:latin typeface="Century Gothic" panose="020B0502020202020204" pitchFamily="34" charset="0"/>
            </a:endParaRPr>
          </a:p>
        </p:txBody>
      </p:sp>
      <p:sp>
        <p:nvSpPr>
          <p:cNvPr id="6" name="Title 1"/>
          <p:cNvSpPr txBox="1">
            <a:spLocks/>
          </p:cNvSpPr>
          <p:nvPr/>
        </p:nvSpPr>
        <p:spPr bwMode="gray">
          <a:xfrm>
            <a:off x="2429326" y="125391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err="1" smtClean="0"/>
              <a:t>Ưu</a:t>
            </a:r>
            <a:r>
              <a:rPr lang="en-US" sz="2800" dirty="0" smtClean="0"/>
              <a:t> </a:t>
            </a:r>
            <a:r>
              <a:rPr lang="en-US" sz="2800" dirty="0" err="1" smtClean="0"/>
              <a:t>điểm</a:t>
            </a:r>
            <a:r>
              <a:rPr lang="en-US" sz="2800" dirty="0" smtClean="0"/>
              <a:t> </a:t>
            </a:r>
            <a:r>
              <a:rPr lang="en-US" sz="2800" dirty="0" err="1" smtClean="0"/>
              <a:t>của</a:t>
            </a:r>
            <a:r>
              <a:rPr lang="en-US" sz="2800" dirty="0"/>
              <a:t> </a:t>
            </a:r>
            <a:r>
              <a:rPr lang="en-US" sz="2800" dirty="0" err="1" smtClean="0"/>
              <a:t>việc</a:t>
            </a:r>
            <a:r>
              <a:rPr lang="en-US" sz="2800" dirty="0" smtClean="0"/>
              <a:t> </a:t>
            </a:r>
            <a:r>
              <a:rPr lang="en-US" sz="2800" dirty="0" err="1" smtClean="0"/>
              <a:t>dùng</a:t>
            </a:r>
            <a:r>
              <a:rPr lang="en-US" sz="2800" dirty="0" smtClean="0"/>
              <a:t> pre-train model Bert </a:t>
            </a:r>
            <a:endParaRPr lang="en-US" sz="2800" dirty="0"/>
          </a:p>
        </p:txBody>
      </p:sp>
      <p:pic>
        <p:nvPicPr>
          <p:cNvPr id="1026" name="Picture 2" descr="nern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87" y="2750214"/>
            <a:ext cx="5590902" cy="254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000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How ?</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17</a:t>
            </a:fld>
            <a:endParaRPr lang="en-US" noProof="0" dirty="0"/>
          </a:p>
        </p:txBody>
      </p:sp>
      <p:pic>
        <p:nvPicPr>
          <p:cNvPr id="3074" name="Picture 2" descr="http://jalammar.github.io/images/bert-feature-extraction-contextualized-embedd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423" y="2490651"/>
            <a:ext cx="5590903" cy="404077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0436469F-A292-4492-BAAB-2F581AD4AC1D}"/>
              </a:ext>
            </a:extLst>
          </p:cNvPr>
          <p:cNvSpPr txBox="1">
            <a:spLocks/>
          </p:cNvSpPr>
          <p:nvPr/>
        </p:nvSpPr>
        <p:spPr>
          <a:xfrm>
            <a:off x="544193" y="2667839"/>
            <a:ext cx="4463236" cy="37939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latin typeface="Century Gothic" panose="020B0502020202020204" pitchFamily="34" charset="0"/>
              </a:rPr>
              <a:t>Fine-tuning: </a:t>
            </a:r>
            <a:r>
              <a:rPr lang="en-US" dirty="0" err="1" smtClean="0">
                <a:latin typeface="Century Gothic" panose="020B0502020202020204" pitchFamily="34" charset="0"/>
              </a:rPr>
              <a:t>Thêm</a:t>
            </a:r>
            <a:r>
              <a:rPr lang="en-US" dirty="0" smtClean="0">
                <a:latin typeface="Century Gothic" panose="020B0502020202020204" pitchFamily="34" charset="0"/>
              </a:rPr>
              <a:t> 1 </a:t>
            </a:r>
            <a:r>
              <a:rPr lang="en-US" dirty="0" err="1" smtClean="0">
                <a:latin typeface="Century Gothic" panose="020B0502020202020204" pitchFamily="34" charset="0"/>
              </a:rPr>
              <a:t>lớp</a:t>
            </a:r>
            <a:r>
              <a:rPr lang="en-US" dirty="0" smtClean="0">
                <a:latin typeface="Century Gothic" panose="020B0502020202020204" pitchFamily="34" charset="0"/>
              </a:rPr>
              <a:t> neural </a:t>
            </a:r>
            <a:r>
              <a:rPr lang="en-US" dirty="0" err="1" smtClean="0">
                <a:latin typeface="Century Gothic" panose="020B0502020202020204" pitchFamily="34" charset="0"/>
              </a:rPr>
              <a:t>chưa</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r>
              <a:rPr lang="en-US" dirty="0" smtClean="0">
                <a:latin typeface="Century Gothic" panose="020B0502020202020204" pitchFamily="34" charset="0"/>
              </a:rPr>
              <a:t> </a:t>
            </a:r>
            <a:r>
              <a:rPr lang="en-US" dirty="0" err="1" smtClean="0">
                <a:latin typeface="Century Gothic" panose="020B0502020202020204" pitchFamily="34" charset="0"/>
              </a:rPr>
              <a:t>vào</a:t>
            </a:r>
            <a:r>
              <a:rPr lang="en-US" dirty="0" smtClean="0">
                <a:latin typeface="Century Gothic" panose="020B0502020202020204" pitchFamily="34" charset="0"/>
              </a:rPr>
              <a:t> </a:t>
            </a:r>
            <a:r>
              <a:rPr lang="en-US" dirty="0" err="1" smtClean="0">
                <a:latin typeface="Century Gothic" panose="020B0502020202020204" pitchFamily="34" charset="0"/>
              </a:rPr>
              <a:t>cuối</a:t>
            </a:r>
            <a:r>
              <a:rPr lang="en-US" dirty="0" smtClean="0">
                <a:latin typeface="Century Gothic" panose="020B0502020202020204" pitchFamily="34" charset="0"/>
              </a:rPr>
              <a:t> </a:t>
            </a:r>
            <a:r>
              <a:rPr lang="en-US" dirty="0" err="1" smtClean="0">
                <a:latin typeface="Century Gothic" panose="020B0502020202020204" pitchFamily="34" charset="0"/>
              </a:rPr>
              <a:t>mô</a:t>
            </a:r>
            <a:r>
              <a:rPr lang="en-US" dirty="0" smtClean="0">
                <a:latin typeface="Century Gothic" panose="020B0502020202020204" pitchFamily="34" charset="0"/>
              </a:rPr>
              <a:t> </a:t>
            </a:r>
            <a:r>
              <a:rPr lang="en-US" dirty="0" err="1" smtClean="0">
                <a:latin typeface="Century Gothic" panose="020B0502020202020204" pitchFamily="34" charset="0"/>
              </a:rPr>
              <a:t>hình</a:t>
            </a:r>
            <a:r>
              <a:rPr lang="en-US" dirty="0" smtClean="0">
                <a:latin typeface="Century Gothic" panose="020B0502020202020204" pitchFamily="34" charset="0"/>
              </a:rPr>
              <a:t> </a:t>
            </a:r>
            <a:r>
              <a:rPr lang="en-US" dirty="0" err="1" smtClean="0">
                <a:latin typeface="Century Gothic" panose="020B0502020202020204" pitchFamily="34" charset="0"/>
              </a:rPr>
              <a:t>và</a:t>
            </a:r>
            <a:r>
              <a:rPr lang="en-US" dirty="0" smtClean="0">
                <a:latin typeface="Century Gothic" panose="020B0502020202020204" pitchFamily="34" charset="0"/>
              </a:rPr>
              <a:t> </a:t>
            </a:r>
            <a:r>
              <a:rPr lang="en-US" dirty="0" err="1" smtClean="0">
                <a:latin typeface="Century Gothic" panose="020B0502020202020204" pitchFamily="34" charset="0"/>
              </a:rPr>
              <a:t>tập</a:t>
            </a:r>
            <a:r>
              <a:rPr lang="en-US" dirty="0" smtClean="0">
                <a:latin typeface="Century Gothic" panose="020B0502020202020204" pitchFamily="34" charset="0"/>
              </a:rPr>
              <a:t> </a:t>
            </a:r>
            <a:r>
              <a:rPr lang="en-US" dirty="0" err="1" smtClean="0">
                <a:latin typeface="Century Gothic" panose="020B0502020202020204" pitchFamily="34" charset="0"/>
              </a:rPr>
              <a:t>trung</a:t>
            </a:r>
            <a:r>
              <a:rPr lang="en-US" dirty="0" smtClean="0">
                <a:latin typeface="Century Gothic" panose="020B0502020202020204" pitchFamily="34" charset="0"/>
              </a:rPr>
              <a:t>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r>
              <a:rPr lang="en-US" dirty="0" smtClean="0">
                <a:latin typeface="Century Gothic" panose="020B0502020202020204" pitchFamily="34" charset="0"/>
              </a:rPr>
              <a:t> </a:t>
            </a:r>
            <a:r>
              <a:rPr lang="en-US" dirty="0" err="1" smtClean="0">
                <a:latin typeface="Century Gothic" panose="020B0502020202020204" pitchFamily="34" charset="0"/>
              </a:rPr>
              <a:t>lớp</a:t>
            </a:r>
            <a:r>
              <a:rPr lang="en-US" dirty="0" smtClean="0">
                <a:latin typeface="Century Gothic" panose="020B0502020202020204" pitchFamily="34" charset="0"/>
              </a:rPr>
              <a:t> </a:t>
            </a:r>
            <a:r>
              <a:rPr lang="en-US" dirty="0" err="1" smtClean="0">
                <a:latin typeface="Century Gothic" panose="020B0502020202020204" pitchFamily="34" charset="0"/>
              </a:rPr>
              <a:t>này</a:t>
            </a:r>
            <a:endParaRPr lang="en-US" dirty="0" smtClean="0">
              <a:latin typeface="Century Gothic" panose="020B0502020202020204" pitchFamily="34" charset="0"/>
            </a:endParaRPr>
          </a:p>
          <a:p>
            <a:r>
              <a:rPr lang="en-US" dirty="0" smtClean="0">
                <a:latin typeface="Century Gothic" panose="020B0502020202020204" pitchFamily="34" charset="0"/>
              </a:rPr>
              <a:t>Feature extractor: </a:t>
            </a:r>
            <a:r>
              <a:rPr lang="en-US" dirty="0" err="1" smtClean="0">
                <a:latin typeface="Century Gothic" panose="020B0502020202020204" pitchFamily="34" charset="0"/>
              </a:rPr>
              <a:t>dùng</a:t>
            </a:r>
            <a:r>
              <a:rPr lang="en-US" dirty="0" smtClean="0">
                <a:latin typeface="Century Gothic" panose="020B0502020202020204" pitchFamily="34" charset="0"/>
              </a:rPr>
              <a:t> Bert </a:t>
            </a:r>
            <a:r>
              <a:rPr lang="en-US" dirty="0" err="1" smtClean="0">
                <a:latin typeface="Century Gothic" panose="020B0502020202020204" pitchFamily="34" charset="0"/>
              </a:rPr>
              <a:t>trích</a:t>
            </a:r>
            <a:r>
              <a:rPr lang="en-US" dirty="0" smtClean="0">
                <a:latin typeface="Century Gothic" panose="020B0502020202020204" pitchFamily="34" charset="0"/>
              </a:rPr>
              <a:t> </a:t>
            </a:r>
            <a:r>
              <a:rPr lang="en-US" dirty="0" err="1" smtClean="0">
                <a:latin typeface="Century Gothic" panose="020B0502020202020204" pitchFamily="34" charset="0"/>
              </a:rPr>
              <a:t>xuất</a:t>
            </a:r>
            <a:r>
              <a:rPr lang="en-US" dirty="0" smtClean="0">
                <a:latin typeface="Century Gothic" panose="020B0502020202020204" pitchFamily="34" charset="0"/>
              </a:rPr>
              <a:t> </a:t>
            </a:r>
            <a:r>
              <a:rPr lang="en-US" dirty="0" err="1" smtClean="0">
                <a:latin typeface="Century Gothic" panose="020B0502020202020204" pitchFamily="34" charset="0"/>
              </a:rPr>
              <a:t>đặc</a:t>
            </a:r>
            <a:r>
              <a:rPr lang="en-US" dirty="0" smtClean="0">
                <a:latin typeface="Century Gothic" panose="020B0502020202020204" pitchFamily="34" charset="0"/>
              </a:rPr>
              <a:t> </a:t>
            </a:r>
            <a:r>
              <a:rPr lang="en-US" dirty="0" err="1" smtClean="0">
                <a:latin typeface="Century Gothic" panose="020B0502020202020204" pitchFamily="34" charset="0"/>
              </a:rPr>
              <a:t>trưng</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đặc</a:t>
            </a:r>
            <a:r>
              <a:rPr lang="en-US" dirty="0" smtClean="0">
                <a:latin typeface="Century Gothic" panose="020B0502020202020204" pitchFamily="34" charset="0"/>
              </a:rPr>
              <a:t> </a:t>
            </a:r>
            <a:r>
              <a:rPr lang="en-US" dirty="0" err="1" smtClean="0">
                <a:latin typeface="Century Gothic" panose="020B0502020202020204" pitchFamily="34" charset="0"/>
              </a:rPr>
              <a:t>trưng</a:t>
            </a:r>
            <a:r>
              <a:rPr lang="en-US" dirty="0" smtClean="0">
                <a:latin typeface="Century Gothic" panose="020B0502020202020204" pitchFamily="34" charset="0"/>
              </a:rPr>
              <a:t> </a:t>
            </a:r>
            <a:r>
              <a:rPr lang="en-US" dirty="0" err="1" smtClean="0">
                <a:latin typeface="Century Gothic" panose="020B0502020202020204" pitchFamily="34" charset="0"/>
              </a:rPr>
              <a:t>này</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dung </a:t>
            </a:r>
            <a:r>
              <a:rPr lang="en-US" dirty="0" err="1" smtClean="0">
                <a:latin typeface="Century Gothic" panose="020B0502020202020204" pitchFamily="34" charset="0"/>
              </a:rPr>
              <a:t>như</a:t>
            </a:r>
            <a:r>
              <a:rPr lang="en-US" dirty="0" smtClean="0">
                <a:latin typeface="Century Gothic" panose="020B0502020202020204" pitchFamily="34" charset="0"/>
              </a:rPr>
              <a:t> </a:t>
            </a:r>
            <a:r>
              <a:rPr lang="en-US" dirty="0" err="1" smtClean="0">
                <a:latin typeface="Century Gothic" panose="020B0502020202020204" pitchFamily="34" charset="0"/>
              </a:rPr>
              <a:t>đầu</a:t>
            </a:r>
            <a:r>
              <a:rPr lang="en-US" dirty="0" smtClean="0">
                <a:latin typeface="Century Gothic" panose="020B0502020202020204" pitchFamily="34" charset="0"/>
              </a:rPr>
              <a:t> </a:t>
            </a:r>
            <a:r>
              <a:rPr lang="en-US" dirty="0" err="1" smtClean="0">
                <a:latin typeface="Century Gothic" panose="020B0502020202020204" pitchFamily="34" charset="0"/>
              </a:rPr>
              <a:t>vào</a:t>
            </a:r>
            <a:r>
              <a:rPr lang="en-US" dirty="0" smtClean="0">
                <a:latin typeface="Century Gothic" panose="020B0502020202020204" pitchFamily="34" charset="0"/>
              </a:rPr>
              <a:t>  </a:t>
            </a:r>
            <a:r>
              <a:rPr lang="en-US" dirty="0" err="1" smtClean="0">
                <a:latin typeface="Century Gothic" panose="020B0502020202020204" pitchFamily="34" charset="0"/>
              </a:rPr>
              <a:t>cho</a:t>
            </a:r>
            <a:r>
              <a:rPr lang="en-US" dirty="0" smtClean="0">
                <a:latin typeface="Century Gothic" panose="020B0502020202020204" pitchFamily="34" charset="0"/>
              </a:rPr>
              <a:t> </a:t>
            </a:r>
            <a:r>
              <a:rPr lang="en-US" dirty="0" err="1" smtClean="0">
                <a:latin typeface="Century Gothic" panose="020B0502020202020204" pitchFamily="34" charset="0"/>
              </a:rPr>
              <a:t>vào</a:t>
            </a:r>
            <a:r>
              <a:rPr lang="en-US" dirty="0" smtClean="0">
                <a:latin typeface="Century Gothic" panose="020B0502020202020204" pitchFamily="34" charset="0"/>
              </a:rPr>
              <a:t> </a:t>
            </a:r>
            <a:r>
              <a:rPr lang="en-US" dirty="0" err="1" smtClean="0">
                <a:latin typeface="Century Gothic" panose="020B0502020202020204" pitchFamily="34" charset="0"/>
              </a:rPr>
              <a:t>mạng</a:t>
            </a:r>
            <a:r>
              <a:rPr lang="en-US" dirty="0" smtClean="0">
                <a:latin typeface="Century Gothic" panose="020B0502020202020204" pitchFamily="34" charset="0"/>
              </a:rPr>
              <a:t> (RNN, LSTM,..)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r>
              <a:rPr lang="en-US" dirty="0" smtClean="0">
                <a:latin typeface="Century Gothic" panose="020B0502020202020204" pitchFamily="34" charset="0"/>
              </a:rPr>
              <a:t> </a:t>
            </a:r>
          </a:p>
        </p:txBody>
      </p:sp>
    </p:spTree>
    <p:extLst>
      <p:ext uri="{BB962C8B-B14F-4D97-AF65-F5344CB8AC3E}">
        <p14:creationId xmlns:p14="http://schemas.microsoft.com/office/powerpoint/2010/main" val="2563416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p:txBody>
          <a:bodyPr>
            <a:normAutofit/>
          </a:bodyPr>
          <a:lstStyle/>
          <a:p>
            <a:r>
              <a:rPr lang="en-US" dirty="0" smtClean="0">
                <a:solidFill>
                  <a:schemeClr val="bg1"/>
                </a:solidFill>
              </a:rPr>
              <a:t>3. </a:t>
            </a:r>
            <a:r>
              <a:rPr lang="en-US" dirty="0" err="1" smtClean="0">
                <a:solidFill>
                  <a:schemeClr val="bg1"/>
                </a:solidFill>
              </a:rPr>
              <a:t>Xây</a:t>
            </a:r>
            <a:r>
              <a:rPr lang="en-US" dirty="0" smtClean="0">
                <a:solidFill>
                  <a:schemeClr val="bg1"/>
                </a:solidFill>
              </a:rPr>
              <a:t> </a:t>
            </a:r>
            <a:r>
              <a:rPr lang="en-US" dirty="0" err="1" smtClean="0">
                <a:solidFill>
                  <a:schemeClr val="bg1"/>
                </a:solidFill>
              </a:rPr>
              <a:t>dựng</a:t>
            </a:r>
            <a:endParaRPr lang="en-US" sz="2300" dirty="0">
              <a:solidFill>
                <a:schemeClr val="bg1"/>
              </a:solidFill>
            </a:endParaRPr>
          </a:p>
        </p:txBody>
      </p:sp>
      <p:graphicFrame>
        <p:nvGraphicFramePr>
          <p:cNvPr id="5" name="Content Placeholder 2" descr="3 numbered bullets in a row&#10;">
            <a:extLst>
              <a:ext uri="{FF2B5EF4-FFF2-40B4-BE49-F238E27FC236}">
                <a16:creationId xmlns:a16="http://schemas.microsoft.com/office/drawing/2014/main" id="{98A38006-F5DD-4447-B2BD-295B48BD10E7}"/>
              </a:ext>
            </a:extLst>
          </p:cNvPr>
          <p:cNvGraphicFramePr>
            <a:graphicFrameLocks noGrp="1"/>
          </p:cNvGraphicFramePr>
          <p:nvPr>
            <p:ph idx="4294967295"/>
            <p:extLst>
              <p:ext uri="{D42A27DB-BD31-4B8C-83A1-F6EECF244321}">
                <p14:modId xmlns:p14="http://schemas.microsoft.com/office/powerpoint/2010/main" val="255599407"/>
              </p:ext>
            </p:extLst>
          </p:nvPr>
        </p:nvGraphicFramePr>
        <p:xfrm>
          <a:off x="5313045"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18</a:t>
            </a:fld>
            <a:endParaRPr lang="en-US" dirty="0"/>
          </a:p>
        </p:txBody>
      </p:sp>
    </p:spTree>
    <p:extLst>
      <p:ext uri="{BB962C8B-B14F-4D97-AF65-F5344CB8AC3E}">
        <p14:creationId xmlns:p14="http://schemas.microsoft.com/office/powerpoint/2010/main" val="3628637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4" name="Rectangle 3"/>
          <p:cNvSpPr/>
          <p:nvPr/>
        </p:nvSpPr>
        <p:spPr>
          <a:xfrm>
            <a:off x="414725" y="2731770"/>
            <a:ext cx="1779836" cy="11495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DỮ </a:t>
            </a:r>
            <a:r>
              <a:rPr lang="en-US" dirty="0" err="1" smtClean="0"/>
              <a:t>liệu</a:t>
            </a:r>
            <a:r>
              <a:rPr lang="en-US" dirty="0" smtClean="0"/>
              <a:t> crawl </a:t>
            </a:r>
            <a:r>
              <a:rPr lang="en-US" dirty="0" err="1" smtClean="0"/>
              <a:t>được</a:t>
            </a:r>
            <a:r>
              <a:rPr lang="en-US" dirty="0" smtClean="0"/>
              <a:t> </a:t>
            </a:r>
            <a:r>
              <a:rPr lang="en-US" dirty="0" err="1" smtClean="0"/>
              <a:t>từ</a:t>
            </a:r>
            <a:r>
              <a:rPr lang="en-US" dirty="0" smtClean="0"/>
              <a:t> fptshop.com</a:t>
            </a:r>
            <a:endParaRPr lang="en-US" dirty="0"/>
          </a:p>
        </p:txBody>
      </p:sp>
      <p:sp>
        <p:nvSpPr>
          <p:cNvPr id="7" name="Rectangle 6"/>
          <p:cNvSpPr/>
          <p:nvPr/>
        </p:nvSpPr>
        <p:spPr>
          <a:xfrm>
            <a:off x="414725" y="4377404"/>
            <a:ext cx="1779836" cy="1058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Dữ</a:t>
            </a:r>
            <a:r>
              <a:rPr lang="en-US" dirty="0" smtClean="0"/>
              <a:t> </a:t>
            </a:r>
            <a:r>
              <a:rPr lang="en-US" dirty="0" err="1" smtClean="0"/>
              <a:t>liệu</a:t>
            </a:r>
            <a:r>
              <a:rPr lang="en-US" dirty="0" smtClean="0"/>
              <a:t> file log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bán</a:t>
            </a:r>
            <a:r>
              <a:rPr lang="en-US" dirty="0" smtClean="0"/>
              <a:t> </a:t>
            </a:r>
            <a:r>
              <a:rPr lang="en-US" dirty="0" err="1" smtClean="0"/>
              <a:t>hàng</a:t>
            </a:r>
            <a:r>
              <a:rPr lang="en-US" dirty="0" smtClean="0"/>
              <a:t> online </a:t>
            </a:r>
            <a:endParaRPr lang="en-US" dirty="0"/>
          </a:p>
        </p:txBody>
      </p:sp>
      <p:sp>
        <p:nvSpPr>
          <p:cNvPr id="6" name="Rectangle 5"/>
          <p:cNvSpPr/>
          <p:nvPr/>
        </p:nvSpPr>
        <p:spPr>
          <a:xfrm>
            <a:off x="2826886" y="3370040"/>
            <a:ext cx="1759132" cy="16014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a:t>
            </a:r>
            <a:r>
              <a:rPr lang="en-US" dirty="0" smtClean="0"/>
              <a:t>aw comment</a:t>
            </a:r>
            <a:endParaRPr lang="en-US" dirty="0"/>
          </a:p>
        </p:txBody>
      </p:sp>
      <p:sp>
        <p:nvSpPr>
          <p:cNvPr id="28" name="Rectangle 27"/>
          <p:cNvSpPr/>
          <p:nvPr/>
        </p:nvSpPr>
        <p:spPr>
          <a:xfrm>
            <a:off x="5197868" y="3651523"/>
            <a:ext cx="1759132" cy="879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Dữ</a:t>
            </a:r>
            <a:r>
              <a:rPr lang="en-US" dirty="0" smtClean="0"/>
              <a:t> </a:t>
            </a:r>
            <a:r>
              <a:rPr lang="en-US" dirty="0" err="1" smtClean="0"/>
              <a:t>liệu</a:t>
            </a:r>
            <a:r>
              <a:rPr lang="en-US" dirty="0" smtClean="0"/>
              <a:t> </a:t>
            </a:r>
            <a:r>
              <a:rPr lang="en-US" dirty="0" err="1" smtClean="0"/>
              <a:t>dùng</a:t>
            </a:r>
            <a:r>
              <a:rPr lang="en-US" dirty="0" smtClean="0"/>
              <a:t> </a:t>
            </a:r>
            <a:r>
              <a:rPr lang="en-US" dirty="0" err="1" smtClean="0"/>
              <a:t>gán</a:t>
            </a:r>
            <a:r>
              <a:rPr lang="en-US" dirty="0" smtClean="0"/>
              <a:t> </a:t>
            </a:r>
            <a:r>
              <a:rPr lang="en-US" dirty="0" err="1" smtClean="0"/>
              <a:t>nhãn</a:t>
            </a:r>
            <a:endParaRPr lang="en-US" dirty="0"/>
          </a:p>
        </p:txBody>
      </p:sp>
      <p:sp>
        <p:nvSpPr>
          <p:cNvPr id="29" name="Rectangle 28"/>
          <p:cNvSpPr/>
          <p:nvPr/>
        </p:nvSpPr>
        <p:spPr>
          <a:xfrm>
            <a:off x="7594882" y="3651523"/>
            <a:ext cx="1759132" cy="879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Dữ</a:t>
            </a:r>
            <a:r>
              <a:rPr lang="en-US" dirty="0" smtClean="0"/>
              <a:t> </a:t>
            </a:r>
            <a:r>
              <a:rPr lang="en-US" dirty="0" err="1" smtClean="0"/>
              <a:t>liệu</a:t>
            </a:r>
            <a:r>
              <a:rPr lang="en-US" dirty="0" smtClean="0"/>
              <a:t> </a:t>
            </a:r>
            <a:r>
              <a:rPr lang="en-US" dirty="0" err="1" smtClean="0"/>
              <a:t>gán</a:t>
            </a:r>
            <a:r>
              <a:rPr lang="en-US" dirty="0" smtClean="0"/>
              <a:t> </a:t>
            </a:r>
            <a:r>
              <a:rPr lang="en-US" dirty="0" err="1" smtClean="0"/>
              <a:t>nhãn</a:t>
            </a:r>
            <a:endParaRPr lang="en-US" dirty="0"/>
          </a:p>
        </p:txBody>
      </p:sp>
      <p:sp>
        <p:nvSpPr>
          <p:cNvPr id="38" name="Rectangle 37"/>
          <p:cNvSpPr/>
          <p:nvPr/>
        </p:nvSpPr>
        <p:spPr>
          <a:xfrm>
            <a:off x="1478757" y="5996230"/>
            <a:ext cx="2063931" cy="487680"/>
          </a:xfrm>
          <a:prstGeom prst="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smtClean="0"/>
              <a:t>Tách</a:t>
            </a:r>
            <a:r>
              <a:rPr lang="en-US" sz="1600" dirty="0" smtClean="0"/>
              <a:t> </a:t>
            </a:r>
            <a:r>
              <a:rPr lang="en-US" sz="1600" dirty="0" err="1" smtClean="0"/>
              <a:t>lấy</a:t>
            </a:r>
            <a:r>
              <a:rPr lang="en-US" sz="1600" dirty="0" smtClean="0"/>
              <a:t> comment</a:t>
            </a:r>
            <a:endParaRPr lang="en-US" sz="1600" dirty="0"/>
          </a:p>
        </p:txBody>
      </p:sp>
      <p:sp>
        <p:nvSpPr>
          <p:cNvPr id="40" name="Rectangle 39"/>
          <p:cNvSpPr/>
          <p:nvPr/>
        </p:nvSpPr>
        <p:spPr>
          <a:xfrm>
            <a:off x="4136070" y="5978699"/>
            <a:ext cx="2063931" cy="487680"/>
          </a:xfrm>
          <a:prstGeom prst="rect">
            <a:avLst/>
          </a:prstGeom>
          <a:solidFill>
            <a:schemeClr val="accent4">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Clean </a:t>
            </a:r>
            <a:r>
              <a:rPr lang="en-US" sz="1600" dirty="0" err="1" smtClean="0"/>
              <a:t>ký</a:t>
            </a:r>
            <a:r>
              <a:rPr lang="en-US" sz="1600" dirty="0" smtClean="0"/>
              <a:t> </a:t>
            </a:r>
            <a:r>
              <a:rPr lang="en-US" sz="1600" dirty="0" err="1" smtClean="0"/>
              <a:t>tự</a:t>
            </a:r>
            <a:r>
              <a:rPr lang="en-US" sz="1600" dirty="0" smtClean="0"/>
              <a:t> </a:t>
            </a:r>
            <a:r>
              <a:rPr lang="en-US" sz="1600" dirty="0" err="1" smtClean="0"/>
              <a:t>đặc</a:t>
            </a:r>
            <a:r>
              <a:rPr lang="en-US" sz="1600" dirty="0" smtClean="0"/>
              <a:t> </a:t>
            </a:r>
            <a:r>
              <a:rPr lang="en-US" sz="1600" dirty="0" err="1" smtClean="0"/>
              <a:t>biệt</a:t>
            </a:r>
            <a:r>
              <a:rPr lang="en-US" sz="1600" dirty="0" smtClean="0"/>
              <a:t> </a:t>
            </a:r>
            <a:r>
              <a:rPr lang="en-US" sz="1600" dirty="0" err="1" smtClean="0"/>
              <a:t>như</a:t>
            </a:r>
            <a:r>
              <a:rPr lang="en-US" sz="1600" dirty="0" smtClean="0"/>
              <a:t> $#@...</a:t>
            </a:r>
            <a:endParaRPr lang="en-US" sz="1600" dirty="0"/>
          </a:p>
        </p:txBody>
      </p:sp>
      <p:sp>
        <p:nvSpPr>
          <p:cNvPr id="42" name="Rectangle 41"/>
          <p:cNvSpPr/>
          <p:nvPr/>
        </p:nvSpPr>
        <p:spPr>
          <a:xfrm>
            <a:off x="4136070" y="2487930"/>
            <a:ext cx="2289864" cy="487680"/>
          </a:xfrm>
          <a:prstGeom prst="rect">
            <a:avLst/>
          </a:prstGeom>
          <a:solidFill>
            <a:schemeClr val="accent4">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Tokenize </a:t>
            </a:r>
            <a:r>
              <a:rPr lang="en-US" sz="1600" dirty="0" err="1" smtClean="0"/>
              <a:t>bằng</a:t>
            </a:r>
            <a:r>
              <a:rPr lang="en-US" sz="1600" dirty="0" smtClean="0"/>
              <a:t> </a:t>
            </a:r>
            <a:r>
              <a:rPr lang="en-US" sz="1600" dirty="0" err="1" smtClean="0"/>
              <a:t>VnCoreNLP</a:t>
            </a:r>
            <a:endParaRPr lang="en-US" sz="1600" dirty="0"/>
          </a:p>
        </p:txBody>
      </p:sp>
      <p:sp>
        <p:nvSpPr>
          <p:cNvPr id="43" name="Rectangle 42"/>
          <p:cNvSpPr/>
          <p:nvPr/>
        </p:nvSpPr>
        <p:spPr>
          <a:xfrm>
            <a:off x="6562916" y="5978699"/>
            <a:ext cx="2063931" cy="487680"/>
          </a:xfrm>
          <a:prstGeom prst="rect">
            <a:avLst/>
          </a:prstGeom>
          <a:solidFill>
            <a:schemeClr val="accent4">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smtClean="0"/>
              <a:t>Gán</a:t>
            </a:r>
            <a:r>
              <a:rPr lang="en-US" sz="1600" dirty="0" smtClean="0"/>
              <a:t> </a:t>
            </a:r>
            <a:r>
              <a:rPr lang="en-US" sz="1600" dirty="0" err="1" smtClean="0"/>
              <a:t>nhãn</a:t>
            </a:r>
            <a:endParaRPr lang="en-US" sz="1600" dirty="0"/>
          </a:p>
        </p:txBody>
      </p:sp>
      <p:sp>
        <p:nvSpPr>
          <p:cNvPr id="59" name="Rectangle 58"/>
          <p:cNvSpPr/>
          <p:nvPr/>
        </p:nvSpPr>
        <p:spPr>
          <a:xfrm>
            <a:off x="10018456" y="3651523"/>
            <a:ext cx="1759132" cy="879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Dữ</a:t>
            </a:r>
            <a:r>
              <a:rPr lang="en-US" dirty="0" smtClean="0"/>
              <a:t> </a:t>
            </a:r>
            <a:r>
              <a:rPr lang="en-US" dirty="0" err="1" smtClean="0"/>
              <a:t>liệu</a:t>
            </a:r>
            <a:r>
              <a:rPr lang="en-US" dirty="0" smtClean="0"/>
              <a:t> </a:t>
            </a:r>
            <a:r>
              <a:rPr lang="en-US" dirty="0" err="1" smtClean="0"/>
              <a:t>huấn</a:t>
            </a:r>
            <a:r>
              <a:rPr lang="en-US" dirty="0" smtClean="0"/>
              <a:t> </a:t>
            </a:r>
            <a:r>
              <a:rPr lang="en-US" dirty="0" err="1" smtClean="0"/>
              <a:t>luyện</a:t>
            </a:r>
            <a:endParaRPr lang="en-US" dirty="0"/>
          </a:p>
        </p:txBody>
      </p:sp>
      <p:sp>
        <p:nvSpPr>
          <p:cNvPr id="64" name="Rectangle 63"/>
          <p:cNvSpPr/>
          <p:nvPr/>
        </p:nvSpPr>
        <p:spPr>
          <a:xfrm>
            <a:off x="9126808" y="5978699"/>
            <a:ext cx="2063931" cy="487680"/>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Encode </a:t>
            </a:r>
            <a:r>
              <a:rPr lang="en-US" sz="1600" dirty="0" err="1" smtClean="0"/>
              <a:t>bằng</a:t>
            </a:r>
            <a:r>
              <a:rPr lang="en-US" sz="1600" dirty="0" smtClean="0"/>
              <a:t> BPE</a:t>
            </a:r>
            <a:endParaRPr lang="en-US" sz="1600" dirty="0"/>
          </a:p>
        </p:txBody>
      </p:sp>
      <p:sp>
        <p:nvSpPr>
          <p:cNvPr id="65" name="Rectangle 64"/>
          <p:cNvSpPr/>
          <p:nvPr/>
        </p:nvSpPr>
        <p:spPr>
          <a:xfrm>
            <a:off x="9126807" y="2440038"/>
            <a:ext cx="2063931" cy="487680"/>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Embedding</a:t>
            </a:r>
            <a:endParaRPr lang="en-US" sz="1600" dirty="0"/>
          </a:p>
        </p:txBody>
      </p:sp>
      <p:sp>
        <p:nvSpPr>
          <p:cNvPr id="73" name="Right Arrow 72"/>
          <p:cNvSpPr/>
          <p:nvPr/>
        </p:nvSpPr>
        <p:spPr>
          <a:xfrm>
            <a:off x="4595832" y="3982858"/>
            <a:ext cx="611850" cy="31917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6983031" y="3935525"/>
            <a:ext cx="611850" cy="311561"/>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a:off x="9399640" y="3935525"/>
            <a:ext cx="611850" cy="26342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2194561" y="3222171"/>
            <a:ext cx="632325" cy="561525"/>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Arrow 78"/>
          <p:cNvSpPr/>
          <p:nvPr/>
        </p:nvSpPr>
        <p:spPr>
          <a:xfrm>
            <a:off x="2224392" y="4403093"/>
            <a:ext cx="632325" cy="568357"/>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732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sz="3600" dirty="0" err="1" smtClean="0">
                <a:solidFill>
                  <a:schemeClr val="bg1"/>
                </a:solidFill>
              </a:rPr>
              <a:t>Nội</a:t>
            </a:r>
            <a:r>
              <a:rPr lang="en-US" sz="3600" dirty="0" smtClean="0">
                <a:solidFill>
                  <a:schemeClr val="bg1"/>
                </a:solidFill>
              </a:rPr>
              <a:t> dung</a:t>
            </a:r>
            <a:endParaRPr lang="en-US" sz="3600" dirty="0">
              <a:solidFill>
                <a:schemeClr val="bg1"/>
              </a:solidFill>
            </a:endParaRPr>
          </a:p>
        </p:txBody>
      </p:sp>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5660571" y="1748812"/>
            <a:ext cx="4984342" cy="720000"/>
          </a:xfrm>
        </p:spPr>
        <p:txBody>
          <a:bodyPr>
            <a:normAutofit/>
          </a:bodyPr>
          <a:lstStyle/>
          <a:p>
            <a:r>
              <a:rPr lang="en-US" dirty="0"/>
              <a:t>1</a:t>
            </a:r>
            <a:r>
              <a:rPr lang="en-US" dirty="0" smtClean="0"/>
              <a:t>.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endParaRPr lang="en-US" dirty="0"/>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5660571" y="2561156"/>
            <a:ext cx="4984342" cy="720000"/>
          </a:xfrm>
        </p:spPr>
        <p:txBody>
          <a:bodyPr>
            <a:normAutofit/>
          </a:bodyPr>
          <a:lstStyle/>
          <a:p>
            <a:r>
              <a:rPr lang="en-US" dirty="0"/>
              <a:t>2</a:t>
            </a:r>
            <a:r>
              <a:rPr lang="en-US" dirty="0" smtClean="0"/>
              <a:t>. </a:t>
            </a:r>
            <a:r>
              <a:rPr lang="en-US" dirty="0" err="1" smtClean="0"/>
              <a:t>Phương</a:t>
            </a:r>
            <a:r>
              <a:rPr lang="en-US" dirty="0" smtClean="0"/>
              <a:t> </a:t>
            </a:r>
            <a:r>
              <a:rPr lang="en-US" dirty="0" err="1" smtClean="0"/>
              <a:t>pháp</a:t>
            </a:r>
            <a:endParaRPr lang="en-US" dirty="0"/>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5660571" y="3373501"/>
            <a:ext cx="4984342" cy="720000"/>
          </a:xfrm>
        </p:spPr>
        <p:txBody>
          <a:bodyPr>
            <a:normAutofit/>
          </a:bodyPr>
          <a:lstStyle/>
          <a:p>
            <a:r>
              <a:rPr lang="en-US" dirty="0"/>
              <a:t>3</a:t>
            </a:r>
            <a:r>
              <a:rPr lang="en-US" dirty="0" smtClean="0"/>
              <a:t>. </a:t>
            </a:r>
            <a:r>
              <a:rPr lang="en-US" dirty="0" err="1"/>
              <a:t>X</a:t>
            </a:r>
            <a:r>
              <a:rPr lang="en-US" dirty="0" err="1" smtClean="0"/>
              <a:t>ây</a:t>
            </a:r>
            <a:r>
              <a:rPr lang="en-US" dirty="0" smtClean="0"/>
              <a:t> </a:t>
            </a:r>
            <a:r>
              <a:rPr lang="en-US" dirty="0" err="1" smtClean="0"/>
              <a:t>dựng</a:t>
            </a:r>
            <a:endParaRPr lang="en-US" dirty="0"/>
          </a:p>
        </p:txBody>
      </p:sp>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a:xfrm>
            <a:off x="5660571" y="4185846"/>
            <a:ext cx="4984342" cy="720000"/>
          </a:xfrm>
        </p:spPr>
        <p:txBody>
          <a:bodyPr>
            <a:normAutofit/>
          </a:bodyPr>
          <a:lstStyle/>
          <a:p>
            <a:r>
              <a:rPr lang="en-US" dirty="0" smtClean="0"/>
              <a:t>4. </a:t>
            </a:r>
            <a:r>
              <a:rPr lang="en-US" dirty="0" err="1" smtClean="0"/>
              <a:t>Đánh</a:t>
            </a:r>
            <a:r>
              <a:rPr lang="en-US" dirty="0" smtClean="0"/>
              <a:t> </a:t>
            </a:r>
            <a:r>
              <a:rPr lang="en-US" dirty="0" err="1" smtClean="0"/>
              <a:t>giá</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9" name="Text Placeholder 8">
            <a:extLst>
              <a:ext uri="{FF2B5EF4-FFF2-40B4-BE49-F238E27FC236}">
                <a16:creationId xmlns:a16="http://schemas.microsoft.com/office/drawing/2014/main" id="{246A07C8-F3A3-4A79-ADA4-D3DF410E6827}"/>
              </a:ext>
            </a:extLst>
          </p:cNvPr>
          <p:cNvSpPr>
            <a:spLocks noGrp="1"/>
          </p:cNvSpPr>
          <p:nvPr>
            <p:ph type="body" sz="quarter" idx="17"/>
          </p:nvPr>
        </p:nvSpPr>
        <p:spPr>
          <a:xfrm>
            <a:off x="5660571" y="4998190"/>
            <a:ext cx="4984342" cy="720000"/>
          </a:xfrm>
        </p:spPr>
        <p:txBody>
          <a:bodyPr/>
          <a:lstStyle/>
          <a:p>
            <a:r>
              <a:rPr lang="en-US" dirty="0" smtClean="0"/>
              <a:t>5. Demo</a:t>
            </a:r>
            <a:endParaRPr lang="en-US" dirty="0"/>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2</a:t>
            </a:fld>
            <a:endParaRPr lang="en-US" dirty="0"/>
          </a:p>
        </p:txBody>
      </p:sp>
    </p:spTree>
    <p:extLst>
      <p:ext uri="{BB962C8B-B14F-4D97-AF65-F5344CB8AC3E}">
        <p14:creationId xmlns:p14="http://schemas.microsoft.com/office/powerpoint/2010/main" val="944875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893852" y="2547939"/>
            <a:ext cx="3860260" cy="1735668"/>
          </a:xfrm>
        </p:spPr>
        <p:txBody>
          <a:bodyPr vert="horz" lIns="91440" tIns="45720" rIns="91440" bIns="45720" rtlCol="0" anchor="ctr">
            <a:normAutofit/>
          </a:bodyPr>
          <a:lstStyle/>
          <a:p>
            <a:pPr>
              <a:lnSpc>
                <a:spcPct val="90000"/>
              </a:lnSpc>
            </a:pPr>
            <a:r>
              <a:rPr lang="en-US" sz="2800" dirty="0" err="1" smtClean="0">
                <a:solidFill>
                  <a:schemeClr val="bg1"/>
                </a:solidFill>
              </a:rPr>
              <a:t>Xây</a:t>
            </a:r>
            <a:r>
              <a:rPr lang="en-US" sz="2800" dirty="0" smtClean="0">
                <a:solidFill>
                  <a:schemeClr val="bg1"/>
                </a:solidFill>
              </a:rPr>
              <a:t> </a:t>
            </a:r>
            <a:r>
              <a:rPr lang="en-US" sz="2800" dirty="0" err="1" smtClean="0">
                <a:solidFill>
                  <a:schemeClr val="bg1"/>
                </a:solidFill>
              </a:rPr>
              <a:t>dựng</a:t>
            </a:r>
            <a:r>
              <a:rPr lang="en-US" sz="2800" dirty="0" smtClean="0">
                <a:solidFill>
                  <a:schemeClr val="bg1"/>
                </a:solidFill>
              </a:rPr>
              <a:t> </a:t>
            </a:r>
            <a:r>
              <a:rPr lang="en-US" sz="2800" dirty="0" err="1" smtClean="0">
                <a:solidFill>
                  <a:schemeClr val="bg1"/>
                </a:solidFill>
              </a:rPr>
              <a:t>và</a:t>
            </a:r>
            <a:r>
              <a:rPr lang="en-US" sz="2800" dirty="0" smtClean="0">
                <a:solidFill>
                  <a:schemeClr val="bg1"/>
                </a:solidFill>
              </a:rPr>
              <a:t> </a:t>
            </a:r>
            <a:r>
              <a:rPr lang="en-US" sz="2800" dirty="0" err="1" smtClean="0">
                <a:solidFill>
                  <a:schemeClr val="bg1"/>
                </a:solidFill>
              </a:rPr>
              <a:t>huấn</a:t>
            </a:r>
            <a:r>
              <a:rPr lang="en-US" sz="2800" dirty="0" smtClean="0">
                <a:solidFill>
                  <a:schemeClr val="bg1"/>
                </a:solidFill>
              </a:rPr>
              <a:t> </a:t>
            </a:r>
            <a:r>
              <a:rPr lang="en-US" sz="2800" dirty="0" err="1" smtClean="0">
                <a:solidFill>
                  <a:schemeClr val="bg1"/>
                </a:solidFill>
              </a:rPr>
              <a:t>luyện</a:t>
            </a:r>
            <a:r>
              <a:rPr lang="en-US" sz="2800" dirty="0" smtClean="0">
                <a:solidFill>
                  <a:schemeClr val="bg1"/>
                </a:solidFill>
              </a:rPr>
              <a:t> model</a:t>
            </a:r>
            <a:endParaRPr lang="en-US" sz="2800" dirty="0">
              <a:solidFill>
                <a:schemeClr val="bg1"/>
              </a:solidFill>
            </a:endParaRPr>
          </a:p>
        </p:txBody>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a:xfrm>
            <a:off x="10361612" y="287021"/>
            <a:ext cx="838199" cy="767687"/>
          </a:xfrm>
        </p:spPr>
        <p:txBody>
          <a:bodyPr/>
          <a:lstStyle/>
          <a:p>
            <a:fld id="{9FF96B15-8338-45D5-A943-561235072D66}" type="slidenum">
              <a:rPr lang="en-US" smtClean="0"/>
              <a:t>20</a:t>
            </a:fld>
            <a:endParaRPr lang="en-US" dirty="0"/>
          </a:p>
        </p:txBody>
      </p:sp>
      <p:sp>
        <p:nvSpPr>
          <p:cNvPr id="9" name="Text Placeholder 3">
            <a:extLst>
              <a:ext uri="{FF2B5EF4-FFF2-40B4-BE49-F238E27FC236}">
                <a16:creationId xmlns:a16="http://schemas.microsoft.com/office/drawing/2014/main" id="{0436469F-A292-4492-BAAB-2F581AD4AC1D}"/>
              </a:ext>
            </a:extLst>
          </p:cNvPr>
          <p:cNvSpPr txBox="1">
            <a:spLocks/>
          </p:cNvSpPr>
          <p:nvPr/>
        </p:nvSpPr>
        <p:spPr>
          <a:xfrm>
            <a:off x="6527569" y="1820589"/>
            <a:ext cx="4463236" cy="37939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latin typeface="Century Gothic" panose="020B0502020202020204" pitchFamily="34" charset="0"/>
              </a:rPr>
              <a:t>Đối</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fine-</a:t>
            </a:r>
            <a:r>
              <a:rPr lang="en-US" dirty="0" err="1" smtClean="0">
                <a:latin typeface="Century Gothic" panose="020B0502020202020204" pitchFamily="34" charset="0"/>
              </a:rPr>
              <a:t>tunning</a:t>
            </a:r>
            <a:r>
              <a:rPr lang="en-US" dirty="0" smtClean="0">
                <a:latin typeface="Century Gothic" panose="020B0502020202020204" pitchFamily="34" charset="0"/>
              </a:rPr>
              <a:t> </a:t>
            </a:r>
            <a:r>
              <a:rPr lang="en-US" dirty="0" err="1" smtClean="0">
                <a:latin typeface="Century Gothic" panose="020B0502020202020204" pitchFamily="34" charset="0"/>
              </a:rPr>
              <a:t>thì</a:t>
            </a:r>
            <a:r>
              <a:rPr lang="en-US" dirty="0" smtClean="0">
                <a:latin typeface="Century Gothic" panose="020B0502020202020204" pitchFamily="34" charset="0"/>
              </a:rPr>
              <a:t> hyper parameter </a:t>
            </a:r>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khuyên</a:t>
            </a:r>
            <a:r>
              <a:rPr lang="en-US" dirty="0" smtClean="0">
                <a:latin typeface="Century Gothic" panose="020B0502020202020204" pitchFamily="34" charset="0"/>
              </a:rPr>
              <a:t> </a:t>
            </a:r>
            <a:r>
              <a:rPr lang="en-US" dirty="0" err="1" smtClean="0">
                <a:latin typeface="Century Gothic" panose="020B0502020202020204" pitchFamily="34" charset="0"/>
              </a:rPr>
              <a:t>dùng</a:t>
            </a:r>
            <a:r>
              <a:rPr lang="en-US" dirty="0" smtClean="0">
                <a:latin typeface="Century Gothic" panose="020B0502020202020204" pitchFamily="34" charset="0"/>
              </a:rPr>
              <a:t> </a:t>
            </a:r>
            <a:r>
              <a:rPr lang="en-US" dirty="0" err="1" smtClean="0">
                <a:latin typeface="Century Gothic" panose="020B0502020202020204" pitchFamily="34" charset="0"/>
              </a:rPr>
              <a:t>như</a:t>
            </a:r>
            <a:r>
              <a:rPr lang="en-US" dirty="0" smtClean="0">
                <a:latin typeface="Century Gothic" panose="020B0502020202020204" pitchFamily="34" charset="0"/>
              </a:rPr>
              <a:t> </a:t>
            </a:r>
            <a:r>
              <a:rPr lang="en-US" dirty="0" err="1" smtClean="0">
                <a:latin typeface="Century Gothic" panose="020B0502020202020204" pitchFamily="34" charset="0"/>
              </a:rPr>
              <a:t>sau</a:t>
            </a:r>
            <a:r>
              <a:rPr lang="en-US" dirty="0" smtClean="0">
                <a:latin typeface="Century Gothic" panose="020B0502020202020204" pitchFamily="34" charset="0"/>
              </a:rPr>
              <a:t>:</a:t>
            </a:r>
          </a:p>
          <a:p>
            <a:pPr lvl="1"/>
            <a:r>
              <a:rPr lang="en-US" dirty="0" smtClean="0">
                <a:latin typeface="Century Gothic" panose="020B0502020202020204" pitchFamily="34" charset="0"/>
              </a:rPr>
              <a:t>Batch size: 16, 32</a:t>
            </a:r>
          </a:p>
          <a:p>
            <a:pPr lvl="1"/>
            <a:r>
              <a:rPr lang="en-US" dirty="0" smtClean="0">
                <a:latin typeface="Century Gothic" panose="020B0502020202020204" pitchFamily="34" charset="0"/>
              </a:rPr>
              <a:t>Learning rate (Adam): 5e-5, 3e-5, 2e-5</a:t>
            </a:r>
          </a:p>
          <a:p>
            <a:pPr lvl="1"/>
            <a:r>
              <a:rPr lang="en-US" dirty="0" err="1" smtClean="0">
                <a:latin typeface="Century Gothic" panose="020B0502020202020204" pitchFamily="34" charset="0"/>
              </a:rPr>
              <a:t>Số</a:t>
            </a:r>
            <a:r>
              <a:rPr lang="en-US" dirty="0" smtClean="0">
                <a:latin typeface="Century Gothic" panose="020B0502020202020204" pitchFamily="34" charset="0"/>
              </a:rPr>
              <a:t> epochs: 2 </a:t>
            </a:r>
            <a:r>
              <a:rPr lang="en-US" dirty="0" err="1" smtClean="0">
                <a:latin typeface="Century Gothic" panose="020B0502020202020204" pitchFamily="34" charset="0"/>
              </a:rPr>
              <a:t>đến</a:t>
            </a:r>
            <a:r>
              <a:rPr lang="en-US" dirty="0" smtClean="0">
                <a:latin typeface="Century Gothic" panose="020B0502020202020204" pitchFamily="34" charset="0"/>
              </a:rPr>
              <a:t> 5</a:t>
            </a:r>
            <a:endParaRPr lang="en-US" dirty="0">
              <a:latin typeface="Century Gothic" panose="020B0502020202020204" pitchFamily="34" charset="0"/>
            </a:endParaRPr>
          </a:p>
        </p:txBody>
      </p:sp>
    </p:spTree>
    <p:extLst>
      <p:ext uri="{BB962C8B-B14F-4D97-AF65-F5344CB8AC3E}">
        <p14:creationId xmlns:p14="http://schemas.microsoft.com/office/powerpoint/2010/main" val="3405163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BB6A-049C-45E8-AC09-2F0B9BB2F304}"/>
              </a:ext>
            </a:extLst>
          </p:cNvPr>
          <p:cNvSpPr>
            <a:spLocks noGrp="1"/>
          </p:cNvSpPr>
          <p:nvPr>
            <p:ph type="title"/>
          </p:nvPr>
        </p:nvSpPr>
        <p:spPr/>
        <p:txBody>
          <a:bodyPr/>
          <a:lstStyle/>
          <a:p>
            <a:r>
              <a:rPr lang="en-US" dirty="0" smtClean="0"/>
              <a:t>4. </a:t>
            </a:r>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Text Placeholder 3">
            <a:extLst>
              <a:ext uri="{FF2B5EF4-FFF2-40B4-BE49-F238E27FC236}">
                <a16:creationId xmlns:a16="http://schemas.microsoft.com/office/drawing/2014/main" id="{C54F589A-CEC8-4207-8D7B-43220A840A6C}"/>
              </a:ext>
            </a:extLst>
          </p:cNvPr>
          <p:cNvSpPr>
            <a:spLocks noGrp="1"/>
          </p:cNvSpPr>
          <p:nvPr>
            <p:ph type="body" sz="quarter" idx="14"/>
          </p:nvPr>
        </p:nvSpPr>
        <p:spPr/>
        <p:txBody>
          <a:bodyPr>
            <a:normAutofit/>
          </a:bodyPr>
          <a:lstStyle/>
          <a:p>
            <a:r>
              <a:rPr lang="en-US" dirty="0" err="1" smtClean="0"/>
              <a:t>Đánh</a:t>
            </a:r>
            <a:r>
              <a:rPr lang="en-US" dirty="0" smtClean="0"/>
              <a:t> </a:t>
            </a:r>
            <a:r>
              <a:rPr lang="en-US" dirty="0" err="1" smtClean="0"/>
              <a:t>giá</a:t>
            </a:r>
            <a:r>
              <a:rPr lang="en-US" dirty="0" smtClean="0"/>
              <a:t> </a:t>
            </a:r>
            <a:r>
              <a:rPr lang="en-US" dirty="0" err="1" smtClean="0"/>
              <a:t>mô</a:t>
            </a:r>
            <a:r>
              <a:rPr lang="en-US" dirty="0" smtClean="0"/>
              <a:t> </a:t>
            </a:r>
            <a:r>
              <a:rPr lang="en-US" dirty="0" err="1" smtClean="0"/>
              <a:t>hình</a:t>
            </a:r>
            <a:endParaRPr lang="en-US" dirty="0"/>
          </a:p>
          <a:p>
            <a:endParaRPr lang="en-US" dirty="0"/>
          </a:p>
        </p:txBody>
      </p:sp>
      <p:sp>
        <p:nvSpPr>
          <p:cNvPr id="6" name="Text Placeholder 5">
            <a:extLst>
              <a:ext uri="{FF2B5EF4-FFF2-40B4-BE49-F238E27FC236}">
                <a16:creationId xmlns:a16="http://schemas.microsoft.com/office/drawing/2014/main" id="{71EA63EB-C2C5-4671-AE38-4464037BE2F9}"/>
              </a:ext>
            </a:extLst>
          </p:cNvPr>
          <p:cNvSpPr>
            <a:spLocks noGrp="1"/>
          </p:cNvSpPr>
          <p:nvPr>
            <p:ph type="body" sz="quarter" idx="16"/>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t>
            </a:r>
            <a:endParaRPr lang="en-US" dirty="0"/>
          </a:p>
        </p:txBody>
      </p:sp>
      <p:sp>
        <p:nvSpPr>
          <p:cNvPr id="3" name="Slide Number Placeholder 2">
            <a:extLst>
              <a:ext uri="{FF2B5EF4-FFF2-40B4-BE49-F238E27FC236}">
                <a16:creationId xmlns:a16="http://schemas.microsoft.com/office/drawing/2014/main" id="{1EC2495D-630A-AF42-97CB-9B1D6372777F}"/>
              </a:ext>
            </a:extLst>
          </p:cNvPr>
          <p:cNvSpPr>
            <a:spLocks noGrp="1"/>
          </p:cNvSpPr>
          <p:nvPr>
            <p:ph type="sldNum" sz="quarter" idx="12"/>
          </p:nvPr>
        </p:nvSpPr>
        <p:spPr/>
        <p:txBody>
          <a:bodyPr/>
          <a:lstStyle/>
          <a:p>
            <a:fld id="{9FF96B15-8338-45D5-A943-561235072D66}" type="slidenum">
              <a:rPr lang="en-US" smtClean="0"/>
              <a:pPr/>
              <a:t>21</a:t>
            </a:fld>
            <a:endParaRPr lang="en-US" dirty="0"/>
          </a:p>
        </p:txBody>
      </p:sp>
      <p:sp>
        <p:nvSpPr>
          <p:cNvPr id="5" name="Picture Placeholder 4"/>
          <p:cNvSpPr>
            <a:spLocks noGrp="1"/>
          </p:cNvSpPr>
          <p:nvPr>
            <p:ph type="pic" sz="quarter" idx="21"/>
          </p:nvPr>
        </p:nvSpPr>
        <p:spPr/>
      </p:sp>
      <p:pic>
        <p:nvPicPr>
          <p:cNvPr id="9" name="Picture Placeholder 41" descr="Checkmark">
            <a:extLst>
              <a:ext uri="{FF2B5EF4-FFF2-40B4-BE49-F238E27FC236}">
                <a16:creationId xmlns:a16="http://schemas.microsoft.com/office/drawing/2014/main" id="{3A3B6454-5613-4DC3-8C16-A358C166055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46413" t="-50148" r="-53884" b="-50148"/>
          <a:stretch/>
        </p:blipFill>
        <p:spPr>
          <a:xfrm>
            <a:off x="6454143" y="2344500"/>
            <a:ext cx="1041323" cy="1041323"/>
          </a:xfrm>
          <a:prstGeom prst="rect">
            <a:avLst/>
          </a:prstGeom>
        </p:spPr>
      </p:pic>
      <p:pic>
        <p:nvPicPr>
          <p:cNvPr id="11" name="Picture Placeholder 39" descr="Share">
            <a:extLst>
              <a:ext uri="{FF2B5EF4-FFF2-40B4-BE49-F238E27FC236}">
                <a16:creationId xmlns:a16="http://schemas.microsoft.com/office/drawing/2014/main" id="{6DAD0805-FCC0-46BE-8281-FAE74450C713}"/>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41595" t="-41595" r="-41595" b="-41595"/>
          <a:stretch/>
        </p:blipFill>
        <p:spPr>
          <a:xfrm>
            <a:off x="8835110" y="2341234"/>
            <a:ext cx="1041323" cy="1041323"/>
          </a:xfrm>
          <a:prstGeom prst="rect">
            <a:avLst/>
          </a:prstGeom>
        </p:spPr>
      </p:pic>
      <p:sp>
        <p:nvSpPr>
          <p:cNvPr id="7" name="Picture Placeholder 6"/>
          <p:cNvSpPr>
            <a:spLocks noGrp="1"/>
          </p:cNvSpPr>
          <p:nvPr>
            <p:ph type="pic" sz="quarter" idx="22"/>
          </p:nvPr>
        </p:nvSpPr>
        <p:spPr/>
      </p:sp>
    </p:spTree>
    <p:extLst>
      <p:ext uri="{BB962C8B-B14F-4D97-AF65-F5344CB8AC3E}">
        <p14:creationId xmlns:p14="http://schemas.microsoft.com/office/powerpoint/2010/main" val="46269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5" name="Text Placeholder 3">
            <a:extLst>
              <a:ext uri="{FF2B5EF4-FFF2-40B4-BE49-F238E27FC236}">
                <a16:creationId xmlns:a16="http://schemas.microsoft.com/office/drawing/2014/main" id="{0436469F-A292-4492-BAAB-2F581AD4AC1D}"/>
              </a:ext>
            </a:extLst>
          </p:cNvPr>
          <p:cNvSpPr txBox="1">
            <a:spLocks/>
          </p:cNvSpPr>
          <p:nvPr/>
        </p:nvSpPr>
        <p:spPr>
          <a:xfrm>
            <a:off x="544193" y="2667839"/>
            <a:ext cx="4463236" cy="37939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smtClean="0">
              <a:latin typeface="Century Gothic" panose="020B0502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524" y="2776461"/>
            <a:ext cx="1486029" cy="2347163"/>
          </a:xfrm>
          <a:prstGeom prst="rect">
            <a:avLst/>
          </a:prstGeom>
        </p:spPr>
      </p:pic>
      <p:sp>
        <p:nvSpPr>
          <p:cNvPr id="9" name="Text Placeholder 3">
            <a:extLst>
              <a:ext uri="{FF2B5EF4-FFF2-40B4-BE49-F238E27FC236}">
                <a16:creationId xmlns:a16="http://schemas.microsoft.com/office/drawing/2014/main" id="{0436469F-A292-4492-BAAB-2F581AD4AC1D}"/>
              </a:ext>
            </a:extLst>
          </p:cNvPr>
          <p:cNvSpPr txBox="1">
            <a:spLocks/>
          </p:cNvSpPr>
          <p:nvPr/>
        </p:nvSpPr>
        <p:spPr>
          <a:xfrm>
            <a:off x="696593" y="2820240"/>
            <a:ext cx="3840573" cy="31625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latin typeface="Century Gothic" panose="020B0502020202020204" pitchFamily="34" charset="0"/>
              </a:rPr>
              <a:t>Model </a:t>
            </a:r>
            <a:r>
              <a:rPr lang="en-US" dirty="0" err="1" smtClean="0">
                <a:latin typeface="Century Gothic" panose="020B0502020202020204" pitchFamily="34" charset="0"/>
              </a:rPr>
              <a:t>nhận</a:t>
            </a:r>
            <a:r>
              <a:rPr lang="en-US" dirty="0" smtClean="0">
                <a:latin typeface="Century Gothic" panose="020B0502020202020204" pitchFamily="34" charset="0"/>
              </a:rPr>
              <a:t> </a:t>
            </a:r>
            <a:r>
              <a:rPr lang="en-US" dirty="0" err="1" smtClean="0">
                <a:latin typeface="Century Gothic" panose="020B0502020202020204" pitchFamily="34" charset="0"/>
              </a:rPr>
              <a:t>dạng</a:t>
            </a:r>
            <a:r>
              <a:rPr lang="en-US" dirty="0" smtClean="0">
                <a:latin typeface="Century Gothic" panose="020B0502020202020204" pitchFamily="34" charset="0"/>
              </a:rPr>
              <a:t> </a:t>
            </a:r>
            <a:r>
              <a:rPr lang="en-US" dirty="0" err="1" smtClean="0">
                <a:latin typeface="Century Gothic" panose="020B0502020202020204" pitchFamily="34" charset="0"/>
              </a:rPr>
              <a:t>khá</a:t>
            </a:r>
            <a:r>
              <a:rPr lang="en-US" dirty="0" smtClean="0">
                <a:latin typeface="Century Gothic" panose="020B0502020202020204" pitchFamily="34" charset="0"/>
              </a:rPr>
              <a:t> </a:t>
            </a:r>
            <a:r>
              <a:rPr lang="en-US" dirty="0" err="1" smtClean="0">
                <a:latin typeface="Century Gothic" panose="020B0502020202020204" pitchFamily="34" charset="0"/>
              </a:rPr>
              <a:t>là</a:t>
            </a:r>
            <a:r>
              <a:rPr lang="en-US" dirty="0" smtClean="0">
                <a:latin typeface="Century Gothic" panose="020B0502020202020204" pitchFamily="34" charset="0"/>
              </a:rPr>
              <a:t> </a:t>
            </a:r>
            <a:r>
              <a:rPr lang="en-US" dirty="0" err="1" smtClean="0">
                <a:latin typeface="Century Gothic" panose="020B0502020202020204" pitchFamily="34" charset="0"/>
              </a:rPr>
              <a:t>chính</a:t>
            </a:r>
            <a:r>
              <a:rPr lang="en-US" dirty="0" smtClean="0">
                <a:latin typeface="Century Gothic" panose="020B0502020202020204" pitchFamily="34" charset="0"/>
              </a:rPr>
              <a:t> </a:t>
            </a:r>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điểm</a:t>
            </a:r>
            <a:r>
              <a:rPr lang="en-US" dirty="0" smtClean="0">
                <a:latin typeface="Century Gothic" panose="020B0502020202020204" pitchFamily="34" charset="0"/>
              </a:rPr>
              <a:t> f1=92.9</a:t>
            </a:r>
          </a:p>
          <a:p>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định</a:t>
            </a:r>
            <a:r>
              <a:rPr lang="en-US" dirty="0" smtClean="0">
                <a:latin typeface="Century Gothic" panose="020B0502020202020204" pitchFamily="34" charset="0"/>
              </a:rPr>
              <a:t> </a:t>
            </a:r>
            <a:r>
              <a:rPr lang="en-US" dirty="0" err="1" smtClean="0">
                <a:latin typeface="Century Gothic" panose="020B0502020202020204" pitchFamily="34" charset="0"/>
              </a:rPr>
              <a:t>thiếu</a:t>
            </a:r>
            <a:r>
              <a:rPr lang="en-US" dirty="0" smtClean="0">
                <a:latin typeface="Century Gothic" panose="020B0502020202020204" pitchFamily="34" charset="0"/>
              </a:rPr>
              <a:t> </a:t>
            </a:r>
            <a:r>
              <a:rPr lang="en-US" dirty="0" err="1" smtClean="0">
                <a:latin typeface="Century Gothic" panose="020B0502020202020204" pitchFamily="34" charset="0"/>
              </a:rPr>
              <a:t>thuộc</a:t>
            </a:r>
            <a:r>
              <a:rPr lang="en-US" dirty="0" smtClean="0">
                <a:latin typeface="Century Gothic" panose="020B0502020202020204" pitchFamily="34" charset="0"/>
              </a:rPr>
              <a:t> </a:t>
            </a:r>
            <a:r>
              <a:rPr lang="en-US" dirty="0" err="1" smtClean="0">
                <a:latin typeface="Century Gothic" panose="020B0502020202020204" pitchFamily="34" charset="0"/>
              </a:rPr>
              <a:t>tính</a:t>
            </a:r>
            <a:r>
              <a:rPr lang="en-US" dirty="0" smtClean="0">
                <a:latin typeface="Century Gothic" panose="020B0502020202020204" pitchFamily="34" charset="0"/>
              </a:rPr>
              <a:t>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sản</a:t>
            </a:r>
            <a:r>
              <a:rPr lang="en-US" dirty="0" smtClean="0">
                <a:latin typeface="Century Gothic" panose="020B0502020202020204" pitchFamily="34" charset="0"/>
              </a:rPr>
              <a:t> </a:t>
            </a:r>
            <a:r>
              <a:rPr lang="en-US" dirty="0" err="1" smtClean="0">
                <a:latin typeface="Century Gothic" panose="020B0502020202020204" pitchFamily="34" charset="0"/>
              </a:rPr>
              <a:t>phẩm</a:t>
            </a:r>
            <a:endParaRPr lang="en-US" dirty="0" smtClean="0">
              <a:latin typeface="Century Gothic" panose="020B0502020202020204" pitchFamily="34" charset="0"/>
            </a:endParaRPr>
          </a:p>
          <a:p>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định</a:t>
            </a:r>
            <a:r>
              <a:rPr lang="en-US" dirty="0" smtClean="0">
                <a:latin typeface="Century Gothic" panose="020B0502020202020204" pitchFamily="34" charset="0"/>
              </a:rPr>
              <a:t> </a:t>
            </a:r>
            <a:r>
              <a:rPr lang="en-US" dirty="0" err="1" smtClean="0">
                <a:latin typeface="Century Gothic" panose="020B0502020202020204" pitchFamily="34" charset="0"/>
              </a:rPr>
              <a:t>thừa</a:t>
            </a:r>
            <a:r>
              <a:rPr lang="en-US" dirty="0" smtClean="0">
                <a:latin typeface="Century Gothic" panose="020B0502020202020204" pitchFamily="34" charset="0"/>
              </a:rPr>
              <a:t> </a:t>
            </a:r>
            <a:r>
              <a:rPr lang="en-US" dirty="0" err="1" smtClean="0">
                <a:latin typeface="Century Gothic" panose="020B0502020202020204" pitchFamily="34" charset="0"/>
              </a:rPr>
              <a:t>tên</a:t>
            </a:r>
            <a:r>
              <a:rPr lang="en-US" dirty="0" smtClean="0">
                <a:latin typeface="Century Gothic" panose="020B0502020202020204" pitchFamily="34" charset="0"/>
              </a:rPr>
              <a:t> </a:t>
            </a:r>
            <a:r>
              <a:rPr lang="en-US" dirty="0" err="1" smtClean="0">
                <a:latin typeface="Century Gothic" panose="020B0502020202020204" pitchFamily="34" charset="0"/>
              </a:rPr>
              <a:t>sản</a:t>
            </a:r>
            <a:r>
              <a:rPr lang="en-US" dirty="0" smtClean="0">
                <a:latin typeface="Century Gothic" panose="020B0502020202020204" pitchFamily="34" charset="0"/>
              </a:rPr>
              <a:t> </a:t>
            </a:r>
            <a:r>
              <a:rPr lang="en-US" dirty="0" err="1" smtClean="0">
                <a:latin typeface="Century Gothic" panose="020B0502020202020204" pitchFamily="34" charset="0"/>
              </a:rPr>
              <a:t>phẩm</a:t>
            </a:r>
            <a:r>
              <a:rPr lang="en-US" dirty="0" smtClean="0">
                <a:latin typeface="Century Gothic" panose="020B0502020202020204" pitchFamily="34" charset="0"/>
              </a:rPr>
              <a:t> </a:t>
            </a:r>
            <a:r>
              <a:rPr lang="en-US" dirty="0" err="1" smtClean="0">
                <a:latin typeface="Century Gothic" panose="020B0502020202020204" pitchFamily="34" charset="0"/>
              </a:rPr>
              <a:t>không</a:t>
            </a:r>
            <a:r>
              <a:rPr lang="en-US" dirty="0" smtClean="0">
                <a:latin typeface="Century Gothic" panose="020B0502020202020204" pitchFamily="34" charset="0"/>
              </a:rPr>
              <a:t> </a:t>
            </a:r>
            <a:r>
              <a:rPr lang="en-US" dirty="0" err="1" smtClean="0">
                <a:latin typeface="Century Gothic" panose="020B0502020202020204" pitchFamily="34" charset="0"/>
              </a:rPr>
              <a:t>quan</a:t>
            </a:r>
            <a:r>
              <a:rPr lang="en-US" dirty="0" smtClean="0">
                <a:latin typeface="Century Gothic" panose="020B0502020202020204" pitchFamily="34" charset="0"/>
              </a:rPr>
              <a:t> </a:t>
            </a:r>
            <a:r>
              <a:rPr lang="en-US" dirty="0" err="1" smtClean="0">
                <a:latin typeface="Century Gothic" panose="020B0502020202020204" pitchFamily="34" charset="0"/>
              </a:rPr>
              <a:t>trọng</a:t>
            </a:r>
            <a:endParaRPr lang="en-US" dirty="0" smtClean="0">
              <a:latin typeface="Century Gothic" panose="020B0502020202020204" pitchFamily="34" charset="0"/>
            </a:endParaRPr>
          </a:p>
          <a:p>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định</a:t>
            </a:r>
            <a:r>
              <a:rPr lang="en-US" dirty="0" smtClean="0">
                <a:latin typeface="Century Gothic" panose="020B0502020202020204" pitchFamily="34" charset="0"/>
              </a:rPr>
              <a:t> </a:t>
            </a:r>
            <a:r>
              <a:rPr lang="en-US" dirty="0" err="1" smtClean="0">
                <a:latin typeface="Century Gothic" panose="020B0502020202020204" pitchFamily="34" charset="0"/>
              </a:rPr>
              <a:t>nhầm</a:t>
            </a:r>
            <a:r>
              <a:rPr lang="en-US" dirty="0" smtClean="0">
                <a:latin typeface="Century Gothic" panose="020B0502020202020204" pitchFamily="34" charset="0"/>
              </a:rPr>
              <a:t> </a:t>
            </a:r>
            <a:r>
              <a:rPr lang="en-US" dirty="0" err="1" smtClean="0">
                <a:latin typeface="Century Gothic" panose="020B0502020202020204" pitchFamily="34" charset="0"/>
              </a:rPr>
              <a:t>địa</a:t>
            </a:r>
            <a:r>
              <a:rPr lang="en-US" dirty="0" smtClean="0">
                <a:latin typeface="Century Gothic" panose="020B0502020202020204" pitchFamily="34" charset="0"/>
              </a:rPr>
              <a:t> </a:t>
            </a:r>
            <a:r>
              <a:rPr lang="en-US" dirty="0" err="1" smtClean="0">
                <a:latin typeface="Century Gothic" panose="020B0502020202020204" pitchFamily="34" charset="0"/>
              </a:rPr>
              <a:t>chỉ</a:t>
            </a:r>
            <a:r>
              <a:rPr lang="en-US" dirty="0" smtClean="0">
                <a:latin typeface="Century Gothic" panose="020B0502020202020204" pitchFamily="34" charset="0"/>
              </a:rPr>
              <a:t> </a:t>
            </a:r>
            <a:r>
              <a:rPr lang="en-US" dirty="0" err="1" smtClean="0">
                <a:latin typeface="Century Gothic" panose="020B0502020202020204" pitchFamily="34" charset="0"/>
              </a:rPr>
              <a:t>thành</a:t>
            </a:r>
            <a:r>
              <a:rPr lang="en-US" dirty="0" smtClean="0">
                <a:latin typeface="Century Gothic" panose="020B0502020202020204" pitchFamily="34" charset="0"/>
              </a:rPr>
              <a:t> </a:t>
            </a:r>
            <a:r>
              <a:rPr lang="en-US" dirty="0" err="1" smtClean="0">
                <a:latin typeface="Century Gothic" panose="020B0502020202020204" pitchFamily="34" charset="0"/>
              </a:rPr>
              <a:t>tên</a:t>
            </a:r>
            <a:r>
              <a:rPr lang="en-US" dirty="0" smtClean="0">
                <a:latin typeface="Century Gothic" panose="020B0502020202020204" pitchFamily="34" charset="0"/>
              </a:rPr>
              <a:t> </a:t>
            </a:r>
            <a:r>
              <a:rPr lang="en-US" dirty="0" err="1" smtClean="0">
                <a:latin typeface="Century Gothic" panose="020B0502020202020204" pitchFamily="34" charset="0"/>
              </a:rPr>
              <a:t>sản</a:t>
            </a:r>
            <a:r>
              <a:rPr lang="en-US" dirty="0" smtClean="0">
                <a:latin typeface="Century Gothic" panose="020B0502020202020204" pitchFamily="34" charset="0"/>
              </a:rPr>
              <a:t> </a:t>
            </a:r>
            <a:r>
              <a:rPr lang="en-US" dirty="0" err="1" smtClean="0">
                <a:latin typeface="Century Gothic" panose="020B0502020202020204" pitchFamily="34" charset="0"/>
              </a:rPr>
              <a:t>phẩm</a:t>
            </a:r>
            <a:endParaRPr lang="en-US" dirty="0" smtClean="0">
              <a:latin typeface="Century Gothic" panose="020B0502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540" y="2706624"/>
            <a:ext cx="1333616" cy="220999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2118" y="2776461"/>
            <a:ext cx="1356478" cy="188230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9226" y="2776461"/>
            <a:ext cx="1432684" cy="1752752"/>
          </a:xfrm>
          <a:prstGeom prst="rect">
            <a:avLst/>
          </a:prstGeom>
        </p:spPr>
      </p:pic>
    </p:spTree>
    <p:extLst>
      <p:ext uri="{BB962C8B-B14F-4D97-AF65-F5344CB8AC3E}">
        <p14:creationId xmlns:p14="http://schemas.microsoft.com/office/powerpoint/2010/main" val="2007789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893852" y="2547939"/>
            <a:ext cx="3860260" cy="1735668"/>
          </a:xfrm>
        </p:spPr>
        <p:txBody>
          <a:bodyPr vert="horz" lIns="91440" tIns="45720" rIns="91440" bIns="45720" rtlCol="0" anchor="ctr">
            <a:normAutofit/>
          </a:bodyPr>
          <a:lstStyle/>
          <a:p>
            <a:pPr>
              <a:lnSpc>
                <a:spcPct val="90000"/>
              </a:lnSpc>
            </a:pPr>
            <a:r>
              <a:rPr lang="en-US" sz="2800" dirty="0" err="1" smtClean="0">
                <a:solidFill>
                  <a:schemeClr val="bg1"/>
                </a:solidFill>
              </a:rPr>
              <a:t>Hướng</a:t>
            </a:r>
            <a:r>
              <a:rPr lang="en-US" sz="2800" dirty="0" smtClean="0">
                <a:solidFill>
                  <a:schemeClr val="bg1"/>
                </a:solidFill>
              </a:rPr>
              <a:t> </a:t>
            </a:r>
            <a:r>
              <a:rPr lang="en-US" sz="2800" dirty="0" err="1" smtClean="0">
                <a:solidFill>
                  <a:schemeClr val="bg1"/>
                </a:solidFill>
              </a:rPr>
              <a:t>phát</a:t>
            </a:r>
            <a:r>
              <a:rPr lang="en-US" sz="2800" dirty="0" smtClean="0">
                <a:solidFill>
                  <a:schemeClr val="bg1"/>
                </a:solidFill>
              </a:rPr>
              <a:t> </a:t>
            </a:r>
            <a:r>
              <a:rPr lang="en-US" sz="2800" dirty="0" err="1" smtClean="0">
                <a:solidFill>
                  <a:schemeClr val="bg1"/>
                </a:solidFill>
              </a:rPr>
              <a:t>triển</a:t>
            </a:r>
            <a:endParaRPr lang="en-US" sz="2800" dirty="0">
              <a:solidFill>
                <a:schemeClr val="bg1"/>
              </a:solidFill>
            </a:endParaRPr>
          </a:p>
        </p:txBody>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a:xfrm>
            <a:off x="10361612" y="287021"/>
            <a:ext cx="838199" cy="767687"/>
          </a:xfrm>
        </p:spPr>
        <p:txBody>
          <a:bodyPr/>
          <a:lstStyle/>
          <a:p>
            <a:fld id="{9FF96B15-8338-45D5-A943-561235072D66}" type="slidenum">
              <a:rPr lang="en-US" smtClean="0"/>
              <a:t>23</a:t>
            </a:fld>
            <a:endParaRPr lang="en-US" dirty="0"/>
          </a:p>
        </p:txBody>
      </p:sp>
      <p:sp>
        <p:nvSpPr>
          <p:cNvPr id="9" name="Text Placeholder 3">
            <a:extLst>
              <a:ext uri="{FF2B5EF4-FFF2-40B4-BE49-F238E27FC236}">
                <a16:creationId xmlns:a16="http://schemas.microsoft.com/office/drawing/2014/main" id="{0436469F-A292-4492-BAAB-2F581AD4AC1D}"/>
              </a:ext>
            </a:extLst>
          </p:cNvPr>
          <p:cNvSpPr txBox="1">
            <a:spLocks/>
          </p:cNvSpPr>
          <p:nvPr/>
        </p:nvSpPr>
        <p:spPr>
          <a:xfrm>
            <a:off x="6736575" y="2386646"/>
            <a:ext cx="4463236" cy="37939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latin typeface="Century Gothic" panose="020B0502020202020204" pitchFamily="34" charset="0"/>
              </a:rPr>
              <a:t>Nâng</a:t>
            </a:r>
            <a:r>
              <a:rPr lang="en-US" dirty="0" smtClean="0">
                <a:latin typeface="Century Gothic" panose="020B0502020202020204" pitchFamily="34" charset="0"/>
              </a:rPr>
              <a:t> </a:t>
            </a:r>
            <a:r>
              <a:rPr lang="en-US" dirty="0" err="1" smtClean="0">
                <a:latin typeface="Century Gothic" panose="020B0502020202020204" pitchFamily="34" charset="0"/>
              </a:rPr>
              <a:t>cao</a:t>
            </a:r>
            <a:r>
              <a:rPr lang="en-US" dirty="0" smtClean="0">
                <a:latin typeface="Century Gothic" panose="020B0502020202020204" pitchFamily="34" charset="0"/>
              </a:rPr>
              <a:t> </a:t>
            </a:r>
            <a:r>
              <a:rPr lang="en-US" dirty="0" err="1" smtClean="0">
                <a:latin typeface="Century Gothic" panose="020B0502020202020204" pitchFamily="34" charset="0"/>
              </a:rPr>
              <a:t>khả</a:t>
            </a:r>
            <a:r>
              <a:rPr lang="en-US" dirty="0" smtClean="0">
                <a:latin typeface="Century Gothic" panose="020B0502020202020204" pitchFamily="34" charset="0"/>
              </a:rPr>
              <a:t> </a:t>
            </a:r>
            <a:r>
              <a:rPr lang="en-US" dirty="0" err="1" smtClean="0">
                <a:latin typeface="Century Gothic" panose="020B0502020202020204" pitchFamily="34" charset="0"/>
              </a:rPr>
              <a:t>năng</a:t>
            </a:r>
            <a:r>
              <a:rPr lang="en-US" dirty="0" smtClean="0">
                <a:latin typeface="Century Gothic" panose="020B0502020202020204" pitchFamily="34" charset="0"/>
              </a:rPr>
              <a:t> </a:t>
            </a:r>
            <a:r>
              <a:rPr lang="en-US" dirty="0" err="1" smtClean="0">
                <a:latin typeface="Century Gothic" panose="020B0502020202020204" pitchFamily="34" charset="0"/>
              </a:rPr>
              <a:t>dự</a:t>
            </a:r>
            <a:r>
              <a:rPr lang="en-US" dirty="0" smtClean="0">
                <a:latin typeface="Century Gothic" panose="020B0502020202020204" pitchFamily="34" charset="0"/>
              </a:rPr>
              <a:t> </a:t>
            </a:r>
            <a:r>
              <a:rPr lang="en-US" dirty="0" err="1" smtClean="0">
                <a:latin typeface="Century Gothic" panose="020B0502020202020204" pitchFamily="34" charset="0"/>
              </a:rPr>
              <a:t>đoán</a:t>
            </a:r>
            <a:r>
              <a:rPr lang="en-US" dirty="0" smtClean="0">
                <a:latin typeface="Century Gothic" panose="020B0502020202020204" pitchFamily="34" charset="0"/>
              </a:rPr>
              <a:t> </a:t>
            </a:r>
            <a:r>
              <a:rPr lang="en-US" dirty="0" err="1" smtClean="0">
                <a:latin typeface="Century Gothic" panose="020B0502020202020204" pitchFamily="34" charset="0"/>
              </a:rPr>
              <a:t>chính</a:t>
            </a:r>
            <a:r>
              <a:rPr lang="en-US" dirty="0" smtClean="0">
                <a:latin typeface="Century Gothic" panose="020B0502020202020204" pitchFamily="34" charset="0"/>
              </a:rPr>
              <a:t> </a:t>
            </a:r>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mô</a:t>
            </a:r>
            <a:r>
              <a:rPr lang="en-US" dirty="0" smtClean="0">
                <a:latin typeface="Century Gothic" panose="020B0502020202020204" pitchFamily="34" charset="0"/>
              </a:rPr>
              <a:t> </a:t>
            </a:r>
            <a:r>
              <a:rPr lang="en-US" dirty="0" err="1" smtClean="0">
                <a:latin typeface="Century Gothic" panose="020B0502020202020204" pitchFamily="34" charset="0"/>
              </a:rPr>
              <a:t>hình</a:t>
            </a:r>
            <a:endParaRPr lang="en-US" dirty="0" smtClean="0">
              <a:latin typeface="Century Gothic" panose="020B0502020202020204" pitchFamily="34" charset="0"/>
            </a:endParaRPr>
          </a:p>
          <a:p>
            <a:r>
              <a:rPr lang="en-US" dirty="0" err="1">
                <a:latin typeface="Century Gothic" panose="020B0502020202020204" pitchFamily="34" charset="0"/>
              </a:rPr>
              <a:t>T</a:t>
            </a:r>
            <a:r>
              <a:rPr lang="en-US" dirty="0" err="1" smtClean="0">
                <a:latin typeface="Century Gothic" panose="020B0502020202020204" pitchFamily="34" charset="0"/>
              </a:rPr>
              <a:t>hêm</a:t>
            </a:r>
            <a:r>
              <a:rPr lang="en-US" dirty="0" smtClean="0">
                <a:latin typeface="Century Gothic" panose="020B0502020202020204" pitchFamily="34" charset="0"/>
              </a:rPr>
              <a:t> </a:t>
            </a:r>
            <a:r>
              <a:rPr lang="en-US" dirty="0" err="1" smtClean="0">
                <a:latin typeface="Century Gothic" panose="020B0502020202020204" pitchFamily="34" charset="0"/>
              </a:rPr>
              <a:t>khả</a:t>
            </a:r>
            <a:r>
              <a:rPr lang="en-US" dirty="0" smtClean="0">
                <a:latin typeface="Century Gothic" panose="020B0502020202020204" pitchFamily="34" charset="0"/>
              </a:rPr>
              <a:t> </a:t>
            </a:r>
            <a:r>
              <a:rPr lang="en-US" dirty="0" err="1" smtClean="0">
                <a:latin typeface="Century Gothic" panose="020B0502020202020204" pitchFamily="34" charset="0"/>
              </a:rPr>
              <a:t>năng</a:t>
            </a:r>
            <a:r>
              <a:rPr lang="en-US" dirty="0" smtClean="0">
                <a:latin typeface="Century Gothic" panose="020B0502020202020204" pitchFamily="34" charset="0"/>
              </a:rPr>
              <a:t> </a:t>
            </a:r>
            <a:r>
              <a:rPr lang="en-US" dirty="0" err="1" smtClean="0">
                <a:latin typeface="Century Gothic" panose="020B0502020202020204" pitchFamily="34" charset="0"/>
              </a:rPr>
              <a:t>nhận</a:t>
            </a:r>
            <a:r>
              <a:rPr lang="en-US" dirty="0" smtClean="0">
                <a:latin typeface="Century Gothic" panose="020B0502020202020204" pitchFamily="34" charset="0"/>
              </a:rPr>
              <a:t> </a:t>
            </a:r>
            <a:r>
              <a:rPr lang="en-US" dirty="0" err="1" smtClean="0">
                <a:latin typeface="Century Gothic" panose="020B0502020202020204" pitchFamily="34" charset="0"/>
              </a:rPr>
              <a:t>dạng</a:t>
            </a:r>
            <a:r>
              <a:rPr lang="en-US" dirty="0" smtClean="0">
                <a:latin typeface="Century Gothic" panose="020B0502020202020204" pitchFamily="34" charset="0"/>
              </a:rPr>
              <a:t> </a:t>
            </a:r>
            <a:r>
              <a:rPr lang="en-US" dirty="0" err="1" smtClean="0">
                <a:latin typeface="Century Gothic" panose="020B0502020202020204" pitchFamily="34" charset="0"/>
              </a:rPr>
              <a:t>địa</a:t>
            </a:r>
            <a:r>
              <a:rPr lang="en-US" dirty="0" smtClean="0">
                <a:latin typeface="Century Gothic" panose="020B0502020202020204" pitchFamily="34" charset="0"/>
              </a:rPr>
              <a:t> </a:t>
            </a:r>
            <a:r>
              <a:rPr lang="en-US" dirty="0" err="1" smtClean="0">
                <a:latin typeface="Century Gothic" panose="020B0502020202020204" pitchFamily="34" charset="0"/>
              </a:rPr>
              <a:t>chỉ</a:t>
            </a:r>
            <a:r>
              <a:rPr lang="en-US" dirty="0" smtClean="0">
                <a:latin typeface="Century Gothic" panose="020B0502020202020204" pitchFamily="34" charset="0"/>
              </a:rPr>
              <a:t>:</a:t>
            </a:r>
          </a:p>
          <a:p>
            <a:pPr lvl="1"/>
            <a:r>
              <a:rPr lang="en-US" dirty="0" err="1" smtClean="0">
                <a:latin typeface="Century Gothic" panose="020B0502020202020204" pitchFamily="34" charset="0"/>
              </a:rPr>
              <a:t>Tách</a:t>
            </a:r>
            <a:r>
              <a:rPr lang="en-US" dirty="0" smtClean="0">
                <a:latin typeface="Century Gothic" panose="020B0502020202020204" pitchFamily="34" charset="0"/>
              </a:rPr>
              <a:t> </a:t>
            </a:r>
            <a:r>
              <a:rPr lang="en-US" dirty="0" err="1" smtClean="0">
                <a:latin typeface="Century Gothic" panose="020B0502020202020204" pitchFamily="34" charset="0"/>
              </a:rPr>
              <a:t>địa</a:t>
            </a:r>
            <a:r>
              <a:rPr lang="en-US" dirty="0" smtClean="0">
                <a:latin typeface="Century Gothic" panose="020B0502020202020204" pitchFamily="34" charset="0"/>
              </a:rPr>
              <a:t> </a:t>
            </a:r>
            <a:r>
              <a:rPr lang="en-US" dirty="0" err="1" smtClean="0">
                <a:latin typeface="Century Gothic" panose="020B0502020202020204" pitchFamily="34" charset="0"/>
              </a:rPr>
              <a:t>chỉ</a:t>
            </a:r>
            <a:r>
              <a:rPr lang="en-US" dirty="0" smtClean="0">
                <a:latin typeface="Century Gothic" panose="020B0502020202020204" pitchFamily="34" charset="0"/>
              </a:rPr>
              <a:t> </a:t>
            </a:r>
            <a:r>
              <a:rPr lang="en-US" dirty="0" err="1" smtClean="0">
                <a:latin typeface="Century Gothic" panose="020B0502020202020204" pitchFamily="34" charset="0"/>
              </a:rPr>
              <a:t>của</a:t>
            </a:r>
            <a:r>
              <a:rPr lang="en-US" dirty="0" smtClean="0">
                <a:latin typeface="Century Gothic" panose="020B0502020202020204" pitchFamily="34" charset="0"/>
              </a:rPr>
              <a:t> </a:t>
            </a:r>
            <a:r>
              <a:rPr lang="en-US" dirty="0" err="1" smtClean="0">
                <a:latin typeface="Century Gothic" panose="020B0502020202020204" pitchFamily="34" charset="0"/>
              </a:rPr>
              <a:t>khách</a:t>
            </a:r>
            <a:r>
              <a:rPr lang="en-US" dirty="0" smtClean="0">
                <a:latin typeface="Century Gothic" panose="020B0502020202020204" pitchFamily="34" charset="0"/>
              </a:rPr>
              <a:t> </a:t>
            </a:r>
            <a:r>
              <a:rPr lang="en-US" dirty="0" err="1" smtClean="0">
                <a:latin typeface="Century Gothic" panose="020B0502020202020204" pitchFamily="34" charset="0"/>
              </a:rPr>
              <a:t>hàng</a:t>
            </a:r>
            <a:endParaRPr lang="en-US" dirty="0" smtClean="0">
              <a:latin typeface="Century Gothic" panose="020B0502020202020204" pitchFamily="34" charset="0"/>
            </a:endParaRPr>
          </a:p>
          <a:p>
            <a:pPr lvl="1"/>
            <a:r>
              <a:rPr lang="en-US" dirty="0" err="1" smtClean="0">
                <a:latin typeface="Century Gothic" panose="020B0502020202020204" pitchFamily="34" charset="0"/>
              </a:rPr>
              <a:t>Tự</a:t>
            </a:r>
            <a:r>
              <a:rPr lang="en-US" dirty="0" smtClean="0">
                <a:latin typeface="Century Gothic" panose="020B0502020202020204" pitchFamily="34" charset="0"/>
              </a:rPr>
              <a:t> </a:t>
            </a:r>
            <a:r>
              <a:rPr lang="en-US" dirty="0" err="1" smtClean="0">
                <a:latin typeface="Century Gothic" panose="020B0502020202020204" pitchFamily="34" charset="0"/>
              </a:rPr>
              <a:t>điền</a:t>
            </a:r>
            <a:r>
              <a:rPr lang="en-US" dirty="0" smtClean="0">
                <a:latin typeface="Century Gothic" panose="020B0502020202020204" pitchFamily="34" charset="0"/>
              </a:rPr>
              <a:t> </a:t>
            </a:r>
            <a:r>
              <a:rPr lang="en-US" dirty="0" err="1" smtClean="0">
                <a:latin typeface="Century Gothic" panose="020B0502020202020204" pitchFamily="34" charset="0"/>
              </a:rPr>
              <a:t>vào</a:t>
            </a:r>
            <a:r>
              <a:rPr lang="en-US" dirty="0" smtClean="0">
                <a:latin typeface="Century Gothic" panose="020B0502020202020204" pitchFamily="34" charset="0"/>
              </a:rPr>
              <a:t> </a:t>
            </a:r>
            <a:r>
              <a:rPr lang="en-US" dirty="0" err="1" smtClean="0">
                <a:latin typeface="Century Gothic" panose="020B0502020202020204" pitchFamily="34" charset="0"/>
              </a:rPr>
              <a:t>hóa</a:t>
            </a:r>
            <a:r>
              <a:rPr lang="en-US" dirty="0" smtClean="0">
                <a:latin typeface="Century Gothic" panose="020B0502020202020204" pitchFamily="34" charset="0"/>
              </a:rPr>
              <a:t> </a:t>
            </a:r>
            <a:r>
              <a:rPr lang="en-US" dirty="0" err="1" smtClean="0">
                <a:latin typeface="Century Gothic" panose="020B0502020202020204" pitchFamily="34" charset="0"/>
              </a:rPr>
              <a:t>đơn</a:t>
            </a:r>
            <a:r>
              <a:rPr lang="en-US" dirty="0" smtClean="0">
                <a:latin typeface="Century Gothic" panose="020B0502020202020204" pitchFamily="34" charset="0"/>
              </a:rPr>
              <a:t> </a:t>
            </a:r>
            <a:r>
              <a:rPr lang="en-US" dirty="0" err="1" smtClean="0">
                <a:latin typeface="Century Gothic" panose="020B0502020202020204" pitchFamily="34" charset="0"/>
              </a:rPr>
              <a:t>cho</a:t>
            </a:r>
            <a:r>
              <a:rPr lang="en-US" dirty="0" smtClean="0">
                <a:latin typeface="Century Gothic" panose="020B0502020202020204" pitchFamily="34" charset="0"/>
              </a:rPr>
              <a:t> </a:t>
            </a:r>
            <a:r>
              <a:rPr lang="en-US" dirty="0" err="1" smtClean="0">
                <a:latin typeface="Century Gothic" panose="020B0502020202020204" pitchFamily="34" charset="0"/>
              </a:rPr>
              <a:t>người</a:t>
            </a:r>
            <a:r>
              <a:rPr lang="en-US" dirty="0" smtClean="0">
                <a:latin typeface="Century Gothic" panose="020B0502020202020204" pitchFamily="34" charset="0"/>
              </a:rPr>
              <a:t> </a:t>
            </a:r>
            <a:r>
              <a:rPr lang="en-US" dirty="0" err="1" smtClean="0">
                <a:latin typeface="Century Gothic" panose="020B0502020202020204" pitchFamily="34" charset="0"/>
              </a:rPr>
              <a:t>bán</a:t>
            </a:r>
            <a:r>
              <a:rPr lang="en-US" dirty="0" smtClean="0">
                <a:latin typeface="Century Gothic" panose="020B0502020202020204" pitchFamily="34" charset="0"/>
              </a:rPr>
              <a:t> </a:t>
            </a:r>
            <a:r>
              <a:rPr lang="en-US" dirty="0" err="1" smtClean="0">
                <a:latin typeface="Century Gothic" panose="020B0502020202020204" pitchFamily="34" charset="0"/>
              </a:rPr>
              <a:t>hàng</a:t>
            </a:r>
            <a:endParaRPr lang="en-US" dirty="0">
              <a:latin typeface="Century Gothic" panose="020B0502020202020204" pitchFamily="34" charset="0"/>
            </a:endParaRPr>
          </a:p>
        </p:txBody>
      </p:sp>
    </p:spTree>
    <p:extLst>
      <p:ext uri="{BB962C8B-B14F-4D97-AF65-F5344CB8AC3E}">
        <p14:creationId xmlns:p14="http://schemas.microsoft.com/office/powerpoint/2010/main" val="2357629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dirty="0" smtClean="0"/>
              <a:t>5. Demo</a:t>
            </a:r>
            <a:endParaRPr lang="en-US" dirty="0"/>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24</a:t>
            </a:fld>
            <a:endParaRPr lang="en-US" dirty="0"/>
          </a:p>
        </p:txBody>
      </p:sp>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p:txBody>
          <a:bodyPr>
            <a:normAutofit/>
          </a:bodyPr>
          <a:lstStyle/>
          <a:p>
            <a:r>
              <a:rPr lang="en-US" sz="2300" dirty="0">
                <a:solidFill>
                  <a:schemeClr val="bg1"/>
                </a:solidFill>
              </a:rPr>
              <a:t>When is the appropriate time to have a positive attitude and be respectful?</a:t>
            </a: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a:lstStyle/>
          <a:p>
            <a:fld id="{9FF96B15-8338-45D5-A943-561235072D66}" type="slidenum">
              <a:rPr lang="en-US" smtClean="0"/>
              <a:t>25</a:t>
            </a:fld>
            <a:endParaRPr lang="en-US" dirty="0"/>
          </a:p>
        </p:txBody>
      </p:sp>
      <p:sp>
        <p:nvSpPr>
          <p:cNvPr id="2" name="Picture Placeholder 1"/>
          <p:cNvSpPr>
            <a:spLocks noGrp="1"/>
          </p:cNvSpPr>
          <p:nvPr>
            <p:ph type="pic" idx="1"/>
          </p:nvPr>
        </p:nvSpPr>
        <p:spPr/>
      </p:sp>
      <p:sp>
        <p:nvSpPr>
          <p:cNvPr id="3" name="Text Placeholder 2"/>
          <p:cNvSpPr>
            <a:spLocks noGrp="1"/>
          </p:cNvSpPr>
          <p:nvPr>
            <p:ph type="body" sz="half" idx="2"/>
          </p:nvPr>
        </p:nvSpPr>
        <p:spPr/>
        <p:txBody>
          <a:bodyPr/>
          <a:lstStyle/>
          <a:p>
            <a:endParaRPr lang="en-US"/>
          </a:p>
        </p:txBody>
      </p:sp>
      <p:pic>
        <p:nvPicPr>
          <p:cNvPr id="1028" name="Picture 4" descr="Slide Thank You Äáº¹p | Tophinhn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646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523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1146401" y="1118841"/>
            <a:ext cx="3860260" cy="1735668"/>
          </a:xfrm>
        </p:spPr>
        <p:txBody>
          <a:bodyPr vert="horz" lIns="91440" tIns="45720" rIns="91440" bIns="45720" rtlCol="0" anchor="ctr">
            <a:normAutofit/>
          </a:bodyPr>
          <a:lstStyle/>
          <a:p>
            <a:pPr>
              <a:lnSpc>
                <a:spcPct val="90000"/>
              </a:lnSpc>
            </a:pPr>
            <a:r>
              <a:rPr lang="en-US" sz="3600" dirty="0" smtClean="0">
                <a:solidFill>
                  <a:schemeClr val="bg1"/>
                </a:solidFill>
              </a:rPr>
              <a:t>1. </a:t>
            </a:r>
            <a:r>
              <a:rPr lang="en-US" sz="3600" dirty="0" err="1" smtClean="0">
                <a:solidFill>
                  <a:schemeClr val="bg1"/>
                </a:solidFill>
              </a:rPr>
              <a:t>Mô</a:t>
            </a:r>
            <a:r>
              <a:rPr lang="en-US" sz="3600" dirty="0" smtClean="0">
                <a:solidFill>
                  <a:schemeClr val="bg1"/>
                </a:solidFill>
              </a:rPr>
              <a:t> </a:t>
            </a:r>
            <a:r>
              <a:rPr lang="en-US" sz="3600" dirty="0" err="1" smtClean="0">
                <a:solidFill>
                  <a:schemeClr val="bg1"/>
                </a:solidFill>
              </a:rPr>
              <a:t>tả</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 </a:t>
            </a:r>
            <a:r>
              <a:rPr lang="en-US" sz="3600" dirty="0" err="1" smtClean="0">
                <a:solidFill>
                  <a:schemeClr val="bg1"/>
                </a:solidFill>
              </a:rPr>
              <a:t>toán</a:t>
            </a:r>
            <a:endParaRPr lang="en-US" sz="3600" dirty="0">
              <a:solidFill>
                <a:schemeClr val="bg1"/>
              </a:solidFill>
            </a:endParaRP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1147449" y="3300548"/>
            <a:ext cx="3859212" cy="2743201"/>
          </a:xfrm>
        </p:spPr>
        <p:txBody>
          <a:bodyPr vert="horz" lIns="91440" tIns="45720" rIns="91440" bIns="45720" rtlCol="0">
            <a:normAutofit/>
          </a:bodyPr>
          <a:lstStyle/>
          <a:p>
            <a:pPr>
              <a:buFont typeface="Wingdings" panose="05000000000000000000" pitchFamily="2" charset="2"/>
              <a:buChar char="Ø"/>
            </a:pPr>
            <a:r>
              <a:rPr lang="en-US" dirty="0" err="1" smtClean="0"/>
              <a:t>Trong</a:t>
            </a:r>
            <a:r>
              <a:rPr lang="en-US" dirty="0" smtClean="0"/>
              <a:t> </a:t>
            </a:r>
            <a:r>
              <a:rPr lang="en-US" dirty="0" err="1" smtClean="0"/>
              <a:t>những</a:t>
            </a:r>
            <a:r>
              <a:rPr lang="en-US" dirty="0" smtClean="0"/>
              <a:t> </a:t>
            </a:r>
            <a:r>
              <a:rPr lang="en-US" dirty="0" err="1" smtClean="0"/>
              <a:t>năm</a:t>
            </a:r>
            <a:r>
              <a:rPr lang="en-US" dirty="0" smtClean="0"/>
              <a:t> </a:t>
            </a:r>
            <a:r>
              <a:rPr lang="en-US" dirty="0" err="1" smtClean="0"/>
              <a:t>gần</a:t>
            </a:r>
            <a:r>
              <a:rPr lang="en-US" dirty="0" smtClean="0"/>
              <a:t> </a:t>
            </a:r>
            <a:r>
              <a:rPr lang="en-US" dirty="0" err="1" smtClean="0"/>
              <a:t>đây</a:t>
            </a:r>
            <a:r>
              <a:rPr lang="en-US" dirty="0" smtClean="0">
                <a:solidFill>
                  <a:schemeClr val="bg1"/>
                </a:solidFill>
              </a:rPr>
              <a:t>, </a:t>
            </a:r>
            <a:r>
              <a:rPr lang="en-US" dirty="0" err="1" smtClean="0">
                <a:solidFill>
                  <a:schemeClr val="bg1"/>
                </a:solidFill>
              </a:rPr>
              <a:t>nhờ</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sự</a:t>
            </a:r>
            <a:r>
              <a:rPr lang="en-US" dirty="0" smtClean="0">
                <a:solidFill>
                  <a:schemeClr val="bg1"/>
                </a:solidFill>
              </a:rPr>
              <a:t> </a:t>
            </a:r>
            <a:r>
              <a:rPr lang="en-US" dirty="0" err="1" smtClean="0">
                <a:solidFill>
                  <a:schemeClr val="bg1"/>
                </a:solidFill>
              </a:rPr>
              <a:t>tiến</a:t>
            </a:r>
            <a:r>
              <a:rPr lang="en-US" dirty="0" smtClean="0">
                <a:solidFill>
                  <a:schemeClr val="bg1"/>
                </a:solidFill>
              </a:rPr>
              <a:t> </a:t>
            </a:r>
            <a:r>
              <a:rPr lang="en-US" dirty="0" err="1" smtClean="0">
                <a:solidFill>
                  <a:schemeClr val="bg1"/>
                </a:solidFill>
              </a:rPr>
              <a:t>bộ</a:t>
            </a:r>
            <a:r>
              <a:rPr lang="en-US" dirty="0" smtClean="0">
                <a:solidFill>
                  <a:schemeClr val="bg1"/>
                </a:solidFill>
              </a:rPr>
              <a:t> </a:t>
            </a:r>
            <a:r>
              <a:rPr lang="en-US" dirty="0" err="1" smtClean="0">
                <a:solidFill>
                  <a:schemeClr val="bg1"/>
                </a:solidFill>
              </a:rPr>
              <a:t>vượt</a:t>
            </a:r>
            <a:r>
              <a:rPr lang="en-US" dirty="0" smtClean="0">
                <a:solidFill>
                  <a:schemeClr val="bg1"/>
                </a:solidFill>
              </a:rPr>
              <a:t> </a:t>
            </a:r>
            <a:r>
              <a:rPr lang="en-US" dirty="0" err="1" smtClean="0">
                <a:solidFill>
                  <a:schemeClr val="bg1"/>
                </a:solidFill>
              </a:rPr>
              <a:t>bậc</a:t>
            </a:r>
            <a:r>
              <a:rPr lang="en-US" dirty="0" smtClean="0">
                <a:solidFill>
                  <a:schemeClr val="bg1"/>
                </a:solidFill>
              </a:rPr>
              <a:t> </a:t>
            </a:r>
            <a:r>
              <a:rPr lang="en-US" dirty="0" err="1" smtClean="0">
                <a:solidFill>
                  <a:schemeClr val="bg1"/>
                </a:solidFill>
              </a:rPr>
              <a:t>của</a:t>
            </a:r>
            <a:r>
              <a:rPr lang="en-US" dirty="0" smtClean="0">
                <a:solidFill>
                  <a:schemeClr val="bg1"/>
                </a:solidFill>
              </a:rPr>
              <a:t> AI </a:t>
            </a:r>
            <a:r>
              <a:rPr lang="en-US" dirty="0" err="1" smtClean="0">
                <a:solidFill>
                  <a:schemeClr val="bg1"/>
                </a:solidFill>
              </a:rPr>
              <a:t>mà</a:t>
            </a:r>
            <a:r>
              <a:rPr lang="en-US" dirty="0" smtClean="0">
                <a:solidFill>
                  <a:schemeClr val="bg1"/>
                </a:solidFill>
              </a:rPr>
              <a:t> </a:t>
            </a:r>
            <a:r>
              <a:rPr lang="en-US" dirty="0" err="1" smtClean="0">
                <a:solidFill>
                  <a:schemeClr val="bg1"/>
                </a:solidFill>
              </a:rPr>
              <a:t>việc</a:t>
            </a:r>
            <a:r>
              <a:rPr lang="en-US" dirty="0" smtClean="0">
                <a:solidFill>
                  <a:schemeClr val="bg1"/>
                </a:solidFill>
              </a:rPr>
              <a:t> </a:t>
            </a:r>
            <a:r>
              <a:rPr lang="en-US" dirty="0" err="1" smtClean="0">
                <a:solidFill>
                  <a:schemeClr val="bg1"/>
                </a:solidFill>
              </a:rPr>
              <a:t>ứng</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nó</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thực</a:t>
            </a:r>
            <a:r>
              <a:rPr lang="en-US" dirty="0" smtClean="0">
                <a:solidFill>
                  <a:schemeClr val="bg1"/>
                </a:solidFill>
              </a:rPr>
              <a:t> </a:t>
            </a:r>
            <a:r>
              <a:rPr lang="en-US" dirty="0" err="1" smtClean="0">
                <a:solidFill>
                  <a:schemeClr val="bg1"/>
                </a:solidFill>
              </a:rPr>
              <a:t>tế</a:t>
            </a:r>
            <a:r>
              <a:rPr lang="en-US" dirty="0" smtClean="0">
                <a:solidFill>
                  <a:schemeClr val="bg1"/>
                </a:solidFill>
              </a:rPr>
              <a:t> </a:t>
            </a:r>
            <a:r>
              <a:rPr lang="en-US" dirty="0" err="1" smtClean="0">
                <a:solidFill>
                  <a:schemeClr val="bg1"/>
                </a:solidFill>
              </a:rPr>
              <a:t>thì</a:t>
            </a:r>
            <a:r>
              <a:rPr lang="en-US" dirty="0" smtClean="0">
                <a:solidFill>
                  <a:schemeClr val="bg1"/>
                </a:solidFill>
              </a:rPr>
              <a:t> </a:t>
            </a:r>
            <a:r>
              <a:rPr lang="en-US" dirty="0" err="1" smtClean="0">
                <a:solidFill>
                  <a:schemeClr val="bg1"/>
                </a:solidFill>
              </a:rPr>
              <a:t>không</a:t>
            </a:r>
            <a:r>
              <a:rPr lang="en-US" dirty="0" smtClean="0">
                <a:solidFill>
                  <a:schemeClr val="bg1"/>
                </a:solidFill>
              </a:rPr>
              <a:t> </a:t>
            </a:r>
            <a:r>
              <a:rPr lang="en-US" dirty="0" err="1" smtClean="0">
                <a:solidFill>
                  <a:schemeClr val="bg1"/>
                </a:solidFill>
              </a:rPr>
              <a:t>còn</a:t>
            </a:r>
            <a:r>
              <a:rPr lang="en-US" dirty="0" smtClean="0">
                <a:solidFill>
                  <a:schemeClr val="bg1"/>
                </a:solidFill>
              </a:rPr>
              <a:t> </a:t>
            </a:r>
            <a:r>
              <a:rPr lang="en-US" dirty="0" err="1" smtClean="0">
                <a:solidFill>
                  <a:schemeClr val="bg1"/>
                </a:solidFill>
              </a:rPr>
              <a:t>quá</a:t>
            </a:r>
            <a:r>
              <a:rPr lang="en-US" dirty="0" smtClean="0">
                <a:solidFill>
                  <a:schemeClr val="bg1"/>
                </a:solidFill>
              </a:rPr>
              <a:t> </a:t>
            </a:r>
            <a:r>
              <a:rPr lang="en-US" dirty="0" err="1" smtClean="0">
                <a:solidFill>
                  <a:schemeClr val="bg1"/>
                </a:solidFill>
              </a:rPr>
              <a:t>xa</a:t>
            </a:r>
            <a:r>
              <a:rPr lang="en-US" dirty="0" smtClean="0">
                <a:solidFill>
                  <a:schemeClr val="bg1"/>
                </a:solidFill>
              </a:rPr>
              <a:t> </a:t>
            </a:r>
            <a:r>
              <a:rPr lang="en-US" dirty="0" err="1" smtClean="0">
                <a:solidFill>
                  <a:schemeClr val="bg1"/>
                </a:solidFill>
              </a:rPr>
              <a:t>lạ</a:t>
            </a:r>
            <a:r>
              <a:rPr lang="en-US" dirty="0" smtClean="0">
                <a:solidFill>
                  <a:schemeClr val="bg1"/>
                </a:solidFill>
              </a:rPr>
              <a:t> </a:t>
            </a:r>
            <a:r>
              <a:rPr lang="en-US" dirty="0" err="1" smtClean="0">
                <a:solidFill>
                  <a:schemeClr val="bg1"/>
                </a:solidFill>
              </a:rPr>
              <a:t>nữa</a:t>
            </a:r>
            <a:r>
              <a:rPr lang="en-US" dirty="0" smtClean="0"/>
              <a:t> </a:t>
            </a:r>
          </a:p>
          <a:p>
            <a:pPr>
              <a:buFont typeface="Wingdings" panose="05000000000000000000" pitchFamily="2" charset="2"/>
              <a:buChar char="Ø"/>
            </a:pPr>
            <a:r>
              <a:rPr lang="en-US" dirty="0" err="1" smtClean="0"/>
              <a:t>Ứng</a:t>
            </a:r>
            <a:r>
              <a:rPr lang="en-US" dirty="0" smtClean="0"/>
              <a:t> </a:t>
            </a:r>
            <a:r>
              <a:rPr lang="en-US" dirty="0" err="1" smtClean="0"/>
              <a:t>dụng</a:t>
            </a:r>
            <a:r>
              <a:rPr lang="en-US" dirty="0" smtClean="0"/>
              <a:t> AI </a:t>
            </a:r>
            <a:r>
              <a:rPr lang="en-US" dirty="0" err="1" smtClean="0"/>
              <a:t>giúp</a:t>
            </a:r>
            <a:r>
              <a:rPr lang="en-US" dirty="0" smtClean="0"/>
              <a:t>:</a:t>
            </a:r>
          </a:p>
          <a:p>
            <a:pPr lvl="1">
              <a:buFont typeface="Wingdings" panose="05000000000000000000" pitchFamily="2" charset="2"/>
              <a:buChar char="Ø"/>
            </a:pPr>
            <a:r>
              <a:rPr lang="en-US" dirty="0" err="1" smtClean="0">
                <a:solidFill>
                  <a:schemeClr val="bg1"/>
                </a:solidFill>
              </a:rPr>
              <a:t>Giảm</a:t>
            </a:r>
            <a:r>
              <a:rPr lang="en-US" dirty="0" smtClean="0">
                <a:solidFill>
                  <a:schemeClr val="bg1"/>
                </a:solidFill>
              </a:rPr>
              <a:t> </a:t>
            </a:r>
            <a:r>
              <a:rPr lang="en-US" dirty="0" err="1" smtClean="0">
                <a:solidFill>
                  <a:schemeClr val="bg1"/>
                </a:solidFill>
              </a:rPr>
              <a:t>thiểu</a:t>
            </a:r>
            <a:r>
              <a:rPr lang="en-US" dirty="0" smtClean="0">
                <a:solidFill>
                  <a:schemeClr val="bg1"/>
                </a:solidFill>
              </a:rPr>
              <a:t> </a:t>
            </a:r>
            <a:r>
              <a:rPr lang="en-US" dirty="0" err="1" smtClean="0">
                <a:solidFill>
                  <a:schemeClr val="bg1"/>
                </a:solidFill>
              </a:rPr>
              <a:t>công</a:t>
            </a:r>
            <a:r>
              <a:rPr lang="en-US" dirty="0" smtClean="0">
                <a:solidFill>
                  <a:schemeClr val="bg1"/>
                </a:solidFill>
              </a:rPr>
              <a:t> </a:t>
            </a:r>
            <a:r>
              <a:rPr lang="en-US" dirty="0" err="1" smtClean="0">
                <a:solidFill>
                  <a:schemeClr val="bg1"/>
                </a:solidFill>
              </a:rPr>
              <a:t>việc</a:t>
            </a:r>
            <a:endParaRPr lang="en-US" dirty="0" smtClean="0">
              <a:solidFill>
                <a:schemeClr val="bg1"/>
              </a:solidFill>
            </a:endParaRPr>
          </a:p>
          <a:p>
            <a:pPr lvl="1">
              <a:buFont typeface="Wingdings" panose="05000000000000000000" pitchFamily="2" charset="2"/>
              <a:buChar char="Ø"/>
            </a:pPr>
            <a:r>
              <a:rPr lang="en-US" dirty="0" err="1" smtClean="0">
                <a:solidFill>
                  <a:schemeClr val="bg1"/>
                </a:solidFill>
              </a:rPr>
              <a:t>Tăng</a:t>
            </a:r>
            <a:r>
              <a:rPr lang="en-US" dirty="0" smtClean="0">
                <a:solidFill>
                  <a:schemeClr val="bg1"/>
                </a:solidFill>
              </a:rPr>
              <a:t> </a:t>
            </a:r>
            <a:r>
              <a:rPr lang="en-US" dirty="0" err="1" smtClean="0">
                <a:solidFill>
                  <a:schemeClr val="bg1"/>
                </a:solidFill>
              </a:rPr>
              <a:t>hiệu</a:t>
            </a:r>
            <a:r>
              <a:rPr lang="en-US" dirty="0" smtClean="0">
                <a:solidFill>
                  <a:schemeClr val="bg1"/>
                </a:solidFill>
              </a:rPr>
              <a:t> </a:t>
            </a:r>
            <a:r>
              <a:rPr lang="en-US" dirty="0" err="1" smtClean="0">
                <a:solidFill>
                  <a:schemeClr val="bg1"/>
                </a:solidFill>
              </a:rPr>
              <a:t>suất</a:t>
            </a:r>
            <a:r>
              <a:rPr lang="en-US" dirty="0">
                <a:solidFill>
                  <a:schemeClr val="bg1"/>
                </a:solidFill>
              </a:rPr>
              <a:t> </a:t>
            </a:r>
            <a:r>
              <a:rPr lang="en-US" dirty="0" err="1" smtClean="0">
                <a:solidFill>
                  <a:schemeClr val="bg1"/>
                </a:solidFill>
              </a:rPr>
              <a:t>làm</a:t>
            </a:r>
            <a:r>
              <a:rPr lang="en-US" dirty="0" smtClean="0">
                <a:solidFill>
                  <a:schemeClr val="bg1"/>
                </a:solidFill>
              </a:rPr>
              <a:t> </a:t>
            </a:r>
            <a:r>
              <a:rPr lang="en-US" dirty="0" err="1" smtClean="0">
                <a:solidFill>
                  <a:schemeClr val="bg1"/>
                </a:solidFill>
              </a:rPr>
              <a:t>việc</a:t>
            </a:r>
            <a:endParaRPr lang="en-US" dirty="0" smtClean="0">
              <a:solidFill>
                <a:schemeClr val="bg1"/>
              </a:solidFill>
            </a:endParaRPr>
          </a:p>
          <a:p>
            <a:pPr lvl="1">
              <a:buFont typeface="Wingdings" panose="05000000000000000000" pitchFamily="2" charset="2"/>
              <a:buChar char="Ø"/>
            </a:pPr>
            <a:r>
              <a:rPr lang="en-US" dirty="0" err="1" smtClean="0">
                <a:solidFill>
                  <a:schemeClr val="bg1"/>
                </a:solidFill>
              </a:rPr>
              <a:t>Nâng</a:t>
            </a:r>
            <a:r>
              <a:rPr lang="en-US" dirty="0" smtClean="0">
                <a:solidFill>
                  <a:schemeClr val="bg1"/>
                </a:solidFill>
              </a:rPr>
              <a:t> </a:t>
            </a:r>
            <a:r>
              <a:rPr lang="en-US" dirty="0" err="1" smtClean="0">
                <a:solidFill>
                  <a:schemeClr val="bg1"/>
                </a:solidFill>
              </a:rPr>
              <a:t>cao</a:t>
            </a:r>
            <a:r>
              <a:rPr lang="en-US" dirty="0" smtClean="0">
                <a:solidFill>
                  <a:schemeClr val="bg1"/>
                </a:solidFill>
              </a:rPr>
              <a:t> </a:t>
            </a:r>
            <a:r>
              <a:rPr lang="en-US" dirty="0" err="1" smtClean="0">
                <a:solidFill>
                  <a:schemeClr val="bg1"/>
                </a:solidFill>
              </a:rPr>
              <a:t>trải</a:t>
            </a:r>
            <a:r>
              <a:rPr lang="en-US" dirty="0" smtClean="0">
                <a:solidFill>
                  <a:schemeClr val="bg1"/>
                </a:solidFill>
              </a:rPr>
              <a:t> </a:t>
            </a:r>
            <a:r>
              <a:rPr lang="en-US" dirty="0" err="1" smtClean="0">
                <a:solidFill>
                  <a:schemeClr val="bg1"/>
                </a:solidFill>
              </a:rPr>
              <a:t>nghiểm</a:t>
            </a:r>
            <a:r>
              <a:rPr lang="en-US" dirty="0" smtClean="0">
                <a:solidFill>
                  <a:schemeClr val="bg1"/>
                </a:solidFill>
              </a:rPr>
              <a:t> </a:t>
            </a:r>
            <a:r>
              <a:rPr lang="en-US" dirty="0" err="1" smtClean="0">
                <a:solidFill>
                  <a:schemeClr val="bg1"/>
                </a:solidFill>
              </a:rPr>
              <a:t>người</a:t>
            </a:r>
            <a:r>
              <a:rPr lang="en-US" dirty="0" smtClean="0">
                <a:solidFill>
                  <a:schemeClr val="bg1"/>
                </a:solidFill>
              </a:rPr>
              <a:t> </a:t>
            </a:r>
            <a:r>
              <a:rPr lang="en-US" dirty="0" err="1" smtClean="0">
                <a:solidFill>
                  <a:schemeClr val="bg1"/>
                </a:solidFill>
              </a:rPr>
              <a:t>dùng</a:t>
            </a:r>
            <a:endParaRPr lang="en-US" dirty="0">
              <a:solidFill>
                <a:schemeClr val="bg1"/>
              </a:solidFill>
            </a:endParaRPr>
          </a:p>
        </p:txBody>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a:xfrm>
            <a:off x="10361612" y="287021"/>
            <a:ext cx="838199" cy="767687"/>
          </a:xfrm>
        </p:spPr>
        <p:txBody>
          <a:bodyPr/>
          <a:lstStyle/>
          <a:p>
            <a:fld id="{9FF96B15-8338-45D5-A943-561235072D66}" type="slidenum">
              <a:rPr lang="en-US" smtClean="0"/>
              <a:t>3</a:t>
            </a:fld>
            <a:endParaRPr lang="en-US" dirty="0"/>
          </a:p>
        </p:txBody>
      </p:sp>
      <p:pic>
        <p:nvPicPr>
          <p:cNvPr id="3076" name="Picture 4" descr="BÃ n luáº­n vá» trÃ­ thÃ´ng minh nhÃ¢n táº¡o AI: lá»£i vÃ  háº¡i | Tinh táº¿"/>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3432" r="2343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04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endParaRPr lang="en-US" dirty="0"/>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588493" y="2368732"/>
            <a:ext cx="2929770" cy="4058194"/>
          </a:xfrm>
        </p:spPr>
        <p:txBody>
          <a:bodyPr>
            <a:normAutofit/>
          </a:bodyPr>
          <a:lstStyle/>
          <a:p>
            <a:r>
              <a:rPr lang="en-US" sz="1800" dirty="0" smtClean="0">
                <a:solidFill>
                  <a:srgbClr val="0070C0"/>
                </a:solidFill>
              </a:rPr>
              <a:t>1. </a:t>
            </a:r>
            <a:r>
              <a:rPr lang="en-US" sz="1800" dirty="0" err="1" smtClean="0">
                <a:solidFill>
                  <a:srgbClr val="0070C0"/>
                </a:solidFill>
              </a:rPr>
              <a:t>Phát</a:t>
            </a:r>
            <a:r>
              <a:rPr lang="en-US" sz="1800" dirty="0" smtClean="0">
                <a:solidFill>
                  <a:srgbClr val="0070C0"/>
                </a:solidFill>
              </a:rPr>
              <a:t> </a:t>
            </a:r>
            <a:r>
              <a:rPr lang="en-US" sz="1800" dirty="0" err="1" smtClean="0">
                <a:solidFill>
                  <a:srgbClr val="0070C0"/>
                </a:solidFill>
              </a:rPr>
              <a:t>hiện</a:t>
            </a:r>
            <a:r>
              <a:rPr lang="en-US" sz="1800" dirty="0" smtClean="0">
                <a:solidFill>
                  <a:srgbClr val="0070C0"/>
                </a:solidFill>
              </a:rPr>
              <a:t> </a:t>
            </a:r>
            <a:r>
              <a:rPr lang="en-US" sz="1800" dirty="0" err="1" smtClean="0">
                <a:solidFill>
                  <a:srgbClr val="0070C0"/>
                </a:solidFill>
              </a:rPr>
              <a:t>tên</a:t>
            </a:r>
            <a:r>
              <a:rPr lang="en-US" sz="1800" dirty="0" smtClean="0">
                <a:solidFill>
                  <a:srgbClr val="0070C0"/>
                </a:solidFill>
              </a:rPr>
              <a:t> </a:t>
            </a:r>
            <a:r>
              <a:rPr lang="en-US" sz="1800" dirty="0" err="1" smtClean="0">
                <a:solidFill>
                  <a:srgbClr val="0070C0"/>
                </a:solidFill>
              </a:rPr>
              <a:t>sản</a:t>
            </a:r>
            <a:r>
              <a:rPr lang="en-US" sz="1800" dirty="0" smtClean="0">
                <a:solidFill>
                  <a:srgbClr val="0070C0"/>
                </a:solidFill>
              </a:rPr>
              <a:t> </a:t>
            </a:r>
            <a:r>
              <a:rPr lang="en-US" sz="1800" dirty="0" err="1" smtClean="0">
                <a:solidFill>
                  <a:srgbClr val="0070C0"/>
                </a:solidFill>
              </a:rPr>
              <a:t>phẩm</a:t>
            </a:r>
            <a:r>
              <a:rPr lang="en-US" sz="1800" dirty="0" smtClean="0">
                <a:solidFill>
                  <a:srgbClr val="0070C0"/>
                </a:solidFill>
              </a:rPr>
              <a:t> </a:t>
            </a:r>
            <a:r>
              <a:rPr lang="en-US" sz="1800" dirty="0" err="1" smtClean="0">
                <a:solidFill>
                  <a:srgbClr val="0070C0"/>
                </a:solidFill>
              </a:rPr>
              <a:t>trong</a:t>
            </a:r>
            <a:r>
              <a:rPr lang="en-US" sz="1800" dirty="0" smtClean="0">
                <a:solidFill>
                  <a:srgbClr val="0070C0"/>
                </a:solidFill>
              </a:rPr>
              <a:t> </a:t>
            </a:r>
            <a:r>
              <a:rPr lang="en-US" sz="1800" dirty="0" err="1" smtClean="0">
                <a:solidFill>
                  <a:srgbClr val="0070C0"/>
                </a:solidFill>
              </a:rPr>
              <a:t>câu</a:t>
            </a:r>
            <a:r>
              <a:rPr lang="en-US" sz="1800" dirty="0" smtClean="0">
                <a:solidFill>
                  <a:srgbClr val="0070C0"/>
                </a:solidFill>
              </a:rPr>
              <a:t> chat do </a:t>
            </a:r>
            <a:r>
              <a:rPr lang="en-US" sz="1800" dirty="0" err="1" smtClean="0">
                <a:solidFill>
                  <a:srgbClr val="0070C0"/>
                </a:solidFill>
              </a:rPr>
              <a:t>khách</a:t>
            </a:r>
            <a:r>
              <a:rPr lang="en-US" sz="1800" dirty="0" smtClean="0">
                <a:solidFill>
                  <a:srgbClr val="0070C0"/>
                </a:solidFill>
              </a:rPr>
              <a:t> </a:t>
            </a:r>
            <a:r>
              <a:rPr lang="en-US" sz="1800" dirty="0" err="1" smtClean="0">
                <a:solidFill>
                  <a:srgbClr val="0070C0"/>
                </a:solidFill>
              </a:rPr>
              <a:t>hàng</a:t>
            </a:r>
            <a:r>
              <a:rPr lang="en-US" sz="1800" dirty="0" smtClean="0">
                <a:solidFill>
                  <a:srgbClr val="0070C0"/>
                </a:solidFill>
              </a:rPr>
              <a:t> </a:t>
            </a:r>
            <a:r>
              <a:rPr lang="en-US" sz="1800" dirty="0" err="1" smtClean="0">
                <a:solidFill>
                  <a:srgbClr val="0070C0"/>
                </a:solidFill>
              </a:rPr>
              <a:t>gửi</a:t>
            </a:r>
            <a:r>
              <a:rPr lang="en-US" sz="1800" dirty="0" smtClean="0">
                <a:solidFill>
                  <a:srgbClr val="0070C0"/>
                </a:solidFill>
              </a:rPr>
              <a:t> </a:t>
            </a:r>
            <a:r>
              <a:rPr lang="en-US" sz="1800" dirty="0" err="1" smtClean="0">
                <a:solidFill>
                  <a:srgbClr val="0070C0"/>
                </a:solidFill>
              </a:rPr>
              <a:t>tới</a:t>
            </a:r>
            <a:endParaRPr lang="en-US" sz="1800" dirty="0" smtClean="0">
              <a:solidFill>
                <a:srgbClr val="0070C0"/>
              </a:solidFill>
            </a:endParaRPr>
          </a:p>
          <a:p>
            <a:endParaRPr lang="en-US" sz="1800" dirty="0">
              <a:solidFill>
                <a:srgbClr val="0070C0"/>
              </a:solidFill>
            </a:endParaRPr>
          </a:p>
          <a:p>
            <a:r>
              <a:rPr lang="en-US" sz="1800" dirty="0" smtClean="0">
                <a:solidFill>
                  <a:srgbClr val="0070C0"/>
                </a:solidFill>
              </a:rPr>
              <a:t>2. </a:t>
            </a:r>
            <a:r>
              <a:rPr lang="en-US" sz="1800" dirty="0" err="1" smtClean="0">
                <a:solidFill>
                  <a:srgbClr val="0070C0"/>
                </a:solidFill>
              </a:rPr>
              <a:t>Tự</a:t>
            </a:r>
            <a:r>
              <a:rPr lang="en-US" sz="1800" dirty="0" smtClean="0">
                <a:solidFill>
                  <a:srgbClr val="0070C0"/>
                </a:solidFill>
              </a:rPr>
              <a:t> </a:t>
            </a:r>
            <a:r>
              <a:rPr lang="en-US" sz="1800" dirty="0" err="1" smtClean="0">
                <a:solidFill>
                  <a:srgbClr val="0070C0"/>
                </a:solidFill>
              </a:rPr>
              <a:t>động</a:t>
            </a:r>
            <a:r>
              <a:rPr lang="en-US" sz="1800" dirty="0" smtClean="0">
                <a:solidFill>
                  <a:srgbClr val="0070C0"/>
                </a:solidFill>
              </a:rPr>
              <a:t> </a:t>
            </a:r>
            <a:r>
              <a:rPr lang="en-US" sz="1800" dirty="0" err="1" smtClean="0">
                <a:solidFill>
                  <a:srgbClr val="0070C0"/>
                </a:solidFill>
              </a:rPr>
              <a:t>tìm</a:t>
            </a:r>
            <a:r>
              <a:rPr lang="en-US" sz="1800" dirty="0" smtClean="0">
                <a:solidFill>
                  <a:srgbClr val="0070C0"/>
                </a:solidFill>
              </a:rPr>
              <a:t> </a:t>
            </a:r>
            <a:r>
              <a:rPr lang="en-US" sz="1800" dirty="0" err="1" smtClean="0">
                <a:solidFill>
                  <a:srgbClr val="0070C0"/>
                </a:solidFill>
              </a:rPr>
              <a:t>kiếm</a:t>
            </a:r>
            <a:r>
              <a:rPr lang="en-US" sz="1800" dirty="0" smtClean="0">
                <a:solidFill>
                  <a:srgbClr val="0070C0"/>
                </a:solidFill>
              </a:rPr>
              <a:t> </a:t>
            </a:r>
            <a:r>
              <a:rPr lang="en-US" sz="1800" dirty="0" err="1" smtClean="0">
                <a:solidFill>
                  <a:srgbClr val="0070C0"/>
                </a:solidFill>
              </a:rPr>
              <a:t>và</a:t>
            </a:r>
            <a:r>
              <a:rPr lang="en-US" sz="1800" dirty="0" smtClean="0">
                <a:solidFill>
                  <a:srgbClr val="0070C0"/>
                </a:solidFill>
              </a:rPr>
              <a:t> in </a:t>
            </a:r>
            <a:r>
              <a:rPr lang="en-US" sz="1800" dirty="0" err="1" smtClean="0">
                <a:solidFill>
                  <a:srgbClr val="0070C0"/>
                </a:solidFill>
              </a:rPr>
              <a:t>ra</a:t>
            </a:r>
            <a:r>
              <a:rPr lang="en-US" sz="1800" dirty="0" smtClean="0">
                <a:solidFill>
                  <a:srgbClr val="0070C0"/>
                </a:solidFill>
              </a:rPr>
              <a:t> </a:t>
            </a:r>
            <a:r>
              <a:rPr lang="en-US" sz="1800" dirty="0" err="1" smtClean="0">
                <a:solidFill>
                  <a:srgbClr val="0070C0"/>
                </a:solidFill>
              </a:rPr>
              <a:t>kết</a:t>
            </a:r>
            <a:r>
              <a:rPr lang="en-US" sz="1800" dirty="0" smtClean="0">
                <a:solidFill>
                  <a:srgbClr val="0070C0"/>
                </a:solidFill>
              </a:rPr>
              <a:t> </a:t>
            </a:r>
            <a:r>
              <a:rPr lang="en-US" sz="1800" dirty="0" err="1" smtClean="0">
                <a:solidFill>
                  <a:srgbClr val="0070C0"/>
                </a:solidFill>
              </a:rPr>
              <a:t>quả</a:t>
            </a:r>
            <a:r>
              <a:rPr lang="en-US" sz="1800" dirty="0" smtClean="0">
                <a:solidFill>
                  <a:srgbClr val="0070C0"/>
                </a:solidFill>
              </a:rPr>
              <a:t> </a:t>
            </a:r>
            <a:r>
              <a:rPr lang="en-US" sz="1800" dirty="0" err="1" smtClean="0">
                <a:solidFill>
                  <a:srgbClr val="0070C0"/>
                </a:solidFill>
              </a:rPr>
              <a:t>cho</a:t>
            </a:r>
            <a:r>
              <a:rPr lang="en-US" sz="1800" dirty="0" smtClean="0">
                <a:solidFill>
                  <a:srgbClr val="0070C0"/>
                </a:solidFill>
              </a:rPr>
              <a:t> </a:t>
            </a:r>
            <a:r>
              <a:rPr lang="en-US" sz="1800" dirty="0" err="1" smtClean="0">
                <a:solidFill>
                  <a:srgbClr val="0070C0"/>
                </a:solidFill>
              </a:rPr>
              <a:t>người</a:t>
            </a:r>
            <a:r>
              <a:rPr lang="en-US" sz="1800" dirty="0" smtClean="0">
                <a:solidFill>
                  <a:srgbClr val="0070C0"/>
                </a:solidFill>
              </a:rPr>
              <a:t> </a:t>
            </a:r>
            <a:r>
              <a:rPr lang="en-US" sz="1800" dirty="0" err="1" smtClean="0">
                <a:solidFill>
                  <a:srgbClr val="0070C0"/>
                </a:solidFill>
              </a:rPr>
              <a:t>bán</a:t>
            </a:r>
            <a:r>
              <a:rPr lang="en-US" sz="1800" dirty="0" smtClean="0">
                <a:solidFill>
                  <a:srgbClr val="0070C0"/>
                </a:solidFill>
              </a:rPr>
              <a:t> </a:t>
            </a:r>
            <a:r>
              <a:rPr lang="en-US" sz="1800" dirty="0" err="1" smtClean="0">
                <a:solidFill>
                  <a:srgbClr val="0070C0"/>
                </a:solidFill>
              </a:rPr>
              <a:t>hàng</a:t>
            </a:r>
            <a:endParaRPr lang="en-US" sz="1800" dirty="0">
              <a:solidFill>
                <a:srgbClr val="0070C0"/>
              </a:solidFill>
            </a:endParaRPr>
          </a:p>
        </p:txBody>
      </p:sp>
      <p:sp>
        <p:nvSpPr>
          <p:cNvPr id="5"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a:xfrm>
            <a:off x="10352540" y="295729"/>
            <a:ext cx="838199" cy="767687"/>
          </a:xfrm>
        </p:spPr>
        <p:txBody>
          <a:bodyPr/>
          <a:lstStyle/>
          <a:p>
            <a:r>
              <a:rPr lang="en-US" dirty="0" smtClean="0"/>
              <a:t>4</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651" y="2445164"/>
            <a:ext cx="7783455" cy="4138882"/>
          </a:xfrm>
          <a:prstGeom prst="rect">
            <a:avLst/>
          </a:prstGeom>
        </p:spPr>
      </p:pic>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1146401" y="1118841"/>
            <a:ext cx="3860260" cy="1735668"/>
          </a:xfrm>
        </p:spPr>
        <p:txBody>
          <a:bodyPr vert="horz" lIns="91440" tIns="45720" rIns="91440" bIns="45720" rtlCol="0" anchor="ctr">
            <a:normAutofit/>
          </a:bodyPr>
          <a:lstStyle/>
          <a:p>
            <a:pPr>
              <a:lnSpc>
                <a:spcPct val="90000"/>
              </a:lnSpc>
            </a:pPr>
            <a:r>
              <a:rPr lang="en-US" sz="3600" dirty="0" smtClean="0">
                <a:solidFill>
                  <a:schemeClr val="bg1"/>
                </a:solidFill>
              </a:rPr>
              <a:t>2. </a:t>
            </a:r>
            <a:r>
              <a:rPr lang="en-US" sz="3600" dirty="0" err="1" smtClean="0">
                <a:solidFill>
                  <a:schemeClr val="bg1"/>
                </a:solidFill>
              </a:rPr>
              <a:t>Phương</a:t>
            </a:r>
            <a:r>
              <a:rPr lang="en-US" sz="3600" dirty="0" smtClean="0">
                <a:solidFill>
                  <a:schemeClr val="bg1"/>
                </a:solidFill>
              </a:rPr>
              <a:t> </a:t>
            </a:r>
            <a:r>
              <a:rPr lang="en-US" sz="3600" dirty="0" err="1" smtClean="0">
                <a:solidFill>
                  <a:schemeClr val="bg1"/>
                </a:solidFill>
              </a:rPr>
              <a:t>pháp</a:t>
            </a:r>
            <a:endParaRPr lang="en-US" sz="3600" dirty="0">
              <a:solidFill>
                <a:schemeClr val="bg1"/>
              </a:solidFill>
            </a:endParaRP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1147449" y="2952205"/>
            <a:ext cx="3859212" cy="1976845"/>
          </a:xfrm>
        </p:spPr>
        <p:txBody>
          <a:bodyPr vert="horz" lIns="91440" tIns="45720" rIns="91440" bIns="45720" rtlCol="0">
            <a:normAutofit lnSpcReduction="10000"/>
          </a:bodyPr>
          <a:lstStyle/>
          <a:p>
            <a:pPr>
              <a:buFont typeface="Wingdings" panose="05000000000000000000" pitchFamily="2" charset="2"/>
              <a:buChar char="Ø"/>
            </a:pPr>
            <a:r>
              <a:rPr lang="vi-VN" dirty="0"/>
              <a:t> </a:t>
            </a:r>
            <a:r>
              <a:rPr lang="en-US" dirty="0" smtClean="0">
                <a:latin typeface="Century Gothic" panose="020B0502020202020204" pitchFamily="34" charset="0"/>
              </a:rPr>
              <a:t>NER </a:t>
            </a:r>
            <a:r>
              <a:rPr lang="vi-VN" dirty="0" smtClean="0"/>
              <a:t>là </a:t>
            </a:r>
            <a:r>
              <a:rPr lang="vi-VN" dirty="0"/>
              <a:t>nhận dạng các cụm danh từ trong văn bản và phân loại chúng vào trong các nhóm đã được định trước như tên người, tổ chức, địa điểm, thời gian và giá trị tiền </a:t>
            </a:r>
            <a:r>
              <a:rPr lang="vi-VN" dirty="0" smtClean="0"/>
              <a:t>tệ</a:t>
            </a:r>
            <a:r>
              <a:rPr lang="vi-VN" dirty="0"/>
              <a:t> là nhận dạng các cụm danh từ trong văn bản và phân loại chúng vào trong các nhóm đã được định trước như tên người, tổ chức, địa điểm, thời gian và giá trị tiền tệ</a:t>
            </a:r>
            <a:endParaRPr lang="en-US" dirty="0">
              <a:solidFill>
                <a:schemeClr val="bg1"/>
              </a:solidFill>
              <a:latin typeface="Century Gothic" panose="020B0502020202020204" pitchFamily="34" charset="0"/>
            </a:endParaRP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a:xfrm>
            <a:off x="10361612" y="287021"/>
            <a:ext cx="838199" cy="767687"/>
          </a:xfrm>
        </p:spPr>
        <p:txBody>
          <a:bodyPr/>
          <a:lstStyle/>
          <a:p>
            <a:fld id="{9FF96B15-8338-45D5-A943-561235072D66}" type="slidenum">
              <a:rPr lang="en-US" smtClean="0"/>
              <a:t>5</a:t>
            </a:fld>
            <a:endParaRPr lang="en-US" dirty="0"/>
          </a:p>
        </p:txBody>
      </p:sp>
      <p:pic>
        <p:nvPicPr>
          <p:cNvPr id="1026" name="Picture 2" descr="A Review of Named Entity Recognition (NER) Using Automatic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282" r="25282"/>
          <a:stretch>
            <a:fillRect/>
          </a:stretch>
        </p:blipFill>
        <p:spPr bwMode="auto">
          <a:xfrm>
            <a:off x="6058861" y="444138"/>
            <a:ext cx="5582675" cy="594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439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lựa</a:t>
            </a:r>
            <a:r>
              <a:rPr lang="en-US" dirty="0" smtClean="0"/>
              <a:t> </a:t>
            </a:r>
            <a:r>
              <a:rPr lang="en-US" dirty="0" err="1" smtClean="0"/>
              <a:t>chọn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6" name="Rectangle 5"/>
          <p:cNvSpPr/>
          <p:nvPr/>
        </p:nvSpPr>
        <p:spPr>
          <a:xfrm>
            <a:off x="1154953" y="2612570"/>
            <a:ext cx="2746488" cy="3840481"/>
          </a:xfrm>
          <a:prstGeom prst="rect">
            <a:avLst/>
          </a:prstGeom>
          <a:solidFill>
            <a:schemeClr val="bg1">
              <a:lumMod val="95000"/>
            </a:schemeClr>
          </a:solidFill>
          <a:ln w="25400">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4968147" y="3312938"/>
            <a:ext cx="4363086" cy="774700"/>
          </a:xfrm>
          <a:prstGeom prst="rect">
            <a:avLst/>
          </a:prstGeom>
        </p:spPr>
        <p:txBody>
          <a:bodyPr>
            <a:normAutofit/>
          </a:bodyPr>
          <a:lstStyle/>
          <a:p>
            <a:r>
              <a:rPr lang="en-US" dirty="0" err="1" smtClean="0">
                <a:latin typeface="Century Gothic" panose="020B0502020202020204" pitchFamily="34" charset="0"/>
              </a:rPr>
              <a:t>Thích</a:t>
            </a:r>
            <a:r>
              <a:rPr lang="en-US" dirty="0" smtClean="0">
                <a:latin typeface="Century Gothic" panose="020B0502020202020204" pitchFamily="34" charset="0"/>
              </a:rPr>
              <a:t> </a:t>
            </a:r>
            <a:r>
              <a:rPr lang="en-US" dirty="0" err="1" smtClean="0">
                <a:latin typeface="Century Gothic" panose="020B0502020202020204" pitchFamily="34" charset="0"/>
              </a:rPr>
              <a:t>hợp</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ngôn</a:t>
            </a:r>
            <a:r>
              <a:rPr lang="en-US" dirty="0" smtClean="0">
                <a:latin typeface="Century Gothic" panose="020B0502020202020204" pitchFamily="34" charset="0"/>
              </a:rPr>
              <a:t> </a:t>
            </a:r>
            <a:r>
              <a:rPr lang="en-US" dirty="0" err="1" smtClean="0">
                <a:latin typeface="Century Gothic" panose="020B0502020202020204" pitchFamily="34" charset="0"/>
              </a:rPr>
              <a:t>ngữ</a:t>
            </a:r>
            <a:r>
              <a:rPr lang="en-US" dirty="0" smtClean="0">
                <a:latin typeface="Century Gothic" panose="020B0502020202020204" pitchFamily="34" charset="0"/>
              </a:rPr>
              <a:t> </a:t>
            </a:r>
            <a:r>
              <a:rPr lang="en-US" dirty="0" err="1" smtClean="0">
                <a:latin typeface="Century Gothic" panose="020B0502020202020204" pitchFamily="34" charset="0"/>
              </a:rPr>
              <a:t>có</a:t>
            </a:r>
            <a:r>
              <a:rPr lang="en-US" dirty="0" smtClean="0">
                <a:latin typeface="Century Gothic" panose="020B0502020202020204" pitchFamily="34" charset="0"/>
              </a:rPr>
              <a:t> </a:t>
            </a:r>
            <a:r>
              <a:rPr lang="en-US" dirty="0" err="1" smtClean="0">
                <a:latin typeface="Century Gothic" panose="020B0502020202020204" pitchFamily="34" charset="0"/>
              </a:rPr>
              <a:t>ít</a:t>
            </a:r>
            <a:r>
              <a:rPr lang="en-US" dirty="0" smtClean="0">
                <a:latin typeface="Century Gothic" panose="020B0502020202020204" pitchFamily="34" charset="0"/>
              </a:rPr>
              <a:t> </a:t>
            </a:r>
            <a:r>
              <a:rPr lang="en-US" dirty="0" err="1" smtClean="0">
                <a:latin typeface="Century Gothic" panose="020B0502020202020204" pitchFamily="34" charset="0"/>
              </a:rPr>
              <a:t>dữ</a:t>
            </a:r>
            <a:r>
              <a:rPr lang="en-US" dirty="0" smtClean="0">
                <a:latin typeface="Century Gothic" panose="020B0502020202020204" pitchFamily="34" charset="0"/>
              </a:rPr>
              <a:t> </a:t>
            </a:r>
            <a:r>
              <a:rPr lang="en-US" dirty="0" err="1" smtClean="0">
                <a:latin typeface="Century Gothic" panose="020B0502020202020204" pitchFamily="34" charset="0"/>
              </a:rPr>
              <a:t>liệu</a:t>
            </a:r>
            <a:r>
              <a:rPr lang="en-US" dirty="0" smtClean="0">
                <a:latin typeface="Century Gothic" panose="020B0502020202020204" pitchFamily="34" charset="0"/>
              </a:rPr>
              <a:t> </a:t>
            </a:r>
            <a:r>
              <a:rPr lang="en-US" dirty="0" err="1" smtClean="0">
                <a:latin typeface="Century Gothic" panose="020B0502020202020204" pitchFamily="34" charset="0"/>
              </a:rPr>
              <a:t>như</a:t>
            </a:r>
            <a:r>
              <a:rPr lang="en-US" dirty="0" smtClean="0">
                <a:latin typeface="Century Gothic" panose="020B0502020202020204" pitchFamily="34" charset="0"/>
              </a:rPr>
              <a:t> </a:t>
            </a:r>
            <a:r>
              <a:rPr lang="en-US" dirty="0" err="1" smtClean="0">
                <a:latin typeface="Century Gothic" panose="020B0502020202020204" pitchFamily="34" charset="0"/>
              </a:rPr>
              <a:t>Tiếng</a:t>
            </a:r>
            <a:r>
              <a:rPr lang="en-US" dirty="0" smtClean="0">
                <a:latin typeface="Century Gothic" panose="020B0502020202020204" pitchFamily="34" charset="0"/>
              </a:rPr>
              <a:t> </a:t>
            </a:r>
            <a:r>
              <a:rPr lang="en-US" dirty="0" err="1" smtClean="0">
                <a:latin typeface="Century Gothic" panose="020B0502020202020204" pitchFamily="34" charset="0"/>
              </a:rPr>
              <a:t>Việt</a:t>
            </a:r>
            <a:endParaRPr lang="en-US" dirty="0">
              <a:latin typeface="Century Gothic" panose="020B0502020202020204" pitchFamily="34" charset="0"/>
            </a:endParaRPr>
          </a:p>
        </p:txBody>
      </p:sp>
      <p:sp>
        <p:nvSpPr>
          <p:cNvPr id="9"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4968147" y="4437001"/>
            <a:ext cx="4580799" cy="759123"/>
          </a:xfrm>
          <a:prstGeom prst="rect">
            <a:avLst/>
          </a:prstGeom>
        </p:spPr>
        <p:txBody>
          <a:bodyPr>
            <a:normAutofit/>
          </a:bodyPr>
          <a:lstStyle/>
          <a:p>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rất</a:t>
            </a:r>
            <a:r>
              <a:rPr lang="en-US" dirty="0" smtClean="0"/>
              <a:t> </a:t>
            </a:r>
            <a:r>
              <a:rPr lang="en-US" dirty="0" err="1" smtClean="0"/>
              <a:t>lớn</a:t>
            </a:r>
            <a:r>
              <a:rPr lang="en-US" dirty="0" smtClean="0"/>
              <a:t> </a:t>
            </a:r>
            <a:r>
              <a:rPr lang="en-US" dirty="0" err="1" smtClean="0"/>
              <a:t>vào</a:t>
            </a:r>
            <a:r>
              <a:rPr lang="en-US" dirty="0" smtClean="0"/>
              <a:t> </a:t>
            </a:r>
            <a:r>
              <a:rPr lang="en-US" dirty="0" err="1" smtClean="0"/>
              <a:t>việc</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bằng</a:t>
            </a:r>
            <a:r>
              <a:rPr lang="en-US" dirty="0" smtClean="0"/>
              <a:t> </a:t>
            </a:r>
            <a:r>
              <a:rPr lang="en-US" dirty="0" err="1" smtClean="0"/>
              <a:t>tay</a:t>
            </a:r>
            <a:endParaRPr lang="en-US" dirty="0"/>
          </a:p>
        </p:txBody>
      </p:sp>
      <p:sp>
        <p:nvSpPr>
          <p:cNvPr id="10" name="Rectangle 9"/>
          <p:cNvSpPr/>
          <p:nvPr/>
        </p:nvSpPr>
        <p:spPr>
          <a:xfrm>
            <a:off x="1532709" y="2943606"/>
            <a:ext cx="2473234" cy="369332"/>
          </a:xfrm>
          <a:prstGeom prst="rect">
            <a:avLst/>
          </a:prstGeom>
        </p:spPr>
        <p:txBody>
          <a:bodyPr wrap="square">
            <a:spAutoFit/>
          </a:bodyPr>
          <a:lstStyle/>
          <a:p>
            <a:r>
              <a:rPr lang="en-US" dirty="0" smtClean="0">
                <a:latin typeface="+mj-lt"/>
              </a:rPr>
              <a:t>Machine Learning</a:t>
            </a:r>
            <a:endParaRPr lang="en-US" dirty="0">
              <a:latin typeface="+mj-lt"/>
            </a:endParaRPr>
          </a:p>
        </p:txBody>
      </p:sp>
      <p:cxnSp>
        <p:nvCxnSpPr>
          <p:cNvPr id="12" name="Straight Connector 11"/>
          <p:cNvCxnSpPr/>
          <p:nvPr/>
        </p:nvCxnSpPr>
        <p:spPr>
          <a:xfrm>
            <a:off x="1154953" y="3579223"/>
            <a:ext cx="2746488" cy="870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91580" y="3785512"/>
            <a:ext cx="2473234" cy="2062103"/>
          </a:xfrm>
          <a:prstGeom prst="rect">
            <a:avLst/>
          </a:prstGeom>
        </p:spPr>
        <p:txBody>
          <a:bodyPr wrap="square">
            <a:spAutoFit/>
          </a:bodyPr>
          <a:lstStyle/>
          <a:p>
            <a:r>
              <a:rPr lang="en-US" sz="1600" dirty="0" err="1" smtClean="0">
                <a:latin typeface="+mj-lt"/>
              </a:rPr>
              <a:t>Áp</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kỹ</a:t>
            </a:r>
            <a:r>
              <a:rPr lang="en-US" sz="1600" dirty="0" smtClean="0">
                <a:latin typeface="+mj-lt"/>
              </a:rPr>
              <a:t> </a:t>
            </a:r>
            <a:r>
              <a:rPr lang="en-US" sz="1600" dirty="0" err="1" smtClean="0">
                <a:latin typeface="+mj-lt"/>
              </a:rPr>
              <a:t>thuật</a:t>
            </a:r>
            <a:r>
              <a:rPr lang="en-US" sz="1600" dirty="0" smtClean="0">
                <a:latin typeface="+mj-lt"/>
              </a:rPr>
              <a:t> </a:t>
            </a:r>
            <a:r>
              <a:rPr lang="en-US" sz="1600" dirty="0" err="1" smtClean="0">
                <a:latin typeface="+mj-lt"/>
              </a:rPr>
              <a:t>trích</a:t>
            </a:r>
            <a:r>
              <a:rPr lang="en-US" sz="1600" dirty="0" smtClean="0">
                <a:latin typeface="+mj-lt"/>
              </a:rPr>
              <a:t> </a:t>
            </a:r>
            <a:r>
              <a:rPr lang="en-US" sz="1600" dirty="0" err="1" smtClean="0">
                <a:latin typeface="+mj-lt"/>
              </a:rPr>
              <a:t>xuất</a:t>
            </a:r>
            <a:r>
              <a:rPr lang="en-US" sz="1600" dirty="0" smtClean="0">
                <a:latin typeface="+mj-lt"/>
              </a:rPr>
              <a:t> </a:t>
            </a:r>
            <a:r>
              <a:rPr lang="en-US" sz="1600" dirty="0" err="1" smtClean="0">
                <a:latin typeface="+mj-lt"/>
              </a:rPr>
              <a:t>đặc</a:t>
            </a:r>
            <a:r>
              <a:rPr lang="en-US" sz="1600" dirty="0" smtClean="0">
                <a:latin typeface="+mj-lt"/>
              </a:rPr>
              <a:t> </a:t>
            </a:r>
            <a:r>
              <a:rPr lang="en-US" sz="1600" dirty="0" err="1" smtClean="0">
                <a:latin typeface="+mj-lt"/>
              </a:rPr>
              <a:t>trưng</a:t>
            </a:r>
            <a:r>
              <a:rPr lang="en-US" sz="1600" dirty="0" smtClean="0">
                <a:latin typeface="+mj-lt"/>
              </a:rPr>
              <a:t> </a:t>
            </a:r>
            <a:r>
              <a:rPr lang="en-US" sz="1600" dirty="0" err="1" smtClean="0">
                <a:latin typeface="+mj-lt"/>
              </a:rPr>
              <a:t>bằng</a:t>
            </a:r>
            <a:r>
              <a:rPr lang="en-US" sz="1600" dirty="0" smtClean="0">
                <a:latin typeface="+mj-lt"/>
              </a:rPr>
              <a:t> </a:t>
            </a:r>
            <a:r>
              <a:rPr lang="en-US" sz="1600" dirty="0" err="1" smtClean="0">
                <a:latin typeface="+mj-lt"/>
              </a:rPr>
              <a:t>tay</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kết</a:t>
            </a:r>
            <a:r>
              <a:rPr lang="en-US" sz="1600" dirty="0" smtClean="0">
                <a:latin typeface="+mj-lt"/>
              </a:rPr>
              <a:t> </a:t>
            </a:r>
            <a:r>
              <a:rPr lang="en-US" sz="1600" dirty="0" err="1" smtClean="0">
                <a:latin typeface="+mj-lt"/>
              </a:rPr>
              <a:t>hợp</a:t>
            </a:r>
            <a:r>
              <a:rPr lang="en-US" sz="1600" dirty="0" smtClean="0">
                <a:latin typeface="+mj-lt"/>
              </a:rPr>
              <a:t> </a:t>
            </a:r>
            <a:r>
              <a:rPr lang="en-US" sz="1600" dirty="0" err="1" smtClean="0">
                <a:latin typeface="+mj-lt"/>
              </a:rPr>
              <a:t>với</a:t>
            </a:r>
            <a:r>
              <a:rPr lang="en-US" sz="1600" dirty="0" smtClean="0">
                <a:latin typeface="+mj-lt"/>
              </a:rPr>
              <a:t> </a:t>
            </a:r>
            <a:r>
              <a:rPr lang="en-US" sz="1600" dirty="0" err="1" smtClean="0">
                <a:latin typeface="+mj-lt"/>
              </a:rPr>
              <a:t>thuật</a:t>
            </a:r>
            <a:r>
              <a:rPr lang="en-US" sz="1600" dirty="0" smtClean="0">
                <a:latin typeface="+mj-lt"/>
              </a:rPr>
              <a:t> </a:t>
            </a:r>
            <a:r>
              <a:rPr lang="en-US" sz="1600" dirty="0" err="1" smtClean="0">
                <a:latin typeface="+mj-lt"/>
              </a:rPr>
              <a:t>toán</a:t>
            </a:r>
            <a:r>
              <a:rPr lang="en-US" sz="1600" dirty="0" smtClean="0">
                <a:latin typeface="+mj-lt"/>
              </a:rPr>
              <a:t> </a:t>
            </a:r>
            <a:r>
              <a:rPr lang="en-US" sz="1600" dirty="0" err="1" smtClean="0">
                <a:latin typeface="+mj-lt"/>
              </a:rPr>
              <a:t>gán</a:t>
            </a:r>
            <a:r>
              <a:rPr lang="en-US" sz="1600" dirty="0" smtClean="0">
                <a:latin typeface="+mj-lt"/>
              </a:rPr>
              <a:t> </a:t>
            </a:r>
            <a:r>
              <a:rPr lang="en-US" sz="1600" dirty="0" err="1" smtClean="0">
                <a:latin typeface="+mj-lt"/>
              </a:rPr>
              <a:t>nhãn</a:t>
            </a:r>
            <a:r>
              <a:rPr lang="en-US" sz="1600" dirty="0" smtClean="0">
                <a:latin typeface="+mj-lt"/>
              </a:rPr>
              <a:t> </a:t>
            </a:r>
            <a:r>
              <a:rPr lang="en-US" sz="1600" dirty="0" err="1" smtClean="0">
                <a:latin typeface="+mj-lt"/>
              </a:rPr>
              <a:t>theo</a:t>
            </a:r>
            <a:r>
              <a:rPr lang="en-US" sz="1600" dirty="0" smtClean="0">
                <a:latin typeface="+mj-lt"/>
              </a:rPr>
              <a:t> </a:t>
            </a:r>
            <a:r>
              <a:rPr lang="en-US" sz="1600" dirty="0" err="1" smtClean="0">
                <a:latin typeface="+mj-lt"/>
              </a:rPr>
              <a:t>chuỗi</a:t>
            </a:r>
            <a:r>
              <a:rPr lang="en-US" sz="1600" dirty="0" smtClean="0">
                <a:latin typeface="+mj-lt"/>
              </a:rPr>
              <a:t> </a:t>
            </a:r>
            <a:r>
              <a:rPr lang="en-US" sz="1600" dirty="0" err="1" smtClean="0">
                <a:latin typeface="+mj-lt"/>
              </a:rPr>
              <a:t>như</a:t>
            </a:r>
            <a:r>
              <a:rPr lang="en-US" sz="1600" dirty="0" smtClean="0">
                <a:latin typeface="+mj-lt"/>
              </a:rPr>
              <a:t> Conditional Random Field, Hidden Markov Model</a:t>
            </a:r>
            <a:endParaRPr lang="en-US" sz="1600" dirty="0">
              <a:latin typeface="+mj-lt"/>
            </a:endParaRPr>
          </a:p>
        </p:txBody>
      </p:sp>
    </p:spTree>
    <p:extLst>
      <p:ext uri="{BB962C8B-B14F-4D97-AF65-F5344CB8AC3E}">
        <p14:creationId xmlns:p14="http://schemas.microsoft.com/office/powerpoint/2010/main" val="137542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Đánh</a:t>
            </a:r>
            <a:r>
              <a:rPr lang="en-US" dirty="0"/>
              <a:t> </a:t>
            </a:r>
            <a:r>
              <a:rPr lang="en-US" dirty="0" err="1"/>
              <a:t>giá</a:t>
            </a:r>
            <a:r>
              <a:rPr lang="en-US" dirty="0"/>
              <a:t> </a:t>
            </a:r>
            <a:r>
              <a:rPr lang="en-US" dirty="0" err="1"/>
              <a:t>và</a:t>
            </a:r>
            <a:r>
              <a:rPr lang="en-US" dirty="0"/>
              <a:t> </a:t>
            </a:r>
            <a:r>
              <a:rPr lang="en-US" dirty="0" err="1"/>
              <a:t>lựa</a:t>
            </a:r>
            <a:r>
              <a:rPr lang="en-US" dirty="0"/>
              <a:t> </a:t>
            </a:r>
            <a:r>
              <a:rPr lang="en-US" dirty="0" err="1"/>
              <a:t>chọn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6" name="Rectangle 5"/>
          <p:cNvSpPr/>
          <p:nvPr/>
        </p:nvSpPr>
        <p:spPr>
          <a:xfrm>
            <a:off x="1226983" y="2751908"/>
            <a:ext cx="2718000" cy="3675018"/>
          </a:xfrm>
          <a:prstGeom prst="rect">
            <a:avLst/>
          </a:prstGeom>
          <a:solidFill>
            <a:schemeClr val="bg1">
              <a:lumMod val="95000"/>
            </a:schemeClr>
          </a:solidFill>
          <a:ln w="25400">
            <a:solidFill>
              <a:schemeClr val="accent3"/>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TextBox 7"/>
          <p:cNvSpPr txBox="1"/>
          <p:nvPr/>
        </p:nvSpPr>
        <p:spPr>
          <a:xfrm>
            <a:off x="1549200" y="2940885"/>
            <a:ext cx="2718000" cy="5286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752" tIns="0" rIns="199752" bIns="330200" numCol="1" spcCol="1270" anchor="t" anchorCtr="0">
            <a:noAutofit/>
          </a:bodyPr>
          <a:lstStyle/>
          <a:p>
            <a:pPr lvl="0" algn="l" defTabSz="533400">
              <a:lnSpc>
                <a:spcPct val="90000"/>
              </a:lnSpc>
              <a:spcBef>
                <a:spcPct val="0"/>
              </a:spcBef>
              <a:spcAft>
                <a:spcPct val="35000"/>
              </a:spcAft>
            </a:pPr>
            <a:r>
              <a:rPr lang="en-ZA" kern="1200" dirty="0" smtClean="0">
                <a:solidFill>
                  <a:schemeClr val="tx1"/>
                </a:solidFill>
              </a:rPr>
              <a:t>Deep Learning</a:t>
            </a:r>
            <a:endParaRPr lang="en-US" kern="1200" dirty="0">
              <a:solidFill>
                <a:schemeClr val="tx1"/>
              </a:solidFill>
            </a:endParaRPr>
          </a:p>
        </p:txBody>
      </p:sp>
      <p:cxnSp>
        <p:nvCxnSpPr>
          <p:cNvPr id="10" name="Straight Connector 9"/>
          <p:cNvCxnSpPr/>
          <p:nvPr/>
        </p:nvCxnSpPr>
        <p:spPr>
          <a:xfrm>
            <a:off x="1226983" y="3469495"/>
            <a:ext cx="2718000"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1319256" y="3998105"/>
            <a:ext cx="2686687" cy="2315608"/>
          </a:xfrm>
          <a:prstGeom prst="rect">
            <a:avLst/>
          </a:prstGeom>
        </p:spPr>
        <p:txBody>
          <a:bodyPr>
            <a:normAutofit/>
          </a:bodyPr>
          <a:lstStyle/>
          <a:p>
            <a:r>
              <a:rPr lang="en-US" sz="1600" dirty="0" smtClean="0">
                <a:latin typeface="Century Gothic" panose="020B0502020202020204" pitchFamily="34" charset="0"/>
              </a:rPr>
              <a:t>Bi-LSTM</a:t>
            </a:r>
          </a:p>
          <a:p>
            <a:r>
              <a:rPr lang="en-US" sz="1600" dirty="0" smtClean="0">
                <a:latin typeface="Century Gothic" panose="020B0502020202020204" pitchFamily="34" charset="0"/>
              </a:rPr>
              <a:t>Bi-LSTM + CRF</a:t>
            </a:r>
          </a:p>
          <a:p>
            <a:r>
              <a:rPr lang="en-US" sz="1600" dirty="0" smtClean="0">
                <a:latin typeface="Century Gothic" panose="020B0502020202020204" pitchFamily="34" charset="0"/>
              </a:rPr>
              <a:t>Bi-LSTM + CNN + Attention</a:t>
            </a:r>
          </a:p>
          <a:p>
            <a:r>
              <a:rPr lang="en-US" sz="1600" dirty="0" err="1" smtClean="0">
                <a:latin typeface="Century Gothic" panose="020B0502020202020204" pitchFamily="34" charset="0"/>
              </a:rPr>
              <a:t>PhoBert</a:t>
            </a:r>
            <a:endParaRPr lang="en-US" sz="1600" dirty="0" smtClean="0">
              <a:latin typeface="Century Gothic" panose="020B0502020202020204" pitchFamily="34" charset="0"/>
            </a:endParaRPr>
          </a:p>
          <a:p>
            <a:r>
              <a:rPr lang="en-US" sz="1600" dirty="0" smtClean="0">
                <a:latin typeface="Century Gothic" panose="020B0502020202020204" pitchFamily="34" charset="0"/>
              </a:rPr>
              <a:t>…</a:t>
            </a:r>
          </a:p>
          <a:p>
            <a:endParaRPr lang="en-US" sz="1600" dirty="0">
              <a:latin typeface="Century Gothic" panose="020B0502020202020204" pitchFamily="34" charset="0"/>
            </a:endParaRPr>
          </a:p>
        </p:txBody>
      </p:sp>
      <p:sp>
        <p:nvSpPr>
          <p:cNvPr id="12"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4968147" y="3312937"/>
            <a:ext cx="4363086" cy="1198103"/>
          </a:xfrm>
          <a:prstGeom prst="rect">
            <a:avLst/>
          </a:prstGeom>
        </p:spPr>
        <p:txBody>
          <a:bodyPr>
            <a:normAutofit/>
          </a:bodyPr>
          <a:lstStyle/>
          <a:p>
            <a:r>
              <a:rPr lang="en-US" dirty="0" err="1" smtClean="0">
                <a:latin typeface="Century Gothic" panose="020B0502020202020204" pitchFamily="34" charset="0"/>
              </a:rPr>
              <a:t>Tự</a:t>
            </a:r>
            <a:r>
              <a:rPr lang="en-US" dirty="0" smtClean="0">
                <a:latin typeface="Century Gothic" panose="020B0502020202020204" pitchFamily="34" charset="0"/>
              </a:rPr>
              <a:t> </a:t>
            </a:r>
            <a:r>
              <a:rPr lang="en-US" dirty="0" err="1" smtClean="0">
                <a:latin typeface="Century Gothic" panose="020B0502020202020204" pitchFamily="34" charset="0"/>
              </a:rPr>
              <a:t>học</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các</a:t>
            </a:r>
            <a:r>
              <a:rPr lang="en-US" dirty="0" smtClean="0">
                <a:latin typeface="Century Gothic" panose="020B0502020202020204" pitchFamily="34" charset="0"/>
              </a:rPr>
              <a:t> </a:t>
            </a:r>
            <a:r>
              <a:rPr lang="en-US" dirty="0" err="1" smtClean="0">
                <a:latin typeface="Century Gothic" panose="020B0502020202020204" pitchFamily="34" charset="0"/>
              </a:rPr>
              <a:t>quy</a:t>
            </a:r>
            <a:r>
              <a:rPr lang="en-US" dirty="0" smtClean="0">
                <a:latin typeface="Century Gothic" panose="020B0502020202020204" pitchFamily="34" charset="0"/>
              </a:rPr>
              <a:t> </a:t>
            </a:r>
            <a:r>
              <a:rPr lang="en-US" dirty="0" err="1" smtClean="0">
                <a:latin typeface="Century Gothic" panose="020B0502020202020204" pitchFamily="34" charset="0"/>
              </a:rPr>
              <a:t>luật</a:t>
            </a:r>
            <a:r>
              <a:rPr lang="en-US" dirty="0" smtClean="0">
                <a:latin typeface="Century Gothic" panose="020B0502020202020204" pitchFamily="34" charset="0"/>
              </a:rPr>
              <a:t> </a:t>
            </a:r>
            <a:r>
              <a:rPr lang="en-US" dirty="0" err="1" smtClean="0">
                <a:latin typeface="Century Gothic" panose="020B0502020202020204" pitchFamily="34" charset="0"/>
              </a:rPr>
              <a:t>gán</a:t>
            </a:r>
            <a:r>
              <a:rPr lang="en-US" dirty="0" smtClean="0">
                <a:latin typeface="Century Gothic" panose="020B0502020202020204" pitchFamily="34" charset="0"/>
              </a:rPr>
              <a:t> </a:t>
            </a:r>
            <a:r>
              <a:rPr lang="en-US" dirty="0" err="1" smtClean="0">
                <a:latin typeface="Century Gothic" panose="020B0502020202020204" pitchFamily="34" charset="0"/>
              </a:rPr>
              <a:t>nhãn</a:t>
            </a:r>
            <a:r>
              <a:rPr lang="en-US" dirty="0" smtClean="0">
                <a:latin typeface="Century Gothic" panose="020B0502020202020204" pitchFamily="34" charset="0"/>
              </a:rPr>
              <a:t> </a:t>
            </a:r>
          </a:p>
          <a:p>
            <a:r>
              <a:rPr lang="en-US" dirty="0" err="1" smtClean="0">
                <a:latin typeface="Century Gothic" panose="020B0502020202020204" pitchFamily="34" charset="0"/>
              </a:rPr>
              <a:t>Độ</a:t>
            </a:r>
            <a:r>
              <a:rPr lang="en-US" dirty="0" smtClean="0">
                <a:latin typeface="Century Gothic" panose="020B0502020202020204" pitchFamily="34" charset="0"/>
              </a:rPr>
              <a:t> </a:t>
            </a:r>
            <a:r>
              <a:rPr lang="en-US" dirty="0" err="1" smtClean="0">
                <a:latin typeface="Century Gothic" panose="020B0502020202020204" pitchFamily="34" charset="0"/>
              </a:rPr>
              <a:t>chính</a:t>
            </a:r>
            <a:r>
              <a:rPr lang="en-US" dirty="0" smtClean="0">
                <a:latin typeface="Century Gothic" panose="020B0502020202020204" pitchFamily="34" charset="0"/>
              </a:rPr>
              <a:t> </a:t>
            </a:r>
            <a:r>
              <a:rPr lang="en-US" dirty="0" err="1" smtClean="0">
                <a:latin typeface="Century Gothic" panose="020B0502020202020204" pitchFamily="34" charset="0"/>
              </a:rPr>
              <a:t>xác</a:t>
            </a:r>
            <a:r>
              <a:rPr lang="en-US" dirty="0" smtClean="0">
                <a:latin typeface="Century Gothic" panose="020B0502020202020204" pitchFamily="34" charset="0"/>
              </a:rPr>
              <a:t> </a:t>
            </a:r>
            <a:r>
              <a:rPr lang="en-US" dirty="0" err="1" smtClean="0">
                <a:latin typeface="Century Gothic" panose="020B0502020202020204" pitchFamily="34" charset="0"/>
              </a:rPr>
              <a:t>cao</a:t>
            </a:r>
            <a:endParaRPr lang="en-US" dirty="0" smtClean="0">
              <a:latin typeface="Century Gothic" panose="020B0502020202020204" pitchFamily="34" charset="0"/>
            </a:endParaRPr>
          </a:p>
          <a:p>
            <a:pPr marL="0" indent="0">
              <a:buNone/>
            </a:pPr>
            <a:endParaRPr lang="en-US" dirty="0" smtClean="0">
              <a:latin typeface="Century Gothic" panose="020B0502020202020204" pitchFamily="34" charset="0"/>
            </a:endParaRPr>
          </a:p>
          <a:p>
            <a:endParaRPr lang="en-US" dirty="0">
              <a:latin typeface="Century Gothic" panose="020B0502020202020204" pitchFamily="34" charset="0"/>
            </a:endParaRPr>
          </a:p>
        </p:txBody>
      </p:sp>
      <p:sp>
        <p:nvSpPr>
          <p:cNvPr id="14"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4968147" y="4768559"/>
            <a:ext cx="4363086" cy="774700"/>
          </a:xfrm>
          <a:prstGeom prst="rect">
            <a:avLst/>
          </a:prstGeom>
        </p:spPr>
        <p:txBody>
          <a:bodyPr>
            <a:normAutofit/>
          </a:bodyPr>
          <a:lstStyle/>
          <a:p>
            <a:r>
              <a:rPr lang="en-US" dirty="0" err="1" smtClean="0">
                <a:latin typeface="Century Gothic" panose="020B0502020202020204" pitchFamily="34" charset="0"/>
              </a:rPr>
              <a:t>Cần</a:t>
            </a:r>
            <a:r>
              <a:rPr lang="en-US" dirty="0" smtClean="0">
                <a:latin typeface="Century Gothic" panose="020B0502020202020204" pitchFamily="34" charset="0"/>
              </a:rPr>
              <a:t> </a:t>
            </a:r>
            <a:r>
              <a:rPr lang="en-US" dirty="0" err="1" smtClean="0">
                <a:latin typeface="Century Gothic" panose="020B0502020202020204" pitchFamily="34" charset="0"/>
              </a:rPr>
              <a:t>nhiều</a:t>
            </a:r>
            <a:r>
              <a:rPr lang="en-US" dirty="0" smtClean="0">
                <a:latin typeface="Century Gothic" panose="020B0502020202020204" pitchFamily="34" charset="0"/>
              </a:rPr>
              <a:t> </a:t>
            </a:r>
            <a:r>
              <a:rPr lang="en-US" dirty="0" err="1" smtClean="0">
                <a:latin typeface="Century Gothic" panose="020B0502020202020204" pitchFamily="34" charset="0"/>
              </a:rPr>
              <a:t>dữ</a:t>
            </a:r>
            <a:r>
              <a:rPr lang="en-US" dirty="0" smtClean="0">
                <a:latin typeface="Century Gothic" panose="020B0502020202020204" pitchFamily="34" charset="0"/>
              </a:rPr>
              <a:t> </a:t>
            </a:r>
            <a:r>
              <a:rPr lang="en-US" dirty="0" err="1" smtClean="0">
                <a:latin typeface="Century Gothic" panose="020B0502020202020204" pitchFamily="34" charset="0"/>
              </a:rPr>
              <a:t>liệu</a:t>
            </a:r>
            <a:r>
              <a:rPr lang="en-US" dirty="0" smtClean="0">
                <a:latin typeface="Century Gothic" panose="020B0502020202020204" pitchFamily="34" charset="0"/>
              </a:rPr>
              <a:t>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endParaRPr lang="en-US" dirty="0">
              <a:latin typeface="Century Gothic" panose="020B0502020202020204" pitchFamily="34" charset="0"/>
            </a:endParaRPr>
          </a:p>
        </p:txBody>
      </p:sp>
      <p:graphicFrame>
        <p:nvGraphicFramePr>
          <p:cNvPr id="15" name="Diagram 14"/>
          <p:cNvGraphicFramePr/>
          <p:nvPr>
            <p:extLst>
              <p:ext uri="{D42A27DB-BD31-4B8C-83A1-F6EECF244321}">
                <p14:modId xmlns:p14="http://schemas.microsoft.com/office/powerpoint/2010/main" val="4020232254"/>
              </p:ext>
            </p:extLst>
          </p:nvPr>
        </p:nvGraphicFramePr>
        <p:xfrm>
          <a:off x="8058331" y="5282365"/>
          <a:ext cx="2936147" cy="136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126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1146401" y="1118841"/>
            <a:ext cx="3860260" cy="1735668"/>
          </a:xfrm>
        </p:spPr>
        <p:txBody>
          <a:bodyPr vert="horz" lIns="91440" tIns="45720" rIns="91440" bIns="45720" rtlCol="0" anchor="ctr">
            <a:normAutofit/>
          </a:bodyPr>
          <a:lstStyle/>
          <a:p>
            <a:pPr>
              <a:lnSpc>
                <a:spcPct val="90000"/>
              </a:lnSpc>
            </a:pPr>
            <a:r>
              <a:rPr lang="en-US" sz="3600" dirty="0" err="1" smtClean="0">
                <a:solidFill>
                  <a:schemeClr val="bg1"/>
                </a:solidFill>
              </a:rPr>
              <a:t>PhoBert</a:t>
            </a:r>
            <a:endParaRPr lang="en-US" sz="3600" dirty="0">
              <a:solidFill>
                <a:schemeClr val="bg1"/>
              </a:solidFill>
            </a:endParaRP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816523" y="3433144"/>
            <a:ext cx="3859212" cy="1306286"/>
          </a:xfrm>
        </p:spPr>
        <p:txBody>
          <a:bodyPr vert="horz" lIns="91440" tIns="45720" rIns="91440" bIns="45720" rtlCol="0">
            <a:normAutofit/>
          </a:bodyPr>
          <a:lstStyle/>
          <a:p>
            <a:pPr>
              <a:buFont typeface="Wingdings" panose="05000000000000000000" pitchFamily="2" charset="2"/>
              <a:buChar char="Ø"/>
            </a:pPr>
            <a:r>
              <a:rPr lang="en-US" dirty="0" err="1" smtClean="0"/>
              <a:t>PhoBert</a:t>
            </a:r>
            <a:r>
              <a:rPr lang="en-US" dirty="0" smtClean="0"/>
              <a:t> </a:t>
            </a:r>
            <a:r>
              <a:rPr lang="en-US" dirty="0" err="1" smtClean="0"/>
              <a:t>l</a:t>
            </a:r>
            <a:r>
              <a:rPr lang="en-US" dirty="0" err="1" smtClean="0">
                <a:solidFill>
                  <a:schemeClr val="bg1"/>
                </a:solidFill>
              </a:rPr>
              <a:t>à</a:t>
            </a:r>
            <a:r>
              <a:rPr lang="en-US" dirty="0" smtClean="0">
                <a:solidFill>
                  <a:schemeClr val="bg1"/>
                </a:solidFill>
              </a:rPr>
              <a:t> </a:t>
            </a:r>
            <a:r>
              <a:rPr lang="en-US" dirty="0" err="1" smtClean="0">
                <a:solidFill>
                  <a:schemeClr val="bg1"/>
                </a:solidFill>
              </a:rPr>
              <a:t>pretrained</a:t>
            </a:r>
            <a:r>
              <a:rPr lang="en-US" dirty="0" smtClean="0">
                <a:solidFill>
                  <a:schemeClr val="bg1"/>
                </a:solidFill>
              </a:rPr>
              <a:t> model </a:t>
            </a:r>
            <a:r>
              <a:rPr lang="en-US" dirty="0" err="1" smtClean="0">
                <a:solidFill>
                  <a:schemeClr val="bg1"/>
                </a:solidFill>
              </a:rPr>
              <a:t>dựa</a:t>
            </a:r>
            <a:r>
              <a:rPr lang="en-US" dirty="0" smtClean="0">
                <a:solidFill>
                  <a:schemeClr val="bg1"/>
                </a:solidFill>
              </a:rPr>
              <a:t> </a:t>
            </a:r>
            <a:r>
              <a:rPr lang="en-US" dirty="0" err="1" smtClean="0">
                <a:solidFill>
                  <a:schemeClr val="bg1"/>
                </a:solidFill>
              </a:rPr>
              <a:t>theo</a:t>
            </a:r>
            <a:r>
              <a:rPr lang="en-US" dirty="0" smtClean="0">
                <a:solidFill>
                  <a:schemeClr val="bg1"/>
                </a:solidFill>
              </a:rPr>
              <a:t> </a:t>
            </a:r>
            <a:r>
              <a:rPr lang="en-US" dirty="0" err="1" smtClean="0">
                <a:solidFill>
                  <a:schemeClr val="bg1"/>
                </a:solidFill>
              </a:rPr>
              <a:t>RoBERTa</a:t>
            </a: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phiên</a:t>
            </a:r>
            <a:r>
              <a:rPr lang="en-US" dirty="0" smtClean="0">
                <a:solidFill>
                  <a:schemeClr val="bg1"/>
                </a:solidFill>
              </a:rPr>
              <a:t> </a:t>
            </a:r>
            <a:r>
              <a:rPr lang="en-US" dirty="0" err="1" smtClean="0">
                <a:solidFill>
                  <a:schemeClr val="bg1"/>
                </a:solidFill>
              </a:rPr>
              <a:t>bản</a:t>
            </a:r>
            <a:r>
              <a:rPr lang="en-US" dirty="0" smtClean="0">
                <a:solidFill>
                  <a:schemeClr val="bg1"/>
                </a:solidFill>
              </a:rPr>
              <a:t> </a:t>
            </a:r>
            <a:r>
              <a:rPr lang="en-US" dirty="0" err="1" smtClean="0">
                <a:solidFill>
                  <a:schemeClr val="bg1"/>
                </a:solidFill>
              </a:rPr>
              <a:t>của</a:t>
            </a:r>
            <a:r>
              <a:rPr lang="en-US" dirty="0" smtClean="0">
                <a:solidFill>
                  <a:schemeClr val="bg1"/>
                </a:solidFill>
              </a:rPr>
              <a:t> BERT) </a:t>
            </a:r>
            <a:r>
              <a:rPr lang="en-US" dirty="0" err="1" smtClean="0">
                <a:solidFill>
                  <a:schemeClr val="bg1"/>
                </a:solidFill>
              </a:rPr>
              <a:t>để</a:t>
            </a:r>
            <a:r>
              <a:rPr lang="en-US" dirty="0" smtClean="0">
                <a:solidFill>
                  <a:schemeClr val="bg1"/>
                </a:solidFill>
              </a:rPr>
              <a:t> </a:t>
            </a:r>
            <a:r>
              <a:rPr lang="en-US" dirty="0" err="1" smtClean="0">
                <a:solidFill>
                  <a:schemeClr val="bg1"/>
                </a:solidFill>
              </a:rPr>
              <a:t>đào</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ra</a:t>
            </a:r>
            <a:r>
              <a:rPr lang="en-US" dirty="0" smtClean="0">
                <a:solidFill>
                  <a:schemeClr val="bg1"/>
                </a:solidFill>
              </a:rPr>
              <a:t> </a:t>
            </a:r>
            <a:r>
              <a:rPr lang="en-US" dirty="0" err="1" smtClean="0">
                <a:solidFill>
                  <a:schemeClr val="bg1"/>
                </a:solidFill>
              </a:rPr>
              <a:t>các</a:t>
            </a:r>
            <a:r>
              <a:rPr lang="en-US" dirty="0" smtClean="0">
                <a:solidFill>
                  <a:schemeClr val="bg1"/>
                </a:solidFill>
              </a:rPr>
              <a:t> vector </a:t>
            </a:r>
            <a:r>
              <a:rPr lang="en-US" dirty="0" err="1" smtClean="0">
                <a:solidFill>
                  <a:schemeClr val="bg1"/>
                </a:solidFill>
              </a:rPr>
              <a:t>đại</a:t>
            </a:r>
            <a:r>
              <a:rPr lang="en-US" dirty="0" smtClean="0">
                <a:solidFill>
                  <a:schemeClr val="bg1"/>
                </a:solidFill>
              </a:rPr>
              <a:t> </a:t>
            </a:r>
            <a:r>
              <a:rPr lang="en-US" dirty="0" err="1" smtClean="0">
                <a:solidFill>
                  <a:schemeClr val="bg1"/>
                </a:solidFill>
              </a:rPr>
              <a:t>diện</a:t>
            </a:r>
            <a:r>
              <a:rPr lang="en-US" dirty="0" smtClean="0">
                <a:solidFill>
                  <a:schemeClr val="bg1"/>
                </a:solidFill>
              </a:rPr>
              <a:t> </a:t>
            </a:r>
            <a:r>
              <a:rPr lang="en-US" dirty="0" err="1" smtClean="0">
                <a:solidFill>
                  <a:schemeClr val="bg1"/>
                </a:solidFill>
              </a:rPr>
              <a:t>cho</a:t>
            </a:r>
            <a:r>
              <a:rPr lang="en-US" dirty="0" smtClean="0">
                <a:solidFill>
                  <a:schemeClr val="bg1"/>
                </a:solidFill>
              </a:rPr>
              <a:t> </a:t>
            </a:r>
            <a:r>
              <a:rPr lang="en-US" dirty="0" err="1" smtClean="0">
                <a:solidFill>
                  <a:schemeClr val="bg1"/>
                </a:solidFill>
              </a:rPr>
              <a:t>ngôn</a:t>
            </a:r>
            <a:r>
              <a:rPr lang="en-US" dirty="0" smtClean="0">
                <a:solidFill>
                  <a:schemeClr val="bg1"/>
                </a:solidFill>
              </a:rPr>
              <a:t> </a:t>
            </a:r>
            <a:r>
              <a:rPr lang="en-US" dirty="0" err="1" smtClean="0">
                <a:solidFill>
                  <a:schemeClr val="bg1"/>
                </a:solidFill>
              </a:rPr>
              <a:t>ngữ</a:t>
            </a:r>
            <a:r>
              <a:rPr lang="en-US" dirty="0" smtClean="0">
                <a:solidFill>
                  <a:schemeClr val="bg1"/>
                </a:solidFill>
              </a:rPr>
              <a:t> </a:t>
            </a:r>
            <a:r>
              <a:rPr lang="en-US" dirty="0" err="1" smtClean="0">
                <a:solidFill>
                  <a:schemeClr val="bg1"/>
                </a:solidFill>
              </a:rPr>
              <a:t>văn</a:t>
            </a:r>
            <a:r>
              <a:rPr lang="en-US" dirty="0" smtClean="0">
                <a:solidFill>
                  <a:schemeClr val="bg1"/>
                </a:solidFill>
              </a:rPr>
              <a:t> </a:t>
            </a:r>
            <a:r>
              <a:rPr lang="en-US" dirty="0" err="1" smtClean="0">
                <a:solidFill>
                  <a:schemeClr val="bg1"/>
                </a:solidFill>
              </a:rPr>
              <a:t>bản</a:t>
            </a:r>
            <a:r>
              <a:rPr lang="en-US" dirty="0" smtClean="0">
                <a:solidFill>
                  <a:schemeClr val="bg1"/>
                </a:solidFill>
              </a:rPr>
              <a:t> </a:t>
            </a:r>
            <a:r>
              <a:rPr lang="en-US" dirty="0" err="1" smtClean="0">
                <a:solidFill>
                  <a:schemeClr val="bg1"/>
                </a:solidFill>
              </a:rPr>
              <a:t>tiếng</a:t>
            </a:r>
            <a:r>
              <a:rPr lang="en-US" dirty="0" smtClean="0">
                <a:solidFill>
                  <a:schemeClr val="bg1"/>
                </a:solidFill>
              </a:rPr>
              <a:t> </a:t>
            </a:r>
            <a:r>
              <a:rPr lang="en-US" dirty="0" err="1" smtClean="0">
                <a:solidFill>
                  <a:schemeClr val="bg1"/>
                </a:solidFill>
              </a:rPr>
              <a:t>Việt</a:t>
            </a:r>
            <a:r>
              <a:rPr lang="en-US" dirty="0" smtClean="0">
                <a:solidFill>
                  <a:schemeClr val="bg1"/>
                </a:solidFill>
              </a:rPr>
              <a:t> </a:t>
            </a:r>
            <a:r>
              <a:rPr lang="en-US" dirty="0" err="1" smtClean="0">
                <a:solidFill>
                  <a:schemeClr val="bg1"/>
                </a:solidFill>
              </a:rPr>
              <a:t>thông</a:t>
            </a:r>
            <a:r>
              <a:rPr lang="en-US" dirty="0" smtClean="0">
                <a:solidFill>
                  <a:schemeClr val="bg1"/>
                </a:solidFill>
              </a:rPr>
              <a:t> qua </a:t>
            </a:r>
            <a:r>
              <a:rPr lang="en-US" dirty="0" err="1" smtClean="0">
                <a:solidFill>
                  <a:schemeClr val="bg1"/>
                </a:solidFill>
              </a:rPr>
              <a:t>ngữ</a:t>
            </a:r>
            <a:r>
              <a:rPr lang="en-US" dirty="0" smtClean="0">
                <a:solidFill>
                  <a:schemeClr val="bg1"/>
                </a:solidFill>
              </a:rPr>
              <a:t> </a:t>
            </a:r>
            <a:r>
              <a:rPr lang="en-US" dirty="0" err="1" smtClean="0">
                <a:solidFill>
                  <a:schemeClr val="bg1"/>
                </a:solidFill>
              </a:rPr>
              <a:t>cảnh</a:t>
            </a:r>
            <a:r>
              <a:rPr lang="en-US" dirty="0" smtClean="0">
                <a:solidFill>
                  <a:schemeClr val="bg1"/>
                </a:solidFill>
              </a:rPr>
              <a:t> 2 </a:t>
            </a:r>
            <a:r>
              <a:rPr lang="en-US" dirty="0" err="1" smtClean="0">
                <a:solidFill>
                  <a:schemeClr val="bg1"/>
                </a:solidFill>
              </a:rPr>
              <a:t>chiều</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chúng</a:t>
            </a:r>
            <a:r>
              <a:rPr lang="en-US" dirty="0" smtClean="0">
                <a:solidFill>
                  <a:schemeClr val="bg1"/>
                </a:solidFill>
              </a:rPr>
              <a:t> </a:t>
            </a:r>
            <a:endParaRPr lang="en-US" dirty="0">
              <a:solidFill>
                <a:schemeClr val="bg1"/>
              </a:solidFill>
            </a:endParaRPr>
          </a:p>
        </p:txBody>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a:xfrm>
            <a:off x="10361612" y="287021"/>
            <a:ext cx="838199" cy="767687"/>
          </a:xfrm>
        </p:spPr>
        <p:txBody>
          <a:bodyPr/>
          <a:lstStyle/>
          <a:p>
            <a:fld id="{9FF96B15-8338-45D5-A943-561235072D66}" type="slidenum">
              <a:rPr lang="en-US" smtClean="0"/>
              <a:t>8</a:t>
            </a:fld>
            <a:endParaRPr lang="en-US" dirty="0"/>
          </a:p>
        </p:txBody>
      </p:sp>
      <p:sp>
        <p:nvSpPr>
          <p:cNvPr id="7" name="AutoShape 4" descr="BERT lÃ  gÃ¬? Hiá»u rÃµ thÃªm vá» cÃ¡ch tÃ¬m kiáº¿m Google â Thanh Khiáº¿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papers] RoBERTa: A Robustly Optimized BERT Pretraining Approach"/>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312" r="1831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47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WHAT BERT ?</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9</a:t>
            </a:fld>
            <a:endParaRPr lang="en-US" noProof="0" dirty="0"/>
          </a:p>
        </p:txBody>
      </p:sp>
      <p:pic>
        <p:nvPicPr>
          <p:cNvPr id="1026" name="Picture 2" descr="Thai Text processing by Transfer Learning using Transformer (B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651" y="2342605"/>
            <a:ext cx="6592389" cy="4293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0436469F-A292-4492-BAAB-2F581AD4AC1D}"/>
              </a:ext>
            </a:extLst>
          </p:cNvPr>
          <p:cNvSpPr>
            <a:spLocks noGrp="1"/>
          </p:cNvSpPr>
          <p:nvPr>
            <p:ph type="body" sz="quarter" idx="4294967295"/>
          </p:nvPr>
        </p:nvSpPr>
        <p:spPr>
          <a:xfrm>
            <a:off x="622570" y="3070386"/>
            <a:ext cx="4363086" cy="3312997"/>
          </a:xfrm>
          <a:prstGeom prst="rect">
            <a:avLst/>
          </a:prstGeom>
        </p:spPr>
        <p:txBody>
          <a:bodyPr>
            <a:normAutofit/>
          </a:bodyPr>
          <a:lstStyle/>
          <a:p>
            <a:r>
              <a:rPr lang="en-US" dirty="0" smtClean="0">
                <a:latin typeface="Century Gothic" panose="020B0502020202020204" pitchFamily="34" charset="0"/>
              </a:rPr>
              <a:t>Bert </a:t>
            </a:r>
            <a:r>
              <a:rPr lang="en-US" dirty="0" err="1" smtClean="0">
                <a:latin typeface="Century Gothic" panose="020B0502020202020204" pitchFamily="34" charset="0"/>
              </a:rPr>
              <a:t>là</a:t>
            </a:r>
            <a:r>
              <a:rPr lang="en-US" dirty="0" smtClean="0">
                <a:latin typeface="Century Gothic" panose="020B0502020202020204" pitchFamily="34" charset="0"/>
              </a:rPr>
              <a:t> </a:t>
            </a:r>
            <a:r>
              <a:rPr lang="en-US" dirty="0" err="1" smtClean="0">
                <a:latin typeface="Century Gothic" panose="020B0502020202020204" pitchFamily="34" charset="0"/>
              </a:rPr>
              <a:t>mô</a:t>
            </a:r>
            <a:r>
              <a:rPr lang="en-US" dirty="0" smtClean="0">
                <a:latin typeface="Century Gothic" panose="020B0502020202020204" pitchFamily="34" charset="0"/>
              </a:rPr>
              <a:t> </a:t>
            </a:r>
            <a:r>
              <a:rPr lang="en-US" dirty="0" err="1" smtClean="0">
                <a:latin typeface="Century Gothic" panose="020B0502020202020204" pitchFamily="34" charset="0"/>
              </a:rPr>
              <a:t>hình</a:t>
            </a:r>
            <a:r>
              <a:rPr lang="en-US" dirty="0" smtClean="0">
                <a:latin typeface="Century Gothic" panose="020B0502020202020204" pitchFamily="34" charset="0"/>
              </a:rPr>
              <a:t> transformer </a:t>
            </a:r>
            <a:r>
              <a:rPr lang="en-US" dirty="0" err="1" smtClean="0">
                <a:latin typeface="Century Gothic" panose="020B0502020202020204" pitchFamily="34" charset="0"/>
              </a:rPr>
              <a:t>hai</a:t>
            </a:r>
            <a:r>
              <a:rPr lang="en-US" dirty="0" smtClean="0">
                <a:latin typeface="Century Gothic" panose="020B0502020202020204" pitchFamily="34" charset="0"/>
              </a:rPr>
              <a:t> </a:t>
            </a:r>
            <a:r>
              <a:rPr lang="en-US" dirty="0" err="1" smtClean="0">
                <a:latin typeface="Century Gothic" panose="020B0502020202020204" pitchFamily="34" charset="0"/>
              </a:rPr>
              <a:t>chiều</a:t>
            </a:r>
            <a:r>
              <a:rPr lang="en-US" dirty="0" smtClean="0">
                <a:latin typeface="Century Gothic" panose="020B0502020202020204" pitchFamily="34" charset="0"/>
              </a:rPr>
              <a:t> </a:t>
            </a:r>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pretrained</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a:t>
            </a:r>
            <a:r>
              <a:rPr lang="en-US" dirty="0" err="1" smtClean="0">
                <a:latin typeface="Century Gothic" panose="020B0502020202020204" pitchFamily="34" charset="0"/>
              </a:rPr>
              <a:t>một</a:t>
            </a:r>
            <a:r>
              <a:rPr lang="en-US" dirty="0" smtClean="0">
                <a:latin typeface="Century Gothic" panose="020B0502020202020204" pitchFamily="34" charset="0"/>
              </a:rPr>
              <a:t> </a:t>
            </a:r>
            <a:r>
              <a:rPr lang="en-US" dirty="0" err="1" smtClean="0">
                <a:latin typeface="Century Gothic" panose="020B0502020202020204" pitchFamily="34" charset="0"/>
              </a:rPr>
              <a:t>lượng</a:t>
            </a:r>
            <a:r>
              <a:rPr lang="en-US" dirty="0" smtClean="0">
                <a:latin typeface="Century Gothic" panose="020B0502020202020204" pitchFamily="34" charset="0"/>
              </a:rPr>
              <a:t> </a:t>
            </a:r>
            <a:r>
              <a:rPr lang="en-US" dirty="0" err="1" smtClean="0">
                <a:latin typeface="Century Gothic" panose="020B0502020202020204" pitchFamily="34" charset="0"/>
              </a:rPr>
              <a:t>dữ</a:t>
            </a:r>
            <a:r>
              <a:rPr lang="en-US" dirty="0" smtClean="0">
                <a:latin typeface="Century Gothic" panose="020B0502020202020204" pitchFamily="34" charset="0"/>
              </a:rPr>
              <a:t> </a:t>
            </a:r>
            <a:r>
              <a:rPr lang="en-US" dirty="0" err="1" smtClean="0">
                <a:latin typeface="Century Gothic" panose="020B0502020202020204" pitchFamily="34" charset="0"/>
              </a:rPr>
              <a:t>liệu</a:t>
            </a:r>
            <a:r>
              <a:rPr lang="en-US" dirty="0" smtClean="0">
                <a:latin typeface="Century Gothic" panose="020B0502020202020204" pitchFamily="34" charset="0"/>
              </a:rPr>
              <a:t> </a:t>
            </a:r>
            <a:r>
              <a:rPr lang="en-US" dirty="0" err="1" smtClean="0">
                <a:latin typeface="Century Gothic" panose="020B0502020202020204" pitchFamily="34" charset="0"/>
              </a:rPr>
              <a:t>lớn</a:t>
            </a:r>
            <a:r>
              <a:rPr lang="en-US" dirty="0" smtClean="0">
                <a:latin typeface="Century Gothic" panose="020B0502020202020204" pitchFamily="34" charset="0"/>
              </a:rPr>
              <a:t> </a:t>
            </a:r>
            <a:r>
              <a:rPr lang="en-US" dirty="0" err="1" smtClean="0">
                <a:latin typeface="Century Gothic" panose="020B0502020202020204" pitchFamily="34" charset="0"/>
              </a:rPr>
              <a:t>và</a:t>
            </a:r>
            <a:r>
              <a:rPr lang="en-US" dirty="0" smtClean="0">
                <a:latin typeface="Century Gothic" panose="020B0502020202020204" pitchFamily="34" charset="0"/>
              </a:rPr>
              <a:t> </a:t>
            </a:r>
            <a:r>
              <a:rPr lang="en-US" dirty="0" err="1" smtClean="0">
                <a:latin typeface="Century Gothic" panose="020B0502020202020204" pitchFamily="34" charset="0"/>
              </a:rPr>
              <a:t>có</a:t>
            </a:r>
            <a:r>
              <a:rPr lang="en-US" dirty="0" smtClean="0">
                <a:latin typeface="Century Gothic" panose="020B0502020202020204" pitchFamily="34" charset="0"/>
              </a:rPr>
              <a:t> </a:t>
            </a:r>
            <a:r>
              <a:rPr lang="en-US" dirty="0" err="1" smtClean="0">
                <a:latin typeface="Century Gothic" panose="020B0502020202020204" pitchFamily="34" charset="0"/>
              </a:rPr>
              <a:t>thể</a:t>
            </a:r>
            <a:r>
              <a:rPr lang="en-US" dirty="0" smtClean="0">
                <a:latin typeface="Century Gothic" panose="020B0502020202020204" pitchFamily="34" charset="0"/>
              </a:rPr>
              <a:t> </a:t>
            </a:r>
            <a:r>
              <a:rPr lang="en-US" dirty="0" err="1" smtClean="0">
                <a:latin typeface="Century Gothic" panose="020B0502020202020204" pitchFamily="34" charset="0"/>
              </a:rPr>
              <a:t>dùng</a:t>
            </a:r>
            <a:r>
              <a:rPr lang="en-US" dirty="0" smtClean="0">
                <a:latin typeface="Century Gothic" panose="020B0502020202020204" pitchFamily="34" charset="0"/>
              </a:rPr>
              <a:t> fine-tuning </a:t>
            </a:r>
            <a:r>
              <a:rPr lang="en-US" dirty="0" err="1" smtClean="0">
                <a:latin typeface="Century Gothic" panose="020B0502020202020204" pitchFamily="34" charset="0"/>
              </a:rPr>
              <a:t>cho</a:t>
            </a:r>
            <a:r>
              <a:rPr lang="en-US" dirty="0" smtClean="0">
                <a:latin typeface="Century Gothic" panose="020B0502020202020204" pitchFamily="34" charset="0"/>
              </a:rPr>
              <a:t> </a:t>
            </a:r>
            <a:r>
              <a:rPr lang="en-US" dirty="0" err="1" smtClean="0">
                <a:latin typeface="Century Gothic" panose="020B0502020202020204" pitchFamily="34" charset="0"/>
              </a:rPr>
              <a:t>một</a:t>
            </a:r>
            <a:r>
              <a:rPr lang="en-US" dirty="0" smtClean="0">
                <a:latin typeface="Century Gothic" panose="020B0502020202020204" pitchFamily="34" charset="0"/>
              </a:rPr>
              <a:t> </a:t>
            </a:r>
            <a:r>
              <a:rPr lang="en-US" dirty="0" err="1" smtClean="0">
                <a:latin typeface="Century Gothic" panose="020B0502020202020204" pitchFamily="34" charset="0"/>
              </a:rPr>
              <a:t>nhiệm</a:t>
            </a:r>
            <a:r>
              <a:rPr lang="en-US" dirty="0" smtClean="0">
                <a:latin typeface="Century Gothic" panose="020B0502020202020204" pitchFamily="34" charset="0"/>
              </a:rPr>
              <a:t> </a:t>
            </a:r>
            <a:r>
              <a:rPr lang="en-US" dirty="0" err="1" smtClean="0">
                <a:latin typeface="Century Gothic" panose="020B0502020202020204" pitchFamily="34" charset="0"/>
              </a:rPr>
              <a:t>vụ</a:t>
            </a:r>
            <a:r>
              <a:rPr lang="en-US" dirty="0" smtClean="0">
                <a:latin typeface="Century Gothic" panose="020B0502020202020204" pitchFamily="34" charset="0"/>
              </a:rPr>
              <a:t> </a:t>
            </a:r>
            <a:r>
              <a:rPr lang="en-US" dirty="0" err="1" smtClean="0">
                <a:latin typeface="Century Gothic" panose="020B0502020202020204" pitchFamily="34" charset="0"/>
              </a:rPr>
              <a:t>cụ</a:t>
            </a:r>
            <a:r>
              <a:rPr lang="en-US" dirty="0" smtClean="0">
                <a:latin typeface="Century Gothic" panose="020B0502020202020204" pitchFamily="34" charset="0"/>
              </a:rPr>
              <a:t> </a:t>
            </a:r>
            <a:r>
              <a:rPr lang="en-US" dirty="0" err="1" smtClean="0">
                <a:latin typeface="Century Gothic" panose="020B0502020202020204" pitchFamily="34" charset="0"/>
              </a:rPr>
              <a:t>thể</a:t>
            </a:r>
            <a:endParaRPr lang="en-US" dirty="0" smtClean="0">
              <a:latin typeface="Century Gothic" panose="020B0502020202020204" pitchFamily="34" charset="0"/>
            </a:endParaRPr>
          </a:p>
          <a:p>
            <a:r>
              <a:rPr lang="en-US" dirty="0" err="1" smtClean="0">
                <a:latin typeface="Century Gothic" panose="020B0502020202020204" pitchFamily="34" charset="0"/>
              </a:rPr>
              <a:t>Được</a:t>
            </a:r>
            <a:r>
              <a:rPr lang="en-US" dirty="0" smtClean="0">
                <a:latin typeface="Century Gothic" panose="020B0502020202020204" pitchFamily="34" charset="0"/>
              </a:rPr>
              <a:t> </a:t>
            </a:r>
            <a:r>
              <a:rPr lang="en-US" dirty="0" err="1" smtClean="0">
                <a:latin typeface="Century Gothic" panose="020B0502020202020204" pitchFamily="34" charset="0"/>
              </a:rPr>
              <a:t>huấn</a:t>
            </a:r>
            <a:r>
              <a:rPr lang="en-US" dirty="0" smtClean="0">
                <a:latin typeface="Century Gothic" panose="020B0502020202020204" pitchFamily="34" charset="0"/>
              </a:rPr>
              <a:t> </a:t>
            </a:r>
            <a:r>
              <a:rPr lang="en-US" dirty="0" err="1" smtClean="0">
                <a:latin typeface="Century Gothic" panose="020B0502020202020204" pitchFamily="34" charset="0"/>
              </a:rPr>
              <a:t>luyện</a:t>
            </a:r>
            <a:r>
              <a:rPr lang="en-US" dirty="0" smtClean="0">
                <a:latin typeface="Century Gothic" panose="020B0502020202020204" pitchFamily="34" charset="0"/>
              </a:rPr>
              <a:t> </a:t>
            </a:r>
            <a:r>
              <a:rPr lang="en-US" dirty="0" err="1" smtClean="0">
                <a:latin typeface="Century Gothic" panose="020B0502020202020204" pitchFamily="34" charset="0"/>
              </a:rPr>
              <a:t>với</a:t>
            </a:r>
            <a:r>
              <a:rPr lang="en-US" dirty="0" smtClean="0">
                <a:latin typeface="Century Gothic" panose="020B0502020202020204" pitchFamily="34" charset="0"/>
              </a:rPr>
              <a:t> 2 task:</a:t>
            </a:r>
          </a:p>
          <a:p>
            <a:pPr lvl="1"/>
            <a:r>
              <a:rPr lang="en-US" dirty="0" err="1" smtClean="0">
                <a:latin typeface="Century Gothic" panose="020B0502020202020204" pitchFamily="34" charset="0"/>
              </a:rPr>
              <a:t>Dự</a:t>
            </a:r>
            <a:r>
              <a:rPr lang="en-US" dirty="0" smtClean="0">
                <a:latin typeface="Century Gothic" panose="020B0502020202020204" pitchFamily="34" charset="0"/>
              </a:rPr>
              <a:t> </a:t>
            </a:r>
            <a:r>
              <a:rPr lang="en-US" dirty="0" err="1" smtClean="0">
                <a:latin typeface="Century Gothic" panose="020B0502020202020204" pitchFamily="34" charset="0"/>
              </a:rPr>
              <a:t>đoán</a:t>
            </a:r>
            <a:r>
              <a:rPr lang="en-US" dirty="0" smtClean="0">
                <a:latin typeface="Century Gothic" panose="020B0502020202020204" pitchFamily="34" charset="0"/>
              </a:rPr>
              <a:t> </a:t>
            </a:r>
            <a:r>
              <a:rPr lang="en-US" dirty="0" err="1" smtClean="0">
                <a:latin typeface="Century Gothic" panose="020B0502020202020204" pitchFamily="34" charset="0"/>
              </a:rPr>
              <a:t>câu</a:t>
            </a:r>
            <a:r>
              <a:rPr lang="en-US" dirty="0" smtClean="0">
                <a:latin typeface="Century Gothic" panose="020B0502020202020204" pitchFamily="34" charset="0"/>
              </a:rPr>
              <a:t> </a:t>
            </a:r>
            <a:r>
              <a:rPr lang="en-US" dirty="0" err="1" smtClean="0">
                <a:latin typeface="Century Gothic" panose="020B0502020202020204" pitchFamily="34" charset="0"/>
              </a:rPr>
              <a:t>kế</a:t>
            </a:r>
            <a:r>
              <a:rPr lang="en-US" dirty="0" smtClean="0">
                <a:latin typeface="Century Gothic" panose="020B0502020202020204" pitchFamily="34" charset="0"/>
              </a:rPr>
              <a:t> </a:t>
            </a:r>
            <a:r>
              <a:rPr lang="en-US" dirty="0" err="1" smtClean="0">
                <a:latin typeface="Century Gothic" panose="020B0502020202020204" pitchFamily="34" charset="0"/>
              </a:rPr>
              <a:t>tiếp</a:t>
            </a:r>
            <a:r>
              <a:rPr lang="en-US" dirty="0" smtClean="0">
                <a:latin typeface="Century Gothic" panose="020B0502020202020204" pitchFamily="34" charset="0"/>
              </a:rPr>
              <a:t> (NSP)</a:t>
            </a:r>
          </a:p>
          <a:p>
            <a:pPr lvl="1"/>
            <a:r>
              <a:rPr lang="en-US" dirty="0" err="1" smtClean="0">
                <a:latin typeface="Century Gothic" panose="020B0502020202020204" pitchFamily="34" charset="0"/>
              </a:rPr>
              <a:t>Dự</a:t>
            </a:r>
            <a:r>
              <a:rPr lang="en-US" dirty="0" smtClean="0">
                <a:latin typeface="Century Gothic" panose="020B0502020202020204" pitchFamily="34" charset="0"/>
              </a:rPr>
              <a:t> </a:t>
            </a:r>
            <a:r>
              <a:rPr lang="en-US" dirty="0" err="1" smtClean="0">
                <a:latin typeface="Century Gothic" panose="020B0502020202020204" pitchFamily="34" charset="0"/>
              </a:rPr>
              <a:t>đoán</a:t>
            </a:r>
            <a:r>
              <a:rPr lang="en-US" dirty="0" smtClean="0">
                <a:latin typeface="Century Gothic" panose="020B0502020202020204" pitchFamily="34" charset="0"/>
              </a:rPr>
              <a:t> token </a:t>
            </a:r>
            <a:r>
              <a:rPr lang="en-US" dirty="0" err="1" smtClean="0">
                <a:latin typeface="Century Gothic" panose="020B0502020202020204" pitchFamily="34" charset="0"/>
              </a:rPr>
              <a:t>bị</a:t>
            </a:r>
            <a:r>
              <a:rPr lang="en-US" dirty="0" smtClean="0">
                <a:latin typeface="Century Gothic" panose="020B0502020202020204" pitchFamily="34" charset="0"/>
              </a:rPr>
              <a:t> </a:t>
            </a:r>
            <a:r>
              <a:rPr lang="en-US" dirty="0" err="1" smtClean="0">
                <a:latin typeface="Century Gothic" panose="020B0502020202020204" pitchFamily="34" charset="0"/>
              </a:rPr>
              <a:t>che</a:t>
            </a:r>
            <a:r>
              <a:rPr lang="en-US" dirty="0" smtClean="0">
                <a:latin typeface="Century Gothic" panose="020B0502020202020204" pitchFamily="34" charset="0"/>
              </a:rPr>
              <a:t> </a:t>
            </a:r>
            <a:r>
              <a:rPr lang="en-US" dirty="0" err="1" smtClean="0">
                <a:latin typeface="Century Gothic" panose="020B0502020202020204" pitchFamily="34" charset="0"/>
              </a:rPr>
              <a:t>giấu</a:t>
            </a:r>
            <a:r>
              <a:rPr lang="en-US" dirty="0" smtClean="0">
                <a:latin typeface="Century Gothic" panose="020B0502020202020204" pitchFamily="34" charset="0"/>
              </a:rPr>
              <a:t> (MLM)</a:t>
            </a:r>
            <a:endParaRPr lang="en-US" dirty="0">
              <a:latin typeface="Century Gothic" panose="020B0502020202020204" pitchFamily="34" charset="0"/>
            </a:endParaRPr>
          </a:p>
        </p:txBody>
      </p:sp>
    </p:spTree>
    <p:extLst>
      <p:ext uri="{BB962C8B-B14F-4D97-AF65-F5344CB8AC3E}">
        <p14:creationId xmlns:p14="http://schemas.microsoft.com/office/powerpoint/2010/main" val="698569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83CA34-C6E2-49BA-ACFF-78ADEC0C28FA}">
  <ds:schemaRefs>
    <ds:schemaRef ds:uri="http://schemas.microsoft.com/office/infopath/2007/PartnerControls"/>
    <ds:schemaRef ds:uri="http://purl.org/dc/terms/"/>
    <ds:schemaRef ds:uri="71af3243-3dd4-4a8d-8c0d-dd76da1f02a5"/>
    <ds:schemaRef ds:uri="http://schemas.microsoft.com/office/2006/documentManagement/types"/>
    <ds:schemaRef ds:uri="http://schemas.openxmlformats.org/package/2006/metadata/core-properties"/>
    <ds:schemaRef ds:uri="http://purl.org/dc/dcmitype/"/>
    <ds:schemaRef ds:uri="http://purl.org/dc/elements/1.1/"/>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968</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Ion Boardroom</vt:lpstr>
      <vt:lpstr>Ứng dụng AI tự động phát hiện tên thực thể trong câu</vt:lpstr>
      <vt:lpstr>Nội dung</vt:lpstr>
      <vt:lpstr>1. Mô tả bài toán</vt:lpstr>
      <vt:lpstr>Mô tả bài toán</vt:lpstr>
      <vt:lpstr>2. Phương pháp</vt:lpstr>
      <vt:lpstr>Đánh giá và lựa chọn</vt:lpstr>
      <vt:lpstr>Đánh giá và lựa chọn</vt:lpstr>
      <vt:lpstr>PhoBert</vt:lpstr>
      <vt:lpstr>a. WHAT BERT ?</vt:lpstr>
      <vt:lpstr>Encoder ?</vt:lpstr>
      <vt:lpstr>Self-Attention</vt:lpstr>
      <vt:lpstr>Self-Attention </vt:lpstr>
      <vt:lpstr>Vấn đề của Self-Attention</vt:lpstr>
      <vt:lpstr>Multi-Head Attention</vt:lpstr>
      <vt:lpstr>b. Why use ?</vt:lpstr>
      <vt:lpstr>b. Why use ?</vt:lpstr>
      <vt:lpstr>c. How ?</vt:lpstr>
      <vt:lpstr>3. Xây dựng</vt:lpstr>
      <vt:lpstr>Xử lý dữ liệu</vt:lpstr>
      <vt:lpstr>Xây dựng và huấn luyện model</vt:lpstr>
      <vt:lpstr>4. Đánh giá và hướng phát triển</vt:lpstr>
      <vt:lpstr>Đánh giá</vt:lpstr>
      <vt:lpstr>Hướng phát triển</vt:lpstr>
      <vt:lpstr>5. Demo</vt:lpstr>
      <vt:lpstr>When is the appropriate time to have a positive attitude and be respectful?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2020-05-13T02:36:10Z</dcterms:created>
  <dcterms:modified xsi:type="dcterms:W3CDTF">2020-05-19T09:55:41Z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