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UTM Bebas" panose="02040603050506020204" pitchFamily="18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06" name="Google Shape;206;p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07" name="Google Shape;207;p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20" name="Google Shape;220;p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21" name="Google Shape;221;p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31" name="Google Shape;231;p1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43" name="Google Shape;243;p1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44" name="Google Shape;244;p1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58b871ad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858b871ad8_0_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858b871ad8_0_4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54" name="Google Shape;254;g858b871ad8_0_4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55" name="Google Shape;255;g858b871ad8_0_4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58b871ad8_0_4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58b871ad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858b871ad8_0_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858b871ad8_0_5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66" name="Google Shape;266;g858b871ad8_0_5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67" name="Google Shape;267;g858b871ad8_0_5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858b871ad8_0_5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78" name="Google Shape;278;p1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79" name="Google Shape;279;p12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290" name="Google Shape;290;p1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291" name="Google Shape;291;p1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02" name="Google Shape;302;p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03" name="Google Shape;303;p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14" name="Google Shape;314;p1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25" name="Google Shape;325;p1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26" name="Google Shape;326;p16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38" name="Google Shape;338;p17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48" name="Google Shape;348;p1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49" name="Google Shape;349;p1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59" name="Google Shape;359;p1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60" name="Google Shape;360;p1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382" name="Google Shape;382;p2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383" name="Google Shape;383;p2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8b871ad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858b871ad8_0_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858b871ad8_0_6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13" name="Google Shape;113;g858b871ad8_0_6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14" name="Google Shape;114;g858b871ad8_0_65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58b871ad8_0_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30" name="Google Shape;130;p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8b871ad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858b871ad8_0_9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58b871ad8_0_9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41" name="Google Shape;141;g858b871ad8_0_9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42" name="Google Shape;142;g858b871ad8_0_97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858b871ad8_0_9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58b871ad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858b871ad8_0_10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858b871ad8_0_10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52" name="Google Shape;152;g858b871ad8_0_10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53" name="Google Shape;153;g858b871ad8_0_107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858b871ad8_0_10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58b871a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858b871ad8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858b871ad8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64" name="Google Shape;164;g858b871ad8_0_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65" name="Google Shape;165;g858b871ad8_0_0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858b871ad8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83" name="Google Shape;183;p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84" name="Google Shape;184;p6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Nhập môn CNTT&amp;TT</a:t>
            </a:r>
            <a:endParaRPr/>
          </a:p>
        </p:txBody>
      </p:sp>
      <p:sp>
        <p:nvSpPr>
          <p:cNvPr id="194" name="Google Shape;194;p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2016</a:t>
            </a:r>
            <a:endParaRPr/>
          </a:p>
        </p:txBody>
      </p:sp>
      <p:sp>
        <p:nvSpPr>
          <p:cNvPr id="195" name="Google Shape;195;p7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1534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366FF"/>
              </a:buClr>
              <a:buSzPts val="3200"/>
              <a:buFont typeface="Noto Sans Symbols"/>
              <a:buChar char="▪"/>
              <a:defRPr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68287" y="-19050"/>
            <a:ext cx="2855913" cy="78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"/>
              <a:buNone/>
              <a:defRPr sz="20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4032250" y="1143000"/>
            <a:ext cx="4883150" cy="501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pp3.jpg"/>
          <p:cNvPicPr preferRelativeResize="0"/>
          <p:nvPr/>
        </p:nvPicPr>
        <p:blipFill rotWithShape="1">
          <a:blip r:embed="rId13">
            <a:alphaModFix/>
          </a:blip>
          <a:srcRect t="3852" b="13332"/>
          <a:stretch/>
        </p:blipFill>
        <p:spPr>
          <a:xfrm>
            <a:off x="1792" y="0"/>
            <a:ext cx="9142208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 descr="pp1.jpg"/>
          <p:cNvPicPr preferRelativeResize="0"/>
          <p:nvPr/>
        </p:nvPicPr>
        <p:blipFill rotWithShape="1">
          <a:blip r:embed="rId3">
            <a:alphaModFix/>
          </a:blip>
          <a:srcRect t="45556"/>
          <a:stretch/>
        </p:blipFill>
        <p:spPr>
          <a:xfrm>
            <a:off x="896" y="4114800"/>
            <a:ext cx="914220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0" y="1924512"/>
            <a:ext cx="9144000" cy="196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FF0000"/>
                </a:solidFill>
              </a:rPr>
              <a:t>PROJECT </a:t>
            </a:r>
            <a:br>
              <a:rPr lang="en-US" sz="3200" b="1">
                <a:solidFill>
                  <a:srgbClr val="FF0000"/>
                </a:solidFill>
              </a:rPr>
            </a:br>
            <a:r>
              <a:rPr lang="en-US" sz="3600" b="1">
                <a:solidFill>
                  <a:srgbClr val="000090"/>
                </a:solidFill>
              </a:rPr>
              <a:t>Optical Character Recognition</a:t>
            </a:r>
            <a:br>
              <a:rPr lang="en-US" sz="3200" b="1">
                <a:solidFill>
                  <a:srgbClr val="FF0000"/>
                </a:solidFill>
              </a:rPr>
            </a:br>
            <a:endParaRPr sz="2800" b="1">
              <a:solidFill>
                <a:srgbClr val="000090"/>
              </a:solidFill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827904" y="4648200"/>
            <a:ext cx="54864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</a:rPr>
              <a:t>Giảng viên hướng dẫn: Nguyễn Thanh Tuấn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</a:rPr>
              <a:t>Sinh viên thực hiện: Nguyễn Đức Anh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</a:rPr>
              <a:t>		       Nguyễn Duy Đức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</a:rPr>
              <a:t>		       Kiều Minh Hiếu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AI For Everyone - AI4E</a:t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4">
            <a:alphaModFix/>
          </a:blip>
          <a:srcRect b="7386"/>
          <a:stretch/>
        </p:blipFill>
        <p:spPr>
          <a:xfrm>
            <a:off x="381000" y="329260"/>
            <a:ext cx="1524000" cy="143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Mạng CRAFT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075" y="1608696"/>
            <a:ext cx="6668300" cy="101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542907"/>
            <a:ext cx="5872850" cy="26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495300" y="1030827"/>
            <a:ext cx="8153400" cy="1595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 confidence score sconf (w) for the sample w: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215" name="Google Shape;215;p22"/>
          <p:cNvSpPr txBox="1"/>
          <p:nvPr/>
        </p:nvSpPr>
        <p:spPr>
          <a:xfrm>
            <a:off x="495300" y="2710370"/>
            <a:ext cx="8153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pixel-wise confidence map Sc for an image: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Mạng CRNN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1552" y="1131088"/>
            <a:ext cx="4709496" cy="533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Convlutional Layers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533400" y="1143001"/>
            <a:ext cx="8153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Là một mạng CNN để trích xuất các convolutional feature maps từ hình ảnh.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825" y="2355575"/>
            <a:ext cx="4572000" cy="394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Convlutional Layers</a:t>
            </a:r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26" name="Picture 2" descr="Fig. A1. The standard VGG-16 network architecture as proposed in ...">
            <a:extLst>
              <a:ext uri="{FF2B5EF4-FFF2-40B4-BE49-F238E27FC236}">
                <a16:creationId xmlns:a16="http://schemas.microsoft.com/office/drawing/2014/main" id="{176AF5F5-61A1-4D47-B541-98EF2897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1" y="1580146"/>
            <a:ext cx="4134439" cy="26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ới thiệu mạng ResNet - Viblo">
            <a:extLst>
              <a:ext uri="{FF2B5EF4-FFF2-40B4-BE49-F238E27FC236}">
                <a16:creationId xmlns:a16="http://schemas.microsoft.com/office/drawing/2014/main" id="{35D83BFA-4E16-4BCE-B087-2A4CB7B5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749" y="4351337"/>
            <a:ext cx="38862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49;p25">
            <a:extLst>
              <a:ext uri="{FF2B5EF4-FFF2-40B4-BE49-F238E27FC236}">
                <a16:creationId xmlns:a16="http://schemas.microsoft.com/office/drawing/2014/main" id="{4EA50019-A922-458D-9EFB-55D2E4C0BC2B}"/>
              </a:ext>
            </a:extLst>
          </p:cNvPr>
          <p:cNvSpPr txBox="1"/>
          <p:nvPr/>
        </p:nvSpPr>
        <p:spPr>
          <a:xfrm>
            <a:off x="901200" y="1090366"/>
            <a:ext cx="7341600" cy="451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Sử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dụng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2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Phương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pháp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VGG-16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- Resnet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Convlutional Layers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99400" y="976725"/>
            <a:ext cx="73416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VGG-16: 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73775"/>
            <a:ext cx="8272676" cy="4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Convlutional Layers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0" y="977350"/>
            <a:ext cx="73416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Open Sans"/>
                <a:ea typeface="Open Sans"/>
                <a:cs typeface="Open Sans"/>
                <a:sym typeface="Open Sans"/>
              </a:rPr>
              <a:t>Resnet: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75" y="1411425"/>
            <a:ext cx="7341601" cy="52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Recurrent Layers</a:t>
            </a: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69" y="2454275"/>
            <a:ext cx="7411862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>
            <a:spLocks noGrp="1"/>
          </p:cNvSpPr>
          <p:nvPr>
            <p:ph type="body" idx="1"/>
          </p:nvPr>
        </p:nvSpPr>
        <p:spPr>
          <a:xfrm>
            <a:off x="495300" y="1295400"/>
            <a:ext cx="7157700" cy="9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Sử dụng mạng BiLSTM: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Transcription Layers &amp;&amp; Loss</a:t>
            </a:r>
            <a:endParaRPr/>
          </a:p>
        </p:txBody>
      </p:sp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5867400" y="452960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1"/>
          </p:nvPr>
        </p:nvSpPr>
        <p:spPr>
          <a:xfrm>
            <a:off x="495300" y="1295400"/>
            <a:ext cx="81534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Connectionist Temporal Classification (CTC)</a:t>
            </a:r>
            <a:endParaRPr dirty="0"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374" y="2324633"/>
            <a:ext cx="4727851" cy="339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Connectionist Temporal Classification</a:t>
            </a:r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8" y="1721972"/>
            <a:ext cx="4679085" cy="341405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4419600" y="1524000"/>
            <a:ext cx="4495800" cy="496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Gán từng nhẵn cho time-step.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Vậy, làm sao để mô hình biết được rằng khi nào ký tự xuất hiện, và nó xuất hiện trong bao nhiêu time-step?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 VD: từ “too”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Encoding the text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Khi lặp kí tự: “too”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⇒"/>
            </a:pPr>
            <a:r>
              <a:rPr lang="en-US" sz="2400"/>
              <a:t> Giải quyết: Chèn các kí tự đặc biệt gọi là blank, thường chọn là ‘-’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Với bộ ký tự L và ký tự blank: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● 'to' → '---tttooo', hoặc '-t-o' hoặc 'to’.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● 'too' → '---ttto-o' hoặc ''-t-o-o-', hoặc 'to-o’.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Tuy nhiên, luôn phải có ký tự blank ở giữa hai ký tự 'o' liền nhau ban đầu.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Giới thiệu bài toán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927650" y="1706225"/>
            <a:ext cx="7341600" cy="4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Giới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thiệu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bài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toán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Mô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tả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lấy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ví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dụ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1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vài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sample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từ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dataset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Các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bước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pre-process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dữ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liệu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4.  Model, loss function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5.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Kết</a:t>
            </a: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200" dirty="0" err="1">
                <a:latin typeface="Open Sans"/>
                <a:ea typeface="Open Sans"/>
                <a:cs typeface="Open Sans"/>
                <a:sym typeface="Open Sans"/>
              </a:rPr>
              <a:t>quả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Open Sans"/>
                <a:ea typeface="Open Sans"/>
                <a:cs typeface="Open Sans"/>
                <a:sym typeface="Open Sans"/>
              </a:rPr>
              <a:t>6. Demo</a:t>
            </a:r>
            <a:endParaRPr sz="2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Decoding</a:t>
            </a:r>
            <a:endParaRPr/>
          </a:p>
        </p:txBody>
      </p:sp>
      <p:sp>
        <p:nvSpPr>
          <p:cNvPr id="330" name="Google Shape;330;p32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1" name="Google Shape;331;p32"/>
          <p:cNvSpPr txBox="1">
            <a:spLocks noGrp="1"/>
          </p:cNvSpPr>
          <p:nvPr>
            <p:ph type="body" idx="1"/>
          </p:nvPr>
        </p:nvSpPr>
        <p:spPr>
          <a:xfrm>
            <a:off x="647699" y="1352911"/>
            <a:ext cx="8077200" cy="510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Best Path Decoding</a:t>
            </a:r>
            <a:endParaRPr dirty="0"/>
          </a:p>
        </p:txBody>
      </p:sp>
      <p:pic>
        <p:nvPicPr>
          <p:cNvPr id="332" name="Google Shape;3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287" y="2209800"/>
            <a:ext cx="5221425" cy="3744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Kết quả đánh giá</a:t>
            </a:r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01CD6-B517-4F7C-B513-0B766901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53" y="1110213"/>
            <a:ext cx="5582294" cy="53826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Khó khăn và hạn chế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body" idx="1"/>
          </p:nvPr>
        </p:nvSpPr>
        <p:spPr>
          <a:xfrm>
            <a:off x="495300" y="1227843"/>
            <a:ext cx="8153400" cy="396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train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Best Path Decoding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xấp</a:t>
            </a:r>
            <a:r>
              <a:rPr lang="en-US" sz="2400" dirty="0"/>
              <a:t> </a:t>
            </a:r>
            <a:r>
              <a:rPr lang="en-US" sz="2400" dirty="0" err="1"/>
              <a:t>xỉ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kí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endParaRPr lang="en-US"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mờ</a:t>
            </a:r>
            <a:r>
              <a:rPr lang="en-US" sz="2400" dirty="0"/>
              <a:t>, </a:t>
            </a:r>
            <a:r>
              <a:rPr lang="en-US" sz="2400" dirty="0" err="1"/>
              <a:t>phông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endParaRPr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Giải pháp</a:t>
            </a:r>
            <a:endParaRPr/>
          </a:p>
        </p:txBody>
      </p:sp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37621"/>
            <a:ext cx="381000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 txBox="1"/>
          <p:nvPr/>
        </p:nvSpPr>
        <p:spPr>
          <a:xfrm>
            <a:off x="3962400" y="981173"/>
            <a:ext cx="5105399" cy="58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Thuật toán Best Path Decoding tìm kiếm dựa trên xấp xỉ nên có trường hợp sai.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Xác suất của đường dẫn (path) 'aa’ là 0.4*0.4=0.16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‘a-’ là 0.4*0.6 = 0.24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'-a’ là 0.6*0.4=0.24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'--’ là 0.6*0.6 = 0.36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Nên sẽ chọn đường là ‘--’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Tuy nhiên, kết quả đúng phải là ‘a’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0.4*0.4 + 0.4*0.6 + 0.6*0.4 = 0.64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thuật toán decoder tốt hơn như Beam-Search, Token Passing,...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87" name="Google Shape;387;p37"/>
          <p:cNvSpPr txBox="1">
            <a:spLocks noGrp="1"/>
          </p:cNvSpPr>
          <p:nvPr>
            <p:ph type="body" idx="1"/>
          </p:nvPr>
        </p:nvSpPr>
        <p:spPr>
          <a:xfrm>
            <a:off x="609600" y="25146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-US" sz="8000" dirty="0">
                <a:latin typeface="UTM Bebas" panose="02040603050506020204" pitchFamily="18" charset="0"/>
                <a:sym typeface="Arial"/>
              </a:rPr>
              <a:t>thanks for watching</a:t>
            </a:r>
            <a:endParaRPr dirty="0">
              <a:latin typeface="UTM Bebas" panose="02040603050506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Giới thiệu bài toán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153400" cy="17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Optical Character Recognition - Nhận diện chữ viết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Bài toán và ứng dụng: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Từ một hình ảnh, nhận dạng chữ viết và trích xuất các kí tự ra text tiếng Anh.</a:t>
            </a:r>
            <a:endParaRPr/>
          </a:p>
          <a:p>
            <a:pPr marL="342900" lvl="0" indent="-190500" algn="l" rtl="0">
              <a:spcBef>
                <a:spcPts val="60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716666" y="3963691"/>
            <a:ext cx="723900" cy="4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3280273"/>
            <a:ext cx="2152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4275635"/>
            <a:ext cx="12096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878" y="2989082"/>
            <a:ext cx="34861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4724522" y="5671093"/>
            <a:ext cx="723900" cy="47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867400" y="5418683"/>
            <a:ext cx="18288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RIVERSIDE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Dữ liệu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495300" y="1257300"/>
            <a:ext cx="81534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Train data, validate 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-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syn90k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train </a:t>
            </a:r>
            <a:r>
              <a:rPr lang="en-US" sz="2400" dirty="0" err="1"/>
              <a:t>mạng</a:t>
            </a:r>
            <a:r>
              <a:rPr lang="en-US" sz="2400" dirty="0"/>
              <a:t> CRNN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Test: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-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syn90k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CRNN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-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synthentic</a:t>
            </a:r>
            <a:r>
              <a:rPr lang="en-US" sz="2400" dirty="0"/>
              <a:t> ICDAR 13 </a:t>
            </a:r>
            <a:r>
              <a:rPr lang="en-US" sz="2400" dirty="0" err="1"/>
              <a:t>để</a:t>
            </a:r>
            <a:r>
              <a:rPr lang="en-US" sz="2400" dirty="0"/>
              <a:t> demo project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Dữ liệu</a:t>
            </a: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495300" y="1257300"/>
            <a:ext cx="81534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Syn 90k: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ICDAR 13:</a:t>
            </a:r>
            <a:endParaRPr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1B34C4-03C1-4F50-A20E-B0FAB89EC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" y="4872220"/>
            <a:ext cx="3207568" cy="91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705949-7919-4338-80AD-7F01DA37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80" y="3986101"/>
            <a:ext cx="2887744" cy="21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Xiv:1406.2227v4 [cs.CV] 9 Dec 2014">
            <a:extLst>
              <a:ext uri="{FF2B5EF4-FFF2-40B4-BE49-F238E27FC236}">
                <a16:creationId xmlns:a16="http://schemas.microsoft.com/office/drawing/2014/main" id="{1F18A3AF-1338-4AC9-965C-2738C40AC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5" y="1941200"/>
            <a:ext cx="8429170" cy="11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Xử lí dữ liệu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533400" y="1142999"/>
            <a:ext cx="8153400" cy="53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Chuyển dữ liệu sang dạng LMDB: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-"/>
            </a:pPr>
            <a:r>
              <a:rPr lang="en-US" sz="2400"/>
              <a:t>LMDB được ánh xạ bộ nhớ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Gồm 2 file data.mdb chứa ảnh, lock.mdb chứa nhãn cho từng tập tran và vali</a:t>
            </a:r>
            <a:endParaRPr sz="2400"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401" y="3640020"/>
            <a:ext cx="5463198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647700" y="1905000"/>
            <a:ext cx="13716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Ảnh</a:t>
            </a: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156970" y="2231796"/>
            <a:ext cx="5415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781300" y="1905000"/>
            <a:ext cx="25908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Xác định vùng chứa kí tự để detection 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6134100" y="1905000"/>
            <a:ext cx="22860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Xác định nội dung text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458512" y="2231796"/>
            <a:ext cx="541500" cy="1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723900" y="1535668"/>
            <a:ext cx="12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1: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2856714" y="1533981"/>
            <a:ext cx="12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2: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134100" y="1533981"/>
            <a:ext cx="121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3:</a:t>
            </a: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495300" y="3428999"/>
            <a:ext cx="81534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Bước 1: Chuẩn bị dữ liệu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Bước 2: Sử dụng pre-train mạng CRAFT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Bước 3: Sử dụng mạng CRNN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Mạng CRAFT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7900" y="1143000"/>
            <a:ext cx="4876800" cy="52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Mạng CRAFT</a:t>
            </a:r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1"/>
          </p:nvPr>
        </p:nvSpPr>
        <p:spPr>
          <a:xfrm>
            <a:off x="533400" y="1143001"/>
            <a:ext cx="8153400" cy="15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b="1"/>
              <a:t>Ground Truth Label Generation :</a:t>
            </a:r>
            <a:endParaRPr sz="2400" b="1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1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Create GT:  Character-level annotation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68650"/>
            <a:ext cx="82296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795</Words>
  <Application>Microsoft Office PowerPoint</Application>
  <PresentationFormat>On-screen Show (4:3)</PresentationFormat>
  <Paragraphs>222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UTM Bebas</vt:lpstr>
      <vt:lpstr>Arial</vt:lpstr>
      <vt:lpstr>Open Sans</vt:lpstr>
      <vt:lpstr>Calibri</vt:lpstr>
      <vt:lpstr>Noto Sans Symbols</vt:lpstr>
      <vt:lpstr>Office Theme</vt:lpstr>
      <vt:lpstr>PROJECT  Optical Character Recognition </vt:lpstr>
      <vt:lpstr>Giới thiệu bài toán</vt:lpstr>
      <vt:lpstr>Giới thiệu bài toán</vt:lpstr>
      <vt:lpstr>Dữ liệu</vt:lpstr>
      <vt:lpstr>Dữ liệu</vt:lpstr>
      <vt:lpstr>Xử lí dữ liệu</vt:lpstr>
      <vt:lpstr>Model</vt:lpstr>
      <vt:lpstr>Mạng CRAFT</vt:lpstr>
      <vt:lpstr>Mạng CRAFT</vt:lpstr>
      <vt:lpstr>Mạng CRAFT</vt:lpstr>
      <vt:lpstr>Mạng CRNN</vt:lpstr>
      <vt:lpstr>Convlutional Layers</vt:lpstr>
      <vt:lpstr>Convlutional Layers</vt:lpstr>
      <vt:lpstr>Convlutional Layers</vt:lpstr>
      <vt:lpstr>Convlutional Layers</vt:lpstr>
      <vt:lpstr>Recurrent Layers</vt:lpstr>
      <vt:lpstr>Transcription Layers &amp;&amp; Loss</vt:lpstr>
      <vt:lpstr>Connectionist Temporal Classification</vt:lpstr>
      <vt:lpstr>Encoding the text</vt:lpstr>
      <vt:lpstr>Decoding</vt:lpstr>
      <vt:lpstr>Kết quả đánh giá</vt:lpstr>
      <vt:lpstr>Khó khăn và hạn chế</vt:lpstr>
      <vt:lpstr>Giải pháp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Optical Character Recognition </dc:title>
  <cp:lastModifiedBy>Admin</cp:lastModifiedBy>
  <cp:revision>10</cp:revision>
  <dcterms:modified xsi:type="dcterms:W3CDTF">2020-05-20T13:07:24Z</dcterms:modified>
</cp:coreProperties>
</file>