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7" r:id="rId2"/>
    <p:sldId id="256" r:id="rId3"/>
    <p:sldId id="257" r:id="rId4"/>
    <p:sldId id="259" r:id="rId5"/>
    <p:sldId id="258" r:id="rId6"/>
    <p:sldId id="260" r:id="rId7"/>
    <p:sldId id="269" r:id="rId8"/>
    <p:sldId id="265" r:id="rId9"/>
    <p:sldId id="266" r:id="rId10"/>
    <p:sldId id="261" r:id="rId11"/>
    <p:sldId id="262" r:id="rId12"/>
    <p:sldId id="263" r:id="rId13"/>
    <p:sldId id="267" r:id="rId14"/>
    <p:sldId id="278" r:id="rId15"/>
    <p:sldId id="271" r:id="rId16"/>
    <p:sldId id="274" r:id="rId17"/>
    <p:sldId id="272" r:id="rId18"/>
    <p:sldId id="275" r:id="rId19"/>
    <p:sldId id="282" r:id="rId20"/>
    <p:sldId id="280" r:id="rId21"/>
    <p:sldId id="283" r:id="rId22"/>
    <p:sldId id="279" r:id="rId23"/>
    <p:sldId id="268" r:id="rId24"/>
    <p:sldId id="273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4ED3C-47AA-F72D-AB93-C17EB78539F7}" v="219" dt="2020-05-19T16:33:41.612"/>
    <p1510:client id="{4ED68C00-374F-B9BD-A667-46F8D95AD537}" v="291" dt="2020-05-20T08:05:57.792"/>
    <p1510:client id="{500750E3-D1B1-4445-BA34-2CCB13F2D049}" v="1143" dt="2020-05-20T09:28:04.638"/>
    <p1510:client id="{8140F1CA-74D1-DA12-D574-2B0BF94B24E0}" v="23" dt="2020-05-20T11:12:29.592"/>
    <p1510:client id="{B9FFEC7C-5B26-CB69-29BB-06D2335CDEE0}" v="25" dt="2020-05-19T17:34:06.094"/>
    <p1510:client id="{C5AEF1EF-6516-D376-188D-21EEF79F21CD}" v="39" dt="2020-05-19T16:14:40.314"/>
    <p1510:client id="{E17D8D2D-A7AB-4A76-956F-7BD67404F1AA}" v="832" dt="2020-05-18T16:39:19.397"/>
    <p1510:client id="{F48D1F46-6565-0384-14BC-6B26B9815E2A}" v="7" dt="2020-05-18T16:40:32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1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6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06THDjR-S0g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0VMpFuzQY9o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5yzpo0N1DE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-dzS8VlVmk4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bcquoc.github.io/yol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nathan_hui/yolov4-c9901eaa8e6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JFR3HQsXOw?feature=oembe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C1CD-DE35-40E1-826F-8356F0EAA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Computer Vision for self-driving car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9E0D-D694-45B6-BDF5-85FCC11A8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Detect free space &amp; obstacles for path planning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3238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F0A4-F992-40D4-A09E-182C2822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Demo</a:t>
            </a:r>
            <a:endParaRPr lang="en-US">
              <a:cs typeface="Calibri Light"/>
            </a:endParaRPr>
          </a:p>
        </p:txBody>
      </p:sp>
      <p:pic>
        <p:nvPicPr>
          <p:cNvPr id="3" name="Picture 3">
            <a:hlinkClick r:id="" action="ppaction://media"/>
            <a:extLst>
              <a:ext uri="{FF2B5EF4-FFF2-40B4-BE49-F238E27FC236}">
                <a16:creationId xmlns:a16="http://schemas.microsoft.com/office/drawing/2014/main" id="{AD4117BF-0A99-4B7B-BB67-F4838EEBC1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45490" y="1717823"/>
            <a:ext cx="8009859" cy="45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B4348720-2B2D-42D6-8F0A-B02135C75B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50582" y="796335"/>
            <a:ext cx="9028813" cy="50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0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D2E9AAFC-CD86-4005-9805-361502E24D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0251" y="833106"/>
            <a:ext cx="8679268" cy="55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9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EAE3649B-B856-4E48-AB4F-B86A2BA7377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1861" y="158382"/>
            <a:ext cx="9817394" cy="63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2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8A1C-3FDB-408E-AA55-51636A9C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Detect obstacles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880F9-80D5-474F-AF8B-5D594E327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9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Detection by using Yolov4 training on darknet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86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Yolo (</a:t>
            </a:r>
            <a:r>
              <a:rPr lang="en-US" sz="5400" b="1">
                <a:ea typeface="+mj-lt"/>
                <a:cs typeface="+mj-lt"/>
              </a:rPr>
              <a:t>You Only Look Once)</a:t>
            </a:r>
            <a:endParaRPr lang="en-US" sz="5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457B5-F0FD-4CAF-AF3A-941959FB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616"/>
            <a:ext cx="914400" cy="68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8FDC-06B7-4B83-8257-EFDBF8AA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30" y="1420511"/>
            <a:ext cx="4988689" cy="3271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-Gird </a:t>
            </a:r>
            <a:r>
              <a:rPr lang="en-US" err="1">
                <a:ea typeface="+mn-lt"/>
                <a:cs typeface="+mn-lt"/>
              </a:rPr>
              <a:t>SxS</a:t>
            </a:r>
            <a:r>
              <a:rPr lang="en-US">
                <a:ea typeface="+mn-lt"/>
                <a:cs typeface="+mn-lt"/>
              </a:rPr>
              <a:t> (7x7, 9x9, …)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Mỗi</a:t>
            </a:r>
            <a:r>
              <a:rPr lang="en-US">
                <a:ea typeface="+mn-lt"/>
                <a:cs typeface="+mn-lt"/>
              </a:rPr>
              <a:t> cell: </a:t>
            </a:r>
          </a:p>
          <a:p>
            <a:pPr lvl="1"/>
            <a:r>
              <a:rPr lang="en-US" sz="2800">
                <a:ea typeface="+mn-lt"/>
                <a:cs typeface="+mn-lt"/>
              </a:rPr>
              <a:t>Object ?</a:t>
            </a:r>
          </a:p>
          <a:p>
            <a:pPr lvl="1"/>
            <a:r>
              <a:rPr lang="en-US" sz="2800">
                <a:ea typeface="+mn-lt"/>
                <a:cs typeface="+mn-lt"/>
              </a:rPr>
              <a:t>Bounding Box</a:t>
            </a:r>
            <a:endParaRPr lang="en-US" sz="2800">
              <a:cs typeface="Calibri"/>
            </a:endParaRPr>
          </a:p>
          <a:p>
            <a:pPr lvl="1"/>
            <a:r>
              <a:rPr lang="en-US" sz="2800">
                <a:ea typeface="+mn-lt"/>
                <a:cs typeface="+mn-lt"/>
              </a:rPr>
              <a:t>Class ?</a:t>
            </a:r>
            <a:endParaRPr lang="en-US" sz="2800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=&gt; </a:t>
            </a:r>
            <a:r>
              <a:rPr lang="en-US" err="1">
                <a:ea typeface="+mn-lt"/>
                <a:cs typeface="+mn-lt"/>
              </a:rPr>
              <a:t>n_bb</a:t>
            </a:r>
            <a:r>
              <a:rPr lang="en-US">
                <a:ea typeface="+mn-lt"/>
                <a:cs typeface="+mn-lt"/>
              </a:rPr>
              <a:t> + 4*</a:t>
            </a:r>
            <a:r>
              <a:rPr lang="en-US" err="1">
                <a:ea typeface="+mn-lt"/>
                <a:cs typeface="+mn-lt"/>
              </a:rPr>
              <a:t>n_bb</a:t>
            </a:r>
            <a:r>
              <a:rPr lang="en-US">
                <a:ea typeface="+mn-lt"/>
                <a:cs typeface="+mn-lt"/>
              </a:rPr>
              <a:t> +</a:t>
            </a:r>
            <a:r>
              <a:rPr lang="en-US" err="1">
                <a:ea typeface="+mn-lt"/>
                <a:cs typeface="+mn-lt"/>
              </a:rPr>
              <a:t>n_class</a:t>
            </a:r>
            <a:endParaRPr lang="en-US" err="1"/>
          </a:p>
          <a:p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678F2F-BC9A-48AE-9143-DD9F7D34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5630142"/>
            <a:ext cx="11458575" cy="898560"/>
          </a:xfrm>
          <a:prstGeom prst="rect">
            <a:avLst/>
          </a:prstGeom>
        </p:spPr>
      </p:pic>
      <p:pic>
        <p:nvPicPr>
          <p:cNvPr id="7" name="Picture 7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id="{5D960B19-F0DC-418A-94D1-0BFA4FD8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96" y="1232382"/>
            <a:ext cx="4529137" cy="4493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C18503-0AD9-4A50-99B1-4686F907B713}"/>
              </a:ext>
            </a:extLst>
          </p:cNvPr>
          <p:cNvSpPr txBox="1"/>
          <p:nvPr/>
        </p:nvSpPr>
        <p:spPr>
          <a:xfrm>
            <a:off x="4261413" y="6412374"/>
            <a:ext cx="5173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4"/>
              </a:rPr>
              <a:t>images: https://pbcquoc.github.io/yolo/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Yolo (</a:t>
            </a:r>
            <a:r>
              <a:rPr lang="en-US" sz="5400" b="1">
                <a:ea typeface="+mj-lt"/>
                <a:cs typeface="+mj-lt"/>
              </a:rPr>
              <a:t>You Only Look Once)</a:t>
            </a:r>
            <a:endParaRPr lang="en-US" sz="5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457B5-F0FD-4CAF-AF3A-941959FB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616"/>
            <a:ext cx="914400" cy="68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8FDC-06B7-4B83-8257-EFDBF8AA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Hàm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mất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mát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Classification loss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Localization  loss</a:t>
            </a:r>
          </a:p>
          <a:p>
            <a:r>
              <a:rPr lang="en-US">
                <a:ea typeface="+mn-lt"/>
                <a:cs typeface="+mn-lt"/>
              </a:rPr>
              <a:t>Confidence loss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</p:txBody>
      </p:sp>
      <p:pic>
        <p:nvPicPr>
          <p:cNvPr id="5" name="Picture 5" descr="A picture containing object, baseball, clock, player&#10;&#10;Description generated with very high confidence">
            <a:extLst>
              <a:ext uri="{FF2B5EF4-FFF2-40B4-BE49-F238E27FC236}">
                <a16:creationId xmlns:a16="http://schemas.microsoft.com/office/drawing/2014/main" id="{9FA24B1F-A339-41DF-B549-444A795E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4" y="4471180"/>
            <a:ext cx="11196636" cy="10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7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Yolov4</a:t>
            </a:r>
            <a:endParaRPr lang="en-US" sz="5400" b="1"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457B5-F0FD-4CAF-AF3A-941959FB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616"/>
            <a:ext cx="914400" cy="68580"/>
          </a:xfrm>
          <a:prstGeom prst="rect">
            <a:avLst/>
          </a:prstGeom>
        </p:spPr>
      </p:pic>
      <p:pic>
        <p:nvPicPr>
          <p:cNvPr id="4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6E180E0-D7FC-4AE5-A24C-C0A96B5D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27" y="1464070"/>
            <a:ext cx="6386510" cy="50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8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Yolov4</a:t>
            </a:r>
            <a:endParaRPr lang="en-US" sz="5400" b="1"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457B5-F0FD-4CAF-AF3A-941959FB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616"/>
            <a:ext cx="914400" cy="68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8FDC-06B7-4B83-8257-EFDBF8AA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587"/>
            <a:ext cx="10515600" cy="1563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Backbone</a:t>
            </a:r>
            <a:r>
              <a:rPr lang="en-US">
                <a:cs typeface="Calibri" panose="020F0502020204030204"/>
              </a:rPr>
              <a:t>: </a:t>
            </a:r>
            <a:r>
              <a:rPr lang="en-US">
                <a:ea typeface="+mn-lt"/>
                <a:cs typeface="+mn-lt"/>
              </a:rPr>
              <a:t>CSPDarknet53</a:t>
            </a:r>
          </a:p>
          <a:p>
            <a:r>
              <a:rPr lang="en-US" b="1">
                <a:cs typeface="Calibri" panose="020F0502020204030204"/>
              </a:rPr>
              <a:t>Head</a:t>
            </a:r>
            <a:r>
              <a:rPr lang="en-US">
                <a:cs typeface="Calibri" panose="020F0502020204030204"/>
              </a:rPr>
              <a:t>: yolov3 custom</a:t>
            </a:r>
          </a:p>
          <a:p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3CF26-9922-477E-9246-4F1A8EA8B84B}"/>
              </a:ext>
            </a:extLst>
          </p:cNvPr>
          <p:cNvSpPr txBox="1"/>
          <p:nvPr/>
        </p:nvSpPr>
        <p:spPr>
          <a:xfrm>
            <a:off x="740780" y="3537993"/>
            <a:ext cx="711264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=&gt; Bag of Specials and Bag of Freebies</a:t>
            </a:r>
            <a:endParaRPr lang="en-US" sz="2800">
              <a:cs typeface="Calibri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4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Yolov4</a:t>
            </a:r>
            <a:endParaRPr lang="en-US" sz="5400" b="1"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457B5-F0FD-4CAF-AF3A-941959FB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616"/>
            <a:ext cx="914400" cy="68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3CF26-9922-477E-9246-4F1A8EA8B84B}"/>
              </a:ext>
            </a:extLst>
          </p:cNvPr>
          <p:cNvSpPr txBox="1"/>
          <p:nvPr/>
        </p:nvSpPr>
        <p:spPr>
          <a:xfrm>
            <a:off x="519534" y="6045992"/>
            <a:ext cx="11154133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 </a:t>
            </a:r>
            <a:r>
              <a:rPr lang="en-US" sz="2800">
                <a:ea typeface="+mn-lt"/>
                <a:cs typeface="+mn-lt"/>
              </a:rPr>
              <a:t>Reference: </a:t>
            </a:r>
            <a:r>
              <a:rPr lang="en-US" sz="2800">
                <a:ea typeface="+mn-lt"/>
                <a:cs typeface="+mn-lt"/>
                <a:hlinkClick r:id="rId3"/>
              </a:rPr>
              <a:t>https://medium.com/@jonathan_hui/yolov4-c9901eaa8e61</a:t>
            </a:r>
            <a:br>
              <a:rPr lang="en-US"/>
            </a:br>
            <a:endParaRPr lang="en-US">
              <a:cs typeface="Calibri"/>
            </a:endParaRPr>
          </a:p>
          <a:p>
            <a:br>
              <a:rPr lang="en-US"/>
            </a:br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17DBD698-DDA6-4331-B6F1-34477C8C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95268"/>
              </p:ext>
            </p:extLst>
          </p:nvPr>
        </p:nvGraphicFramePr>
        <p:xfrm>
          <a:off x="588379" y="1495063"/>
          <a:ext cx="11316958" cy="420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479">
                  <a:extLst>
                    <a:ext uri="{9D8B030D-6E8A-4147-A177-3AD203B41FA5}">
                      <a16:colId xmlns:a16="http://schemas.microsoft.com/office/drawing/2014/main" val="2254148560"/>
                    </a:ext>
                  </a:extLst>
                </a:gridCol>
                <a:gridCol w="5658479">
                  <a:extLst>
                    <a:ext uri="{9D8B030D-6E8A-4147-A177-3AD203B41FA5}">
                      <a16:colId xmlns:a16="http://schemas.microsoft.com/office/drawing/2014/main" val="4113971539"/>
                    </a:ext>
                  </a:extLst>
                </a:gridCol>
              </a:tblGrid>
              <a:tr h="14393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Bag of Specials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Bag of Freebies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317074"/>
                  </a:ext>
                </a:extLst>
              </a:tr>
              <a:tr h="276345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Mish activation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- </a:t>
                      </a:r>
                      <a:r>
                        <a:rPr lang="en-US" sz="1800" b="0" i="0" u="none" strike="noStrike" noProof="0"/>
                        <a:t>Cross-stage partial connections (CSP)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Multiinput weighted residual connections (MiWRC)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- </a:t>
                      </a:r>
                      <a:r>
                        <a:rPr lang="en-US" sz="1800" b="0" i="0" u="none" strike="noStrike" noProof="0"/>
                        <a:t>DIoU-NMS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PAN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- SPP-block, SAM-block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Cutmix and Mosaic data augmentations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- </a:t>
                      </a:r>
                      <a:r>
                        <a:rPr lang="en-US" sz="1800" b="0" i="0" u="none" strike="noStrike" noProof="0"/>
                        <a:t>Dropblock regularization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Class label Smoothing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CIoUloss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- CmBN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Self-Adversarial Training (SAT)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- </a:t>
                      </a:r>
                      <a:r>
                        <a:rPr lang="en-US" sz="1800" b="0" i="0" u="none" strike="noStrike" noProof="0"/>
                        <a:t>Eliminate grid sensitivity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Cosine annealing scheduler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- </a:t>
                      </a:r>
                      <a:r>
                        <a:rPr lang="en-US" sz="1800" b="0" i="0" u="none" strike="noStrike" noProof="0"/>
                        <a:t>Optimal hyper-parameters, Random training shapes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6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Free space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Detect multiple lanes based on single CNN </a:t>
            </a:r>
            <a:r>
              <a:rPr lang="en-US">
                <a:ea typeface="+mn-lt"/>
                <a:cs typeface="+mn-lt"/>
              </a:rPr>
              <a:t>with scene identification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Yolov4</a:t>
            </a:r>
            <a:endParaRPr lang="en-US" sz="5400" b="1"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457B5-F0FD-4CAF-AF3A-941959FB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616"/>
            <a:ext cx="914400" cy="68580"/>
          </a:xfrm>
          <a:prstGeom prst="rect">
            <a:avLst/>
          </a:prstGeom>
        </p:spPr>
      </p:pic>
      <p:pic>
        <p:nvPicPr>
          <p:cNvPr id="11" name="Picture 11" descr="A cat with its mouth open&#10;&#10;Description generated with very high confidence">
            <a:extLst>
              <a:ext uri="{FF2B5EF4-FFF2-40B4-BE49-F238E27FC236}">
                <a16:creationId xmlns:a16="http://schemas.microsoft.com/office/drawing/2014/main" id="{B0D4029B-0C73-4EAA-BDBB-9398F727A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552575"/>
            <a:ext cx="3595686" cy="35623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5D5A23-FD65-4046-892B-AA135C91C8D4}"/>
              </a:ext>
            </a:extLst>
          </p:cNvPr>
          <p:cNvSpPr txBox="1"/>
          <p:nvPr/>
        </p:nvSpPr>
        <p:spPr>
          <a:xfrm>
            <a:off x="2081212" y="541496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MixCut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F7CC6-7169-42F1-9C4C-83375F75BF7C}"/>
              </a:ext>
            </a:extLst>
          </p:cNvPr>
          <p:cNvSpPr txBox="1"/>
          <p:nvPr/>
        </p:nvSpPr>
        <p:spPr>
          <a:xfrm>
            <a:off x="8117681" y="5450681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Mosaic</a:t>
            </a:r>
          </a:p>
        </p:txBody>
      </p:sp>
      <p:pic>
        <p:nvPicPr>
          <p:cNvPr id="16" name="Picture 16" descr="A picture containing photo, different, room, refrigerator&#10;&#10;Description generated with very high confidence">
            <a:extLst>
              <a:ext uri="{FF2B5EF4-FFF2-40B4-BE49-F238E27FC236}">
                <a16:creationId xmlns:a16="http://schemas.microsoft.com/office/drawing/2014/main" id="{6397AA63-C6A7-49ED-B6D8-D4595F58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52937" y="1710532"/>
            <a:ext cx="8274844" cy="3367088"/>
          </a:xfrm>
        </p:spPr>
      </p:pic>
    </p:spTree>
    <p:extLst>
      <p:ext uri="{BB962C8B-B14F-4D97-AF65-F5344CB8AC3E}">
        <p14:creationId xmlns:p14="http://schemas.microsoft.com/office/powerpoint/2010/main" val="355124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Yolov4</a:t>
            </a:r>
            <a:endParaRPr lang="en-US" sz="5400" b="1"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457B5-F0FD-4CAF-AF3A-941959FB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616"/>
            <a:ext cx="914400" cy="68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5D5A23-FD65-4046-892B-AA135C91C8D4}"/>
              </a:ext>
            </a:extLst>
          </p:cNvPr>
          <p:cNvSpPr txBox="1"/>
          <p:nvPr/>
        </p:nvSpPr>
        <p:spPr>
          <a:xfrm>
            <a:off x="5760243" y="5450681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Dropblock</a:t>
            </a:r>
          </a:p>
          <a:p>
            <a:endParaRPr lang="en-US" sz="2400">
              <a:cs typeface="Calibri"/>
            </a:endParaRPr>
          </a:p>
        </p:txBody>
      </p:sp>
      <p:pic>
        <p:nvPicPr>
          <p:cNvPr id="5" name="Picture 5" descr="A screen shot of a dog&#10;&#10;Description generated with very high confidence">
            <a:extLst>
              <a:ext uri="{FF2B5EF4-FFF2-40B4-BE49-F238E27FC236}">
                <a16:creationId xmlns:a16="http://schemas.microsoft.com/office/drawing/2014/main" id="{3ECD2A63-CDAC-4F9B-8BFA-76550CDA8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450" y="1483536"/>
            <a:ext cx="10515600" cy="3678203"/>
          </a:xfrm>
        </p:spPr>
      </p:pic>
    </p:spTree>
    <p:extLst>
      <p:ext uri="{BB962C8B-B14F-4D97-AF65-F5344CB8AC3E}">
        <p14:creationId xmlns:p14="http://schemas.microsoft.com/office/powerpoint/2010/main" val="154639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Yolov4</a:t>
            </a:r>
            <a:endParaRPr lang="en-US" sz="5400" b="1"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457B5-F0FD-4CAF-AF3A-941959FB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616"/>
            <a:ext cx="914400" cy="68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8FDC-06B7-4B83-8257-EFDBF8AA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5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CSP connections</a:t>
            </a:r>
            <a:endParaRPr lang="en-US" b="1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AAF616-884F-4A9E-B885-6CD3E45D3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37" y="2312186"/>
            <a:ext cx="4326730" cy="2971815"/>
          </a:xfrm>
          <a:prstGeom prst="rect">
            <a:avLst/>
          </a:prstGeom>
        </p:spPr>
      </p:pic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E527C4C-DF6B-4437-B3A9-29DCA558D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531" y="1228725"/>
            <a:ext cx="3380781" cy="51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DB592978-D707-4F68-ACAC-CA4B5F3ADF3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17650" y="27873"/>
            <a:ext cx="8818373" cy="677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2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19150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Yolov4: Demo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457B5-F0FD-4CAF-AF3A-941959FB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616"/>
            <a:ext cx="914400" cy="68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8FDC-06B7-4B83-8257-EFDBF8AA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</p:txBody>
      </p:sp>
      <p:pic>
        <p:nvPicPr>
          <p:cNvPr id="5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723DB17-D9D3-4DB6-8836-FBF5BA3A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3" y="1172594"/>
            <a:ext cx="7636668" cy="2488748"/>
          </a:xfrm>
          <a:prstGeom prst="rect">
            <a:avLst/>
          </a:prstGeom>
        </p:spPr>
      </p:pic>
      <p:pic>
        <p:nvPicPr>
          <p:cNvPr id="6" name="Picture 6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1909F442-750F-42C0-9355-06971F5A1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869" y="3669202"/>
            <a:ext cx="7624762" cy="1317439"/>
          </a:xfrm>
          <a:prstGeom prst="rect">
            <a:avLst/>
          </a:prstGeom>
        </p:spPr>
      </p:pic>
      <p:pic>
        <p:nvPicPr>
          <p:cNvPr id="7" name="Picture 7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F6C229AC-DFE3-45A6-A687-82ED1E1FC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869" y="4990208"/>
            <a:ext cx="6291263" cy="18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35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watch&#10;&#10;Description generated with high confidence">
            <a:extLst>
              <a:ext uri="{FF2B5EF4-FFF2-40B4-BE49-F238E27FC236}">
                <a16:creationId xmlns:a16="http://schemas.microsoft.com/office/drawing/2014/main" id="{925120AB-EBBD-449E-A9F4-C5E0C4DB0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5" t="6773" r="2621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64A81-3B65-48E8-9D05-009CDF0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 and Answer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3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A1E-072E-4549-888D-0D7F1CDB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cs typeface="Calibri Light"/>
              </a:rPr>
              <a:t>What is this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8FDC-06B7-4B83-8257-EFDBF8AA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Apply deep learning into Self Driving Car (Navigation task)</a:t>
            </a:r>
          </a:p>
          <a:p>
            <a:pPr lvl="1"/>
            <a:r>
              <a:rPr lang="en-US">
                <a:ea typeface="+mn-lt"/>
                <a:cs typeface="+mn-lt"/>
              </a:rPr>
              <a:t>Traditional algorithms usually estimate only the position of the lanes on the road.</a:t>
            </a:r>
          </a:p>
          <a:p>
            <a:pPr lvl="1"/>
            <a:r>
              <a:rPr lang="en-US">
                <a:ea typeface="+mn-lt"/>
                <a:cs typeface="+mn-lt"/>
              </a:rPr>
              <a:t>An autonomous control system may also need to know if a lane marking can be crossed or not.</a:t>
            </a:r>
          </a:p>
          <a:p>
            <a:pPr lvl="1"/>
            <a:r>
              <a:rPr lang="en-US">
                <a:cs typeface="Calibri"/>
              </a:rPr>
              <a:t>Tradition </a:t>
            </a:r>
            <a:r>
              <a:rPr lang="en-US" sz="3600">
                <a:cs typeface="Calibri"/>
              </a:rPr>
              <a:t>=</a:t>
            </a:r>
            <a:r>
              <a:rPr lang="en-US">
                <a:cs typeface="Calibri"/>
              </a:rPr>
              <a:t> CNN(lanes position) + CNN(navigable areas).</a:t>
            </a:r>
          </a:p>
          <a:p>
            <a:pPr lvl="1"/>
            <a:r>
              <a:rPr lang="en-US">
                <a:cs typeface="Calibri"/>
              </a:rPr>
              <a:t>This </a:t>
            </a:r>
            <a:r>
              <a:rPr lang="en-US" sz="3600">
                <a:cs typeface="Calibri"/>
              </a:rPr>
              <a:t>= </a:t>
            </a:r>
            <a:r>
              <a:rPr lang="en-US">
                <a:cs typeface="Calibri"/>
              </a:rPr>
              <a:t>one single CNN (lighter and more suitable).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07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0BD3-A2B1-46A1-9193-81896AC2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CNN architecture</a:t>
            </a:r>
            <a:endParaRPr lang="en-US"/>
          </a:p>
        </p:txBody>
      </p:sp>
      <p:pic>
        <p:nvPicPr>
          <p:cNvPr id="5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852D259-9EAD-4801-8B4B-66BC0165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56" y="2329010"/>
            <a:ext cx="11284687" cy="33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7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B92B59-F800-413B-AFA7-99E6038D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6" y="921826"/>
            <a:ext cx="5534246" cy="487258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3A61AD-8F7C-464D-8934-FC75589C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37" y="927810"/>
            <a:ext cx="5773479" cy="25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45CC-10F5-49FC-94CD-78A22CA7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a typeface="+mj-lt"/>
                <a:cs typeface="+mj-lt"/>
              </a:rPr>
              <a:t>Non-bottleneck-1d</a:t>
            </a:r>
            <a:endParaRPr lang="en-US" u="sng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59DB8C2-49FC-4B31-BD21-B38A78E36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526" y="1825625"/>
            <a:ext cx="6408947" cy="4351338"/>
          </a:xfrm>
        </p:spPr>
      </p:pic>
    </p:spTree>
    <p:extLst>
      <p:ext uri="{BB962C8B-B14F-4D97-AF65-F5344CB8AC3E}">
        <p14:creationId xmlns:p14="http://schemas.microsoft.com/office/powerpoint/2010/main" val="24591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56A064E8-BC99-4BD2-A83E-4C2B8A14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77" y="967672"/>
            <a:ext cx="5091445" cy="49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33D5-32F6-413F-A952-CC92EE5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Loss function</a:t>
            </a:r>
            <a:endParaRPr lang="en-US"/>
          </a:p>
        </p:txBody>
      </p:sp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608A9265-EFD1-42B8-99AE-65F56CEA9B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8775" y="2411957"/>
            <a:ext cx="8943975" cy="20356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2C33B-20A0-4A83-B4C1-B70A2F0AD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19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DB22-D07D-442B-93CE-0DC1BFE2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Quantitative evaluation</a:t>
            </a:r>
            <a:endParaRPr lang="en-US">
              <a:cs typeface="Calibri Ligh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29F2C1-64AC-443C-A8D4-DB51EF68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267537"/>
            <a:ext cx="10020300" cy="38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Computer Vision for self-driving car</vt:lpstr>
      <vt:lpstr>Free space detection</vt:lpstr>
      <vt:lpstr>What is this for?</vt:lpstr>
      <vt:lpstr>CNN architecture</vt:lpstr>
      <vt:lpstr>PowerPoint Presentation</vt:lpstr>
      <vt:lpstr>Non-bottleneck-1d</vt:lpstr>
      <vt:lpstr>PowerPoint Presentation</vt:lpstr>
      <vt:lpstr>Loss function</vt:lpstr>
      <vt:lpstr>Quantitative evaluation</vt:lpstr>
      <vt:lpstr>Demo</vt:lpstr>
      <vt:lpstr>PowerPoint Presentation</vt:lpstr>
      <vt:lpstr>PowerPoint Presentation</vt:lpstr>
      <vt:lpstr>PowerPoint Presentation</vt:lpstr>
      <vt:lpstr>Detect obstacles</vt:lpstr>
      <vt:lpstr>Yolo (You Only Look Once)</vt:lpstr>
      <vt:lpstr>Yolo (You Only Look Once)</vt:lpstr>
      <vt:lpstr>Yolov4</vt:lpstr>
      <vt:lpstr>Yolov4</vt:lpstr>
      <vt:lpstr>Yolov4</vt:lpstr>
      <vt:lpstr>Yolov4</vt:lpstr>
      <vt:lpstr>Yolov4</vt:lpstr>
      <vt:lpstr>Yolov4</vt:lpstr>
      <vt:lpstr>PowerPoint Presentation</vt:lpstr>
      <vt:lpstr>Yolov4: Demo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2020-05-18T15:29:33Z</dcterms:created>
  <dcterms:modified xsi:type="dcterms:W3CDTF">2020-05-21T14:37:21Z</dcterms:modified>
</cp:coreProperties>
</file>