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64" r:id="rId3"/>
    <p:sldId id="1229" r:id="rId4"/>
    <p:sldId id="269" r:id="rId5"/>
    <p:sldId id="301" r:id="rId6"/>
    <p:sldId id="302" r:id="rId7"/>
    <p:sldId id="303" r:id="rId8"/>
    <p:sldId id="304" r:id="rId9"/>
    <p:sldId id="305" r:id="rId10"/>
    <p:sldId id="306" r:id="rId11"/>
    <p:sldId id="266" r:id="rId12"/>
  </p:sldIdLst>
  <p:sldSz cx="12192000" cy="6858000"/>
  <p:notesSz cx="6858000" cy="9144000"/>
  <p:custDataLst>
    <p:tags r:id="rId15"/>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62" autoAdjust="0"/>
  </p:normalViewPr>
  <p:slideViewPr>
    <p:cSldViewPr snapToGrid="0">
      <p:cViewPr varScale="1">
        <p:scale>
          <a:sx n="93" d="100"/>
          <a:sy n="93" d="100"/>
        </p:scale>
        <p:origin x="1272" y="84"/>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8/05/2025</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8/05/2025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You now know about the elements of an ML dataset. Recall a previous question: </a:t>
            </a:r>
            <a:r>
              <a:rPr lang="en-US" sz="1100" i="1" dirty="0"/>
              <a:t>W</a:t>
            </a:r>
            <a:r>
              <a:rPr lang="en-US" sz="1100" i="1" kern="1200" dirty="0">
                <a:solidFill>
                  <a:schemeClr val="tx1"/>
                </a:solidFill>
                <a:effectLst/>
                <a:latin typeface="+mn-lt"/>
                <a:ea typeface="+mn-ea"/>
                <a:cs typeface="+mn-cs"/>
              </a:rPr>
              <a:t>hat data do you need to train your model to reach the intended output, and subsequently, your intended business outcome? </a:t>
            </a:r>
            <a:r>
              <a:rPr lang="en-US" sz="1100" kern="1200" dirty="0">
                <a:solidFill>
                  <a:schemeClr val="tx1"/>
                </a:solidFill>
                <a:effectLst/>
                <a:latin typeface="+mn-lt"/>
                <a:ea typeface="+mn-ea"/>
                <a:cs typeface="+mn-cs"/>
              </a:rPr>
              <a:t>This example depicts a stage in</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 the ML pipeline when it’s vital to get domain expertise to help you answer this question. With domain knowledge, you can begin to determine the features and target data that your model needs to make accurate predictions.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Your data should be representative of the data that you are going to have when you use the model to make a prediction. For example, if you want to predict credit card fraud, you must collect both positive data (fraudulent transactions) and negative data (non-fraudulent transactions). The ML algorithm must have both types of data so that it can find patterns that distinguish between the two types. For example, suppose that the average amount of fraudulent transactions is actually 3 percent. However, your training dataset includes only a small fraction of fraudulent observations, say 0.4 percent. In this scenario, it might be difficult for your model to correctly learn patterns for fraudulent transactions that it might encounter in production.</a:t>
            </a:r>
          </a:p>
          <a:p>
            <a:r>
              <a:rPr lang="en-US" sz="1100" kern="1200" dirty="0">
                <a:solidFill>
                  <a:schemeClr val="tx1"/>
                </a:solidFill>
                <a:effectLst/>
                <a:latin typeface="+mn-lt"/>
                <a:ea typeface="+mn-ea"/>
                <a:cs typeface="+mn-cs"/>
              </a:rPr>
              <a:t> </a:t>
            </a:r>
          </a:p>
          <a:p>
            <a:endParaRPr lang="en-US" sz="105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79396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made available: a student last year’s internship was “scrape all the price data for holiday parks, so our client can use this data to better position themselves in the market.” Very nice dataset by the way.</a:t>
            </a:r>
          </a:p>
          <a:p>
            <a:r>
              <a:rPr lang="en-US" dirty="0"/>
              <a:t>Wrong format: Feature engineering</a:t>
            </a:r>
          </a:p>
          <a:p>
            <a:r>
              <a:rPr lang="en-US" dirty="0"/>
              <a:t>Datetimes: https://datagy.io/pandas-datetime/</a:t>
            </a:r>
          </a:p>
        </p:txBody>
      </p:sp>
      <p:sp>
        <p:nvSpPr>
          <p:cNvPr id="4" name="Slide Number Placeholder 3"/>
          <p:cNvSpPr>
            <a:spLocks noGrp="1"/>
          </p:cNvSpPr>
          <p:nvPr>
            <p:ph type="sldNum" sz="quarter" idx="5"/>
          </p:nvPr>
        </p:nvSpPr>
        <p:spPr/>
        <p:txBody>
          <a:bodyPr/>
          <a:lstStyle/>
          <a:p>
            <a:fld id="{0ABDE10F-256B-47AC-88AD-900EFF8F80F1}" type="slidenum">
              <a:rPr lang="en-BE" smtClean="0"/>
              <a:t>4</a:t>
            </a:fld>
            <a:endParaRPr lang="en-BE"/>
          </a:p>
        </p:txBody>
      </p:sp>
    </p:spTree>
    <p:extLst>
      <p:ext uri="{BB962C8B-B14F-4D97-AF65-F5344CB8AC3E}">
        <p14:creationId xmlns:p14="http://schemas.microsoft.com/office/powerpoint/2010/main" val="785888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8/05/2025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8/05/2025</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8/05/2025</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8/05/2025</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8/05/2025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8/05/2025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8/05/2025</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7 – Data augmentation</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07C8-D1C8-C51F-C3EF-B269FF2490B4}"/>
              </a:ext>
            </a:extLst>
          </p:cNvPr>
          <p:cNvSpPr>
            <a:spLocks noGrp="1"/>
          </p:cNvSpPr>
          <p:nvPr>
            <p:ph type="title"/>
          </p:nvPr>
        </p:nvSpPr>
        <p:spPr/>
        <p:txBody>
          <a:bodyPr/>
          <a:lstStyle/>
          <a:p>
            <a:r>
              <a:rPr lang="nl-BE" dirty="0" err="1"/>
              <a:t>Scaling</a:t>
            </a:r>
            <a:endParaRPr lang="nl-BE" dirty="0"/>
          </a:p>
        </p:txBody>
      </p:sp>
      <p:sp>
        <p:nvSpPr>
          <p:cNvPr id="3" name="Content Placeholder 2">
            <a:extLst>
              <a:ext uri="{FF2B5EF4-FFF2-40B4-BE49-F238E27FC236}">
                <a16:creationId xmlns:a16="http://schemas.microsoft.com/office/drawing/2014/main" id="{DA540836-1847-48C4-589B-4D7AEA980280}"/>
              </a:ext>
            </a:extLst>
          </p:cNvPr>
          <p:cNvSpPr>
            <a:spLocks noGrp="1"/>
          </p:cNvSpPr>
          <p:nvPr>
            <p:ph idx="1"/>
          </p:nvPr>
        </p:nvSpPr>
        <p:spPr/>
        <p:txBody>
          <a:bodyPr/>
          <a:lstStyle/>
          <a:p>
            <a:r>
              <a:rPr lang="en-US" dirty="0"/>
              <a:t>Scaling: adjust range of data to fit between 0 and 1 (or something similar)</a:t>
            </a:r>
          </a:p>
          <a:p>
            <a:pPr lvl="1"/>
            <a:r>
              <a:rPr lang="en-US" dirty="0"/>
              <a:t>Min-max scaling:</a:t>
            </a:r>
          </a:p>
          <a:p>
            <a:pPr lvl="1"/>
            <a:endParaRPr lang="en-US" dirty="0"/>
          </a:p>
          <a:p>
            <a:pPr lvl="1"/>
            <a:r>
              <a:rPr lang="en-US" dirty="0" err="1"/>
              <a:t>Standarization</a:t>
            </a:r>
            <a:r>
              <a:rPr lang="en-US" dirty="0"/>
              <a:t>: </a:t>
            </a:r>
          </a:p>
          <a:p>
            <a:pPr lvl="1"/>
            <a:endParaRPr lang="en-US" dirty="0"/>
          </a:p>
          <a:p>
            <a:r>
              <a:rPr lang="en-US" dirty="0"/>
              <a:t>Will provide you with data that is easier for algorithms to compare</a:t>
            </a:r>
          </a:p>
          <a:p>
            <a:pPr lvl="1"/>
            <a:r>
              <a:rPr lang="en-US" dirty="0"/>
              <a:t>Length in meters (between 1.5 and 2) and shoe size (35-45)</a:t>
            </a:r>
          </a:p>
        </p:txBody>
      </p:sp>
      <p:pic>
        <p:nvPicPr>
          <p:cNvPr id="5" name="Picture 4">
            <a:extLst>
              <a:ext uri="{FF2B5EF4-FFF2-40B4-BE49-F238E27FC236}">
                <a16:creationId xmlns:a16="http://schemas.microsoft.com/office/drawing/2014/main" id="{56D33436-286F-C7C6-ABA0-1D43F7A115A1}"/>
              </a:ext>
            </a:extLst>
          </p:cNvPr>
          <p:cNvPicPr>
            <a:picLocks noChangeAspect="1"/>
          </p:cNvPicPr>
          <p:nvPr/>
        </p:nvPicPr>
        <p:blipFill>
          <a:blip r:embed="rId2"/>
          <a:stretch>
            <a:fillRect/>
          </a:stretch>
        </p:blipFill>
        <p:spPr>
          <a:xfrm>
            <a:off x="4100791" y="2491735"/>
            <a:ext cx="2353003" cy="704948"/>
          </a:xfrm>
          <a:prstGeom prst="rect">
            <a:avLst/>
          </a:prstGeom>
        </p:spPr>
      </p:pic>
      <p:pic>
        <p:nvPicPr>
          <p:cNvPr id="7" name="Picture 6">
            <a:extLst>
              <a:ext uri="{FF2B5EF4-FFF2-40B4-BE49-F238E27FC236}">
                <a16:creationId xmlns:a16="http://schemas.microsoft.com/office/drawing/2014/main" id="{36449D6C-83B1-3D05-171E-3D6029BB0D9C}"/>
              </a:ext>
            </a:extLst>
          </p:cNvPr>
          <p:cNvPicPr>
            <a:picLocks noChangeAspect="1"/>
          </p:cNvPicPr>
          <p:nvPr/>
        </p:nvPicPr>
        <p:blipFill>
          <a:blip r:embed="rId3"/>
          <a:stretch>
            <a:fillRect/>
          </a:stretch>
        </p:blipFill>
        <p:spPr>
          <a:xfrm>
            <a:off x="4100791" y="3331620"/>
            <a:ext cx="2133898" cy="600159"/>
          </a:xfrm>
          <a:prstGeom prst="rect">
            <a:avLst/>
          </a:prstGeom>
        </p:spPr>
      </p:pic>
    </p:spTree>
    <p:extLst>
      <p:ext uri="{BB962C8B-B14F-4D97-AF65-F5344CB8AC3E}">
        <p14:creationId xmlns:p14="http://schemas.microsoft.com/office/powerpoint/2010/main" val="6869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D59F-3E31-18FA-CB21-8C57B5BD8FBC}"/>
              </a:ext>
            </a:extLst>
          </p:cNvPr>
          <p:cNvSpPr>
            <a:spLocks noGrp="1"/>
          </p:cNvSpPr>
          <p:nvPr>
            <p:ph type="title"/>
          </p:nvPr>
        </p:nvSpPr>
        <p:spPr/>
        <p:txBody>
          <a:bodyPr/>
          <a:lstStyle/>
          <a:p>
            <a:r>
              <a:rPr lang="en-US" noProof="0" dirty="0"/>
              <a:t>More exercises!</a:t>
            </a:r>
          </a:p>
        </p:txBody>
      </p:sp>
      <p:sp>
        <p:nvSpPr>
          <p:cNvPr id="3" name="Content Placeholder 2">
            <a:extLst>
              <a:ext uri="{FF2B5EF4-FFF2-40B4-BE49-F238E27FC236}">
                <a16:creationId xmlns:a16="http://schemas.microsoft.com/office/drawing/2014/main" id="{04B0C3D7-7F8E-3723-9589-E2D741361D1C}"/>
              </a:ext>
            </a:extLst>
          </p:cNvPr>
          <p:cNvSpPr>
            <a:spLocks noGrp="1"/>
          </p:cNvSpPr>
          <p:nvPr>
            <p:ph idx="1"/>
          </p:nvPr>
        </p:nvSpPr>
        <p:spPr/>
        <p:txBody>
          <a:bodyPr/>
          <a:lstStyle/>
          <a:p>
            <a:r>
              <a:rPr lang="en-US" noProof="0" dirty="0"/>
              <a:t>3.1, bike-highways (on grouping data)</a:t>
            </a:r>
          </a:p>
          <a:p>
            <a:r>
              <a:rPr lang="en-US" dirty="0"/>
              <a:t>3.2, Bias</a:t>
            </a:r>
          </a:p>
          <a:p>
            <a:r>
              <a:rPr lang="en-US" noProof="0" dirty="0"/>
              <a:t>3.3, One hot encoding</a:t>
            </a:r>
          </a:p>
          <a:p>
            <a:r>
              <a:rPr lang="en-US" dirty="0"/>
              <a:t>3.4, </a:t>
            </a:r>
            <a:r>
              <a:rPr lang="en-US"/>
              <a:t>Missing values</a:t>
            </a:r>
            <a:endParaRPr lang="en-US" noProof="0" dirty="0"/>
          </a:p>
          <a:p>
            <a:endParaRPr lang="en-US" noProof="0" dirty="0"/>
          </a:p>
        </p:txBody>
      </p:sp>
      <p:pic>
        <p:nvPicPr>
          <p:cNvPr id="4" name="Picture 3" descr="A person on a stationary bike&#10;&#10;Description automatically generated with low confidence">
            <a:extLst>
              <a:ext uri="{FF2B5EF4-FFF2-40B4-BE49-F238E27FC236}">
                <a16:creationId xmlns:a16="http://schemas.microsoft.com/office/drawing/2014/main" id="{DD659FF4-8CEA-89DC-64A2-459439BA0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474" y="1825625"/>
            <a:ext cx="4316186" cy="4316186"/>
          </a:xfrm>
          <a:prstGeom prst="rect">
            <a:avLst/>
          </a:prstGeom>
        </p:spPr>
      </p:pic>
    </p:spTree>
    <p:extLst>
      <p:ext uri="{BB962C8B-B14F-4D97-AF65-F5344CB8AC3E}">
        <p14:creationId xmlns:p14="http://schemas.microsoft.com/office/powerpoint/2010/main" val="70667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8C4-C4BE-99E7-0493-7FE5E6BC77A9}"/>
              </a:ext>
            </a:extLst>
          </p:cNvPr>
          <p:cNvSpPr>
            <a:spLocks noGrp="1"/>
          </p:cNvSpPr>
          <p:nvPr>
            <p:ph type="title"/>
          </p:nvPr>
        </p:nvSpPr>
        <p:spPr/>
        <p:txBody>
          <a:bodyPr/>
          <a:lstStyle/>
          <a:p>
            <a:r>
              <a:rPr lang="en-US" noProof="0" dirty="0"/>
              <a:t>Back to work!</a:t>
            </a:r>
          </a:p>
        </p:txBody>
      </p:sp>
      <p:sp>
        <p:nvSpPr>
          <p:cNvPr id="3" name="Content Placeholder 2">
            <a:extLst>
              <a:ext uri="{FF2B5EF4-FFF2-40B4-BE49-F238E27FC236}">
                <a16:creationId xmlns:a16="http://schemas.microsoft.com/office/drawing/2014/main" id="{8487C3BB-B905-041F-DA54-DFCBE1308979}"/>
              </a:ext>
            </a:extLst>
          </p:cNvPr>
          <p:cNvSpPr>
            <a:spLocks noGrp="1"/>
          </p:cNvSpPr>
          <p:nvPr>
            <p:ph idx="1"/>
          </p:nvPr>
        </p:nvSpPr>
        <p:spPr/>
        <p:txBody>
          <a:bodyPr/>
          <a:lstStyle/>
          <a:p>
            <a:r>
              <a:rPr lang="en-US" noProof="0" dirty="0"/>
              <a:t>As said before, this slide is available as a notebook.</a:t>
            </a:r>
            <a:endParaRPr lang="en-US" dirty="0"/>
          </a:p>
          <a:p>
            <a:r>
              <a:rPr lang="en-US" noProof="0" dirty="0"/>
              <a:t>After that we’ll use </a:t>
            </a:r>
            <a:r>
              <a:rPr lang="en-US" noProof="0" dirty="0" err="1"/>
              <a:t>PyCaret</a:t>
            </a:r>
            <a:endParaRPr lang="en-US" noProof="0" dirty="0"/>
          </a:p>
          <a:p>
            <a:pPr lvl="1"/>
            <a:r>
              <a:rPr lang="en-US" dirty="0"/>
              <a:t>Give it some data</a:t>
            </a:r>
          </a:p>
          <a:p>
            <a:pPr lvl="1"/>
            <a:r>
              <a:rPr lang="en-US" dirty="0" err="1"/>
              <a:t>PyCaret</a:t>
            </a:r>
            <a:r>
              <a:rPr lang="en-US" dirty="0"/>
              <a:t> creates a bunch of models for us</a:t>
            </a:r>
          </a:p>
          <a:p>
            <a:pPr lvl="1"/>
            <a:r>
              <a:rPr lang="en-US" noProof="0" dirty="0"/>
              <a:t>We check the parameters an</a:t>
            </a:r>
            <a:r>
              <a:rPr lang="en-US" dirty="0"/>
              <a:t>d decide which we want to use</a:t>
            </a:r>
          </a:p>
          <a:p>
            <a:r>
              <a:rPr lang="en-US" noProof="0" dirty="0"/>
              <a:t>But first we need to install </a:t>
            </a:r>
            <a:r>
              <a:rPr lang="en-US" dirty="0" err="1"/>
              <a:t>PyCaret</a:t>
            </a:r>
            <a:r>
              <a:rPr lang="en-US" dirty="0"/>
              <a:t>, which </a:t>
            </a:r>
            <a:r>
              <a:rPr lang="en-US"/>
              <a:t>is tricky</a:t>
            </a:r>
            <a:endParaRPr lang="en-US" noProof="0" dirty="0"/>
          </a:p>
        </p:txBody>
      </p:sp>
      <p:sp>
        <p:nvSpPr>
          <p:cNvPr id="4" name="Slide Number Placeholder 3">
            <a:extLst>
              <a:ext uri="{FF2B5EF4-FFF2-40B4-BE49-F238E27FC236}">
                <a16:creationId xmlns:a16="http://schemas.microsoft.com/office/drawing/2014/main" id="{A3571C44-5A20-711E-E4EE-D612FD858ED3}"/>
              </a:ext>
            </a:extLst>
          </p:cNvPr>
          <p:cNvSpPr>
            <a:spLocks noGrp="1"/>
          </p:cNvSpPr>
          <p:nvPr>
            <p:ph type="sldNum" sz="quarter" idx="12"/>
          </p:nvPr>
        </p:nvSpPr>
        <p:spPr/>
        <p:txBody>
          <a:bodyPr/>
          <a:lstStyle/>
          <a:p>
            <a:fld id="{FE1B3154-47D9-4402-8EDB-E791933DC0B9}" type="slidenum">
              <a:rPr lang="nl-BE" smtClean="0"/>
              <a:pPr/>
              <a:t>2</a:t>
            </a:fld>
            <a:endParaRPr lang="nl-BE"/>
          </a:p>
        </p:txBody>
      </p:sp>
    </p:spTree>
    <p:extLst>
      <p:ext uri="{BB962C8B-B14F-4D97-AF65-F5344CB8AC3E}">
        <p14:creationId xmlns:p14="http://schemas.microsoft.com/office/powerpoint/2010/main" val="65985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3F87194-CBF8-4F1A-922F-0680029E3551}"/>
              </a:ext>
              <a:ext uri="{C183D7F6-B498-43B3-948B-1728B52AA6E4}">
                <adec:decorative xmlns:adec="http://schemas.microsoft.com/office/drawing/2017/decorative" val="1"/>
              </a:ext>
            </a:extLst>
          </p:cNvPr>
          <p:cNvSpPr/>
          <p:nvPr/>
        </p:nvSpPr>
        <p:spPr>
          <a:xfrm>
            <a:off x="4912726" y="1737157"/>
            <a:ext cx="2245719" cy="2245719"/>
          </a:xfrm>
          <a:prstGeom prst="ellipse">
            <a:avLst/>
          </a:prstGeom>
          <a:ln w="76200">
            <a:solidFill>
              <a:schemeClr val="tx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a:endParaRPr>
          </a:p>
        </p:txBody>
      </p:sp>
      <p:sp>
        <p:nvSpPr>
          <p:cNvPr id="2" name="Title 1"/>
          <p:cNvSpPr>
            <a:spLocks noGrp="1"/>
          </p:cNvSpPr>
          <p:nvPr>
            <p:ph type="title"/>
          </p:nvPr>
        </p:nvSpPr>
        <p:spPr/>
        <p:txBody>
          <a:bodyPr/>
          <a:lstStyle/>
          <a:p>
            <a:r>
              <a:rPr lang="en-US" dirty="0"/>
              <a:t>Get a domain expert</a:t>
            </a:r>
          </a:p>
        </p:txBody>
      </p:sp>
      <p:grpSp>
        <p:nvGrpSpPr>
          <p:cNvPr id="3" name="Group 2">
            <a:extLst>
              <a:ext uri="{C183D7F6-B498-43B3-948B-1728B52AA6E4}">
                <adec:decorative xmlns:adec="http://schemas.microsoft.com/office/drawing/2017/decorative" val="1"/>
              </a:ext>
            </a:extLst>
          </p:cNvPr>
          <p:cNvGrpSpPr/>
          <p:nvPr/>
        </p:nvGrpSpPr>
        <p:grpSpPr>
          <a:xfrm>
            <a:off x="763178" y="2050540"/>
            <a:ext cx="11176776" cy="3461872"/>
            <a:chOff x="-894994" y="1122137"/>
            <a:chExt cx="11176776" cy="3461872"/>
          </a:xfrm>
        </p:grpSpPr>
        <p:sp>
          <p:nvSpPr>
            <p:cNvPr id="6" name="Rectangle 5">
              <a:extLst>
                <a:ext uri="{C183D7F6-B498-43B3-948B-1728B52AA6E4}">
                  <adec:decorative xmlns:adec="http://schemas.microsoft.com/office/drawing/2017/decorative" val="1"/>
                </a:ext>
              </a:extLst>
            </p:cNvPr>
            <p:cNvSpPr/>
            <p:nvPr/>
          </p:nvSpPr>
          <p:spPr>
            <a:xfrm>
              <a:off x="-894994" y="3476013"/>
              <a:ext cx="11176776" cy="110799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800" dirty="0">
                  <a:ea typeface="Amazon Ember Light" panose="020B0403020204020204" pitchFamily="34" charset="0"/>
                  <a:cs typeface="Amazon Ember Light" panose="020B0403020204020204" pitchFamily="34" charset="0"/>
                </a:rPr>
                <a:t>Do you have the </a:t>
              </a:r>
              <a:r>
                <a:rPr lang="en-US" sz="2800" dirty="0">
                  <a:solidFill>
                    <a:schemeClr val="tx2"/>
                  </a:solidFill>
                  <a:ea typeface="Amazon Ember" panose="02000000000000000000" pitchFamily="2" charset="0"/>
                  <a:cs typeface="Amazon Ember Light" panose="020B0403020204020204" pitchFamily="34" charset="0"/>
                </a:rPr>
                <a:t>data that you need </a:t>
              </a:r>
              <a:r>
                <a:rPr lang="en-US" sz="2800" dirty="0">
                  <a:ea typeface="Amazon Ember Light" panose="020B0403020204020204" pitchFamily="34" charset="0"/>
                  <a:cs typeface="Amazon Ember Light" panose="020B0403020204020204" pitchFamily="34" charset="0"/>
                </a:rPr>
                <a:t>to try to address this problem?</a:t>
              </a:r>
            </a:p>
            <a:p>
              <a:pPr marL="342900" indent="-342900">
                <a:spcAft>
                  <a:spcPts val="1200"/>
                </a:spcAft>
                <a:buFont typeface="Arial" panose="020B0604020202020204" pitchFamily="34" charset="0"/>
                <a:buChar char="•"/>
              </a:pPr>
              <a:r>
                <a:rPr lang="en-US" sz="2800" dirty="0">
                  <a:ea typeface="Amazon Ember Light" panose="020B0403020204020204" pitchFamily="34" charset="0"/>
                  <a:cs typeface="Amazon Ember Light" panose="020B0403020204020204" pitchFamily="34" charset="0"/>
                </a:rPr>
                <a:t>Is your data </a:t>
              </a:r>
              <a:r>
                <a:rPr lang="en-US" sz="2800" dirty="0">
                  <a:solidFill>
                    <a:schemeClr val="tx2"/>
                  </a:solidFill>
                  <a:ea typeface="Amazon Ember" panose="02000000000000000000" pitchFamily="2" charset="0"/>
                  <a:cs typeface="Amazon Ember Light" panose="020B0403020204020204" pitchFamily="34" charset="0"/>
                </a:rPr>
                <a:t>representative</a:t>
              </a:r>
              <a:r>
                <a:rPr lang="en-US" sz="2800" dirty="0">
                  <a:ea typeface="Amazon Ember Light" panose="020B0403020204020204" pitchFamily="34" charset="0"/>
                  <a:cs typeface="Amazon Ember Light" panose="020B0403020204020204" pitchFamily="34" charset="0"/>
                </a:rPr>
                <a:t>?</a:t>
              </a:r>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622444" y="1122137"/>
              <a:ext cx="1509938" cy="1509938"/>
            </a:xfrm>
            <a:prstGeom prst="rect">
              <a:avLst/>
            </a:prstGeom>
          </p:spPr>
        </p:pic>
        <p:sp>
          <p:nvSpPr>
            <p:cNvPr id="8" name="Rectangle 7">
              <a:extLst>
                <a:ext uri="{C183D7F6-B498-43B3-948B-1728B52AA6E4}">
                  <adec:decorative xmlns:adec="http://schemas.microsoft.com/office/drawing/2017/decorative" val="1"/>
                </a:ext>
              </a:extLst>
            </p:cNvPr>
            <p:cNvSpPr/>
            <p:nvPr/>
          </p:nvSpPr>
          <p:spPr>
            <a:xfrm>
              <a:off x="2060916" y="2047300"/>
              <a:ext cx="6175853" cy="584775"/>
            </a:xfrm>
            <a:prstGeom prst="rect">
              <a:avLst/>
            </a:prstGeom>
          </p:spPr>
          <p:txBody>
            <a:bodyPr wrap="square">
              <a:spAutoFit/>
            </a:bodyPr>
            <a:lstStyle/>
            <a:p>
              <a:endParaRPr lang="en-US" sz="3200" b="1" dirty="0">
                <a:latin typeface="Amazon Ember" panose="02000000000000000000"/>
                <a:ea typeface="Amazon Ember" panose="020B0603020204020204" pitchFamily="34" charset="0"/>
                <a:cs typeface="Amazon Ember" panose="020B0603020204020204" pitchFamily="34" charset="0"/>
              </a:endParaRPr>
            </a:p>
          </p:txBody>
        </p:sp>
      </p:gr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dirty="0"/>
          </a:p>
        </p:txBody>
      </p:sp>
    </p:spTree>
    <p:custDataLst>
      <p:tags r:id="rId1"/>
    </p:custDataLst>
    <p:extLst>
      <p:ext uri="{BB962C8B-B14F-4D97-AF65-F5344CB8AC3E}">
        <p14:creationId xmlns:p14="http://schemas.microsoft.com/office/powerpoint/2010/main" val="119180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97B7-DB0B-E3C3-CDF1-11DD47F86CFE}"/>
              </a:ext>
            </a:extLst>
          </p:cNvPr>
          <p:cNvSpPr>
            <a:spLocks noGrp="1"/>
          </p:cNvSpPr>
          <p:nvPr>
            <p:ph type="title"/>
          </p:nvPr>
        </p:nvSpPr>
        <p:spPr/>
        <p:txBody>
          <a:bodyPr/>
          <a:lstStyle/>
          <a:p>
            <a:r>
              <a:rPr lang="en-US" noProof="0" dirty="0"/>
              <a:t>Problems in data</a:t>
            </a:r>
          </a:p>
        </p:txBody>
      </p:sp>
      <p:sp>
        <p:nvSpPr>
          <p:cNvPr id="3" name="Content Placeholder 2">
            <a:extLst>
              <a:ext uri="{FF2B5EF4-FFF2-40B4-BE49-F238E27FC236}">
                <a16:creationId xmlns:a16="http://schemas.microsoft.com/office/drawing/2014/main" id="{A60C4CCA-D59E-33B9-2FBE-D83D26F61D98}"/>
              </a:ext>
            </a:extLst>
          </p:cNvPr>
          <p:cNvSpPr>
            <a:spLocks noGrp="1"/>
          </p:cNvSpPr>
          <p:nvPr>
            <p:ph idx="1"/>
          </p:nvPr>
        </p:nvSpPr>
        <p:spPr/>
        <p:txBody>
          <a:bodyPr/>
          <a:lstStyle/>
          <a:p>
            <a:r>
              <a:rPr lang="en-US" noProof="0" dirty="0"/>
              <a:t>The data you get will have issues</a:t>
            </a:r>
          </a:p>
          <a:p>
            <a:pPr lvl="1"/>
            <a:r>
              <a:rPr lang="en-US" noProof="0" dirty="0"/>
              <a:t>Not made available</a:t>
            </a:r>
          </a:p>
          <a:p>
            <a:pPr lvl="1"/>
            <a:r>
              <a:rPr lang="en-US" noProof="0" dirty="0"/>
              <a:t>Wrong format</a:t>
            </a:r>
          </a:p>
          <a:p>
            <a:pPr lvl="1"/>
            <a:r>
              <a:rPr lang="en-US" noProof="0" dirty="0"/>
              <a:t>Datetimes (not a real problem, but annoying)</a:t>
            </a:r>
          </a:p>
          <a:p>
            <a:pPr lvl="1"/>
            <a:r>
              <a:rPr lang="en-US" noProof="0" dirty="0"/>
              <a:t>Contains outliers</a:t>
            </a:r>
          </a:p>
          <a:p>
            <a:pPr lvl="1"/>
            <a:r>
              <a:rPr lang="en-US" noProof="0" dirty="0"/>
              <a:t>Ordinal and nominal (important to figure out)</a:t>
            </a:r>
          </a:p>
          <a:p>
            <a:pPr lvl="1"/>
            <a:r>
              <a:rPr lang="en-US" noProof="0" dirty="0"/>
              <a:t>Contains missing values</a:t>
            </a:r>
          </a:p>
          <a:p>
            <a:pPr lvl="1"/>
            <a:r>
              <a:rPr lang="en-US" noProof="0" dirty="0"/>
              <a:t>Has bias</a:t>
            </a:r>
          </a:p>
          <a:p>
            <a:endParaRPr lang="en-US" noProof="0" dirty="0"/>
          </a:p>
          <a:p>
            <a:pPr lvl="1"/>
            <a:endParaRPr lang="en-US" noProof="0" dirty="0"/>
          </a:p>
        </p:txBody>
      </p:sp>
    </p:spTree>
    <p:extLst>
      <p:ext uri="{BB962C8B-B14F-4D97-AF65-F5344CB8AC3E}">
        <p14:creationId xmlns:p14="http://schemas.microsoft.com/office/powerpoint/2010/main" val="187564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FA26-0D5B-C3E1-7860-A4E3AD3B0BC2}"/>
              </a:ext>
            </a:extLst>
          </p:cNvPr>
          <p:cNvSpPr>
            <a:spLocks noGrp="1"/>
          </p:cNvSpPr>
          <p:nvPr>
            <p:ph type="title"/>
          </p:nvPr>
        </p:nvSpPr>
        <p:spPr/>
        <p:txBody>
          <a:bodyPr/>
          <a:lstStyle/>
          <a:p>
            <a:r>
              <a:rPr lang="en-US" dirty="0"/>
              <a:t>3.2 - Errors in data.md</a:t>
            </a:r>
          </a:p>
        </p:txBody>
      </p:sp>
      <p:sp>
        <p:nvSpPr>
          <p:cNvPr id="3" name="Content Placeholder 2">
            <a:extLst>
              <a:ext uri="{FF2B5EF4-FFF2-40B4-BE49-F238E27FC236}">
                <a16:creationId xmlns:a16="http://schemas.microsoft.com/office/drawing/2014/main" id="{A913915D-A28B-B93C-015E-B5125405BAAB}"/>
              </a:ext>
            </a:extLst>
          </p:cNvPr>
          <p:cNvSpPr>
            <a:spLocks noGrp="1"/>
          </p:cNvSpPr>
          <p:nvPr>
            <p:ph idx="1"/>
          </p:nvPr>
        </p:nvSpPr>
        <p:spPr/>
        <p:txBody>
          <a:bodyPr/>
          <a:lstStyle/>
          <a:p>
            <a:r>
              <a:rPr lang="en-US" dirty="0"/>
              <a:t>There can be many errors or annoyances in data</a:t>
            </a:r>
          </a:p>
          <a:p>
            <a:r>
              <a:rPr lang="en-US" dirty="0"/>
              <a:t>They’re explained in in the markdown-file in on </a:t>
            </a:r>
            <a:r>
              <a:rPr lang="en-US" dirty="0" err="1"/>
              <a:t>github</a:t>
            </a:r>
            <a:endParaRPr lang="en-US" dirty="0"/>
          </a:p>
          <a:p>
            <a:pPr lvl="1"/>
            <a:r>
              <a:rPr lang="en-US" dirty="0"/>
              <a:t>The full story</a:t>
            </a:r>
          </a:p>
          <a:p>
            <a:r>
              <a:rPr lang="en-US" dirty="0"/>
              <a:t>But also on the following slides…</a:t>
            </a:r>
          </a:p>
          <a:p>
            <a:pPr lvl="1"/>
            <a:r>
              <a:rPr lang="en-US" dirty="0"/>
              <a:t>The abbreviated version</a:t>
            </a:r>
          </a:p>
          <a:p>
            <a:endParaRPr lang="en-US" dirty="0"/>
          </a:p>
        </p:txBody>
      </p:sp>
      <p:pic>
        <p:nvPicPr>
          <p:cNvPr id="4" name="Picture 3" descr="A pen on top of a book&#10;&#10;Description automatically generated">
            <a:extLst>
              <a:ext uri="{FF2B5EF4-FFF2-40B4-BE49-F238E27FC236}">
                <a16:creationId xmlns:a16="http://schemas.microsoft.com/office/drawing/2014/main" id="{E67800DB-A0F9-3A13-1449-0EA60AC63E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7000" y="72785"/>
            <a:ext cx="1730828" cy="1730828"/>
          </a:xfrm>
          <a:prstGeom prst="rect">
            <a:avLst/>
          </a:prstGeom>
        </p:spPr>
      </p:pic>
    </p:spTree>
    <p:extLst>
      <p:ext uri="{BB962C8B-B14F-4D97-AF65-F5344CB8AC3E}">
        <p14:creationId xmlns:p14="http://schemas.microsoft.com/office/powerpoint/2010/main" val="153823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9629-CABB-52BA-0548-A8EF7FBF92C4}"/>
              </a:ext>
            </a:extLst>
          </p:cNvPr>
          <p:cNvSpPr>
            <a:spLocks noGrp="1"/>
          </p:cNvSpPr>
          <p:nvPr>
            <p:ph type="title"/>
          </p:nvPr>
        </p:nvSpPr>
        <p:spPr/>
        <p:txBody>
          <a:bodyPr/>
          <a:lstStyle/>
          <a:p>
            <a:r>
              <a:rPr lang="nl-BE" dirty="0" err="1"/>
              <a:t>Outliers</a:t>
            </a:r>
            <a:endParaRPr lang="nl-BE" dirty="0"/>
          </a:p>
        </p:txBody>
      </p:sp>
      <p:sp>
        <p:nvSpPr>
          <p:cNvPr id="3" name="Content Placeholder 2">
            <a:extLst>
              <a:ext uri="{FF2B5EF4-FFF2-40B4-BE49-F238E27FC236}">
                <a16:creationId xmlns:a16="http://schemas.microsoft.com/office/drawing/2014/main" id="{C8F0C62D-5DC2-7564-7345-922EF7A868E7}"/>
              </a:ext>
            </a:extLst>
          </p:cNvPr>
          <p:cNvSpPr>
            <a:spLocks noGrp="1"/>
          </p:cNvSpPr>
          <p:nvPr>
            <p:ph idx="1"/>
          </p:nvPr>
        </p:nvSpPr>
        <p:spPr/>
        <p:txBody>
          <a:bodyPr/>
          <a:lstStyle/>
          <a:p>
            <a:r>
              <a:rPr lang="en-US" b="1" dirty="0"/>
              <a:t>Definition</a:t>
            </a:r>
            <a:r>
              <a:rPr lang="en-US" dirty="0"/>
              <a:t>: Outliers are data points that significantly deviate from the rest of the dataset.</a:t>
            </a:r>
          </a:p>
          <a:p>
            <a:r>
              <a:rPr lang="en-US" b="1" dirty="0"/>
              <a:t>Identification</a:t>
            </a:r>
            <a:r>
              <a:rPr lang="en-US" dirty="0"/>
              <a:t>: Techniques include visual inspection (scatter plots, box plots), statistical methods (z-score), and machine learning algorithms (isolation forests).</a:t>
            </a:r>
          </a:p>
          <a:p>
            <a:r>
              <a:rPr lang="en-US" b="1" dirty="0"/>
              <a:t>Impact</a:t>
            </a:r>
            <a:r>
              <a:rPr lang="en-US" dirty="0"/>
              <a:t>: Outliers can distort statistical analyses and affect summary statistics and regression models.</a:t>
            </a:r>
          </a:p>
          <a:p>
            <a:r>
              <a:rPr lang="en-US" b="1" dirty="0"/>
              <a:t>Handling</a:t>
            </a:r>
            <a:r>
              <a:rPr lang="en-US" dirty="0"/>
              <a:t>: Strategies include removing outliers, data transformation, </a:t>
            </a:r>
            <a:r>
              <a:rPr lang="en-US" dirty="0" err="1"/>
              <a:t>winsorization</a:t>
            </a:r>
            <a:r>
              <a:rPr lang="en-US" dirty="0"/>
              <a:t>, robust statistics, and creating separate models.</a:t>
            </a:r>
          </a:p>
          <a:p>
            <a:endParaRPr lang="nl-BE" dirty="0"/>
          </a:p>
        </p:txBody>
      </p:sp>
    </p:spTree>
    <p:extLst>
      <p:ext uri="{BB962C8B-B14F-4D97-AF65-F5344CB8AC3E}">
        <p14:creationId xmlns:p14="http://schemas.microsoft.com/office/powerpoint/2010/main" val="109209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CC9E-4595-7363-6234-1A859BBC4137}"/>
              </a:ext>
            </a:extLst>
          </p:cNvPr>
          <p:cNvSpPr>
            <a:spLocks noGrp="1"/>
          </p:cNvSpPr>
          <p:nvPr>
            <p:ph type="title"/>
          </p:nvPr>
        </p:nvSpPr>
        <p:spPr/>
        <p:txBody>
          <a:bodyPr/>
          <a:lstStyle/>
          <a:p>
            <a:r>
              <a:rPr lang="nl-BE" dirty="0" err="1"/>
              <a:t>Categorical</a:t>
            </a:r>
            <a:r>
              <a:rPr lang="nl-BE" dirty="0"/>
              <a:t> Data</a:t>
            </a:r>
          </a:p>
        </p:txBody>
      </p:sp>
      <p:sp>
        <p:nvSpPr>
          <p:cNvPr id="3" name="Content Placeholder 2">
            <a:extLst>
              <a:ext uri="{FF2B5EF4-FFF2-40B4-BE49-F238E27FC236}">
                <a16:creationId xmlns:a16="http://schemas.microsoft.com/office/drawing/2014/main" id="{0F12AF4D-15F9-7D03-B3D0-110392F61C9B}"/>
              </a:ext>
            </a:extLst>
          </p:cNvPr>
          <p:cNvSpPr>
            <a:spLocks noGrp="1"/>
          </p:cNvSpPr>
          <p:nvPr>
            <p:ph idx="1"/>
          </p:nvPr>
        </p:nvSpPr>
        <p:spPr/>
        <p:txBody>
          <a:bodyPr/>
          <a:lstStyle/>
          <a:p>
            <a:r>
              <a:rPr lang="en-US" b="1" dirty="0"/>
              <a:t>Definition</a:t>
            </a:r>
            <a:r>
              <a:rPr lang="en-US" dirty="0"/>
              <a:t>: Categorical data represents distinct groups or categories, divided into nominal and ordinal data.</a:t>
            </a:r>
          </a:p>
          <a:p>
            <a:r>
              <a:rPr lang="en-US" b="1" dirty="0"/>
              <a:t>Nominal Data</a:t>
            </a:r>
            <a:r>
              <a:rPr lang="en-US" dirty="0"/>
              <a:t>: Categories without inherent order (e.g., gender, hair color).</a:t>
            </a:r>
          </a:p>
          <a:p>
            <a:r>
              <a:rPr lang="en-US" b="1" dirty="0"/>
              <a:t>Ordinal Data</a:t>
            </a:r>
            <a:r>
              <a:rPr lang="en-US" dirty="0"/>
              <a:t>: Categories with a specific order (e.g., satisfaction ratings).</a:t>
            </a:r>
          </a:p>
          <a:p>
            <a:r>
              <a:rPr lang="en-US" b="1" dirty="0"/>
              <a:t>One-Hot Encoding</a:t>
            </a:r>
            <a:r>
              <a:rPr lang="en-US" dirty="0"/>
              <a:t>: Technique to represent categorical variables as binary vectors for machine learning.</a:t>
            </a:r>
          </a:p>
          <a:p>
            <a:endParaRPr lang="nl-BE" dirty="0"/>
          </a:p>
        </p:txBody>
      </p:sp>
    </p:spTree>
    <p:extLst>
      <p:ext uri="{BB962C8B-B14F-4D97-AF65-F5344CB8AC3E}">
        <p14:creationId xmlns:p14="http://schemas.microsoft.com/office/powerpoint/2010/main" val="217806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43E4-6A16-79E3-C1D4-DDF736643C20}"/>
              </a:ext>
            </a:extLst>
          </p:cNvPr>
          <p:cNvSpPr>
            <a:spLocks noGrp="1"/>
          </p:cNvSpPr>
          <p:nvPr>
            <p:ph type="title"/>
          </p:nvPr>
        </p:nvSpPr>
        <p:spPr/>
        <p:txBody>
          <a:bodyPr/>
          <a:lstStyle/>
          <a:p>
            <a:r>
              <a:rPr lang="nl-BE" dirty="0"/>
              <a:t>Missing </a:t>
            </a:r>
            <a:r>
              <a:rPr lang="nl-BE" dirty="0" err="1"/>
              <a:t>Values</a:t>
            </a:r>
            <a:endParaRPr lang="nl-BE" dirty="0"/>
          </a:p>
        </p:txBody>
      </p:sp>
      <p:sp>
        <p:nvSpPr>
          <p:cNvPr id="3" name="Content Placeholder 2">
            <a:extLst>
              <a:ext uri="{FF2B5EF4-FFF2-40B4-BE49-F238E27FC236}">
                <a16:creationId xmlns:a16="http://schemas.microsoft.com/office/drawing/2014/main" id="{308A4E96-9966-5D1D-02BE-DC8FA7C63AE9}"/>
              </a:ext>
            </a:extLst>
          </p:cNvPr>
          <p:cNvSpPr>
            <a:spLocks noGrp="1"/>
          </p:cNvSpPr>
          <p:nvPr>
            <p:ph idx="1"/>
          </p:nvPr>
        </p:nvSpPr>
        <p:spPr/>
        <p:txBody>
          <a:bodyPr/>
          <a:lstStyle/>
          <a:p>
            <a:r>
              <a:rPr lang="nl-BE" b="1" dirty="0" err="1"/>
              <a:t>Identification</a:t>
            </a:r>
            <a:r>
              <a:rPr lang="nl-BE" dirty="0"/>
              <a:t>: </a:t>
            </a:r>
            <a:r>
              <a:rPr lang="nl-BE" dirty="0" err="1"/>
              <a:t>Use</a:t>
            </a:r>
            <a:r>
              <a:rPr lang="nl-BE" dirty="0"/>
              <a:t> DataFrame.info() in </a:t>
            </a:r>
            <a:r>
              <a:rPr lang="nl-BE" dirty="0" err="1"/>
              <a:t>pandas</a:t>
            </a:r>
            <a:r>
              <a:rPr lang="nl-BE" dirty="0"/>
              <a:t> </a:t>
            </a:r>
            <a:r>
              <a:rPr lang="nl-BE" dirty="0" err="1"/>
              <a:t>to</a:t>
            </a:r>
            <a:r>
              <a:rPr lang="nl-BE" dirty="0"/>
              <a:t> </a:t>
            </a:r>
            <a:r>
              <a:rPr lang="nl-BE" dirty="0" err="1"/>
              <a:t>find</a:t>
            </a:r>
            <a:r>
              <a:rPr lang="nl-BE" dirty="0"/>
              <a:t> missing </a:t>
            </a:r>
            <a:r>
              <a:rPr lang="nl-BE" dirty="0" err="1"/>
              <a:t>values</a:t>
            </a:r>
            <a:r>
              <a:rPr lang="nl-BE" dirty="0"/>
              <a:t>.</a:t>
            </a:r>
          </a:p>
          <a:p>
            <a:r>
              <a:rPr lang="nl-BE" b="1" dirty="0"/>
              <a:t>Handling</a:t>
            </a:r>
            <a:r>
              <a:rPr lang="nl-BE" dirty="0"/>
              <a:t>: </a:t>
            </a:r>
            <a:r>
              <a:rPr lang="nl-BE" dirty="0" err="1"/>
              <a:t>Strategies</a:t>
            </a:r>
            <a:r>
              <a:rPr lang="nl-BE" dirty="0"/>
              <a:t> </a:t>
            </a:r>
            <a:r>
              <a:rPr lang="nl-BE" dirty="0" err="1"/>
              <a:t>include</a:t>
            </a:r>
            <a:r>
              <a:rPr lang="nl-BE" dirty="0"/>
              <a:t> </a:t>
            </a:r>
            <a:r>
              <a:rPr lang="nl-BE" dirty="0" err="1"/>
              <a:t>removing</a:t>
            </a:r>
            <a:r>
              <a:rPr lang="nl-BE" dirty="0"/>
              <a:t> </a:t>
            </a:r>
            <a:r>
              <a:rPr lang="nl-BE" dirty="0" err="1"/>
              <a:t>rows</a:t>
            </a:r>
            <a:r>
              <a:rPr lang="nl-BE" dirty="0"/>
              <a:t>/columns, </a:t>
            </a:r>
            <a:r>
              <a:rPr lang="nl-BE" dirty="0" err="1"/>
              <a:t>imputation</a:t>
            </a:r>
            <a:r>
              <a:rPr lang="nl-BE" dirty="0"/>
              <a:t> (</a:t>
            </a:r>
            <a:r>
              <a:rPr lang="nl-BE" dirty="0" err="1"/>
              <a:t>mean</a:t>
            </a:r>
            <a:r>
              <a:rPr lang="nl-BE" dirty="0"/>
              <a:t>, </a:t>
            </a:r>
            <a:r>
              <a:rPr lang="nl-BE" dirty="0" err="1"/>
              <a:t>median</a:t>
            </a:r>
            <a:r>
              <a:rPr lang="nl-BE" dirty="0"/>
              <a:t>, </a:t>
            </a:r>
            <a:r>
              <a:rPr lang="nl-BE" dirty="0" err="1"/>
              <a:t>regression</a:t>
            </a:r>
            <a:r>
              <a:rPr lang="nl-BE" dirty="0"/>
              <a:t>, KNN), special </a:t>
            </a:r>
            <a:r>
              <a:rPr lang="nl-BE" dirty="0" err="1"/>
              <a:t>value</a:t>
            </a:r>
            <a:r>
              <a:rPr lang="nl-BE" dirty="0"/>
              <a:t> </a:t>
            </a:r>
            <a:r>
              <a:rPr lang="nl-BE" dirty="0" err="1"/>
              <a:t>imputation</a:t>
            </a:r>
            <a:r>
              <a:rPr lang="nl-BE" dirty="0"/>
              <a:t>, </a:t>
            </a:r>
            <a:r>
              <a:rPr lang="nl-BE" dirty="0" err="1"/>
              <a:t>and</a:t>
            </a:r>
            <a:r>
              <a:rPr lang="nl-BE" dirty="0"/>
              <a:t> </a:t>
            </a:r>
            <a:r>
              <a:rPr lang="nl-BE" dirty="0" err="1"/>
              <a:t>creating</a:t>
            </a:r>
            <a:r>
              <a:rPr lang="nl-BE" dirty="0"/>
              <a:t> indicator variables.</a:t>
            </a:r>
          </a:p>
          <a:p>
            <a:endParaRPr lang="nl-BE" dirty="0"/>
          </a:p>
        </p:txBody>
      </p:sp>
    </p:spTree>
    <p:extLst>
      <p:ext uri="{BB962C8B-B14F-4D97-AF65-F5344CB8AC3E}">
        <p14:creationId xmlns:p14="http://schemas.microsoft.com/office/powerpoint/2010/main" val="46466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557E-A5B7-A5D7-8E51-FEA0BF72E552}"/>
              </a:ext>
            </a:extLst>
          </p:cNvPr>
          <p:cNvSpPr>
            <a:spLocks noGrp="1"/>
          </p:cNvSpPr>
          <p:nvPr>
            <p:ph type="title"/>
          </p:nvPr>
        </p:nvSpPr>
        <p:spPr/>
        <p:txBody>
          <a:bodyPr/>
          <a:lstStyle/>
          <a:p>
            <a:r>
              <a:rPr lang="nl-BE" dirty="0"/>
              <a:t>Bias</a:t>
            </a:r>
          </a:p>
        </p:txBody>
      </p:sp>
      <p:sp>
        <p:nvSpPr>
          <p:cNvPr id="3" name="Content Placeholder 2">
            <a:extLst>
              <a:ext uri="{FF2B5EF4-FFF2-40B4-BE49-F238E27FC236}">
                <a16:creationId xmlns:a16="http://schemas.microsoft.com/office/drawing/2014/main" id="{03EE730D-25A4-2C04-6F4F-E6EAFF018D3C}"/>
              </a:ext>
            </a:extLst>
          </p:cNvPr>
          <p:cNvSpPr>
            <a:spLocks noGrp="1"/>
          </p:cNvSpPr>
          <p:nvPr>
            <p:ph idx="1"/>
          </p:nvPr>
        </p:nvSpPr>
        <p:spPr/>
        <p:txBody>
          <a:bodyPr>
            <a:normAutofit lnSpcReduction="10000"/>
          </a:bodyPr>
          <a:lstStyle/>
          <a:p>
            <a:r>
              <a:rPr lang="nl-BE" dirty="0"/>
              <a:t>Types of Bias:</a:t>
            </a:r>
          </a:p>
          <a:p>
            <a:pPr lvl="1"/>
            <a:r>
              <a:rPr lang="nl-BE" dirty="0"/>
              <a:t>Sampling Bias: Non-</a:t>
            </a:r>
            <a:r>
              <a:rPr lang="nl-BE" dirty="0" err="1"/>
              <a:t>representative</a:t>
            </a:r>
            <a:r>
              <a:rPr lang="nl-BE" dirty="0"/>
              <a:t> sample.</a:t>
            </a:r>
          </a:p>
          <a:p>
            <a:pPr lvl="1"/>
            <a:r>
              <a:rPr lang="nl-BE" dirty="0" err="1"/>
              <a:t>Selection</a:t>
            </a:r>
            <a:r>
              <a:rPr lang="nl-BE" dirty="0"/>
              <a:t> Bias: </a:t>
            </a:r>
            <a:r>
              <a:rPr lang="nl-BE" dirty="0" err="1"/>
              <a:t>Influenced</a:t>
            </a:r>
            <a:r>
              <a:rPr lang="nl-BE" dirty="0"/>
              <a:t> </a:t>
            </a:r>
            <a:r>
              <a:rPr lang="nl-BE" dirty="0" err="1"/>
              <a:t>selection</a:t>
            </a:r>
            <a:r>
              <a:rPr lang="nl-BE" dirty="0"/>
              <a:t> of data points.</a:t>
            </a:r>
          </a:p>
          <a:p>
            <a:pPr lvl="1"/>
            <a:r>
              <a:rPr lang="nl-BE" dirty="0" err="1"/>
              <a:t>Measurement</a:t>
            </a:r>
            <a:r>
              <a:rPr lang="nl-BE" dirty="0"/>
              <a:t> Bias: </a:t>
            </a:r>
            <a:r>
              <a:rPr lang="nl-BE" dirty="0" err="1"/>
              <a:t>Errors</a:t>
            </a:r>
            <a:r>
              <a:rPr lang="nl-BE" dirty="0"/>
              <a:t> in </a:t>
            </a:r>
            <a:r>
              <a:rPr lang="nl-BE" dirty="0" err="1"/>
              <a:t>measurement</a:t>
            </a:r>
            <a:r>
              <a:rPr lang="nl-BE" dirty="0"/>
              <a:t>.</a:t>
            </a:r>
          </a:p>
          <a:p>
            <a:pPr lvl="1"/>
            <a:r>
              <a:rPr lang="nl-BE" dirty="0"/>
              <a:t>Reporting Bias: </a:t>
            </a:r>
            <a:r>
              <a:rPr lang="nl-BE" dirty="0" err="1"/>
              <a:t>Systematic</a:t>
            </a:r>
            <a:r>
              <a:rPr lang="nl-BE" dirty="0"/>
              <a:t> </a:t>
            </a:r>
            <a:r>
              <a:rPr lang="nl-BE" dirty="0" err="1"/>
              <a:t>difference</a:t>
            </a:r>
            <a:r>
              <a:rPr lang="nl-BE" dirty="0"/>
              <a:t> in reporting.</a:t>
            </a:r>
          </a:p>
          <a:p>
            <a:pPr lvl="1"/>
            <a:r>
              <a:rPr lang="nl-BE" dirty="0" err="1"/>
              <a:t>Confirmation</a:t>
            </a:r>
            <a:r>
              <a:rPr lang="nl-BE" dirty="0"/>
              <a:t> Bias: </a:t>
            </a:r>
            <a:r>
              <a:rPr lang="nl-BE" dirty="0" err="1"/>
              <a:t>Selective</a:t>
            </a:r>
            <a:r>
              <a:rPr lang="nl-BE" dirty="0"/>
              <a:t> search </a:t>
            </a:r>
            <a:r>
              <a:rPr lang="nl-BE" dirty="0" err="1"/>
              <a:t>for</a:t>
            </a:r>
            <a:r>
              <a:rPr lang="nl-BE" dirty="0"/>
              <a:t> </a:t>
            </a:r>
            <a:r>
              <a:rPr lang="nl-BE" dirty="0" err="1"/>
              <a:t>confirming</a:t>
            </a:r>
            <a:r>
              <a:rPr lang="nl-BE" dirty="0"/>
              <a:t> information.</a:t>
            </a:r>
          </a:p>
          <a:p>
            <a:pPr lvl="1"/>
            <a:r>
              <a:rPr lang="nl-BE" dirty="0" err="1"/>
              <a:t>Algorithmic</a:t>
            </a:r>
            <a:r>
              <a:rPr lang="nl-BE" dirty="0"/>
              <a:t> Bias: </a:t>
            </a:r>
            <a:r>
              <a:rPr lang="nl-BE" dirty="0" err="1"/>
              <a:t>Discrimination</a:t>
            </a:r>
            <a:r>
              <a:rPr lang="nl-BE" dirty="0"/>
              <a:t> in machine </a:t>
            </a:r>
            <a:r>
              <a:rPr lang="nl-BE" dirty="0" err="1"/>
              <a:t>learning</a:t>
            </a:r>
            <a:r>
              <a:rPr lang="nl-BE" dirty="0"/>
              <a:t> </a:t>
            </a:r>
            <a:r>
              <a:rPr lang="nl-BE" dirty="0" err="1"/>
              <a:t>models</a:t>
            </a:r>
            <a:r>
              <a:rPr lang="nl-BE" dirty="0"/>
              <a:t>.</a:t>
            </a:r>
          </a:p>
          <a:p>
            <a:pPr lvl="1"/>
            <a:r>
              <a:rPr lang="nl-BE" dirty="0" err="1"/>
              <a:t>Survivor</a:t>
            </a:r>
            <a:r>
              <a:rPr lang="nl-BE" dirty="0"/>
              <a:t> Bias: Focus on </a:t>
            </a:r>
            <a:r>
              <a:rPr lang="nl-BE" dirty="0" err="1"/>
              <a:t>surviving</a:t>
            </a:r>
            <a:r>
              <a:rPr lang="nl-BE" dirty="0"/>
              <a:t> data points.</a:t>
            </a:r>
          </a:p>
          <a:p>
            <a:pPr lvl="1"/>
            <a:r>
              <a:rPr lang="nl-BE" dirty="0" err="1"/>
              <a:t>Snoop</a:t>
            </a:r>
            <a:r>
              <a:rPr lang="nl-BE" dirty="0"/>
              <a:t> Bias: Test data </a:t>
            </a:r>
            <a:r>
              <a:rPr lang="nl-BE" dirty="0" err="1"/>
              <a:t>influencing</a:t>
            </a:r>
            <a:r>
              <a:rPr lang="nl-BE" dirty="0"/>
              <a:t> training </a:t>
            </a:r>
            <a:r>
              <a:rPr lang="nl-BE" dirty="0" err="1"/>
              <a:t>process</a:t>
            </a:r>
            <a:r>
              <a:rPr lang="nl-BE" dirty="0"/>
              <a:t>.</a:t>
            </a:r>
          </a:p>
          <a:p>
            <a:r>
              <a:rPr lang="nl-BE" dirty="0" err="1"/>
              <a:t>Mitigation</a:t>
            </a:r>
            <a:r>
              <a:rPr lang="nl-BE" dirty="0"/>
              <a:t>: Random sampling, </a:t>
            </a:r>
            <a:r>
              <a:rPr lang="nl-BE" dirty="0" err="1"/>
              <a:t>rigorous</a:t>
            </a:r>
            <a:r>
              <a:rPr lang="nl-BE" dirty="0"/>
              <a:t> </a:t>
            </a:r>
            <a:r>
              <a:rPr lang="nl-BE" dirty="0" err="1"/>
              <a:t>study</a:t>
            </a:r>
            <a:r>
              <a:rPr lang="nl-BE" dirty="0"/>
              <a:t> designs, </a:t>
            </a:r>
            <a:r>
              <a:rPr lang="nl-BE" dirty="0" err="1"/>
              <a:t>careful</a:t>
            </a:r>
            <a:r>
              <a:rPr lang="nl-BE" dirty="0"/>
              <a:t> </a:t>
            </a:r>
            <a:r>
              <a:rPr lang="nl-BE" dirty="0" err="1"/>
              <a:t>measurement</a:t>
            </a:r>
            <a:r>
              <a:rPr lang="nl-BE" dirty="0"/>
              <a:t>, </a:t>
            </a:r>
            <a:r>
              <a:rPr lang="nl-BE" dirty="0" err="1"/>
              <a:t>transparency</a:t>
            </a:r>
            <a:r>
              <a:rPr lang="nl-BE" dirty="0"/>
              <a:t>, </a:t>
            </a:r>
            <a:r>
              <a:rPr lang="nl-BE" dirty="0" err="1"/>
              <a:t>and</a:t>
            </a:r>
            <a:r>
              <a:rPr lang="nl-BE" dirty="0"/>
              <a:t> </a:t>
            </a:r>
            <a:r>
              <a:rPr lang="nl-BE" dirty="0" err="1"/>
              <a:t>regular</a:t>
            </a:r>
            <a:r>
              <a:rPr lang="nl-BE" dirty="0"/>
              <a:t> bias assessments.</a:t>
            </a:r>
          </a:p>
          <a:p>
            <a:endParaRPr lang="nl-BE" dirty="0"/>
          </a:p>
        </p:txBody>
      </p:sp>
    </p:spTree>
    <p:extLst>
      <p:ext uri="{BB962C8B-B14F-4D97-AF65-F5344CB8AC3E}">
        <p14:creationId xmlns:p14="http://schemas.microsoft.com/office/powerpoint/2010/main" val="37038514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801</Words>
  <Application>Microsoft Office PowerPoint</Application>
  <PresentationFormat>Widescreen</PresentationFormat>
  <Paragraphs>75</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Amasis MT Pro Medium</vt:lpstr>
      <vt:lpstr>Amazon Ember</vt:lpstr>
      <vt:lpstr>Amazon Ember Light</vt:lpstr>
      <vt:lpstr>Arial</vt:lpstr>
      <vt:lpstr>Calibri</vt:lpstr>
      <vt:lpstr>Cambria</vt:lpstr>
      <vt:lpstr>Kantoorthema</vt:lpstr>
      <vt:lpstr>Chapter 7 – Data augmentation</vt:lpstr>
      <vt:lpstr>Back to work!</vt:lpstr>
      <vt:lpstr>Get a domain expert</vt:lpstr>
      <vt:lpstr>Problems in data</vt:lpstr>
      <vt:lpstr>3.2 - Errors in data.md</vt:lpstr>
      <vt:lpstr>Outliers</vt:lpstr>
      <vt:lpstr>Categorical Data</vt:lpstr>
      <vt:lpstr>Missing Values</vt:lpstr>
      <vt:lpstr>Bias</vt:lpstr>
      <vt:lpstr>Scaling</vt:lpstr>
      <vt:lpstr>More exercises!</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36</cp:revision>
  <dcterms:created xsi:type="dcterms:W3CDTF">2018-02-21T07:41:18Z</dcterms:created>
  <dcterms:modified xsi:type="dcterms:W3CDTF">2025-05-08T19:40:23Z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