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</p:sldIdLst>
  <p:sldSz cx="12192000" cy="6858000"/>
  <p:notesSz cx="6858000" cy="9144000"/>
  <p:custDataLst>
    <p:tags r:id="rId17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62" autoAdjust="0"/>
  </p:normalViewPr>
  <p:slideViewPr>
    <p:cSldViewPr snapToGrid="0">
      <p:cViewPr varScale="1">
        <p:scale>
          <a:sx n="60" d="100"/>
          <a:sy n="60" d="100"/>
        </p:scale>
        <p:origin x="96" y="798"/>
      </p:cViewPr>
      <p:guideLst/>
    </p:cSldViewPr>
  </p:slideViewPr>
  <p:outlineViewPr>
    <p:cViewPr>
      <p:scale>
        <a:sx n="33" d="100"/>
        <a:sy n="33" d="100"/>
      </p:scale>
      <p:origin x="0" y="-4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20/05/2025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20/05/2025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https://www.geeksforgeeks.org/normalization-and-scaling/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240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20/05/2025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20/05/2025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20/05/2025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20/05/2025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20/05/2025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20/05/2025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Chapter 9 – </a:t>
            </a:r>
            <a:r>
              <a:rPr lang="en-US" noProof="0"/>
              <a:t>Unsupervised learning</a:t>
            </a:r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A9870-319B-6003-8D26-9A906BE72FC8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823D-3D39-77E9-1DF1-2B67B52D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3963-C325-0062-491B-37B9BC25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the model will be bad:</a:t>
            </a:r>
          </a:p>
          <a:p>
            <a:pPr lvl="1"/>
            <a:r>
              <a:rPr lang="en-US" dirty="0"/>
              <a:t>Predicted 0 is mostly 1, but half the time it’s 2</a:t>
            </a:r>
          </a:p>
          <a:p>
            <a:pPr lvl="1"/>
            <a:r>
              <a:rPr lang="en-US" dirty="0"/>
              <a:t>Predicted 1 is mostly 0, but half the time it’s 1 or 2</a:t>
            </a:r>
          </a:p>
          <a:p>
            <a:pPr lvl="1"/>
            <a:r>
              <a:rPr lang="en-US" dirty="0"/>
              <a:t>Predicted 2 is always 0</a:t>
            </a:r>
          </a:p>
          <a:p>
            <a:r>
              <a:rPr lang="en-US" dirty="0"/>
              <a:t>To help the model, we have to scale the data</a:t>
            </a:r>
          </a:p>
          <a:p>
            <a:pPr lvl="1"/>
            <a:r>
              <a:rPr lang="en-US" dirty="0"/>
              <a:t>Make sure all values are between -1 and +1</a:t>
            </a:r>
          </a:p>
          <a:p>
            <a:endParaRPr lang="en-US" dirty="0"/>
          </a:p>
          <a:p>
            <a:r>
              <a:rPr lang="en-US" dirty="0"/>
              <a:t>The result?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1073-B2FD-0EAC-ED70-A73F888B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64883-EC7E-EFE2-3912-D60AD3C9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006" y="1141693"/>
            <a:ext cx="2709552" cy="2051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55D92-ECD2-B5C2-0354-7BE6F56C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006" y="4333577"/>
            <a:ext cx="2709552" cy="21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C268-65A4-B207-CF2D-2BE1620A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476E-1C06-C0FD-E783-A61DE246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Scaling: The broader term for normalization and standardization</a:t>
            </a:r>
          </a:p>
          <a:p>
            <a:r>
              <a:rPr lang="en-US" dirty="0"/>
              <a:t>Normalization:</a:t>
            </a:r>
          </a:p>
          <a:p>
            <a:pPr lvl="1"/>
            <a:r>
              <a:rPr lang="en-US" dirty="0"/>
              <a:t>Min-max scaling</a:t>
            </a:r>
          </a:p>
          <a:p>
            <a:pPr lvl="1"/>
            <a:r>
              <a:rPr lang="en-US" dirty="0"/>
              <a:t>All values between 0 and 1</a:t>
            </a:r>
          </a:p>
          <a:p>
            <a:pPr lvl="1"/>
            <a:r>
              <a:rPr lang="en-US" dirty="0"/>
              <a:t>Sensitive to outliers</a:t>
            </a:r>
          </a:p>
          <a:p>
            <a:r>
              <a:rPr lang="en-US" dirty="0"/>
              <a:t>Standardization (Z-score normalization)</a:t>
            </a:r>
          </a:p>
          <a:p>
            <a:pPr lvl="1"/>
            <a:r>
              <a:rPr lang="en-US" dirty="0"/>
              <a:t>Uses mean and standard deviation</a:t>
            </a:r>
          </a:p>
          <a:p>
            <a:pPr lvl="1"/>
            <a:r>
              <a:rPr lang="en-US" dirty="0"/>
              <a:t>Good for normally distributed data</a:t>
            </a:r>
          </a:p>
          <a:p>
            <a:pPr lvl="1"/>
            <a:r>
              <a:rPr lang="en-US" dirty="0"/>
              <a:t>Preserves outliers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3DF98-A9F9-2D26-C98F-881C884D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97D3B-58CC-E6F2-1481-B70CCB824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53" y="2664957"/>
            <a:ext cx="3081221" cy="880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385428-693E-DC31-A3F3-449533C80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727" y="4420960"/>
            <a:ext cx="1760698" cy="8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01E-6FC3-DB0B-C30D-8F9C9E33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B001-A930-EDEE-583B-535BF853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downside to scaling is that the model expects scaled data, not the actual data</a:t>
            </a:r>
          </a:p>
          <a:p>
            <a:r>
              <a:rPr lang="en-US" dirty="0"/>
              <a:t>You have to rescale the ‘new’ data before you can reliably assess a grouping</a:t>
            </a:r>
          </a:p>
          <a:p>
            <a:pPr lvl="1"/>
            <a:r>
              <a:rPr lang="en-US" dirty="0"/>
              <a:t>But when rescaling we have use the same values as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03A2D-838F-6311-1F68-BD23ABB2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00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A416-6EF1-F6A9-A76D-780FB7E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F310-7B0E-483B-CB1D-E96A2D89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looks for clusters in your data</a:t>
            </a:r>
          </a:p>
          <a:p>
            <a:r>
              <a:rPr lang="en-US" dirty="0"/>
              <a:t>This can be done visually for 2D-data, but clustering can do the same in many dimensions</a:t>
            </a:r>
          </a:p>
          <a:p>
            <a:endParaRPr lang="en-US" dirty="0"/>
          </a:p>
          <a:p>
            <a:r>
              <a:rPr lang="en-US" dirty="0"/>
              <a:t>Clustering can be used to predict a grouping, turning it into a kind of supervised learning</a:t>
            </a:r>
          </a:p>
          <a:p>
            <a:endParaRPr lang="en-US" dirty="0"/>
          </a:p>
          <a:p>
            <a:r>
              <a:rPr lang="en-US" dirty="0"/>
              <a:t>When clustering make sure your data is standardized</a:t>
            </a:r>
          </a:p>
          <a:p>
            <a:r>
              <a:rPr lang="en-US" dirty="0"/>
              <a:t>And when inferring, reapply </a:t>
            </a:r>
            <a:r>
              <a:rPr lang="en-US"/>
              <a:t>the standardization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2BB4-72C3-8DDC-6088-505638ED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22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78C4-C4BE-99E7-0493-7FE5E6B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C3BB-B905-041F-DA54-DFCBE130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Finds patterns in data</a:t>
            </a:r>
          </a:p>
          <a:p>
            <a:pPr lvl="1"/>
            <a:r>
              <a:rPr lang="en-US" dirty="0"/>
              <a:t>Clustering customers by their purchases</a:t>
            </a:r>
          </a:p>
          <a:p>
            <a:pPr lvl="1"/>
            <a:r>
              <a:rPr lang="en-US" noProof="0" dirty="0"/>
              <a:t>Compressing data </a:t>
            </a:r>
            <a:r>
              <a:rPr lang="en-US" dirty="0"/>
              <a:t>using these purchase patterns</a:t>
            </a:r>
          </a:p>
          <a:p>
            <a:r>
              <a:rPr lang="en-US" noProof="0" dirty="0"/>
              <a:t>Supervised: predict something</a:t>
            </a:r>
          </a:p>
          <a:p>
            <a:pPr lvl="1"/>
            <a:r>
              <a:rPr lang="en-US" dirty="0"/>
              <a:t>Will the student pass?</a:t>
            </a:r>
          </a:p>
          <a:p>
            <a:pPr lvl="1"/>
            <a:r>
              <a:rPr lang="en-US" noProof="0" dirty="0"/>
              <a:t>Is the transaction fraudulent?</a:t>
            </a:r>
          </a:p>
          <a:p>
            <a:r>
              <a:rPr lang="en-US" dirty="0"/>
              <a:t>Unsupervised: find patterns </a:t>
            </a:r>
            <a:r>
              <a:rPr lang="en-US" b="1" dirty="0"/>
              <a:t>without</a:t>
            </a:r>
            <a:r>
              <a:rPr lang="en-US" dirty="0"/>
              <a:t> a prediction task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1C44-5A20-711E-E4EE-D612FD8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85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40D7-539A-6759-3F81-ECD34FE8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AD15-6527-0E3F-929D-A2565FFE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5047533" cy="4626069"/>
          </a:xfrm>
        </p:spPr>
        <p:txBody>
          <a:bodyPr/>
          <a:lstStyle/>
          <a:p>
            <a:r>
              <a:rPr lang="en-US" dirty="0"/>
              <a:t>What clustering does is best visualized in a 2D-scatterplot</a:t>
            </a:r>
          </a:p>
          <a:p>
            <a:r>
              <a:rPr lang="en-US" dirty="0"/>
              <a:t>We as humans can look at this and see 2 distinct groups</a:t>
            </a:r>
          </a:p>
          <a:p>
            <a:r>
              <a:rPr lang="en-US" dirty="0"/>
              <a:t>Unsupervised learning allows a model to do the same</a:t>
            </a:r>
          </a:p>
          <a:p>
            <a:pPr lvl="1"/>
            <a:r>
              <a:rPr lang="en-US" dirty="0"/>
              <a:t>But also in more dimensions, which is where things get difficult for humans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E2EA-6B17-32E6-DB10-2ABA2BE2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3339E-20F5-906D-957B-06852197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38" y="1464527"/>
            <a:ext cx="6561762" cy="52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6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FE9A-8359-74AE-218C-A7954ED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</p:spPr>
        <p:txBody>
          <a:bodyPr anchor="ctr">
            <a:normAutofit/>
          </a:bodyPr>
          <a:lstStyle/>
          <a:p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636F3-C135-7679-1856-1C29259F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5" y="1392393"/>
            <a:ext cx="3383119" cy="27064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2C70-059E-3815-703A-368A733D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6099" y="1825625"/>
            <a:ext cx="7377701" cy="4351338"/>
          </a:xfrm>
        </p:spPr>
        <p:txBody>
          <a:bodyPr>
            <a:normAutofit/>
          </a:bodyPr>
          <a:lstStyle/>
          <a:p>
            <a:r>
              <a:rPr lang="en-US" dirty="0"/>
              <a:t>If we train a </a:t>
            </a:r>
            <a:r>
              <a:rPr lang="en-US" dirty="0" err="1"/>
              <a:t>Kmeans</a:t>
            </a:r>
            <a:r>
              <a:rPr lang="en-US" dirty="0"/>
              <a:t> clustering model on this data, we get the two groups as in this graph</a:t>
            </a:r>
          </a:p>
          <a:p>
            <a:r>
              <a:rPr lang="en-US" dirty="0"/>
              <a:t>The blue diamonds are the </a:t>
            </a:r>
            <a:r>
              <a:rPr lang="en-US" dirty="0" err="1"/>
              <a:t>centerpoints</a:t>
            </a:r>
            <a:r>
              <a:rPr lang="en-US" dirty="0"/>
              <a:t>, all datapoints or divided based on their distance to these center points</a:t>
            </a:r>
          </a:p>
          <a:p>
            <a:r>
              <a:rPr lang="en-US" dirty="0"/>
              <a:t>We can tell the model how many groups we want it to make</a:t>
            </a:r>
          </a:p>
          <a:p>
            <a:r>
              <a:rPr lang="en-US" dirty="0"/>
              <a:t>It will make the most logical grouping based on that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DE4A-C444-0133-9B6D-C13DEDAD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1B3154-47D9-4402-8EDB-E791933DC0B9}" type="slidenum">
              <a:rPr lang="nl-BE" smtClean="0"/>
              <a:pPr>
                <a:spcAft>
                  <a:spcPts val="600"/>
                </a:spcAft>
              </a:pPr>
              <a:t>4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D552D-FC16-556D-DE37-12DE7429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3" y="4098887"/>
            <a:ext cx="3284861" cy="26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422C-EA15-27EE-8104-9E473918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57149-01DB-7664-8256-C80AC675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a supervised model you can do inference: apply the model to new, unseen data</a:t>
            </a:r>
          </a:p>
          <a:p>
            <a:r>
              <a:rPr lang="en-US" dirty="0"/>
              <a:t>This can also be done with an unsupervised model</a:t>
            </a:r>
          </a:p>
          <a:p>
            <a:r>
              <a:rPr lang="en-US" dirty="0"/>
              <a:t>It means that you provide new data to this model and the model decides which category the new data belongs 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F317F-B4CE-FDA5-02A2-DB46561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876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flower&#10;&#10;AI-generated content may be incorrect.">
            <a:extLst>
              <a:ext uri="{FF2B5EF4-FFF2-40B4-BE49-F238E27FC236}">
                <a16:creationId xmlns:a16="http://schemas.microsoft.com/office/drawing/2014/main" id="{4C92BC05-329F-5918-715B-9D968C6E3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57" y="2028453"/>
            <a:ext cx="4163753" cy="37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99E51-A40F-856F-440F-BE6B74D3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Iris-dataset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A2C4-A093-75EC-108B-05FB586F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Iris-dataset is a dataset containing the with and length of de sepals and petals of three types of irises</a:t>
            </a:r>
          </a:p>
          <a:p>
            <a:r>
              <a:rPr lang="en-US" dirty="0"/>
              <a:t>What happens if we build a cluster on this,</a:t>
            </a:r>
            <a:br>
              <a:rPr lang="en-US" dirty="0"/>
            </a:br>
            <a:r>
              <a:rPr lang="en-US" dirty="0"/>
              <a:t>telling the model to create 3 groups in the data?</a:t>
            </a:r>
          </a:p>
          <a:p>
            <a:r>
              <a:rPr lang="en-US" dirty="0"/>
              <a:t>The model gets category 0 right</a:t>
            </a:r>
          </a:p>
          <a:p>
            <a:r>
              <a:rPr lang="en-US" dirty="0"/>
              <a:t>It has difficulty with the other two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6EDB9-D34C-B6EE-BF51-DB318A3B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2BD5A-2980-93C3-0CF8-C4BAA73C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13" y="4391783"/>
            <a:ext cx="2689003" cy="20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A606-782C-F5BD-C05F-B9D23371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21E7-C917-C6C7-8866-9E41D46F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wait!</a:t>
            </a:r>
          </a:p>
          <a:p>
            <a:r>
              <a:rPr lang="en-US" dirty="0"/>
              <a:t>We’re predicting the type of iris-flower, and we’re not supposed to be predicting because we are doing unsupervised learning</a:t>
            </a:r>
          </a:p>
          <a:p>
            <a:r>
              <a:rPr lang="en-US" dirty="0"/>
              <a:t>So if we didn’t know how many types of irises there were in the dataset, how many groups would we have made?</a:t>
            </a:r>
          </a:p>
          <a:p>
            <a:r>
              <a:rPr lang="en-US" dirty="0"/>
              <a:t>For this, </a:t>
            </a:r>
            <a:r>
              <a:rPr lang="en-US" b="1" dirty="0"/>
              <a:t>inertia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It’s a measure for how far the datapoints are from the center of the cluster</a:t>
            </a:r>
          </a:p>
          <a:p>
            <a:pPr lvl="1"/>
            <a:r>
              <a:rPr lang="en-US" dirty="0"/>
              <a:t>Lower 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E6C61-1A46-9D2D-CB55-AC615BD6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20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F5DA-EB5F-7515-91CA-9B48C15B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60D8-14E4-D993-EB31-43296F50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6067993" cy="4626069"/>
          </a:xfrm>
        </p:spPr>
        <p:txBody>
          <a:bodyPr/>
          <a:lstStyle/>
          <a:p>
            <a:r>
              <a:rPr lang="en-US" dirty="0"/>
              <a:t>When creating models with more clusters, the inertia is definitely going down</a:t>
            </a:r>
          </a:p>
          <a:p>
            <a:r>
              <a:rPr lang="en-US" dirty="0"/>
              <a:t>But the decrease is much bigger in the beginning than it is at the end</a:t>
            </a:r>
          </a:p>
          <a:p>
            <a:r>
              <a:rPr lang="en-US" dirty="0"/>
              <a:t>Ideally speaking, you’d take the elbow as the amount of clusters you’ll make</a:t>
            </a:r>
          </a:p>
          <a:p>
            <a:r>
              <a:rPr lang="en-US" dirty="0"/>
              <a:t>In this case, that would be about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9CCD-7D61-3882-1FAB-F18BF7ED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0DAB1-7ED7-5E60-BE6A-E3E9DFC4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98" y="1758609"/>
            <a:ext cx="5363323" cy="4210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3600E-1A84-CC44-E5D3-0F2D59DEF414}"/>
              </a:ext>
            </a:extLst>
          </p:cNvPr>
          <p:cNvSpPr txBox="1"/>
          <p:nvPr/>
        </p:nvSpPr>
        <p:spPr>
          <a:xfrm>
            <a:off x="8858319" y="4078840"/>
            <a:ext cx="94808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Elbow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E701BC-8B05-B305-1036-E309FCF07CA3}"/>
              </a:ext>
            </a:extLst>
          </p:cNvPr>
          <p:cNvCxnSpPr/>
          <p:nvPr/>
        </p:nvCxnSpPr>
        <p:spPr>
          <a:xfrm flipH="1">
            <a:off x="8609744" y="4572000"/>
            <a:ext cx="226031" cy="3287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0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2F05-4139-B713-506E-1D834B08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2B44-2A6F-77BA-99CB-105AB01D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7821556" cy="4626069"/>
          </a:xfrm>
        </p:spPr>
        <p:txBody>
          <a:bodyPr/>
          <a:lstStyle/>
          <a:p>
            <a:r>
              <a:rPr lang="en-US" dirty="0"/>
              <a:t>If you consider these two scatter plots, you’ll find that doing clustering is easier in the bottom one than in the top one</a:t>
            </a:r>
          </a:p>
          <a:p>
            <a:r>
              <a:rPr lang="en-US" dirty="0"/>
              <a:t>They show the same data, but in the top graph both axis are scaled equally</a:t>
            </a:r>
          </a:p>
          <a:p>
            <a:r>
              <a:rPr lang="en-US" dirty="0" err="1"/>
              <a:t>KMeans</a:t>
            </a:r>
            <a:r>
              <a:rPr lang="en-US" dirty="0"/>
              <a:t> uses a distance metric that is the same for all dimensions, which means it uses the top graph to do clustering</a:t>
            </a:r>
          </a:p>
          <a:p>
            <a:r>
              <a:rPr lang="en-US" dirty="0"/>
              <a:t>What does that mean for a model trained on this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C65A9-F949-C6ED-511B-09EF6A36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F758F-6E6A-EA1D-B662-2DB693B4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69" y="136525"/>
            <a:ext cx="3433944" cy="3162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A10355-223B-A4E3-F369-D9154E90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12" y="3695934"/>
            <a:ext cx="3405301" cy="31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70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699</Words>
  <Application>Microsoft Office PowerPoint</Application>
  <PresentationFormat>Widescreen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Amasis MT Pro Medium</vt:lpstr>
      <vt:lpstr>Arial</vt:lpstr>
      <vt:lpstr>Calibri</vt:lpstr>
      <vt:lpstr>Cambria</vt:lpstr>
      <vt:lpstr>Kantoorthema</vt:lpstr>
      <vt:lpstr>Chapter 9 – Unsupervised learning</vt:lpstr>
      <vt:lpstr>Unsupervised learning</vt:lpstr>
      <vt:lpstr>Unsupervised learning</vt:lpstr>
      <vt:lpstr>KMeans</vt:lpstr>
      <vt:lpstr>Inference</vt:lpstr>
      <vt:lpstr>Predicting the Iris-dataset</vt:lpstr>
      <vt:lpstr>Unsupervised?</vt:lpstr>
      <vt:lpstr>Inertia-plot</vt:lpstr>
      <vt:lpstr>Scaling</vt:lpstr>
      <vt:lpstr>Scaling</vt:lpstr>
      <vt:lpstr>Scaling</vt:lpstr>
      <vt:lpstr>Scaling</vt:lpstr>
      <vt:lpstr>Summary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47</cp:revision>
  <dcterms:created xsi:type="dcterms:W3CDTF">2018-02-21T07:41:18Z</dcterms:created>
  <dcterms:modified xsi:type="dcterms:W3CDTF">2025-05-20T12:08:03Z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