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65" r:id="rId3"/>
    <p:sldId id="266" r:id="rId4"/>
    <p:sldId id="291" r:id="rId5"/>
    <p:sldId id="267" r:id="rId6"/>
    <p:sldId id="289" r:id="rId7"/>
    <p:sldId id="290" r:id="rId8"/>
    <p:sldId id="292" r:id="rId9"/>
    <p:sldId id="293" r:id="rId10"/>
    <p:sldId id="269" r:id="rId11"/>
    <p:sldId id="268" r:id="rId12"/>
    <p:sldId id="271" r:id="rId13"/>
    <p:sldId id="270"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custDataLst>
    <p:tags r:id="rId33"/>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570" y="84"/>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Test Results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BE"/>
        </a:p>
      </c:txPr>
    </c:title>
    <c:autoTitleDeleted val="0"/>
    <c:plotArea>
      <c:layout/>
      <c:lineChart>
        <c:grouping val="standard"/>
        <c:varyColors val="0"/>
        <c:ser>
          <c:idx val="1"/>
          <c:order val="1"/>
          <c:tx>
            <c:strRef>
              <c:f>Sheet2!$B$1</c:f>
              <c:strCache>
                <c:ptCount val="1"/>
                <c:pt idx="0">
                  <c:v>Actual result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B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Dir val="y"/>
            <c:errBarType val="both"/>
            <c:errValType val="stdErr"/>
            <c:noEndCap val="0"/>
            <c:spPr>
              <a:noFill/>
              <a:ln w="9525">
                <a:solidFill>
                  <a:schemeClr val="tx1">
                    <a:lumMod val="65000"/>
                    <a:lumOff val="35000"/>
                  </a:schemeClr>
                </a:solidFill>
                <a:round/>
              </a:ln>
              <a:effectLst/>
            </c:spPr>
          </c:errBars>
          <c:val>
            <c:numRef>
              <c:f>Sheet2!$B$2:$B$5</c:f>
              <c:numCache>
                <c:formatCode>General</c:formatCode>
                <c:ptCount val="4"/>
                <c:pt idx="0">
                  <c:v>2</c:v>
                </c:pt>
                <c:pt idx="1">
                  <c:v>4</c:v>
                </c:pt>
                <c:pt idx="2">
                  <c:v>8</c:v>
                </c:pt>
                <c:pt idx="3">
                  <c:v>16</c:v>
                </c:pt>
              </c:numCache>
            </c:numRef>
          </c:val>
          <c:smooth val="0"/>
          <c:extLst>
            <c:ext xmlns:c16="http://schemas.microsoft.com/office/drawing/2014/chart" uri="{C3380CC4-5D6E-409C-BE32-E72D297353CC}">
              <c16:uniqueId val="{00000000-EE63-4BE8-A105-9B0742810395}"/>
            </c:ext>
          </c:extLst>
        </c:ser>
        <c:ser>
          <c:idx val="2"/>
          <c:order val="2"/>
          <c:tx>
            <c:strRef>
              <c:f>Sheet2!$C$1</c:f>
              <c:strCache>
                <c:ptCount val="1"/>
                <c:pt idx="0">
                  <c:v>Prediction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B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Dir val="y"/>
            <c:errBarType val="both"/>
            <c:errValType val="stdErr"/>
            <c:noEndCap val="0"/>
            <c:spPr>
              <a:noFill/>
              <a:ln w="9525">
                <a:solidFill>
                  <a:schemeClr val="tx1">
                    <a:lumMod val="65000"/>
                    <a:lumOff val="35000"/>
                  </a:schemeClr>
                </a:solidFill>
                <a:round/>
              </a:ln>
              <a:effectLst/>
            </c:spPr>
          </c:errBars>
          <c:val>
            <c:numRef>
              <c:f>Sheet2!$C$2:$C$5</c:f>
              <c:numCache>
                <c:formatCode>General</c:formatCode>
                <c:ptCount val="4"/>
                <c:pt idx="0">
                  <c:v>4</c:v>
                </c:pt>
                <c:pt idx="1">
                  <c:v>8</c:v>
                </c:pt>
                <c:pt idx="2">
                  <c:v>12</c:v>
                </c:pt>
                <c:pt idx="3">
                  <c:v>28</c:v>
                </c:pt>
              </c:numCache>
            </c:numRef>
          </c:val>
          <c:smooth val="0"/>
          <c:extLst>
            <c:ext xmlns:c16="http://schemas.microsoft.com/office/drawing/2014/chart" uri="{C3380CC4-5D6E-409C-BE32-E72D297353CC}">
              <c16:uniqueId val="{00000001-EE63-4BE8-A105-9B0742810395}"/>
            </c:ext>
          </c:extLst>
        </c:ser>
        <c:dLbls>
          <c:dLblPos val="ctr"/>
          <c:showLegendKey val="0"/>
          <c:showVal val="1"/>
          <c:showCatName val="0"/>
          <c:showSerName val="0"/>
          <c:showPercent val="0"/>
          <c:showBubbleSize val="0"/>
        </c:dLbls>
        <c:marker val="1"/>
        <c:smooth val="0"/>
        <c:axId val="1965341839"/>
        <c:axId val="1864750607"/>
        <c:extLst>
          <c:ext xmlns:c15="http://schemas.microsoft.com/office/drawing/2012/chart" uri="{02D57815-91ED-43cb-92C2-25804820EDAC}">
            <c15:filteredLineSeries>
              <c15:ser>
                <c:idx val="0"/>
                <c:order val="0"/>
                <c:tx>
                  <c:strRef>
                    <c:extLst>
                      <c:ext uri="{02D57815-91ED-43cb-92C2-25804820EDAC}">
                        <c15:formulaRef>
                          <c15:sqref>Sheet2!$A$1</c15:sqref>
                        </c15:formulaRef>
                      </c:ext>
                    </c:extLst>
                    <c:strCache>
                      <c:ptCount val="1"/>
                      <c:pt idx="0">
                        <c:v>Test </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BE"/>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val>
                  <c:numRef>
                    <c:extLst>
                      <c:ext uri="{02D57815-91ED-43cb-92C2-25804820EDAC}">
                        <c15:formulaRef>
                          <c15:sqref>Sheet2!$A$2:$A$5</c15:sqref>
                        </c15:formulaRef>
                      </c:ext>
                    </c:extLst>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2-EE63-4BE8-A105-9B0742810395}"/>
                  </c:ext>
                </c:extLst>
              </c15:ser>
            </c15:filteredLineSeries>
          </c:ext>
        </c:extLst>
      </c:lineChart>
      <c:catAx>
        <c:axId val="1965341839"/>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all" spc="120" normalizeH="0" baseline="0">
                <a:solidFill>
                  <a:schemeClr val="tx1">
                    <a:lumMod val="65000"/>
                    <a:lumOff val="35000"/>
                  </a:schemeClr>
                </a:solidFill>
                <a:latin typeface="+mn-lt"/>
                <a:ea typeface="+mn-ea"/>
                <a:cs typeface="+mn-cs"/>
              </a:defRPr>
            </a:pPr>
            <a:endParaRPr lang="en-BE"/>
          </a:p>
        </c:txPr>
        <c:crossAx val="1864750607"/>
        <c:crosses val="autoZero"/>
        <c:auto val="1"/>
        <c:lblAlgn val="ctr"/>
        <c:lblOffset val="100"/>
        <c:noMultiLvlLbl val="0"/>
      </c:catAx>
      <c:valAx>
        <c:axId val="186475060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BE"/>
          </a:p>
        </c:txPr>
        <c:crossAx val="19653418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B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noFill/>
    </a:ln>
    <a:effectLst/>
  </c:spPr>
  <c:txPr>
    <a:bodyPr/>
    <a:lstStyle/>
    <a:p>
      <a:pPr>
        <a:defRPr/>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16/05/2025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16/05/2025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https://www.youtube.com/watch?v=621MSxpYv60</a:t>
            </a:r>
          </a:p>
        </p:txBody>
      </p:sp>
      <p:sp>
        <p:nvSpPr>
          <p:cNvPr id="4" name="Slide Number Placeholder 3"/>
          <p:cNvSpPr>
            <a:spLocks noGrp="1"/>
          </p:cNvSpPr>
          <p:nvPr>
            <p:ph type="sldNum" sz="quarter" idx="5"/>
          </p:nvPr>
        </p:nvSpPr>
        <p:spPr/>
        <p:txBody>
          <a:bodyPr/>
          <a:lstStyle/>
          <a:p>
            <a:fld id="{2F1A7F70-BA74-4B93-A504-6802F0D0CD34}" type="slidenum">
              <a:rPr lang="nl-BE" smtClean="0"/>
              <a:t>18</a:t>
            </a:fld>
            <a:endParaRPr lang="nl-BE"/>
          </a:p>
        </p:txBody>
      </p:sp>
    </p:spTree>
    <p:extLst>
      <p:ext uri="{BB962C8B-B14F-4D97-AF65-F5344CB8AC3E}">
        <p14:creationId xmlns:p14="http://schemas.microsoft.com/office/powerpoint/2010/main" val="385352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https://www.youtube.com/watch?v=GcJ__g_cimA</a:t>
            </a:r>
          </a:p>
        </p:txBody>
      </p:sp>
      <p:sp>
        <p:nvSpPr>
          <p:cNvPr id="4" name="Slide Number Placeholder 3"/>
          <p:cNvSpPr>
            <a:spLocks noGrp="1"/>
          </p:cNvSpPr>
          <p:nvPr>
            <p:ph type="sldNum" sz="quarter" idx="5"/>
          </p:nvPr>
        </p:nvSpPr>
        <p:spPr/>
        <p:txBody>
          <a:bodyPr/>
          <a:lstStyle/>
          <a:p>
            <a:fld id="{2F1A7F70-BA74-4B93-A504-6802F0D0CD34}" type="slidenum">
              <a:rPr lang="nl-BE" smtClean="0"/>
              <a:t>22</a:t>
            </a:fld>
            <a:endParaRPr lang="nl-BE"/>
          </a:p>
        </p:txBody>
      </p:sp>
    </p:spTree>
    <p:extLst>
      <p:ext uri="{BB962C8B-B14F-4D97-AF65-F5344CB8AC3E}">
        <p14:creationId xmlns:p14="http://schemas.microsoft.com/office/powerpoint/2010/main" val="46615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fr-FR" b="0" dirty="0">
                <a:solidFill>
                  <a:srgbClr val="A31515"/>
                </a:solidFill>
                <a:effectLst/>
                <a:latin typeface="Consolas" panose="020B0609020204030204" pitchFamily="49" charset="0"/>
              </a:rPr>
              <a:t>Information on Amazon</a:t>
            </a:r>
            <a:r>
              <a:rPr lang="fr-FR" b="0" dirty="0">
                <a:solidFill>
                  <a:srgbClr val="000000"/>
                </a:solidFill>
                <a:effectLst/>
                <a:latin typeface="Consolas" panose="020B0609020204030204" pitchFamily="49" charset="0"/>
              </a:rPr>
              <a:t>: </a:t>
            </a:r>
            <a:r>
              <a:rPr lang="fr-FR" b="0" u="sng" dirty="0">
                <a:solidFill>
                  <a:srgbClr val="000000"/>
                </a:solidFill>
                <a:effectLst/>
                <a:latin typeface="Consolas" panose="020B0609020204030204" pitchFamily="49" charset="0"/>
              </a:rPr>
              <a:t>https://docs.aws.amazon.com/forecast/latest/dg/aws-forecast-recipe-arima.html</a:t>
            </a:r>
            <a:endParaRPr lang="fr-FR" b="0" dirty="0">
              <a:solidFill>
                <a:srgbClr val="000000"/>
              </a:solidFill>
              <a:effectLst/>
              <a:latin typeface="Consolas" panose="020B0609020204030204" pitchFamily="49" charset="0"/>
            </a:endParaRPr>
          </a:p>
          <a:p>
            <a:pPr>
              <a:lnSpc>
                <a:spcPts val="1425"/>
              </a:lnSpc>
            </a:pPr>
            <a:r>
              <a:rPr lang="fr-FR" b="0" dirty="0" err="1">
                <a:solidFill>
                  <a:srgbClr val="A31515"/>
                </a:solidFill>
                <a:effectLst/>
                <a:latin typeface="Consolas" panose="020B0609020204030204" pitchFamily="49" charset="0"/>
              </a:rPr>
              <a:t>Wikipedia</a:t>
            </a:r>
            <a:r>
              <a:rPr lang="fr-FR" b="0" dirty="0">
                <a:solidFill>
                  <a:srgbClr val="000000"/>
                </a:solidFill>
                <a:effectLst/>
                <a:latin typeface="Consolas" panose="020B0609020204030204" pitchFamily="49" charset="0"/>
              </a:rPr>
              <a:t>: </a:t>
            </a:r>
            <a:r>
              <a:rPr lang="fr-FR" b="0" u="sng" dirty="0">
                <a:solidFill>
                  <a:srgbClr val="000000"/>
                </a:solidFill>
                <a:effectLst/>
                <a:latin typeface="Consolas" panose="020B0609020204030204" pitchFamily="49" charset="0"/>
              </a:rPr>
              <a:t>https://en.wikipedia.org/wiki/Autoregressive_integrated_moving_average</a:t>
            </a:r>
            <a:endParaRPr lang="fr-FR"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F1A7F70-BA74-4B93-A504-6802F0D0CD34}" type="slidenum">
              <a:rPr lang="nl-BE" smtClean="0"/>
              <a:t>24</a:t>
            </a:fld>
            <a:endParaRPr lang="nl-BE"/>
          </a:p>
        </p:txBody>
      </p:sp>
    </p:spTree>
    <p:extLst>
      <p:ext uri="{BB962C8B-B14F-4D97-AF65-F5344CB8AC3E}">
        <p14:creationId xmlns:p14="http://schemas.microsoft.com/office/powerpoint/2010/main" val="2212457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A31515"/>
                </a:solidFill>
                <a:effectLst/>
                <a:latin typeface="Consolas" panose="020B0609020204030204" pitchFamily="49" charset="0"/>
              </a:rPr>
              <a:t>Information on Amazon</a:t>
            </a:r>
            <a:r>
              <a:rPr lang="fr-FR" b="0" dirty="0">
                <a:solidFill>
                  <a:srgbClr val="000000"/>
                </a:solidFill>
                <a:effectLst/>
                <a:latin typeface="Consolas" panose="020B0609020204030204" pitchFamily="49" charset="0"/>
              </a:rPr>
              <a:t>: </a:t>
            </a:r>
            <a:r>
              <a:rPr lang="fr-FR" b="0" u="sng" dirty="0">
                <a:solidFill>
                  <a:srgbClr val="000000"/>
                </a:solidFill>
                <a:effectLst/>
                <a:latin typeface="Consolas" panose="020B0609020204030204" pitchFamily="49" charset="0"/>
              </a:rPr>
              <a:t>https://docs.aws.amazon.com/forecast/latest/dg/aws-forecast-recipe-deeparplus.html</a:t>
            </a:r>
            <a:endParaRPr lang="fr-FR"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25</a:t>
            </a:fld>
            <a:endParaRPr lang="nl-BE"/>
          </a:p>
        </p:txBody>
      </p:sp>
    </p:spTree>
    <p:extLst>
      <p:ext uri="{BB962C8B-B14F-4D97-AF65-F5344CB8AC3E}">
        <p14:creationId xmlns:p14="http://schemas.microsoft.com/office/powerpoint/2010/main" val="356153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A31515"/>
                </a:solidFill>
                <a:effectLst/>
                <a:latin typeface="Consolas" panose="020B0609020204030204" pitchFamily="49" charset="0"/>
              </a:rPr>
              <a:t>Information on Amazon</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https://docs.aws.amazon.com/forecast/latest/dg/aws-forecast-recipe-ets.html</a:t>
            </a:r>
            <a:endParaRPr lang="en-US" b="0" dirty="0">
              <a:solidFill>
                <a:srgbClr val="000000"/>
              </a:solidFill>
              <a:effectLst/>
              <a:latin typeface="Consolas" panose="020B0609020204030204" pitchFamily="49" charset="0"/>
            </a:endParaRPr>
          </a:p>
          <a:p>
            <a:pPr>
              <a:lnSpc>
                <a:spcPts val="1425"/>
              </a:lnSpc>
            </a:pPr>
            <a:r>
              <a:rPr lang="en-US" b="0" dirty="0">
                <a:solidFill>
                  <a:srgbClr val="A31515"/>
                </a:solidFill>
                <a:effectLst/>
                <a:latin typeface="Consolas" panose="020B0609020204030204" pitchFamily="49" charset="0"/>
              </a:rPr>
              <a:t>And other information</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https://machinelearningmastery.com/exponential-smoothing-for-time-series-forecasting-in-python/</a:t>
            </a: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26</a:t>
            </a:fld>
            <a:endParaRPr lang="nl-BE"/>
          </a:p>
        </p:txBody>
      </p:sp>
    </p:spTree>
    <p:extLst>
      <p:ext uri="{BB962C8B-B14F-4D97-AF65-F5344CB8AC3E}">
        <p14:creationId xmlns:p14="http://schemas.microsoft.com/office/powerpoint/2010/main" val="318133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A31515"/>
                </a:solidFill>
                <a:effectLst/>
                <a:latin typeface="Consolas" panose="020B0609020204030204" pitchFamily="49" charset="0"/>
              </a:rPr>
              <a:t>Information on Amazon</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https://docs.aws.amazon.com/forecast/latest/dg/aws-forecast-recipe-npts.html</a:t>
            </a:r>
            <a:endParaRPr lang="en-US" b="0" dirty="0">
              <a:solidFill>
                <a:srgbClr val="000000"/>
              </a:solidFill>
              <a:effectLst/>
              <a:latin typeface="Consolas" panose="020B0609020204030204" pitchFamily="49" charset="0"/>
            </a:endParaRPr>
          </a:p>
          <a:p>
            <a:pPr>
              <a:lnSpc>
                <a:spcPts val="1425"/>
              </a:lnSpc>
            </a:pPr>
            <a:r>
              <a:rPr lang="en-US" b="0" dirty="0">
                <a:solidFill>
                  <a:srgbClr val="A31515"/>
                </a:solidFill>
                <a:effectLst/>
                <a:latin typeface="Consolas" panose="020B0609020204030204" pitchFamily="49" charset="0"/>
              </a:rPr>
              <a:t>And other information</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https://manjubnm.medium.com/amazon-forecastsnon-parametric-time-series-forecasting-6ac8217acbd</a:t>
            </a: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27</a:t>
            </a:fld>
            <a:endParaRPr lang="nl-BE"/>
          </a:p>
        </p:txBody>
      </p:sp>
    </p:spTree>
    <p:extLst>
      <p:ext uri="{BB962C8B-B14F-4D97-AF65-F5344CB8AC3E}">
        <p14:creationId xmlns:p14="http://schemas.microsoft.com/office/powerpoint/2010/main" val="345157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A31515"/>
                </a:solidFill>
                <a:effectLst/>
                <a:latin typeface="Consolas" panose="020B0609020204030204" pitchFamily="49" charset="0"/>
              </a:rPr>
              <a:t>Information on Amazon</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https://docs.aws.amazon.com/forecast/latest/dg/aws-forecast-recipe-prophet.html</a:t>
            </a:r>
            <a:r>
              <a:rPr lang="en-US" b="0" dirty="0">
                <a:solidFill>
                  <a:srgbClr val="000000"/>
                </a:solidFill>
                <a:effectLst/>
                <a:latin typeface="Consolas" panose="020B0609020204030204" pitchFamily="49" charset="0"/>
              </a:rPr>
              <a:t>)</a:t>
            </a:r>
          </a:p>
          <a:p>
            <a:pPr>
              <a:lnSpc>
                <a:spcPts val="1425"/>
              </a:lnSpc>
            </a:pPr>
            <a:r>
              <a:rPr lang="en-US" b="0" dirty="0">
                <a:solidFill>
                  <a:srgbClr val="A31515"/>
                </a:solidFill>
                <a:effectLst/>
                <a:latin typeface="Consolas" panose="020B0609020204030204" pitchFamily="49" charset="0"/>
              </a:rPr>
              <a:t>Information on </a:t>
            </a:r>
            <a:r>
              <a:rPr lang="en-US" b="0" dirty="0" err="1">
                <a:solidFill>
                  <a:srgbClr val="A31515"/>
                </a:solidFill>
                <a:effectLst/>
                <a:latin typeface="Consolas" panose="020B0609020204030204" pitchFamily="49" charset="0"/>
              </a:rPr>
              <a:t>github</a:t>
            </a:r>
            <a:r>
              <a:rPr lang="en-US" b="0" dirty="0">
                <a:solidFill>
                  <a:srgbClr val="A31515"/>
                </a:solidFill>
                <a:effectLst/>
                <a:latin typeface="Consolas" panose="020B0609020204030204" pitchFamily="49" charset="0"/>
              </a:rPr>
              <a:t> by </a:t>
            </a:r>
            <a:r>
              <a:rPr lang="en-US" b="0" dirty="0" err="1">
                <a:solidFill>
                  <a:srgbClr val="A31515"/>
                </a:solidFill>
                <a:effectLst/>
                <a:latin typeface="Consolas" panose="020B0609020204030204" pitchFamily="49" charset="0"/>
              </a:rPr>
              <a:t>facebook</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https://facebook.github.io/prophet/</a:t>
            </a:r>
            <a:r>
              <a:rPr lang="en-US" b="0" dirty="0">
                <a:solidFill>
                  <a:srgbClr val="000000"/>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2F1A7F70-BA74-4B93-A504-6802F0D0CD34}" type="slidenum">
              <a:rPr lang="nl-BE" smtClean="0"/>
              <a:t>28</a:t>
            </a:fld>
            <a:endParaRPr lang="nl-BE"/>
          </a:p>
        </p:txBody>
      </p:sp>
    </p:spTree>
    <p:extLst>
      <p:ext uri="{BB962C8B-B14F-4D97-AF65-F5344CB8AC3E}">
        <p14:creationId xmlns:p14="http://schemas.microsoft.com/office/powerpoint/2010/main" val="1551071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16/05/2025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16/05/2025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16/05/2025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16/05/2025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621MSxpYv60" TargetMode="External"/><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GcJ__g_cim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8 – Time series</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C1B3-EFCF-D372-8596-1936E9F329EB}"/>
              </a:ext>
            </a:extLst>
          </p:cNvPr>
          <p:cNvSpPr>
            <a:spLocks noGrp="1"/>
          </p:cNvSpPr>
          <p:nvPr>
            <p:ph type="title"/>
          </p:nvPr>
        </p:nvSpPr>
        <p:spPr/>
        <p:txBody>
          <a:bodyPr/>
          <a:lstStyle/>
          <a:p>
            <a:r>
              <a:rPr lang="en-US" dirty="0"/>
              <a:t>Sparse vs dense datasets</a:t>
            </a:r>
          </a:p>
        </p:txBody>
      </p:sp>
      <p:sp>
        <p:nvSpPr>
          <p:cNvPr id="3" name="Content Placeholder 2">
            <a:extLst>
              <a:ext uri="{FF2B5EF4-FFF2-40B4-BE49-F238E27FC236}">
                <a16:creationId xmlns:a16="http://schemas.microsoft.com/office/drawing/2014/main" id="{F97F00FC-1BEC-E343-B7BE-7DF9E61587E0}"/>
              </a:ext>
            </a:extLst>
          </p:cNvPr>
          <p:cNvSpPr>
            <a:spLocks noGrp="1"/>
          </p:cNvSpPr>
          <p:nvPr>
            <p:ph idx="1"/>
          </p:nvPr>
        </p:nvSpPr>
        <p:spPr>
          <a:xfrm>
            <a:off x="582705" y="1550894"/>
            <a:ext cx="7828906" cy="4626069"/>
          </a:xfrm>
        </p:spPr>
        <p:txBody>
          <a:bodyPr>
            <a:normAutofit lnSpcReduction="10000"/>
          </a:bodyPr>
          <a:lstStyle/>
          <a:p>
            <a:r>
              <a:rPr lang="en-US" dirty="0"/>
              <a:t>How frequently and consistently data points are recorded?</a:t>
            </a:r>
          </a:p>
          <a:p>
            <a:r>
              <a:rPr lang="en-US" dirty="0"/>
              <a:t>A dense dataset has a value for every time step in the series — even if nothing changed.</a:t>
            </a:r>
          </a:p>
          <a:p>
            <a:pPr lvl="1"/>
            <a:r>
              <a:rPr lang="en-US" dirty="0"/>
              <a:t>Regular intervals: Data is recorded consistently (every minute, every hour)</a:t>
            </a:r>
          </a:p>
          <a:p>
            <a:pPr lvl="1"/>
            <a:r>
              <a:rPr lang="en-US" dirty="0"/>
              <a:t>No missing timestamps.</a:t>
            </a:r>
          </a:p>
          <a:p>
            <a:r>
              <a:rPr lang="en-US" dirty="0"/>
              <a:t>A sparse dataset only includes entries when something happens</a:t>
            </a:r>
          </a:p>
          <a:p>
            <a:pPr lvl="1"/>
            <a:r>
              <a:rPr lang="en-US" dirty="0"/>
              <a:t>Irregular intervals</a:t>
            </a:r>
          </a:p>
          <a:p>
            <a:pPr lvl="1"/>
            <a:r>
              <a:rPr lang="en-US" dirty="0"/>
              <a:t>Gaps between events</a:t>
            </a:r>
          </a:p>
          <a:p>
            <a:endParaRPr lang="en-US" dirty="0"/>
          </a:p>
          <a:p>
            <a:endParaRPr lang="en-US" dirty="0"/>
          </a:p>
        </p:txBody>
      </p:sp>
      <p:sp>
        <p:nvSpPr>
          <p:cNvPr id="4" name="Slide Number Placeholder 3">
            <a:extLst>
              <a:ext uri="{FF2B5EF4-FFF2-40B4-BE49-F238E27FC236}">
                <a16:creationId xmlns:a16="http://schemas.microsoft.com/office/drawing/2014/main" id="{D087D605-D48A-4DBA-A2FF-74BD19E58DEE}"/>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crossword puzzle with numbers and symbols&#10;&#10;AI-generated content may be incorrect.">
            <a:extLst>
              <a:ext uri="{FF2B5EF4-FFF2-40B4-BE49-F238E27FC236}">
                <a16:creationId xmlns:a16="http://schemas.microsoft.com/office/drawing/2014/main" id="{02081045-D5E8-5635-7338-E6BD3BDF2ACA}"/>
              </a:ext>
            </a:extLst>
          </p:cNvPr>
          <p:cNvPicPr>
            <a:picLocks noChangeAspect="1"/>
          </p:cNvPicPr>
          <p:nvPr/>
        </p:nvPicPr>
        <p:blipFill>
          <a:blip r:embed="rId2">
            <a:extLst>
              <a:ext uri="{28A0092B-C50C-407E-A947-70E740481C1C}">
                <a14:useLocalDpi xmlns:a14="http://schemas.microsoft.com/office/drawing/2010/main" val="0"/>
              </a:ext>
            </a:extLst>
          </a:blip>
          <a:srcRect l="13116" r="10818"/>
          <a:stretch/>
        </p:blipFill>
        <p:spPr>
          <a:xfrm>
            <a:off x="8411611" y="1403309"/>
            <a:ext cx="3677647" cy="2417435"/>
          </a:xfrm>
          <a:prstGeom prst="rect">
            <a:avLst/>
          </a:prstGeom>
        </p:spPr>
      </p:pic>
      <p:pic>
        <p:nvPicPr>
          <p:cNvPr id="9" name="Picture 8">
            <a:extLst>
              <a:ext uri="{FF2B5EF4-FFF2-40B4-BE49-F238E27FC236}">
                <a16:creationId xmlns:a16="http://schemas.microsoft.com/office/drawing/2014/main" id="{8D66CDDA-3E9C-62E6-AA0D-42067F595201}"/>
              </a:ext>
            </a:extLst>
          </p:cNvPr>
          <p:cNvPicPr>
            <a:picLocks noChangeAspect="1"/>
          </p:cNvPicPr>
          <p:nvPr/>
        </p:nvPicPr>
        <p:blipFill>
          <a:blip r:embed="rId3"/>
          <a:stretch>
            <a:fillRect/>
          </a:stretch>
        </p:blipFill>
        <p:spPr>
          <a:xfrm>
            <a:off x="8549255" y="3345229"/>
            <a:ext cx="1952898" cy="3486637"/>
          </a:xfrm>
          <a:prstGeom prst="rect">
            <a:avLst/>
          </a:prstGeom>
        </p:spPr>
      </p:pic>
    </p:spTree>
    <p:extLst>
      <p:ext uri="{BB962C8B-B14F-4D97-AF65-F5344CB8AC3E}">
        <p14:creationId xmlns:p14="http://schemas.microsoft.com/office/powerpoint/2010/main" val="7999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4F6F-41AB-B8C8-2F07-F3322F4B414B}"/>
              </a:ext>
            </a:extLst>
          </p:cNvPr>
          <p:cNvSpPr>
            <a:spLocks noGrp="1"/>
          </p:cNvSpPr>
          <p:nvPr>
            <p:ph type="title"/>
          </p:nvPr>
        </p:nvSpPr>
        <p:spPr/>
        <p:txBody>
          <a:bodyPr/>
          <a:lstStyle/>
          <a:p>
            <a:r>
              <a:rPr lang="en-US" noProof="0" dirty="0"/>
              <a:t>Sparse vs dense datasets</a:t>
            </a:r>
            <a:endParaRPr lang="en-US" dirty="0"/>
          </a:p>
        </p:txBody>
      </p:sp>
      <p:sp>
        <p:nvSpPr>
          <p:cNvPr id="5" name="Content Placeholder 4">
            <a:extLst>
              <a:ext uri="{FF2B5EF4-FFF2-40B4-BE49-F238E27FC236}">
                <a16:creationId xmlns:a16="http://schemas.microsoft.com/office/drawing/2014/main" id="{55515CEB-636A-1783-DD54-98F1EB040DEF}"/>
              </a:ext>
            </a:extLst>
          </p:cNvPr>
          <p:cNvSpPr>
            <a:spLocks noGrp="1"/>
          </p:cNvSpPr>
          <p:nvPr>
            <p:ph sz="half" idx="1"/>
          </p:nvPr>
        </p:nvSpPr>
        <p:spPr/>
        <p:txBody>
          <a:bodyPr/>
          <a:lstStyle/>
          <a:p>
            <a:r>
              <a:rPr lang="en-US" noProof="0" dirty="0"/>
              <a:t> Use Dense Datasets when:</a:t>
            </a:r>
          </a:p>
          <a:p>
            <a:pPr lvl="1"/>
            <a:r>
              <a:rPr lang="en-US" noProof="0" dirty="0"/>
              <a:t>You have high-frequency data without much sparsity.</a:t>
            </a:r>
          </a:p>
          <a:p>
            <a:pPr lvl="1"/>
            <a:r>
              <a:rPr lang="en-US" noProof="0" dirty="0"/>
              <a:t>You need simpler calculations and visualizations.</a:t>
            </a:r>
          </a:p>
          <a:p>
            <a:pPr lvl="1"/>
            <a:r>
              <a:rPr lang="en-US" noProof="0" dirty="0"/>
              <a:t>Memory is not a constraint.</a:t>
            </a:r>
          </a:p>
          <a:p>
            <a:endParaRPr lang="en-US" dirty="0"/>
          </a:p>
        </p:txBody>
      </p:sp>
      <p:sp>
        <p:nvSpPr>
          <p:cNvPr id="6" name="Content Placeholder 5">
            <a:extLst>
              <a:ext uri="{FF2B5EF4-FFF2-40B4-BE49-F238E27FC236}">
                <a16:creationId xmlns:a16="http://schemas.microsoft.com/office/drawing/2014/main" id="{251816F8-A50C-7C71-DB50-122BCD8A1F5B}"/>
              </a:ext>
            </a:extLst>
          </p:cNvPr>
          <p:cNvSpPr>
            <a:spLocks noGrp="1"/>
          </p:cNvSpPr>
          <p:nvPr>
            <p:ph sz="half" idx="2"/>
          </p:nvPr>
        </p:nvSpPr>
        <p:spPr/>
        <p:txBody>
          <a:bodyPr/>
          <a:lstStyle/>
          <a:p>
            <a:r>
              <a:rPr lang="en-US" noProof="0" dirty="0"/>
              <a:t>Use Sparse Datasets when:</a:t>
            </a:r>
          </a:p>
          <a:p>
            <a:pPr lvl="1"/>
            <a:r>
              <a:rPr lang="en-US" noProof="0" dirty="0"/>
              <a:t>Your data has many zeros or missing values (e.g., binary indicators, intermittent signals).</a:t>
            </a:r>
          </a:p>
          <a:p>
            <a:pPr lvl="1"/>
            <a:r>
              <a:rPr lang="en-US" noProof="0" dirty="0"/>
              <a:t>You’re working with event-driven or irregularly changing data.</a:t>
            </a:r>
          </a:p>
          <a:p>
            <a:pPr lvl="1"/>
            <a:r>
              <a:rPr lang="en-US" noProof="0" dirty="0"/>
              <a:t>Memory efficiency is essential due to dataset size.</a:t>
            </a:r>
          </a:p>
          <a:p>
            <a:endParaRPr lang="en-US" dirty="0"/>
          </a:p>
        </p:txBody>
      </p:sp>
      <p:sp>
        <p:nvSpPr>
          <p:cNvPr id="4" name="Slide Number Placeholder 3">
            <a:extLst>
              <a:ext uri="{FF2B5EF4-FFF2-40B4-BE49-F238E27FC236}">
                <a16:creationId xmlns:a16="http://schemas.microsoft.com/office/drawing/2014/main" id="{C1711AA7-7A43-9440-B54E-69BFB2D76C12}"/>
              </a:ext>
            </a:extLst>
          </p:cNvPr>
          <p:cNvSpPr>
            <a:spLocks noGrp="1"/>
          </p:cNvSpPr>
          <p:nvPr>
            <p:ph type="sldNum" sz="quarter" idx="12"/>
          </p:nvPr>
        </p:nvSpPr>
        <p:spPr/>
        <p:txBody>
          <a:bodyPr/>
          <a:lstStyle/>
          <a:p>
            <a:fld id="{FE1B3154-47D9-4402-8EDB-E791933DC0B9}" type="slidenum">
              <a:rPr lang="nl-BE" smtClean="0"/>
              <a:pPr/>
              <a:t>11</a:t>
            </a:fld>
            <a:endParaRPr lang="nl-BE"/>
          </a:p>
        </p:txBody>
      </p:sp>
      <p:sp>
        <p:nvSpPr>
          <p:cNvPr id="7" name="Content Placeholder 2">
            <a:extLst>
              <a:ext uri="{FF2B5EF4-FFF2-40B4-BE49-F238E27FC236}">
                <a16:creationId xmlns:a16="http://schemas.microsoft.com/office/drawing/2014/main" id="{185A4C64-A58E-CB9D-7E02-8018E6F30C28}"/>
              </a:ext>
            </a:extLst>
          </p:cNvPr>
          <p:cNvSpPr txBox="1">
            <a:spLocks/>
          </p:cNvSpPr>
          <p:nvPr/>
        </p:nvSpPr>
        <p:spPr>
          <a:xfrm>
            <a:off x="838200" y="5743422"/>
            <a:ext cx="10515600" cy="9740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applications where you need both memory efficiency and the continuity of dense datasets (like with rolling windows on sparse data), it’s often helpful to start with sparse data and convert it to dense format only for specific analyses.</a:t>
            </a:r>
            <a:endParaRPr lang="nl-BE" dirty="0"/>
          </a:p>
        </p:txBody>
      </p:sp>
    </p:spTree>
    <p:extLst>
      <p:ext uri="{BB962C8B-B14F-4D97-AF65-F5344CB8AC3E}">
        <p14:creationId xmlns:p14="http://schemas.microsoft.com/office/powerpoint/2010/main" val="232672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EC34-363D-C554-CC94-A2D8C609ED4E}"/>
              </a:ext>
            </a:extLst>
          </p:cNvPr>
          <p:cNvSpPr>
            <a:spLocks noGrp="1"/>
          </p:cNvSpPr>
          <p:nvPr>
            <p:ph type="title"/>
          </p:nvPr>
        </p:nvSpPr>
        <p:spPr/>
        <p:txBody>
          <a:bodyPr/>
          <a:lstStyle/>
          <a:p>
            <a:r>
              <a:rPr lang="nl-BE" dirty="0" err="1"/>
              <a:t>Why</a:t>
            </a:r>
            <a:r>
              <a:rPr lang="nl-BE" dirty="0"/>
              <a:t> It Matters</a:t>
            </a:r>
            <a:endParaRPr lang="en-US" dirty="0"/>
          </a:p>
        </p:txBody>
      </p:sp>
      <p:sp>
        <p:nvSpPr>
          <p:cNvPr id="6" name="Content Placeholder 5">
            <a:extLst>
              <a:ext uri="{FF2B5EF4-FFF2-40B4-BE49-F238E27FC236}">
                <a16:creationId xmlns:a16="http://schemas.microsoft.com/office/drawing/2014/main" id="{09E5E0DC-E898-96F5-C3F7-D39D03506AA5}"/>
              </a:ext>
            </a:extLst>
          </p:cNvPr>
          <p:cNvSpPr>
            <a:spLocks noGrp="1"/>
          </p:cNvSpPr>
          <p:nvPr>
            <p:ph idx="1"/>
          </p:nvPr>
        </p:nvSpPr>
        <p:spPr/>
        <p:txBody>
          <a:bodyPr/>
          <a:lstStyle/>
          <a:p>
            <a:r>
              <a:rPr lang="en-US" dirty="0"/>
              <a:t>Dense data is easier to work with for things like rolling averages, resampling, and plotting</a:t>
            </a:r>
          </a:p>
          <a:p>
            <a:r>
              <a:rPr lang="en-US" dirty="0"/>
              <a:t>Sparse data is more compact and efficient when recording only changes or events (common in logs or event-driven systems)</a:t>
            </a:r>
          </a:p>
          <a:p>
            <a:endParaRPr lang="en-US" dirty="0"/>
          </a:p>
          <a:p>
            <a:r>
              <a:rPr lang="en-US" dirty="0"/>
              <a:t>To perform most time-series analysis, sparse datasets are typically converted to dense format</a:t>
            </a:r>
          </a:p>
          <a:p>
            <a:pPr lvl="1"/>
            <a:r>
              <a:rPr lang="en-US" dirty="0"/>
              <a:t>Using techniques like .resample() and .</a:t>
            </a:r>
            <a:r>
              <a:rPr lang="en-US" dirty="0" err="1"/>
              <a:t>ffill</a:t>
            </a:r>
            <a:r>
              <a:rPr lang="en-US" dirty="0"/>
              <a:t>() in pandas</a:t>
            </a:r>
          </a:p>
        </p:txBody>
      </p:sp>
      <p:sp>
        <p:nvSpPr>
          <p:cNvPr id="5" name="Slide Number Placeholder 4">
            <a:extLst>
              <a:ext uri="{FF2B5EF4-FFF2-40B4-BE49-F238E27FC236}">
                <a16:creationId xmlns:a16="http://schemas.microsoft.com/office/drawing/2014/main" id="{24E04155-957F-4652-7519-CAC5679E16DA}"/>
              </a:ext>
            </a:extLst>
          </p:cNvPr>
          <p:cNvSpPr>
            <a:spLocks noGrp="1"/>
          </p:cNvSpPr>
          <p:nvPr>
            <p:ph type="sldNum" sz="quarter" idx="12"/>
          </p:nvPr>
        </p:nvSpPr>
        <p:spPr/>
        <p:txBody>
          <a:bodyPr/>
          <a:lstStyle/>
          <a:p>
            <a:fld id="{B105FAA3-C3E4-40D0-B2B7-65B62F79F625}" type="slidenum">
              <a:rPr lang="nl-BE" smtClean="0"/>
              <a:t>12</a:t>
            </a:fld>
            <a:endParaRPr lang="nl-BE"/>
          </a:p>
        </p:txBody>
      </p:sp>
    </p:spTree>
    <p:extLst>
      <p:ext uri="{BB962C8B-B14F-4D97-AF65-F5344CB8AC3E}">
        <p14:creationId xmlns:p14="http://schemas.microsoft.com/office/powerpoint/2010/main" val="41498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E4E44-AD37-34E3-880D-63B5A8426465}"/>
              </a:ext>
            </a:extLst>
          </p:cNvPr>
          <p:cNvPicPr>
            <a:picLocks noChangeAspect="1"/>
          </p:cNvPicPr>
          <p:nvPr/>
        </p:nvPicPr>
        <p:blipFill>
          <a:blip r:embed="rId2"/>
          <a:stretch>
            <a:fillRect/>
          </a:stretch>
        </p:blipFill>
        <p:spPr>
          <a:xfrm>
            <a:off x="655952" y="3670882"/>
            <a:ext cx="5950780" cy="726458"/>
          </a:xfrm>
          <a:prstGeom prst="rect">
            <a:avLst/>
          </a:prstGeom>
        </p:spPr>
      </p:pic>
      <p:sp>
        <p:nvSpPr>
          <p:cNvPr id="6" name="Title 5">
            <a:extLst>
              <a:ext uri="{FF2B5EF4-FFF2-40B4-BE49-F238E27FC236}">
                <a16:creationId xmlns:a16="http://schemas.microsoft.com/office/drawing/2014/main" id="{F2ED3CCA-AAB9-E1A3-4834-0CF61A2CBBF9}"/>
              </a:ext>
            </a:extLst>
          </p:cNvPr>
          <p:cNvSpPr>
            <a:spLocks noGrp="1"/>
          </p:cNvSpPr>
          <p:nvPr>
            <p:ph type="title"/>
          </p:nvPr>
        </p:nvSpPr>
        <p:spPr/>
        <p:txBody>
          <a:bodyPr/>
          <a:lstStyle/>
          <a:p>
            <a:r>
              <a:rPr lang="en-US" noProof="0" dirty="0"/>
              <a:t>Stationarity in time series</a:t>
            </a:r>
            <a:endParaRPr lang="en-US" dirty="0"/>
          </a:p>
        </p:txBody>
      </p:sp>
      <p:sp>
        <p:nvSpPr>
          <p:cNvPr id="7" name="Content Placeholder 6">
            <a:extLst>
              <a:ext uri="{FF2B5EF4-FFF2-40B4-BE49-F238E27FC236}">
                <a16:creationId xmlns:a16="http://schemas.microsoft.com/office/drawing/2014/main" id="{77408CC3-468A-5A62-67FE-9AC744A6B44E}"/>
              </a:ext>
            </a:extLst>
          </p:cNvPr>
          <p:cNvSpPr>
            <a:spLocks noGrp="1"/>
          </p:cNvSpPr>
          <p:nvPr>
            <p:ph idx="1"/>
          </p:nvPr>
        </p:nvSpPr>
        <p:spPr/>
        <p:txBody>
          <a:bodyPr>
            <a:normAutofit/>
          </a:bodyPr>
          <a:lstStyle/>
          <a:p>
            <a:r>
              <a:rPr lang="en-US" dirty="0"/>
              <a:t>A stationary time series is one whose statistical properties (like mean, variance, autocorrelation) are constant over time.</a:t>
            </a:r>
          </a:p>
          <a:p>
            <a:pPr lvl="1"/>
            <a:r>
              <a:rPr lang="en-US" dirty="0"/>
              <a:t>No trend or seasonality</a:t>
            </a:r>
          </a:p>
          <a:p>
            <a:pPr lvl="1"/>
            <a:r>
              <a:rPr lang="en-US" dirty="0"/>
              <a:t>The series "looks the same" at any point in time</a:t>
            </a:r>
          </a:p>
          <a:p>
            <a:pPr lvl="1"/>
            <a:r>
              <a:rPr lang="en-US" dirty="0"/>
              <a:t>It's easier to model and predict because the behavior is consistent</a:t>
            </a:r>
          </a:p>
          <a:p>
            <a:pPr lvl="1"/>
            <a:endParaRPr lang="en-US" dirty="0"/>
          </a:p>
          <a:p>
            <a:pPr lvl="1"/>
            <a:endParaRPr lang="en-US" dirty="0"/>
          </a:p>
          <a:p>
            <a:r>
              <a:rPr lang="en-US" dirty="0"/>
              <a:t>The mean stays around 10</a:t>
            </a:r>
          </a:p>
          <a:p>
            <a:r>
              <a:rPr lang="en-US" dirty="0"/>
              <a:t>No trend (not increasing or decreasing over time)</a:t>
            </a:r>
          </a:p>
          <a:p>
            <a:r>
              <a:rPr lang="en-US" dirty="0"/>
              <a:t>Variance is stable</a:t>
            </a:r>
          </a:p>
        </p:txBody>
      </p:sp>
      <p:sp>
        <p:nvSpPr>
          <p:cNvPr id="5" name="Slide Number Placeholder 4">
            <a:extLst>
              <a:ext uri="{FF2B5EF4-FFF2-40B4-BE49-F238E27FC236}">
                <a16:creationId xmlns:a16="http://schemas.microsoft.com/office/drawing/2014/main" id="{D748FEB7-E6D6-9BEE-9B62-65CBADEFAA01}"/>
              </a:ext>
            </a:extLst>
          </p:cNvPr>
          <p:cNvSpPr>
            <a:spLocks noGrp="1"/>
          </p:cNvSpPr>
          <p:nvPr>
            <p:ph type="sldNum" sz="quarter" idx="12"/>
          </p:nvPr>
        </p:nvSpPr>
        <p:spPr/>
        <p:txBody>
          <a:bodyPr/>
          <a:lstStyle/>
          <a:p>
            <a:fld id="{B105FAA3-C3E4-40D0-B2B7-65B62F79F625}" type="slidenum">
              <a:rPr lang="nl-BE" smtClean="0"/>
              <a:t>13</a:t>
            </a:fld>
            <a:endParaRPr lang="nl-BE"/>
          </a:p>
        </p:txBody>
      </p:sp>
    </p:spTree>
    <p:extLst>
      <p:ext uri="{BB962C8B-B14F-4D97-AF65-F5344CB8AC3E}">
        <p14:creationId xmlns:p14="http://schemas.microsoft.com/office/powerpoint/2010/main" val="69476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26F-7FDF-C74F-51A2-5F815C705E3E}"/>
              </a:ext>
            </a:extLst>
          </p:cNvPr>
          <p:cNvSpPr>
            <a:spLocks noGrp="1"/>
          </p:cNvSpPr>
          <p:nvPr>
            <p:ph type="title"/>
          </p:nvPr>
        </p:nvSpPr>
        <p:spPr/>
        <p:txBody>
          <a:bodyPr>
            <a:normAutofit fontScale="90000"/>
          </a:bodyPr>
          <a:lstStyle/>
          <a:p>
            <a:r>
              <a:rPr lang="en-US" dirty="0"/>
              <a:t>Stability (in control systems or broader dynamics)</a:t>
            </a:r>
          </a:p>
        </p:txBody>
      </p:sp>
      <p:sp>
        <p:nvSpPr>
          <p:cNvPr id="3" name="Content Placeholder 2">
            <a:extLst>
              <a:ext uri="{FF2B5EF4-FFF2-40B4-BE49-F238E27FC236}">
                <a16:creationId xmlns:a16="http://schemas.microsoft.com/office/drawing/2014/main" id="{309B0091-CB13-8661-1670-5EB0A2494B3A}"/>
              </a:ext>
            </a:extLst>
          </p:cNvPr>
          <p:cNvSpPr>
            <a:spLocks noGrp="1"/>
          </p:cNvSpPr>
          <p:nvPr>
            <p:ph idx="1"/>
          </p:nvPr>
        </p:nvSpPr>
        <p:spPr/>
        <p:txBody>
          <a:bodyPr/>
          <a:lstStyle/>
          <a:p>
            <a:r>
              <a:rPr lang="en-US" dirty="0"/>
              <a:t>Stability usually refers to whether a system returns to equilibrium after a disturbance.</a:t>
            </a:r>
          </a:p>
          <a:p>
            <a:pPr lvl="1"/>
            <a:r>
              <a:rPr lang="en-US" dirty="0"/>
              <a:t>In a stable system, values stay bounded or return to a steady state</a:t>
            </a:r>
          </a:p>
          <a:p>
            <a:pPr lvl="1"/>
            <a:r>
              <a:rPr lang="en-US" dirty="0"/>
              <a:t>This means a process that doesn’t explode or spiral out of control</a:t>
            </a:r>
          </a:p>
          <a:p>
            <a:r>
              <a:rPr lang="en-US" dirty="0"/>
              <a:t>Unstable:</a:t>
            </a:r>
          </a:p>
          <a:p>
            <a:endParaRPr lang="en-US" dirty="0"/>
          </a:p>
          <a:p>
            <a:endParaRPr lang="en-US" dirty="0"/>
          </a:p>
          <a:p>
            <a:r>
              <a:rPr lang="en-US" dirty="0"/>
              <a:t>Stable (but not stationary):</a:t>
            </a:r>
          </a:p>
        </p:txBody>
      </p:sp>
      <p:sp>
        <p:nvSpPr>
          <p:cNvPr id="4" name="Slide Number Placeholder 3">
            <a:extLst>
              <a:ext uri="{FF2B5EF4-FFF2-40B4-BE49-F238E27FC236}">
                <a16:creationId xmlns:a16="http://schemas.microsoft.com/office/drawing/2014/main" id="{4D993A66-0761-B50B-FE27-088D500D83B4}"/>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6" name="Picture 5">
            <a:extLst>
              <a:ext uri="{FF2B5EF4-FFF2-40B4-BE49-F238E27FC236}">
                <a16:creationId xmlns:a16="http://schemas.microsoft.com/office/drawing/2014/main" id="{71C11126-467D-6036-C61F-740B51DEF2AF}"/>
              </a:ext>
            </a:extLst>
          </p:cNvPr>
          <p:cNvPicPr>
            <a:picLocks noChangeAspect="1"/>
          </p:cNvPicPr>
          <p:nvPr/>
        </p:nvPicPr>
        <p:blipFill>
          <a:blip r:embed="rId2"/>
          <a:stretch>
            <a:fillRect/>
          </a:stretch>
        </p:blipFill>
        <p:spPr>
          <a:xfrm>
            <a:off x="1512527" y="3781734"/>
            <a:ext cx="4890280" cy="718346"/>
          </a:xfrm>
          <a:prstGeom prst="rect">
            <a:avLst/>
          </a:prstGeom>
        </p:spPr>
      </p:pic>
      <p:pic>
        <p:nvPicPr>
          <p:cNvPr id="8" name="Picture 7">
            <a:extLst>
              <a:ext uri="{FF2B5EF4-FFF2-40B4-BE49-F238E27FC236}">
                <a16:creationId xmlns:a16="http://schemas.microsoft.com/office/drawing/2014/main" id="{3EB3A803-F967-2019-1169-FD8D203BAC30}"/>
              </a:ext>
            </a:extLst>
          </p:cNvPr>
          <p:cNvPicPr>
            <a:picLocks noChangeAspect="1"/>
          </p:cNvPicPr>
          <p:nvPr/>
        </p:nvPicPr>
        <p:blipFill>
          <a:blip r:embed="rId3"/>
          <a:stretch>
            <a:fillRect/>
          </a:stretch>
        </p:blipFill>
        <p:spPr>
          <a:xfrm>
            <a:off x="1512527" y="5379025"/>
            <a:ext cx="4268272" cy="663033"/>
          </a:xfrm>
          <a:prstGeom prst="rect">
            <a:avLst/>
          </a:prstGeom>
        </p:spPr>
      </p:pic>
    </p:spTree>
    <p:extLst>
      <p:ext uri="{BB962C8B-B14F-4D97-AF65-F5344CB8AC3E}">
        <p14:creationId xmlns:p14="http://schemas.microsoft.com/office/powerpoint/2010/main" val="370029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7C39-D278-797C-DCB1-0B75FB755446}"/>
              </a:ext>
            </a:extLst>
          </p:cNvPr>
          <p:cNvSpPr>
            <a:spLocks noGrp="1"/>
          </p:cNvSpPr>
          <p:nvPr>
            <p:ph type="title"/>
          </p:nvPr>
        </p:nvSpPr>
        <p:spPr/>
        <p:txBody>
          <a:bodyPr/>
          <a:lstStyle/>
          <a:p>
            <a:r>
              <a:rPr lang="en-US" dirty="0"/>
              <a:t>Stability and stationarity</a:t>
            </a:r>
          </a:p>
        </p:txBody>
      </p:sp>
      <p:sp>
        <p:nvSpPr>
          <p:cNvPr id="3" name="Content Placeholder 2">
            <a:extLst>
              <a:ext uri="{FF2B5EF4-FFF2-40B4-BE49-F238E27FC236}">
                <a16:creationId xmlns:a16="http://schemas.microsoft.com/office/drawing/2014/main" id="{DE97C100-C289-5AC6-73B1-2A66D507E8AB}"/>
              </a:ext>
            </a:extLst>
          </p:cNvPr>
          <p:cNvSpPr>
            <a:spLocks noGrp="1"/>
          </p:cNvSpPr>
          <p:nvPr>
            <p:ph idx="1"/>
          </p:nvPr>
        </p:nvSpPr>
        <p:spPr>
          <a:xfrm>
            <a:off x="582705" y="4263775"/>
            <a:ext cx="11291048" cy="1913188"/>
          </a:xfrm>
        </p:spPr>
        <p:txBody>
          <a:bodyPr/>
          <a:lstStyle/>
          <a:p>
            <a:r>
              <a:rPr lang="en-US" dirty="0"/>
              <a:t>Stationary: Data revolves around a center point</a:t>
            </a:r>
          </a:p>
          <a:p>
            <a:r>
              <a:rPr lang="en-US" dirty="0"/>
              <a:t>Stable (non stationary): Has an upward trend (mean and variance change over time)</a:t>
            </a:r>
          </a:p>
          <a:p>
            <a:r>
              <a:rPr lang="en-US" dirty="0"/>
              <a:t>Non-stable: data grows exponentially</a:t>
            </a:r>
            <a:r>
              <a:rPr lang="nl-BE" dirty="0"/>
              <a:t> </a:t>
            </a:r>
            <a:r>
              <a:rPr lang="nl-BE" dirty="0" err="1"/>
              <a:t>with</a:t>
            </a:r>
            <a:r>
              <a:rPr lang="nl-BE" dirty="0"/>
              <a:t> </a:t>
            </a:r>
            <a:r>
              <a:rPr lang="nl-BE" dirty="0" err="1"/>
              <a:t>increasing</a:t>
            </a:r>
            <a:r>
              <a:rPr lang="nl-BE" dirty="0"/>
              <a:t> </a:t>
            </a:r>
            <a:r>
              <a:rPr lang="nl-BE" dirty="0" err="1"/>
              <a:t>variance</a:t>
            </a:r>
            <a:endParaRPr lang="en-US" dirty="0"/>
          </a:p>
        </p:txBody>
      </p:sp>
      <p:sp>
        <p:nvSpPr>
          <p:cNvPr id="4" name="Slide Number Placeholder 3">
            <a:extLst>
              <a:ext uri="{FF2B5EF4-FFF2-40B4-BE49-F238E27FC236}">
                <a16:creationId xmlns:a16="http://schemas.microsoft.com/office/drawing/2014/main" id="{04258902-D342-CAFE-2DB0-95182D2BAA3F}"/>
              </a:ext>
            </a:extLst>
          </p:cNvPr>
          <p:cNvSpPr>
            <a:spLocks noGrp="1"/>
          </p:cNvSpPr>
          <p:nvPr>
            <p:ph type="sldNum" sz="quarter" idx="12"/>
          </p:nvPr>
        </p:nvSpPr>
        <p:spPr/>
        <p:txBody>
          <a:bodyPr/>
          <a:lstStyle/>
          <a:p>
            <a:fld id="{FE1B3154-47D9-4402-8EDB-E791933DC0B9}" type="slidenum">
              <a:rPr lang="nl-BE" smtClean="0"/>
              <a:pPr/>
              <a:t>15</a:t>
            </a:fld>
            <a:endParaRPr lang="nl-BE"/>
          </a:p>
        </p:txBody>
      </p:sp>
      <p:pic>
        <p:nvPicPr>
          <p:cNvPr id="6" name="Picture 5">
            <a:extLst>
              <a:ext uri="{FF2B5EF4-FFF2-40B4-BE49-F238E27FC236}">
                <a16:creationId xmlns:a16="http://schemas.microsoft.com/office/drawing/2014/main" id="{8876301F-53DC-0A4F-8F52-379ABFFD5F37}"/>
              </a:ext>
            </a:extLst>
          </p:cNvPr>
          <p:cNvPicPr>
            <a:picLocks noChangeAspect="1"/>
          </p:cNvPicPr>
          <p:nvPr/>
        </p:nvPicPr>
        <p:blipFill>
          <a:blip r:embed="rId2"/>
          <a:stretch>
            <a:fillRect/>
          </a:stretch>
        </p:blipFill>
        <p:spPr>
          <a:xfrm>
            <a:off x="2880139" y="1420862"/>
            <a:ext cx="6176227" cy="2635190"/>
          </a:xfrm>
          <a:prstGeom prst="rect">
            <a:avLst/>
          </a:prstGeom>
        </p:spPr>
      </p:pic>
    </p:spTree>
    <p:extLst>
      <p:ext uri="{BB962C8B-B14F-4D97-AF65-F5344CB8AC3E}">
        <p14:creationId xmlns:p14="http://schemas.microsoft.com/office/powerpoint/2010/main" val="84446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54B6-1A4A-0D80-632F-FAF68ECFC15F}"/>
              </a:ext>
            </a:extLst>
          </p:cNvPr>
          <p:cNvSpPr>
            <a:spLocks noGrp="1"/>
          </p:cNvSpPr>
          <p:nvPr>
            <p:ph type="title"/>
          </p:nvPr>
        </p:nvSpPr>
        <p:spPr/>
        <p:txBody>
          <a:bodyPr/>
          <a:lstStyle/>
          <a:p>
            <a:r>
              <a:rPr lang="en-US" dirty="0"/>
              <a:t>Stability and stationarity</a:t>
            </a:r>
          </a:p>
        </p:txBody>
      </p:sp>
      <p:sp>
        <p:nvSpPr>
          <p:cNvPr id="3" name="Content Placeholder 2">
            <a:extLst>
              <a:ext uri="{FF2B5EF4-FFF2-40B4-BE49-F238E27FC236}">
                <a16:creationId xmlns:a16="http://schemas.microsoft.com/office/drawing/2014/main" id="{DE8395FF-E96A-8DAD-BFEF-08399E380520}"/>
              </a:ext>
            </a:extLst>
          </p:cNvPr>
          <p:cNvSpPr>
            <a:spLocks noGrp="1"/>
          </p:cNvSpPr>
          <p:nvPr>
            <p:ph idx="1"/>
          </p:nvPr>
        </p:nvSpPr>
        <p:spPr>
          <a:xfrm>
            <a:off x="582705" y="4035569"/>
            <a:ext cx="11291048" cy="2141393"/>
          </a:xfrm>
        </p:spPr>
        <p:txBody>
          <a:bodyPr/>
          <a:lstStyle/>
          <a:p>
            <a:r>
              <a:rPr lang="en-US" dirty="0"/>
              <a:t>If you apply a first-order differencing to a non-stationary dataset it becomes stationary</a:t>
            </a:r>
          </a:p>
          <a:p>
            <a:pPr lvl="1"/>
            <a:r>
              <a:rPr lang="en-US" dirty="0"/>
              <a:t>Constant mean with constant variance</a:t>
            </a:r>
          </a:p>
          <a:p>
            <a:r>
              <a:rPr lang="en-US" dirty="0"/>
              <a:t>This makes is suitable for many time series models like ARIMA</a:t>
            </a:r>
          </a:p>
          <a:p>
            <a:endParaRPr lang="en-US" dirty="0"/>
          </a:p>
        </p:txBody>
      </p:sp>
      <p:sp>
        <p:nvSpPr>
          <p:cNvPr id="4" name="Slide Number Placeholder 3">
            <a:extLst>
              <a:ext uri="{FF2B5EF4-FFF2-40B4-BE49-F238E27FC236}">
                <a16:creationId xmlns:a16="http://schemas.microsoft.com/office/drawing/2014/main" id="{B11E4893-50F1-42ED-16F2-1FA94BA94FB0}"/>
              </a:ext>
            </a:extLst>
          </p:cNvPr>
          <p:cNvSpPr>
            <a:spLocks noGrp="1"/>
          </p:cNvSpPr>
          <p:nvPr>
            <p:ph type="sldNum" sz="quarter" idx="12"/>
          </p:nvPr>
        </p:nvSpPr>
        <p:spPr/>
        <p:txBody>
          <a:bodyPr/>
          <a:lstStyle/>
          <a:p>
            <a:fld id="{FE1B3154-47D9-4402-8EDB-E791933DC0B9}" type="slidenum">
              <a:rPr lang="nl-BE" smtClean="0"/>
              <a:pPr/>
              <a:t>16</a:t>
            </a:fld>
            <a:endParaRPr lang="nl-BE"/>
          </a:p>
        </p:txBody>
      </p:sp>
      <p:pic>
        <p:nvPicPr>
          <p:cNvPr id="6" name="Picture 5">
            <a:extLst>
              <a:ext uri="{FF2B5EF4-FFF2-40B4-BE49-F238E27FC236}">
                <a16:creationId xmlns:a16="http://schemas.microsoft.com/office/drawing/2014/main" id="{60A6E37F-DE7E-82FA-061E-2CB850D5A200}"/>
              </a:ext>
            </a:extLst>
          </p:cNvPr>
          <p:cNvPicPr>
            <a:picLocks noChangeAspect="1"/>
          </p:cNvPicPr>
          <p:nvPr/>
        </p:nvPicPr>
        <p:blipFill>
          <a:blip r:embed="rId2"/>
          <a:stretch>
            <a:fillRect/>
          </a:stretch>
        </p:blipFill>
        <p:spPr>
          <a:xfrm>
            <a:off x="2551602" y="1464527"/>
            <a:ext cx="6833302" cy="2391656"/>
          </a:xfrm>
          <a:prstGeom prst="rect">
            <a:avLst/>
          </a:prstGeom>
        </p:spPr>
      </p:pic>
    </p:spTree>
    <p:extLst>
      <p:ext uri="{BB962C8B-B14F-4D97-AF65-F5344CB8AC3E}">
        <p14:creationId xmlns:p14="http://schemas.microsoft.com/office/powerpoint/2010/main" val="76697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0AE7-0EF6-DB20-EAA3-DF58921E2B4A}"/>
              </a:ext>
            </a:extLst>
          </p:cNvPr>
          <p:cNvSpPr>
            <a:spLocks noGrp="1"/>
          </p:cNvSpPr>
          <p:nvPr>
            <p:ph type="title"/>
          </p:nvPr>
        </p:nvSpPr>
        <p:spPr/>
        <p:txBody>
          <a:bodyPr/>
          <a:lstStyle/>
          <a:p>
            <a:r>
              <a:rPr lang="en-US" dirty="0"/>
              <a:t>First order differencing</a:t>
            </a:r>
          </a:p>
        </p:txBody>
      </p:sp>
      <p:sp>
        <p:nvSpPr>
          <p:cNvPr id="3" name="Content Placeholder 2">
            <a:extLst>
              <a:ext uri="{FF2B5EF4-FFF2-40B4-BE49-F238E27FC236}">
                <a16:creationId xmlns:a16="http://schemas.microsoft.com/office/drawing/2014/main" id="{93B053A5-967A-3E72-CCD3-E6C2BF77667C}"/>
              </a:ext>
            </a:extLst>
          </p:cNvPr>
          <p:cNvSpPr>
            <a:spLocks noGrp="1"/>
          </p:cNvSpPr>
          <p:nvPr>
            <p:ph idx="1"/>
          </p:nvPr>
        </p:nvSpPr>
        <p:spPr/>
        <p:txBody>
          <a:bodyPr/>
          <a:lstStyle/>
          <a:p>
            <a:r>
              <a:rPr lang="en-US" dirty="0"/>
              <a:t>You deduct the previous datapoint from every datapoint</a:t>
            </a:r>
          </a:p>
          <a:p>
            <a:endParaRPr lang="en-US" dirty="0"/>
          </a:p>
          <a:p>
            <a:r>
              <a:rPr lang="en-US" dirty="0"/>
              <a:t>Example:</a:t>
            </a:r>
          </a:p>
        </p:txBody>
      </p:sp>
      <p:sp>
        <p:nvSpPr>
          <p:cNvPr id="4" name="Slide Number Placeholder 3">
            <a:extLst>
              <a:ext uri="{FF2B5EF4-FFF2-40B4-BE49-F238E27FC236}">
                <a16:creationId xmlns:a16="http://schemas.microsoft.com/office/drawing/2014/main" id="{E1D176B1-34C2-7812-179B-39FACCC2290B}"/>
              </a:ext>
            </a:extLst>
          </p:cNvPr>
          <p:cNvSpPr>
            <a:spLocks noGrp="1"/>
          </p:cNvSpPr>
          <p:nvPr>
            <p:ph type="sldNum" sz="quarter" idx="12"/>
          </p:nvPr>
        </p:nvSpPr>
        <p:spPr/>
        <p:txBody>
          <a:bodyPr/>
          <a:lstStyle/>
          <a:p>
            <a:fld id="{FE1B3154-47D9-4402-8EDB-E791933DC0B9}" type="slidenum">
              <a:rPr lang="nl-BE" smtClean="0"/>
              <a:pPr/>
              <a:t>17</a:t>
            </a:fld>
            <a:endParaRPr lang="nl-BE"/>
          </a:p>
        </p:txBody>
      </p:sp>
      <p:pic>
        <p:nvPicPr>
          <p:cNvPr id="6" name="Picture 5">
            <a:extLst>
              <a:ext uri="{FF2B5EF4-FFF2-40B4-BE49-F238E27FC236}">
                <a16:creationId xmlns:a16="http://schemas.microsoft.com/office/drawing/2014/main" id="{1DBF17DE-BD80-8D6C-9003-713EBDF6121E}"/>
              </a:ext>
            </a:extLst>
          </p:cNvPr>
          <p:cNvPicPr>
            <a:picLocks noChangeAspect="1"/>
          </p:cNvPicPr>
          <p:nvPr/>
        </p:nvPicPr>
        <p:blipFill>
          <a:blip r:embed="rId2"/>
          <a:stretch>
            <a:fillRect/>
          </a:stretch>
        </p:blipFill>
        <p:spPr>
          <a:xfrm>
            <a:off x="2353087" y="2010622"/>
            <a:ext cx="1752845" cy="314369"/>
          </a:xfrm>
          <a:prstGeom prst="rect">
            <a:avLst/>
          </a:prstGeom>
        </p:spPr>
      </p:pic>
      <p:pic>
        <p:nvPicPr>
          <p:cNvPr id="8" name="Picture 7">
            <a:extLst>
              <a:ext uri="{FF2B5EF4-FFF2-40B4-BE49-F238E27FC236}">
                <a16:creationId xmlns:a16="http://schemas.microsoft.com/office/drawing/2014/main" id="{71E0ED17-23E4-3962-96EC-8D95933D7C1B}"/>
              </a:ext>
            </a:extLst>
          </p:cNvPr>
          <p:cNvPicPr>
            <a:picLocks noChangeAspect="1"/>
          </p:cNvPicPr>
          <p:nvPr/>
        </p:nvPicPr>
        <p:blipFill>
          <a:blip r:embed="rId3"/>
          <a:stretch>
            <a:fillRect/>
          </a:stretch>
        </p:blipFill>
        <p:spPr>
          <a:xfrm>
            <a:off x="5789260" y="2020148"/>
            <a:ext cx="1467055" cy="304843"/>
          </a:xfrm>
          <a:prstGeom prst="rect">
            <a:avLst/>
          </a:prstGeom>
        </p:spPr>
      </p:pic>
      <p:pic>
        <p:nvPicPr>
          <p:cNvPr id="10" name="Picture 9">
            <a:extLst>
              <a:ext uri="{FF2B5EF4-FFF2-40B4-BE49-F238E27FC236}">
                <a16:creationId xmlns:a16="http://schemas.microsoft.com/office/drawing/2014/main" id="{C0D43424-09EC-46B2-0246-00D66FFA7044}"/>
              </a:ext>
            </a:extLst>
          </p:cNvPr>
          <p:cNvPicPr>
            <a:picLocks noChangeAspect="1"/>
          </p:cNvPicPr>
          <p:nvPr/>
        </p:nvPicPr>
        <p:blipFill>
          <a:blip r:embed="rId4"/>
          <a:stretch>
            <a:fillRect/>
          </a:stretch>
        </p:blipFill>
        <p:spPr>
          <a:xfrm>
            <a:off x="1105138" y="3037429"/>
            <a:ext cx="2495898" cy="1933845"/>
          </a:xfrm>
          <a:prstGeom prst="rect">
            <a:avLst/>
          </a:prstGeom>
        </p:spPr>
      </p:pic>
      <p:sp>
        <p:nvSpPr>
          <p:cNvPr id="11" name="Content Placeholder 2">
            <a:extLst>
              <a:ext uri="{FF2B5EF4-FFF2-40B4-BE49-F238E27FC236}">
                <a16:creationId xmlns:a16="http://schemas.microsoft.com/office/drawing/2014/main" id="{43FD9838-9025-B8BF-0D67-5A468C729042}"/>
              </a:ext>
            </a:extLst>
          </p:cNvPr>
          <p:cNvSpPr txBox="1">
            <a:spLocks/>
          </p:cNvSpPr>
          <p:nvPr/>
        </p:nvSpPr>
        <p:spPr>
          <a:xfrm>
            <a:off x="4232953" y="3037429"/>
            <a:ext cx="7793200" cy="3291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Why Use It?</a:t>
            </a:r>
          </a:p>
          <a:p>
            <a:pPr lvl="1"/>
            <a:r>
              <a:rPr lang="en-US"/>
              <a:t>Removes trend, making data more stable over time</a:t>
            </a:r>
          </a:p>
          <a:p>
            <a:pPr lvl="1"/>
            <a:r>
              <a:rPr lang="en-US"/>
              <a:t>Many models like ARIMA assume stationary input</a:t>
            </a:r>
          </a:p>
          <a:p>
            <a:pPr lvl="1"/>
            <a:r>
              <a:rPr lang="en-US"/>
              <a:t>Makes it easier to identify seasonality or cycles</a:t>
            </a:r>
            <a:endParaRPr lang="en-US" dirty="0"/>
          </a:p>
        </p:txBody>
      </p:sp>
      <p:pic>
        <p:nvPicPr>
          <p:cNvPr id="13" name="Picture 12">
            <a:extLst>
              <a:ext uri="{FF2B5EF4-FFF2-40B4-BE49-F238E27FC236}">
                <a16:creationId xmlns:a16="http://schemas.microsoft.com/office/drawing/2014/main" id="{F96AF4AD-4EC2-E238-35AC-485EDE26D8CC}"/>
              </a:ext>
            </a:extLst>
          </p:cNvPr>
          <p:cNvPicPr>
            <a:picLocks noChangeAspect="1"/>
          </p:cNvPicPr>
          <p:nvPr/>
        </p:nvPicPr>
        <p:blipFill>
          <a:blip r:embed="rId5"/>
          <a:stretch>
            <a:fillRect/>
          </a:stretch>
        </p:blipFill>
        <p:spPr>
          <a:xfrm>
            <a:off x="582705" y="5140395"/>
            <a:ext cx="3795910" cy="438472"/>
          </a:xfrm>
          <a:prstGeom prst="rect">
            <a:avLst/>
          </a:prstGeom>
        </p:spPr>
      </p:pic>
    </p:spTree>
    <p:extLst>
      <p:ext uri="{BB962C8B-B14F-4D97-AF65-F5344CB8AC3E}">
        <p14:creationId xmlns:p14="http://schemas.microsoft.com/office/powerpoint/2010/main" val="423818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B20B-9D80-ECF3-8023-1C596E806659}"/>
              </a:ext>
            </a:extLst>
          </p:cNvPr>
          <p:cNvSpPr>
            <a:spLocks noGrp="1"/>
          </p:cNvSpPr>
          <p:nvPr>
            <p:ph type="title"/>
          </p:nvPr>
        </p:nvSpPr>
        <p:spPr/>
        <p:txBody>
          <a:bodyPr/>
          <a:lstStyle/>
          <a:p>
            <a:r>
              <a:rPr lang="en-US" dirty="0"/>
              <a:t>Stationarity</a:t>
            </a:r>
          </a:p>
        </p:txBody>
      </p:sp>
      <p:sp>
        <p:nvSpPr>
          <p:cNvPr id="3" name="Content Placeholder 2">
            <a:extLst>
              <a:ext uri="{FF2B5EF4-FFF2-40B4-BE49-F238E27FC236}">
                <a16:creationId xmlns:a16="http://schemas.microsoft.com/office/drawing/2014/main" id="{C601D38A-C0CC-2C8B-1A8D-DB470EBAB8A7}"/>
              </a:ext>
            </a:extLst>
          </p:cNvPr>
          <p:cNvSpPr>
            <a:spLocks noGrp="1"/>
          </p:cNvSpPr>
          <p:nvPr>
            <p:ph idx="1"/>
          </p:nvPr>
        </p:nvSpPr>
        <p:spPr>
          <a:xfrm>
            <a:off x="582705" y="2550175"/>
            <a:ext cx="11291048" cy="3626788"/>
          </a:xfrm>
        </p:spPr>
        <p:txBody>
          <a:bodyPr/>
          <a:lstStyle/>
          <a:p>
            <a:r>
              <a:rPr lang="en-US" dirty="0"/>
              <a:t>[You know you’re living on the edge when you need </a:t>
            </a:r>
            <a:r>
              <a:rPr lang="en-US" dirty="0" err="1"/>
              <a:t>youtube</a:t>
            </a:r>
            <a:r>
              <a:rPr lang="en-US" dirty="0"/>
              <a:t> videos with less than 1.000 likes.]</a:t>
            </a:r>
          </a:p>
          <a:p>
            <a:pPr lvl="1"/>
            <a:r>
              <a:rPr lang="en-US" dirty="0"/>
              <a:t>Link also in the notes below</a:t>
            </a:r>
          </a:p>
          <a:p>
            <a:r>
              <a:rPr lang="en-US" dirty="0"/>
              <a:t>The notebook used is also exercise 8.1</a:t>
            </a:r>
          </a:p>
          <a:p>
            <a:endParaRPr lang="en-US" dirty="0"/>
          </a:p>
          <a:p>
            <a:endParaRPr lang="en-US" dirty="0"/>
          </a:p>
        </p:txBody>
      </p:sp>
      <p:sp>
        <p:nvSpPr>
          <p:cNvPr id="4" name="Slide Number Placeholder 3">
            <a:extLst>
              <a:ext uri="{FF2B5EF4-FFF2-40B4-BE49-F238E27FC236}">
                <a16:creationId xmlns:a16="http://schemas.microsoft.com/office/drawing/2014/main" id="{B27B2171-E612-261D-776C-ED9047A83EE1}"/>
              </a:ext>
            </a:extLst>
          </p:cNvPr>
          <p:cNvSpPr>
            <a:spLocks noGrp="1"/>
          </p:cNvSpPr>
          <p:nvPr>
            <p:ph type="sldNum" sz="quarter" idx="12"/>
          </p:nvPr>
        </p:nvSpPr>
        <p:spPr/>
        <p:txBody>
          <a:bodyPr/>
          <a:lstStyle/>
          <a:p>
            <a:fld id="{FE1B3154-47D9-4402-8EDB-E791933DC0B9}" type="slidenum">
              <a:rPr lang="nl-BE" smtClean="0"/>
              <a:pPr/>
              <a:t>18</a:t>
            </a:fld>
            <a:endParaRPr lang="nl-BE"/>
          </a:p>
        </p:txBody>
      </p:sp>
      <p:pic>
        <p:nvPicPr>
          <p:cNvPr id="6" name="Picture 5">
            <a:hlinkClick r:id="rId3"/>
            <a:extLst>
              <a:ext uri="{FF2B5EF4-FFF2-40B4-BE49-F238E27FC236}">
                <a16:creationId xmlns:a16="http://schemas.microsoft.com/office/drawing/2014/main" id="{5B6F8A31-F36E-39A7-E917-651D74582573}"/>
              </a:ext>
            </a:extLst>
          </p:cNvPr>
          <p:cNvPicPr>
            <a:picLocks noChangeAspect="1"/>
          </p:cNvPicPr>
          <p:nvPr/>
        </p:nvPicPr>
        <p:blipFill>
          <a:blip r:embed="rId4"/>
          <a:stretch>
            <a:fillRect/>
          </a:stretch>
        </p:blipFill>
        <p:spPr>
          <a:xfrm>
            <a:off x="2247363" y="1550894"/>
            <a:ext cx="7697274" cy="733527"/>
          </a:xfrm>
          <a:prstGeom prst="rect">
            <a:avLst/>
          </a:prstGeom>
        </p:spPr>
      </p:pic>
      <p:pic>
        <p:nvPicPr>
          <p:cNvPr id="8" name="Picture 7">
            <a:extLst>
              <a:ext uri="{FF2B5EF4-FFF2-40B4-BE49-F238E27FC236}">
                <a16:creationId xmlns:a16="http://schemas.microsoft.com/office/drawing/2014/main" id="{37A99547-3FEA-2F93-D9E4-9E9B902FCB1B}"/>
              </a:ext>
            </a:extLst>
          </p:cNvPr>
          <p:cNvPicPr>
            <a:picLocks noChangeAspect="1"/>
          </p:cNvPicPr>
          <p:nvPr/>
        </p:nvPicPr>
        <p:blipFill>
          <a:blip r:embed="rId5"/>
          <a:stretch>
            <a:fillRect/>
          </a:stretch>
        </p:blipFill>
        <p:spPr>
          <a:xfrm>
            <a:off x="1042308" y="4363569"/>
            <a:ext cx="3067355" cy="2276330"/>
          </a:xfrm>
          <a:prstGeom prst="rect">
            <a:avLst/>
          </a:prstGeom>
        </p:spPr>
      </p:pic>
      <p:pic>
        <p:nvPicPr>
          <p:cNvPr id="10" name="Picture 9">
            <a:extLst>
              <a:ext uri="{FF2B5EF4-FFF2-40B4-BE49-F238E27FC236}">
                <a16:creationId xmlns:a16="http://schemas.microsoft.com/office/drawing/2014/main" id="{DB30C213-C989-226D-E7A6-9ABAF24A82DA}"/>
              </a:ext>
            </a:extLst>
          </p:cNvPr>
          <p:cNvPicPr>
            <a:picLocks noChangeAspect="1"/>
          </p:cNvPicPr>
          <p:nvPr/>
        </p:nvPicPr>
        <p:blipFill>
          <a:blip r:embed="rId6"/>
          <a:stretch>
            <a:fillRect/>
          </a:stretch>
        </p:blipFill>
        <p:spPr>
          <a:xfrm>
            <a:off x="7276193" y="4359296"/>
            <a:ext cx="3137973" cy="2280603"/>
          </a:xfrm>
          <a:prstGeom prst="rect">
            <a:avLst/>
          </a:prstGeom>
        </p:spPr>
      </p:pic>
      <p:pic>
        <p:nvPicPr>
          <p:cNvPr id="12" name="Picture 11" descr="A white star on a black background&#10;&#10;AI-generated content may be incorrect.">
            <a:extLst>
              <a:ext uri="{FF2B5EF4-FFF2-40B4-BE49-F238E27FC236}">
                <a16:creationId xmlns:a16="http://schemas.microsoft.com/office/drawing/2014/main" id="{DB30B49E-2341-EE9A-01A4-991524529D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6429" y="4482605"/>
            <a:ext cx="1932997" cy="1649002"/>
          </a:xfrm>
          <a:prstGeom prst="rect">
            <a:avLst/>
          </a:prstGeom>
        </p:spPr>
      </p:pic>
    </p:spTree>
    <p:extLst>
      <p:ext uri="{BB962C8B-B14F-4D97-AF65-F5344CB8AC3E}">
        <p14:creationId xmlns:p14="http://schemas.microsoft.com/office/powerpoint/2010/main" val="381843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2B19-E7CF-B6C7-6C26-D3CB4C43984A}"/>
              </a:ext>
            </a:extLst>
          </p:cNvPr>
          <p:cNvSpPr>
            <a:spLocks noGrp="1"/>
          </p:cNvSpPr>
          <p:nvPr>
            <p:ph type="title"/>
          </p:nvPr>
        </p:nvSpPr>
        <p:spPr/>
        <p:txBody>
          <a:bodyPr/>
          <a:lstStyle/>
          <a:p>
            <a:r>
              <a:rPr lang="en-US" dirty="0"/>
              <a:t>Stationarity transformation</a:t>
            </a:r>
          </a:p>
        </p:txBody>
      </p:sp>
      <p:sp>
        <p:nvSpPr>
          <p:cNvPr id="3" name="Content Placeholder 2">
            <a:extLst>
              <a:ext uri="{FF2B5EF4-FFF2-40B4-BE49-F238E27FC236}">
                <a16:creationId xmlns:a16="http://schemas.microsoft.com/office/drawing/2014/main" id="{CDF9B718-0DBF-47B2-BFB0-3D7A87592EF4}"/>
              </a:ext>
            </a:extLst>
          </p:cNvPr>
          <p:cNvSpPr>
            <a:spLocks noGrp="1"/>
          </p:cNvSpPr>
          <p:nvPr>
            <p:ph idx="1"/>
          </p:nvPr>
        </p:nvSpPr>
        <p:spPr/>
        <p:txBody>
          <a:bodyPr>
            <a:normAutofit lnSpcReduction="10000"/>
          </a:bodyPr>
          <a:lstStyle/>
          <a:p>
            <a:r>
              <a:rPr lang="en-US" dirty="0"/>
              <a:t>The original data was  up to 600, the new data revolves around 0</a:t>
            </a:r>
          </a:p>
          <a:p>
            <a:r>
              <a:rPr lang="en-US" dirty="0"/>
              <a:t>How would a model trained on this new data yield a number I can use?</a:t>
            </a:r>
          </a:p>
          <a:p>
            <a:r>
              <a:rPr lang="nl-BE" b="1" dirty="0"/>
              <a:t>Inverse </a:t>
            </a:r>
            <a:r>
              <a:rPr lang="nl-BE" b="1" dirty="0" err="1"/>
              <a:t>Transformations</a:t>
            </a:r>
            <a:endParaRPr lang="nl-BE" b="1" dirty="0"/>
          </a:p>
          <a:p>
            <a:pPr lvl="1"/>
            <a:r>
              <a:rPr lang="en-US" dirty="0"/>
              <a:t>After your model makes predictions on the transformed data, you undo the transformations to convert the results back to the original scale</a:t>
            </a:r>
          </a:p>
          <a:p>
            <a:pPr lvl="1"/>
            <a:endParaRPr lang="en-US" dirty="0"/>
          </a:p>
          <a:p>
            <a:pPr lvl="1"/>
            <a:endParaRPr lang="en-US" dirty="0"/>
          </a:p>
          <a:p>
            <a:pPr lvl="1"/>
            <a:r>
              <a:rPr lang="en-US" dirty="0"/>
              <a:t>When predicting multiple steps ahead, this has to be applied cumulatively</a:t>
            </a:r>
          </a:p>
          <a:p>
            <a:r>
              <a:rPr lang="en-US" dirty="0"/>
              <a:t>Libraries like </a:t>
            </a:r>
            <a:r>
              <a:rPr lang="en-US" dirty="0" err="1"/>
              <a:t>statsmodels</a:t>
            </a:r>
            <a:r>
              <a:rPr lang="en-US" dirty="0"/>
              <a:t> provide built-in tools for forecasting and inverting transformations </a:t>
            </a:r>
          </a:p>
          <a:p>
            <a:pPr lvl="1"/>
            <a:r>
              <a:rPr lang="en-US" dirty="0"/>
              <a:t>If you're chaining your own steps you need to manually reverse them</a:t>
            </a:r>
          </a:p>
          <a:p>
            <a:endParaRPr lang="en-US" dirty="0"/>
          </a:p>
        </p:txBody>
      </p:sp>
      <p:sp>
        <p:nvSpPr>
          <p:cNvPr id="4" name="Slide Number Placeholder 3">
            <a:extLst>
              <a:ext uri="{FF2B5EF4-FFF2-40B4-BE49-F238E27FC236}">
                <a16:creationId xmlns:a16="http://schemas.microsoft.com/office/drawing/2014/main" id="{49E34E78-3D38-782D-5DD1-D50039634067}"/>
              </a:ext>
            </a:extLst>
          </p:cNvPr>
          <p:cNvSpPr>
            <a:spLocks noGrp="1"/>
          </p:cNvSpPr>
          <p:nvPr>
            <p:ph type="sldNum" sz="quarter" idx="12"/>
          </p:nvPr>
        </p:nvSpPr>
        <p:spPr/>
        <p:txBody>
          <a:bodyPr/>
          <a:lstStyle/>
          <a:p>
            <a:fld id="{FE1B3154-47D9-4402-8EDB-E791933DC0B9}" type="slidenum">
              <a:rPr lang="nl-BE" smtClean="0"/>
              <a:pPr/>
              <a:t>19</a:t>
            </a:fld>
            <a:endParaRPr lang="nl-BE"/>
          </a:p>
        </p:txBody>
      </p:sp>
      <p:pic>
        <p:nvPicPr>
          <p:cNvPr id="6" name="Picture 5">
            <a:extLst>
              <a:ext uri="{FF2B5EF4-FFF2-40B4-BE49-F238E27FC236}">
                <a16:creationId xmlns:a16="http://schemas.microsoft.com/office/drawing/2014/main" id="{E3E0890A-CC41-BD22-DD48-DFFE80623B37}"/>
              </a:ext>
            </a:extLst>
          </p:cNvPr>
          <p:cNvPicPr>
            <a:picLocks noChangeAspect="1"/>
          </p:cNvPicPr>
          <p:nvPr/>
        </p:nvPicPr>
        <p:blipFill>
          <a:blip r:embed="rId2"/>
          <a:stretch>
            <a:fillRect/>
          </a:stretch>
        </p:blipFill>
        <p:spPr>
          <a:xfrm>
            <a:off x="3135695" y="3667124"/>
            <a:ext cx="1667108" cy="581106"/>
          </a:xfrm>
          <a:prstGeom prst="rect">
            <a:avLst/>
          </a:prstGeom>
        </p:spPr>
      </p:pic>
      <p:pic>
        <p:nvPicPr>
          <p:cNvPr id="8" name="Picture 7">
            <a:extLst>
              <a:ext uri="{FF2B5EF4-FFF2-40B4-BE49-F238E27FC236}">
                <a16:creationId xmlns:a16="http://schemas.microsoft.com/office/drawing/2014/main" id="{69F3E9A3-EEE7-850D-9E4C-460EAF42F68D}"/>
              </a:ext>
            </a:extLst>
          </p:cNvPr>
          <p:cNvPicPr>
            <a:picLocks noChangeAspect="1"/>
          </p:cNvPicPr>
          <p:nvPr/>
        </p:nvPicPr>
        <p:blipFill>
          <a:blip r:embed="rId3"/>
          <a:stretch>
            <a:fillRect/>
          </a:stretch>
        </p:blipFill>
        <p:spPr>
          <a:xfrm>
            <a:off x="6272750" y="3795729"/>
            <a:ext cx="3372321" cy="323895"/>
          </a:xfrm>
          <a:prstGeom prst="rect">
            <a:avLst/>
          </a:prstGeom>
        </p:spPr>
      </p:pic>
      <p:cxnSp>
        <p:nvCxnSpPr>
          <p:cNvPr id="10" name="Straight Arrow Connector 9">
            <a:extLst>
              <a:ext uri="{FF2B5EF4-FFF2-40B4-BE49-F238E27FC236}">
                <a16:creationId xmlns:a16="http://schemas.microsoft.com/office/drawing/2014/main" id="{6F1AFDEA-AF9C-A436-5E96-74D42B8B6C98}"/>
              </a:ext>
            </a:extLst>
          </p:cNvPr>
          <p:cNvCxnSpPr>
            <a:stCxn id="6" idx="3"/>
          </p:cNvCxnSpPr>
          <p:nvPr/>
        </p:nvCxnSpPr>
        <p:spPr>
          <a:xfrm flipV="1">
            <a:off x="4802803" y="3957676"/>
            <a:ext cx="1382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99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88B9-BA74-9D82-3346-3F3F22451770}"/>
              </a:ext>
            </a:extLst>
          </p:cNvPr>
          <p:cNvSpPr>
            <a:spLocks noGrp="1"/>
          </p:cNvSpPr>
          <p:nvPr>
            <p:ph type="title"/>
          </p:nvPr>
        </p:nvSpPr>
        <p:spPr/>
        <p:txBody>
          <a:bodyPr/>
          <a:lstStyle/>
          <a:p>
            <a:r>
              <a:rPr lang="en-US" noProof="0" dirty="0"/>
              <a:t>Non-time-series data</a:t>
            </a:r>
            <a:endParaRPr lang="en-US" dirty="0"/>
          </a:p>
        </p:txBody>
      </p:sp>
      <p:sp>
        <p:nvSpPr>
          <p:cNvPr id="3" name="Content Placeholder 2">
            <a:extLst>
              <a:ext uri="{FF2B5EF4-FFF2-40B4-BE49-F238E27FC236}">
                <a16:creationId xmlns:a16="http://schemas.microsoft.com/office/drawing/2014/main" id="{5C5E977A-B119-4D08-642F-5B7ECF70A0B1}"/>
              </a:ext>
            </a:extLst>
          </p:cNvPr>
          <p:cNvSpPr>
            <a:spLocks noGrp="1"/>
          </p:cNvSpPr>
          <p:nvPr>
            <p:ph idx="1"/>
          </p:nvPr>
        </p:nvSpPr>
        <p:spPr>
          <a:xfrm>
            <a:off x="582705" y="1550894"/>
            <a:ext cx="6548721" cy="4626069"/>
          </a:xfrm>
        </p:spPr>
        <p:txBody>
          <a:bodyPr/>
          <a:lstStyle/>
          <a:p>
            <a:r>
              <a:rPr lang="en-US" noProof="0" dirty="0"/>
              <a:t>We have days and record temperature and ice cream sales per day</a:t>
            </a:r>
          </a:p>
          <a:p>
            <a:r>
              <a:rPr lang="en-US" noProof="0" dirty="0"/>
              <a:t>The dataset has one average for temperature and one for sales</a:t>
            </a:r>
          </a:p>
          <a:p>
            <a:r>
              <a:rPr lang="en-US" noProof="0" dirty="0"/>
              <a:t>These numbers wouldn’t change if we moved the days around</a:t>
            </a:r>
          </a:p>
          <a:p>
            <a:pPr lvl="1"/>
            <a:r>
              <a:rPr lang="en-US" noProof="0" dirty="0"/>
              <a:t>Swap day 2 and 4</a:t>
            </a:r>
          </a:p>
          <a:p>
            <a:endParaRPr lang="en-US" noProof="0" dirty="0"/>
          </a:p>
          <a:p>
            <a:endParaRPr lang="en-US" dirty="0"/>
          </a:p>
        </p:txBody>
      </p:sp>
      <p:sp>
        <p:nvSpPr>
          <p:cNvPr id="4" name="Slide Number Placeholder 3">
            <a:extLst>
              <a:ext uri="{FF2B5EF4-FFF2-40B4-BE49-F238E27FC236}">
                <a16:creationId xmlns:a16="http://schemas.microsoft.com/office/drawing/2014/main" id="{A90DAC70-D20F-6423-A4B2-E3712101606D}"/>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5" name="Picture 4">
            <a:extLst>
              <a:ext uri="{FF2B5EF4-FFF2-40B4-BE49-F238E27FC236}">
                <a16:creationId xmlns:a16="http://schemas.microsoft.com/office/drawing/2014/main" id="{9C1F9599-C12F-39EF-0205-D85D449E981C}"/>
              </a:ext>
            </a:extLst>
          </p:cNvPr>
          <p:cNvPicPr>
            <a:picLocks noChangeAspect="1"/>
          </p:cNvPicPr>
          <p:nvPr/>
        </p:nvPicPr>
        <p:blipFill>
          <a:blip r:embed="rId2"/>
          <a:stretch>
            <a:fillRect/>
          </a:stretch>
        </p:blipFill>
        <p:spPr>
          <a:xfrm>
            <a:off x="7131426" y="1533353"/>
            <a:ext cx="4869180" cy="4935881"/>
          </a:xfrm>
          <a:prstGeom prst="rect">
            <a:avLst/>
          </a:prstGeom>
        </p:spPr>
      </p:pic>
    </p:spTree>
    <p:extLst>
      <p:ext uri="{BB962C8B-B14F-4D97-AF65-F5344CB8AC3E}">
        <p14:creationId xmlns:p14="http://schemas.microsoft.com/office/powerpoint/2010/main" val="588642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0DC1-E043-4EB9-6879-B411A952847F}"/>
              </a:ext>
            </a:extLst>
          </p:cNvPr>
          <p:cNvSpPr>
            <a:spLocks noGrp="1"/>
          </p:cNvSpPr>
          <p:nvPr>
            <p:ph type="title"/>
          </p:nvPr>
        </p:nvSpPr>
        <p:spPr/>
        <p:txBody>
          <a:bodyPr/>
          <a:lstStyle/>
          <a:p>
            <a:r>
              <a:rPr lang="en-US" dirty="0"/>
              <a:t>Stationarity transformation</a:t>
            </a:r>
          </a:p>
        </p:txBody>
      </p:sp>
      <p:sp>
        <p:nvSpPr>
          <p:cNvPr id="3" name="Content Placeholder 2">
            <a:extLst>
              <a:ext uri="{FF2B5EF4-FFF2-40B4-BE49-F238E27FC236}">
                <a16:creationId xmlns:a16="http://schemas.microsoft.com/office/drawing/2014/main" id="{19EE41CB-FC53-2500-E3B5-C714088CCF4D}"/>
              </a:ext>
            </a:extLst>
          </p:cNvPr>
          <p:cNvSpPr>
            <a:spLocks noGrp="1"/>
          </p:cNvSpPr>
          <p:nvPr>
            <p:ph idx="1"/>
          </p:nvPr>
        </p:nvSpPr>
        <p:spPr/>
        <p:txBody>
          <a:bodyPr>
            <a:normAutofit/>
          </a:bodyPr>
          <a:lstStyle/>
          <a:p>
            <a:r>
              <a:rPr lang="en-US" dirty="0"/>
              <a:t>Sounds exhausting! Can’t ARIMA do this for me?</a:t>
            </a:r>
          </a:p>
          <a:p>
            <a:r>
              <a:rPr lang="en-US" dirty="0"/>
              <a:t>Yes, ARIMA can do differencing internally</a:t>
            </a:r>
          </a:p>
          <a:p>
            <a:pPr lvl="1"/>
            <a:r>
              <a:rPr lang="en-US" dirty="0"/>
              <a:t>and it’s often better to let it handle it</a:t>
            </a:r>
          </a:p>
          <a:p>
            <a:r>
              <a:rPr lang="en-US" dirty="0"/>
              <a:t>An ARIMA(p, d, q) model:</a:t>
            </a:r>
          </a:p>
          <a:p>
            <a:pPr lvl="1"/>
            <a:r>
              <a:rPr lang="en-US" dirty="0"/>
              <a:t>p = autoregressive order (lags of the series)</a:t>
            </a:r>
          </a:p>
          <a:p>
            <a:pPr lvl="1"/>
            <a:r>
              <a:rPr lang="en-US" dirty="0"/>
              <a:t>d = order of differencing</a:t>
            </a:r>
          </a:p>
          <a:p>
            <a:pPr lvl="1"/>
            <a:r>
              <a:rPr lang="en-US" dirty="0"/>
              <a:t>q = order of the moving average</a:t>
            </a:r>
          </a:p>
          <a:p>
            <a:r>
              <a:rPr lang="en-US" dirty="0"/>
              <a:t>And what numbers do we need for p, d and q? Tuning!</a:t>
            </a:r>
          </a:p>
          <a:p>
            <a:pPr lvl="1"/>
            <a:r>
              <a:rPr lang="en-US" dirty="0" err="1"/>
              <a:t>Gridsearch</a:t>
            </a:r>
            <a:r>
              <a:rPr lang="en-US" dirty="0"/>
              <a:t>: computationally expensive</a:t>
            </a:r>
          </a:p>
          <a:p>
            <a:pPr lvl="1"/>
            <a:r>
              <a:rPr lang="en-US" dirty="0" err="1"/>
              <a:t>Auto_arima</a:t>
            </a:r>
            <a:r>
              <a:rPr lang="en-US" dirty="0"/>
              <a:t>: Uses statistical tests</a:t>
            </a:r>
          </a:p>
        </p:txBody>
      </p:sp>
      <p:sp>
        <p:nvSpPr>
          <p:cNvPr id="4" name="Slide Number Placeholder 3">
            <a:extLst>
              <a:ext uri="{FF2B5EF4-FFF2-40B4-BE49-F238E27FC236}">
                <a16:creationId xmlns:a16="http://schemas.microsoft.com/office/drawing/2014/main" id="{EDCD12A9-74E6-ACBB-797C-CFCEBC585AB7}"/>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69082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4411-916D-B011-4C6C-B01C9DE743E9}"/>
              </a:ext>
            </a:extLst>
          </p:cNvPr>
          <p:cNvSpPr>
            <a:spLocks noGrp="1"/>
          </p:cNvSpPr>
          <p:nvPr>
            <p:ph type="title"/>
          </p:nvPr>
        </p:nvSpPr>
        <p:spPr/>
        <p:txBody>
          <a:bodyPr/>
          <a:lstStyle/>
          <a:p>
            <a:r>
              <a:rPr lang="en-US" noProof="0" dirty="0"/>
              <a:t>Autocorrelation</a:t>
            </a:r>
            <a:endParaRPr lang="en-US" dirty="0"/>
          </a:p>
        </p:txBody>
      </p:sp>
      <p:sp>
        <p:nvSpPr>
          <p:cNvPr id="3" name="Content Placeholder 2">
            <a:extLst>
              <a:ext uri="{FF2B5EF4-FFF2-40B4-BE49-F238E27FC236}">
                <a16:creationId xmlns:a16="http://schemas.microsoft.com/office/drawing/2014/main" id="{5E308DA7-EC78-E03D-5443-EF1B02C0BEC0}"/>
              </a:ext>
            </a:extLst>
          </p:cNvPr>
          <p:cNvSpPr>
            <a:spLocks noGrp="1"/>
          </p:cNvSpPr>
          <p:nvPr>
            <p:ph idx="1"/>
          </p:nvPr>
        </p:nvSpPr>
        <p:spPr/>
        <p:txBody>
          <a:bodyPr>
            <a:normAutofit fontScale="92500" lnSpcReduction="20000"/>
          </a:bodyPr>
          <a:lstStyle/>
          <a:p>
            <a:r>
              <a:rPr lang="en-US" noProof="0" dirty="0"/>
              <a:t>Correlation is the measure in which two variables correlate</a:t>
            </a:r>
          </a:p>
          <a:p>
            <a:pPr lvl="1"/>
            <a:r>
              <a:rPr lang="en-US" noProof="0" dirty="0"/>
              <a:t>Warmer -&gt; more ice cream sales</a:t>
            </a:r>
          </a:p>
          <a:p>
            <a:pPr lvl="1"/>
            <a:r>
              <a:rPr lang="en-US" noProof="0" dirty="0"/>
              <a:t>When looking at non-time-data, the order of the rows doesn’t matter</a:t>
            </a:r>
          </a:p>
          <a:p>
            <a:r>
              <a:rPr lang="en-US" noProof="0" dirty="0"/>
              <a:t>Auto-correlation is the measure in which a value correlates to a past version of itself</a:t>
            </a:r>
          </a:p>
          <a:p>
            <a:r>
              <a:rPr lang="en-US" noProof="0" dirty="0"/>
              <a:t>This value would help us to identify seasonality in the data</a:t>
            </a:r>
          </a:p>
          <a:p>
            <a:r>
              <a:rPr lang="en-US" noProof="0" dirty="0"/>
              <a:t>The thing with seasonality is it depends on the size of the season:</a:t>
            </a:r>
          </a:p>
          <a:p>
            <a:pPr lvl="1"/>
            <a:r>
              <a:rPr lang="en-US" noProof="0" dirty="0"/>
              <a:t>“Christmas” has a seasonality of 1 year</a:t>
            </a:r>
          </a:p>
          <a:p>
            <a:pPr lvl="1"/>
            <a:r>
              <a:rPr lang="en-US" dirty="0"/>
              <a:t>“Monday morning”</a:t>
            </a:r>
            <a:r>
              <a:rPr lang="en-US" noProof="0" dirty="0"/>
              <a:t> has a seasonality of 1 week</a:t>
            </a:r>
          </a:p>
          <a:p>
            <a:r>
              <a:rPr lang="en-US" noProof="0" dirty="0"/>
              <a:t>If you don’t know your if dataset is seasonal, you also don’t know what size the season will have</a:t>
            </a:r>
          </a:p>
          <a:p>
            <a:pPr lvl="1"/>
            <a:r>
              <a:rPr lang="en-US" noProof="0" dirty="0"/>
              <a:t>That is why autocorrelation is calculated on different season sizes and you can decide which season (if any) fits your data</a:t>
            </a:r>
          </a:p>
          <a:p>
            <a:endParaRPr lang="en-US" noProof="0" dirty="0"/>
          </a:p>
          <a:p>
            <a:endParaRPr lang="en-US" dirty="0"/>
          </a:p>
        </p:txBody>
      </p:sp>
      <p:sp>
        <p:nvSpPr>
          <p:cNvPr id="4" name="Slide Number Placeholder 3">
            <a:extLst>
              <a:ext uri="{FF2B5EF4-FFF2-40B4-BE49-F238E27FC236}">
                <a16:creationId xmlns:a16="http://schemas.microsoft.com/office/drawing/2014/main" id="{1E42F4AA-C569-0827-A1F9-489A4C56103C}"/>
              </a:ext>
            </a:extLst>
          </p:cNvPr>
          <p:cNvSpPr>
            <a:spLocks noGrp="1"/>
          </p:cNvSpPr>
          <p:nvPr>
            <p:ph type="sldNum" sz="quarter" idx="12"/>
          </p:nvPr>
        </p:nvSpPr>
        <p:spPr/>
        <p:txBody>
          <a:bodyPr/>
          <a:lstStyle/>
          <a:p>
            <a:fld id="{FE1B3154-47D9-4402-8EDB-E791933DC0B9}" type="slidenum">
              <a:rPr lang="nl-BE" smtClean="0"/>
              <a:pPr/>
              <a:t>21</a:t>
            </a:fld>
            <a:endParaRPr lang="nl-BE"/>
          </a:p>
        </p:txBody>
      </p:sp>
    </p:spTree>
    <p:extLst>
      <p:ext uri="{BB962C8B-B14F-4D97-AF65-F5344CB8AC3E}">
        <p14:creationId xmlns:p14="http://schemas.microsoft.com/office/powerpoint/2010/main" val="182460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A5AC-15B5-65F0-8761-00D340000882}"/>
              </a:ext>
            </a:extLst>
          </p:cNvPr>
          <p:cNvSpPr>
            <a:spLocks noGrp="1"/>
          </p:cNvSpPr>
          <p:nvPr>
            <p:ph type="title"/>
          </p:nvPr>
        </p:nvSpPr>
        <p:spPr/>
        <p:txBody>
          <a:bodyPr/>
          <a:lstStyle/>
          <a:p>
            <a:r>
              <a:rPr lang="en-US" dirty="0"/>
              <a:t>Autocorrelation</a:t>
            </a:r>
          </a:p>
        </p:txBody>
      </p:sp>
      <p:sp>
        <p:nvSpPr>
          <p:cNvPr id="3" name="Content Placeholder 2">
            <a:extLst>
              <a:ext uri="{FF2B5EF4-FFF2-40B4-BE49-F238E27FC236}">
                <a16:creationId xmlns:a16="http://schemas.microsoft.com/office/drawing/2014/main" id="{B6D156EF-3D16-3022-759A-210166CA7C95}"/>
              </a:ext>
            </a:extLst>
          </p:cNvPr>
          <p:cNvSpPr>
            <a:spLocks noGrp="1"/>
          </p:cNvSpPr>
          <p:nvPr>
            <p:ph idx="1"/>
          </p:nvPr>
        </p:nvSpPr>
        <p:spPr>
          <a:xfrm>
            <a:off x="582705" y="2528057"/>
            <a:ext cx="7924297" cy="3648906"/>
          </a:xfrm>
        </p:spPr>
        <p:txBody>
          <a:bodyPr/>
          <a:lstStyle/>
          <a:p>
            <a:r>
              <a:rPr lang="en-US" dirty="0"/>
              <a:t>An autocorrelation plot on the </a:t>
            </a:r>
            <a:r>
              <a:rPr lang="en-US" dirty="0" err="1"/>
              <a:t>airpassengers</a:t>
            </a:r>
            <a:r>
              <a:rPr lang="en-US" dirty="0"/>
              <a:t> data</a:t>
            </a:r>
          </a:p>
          <a:p>
            <a:r>
              <a:rPr lang="en-US" dirty="0"/>
              <a:t>Data above: every year (12 months) looks roughly the same</a:t>
            </a:r>
          </a:p>
          <a:p>
            <a:pPr lvl="1"/>
            <a:r>
              <a:rPr lang="en-US" dirty="0"/>
              <a:t>A lot of passengers in the summer, less in winter</a:t>
            </a:r>
          </a:p>
          <a:p>
            <a:r>
              <a:rPr lang="en-US" dirty="0"/>
              <a:t>Autocorrelation plot:</a:t>
            </a:r>
          </a:p>
          <a:p>
            <a:pPr lvl="1"/>
            <a:r>
              <a:rPr lang="en-US" dirty="0"/>
              <a:t>Spikes at 12 (one year ago) and 24 (two years ago)</a:t>
            </a:r>
          </a:p>
          <a:p>
            <a:endParaRPr lang="en-US" dirty="0"/>
          </a:p>
        </p:txBody>
      </p:sp>
      <p:sp>
        <p:nvSpPr>
          <p:cNvPr id="4" name="Slide Number Placeholder 3">
            <a:extLst>
              <a:ext uri="{FF2B5EF4-FFF2-40B4-BE49-F238E27FC236}">
                <a16:creationId xmlns:a16="http://schemas.microsoft.com/office/drawing/2014/main" id="{EEDBE1ED-C77B-4F40-C4D9-27BFCB40610D}"/>
              </a:ext>
            </a:extLst>
          </p:cNvPr>
          <p:cNvSpPr>
            <a:spLocks noGrp="1"/>
          </p:cNvSpPr>
          <p:nvPr>
            <p:ph type="sldNum" sz="quarter" idx="12"/>
          </p:nvPr>
        </p:nvSpPr>
        <p:spPr/>
        <p:txBody>
          <a:bodyPr/>
          <a:lstStyle/>
          <a:p>
            <a:fld id="{FE1B3154-47D9-4402-8EDB-E791933DC0B9}" type="slidenum">
              <a:rPr lang="nl-BE" smtClean="0"/>
              <a:pPr/>
              <a:t>22</a:t>
            </a:fld>
            <a:endParaRPr lang="nl-BE"/>
          </a:p>
        </p:txBody>
      </p:sp>
      <p:pic>
        <p:nvPicPr>
          <p:cNvPr id="6" name="Picture 5">
            <a:hlinkClick r:id="rId3"/>
            <a:extLst>
              <a:ext uri="{FF2B5EF4-FFF2-40B4-BE49-F238E27FC236}">
                <a16:creationId xmlns:a16="http://schemas.microsoft.com/office/drawing/2014/main" id="{1371EBF5-00F8-E829-65EC-D936761F5CF1}"/>
              </a:ext>
            </a:extLst>
          </p:cNvPr>
          <p:cNvPicPr>
            <a:picLocks noChangeAspect="1"/>
          </p:cNvPicPr>
          <p:nvPr/>
        </p:nvPicPr>
        <p:blipFill>
          <a:blip r:embed="rId4"/>
          <a:stretch>
            <a:fillRect/>
          </a:stretch>
        </p:blipFill>
        <p:spPr>
          <a:xfrm>
            <a:off x="582705" y="1539835"/>
            <a:ext cx="7687748" cy="733527"/>
          </a:xfrm>
          <a:prstGeom prst="rect">
            <a:avLst/>
          </a:prstGeom>
        </p:spPr>
      </p:pic>
      <p:pic>
        <p:nvPicPr>
          <p:cNvPr id="8" name="Picture 7">
            <a:extLst>
              <a:ext uri="{FF2B5EF4-FFF2-40B4-BE49-F238E27FC236}">
                <a16:creationId xmlns:a16="http://schemas.microsoft.com/office/drawing/2014/main" id="{C4C570ED-67CA-8317-9AC6-2A5EA9875667}"/>
              </a:ext>
            </a:extLst>
          </p:cNvPr>
          <p:cNvPicPr>
            <a:picLocks noChangeAspect="1"/>
          </p:cNvPicPr>
          <p:nvPr/>
        </p:nvPicPr>
        <p:blipFill>
          <a:blip r:embed="rId5"/>
          <a:stretch>
            <a:fillRect/>
          </a:stretch>
        </p:blipFill>
        <p:spPr>
          <a:xfrm>
            <a:off x="8670048" y="4172302"/>
            <a:ext cx="3298015" cy="2423498"/>
          </a:xfrm>
          <a:prstGeom prst="rect">
            <a:avLst/>
          </a:prstGeom>
        </p:spPr>
      </p:pic>
      <p:pic>
        <p:nvPicPr>
          <p:cNvPr id="11" name="Picture 10">
            <a:extLst>
              <a:ext uri="{FF2B5EF4-FFF2-40B4-BE49-F238E27FC236}">
                <a16:creationId xmlns:a16="http://schemas.microsoft.com/office/drawing/2014/main" id="{4F36035D-23F9-15CB-87FB-1AFAEB10F481}"/>
              </a:ext>
            </a:extLst>
          </p:cNvPr>
          <p:cNvPicPr>
            <a:picLocks noChangeAspect="1"/>
          </p:cNvPicPr>
          <p:nvPr/>
        </p:nvPicPr>
        <p:blipFill>
          <a:blip r:embed="rId6"/>
          <a:stretch>
            <a:fillRect/>
          </a:stretch>
        </p:blipFill>
        <p:spPr>
          <a:xfrm>
            <a:off x="8764359" y="1539835"/>
            <a:ext cx="3109394" cy="2377772"/>
          </a:xfrm>
          <a:prstGeom prst="rect">
            <a:avLst/>
          </a:prstGeom>
        </p:spPr>
      </p:pic>
    </p:spTree>
    <p:extLst>
      <p:ext uri="{BB962C8B-B14F-4D97-AF65-F5344CB8AC3E}">
        <p14:creationId xmlns:p14="http://schemas.microsoft.com/office/powerpoint/2010/main" val="3404745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D306-2858-5116-0D14-C75E8C53205D}"/>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860E7A65-DA24-9C1D-A949-728F9D7EF044}"/>
              </a:ext>
            </a:extLst>
          </p:cNvPr>
          <p:cNvSpPr>
            <a:spLocks noGrp="1"/>
          </p:cNvSpPr>
          <p:nvPr>
            <p:ph idx="1"/>
          </p:nvPr>
        </p:nvSpPr>
        <p:spPr/>
        <p:txBody>
          <a:bodyPr>
            <a:normAutofit/>
          </a:bodyPr>
          <a:lstStyle/>
          <a:p>
            <a:r>
              <a:rPr lang="en-US" dirty="0"/>
              <a:t>We’ve been talking about the </a:t>
            </a:r>
            <a:r>
              <a:rPr lang="en-US" dirty="0" err="1"/>
              <a:t>arima</a:t>
            </a:r>
            <a:r>
              <a:rPr lang="en-US" dirty="0"/>
              <a:t> a lot, but what is it? And what are the other models?</a:t>
            </a:r>
          </a:p>
          <a:p>
            <a:endParaRPr lang="en-US" dirty="0"/>
          </a:p>
          <a:p>
            <a:r>
              <a:rPr lang="en-US" noProof="0" dirty="0"/>
              <a:t>Arima</a:t>
            </a:r>
          </a:p>
          <a:p>
            <a:r>
              <a:rPr lang="en-US" noProof="0" dirty="0" err="1"/>
              <a:t>DeepAR</a:t>
            </a:r>
            <a:r>
              <a:rPr lang="en-US" noProof="0" dirty="0"/>
              <a:t>+</a:t>
            </a:r>
          </a:p>
          <a:p>
            <a:r>
              <a:rPr lang="en-US" noProof="0" dirty="0"/>
              <a:t>Exponential Smoothing (ETS)</a:t>
            </a:r>
          </a:p>
          <a:p>
            <a:r>
              <a:rPr lang="en-US" noProof="0" dirty="0"/>
              <a:t>Non-Parametric Time Series</a:t>
            </a:r>
          </a:p>
          <a:p>
            <a:r>
              <a:rPr lang="en-US" noProof="0" dirty="0"/>
              <a:t>Prophet</a:t>
            </a:r>
          </a:p>
          <a:p>
            <a:endParaRPr lang="en-US" dirty="0"/>
          </a:p>
        </p:txBody>
      </p:sp>
      <p:sp>
        <p:nvSpPr>
          <p:cNvPr id="4" name="Slide Number Placeholder 3">
            <a:extLst>
              <a:ext uri="{FF2B5EF4-FFF2-40B4-BE49-F238E27FC236}">
                <a16:creationId xmlns:a16="http://schemas.microsoft.com/office/drawing/2014/main" id="{4C3FFA9A-8D66-A34E-3EC8-8DECE9D7685D}"/>
              </a:ext>
            </a:extLst>
          </p:cNvPr>
          <p:cNvSpPr>
            <a:spLocks noGrp="1"/>
          </p:cNvSpPr>
          <p:nvPr>
            <p:ph type="sldNum" sz="quarter" idx="12"/>
          </p:nvPr>
        </p:nvSpPr>
        <p:spPr/>
        <p:txBody>
          <a:bodyPr/>
          <a:lstStyle/>
          <a:p>
            <a:fld id="{FE1B3154-47D9-4402-8EDB-E791933DC0B9}" type="slidenum">
              <a:rPr lang="nl-BE" smtClean="0"/>
              <a:pPr/>
              <a:t>23</a:t>
            </a:fld>
            <a:endParaRPr lang="nl-BE"/>
          </a:p>
        </p:txBody>
      </p:sp>
    </p:spTree>
    <p:extLst>
      <p:ext uri="{BB962C8B-B14F-4D97-AF65-F5344CB8AC3E}">
        <p14:creationId xmlns:p14="http://schemas.microsoft.com/office/powerpoint/2010/main" val="305811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1AD7-C04B-0843-63AE-BB213A581FAF}"/>
              </a:ext>
            </a:extLst>
          </p:cNvPr>
          <p:cNvSpPr>
            <a:spLocks noGrp="1"/>
          </p:cNvSpPr>
          <p:nvPr>
            <p:ph type="title"/>
          </p:nvPr>
        </p:nvSpPr>
        <p:spPr/>
        <p:txBody>
          <a:bodyPr/>
          <a:lstStyle/>
          <a:p>
            <a:r>
              <a:rPr lang="en-US" noProof="0" dirty="0"/>
              <a:t>Arima</a:t>
            </a:r>
            <a:endParaRPr lang="en-US" dirty="0"/>
          </a:p>
        </p:txBody>
      </p:sp>
      <p:sp>
        <p:nvSpPr>
          <p:cNvPr id="3" name="Content Placeholder 2">
            <a:extLst>
              <a:ext uri="{FF2B5EF4-FFF2-40B4-BE49-F238E27FC236}">
                <a16:creationId xmlns:a16="http://schemas.microsoft.com/office/drawing/2014/main" id="{A1B10159-BE24-C1B0-0258-EC0CFA88256A}"/>
              </a:ext>
            </a:extLst>
          </p:cNvPr>
          <p:cNvSpPr>
            <a:spLocks noGrp="1"/>
          </p:cNvSpPr>
          <p:nvPr>
            <p:ph idx="1"/>
          </p:nvPr>
        </p:nvSpPr>
        <p:spPr/>
        <p:txBody>
          <a:bodyPr/>
          <a:lstStyle/>
          <a:p>
            <a:pPr algn="l">
              <a:spcAft>
                <a:spcPts val="1200"/>
              </a:spcAft>
            </a:pPr>
            <a:r>
              <a:rPr lang="en-US" b="1" i="0" noProof="0" dirty="0">
                <a:solidFill>
                  <a:srgbClr val="000000"/>
                </a:solidFill>
                <a:effectLst/>
                <a:latin typeface="-apple-system"/>
              </a:rPr>
              <a:t>Autoregressive integrated moving average</a:t>
            </a:r>
            <a:r>
              <a:rPr lang="en-US" b="0" i="0" noProof="0" dirty="0">
                <a:solidFill>
                  <a:srgbClr val="000000"/>
                </a:solidFill>
                <a:effectLst/>
                <a:latin typeface="-apple-system"/>
              </a:rPr>
              <a:t>.</a:t>
            </a:r>
          </a:p>
          <a:p>
            <a:pPr algn="l">
              <a:spcAft>
                <a:spcPts val="1200"/>
              </a:spcAft>
            </a:pPr>
            <a:r>
              <a:rPr lang="en-US" b="0" i="0" noProof="0" dirty="0">
                <a:solidFill>
                  <a:srgbClr val="000000"/>
                </a:solidFill>
                <a:effectLst/>
                <a:latin typeface="-apple-system"/>
              </a:rPr>
              <a:t>This means it works using a moving (rolling) average over the data.</a:t>
            </a:r>
          </a:p>
          <a:p>
            <a:pPr algn="l">
              <a:spcAft>
                <a:spcPts val="1200"/>
              </a:spcAft>
            </a:pPr>
            <a:r>
              <a:rPr lang="en-US" b="0" i="0" noProof="0" dirty="0">
                <a:solidFill>
                  <a:srgbClr val="000000"/>
                </a:solidFill>
                <a:effectLst/>
                <a:latin typeface="-apple-system"/>
              </a:rPr>
              <a:t>Good model when your data is non-stationary in terms of </a:t>
            </a:r>
            <a:r>
              <a:rPr lang="en-US" b="0" i="1" noProof="0" dirty="0">
                <a:solidFill>
                  <a:srgbClr val="000000"/>
                </a:solidFill>
                <a:effectLst/>
                <a:latin typeface="-apple-system"/>
              </a:rPr>
              <a:t>mean</a:t>
            </a:r>
            <a:r>
              <a:rPr lang="en-US" b="0" i="0" noProof="0" dirty="0">
                <a:solidFill>
                  <a:srgbClr val="000000"/>
                </a:solidFill>
                <a:effectLst/>
                <a:latin typeface="-apple-system"/>
              </a:rPr>
              <a:t>, but not in terms of </a:t>
            </a:r>
            <a:r>
              <a:rPr lang="en-US" b="0" i="1" noProof="0" dirty="0">
                <a:solidFill>
                  <a:srgbClr val="000000"/>
                </a:solidFill>
                <a:effectLst/>
                <a:latin typeface="-apple-system"/>
              </a:rPr>
              <a:t>variance</a:t>
            </a:r>
            <a:r>
              <a:rPr lang="en-US" b="0" i="0" noProof="0" dirty="0">
                <a:solidFill>
                  <a:srgbClr val="000000"/>
                </a:solidFill>
                <a:effectLst/>
                <a:latin typeface="-apple-system"/>
              </a:rPr>
              <a:t>.</a:t>
            </a:r>
          </a:p>
          <a:p>
            <a:pPr lvl="1">
              <a:spcAft>
                <a:spcPts val="1200"/>
              </a:spcAft>
            </a:pPr>
            <a:r>
              <a:rPr lang="en-US" b="0" i="0" noProof="0" dirty="0">
                <a:solidFill>
                  <a:srgbClr val="000000"/>
                </a:solidFill>
                <a:effectLst/>
                <a:latin typeface="-apple-system"/>
              </a:rPr>
              <a:t>This problem, the not being able to cope with variance, is somewhat dealt with by applying a seasonal differencing.</a:t>
            </a:r>
          </a:p>
          <a:p>
            <a:pPr algn="l">
              <a:spcAft>
                <a:spcPts val="1200"/>
              </a:spcAft>
            </a:pPr>
            <a:r>
              <a:rPr lang="en-US" b="0" i="0" noProof="0" dirty="0">
                <a:solidFill>
                  <a:srgbClr val="000000"/>
                </a:solidFill>
                <a:effectLst/>
                <a:latin typeface="-apple-system"/>
              </a:rPr>
              <a:t>The autoregressive-part means that the predicted value is partly predicted by using a regression on earlier versions of itself.</a:t>
            </a:r>
          </a:p>
          <a:p>
            <a:endParaRPr lang="en-US" noProof="0" dirty="0"/>
          </a:p>
          <a:p>
            <a:endParaRPr lang="en-US" dirty="0"/>
          </a:p>
        </p:txBody>
      </p:sp>
      <p:sp>
        <p:nvSpPr>
          <p:cNvPr id="4" name="Slide Number Placeholder 3">
            <a:extLst>
              <a:ext uri="{FF2B5EF4-FFF2-40B4-BE49-F238E27FC236}">
                <a16:creationId xmlns:a16="http://schemas.microsoft.com/office/drawing/2014/main" id="{0A1EC3B6-D159-8526-81BD-348F8FFF77A8}"/>
              </a:ext>
            </a:extLst>
          </p:cNvPr>
          <p:cNvSpPr>
            <a:spLocks noGrp="1"/>
          </p:cNvSpPr>
          <p:nvPr>
            <p:ph type="sldNum" sz="quarter" idx="12"/>
          </p:nvPr>
        </p:nvSpPr>
        <p:spPr/>
        <p:txBody>
          <a:bodyPr/>
          <a:lstStyle/>
          <a:p>
            <a:fld id="{FE1B3154-47D9-4402-8EDB-E791933DC0B9}" type="slidenum">
              <a:rPr lang="nl-BE" smtClean="0"/>
              <a:pPr/>
              <a:t>24</a:t>
            </a:fld>
            <a:endParaRPr lang="nl-BE"/>
          </a:p>
        </p:txBody>
      </p:sp>
    </p:spTree>
    <p:extLst>
      <p:ext uri="{BB962C8B-B14F-4D97-AF65-F5344CB8AC3E}">
        <p14:creationId xmlns:p14="http://schemas.microsoft.com/office/powerpoint/2010/main" val="209687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5696-3B9F-16D7-221D-E556D2A51D56}"/>
              </a:ext>
            </a:extLst>
          </p:cNvPr>
          <p:cNvSpPr>
            <a:spLocks noGrp="1"/>
          </p:cNvSpPr>
          <p:nvPr>
            <p:ph type="title"/>
          </p:nvPr>
        </p:nvSpPr>
        <p:spPr/>
        <p:txBody>
          <a:bodyPr/>
          <a:lstStyle/>
          <a:p>
            <a:r>
              <a:rPr lang="en-US" noProof="0" dirty="0" err="1"/>
              <a:t>DeepAR</a:t>
            </a:r>
            <a:r>
              <a:rPr lang="en-US" noProof="0" dirty="0"/>
              <a:t>+</a:t>
            </a:r>
            <a:endParaRPr lang="en-US" dirty="0"/>
          </a:p>
        </p:txBody>
      </p:sp>
      <p:sp>
        <p:nvSpPr>
          <p:cNvPr id="3" name="Content Placeholder 2">
            <a:extLst>
              <a:ext uri="{FF2B5EF4-FFF2-40B4-BE49-F238E27FC236}">
                <a16:creationId xmlns:a16="http://schemas.microsoft.com/office/drawing/2014/main" id="{0096CF80-E4D2-474B-D7E4-EE4EEADAE2FE}"/>
              </a:ext>
            </a:extLst>
          </p:cNvPr>
          <p:cNvSpPr>
            <a:spLocks noGrp="1"/>
          </p:cNvSpPr>
          <p:nvPr>
            <p:ph idx="1"/>
          </p:nvPr>
        </p:nvSpPr>
        <p:spPr/>
        <p:txBody>
          <a:bodyPr/>
          <a:lstStyle/>
          <a:p>
            <a:r>
              <a:rPr lang="en-US" noProof="0" dirty="0" err="1"/>
              <a:t>DeepAR</a:t>
            </a:r>
            <a:r>
              <a:rPr lang="en-US" noProof="0" dirty="0"/>
              <a:t>+ is only implemented on AWS.</a:t>
            </a:r>
          </a:p>
          <a:p>
            <a:r>
              <a:rPr lang="en-US" noProof="0" dirty="0"/>
              <a:t>It uses a recurrent neural network, meaning the neurons are sometimes connected back to themselves.</a:t>
            </a:r>
          </a:p>
          <a:p>
            <a:pPr lvl="1"/>
            <a:r>
              <a:rPr lang="en-US" noProof="0" dirty="0"/>
              <a:t>A special case of neural networks, which is the focus of the Big Data course.</a:t>
            </a:r>
          </a:p>
          <a:p>
            <a:r>
              <a:rPr lang="en-US" noProof="0" dirty="0"/>
              <a:t>The major difference between the other models is that a neural network needs to be trained: </a:t>
            </a:r>
            <a:r>
              <a:rPr lang="en-US" noProof="0" dirty="0" err="1"/>
              <a:t>DeepAR</a:t>
            </a:r>
            <a:r>
              <a:rPr lang="en-US" noProof="0" dirty="0"/>
              <a:t>+ will thus take some time for training and will need a lot of data (more than the actual data we want to predict)</a:t>
            </a:r>
          </a:p>
          <a:p>
            <a:r>
              <a:rPr lang="en-US" noProof="0" dirty="0"/>
              <a:t>Once these conditions have been fulfilled it should outperform the 'normal' models like ARIMA and ETS.</a:t>
            </a:r>
          </a:p>
          <a:p>
            <a:endParaRPr lang="en-US" dirty="0"/>
          </a:p>
        </p:txBody>
      </p:sp>
      <p:sp>
        <p:nvSpPr>
          <p:cNvPr id="4" name="Slide Number Placeholder 3">
            <a:extLst>
              <a:ext uri="{FF2B5EF4-FFF2-40B4-BE49-F238E27FC236}">
                <a16:creationId xmlns:a16="http://schemas.microsoft.com/office/drawing/2014/main" id="{FDB403B9-4168-0B66-3D7A-5715E7DA573B}"/>
              </a:ext>
            </a:extLst>
          </p:cNvPr>
          <p:cNvSpPr>
            <a:spLocks noGrp="1"/>
          </p:cNvSpPr>
          <p:nvPr>
            <p:ph type="sldNum" sz="quarter" idx="12"/>
          </p:nvPr>
        </p:nvSpPr>
        <p:spPr/>
        <p:txBody>
          <a:bodyPr/>
          <a:lstStyle/>
          <a:p>
            <a:fld id="{FE1B3154-47D9-4402-8EDB-E791933DC0B9}" type="slidenum">
              <a:rPr lang="nl-BE" smtClean="0"/>
              <a:pPr/>
              <a:t>25</a:t>
            </a:fld>
            <a:endParaRPr lang="nl-BE"/>
          </a:p>
        </p:txBody>
      </p:sp>
    </p:spTree>
    <p:extLst>
      <p:ext uri="{BB962C8B-B14F-4D97-AF65-F5344CB8AC3E}">
        <p14:creationId xmlns:p14="http://schemas.microsoft.com/office/powerpoint/2010/main" val="3937328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E66F-EC38-8E11-3E3B-B83770701EE3}"/>
              </a:ext>
            </a:extLst>
          </p:cNvPr>
          <p:cNvSpPr>
            <a:spLocks noGrp="1"/>
          </p:cNvSpPr>
          <p:nvPr>
            <p:ph type="title"/>
          </p:nvPr>
        </p:nvSpPr>
        <p:spPr/>
        <p:txBody>
          <a:bodyPr/>
          <a:lstStyle/>
          <a:p>
            <a:r>
              <a:rPr lang="en-US" dirty="0"/>
              <a:t>ETS</a:t>
            </a:r>
          </a:p>
        </p:txBody>
      </p:sp>
      <p:sp>
        <p:nvSpPr>
          <p:cNvPr id="3" name="Content Placeholder 2">
            <a:extLst>
              <a:ext uri="{FF2B5EF4-FFF2-40B4-BE49-F238E27FC236}">
                <a16:creationId xmlns:a16="http://schemas.microsoft.com/office/drawing/2014/main" id="{7A018243-0F83-6BE5-F90B-07C59CFC7A7E}"/>
              </a:ext>
            </a:extLst>
          </p:cNvPr>
          <p:cNvSpPr>
            <a:spLocks noGrp="1"/>
          </p:cNvSpPr>
          <p:nvPr>
            <p:ph idx="1"/>
          </p:nvPr>
        </p:nvSpPr>
        <p:spPr/>
        <p:txBody>
          <a:bodyPr/>
          <a:lstStyle/>
          <a:p>
            <a:r>
              <a:rPr lang="en-US" noProof="0" dirty="0"/>
              <a:t>Exponential Smoothing is a technique that can only be applied to univariate datasets.</a:t>
            </a:r>
          </a:p>
          <a:p>
            <a:pPr lvl="1"/>
            <a:r>
              <a:rPr lang="en-US" noProof="0" dirty="0"/>
              <a:t>Time and one column of data</a:t>
            </a:r>
          </a:p>
          <a:p>
            <a:pPr lvl="1"/>
            <a:r>
              <a:rPr lang="en-US" noProof="0" dirty="0"/>
              <a:t>If you have a list of ice cream sales during the previous summer annotated with the temperature, ETS will not be looking at the temperature (and will therefore not be your go-to option).</a:t>
            </a:r>
          </a:p>
          <a:p>
            <a:pPr lvl="1"/>
            <a:r>
              <a:rPr lang="en-US" noProof="0" dirty="0"/>
              <a:t>If you have a list of cyclists </a:t>
            </a:r>
            <a:r>
              <a:rPr lang="en-US" noProof="0" dirty="0" err="1"/>
              <a:t>accross</a:t>
            </a:r>
            <a:r>
              <a:rPr lang="en-US" noProof="0" dirty="0"/>
              <a:t> a bike-highway ETS is a valid option.</a:t>
            </a:r>
          </a:p>
          <a:p>
            <a:endParaRPr lang="en-US" noProof="0" dirty="0"/>
          </a:p>
          <a:p>
            <a:r>
              <a:rPr lang="en-US" noProof="0" dirty="0"/>
              <a:t>It works by calculating a weighted average over all observations. These weights decrease exponentially over time.</a:t>
            </a:r>
          </a:p>
          <a:p>
            <a:endParaRPr lang="en-US" dirty="0"/>
          </a:p>
        </p:txBody>
      </p:sp>
      <p:sp>
        <p:nvSpPr>
          <p:cNvPr id="4" name="Slide Number Placeholder 3">
            <a:extLst>
              <a:ext uri="{FF2B5EF4-FFF2-40B4-BE49-F238E27FC236}">
                <a16:creationId xmlns:a16="http://schemas.microsoft.com/office/drawing/2014/main" id="{325B1258-0BD6-B35F-4F04-B815FF8B8C5D}"/>
              </a:ext>
            </a:extLst>
          </p:cNvPr>
          <p:cNvSpPr>
            <a:spLocks noGrp="1"/>
          </p:cNvSpPr>
          <p:nvPr>
            <p:ph type="sldNum" sz="quarter" idx="12"/>
          </p:nvPr>
        </p:nvSpPr>
        <p:spPr/>
        <p:txBody>
          <a:bodyPr/>
          <a:lstStyle/>
          <a:p>
            <a:fld id="{FE1B3154-47D9-4402-8EDB-E791933DC0B9}" type="slidenum">
              <a:rPr lang="nl-BE" smtClean="0"/>
              <a:pPr/>
              <a:t>26</a:t>
            </a:fld>
            <a:endParaRPr lang="nl-BE"/>
          </a:p>
        </p:txBody>
      </p:sp>
    </p:spTree>
    <p:extLst>
      <p:ext uri="{BB962C8B-B14F-4D97-AF65-F5344CB8AC3E}">
        <p14:creationId xmlns:p14="http://schemas.microsoft.com/office/powerpoint/2010/main" val="300453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EE02-E2AC-B136-C8E1-D5BD539092AE}"/>
              </a:ext>
            </a:extLst>
          </p:cNvPr>
          <p:cNvSpPr>
            <a:spLocks noGrp="1"/>
          </p:cNvSpPr>
          <p:nvPr>
            <p:ph type="title"/>
          </p:nvPr>
        </p:nvSpPr>
        <p:spPr/>
        <p:txBody>
          <a:bodyPr/>
          <a:lstStyle/>
          <a:p>
            <a:r>
              <a:rPr lang="en-US" dirty="0"/>
              <a:t>NPTS</a:t>
            </a:r>
          </a:p>
        </p:txBody>
      </p:sp>
      <p:sp>
        <p:nvSpPr>
          <p:cNvPr id="3" name="Content Placeholder 2">
            <a:extLst>
              <a:ext uri="{FF2B5EF4-FFF2-40B4-BE49-F238E27FC236}">
                <a16:creationId xmlns:a16="http://schemas.microsoft.com/office/drawing/2014/main" id="{C4A5F4BC-9BB3-4802-D7D3-1803C0B5EF8A}"/>
              </a:ext>
            </a:extLst>
          </p:cNvPr>
          <p:cNvSpPr>
            <a:spLocks noGrp="1"/>
          </p:cNvSpPr>
          <p:nvPr>
            <p:ph idx="1"/>
          </p:nvPr>
        </p:nvSpPr>
        <p:spPr/>
        <p:txBody>
          <a:bodyPr>
            <a:normAutofit fontScale="85000" lnSpcReduction="20000"/>
          </a:bodyPr>
          <a:lstStyle/>
          <a:p>
            <a:r>
              <a:rPr lang="en-US" noProof="0" dirty="0"/>
              <a:t>Arima and ETS are parametric models. This means they calculate some parameters based on the input data and only need these parameters to predict the future data.</a:t>
            </a:r>
          </a:p>
          <a:p>
            <a:pPr lvl="1"/>
            <a:r>
              <a:rPr lang="en-US" noProof="0" dirty="0"/>
              <a:t>Very transparent and requires less compute</a:t>
            </a:r>
          </a:p>
          <a:p>
            <a:r>
              <a:rPr lang="en-US" noProof="0" dirty="0"/>
              <a:t>A non-parametric model does not simply calculate these parameters but requires the current state in addition to some calculated parameters.</a:t>
            </a:r>
          </a:p>
          <a:p>
            <a:pPr lvl="1"/>
            <a:r>
              <a:rPr lang="en-US" noProof="0" dirty="0"/>
              <a:t>Harder to compute</a:t>
            </a:r>
          </a:p>
          <a:p>
            <a:pPr lvl="1"/>
            <a:r>
              <a:rPr lang="en-US" noProof="0" dirty="0"/>
              <a:t>Requires way more data</a:t>
            </a:r>
          </a:p>
          <a:p>
            <a:pPr lvl="1"/>
            <a:r>
              <a:rPr lang="en-US" noProof="0" dirty="0"/>
              <a:t>Does tend to yield better results.</a:t>
            </a:r>
          </a:p>
          <a:p>
            <a:pPr lvl="1"/>
            <a:r>
              <a:rPr lang="en-US" noProof="0" dirty="0" err="1"/>
              <a:t>DeepAR</a:t>
            </a:r>
            <a:r>
              <a:rPr lang="en-US" noProof="0" dirty="0"/>
              <a:t>+ is a good example of a non-parametric model.</a:t>
            </a:r>
          </a:p>
          <a:p>
            <a:r>
              <a:rPr lang="en-US" noProof="0" dirty="0"/>
              <a:t>NPTS or Non-Parametric Time Series predicts by sampling from past values.</a:t>
            </a:r>
          </a:p>
          <a:p>
            <a:pPr lvl="1"/>
            <a:r>
              <a:rPr lang="en-US" noProof="0" dirty="0"/>
              <a:t>(This sounds to easy to be true, which is in fact the case. The actual theory is way deeper, but also nothing that can be summarized in three lines. It does however give a good starting point which isn't technically incorrect.)</a:t>
            </a:r>
          </a:p>
          <a:p>
            <a:r>
              <a:rPr lang="en-US" noProof="0" dirty="0"/>
              <a:t>There are many variants of NPTS, like Seasonal NPTS, Climatological Forecaster and Seasonal Climatological Forecaster.</a:t>
            </a:r>
          </a:p>
          <a:p>
            <a:endParaRPr lang="en-US" noProof="0" dirty="0"/>
          </a:p>
          <a:p>
            <a:endParaRPr lang="en-US" dirty="0"/>
          </a:p>
        </p:txBody>
      </p:sp>
      <p:sp>
        <p:nvSpPr>
          <p:cNvPr id="4" name="Slide Number Placeholder 3">
            <a:extLst>
              <a:ext uri="{FF2B5EF4-FFF2-40B4-BE49-F238E27FC236}">
                <a16:creationId xmlns:a16="http://schemas.microsoft.com/office/drawing/2014/main" id="{57767384-7D74-721A-B8CD-45B61BF86B40}"/>
              </a:ext>
            </a:extLst>
          </p:cNvPr>
          <p:cNvSpPr>
            <a:spLocks noGrp="1"/>
          </p:cNvSpPr>
          <p:nvPr>
            <p:ph type="sldNum" sz="quarter" idx="12"/>
          </p:nvPr>
        </p:nvSpPr>
        <p:spPr/>
        <p:txBody>
          <a:bodyPr/>
          <a:lstStyle/>
          <a:p>
            <a:fld id="{FE1B3154-47D9-4402-8EDB-E791933DC0B9}" type="slidenum">
              <a:rPr lang="nl-BE" smtClean="0"/>
              <a:pPr/>
              <a:t>27</a:t>
            </a:fld>
            <a:endParaRPr lang="nl-BE"/>
          </a:p>
        </p:txBody>
      </p:sp>
    </p:spTree>
    <p:extLst>
      <p:ext uri="{BB962C8B-B14F-4D97-AF65-F5344CB8AC3E}">
        <p14:creationId xmlns:p14="http://schemas.microsoft.com/office/powerpoint/2010/main" val="374001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E5AB-F897-7BB6-4F1E-FFBD7D9B2842}"/>
              </a:ext>
            </a:extLst>
          </p:cNvPr>
          <p:cNvSpPr>
            <a:spLocks noGrp="1"/>
          </p:cNvSpPr>
          <p:nvPr>
            <p:ph type="title"/>
          </p:nvPr>
        </p:nvSpPr>
        <p:spPr/>
        <p:txBody>
          <a:bodyPr/>
          <a:lstStyle/>
          <a:p>
            <a:r>
              <a:rPr lang="en-US" noProof="0" dirty="0"/>
              <a:t>Prophet</a:t>
            </a:r>
            <a:endParaRPr lang="en-US" dirty="0"/>
          </a:p>
        </p:txBody>
      </p:sp>
      <p:sp>
        <p:nvSpPr>
          <p:cNvPr id="3" name="Content Placeholder 2">
            <a:extLst>
              <a:ext uri="{FF2B5EF4-FFF2-40B4-BE49-F238E27FC236}">
                <a16:creationId xmlns:a16="http://schemas.microsoft.com/office/drawing/2014/main" id="{1494B1CD-BA49-1B05-1D17-FB19E0D99EF3}"/>
              </a:ext>
            </a:extLst>
          </p:cNvPr>
          <p:cNvSpPr>
            <a:spLocks noGrp="1"/>
          </p:cNvSpPr>
          <p:nvPr>
            <p:ph idx="1"/>
          </p:nvPr>
        </p:nvSpPr>
        <p:spPr/>
        <p:txBody>
          <a:bodyPr>
            <a:normAutofit lnSpcReduction="10000"/>
          </a:bodyPr>
          <a:lstStyle/>
          <a:p>
            <a:r>
              <a:rPr lang="en-US" noProof="0" dirty="0"/>
              <a:t>Prophet is made by Facebook, but it has been made available publicly as open source software.</a:t>
            </a:r>
          </a:p>
          <a:p>
            <a:r>
              <a:rPr lang="en-US" noProof="0" dirty="0"/>
              <a:t>It can detect multiple seasonal components in your data</a:t>
            </a:r>
          </a:p>
          <a:p>
            <a:pPr lvl="1"/>
            <a:r>
              <a:rPr lang="en-US" noProof="0" dirty="0"/>
              <a:t>The weekly trend and yearly trend for bikers on highways. </a:t>
            </a:r>
          </a:p>
          <a:p>
            <a:r>
              <a:rPr lang="en-US" noProof="0" dirty="0"/>
              <a:t>Robust to missing data.</a:t>
            </a:r>
          </a:p>
          <a:p>
            <a:endParaRPr lang="en-US" noProof="0" dirty="0"/>
          </a:p>
          <a:p>
            <a:r>
              <a:rPr lang="en-US" noProof="0" dirty="0"/>
              <a:t>Downside: Facebook will continue to support Prophet but is no longer making it better.</a:t>
            </a:r>
          </a:p>
          <a:p>
            <a:pPr lvl="1"/>
            <a:r>
              <a:rPr lang="en-US" noProof="0" dirty="0"/>
              <a:t>Real cutting edge can now be found in </a:t>
            </a:r>
            <a:r>
              <a:rPr lang="en-US" noProof="0" dirty="0" err="1"/>
              <a:t>NeuralProphet</a:t>
            </a:r>
            <a:r>
              <a:rPr lang="en-US" noProof="0" dirty="0"/>
              <a:t>.</a:t>
            </a:r>
          </a:p>
          <a:p>
            <a:pPr lvl="1"/>
            <a:r>
              <a:rPr lang="en-US" noProof="0" dirty="0"/>
              <a:t>This doesn't mean however that Prophet is a bad model to use, it's still a very good model that will yield dependable results.</a:t>
            </a:r>
          </a:p>
          <a:p>
            <a:endParaRPr lang="en-US" dirty="0"/>
          </a:p>
        </p:txBody>
      </p:sp>
      <p:sp>
        <p:nvSpPr>
          <p:cNvPr id="4" name="Slide Number Placeholder 3">
            <a:extLst>
              <a:ext uri="{FF2B5EF4-FFF2-40B4-BE49-F238E27FC236}">
                <a16:creationId xmlns:a16="http://schemas.microsoft.com/office/drawing/2014/main" id="{ADAB172C-DC20-EBE4-1EB2-3314804F6334}"/>
              </a:ext>
            </a:extLst>
          </p:cNvPr>
          <p:cNvSpPr>
            <a:spLocks noGrp="1"/>
          </p:cNvSpPr>
          <p:nvPr>
            <p:ph type="sldNum" sz="quarter" idx="12"/>
          </p:nvPr>
        </p:nvSpPr>
        <p:spPr/>
        <p:txBody>
          <a:bodyPr/>
          <a:lstStyle/>
          <a:p>
            <a:fld id="{FE1B3154-47D9-4402-8EDB-E791933DC0B9}" type="slidenum">
              <a:rPr lang="nl-BE" smtClean="0"/>
              <a:pPr/>
              <a:t>28</a:t>
            </a:fld>
            <a:endParaRPr lang="nl-BE"/>
          </a:p>
        </p:txBody>
      </p:sp>
    </p:spTree>
    <p:extLst>
      <p:ext uri="{BB962C8B-B14F-4D97-AF65-F5344CB8AC3E}">
        <p14:creationId xmlns:p14="http://schemas.microsoft.com/office/powerpoint/2010/main" val="1999110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BEE4-9BFE-6F9C-B40F-A9E509662120}"/>
              </a:ext>
            </a:extLst>
          </p:cNvPr>
          <p:cNvSpPr>
            <a:spLocks noGrp="1"/>
          </p:cNvSpPr>
          <p:nvPr>
            <p:ph type="title"/>
          </p:nvPr>
        </p:nvSpPr>
        <p:spPr/>
        <p:txBody>
          <a:bodyPr/>
          <a:lstStyle/>
          <a:p>
            <a:r>
              <a:rPr lang="en-US" noProof="0" dirty="0"/>
              <a:t>Conclusion</a:t>
            </a:r>
            <a:endParaRPr lang="en-US" dirty="0"/>
          </a:p>
        </p:txBody>
      </p:sp>
      <p:sp>
        <p:nvSpPr>
          <p:cNvPr id="3" name="Content Placeholder 2">
            <a:extLst>
              <a:ext uri="{FF2B5EF4-FFF2-40B4-BE49-F238E27FC236}">
                <a16:creationId xmlns:a16="http://schemas.microsoft.com/office/drawing/2014/main" id="{F861361B-32F3-B365-11C1-1F8F477D8207}"/>
              </a:ext>
            </a:extLst>
          </p:cNvPr>
          <p:cNvSpPr>
            <a:spLocks noGrp="1"/>
          </p:cNvSpPr>
          <p:nvPr>
            <p:ph idx="1"/>
          </p:nvPr>
        </p:nvSpPr>
        <p:spPr/>
        <p:txBody>
          <a:bodyPr/>
          <a:lstStyle/>
          <a:p>
            <a:r>
              <a:rPr lang="en-US" noProof="0" dirty="0"/>
              <a:t>Time series are a special type of data where the data is time-related</a:t>
            </a:r>
          </a:p>
          <a:p>
            <a:r>
              <a:rPr lang="en-US" noProof="0" dirty="0"/>
              <a:t>The statistical approach is different from ‘regular’ data and additional methods can be applied</a:t>
            </a:r>
          </a:p>
          <a:p>
            <a:pPr lvl="1"/>
            <a:r>
              <a:rPr lang="en-US" noProof="0" dirty="0"/>
              <a:t>Sparse or dense representation</a:t>
            </a:r>
          </a:p>
          <a:p>
            <a:pPr lvl="1"/>
            <a:r>
              <a:rPr lang="en-US" noProof="0" dirty="0"/>
              <a:t>Rolling average</a:t>
            </a:r>
          </a:p>
          <a:p>
            <a:pPr lvl="1"/>
            <a:r>
              <a:rPr lang="en-US" noProof="0" dirty="0"/>
              <a:t>Stability, stationarity</a:t>
            </a:r>
          </a:p>
          <a:p>
            <a:r>
              <a:rPr lang="en-US" noProof="0" dirty="0"/>
              <a:t>Time series also have their own models</a:t>
            </a:r>
          </a:p>
          <a:p>
            <a:endParaRPr lang="en-US" dirty="0"/>
          </a:p>
        </p:txBody>
      </p:sp>
      <p:sp>
        <p:nvSpPr>
          <p:cNvPr id="4" name="Slide Number Placeholder 3">
            <a:extLst>
              <a:ext uri="{FF2B5EF4-FFF2-40B4-BE49-F238E27FC236}">
                <a16:creationId xmlns:a16="http://schemas.microsoft.com/office/drawing/2014/main" id="{6D9F35E0-63DF-045D-F74B-820478FB9BD1}"/>
              </a:ext>
            </a:extLst>
          </p:cNvPr>
          <p:cNvSpPr>
            <a:spLocks noGrp="1"/>
          </p:cNvSpPr>
          <p:nvPr>
            <p:ph type="sldNum" sz="quarter" idx="12"/>
          </p:nvPr>
        </p:nvSpPr>
        <p:spPr/>
        <p:txBody>
          <a:bodyPr/>
          <a:lstStyle/>
          <a:p>
            <a:fld id="{FE1B3154-47D9-4402-8EDB-E791933DC0B9}" type="slidenum">
              <a:rPr lang="nl-BE" smtClean="0"/>
              <a:pPr/>
              <a:t>29</a:t>
            </a:fld>
            <a:endParaRPr lang="nl-BE"/>
          </a:p>
        </p:txBody>
      </p:sp>
    </p:spTree>
    <p:extLst>
      <p:ext uri="{BB962C8B-B14F-4D97-AF65-F5344CB8AC3E}">
        <p14:creationId xmlns:p14="http://schemas.microsoft.com/office/powerpoint/2010/main" val="42389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C9B5-074B-CA25-555E-D7C3BC30D598}"/>
              </a:ext>
            </a:extLst>
          </p:cNvPr>
          <p:cNvSpPr>
            <a:spLocks noGrp="1"/>
          </p:cNvSpPr>
          <p:nvPr>
            <p:ph type="title"/>
          </p:nvPr>
        </p:nvSpPr>
        <p:spPr/>
        <p:txBody>
          <a:bodyPr/>
          <a:lstStyle/>
          <a:p>
            <a:r>
              <a:rPr lang="en-US" noProof="0" dirty="0"/>
              <a:t>Time series data</a:t>
            </a:r>
            <a:endParaRPr lang="en-US" dirty="0"/>
          </a:p>
        </p:txBody>
      </p:sp>
      <p:sp>
        <p:nvSpPr>
          <p:cNvPr id="3" name="Content Placeholder 2">
            <a:extLst>
              <a:ext uri="{FF2B5EF4-FFF2-40B4-BE49-F238E27FC236}">
                <a16:creationId xmlns:a16="http://schemas.microsoft.com/office/drawing/2014/main" id="{B645D063-C870-D3E7-FCD4-B47131B2B1D4}"/>
              </a:ext>
            </a:extLst>
          </p:cNvPr>
          <p:cNvSpPr>
            <a:spLocks noGrp="1"/>
          </p:cNvSpPr>
          <p:nvPr>
            <p:ph idx="1"/>
          </p:nvPr>
        </p:nvSpPr>
        <p:spPr/>
        <p:txBody>
          <a:bodyPr/>
          <a:lstStyle/>
          <a:p>
            <a:r>
              <a:rPr lang="en-US" noProof="0" dirty="0"/>
              <a:t>Definition: Time series data is a sequence of data points collected or recorded at specific time intervals.</a:t>
            </a:r>
          </a:p>
          <a:p>
            <a:pPr lvl="1"/>
            <a:r>
              <a:rPr lang="en-US" noProof="0" dirty="0"/>
              <a:t>The time component is critical: the data points are ordered chronologically.</a:t>
            </a:r>
          </a:p>
          <a:p>
            <a:pPr lvl="1"/>
            <a:r>
              <a:rPr lang="en-US" noProof="0" dirty="0"/>
              <a:t>Observations at different time points often exhibit dependencies. Future values can depend on past ones (depicting trends and seasonality).</a:t>
            </a:r>
          </a:p>
          <a:p>
            <a:pPr lvl="1"/>
            <a:r>
              <a:rPr lang="en-US" noProof="0" dirty="0"/>
              <a:t>Time intervals can be regular (hourly, daily, monthly) or irregular, depending on the domain (e.g., stock prices vs. event-driven data).</a:t>
            </a:r>
          </a:p>
          <a:p>
            <a:pPr lvl="1"/>
            <a:r>
              <a:rPr lang="en-US" noProof="0" dirty="0"/>
              <a:t>A time series can be univariate (one variable measured over time) or multivariate (multiple variables measured simultaneously).</a:t>
            </a:r>
          </a:p>
          <a:p>
            <a:r>
              <a:rPr lang="en-US" noProof="0" dirty="0"/>
              <a:t>Applications: Forecasting (sales, stock prices), anomaly detection (in industrial equipment), and pattern recognition (speech, ECG data).</a:t>
            </a:r>
          </a:p>
          <a:p>
            <a:endParaRPr lang="en-US" dirty="0"/>
          </a:p>
        </p:txBody>
      </p:sp>
      <p:sp>
        <p:nvSpPr>
          <p:cNvPr id="4" name="Slide Number Placeholder 3">
            <a:extLst>
              <a:ext uri="{FF2B5EF4-FFF2-40B4-BE49-F238E27FC236}">
                <a16:creationId xmlns:a16="http://schemas.microsoft.com/office/drawing/2014/main" id="{61767CEE-72F5-57FE-16C5-B45BEF518326}"/>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28046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8C38-AA9F-ABA1-A285-18635D92953D}"/>
              </a:ext>
            </a:extLst>
          </p:cNvPr>
          <p:cNvSpPr>
            <a:spLocks noGrp="1"/>
          </p:cNvSpPr>
          <p:nvPr>
            <p:ph type="title"/>
          </p:nvPr>
        </p:nvSpPr>
        <p:spPr/>
        <p:txBody>
          <a:bodyPr/>
          <a:lstStyle/>
          <a:p>
            <a:r>
              <a:rPr lang="en-US" dirty="0"/>
              <a:t>Forecasting use cases</a:t>
            </a:r>
          </a:p>
        </p:txBody>
      </p:sp>
      <p:sp>
        <p:nvSpPr>
          <p:cNvPr id="4" name="Slide Number Placeholder 3">
            <a:extLst>
              <a:ext uri="{FF2B5EF4-FFF2-40B4-BE49-F238E27FC236}">
                <a16:creationId xmlns:a16="http://schemas.microsoft.com/office/drawing/2014/main" id="{D9930433-494F-FE54-36A9-FCC631FF7C94}"/>
              </a:ext>
            </a:extLst>
          </p:cNvPr>
          <p:cNvSpPr>
            <a:spLocks noGrp="1"/>
          </p:cNvSpPr>
          <p:nvPr>
            <p:ph type="sldNum" sz="quarter" idx="12"/>
          </p:nvPr>
        </p:nvSpPr>
        <p:spPr/>
        <p:txBody>
          <a:bodyPr/>
          <a:lstStyle/>
          <a:p>
            <a:fld id="{FE1B3154-47D9-4402-8EDB-E791933DC0B9}" type="slidenum">
              <a:rPr lang="nl-BE" smtClean="0"/>
              <a:pPr/>
              <a:t>4</a:t>
            </a:fld>
            <a:endParaRPr lang="nl-BE"/>
          </a:p>
        </p:txBody>
      </p:sp>
      <p:sp>
        <p:nvSpPr>
          <p:cNvPr id="7" name="TextBox 6">
            <a:extLst>
              <a:ext uri="{FF2B5EF4-FFF2-40B4-BE49-F238E27FC236}">
                <a16:creationId xmlns:a16="http://schemas.microsoft.com/office/drawing/2014/main" id="{1E10399F-BAF7-86C0-790F-17405EC2511F}"/>
              </a:ext>
            </a:extLst>
          </p:cNvPr>
          <p:cNvSpPr txBox="1"/>
          <p:nvPr/>
        </p:nvSpPr>
        <p:spPr>
          <a:xfrm>
            <a:off x="1316353" y="3456704"/>
            <a:ext cx="3649845" cy="461665"/>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Sales and demand forecasts</a:t>
            </a:r>
          </a:p>
        </p:txBody>
      </p:sp>
      <p:sp>
        <p:nvSpPr>
          <p:cNvPr id="8" name="TextBox 7">
            <a:extLst>
              <a:ext uri="{FF2B5EF4-FFF2-40B4-BE49-F238E27FC236}">
                <a16:creationId xmlns:a16="http://schemas.microsoft.com/office/drawing/2014/main" id="{6394D041-A94E-9FF3-2CD4-D77EB74DD8D9}"/>
              </a:ext>
            </a:extLst>
          </p:cNvPr>
          <p:cNvSpPr txBox="1"/>
          <p:nvPr/>
        </p:nvSpPr>
        <p:spPr>
          <a:xfrm>
            <a:off x="1735347" y="6010706"/>
            <a:ext cx="2811859" cy="461665"/>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Energy consumption </a:t>
            </a:r>
          </a:p>
        </p:txBody>
      </p:sp>
      <p:sp>
        <p:nvSpPr>
          <p:cNvPr id="9" name="TextBox 8">
            <a:extLst>
              <a:ext uri="{FF2B5EF4-FFF2-40B4-BE49-F238E27FC236}">
                <a16:creationId xmlns:a16="http://schemas.microsoft.com/office/drawing/2014/main" id="{B4D069E2-A6F8-11C0-D55F-75874AEDA840}"/>
              </a:ext>
            </a:extLst>
          </p:cNvPr>
          <p:cNvSpPr txBox="1"/>
          <p:nvPr/>
        </p:nvSpPr>
        <p:spPr>
          <a:xfrm>
            <a:off x="7777602" y="3456704"/>
            <a:ext cx="2847383" cy="461665"/>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Inventory projections</a:t>
            </a:r>
          </a:p>
        </p:txBody>
      </p:sp>
      <p:sp>
        <p:nvSpPr>
          <p:cNvPr id="10" name="TextBox 9">
            <a:extLst>
              <a:ext uri="{FF2B5EF4-FFF2-40B4-BE49-F238E27FC236}">
                <a16:creationId xmlns:a16="http://schemas.microsoft.com/office/drawing/2014/main" id="{EDCD616C-9663-83B2-856F-6EF868537C55}"/>
              </a:ext>
            </a:extLst>
          </p:cNvPr>
          <p:cNvSpPr txBox="1"/>
          <p:nvPr/>
        </p:nvSpPr>
        <p:spPr>
          <a:xfrm>
            <a:off x="7970155" y="6010706"/>
            <a:ext cx="2462276" cy="461665"/>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Weather forecasts</a:t>
            </a:r>
          </a:p>
        </p:txBody>
      </p:sp>
      <p:pic>
        <p:nvPicPr>
          <p:cNvPr id="11" name="Picture 10">
            <a:extLst>
              <a:ext uri="{FF2B5EF4-FFF2-40B4-BE49-F238E27FC236}">
                <a16:creationId xmlns:a16="http://schemas.microsoft.com/office/drawing/2014/main" id="{4E05EB4E-4940-430F-B8FD-B130602E7592}"/>
              </a:ext>
              <a:ext uri="{C183D7F6-B498-43B3-948B-1728B52AA6E4}">
                <adec:decorative xmlns:adec="http://schemas.microsoft.com/office/drawing/2017/decorative" val="1"/>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7599089" y="1341883"/>
            <a:ext cx="3204409" cy="2137341"/>
          </a:xfrm>
          <a:prstGeom prst="rect">
            <a:avLst/>
          </a:prstGeom>
        </p:spPr>
      </p:pic>
      <p:grpSp>
        <p:nvGrpSpPr>
          <p:cNvPr id="12" name="Group 11" descr="Forecasting use case examples.">
            <a:extLst>
              <a:ext uri="{FF2B5EF4-FFF2-40B4-BE49-F238E27FC236}">
                <a16:creationId xmlns:a16="http://schemas.microsoft.com/office/drawing/2014/main" id="{63D8449C-B33D-D261-EBEB-F6AD6C9465B3}"/>
              </a:ext>
            </a:extLst>
          </p:cNvPr>
          <p:cNvGrpSpPr/>
          <p:nvPr/>
        </p:nvGrpSpPr>
        <p:grpSpPr>
          <a:xfrm>
            <a:off x="1514834" y="1344748"/>
            <a:ext cx="9289465" cy="4661432"/>
            <a:chOff x="1514834" y="1344748"/>
            <a:chExt cx="9289465" cy="4661432"/>
          </a:xfrm>
        </p:grpSpPr>
        <p:pic>
          <p:nvPicPr>
            <p:cNvPr id="13" name="Picture 12">
              <a:extLst>
                <a:ext uri="{FF2B5EF4-FFF2-40B4-BE49-F238E27FC236}">
                  <a16:creationId xmlns:a16="http://schemas.microsoft.com/office/drawing/2014/main" id="{E5B08C70-1FD8-4491-C025-81606852EDA9}"/>
                </a:ext>
                <a:ext uri="{C183D7F6-B498-43B3-948B-1728B52AA6E4}">
                  <adec:decorative xmlns:adec="http://schemas.microsoft.com/office/drawing/2017/decorative" val="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540701" y="1344748"/>
              <a:ext cx="3201150" cy="2134476"/>
            </a:xfrm>
            <a:prstGeom prst="rect">
              <a:avLst/>
            </a:prstGeom>
          </p:spPr>
        </p:pic>
        <p:pic>
          <p:nvPicPr>
            <p:cNvPr id="14" name="Picture 13">
              <a:extLst>
                <a:ext uri="{FF2B5EF4-FFF2-40B4-BE49-F238E27FC236}">
                  <a16:creationId xmlns:a16="http://schemas.microsoft.com/office/drawing/2014/main" id="{A858C4B6-3A79-D1D0-7E65-D300C65CE563}"/>
                </a:ext>
                <a:ext uri="{C183D7F6-B498-43B3-948B-1728B52AA6E4}">
                  <adec:decorative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514834" y="4078545"/>
              <a:ext cx="3252884" cy="1927635"/>
            </a:xfrm>
            <a:prstGeom prst="rect">
              <a:avLst/>
            </a:prstGeom>
          </p:spPr>
        </p:pic>
        <p:pic>
          <p:nvPicPr>
            <p:cNvPr id="15" name="Picture 14">
              <a:extLst>
                <a:ext uri="{FF2B5EF4-FFF2-40B4-BE49-F238E27FC236}">
                  <a16:creationId xmlns:a16="http://schemas.microsoft.com/office/drawing/2014/main" id="{18D93350-7119-5497-E608-C190E7F29942}"/>
                </a:ext>
                <a:ext uri="{C183D7F6-B498-43B3-948B-1728B52AA6E4}">
                  <adec:decorative xmlns:adec="http://schemas.microsoft.com/office/drawing/2017/decorative" val="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7598287" y="4078545"/>
              <a:ext cx="3206012" cy="1927635"/>
            </a:xfrm>
            <a:prstGeom prst="rect">
              <a:avLst/>
            </a:prstGeom>
          </p:spPr>
        </p:pic>
      </p:grpSp>
    </p:spTree>
    <p:extLst>
      <p:ext uri="{BB962C8B-B14F-4D97-AF65-F5344CB8AC3E}">
        <p14:creationId xmlns:p14="http://schemas.microsoft.com/office/powerpoint/2010/main" val="411793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44C2-8758-B682-7E52-DE14CE9E3B4F}"/>
              </a:ext>
            </a:extLst>
          </p:cNvPr>
          <p:cNvSpPr>
            <a:spLocks noGrp="1"/>
          </p:cNvSpPr>
          <p:nvPr>
            <p:ph type="title"/>
          </p:nvPr>
        </p:nvSpPr>
        <p:spPr/>
        <p:txBody>
          <a:bodyPr/>
          <a:lstStyle/>
          <a:p>
            <a:r>
              <a:rPr lang="en-US" noProof="0" dirty="0"/>
              <a:t>Trends in time series data</a:t>
            </a:r>
            <a:endParaRPr lang="en-US" dirty="0"/>
          </a:p>
        </p:txBody>
      </p:sp>
      <p:sp>
        <p:nvSpPr>
          <p:cNvPr id="3" name="Content Placeholder 2">
            <a:extLst>
              <a:ext uri="{FF2B5EF4-FFF2-40B4-BE49-F238E27FC236}">
                <a16:creationId xmlns:a16="http://schemas.microsoft.com/office/drawing/2014/main" id="{BDD2BC5C-9CF6-0C1C-AD79-651A9390CEEC}"/>
              </a:ext>
            </a:extLst>
          </p:cNvPr>
          <p:cNvSpPr>
            <a:spLocks noGrp="1"/>
          </p:cNvSpPr>
          <p:nvPr>
            <p:ph idx="1"/>
          </p:nvPr>
        </p:nvSpPr>
        <p:spPr/>
        <p:txBody>
          <a:bodyPr/>
          <a:lstStyle/>
          <a:p>
            <a:r>
              <a:rPr lang="en-US" noProof="0" dirty="0"/>
              <a:t>A trend is a long-term increase or decrease in the data over time, reflecting an underlying direction in the data.</a:t>
            </a:r>
          </a:p>
          <a:p>
            <a:r>
              <a:rPr lang="en-US" noProof="0" dirty="0"/>
              <a:t>There are the trends we also see in ‘normal’ data:</a:t>
            </a:r>
          </a:p>
          <a:p>
            <a:pPr lvl="1"/>
            <a:r>
              <a:rPr lang="en-US" noProof="0" dirty="0"/>
              <a:t>Upward, downward, linear or exponential, logarithmic (= reverse exponential)</a:t>
            </a:r>
          </a:p>
          <a:p>
            <a:pPr lvl="1"/>
            <a:r>
              <a:rPr lang="en-US" noProof="0" dirty="0"/>
              <a:t>In ‘normal’ data this required two variables, now only one</a:t>
            </a:r>
          </a:p>
          <a:p>
            <a:r>
              <a:rPr lang="en-US" noProof="0" dirty="0"/>
              <a:t>But there are also time-series specific types of trends:</a:t>
            </a:r>
          </a:p>
          <a:p>
            <a:pPr lvl="1"/>
            <a:r>
              <a:rPr lang="en-US" noProof="0" dirty="0"/>
              <a:t>Seasonal</a:t>
            </a:r>
          </a:p>
          <a:p>
            <a:endParaRPr lang="en-US" dirty="0"/>
          </a:p>
        </p:txBody>
      </p:sp>
      <p:sp>
        <p:nvSpPr>
          <p:cNvPr id="4" name="Slide Number Placeholder 3">
            <a:extLst>
              <a:ext uri="{FF2B5EF4-FFF2-40B4-BE49-F238E27FC236}">
                <a16:creationId xmlns:a16="http://schemas.microsoft.com/office/drawing/2014/main" id="{4CD60381-3523-C080-88E3-C371E4885BBC}"/>
              </a:ext>
            </a:extLst>
          </p:cNvPr>
          <p:cNvSpPr>
            <a:spLocks noGrp="1"/>
          </p:cNvSpPr>
          <p:nvPr>
            <p:ph type="sldNum" sz="quarter" idx="12"/>
          </p:nvPr>
        </p:nvSpPr>
        <p:spPr/>
        <p:txBody>
          <a:bodyPr/>
          <a:lstStyle/>
          <a:p>
            <a:fld id="{FE1B3154-47D9-4402-8EDB-E791933DC0B9}" type="slidenum">
              <a:rPr lang="nl-BE" smtClean="0"/>
              <a:pPr/>
              <a:t>5</a:t>
            </a:fld>
            <a:endParaRPr lang="nl-BE"/>
          </a:p>
        </p:txBody>
      </p:sp>
    </p:spTree>
    <p:extLst>
      <p:ext uri="{BB962C8B-B14F-4D97-AF65-F5344CB8AC3E}">
        <p14:creationId xmlns:p14="http://schemas.microsoft.com/office/powerpoint/2010/main" val="278688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63E-18EA-6FA1-67A4-1B27C86E90F1}"/>
              </a:ext>
            </a:extLst>
          </p:cNvPr>
          <p:cNvSpPr>
            <a:spLocks noGrp="1"/>
          </p:cNvSpPr>
          <p:nvPr>
            <p:ph type="title"/>
          </p:nvPr>
        </p:nvSpPr>
        <p:spPr/>
        <p:txBody>
          <a:bodyPr/>
          <a:lstStyle/>
          <a:p>
            <a:r>
              <a:rPr lang="en-US" dirty="0" err="1"/>
              <a:t>TraiN</a:t>
            </a:r>
            <a:r>
              <a:rPr lang="en-US" dirty="0"/>
              <a:t>/test-splits</a:t>
            </a:r>
          </a:p>
        </p:txBody>
      </p:sp>
      <p:sp>
        <p:nvSpPr>
          <p:cNvPr id="3" name="Content Placeholder 2">
            <a:extLst>
              <a:ext uri="{FF2B5EF4-FFF2-40B4-BE49-F238E27FC236}">
                <a16:creationId xmlns:a16="http://schemas.microsoft.com/office/drawing/2014/main" id="{51F56648-C9B6-2220-4F28-05EF5F906FC8}"/>
              </a:ext>
            </a:extLst>
          </p:cNvPr>
          <p:cNvSpPr>
            <a:spLocks noGrp="1"/>
          </p:cNvSpPr>
          <p:nvPr>
            <p:ph idx="1"/>
          </p:nvPr>
        </p:nvSpPr>
        <p:spPr/>
        <p:txBody>
          <a:bodyPr>
            <a:normAutofit/>
          </a:bodyPr>
          <a:lstStyle/>
          <a:p>
            <a:r>
              <a:rPr lang="en-US" dirty="0"/>
              <a:t>In regular ML:</a:t>
            </a:r>
          </a:p>
          <a:p>
            <a:pPr lvl="1"/>
            <a:r>
              <a:rPr lang="en-US" dirty="0"/>
              <a:t>You can randomly shuffle data before splitting</a:t>
            </a:r>
          </a:p>
          <a:p>
            <a:pPr lvl="1"/>
            <a:r>
              <a:rPr lang="en-US" dirty="0"/>
              <a:t>Future labels don't depend on previous ones</a:t>
            </a:r>
          </a:p>
          <a:p>
            <a:r>
              <a:rPr lang="en-US" dirty="0"/>
              <a:t>In time series:</a:t>
            </a:r>
          </a:p>
          <a:p>
            <a:pPr lvl="1"/>
            <a:r>
              <a:rPr lang="en-US" dirty="0"/>
              <a:t>Order matters — today depends on yesterday</a:t>
            </a:r>
          </a:p>
          <a:p>
            <a:pPr lvl="1"/>
            <a:r>
              <a:rPr lang="en-US" dirty="0"/>
              <a:t>You must never use future data to predict the past</a:t>
            </a:r>
          </a:p>
          <a:p>
            <a:r>
              <a:rPr lang="en-US" dirty="0"/>
              <a:t>The most common solution: split at a certain point in time</a:t>
            </a:r>
          </a:p>
          <a:p>
            <a:pPr lvl="1"/>
            <a:r>
              <a:rPr lang="en-US" dirty="0"/>
              <a:t>Train on the past, test on the near past and do inference on the future</a:t>
            </a:r>
          </a:p>
          <a:p>
            <a:pPr lvl="1"/>
            <a:r>
              <a:rPr lang="en-US" dirty="0"/>
              <a:t>Retrain the model as new data becomes available</a:t>
            </a:r>
          </a:p>
        </p:txBody>
      </p:sp>
      <p:sp>
        <p:nvSpPr>
          <p:cNvPr id="4" name="Slide Number Placeholder 3">
            <a:extLst>
              <a:ext uri="{FF2B5EF4-FFF2-40B4-BE49-F238E27FC236}">
                <a16:creationId xmlns:a16="http://schemas.microsoft.com/office/drawing/2014/main" id="{97143D42-3E46-86DD-9C39-C486AAE4F05A}"/>
              </a:ext>
            </a:extLst>
          </p:cNvPr>
          <p:cNvSpPr>
            <a:spLocks noGrp="1"/>
          </p:cNvSpPr>
          <p:nvPr>
            <p:ph type="sldNum" sz="quarter" idx="12"/>
          </p:nvPr>
        </p:nvSpPr>
        <p:spPr/>
        <p:txBody>
          <a:bodyPr/>
          <a:lstStyle/>
          <a:p>
            <a:fld id="{FE1B3154-47D9-4402-8EDB-E791933DC0B9}" type="slidenum">
              <a:rPr lang="nl-BE" smtClean="0"/>
              <a:pPr/>
              <a:t>6</a:t>
            </a:fld>
            <a:endParaRPr lang="nl-BE"/>
          </a:p>
        </p:txBody>
      </p:sp>
    </p:spTree>
    <p:extLst>
      <p:ext uri="{BB962C8B-B14F-4D97-AF65-F5344CB8AC3E}">
        <p14:creationId xmlns:p14="http://schemas.microsoft.com/office/powerpoint/2010/main" val="243031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7AC2-A481-E9F0-CA41-F1325A3E4809}"/>
              </a:ext>
            </a:extLst>
          </p:cNvPr>
          <p:cNvSpPr>
            <a:spLocks noGrp="1"/>
          </p:cNvSpPr>
          <p:nvPr>
            <p:ph type="title"/>
          </p:nvPr>
        </p:nvSpPr>
        <p:spPr/>
        <p:txBody>
          <a:bodyPr/>
          <a:lstStyle/>
          <a:p>
            <a:r>
              <a:rPr lang="en-US" dirty="0"/>
              <a:t>Filling </a:t>
            </a:r>
            <a:r>
              <a:rPr lang="en-US" dirty="0" err="1"/>
              <a:t>NaN</a:t>
            </a:r>
            <a:r>
              <a:rPr lang="en-US" dirty="0"/>
              <a:t> values</a:t>
            </a:r>
          </a:p>
        </p:txBody>
      </p:sp>
      <p:sp>
        <p:nvSpPr>
          <p:cNvPr id="4" name="Slide Number Placeholder 3">
            <a:extLst>
              <a:ext uri="{FF2B5EF4-FFF2-40B4-BE49-F238E27FC236}">
                <a16:creationId xmlns:a16="http://schemas.microsoft.com/office/drawing/2014/main" id="{8F4D0595-A886-DEA3-77CB-6E8188760EE6}"/>
              </a:ext>
            </a:extLst>
          </p:cNvPr>
          <p:cNvSpPr>
            <a:spLocks noGrp="1"/>
          </p:cNvSpPr>
          <p:nvPr>
            <p:ph type="sldNum" sz="quarter" idx="12"/>
          </p:nvPr>
        </p:nvSpPr>
        <p:spPr/>
        <p:txBody>
          <a:bodyPr/>
          <a:lstStyle/>
          <a:p>
            <a:fld id="{FE1B3154-47D9-4402-8EDB-E791933DC0B9}" type="slidenum">
              <a:rPr lang="nl-BE" smtClean="0"/>
              <a:pPr/>
              <a:t>7</a:t>
            </a:fld>
            <a:endParaRPr lang="nl-BE"/>
          </a:p>
        </p:txBody>
      </p:sp>
      <p:grpSp>
        <p:nvGrpSpPr>
          <p:cNvPr id="5" name="Group 4" descr="Examples of time series handling problems.">
            <a:extLst>
              <a:ext uri="{FF2B5EF4-FFF2-40B4-BE49-F238E27FC236}">
                <a16:creationId xmlns:a16="http://schemas.microsoft.com/office/drawing/2014/main" id="{950ECEEE-7F08-D0DE-2AB3-C6F1FAE58D89}"/>
              </a:ext>
            </a:extLst>
          </p:cNvPr>
          <p:cNvGrpSpPr/>
          <p:nvPr/>
        </p:nvGrpSpPr>
        <p:grpSpPr>
          <a:xfrm>
            <a:off x="728900" y="1529718"/>
            <a:ext cx="11087242" cy="2016818"/>
            <a:chOff x="784763" y="1456104"/>
            <a:chExt cx="11087242" cy="2016818"/>
          </a:xfrm>
        </p:grpSpPr>
        <p:sp>
          <p:nvSpPr>
            <p:cNvPr id="6" name="Oval 5">
              <a:extLst>
                <a:ext uri="{FF2B5EF4-FFF2-40B4-BE49-F238E27FC236}">
                  <a16:creationId xmlns:a16="http://schemas.microsoft.com/office/drawing/2014/main" id="{0774CCF0-F536-C4C8-EC0A-24DDDE971D71}"/>
                </a:ext>
                <a:ext uri="{C183D7F6-B498-43B3-948B-1728B52AA6E4}">
                  <adec:decorative xmlns:adec="http://schemas.microsoft.com/office/drawing/2017/decorative" val="1"/>
                </a:ext>
              </a:extLst>
            </p:cNvPr>
            <p:cNvSpPr/>
            <p:nvPr/>
          </p:nvSpPr>
          <p:spPr>
            <a:xfrm>
              <a:off x="959427" y="307533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4D7632DE-1660-AA02-BD98-63A6FA0F8009}"/>
                </a:ext>
              </a:extLst>
            </p:cNvPr>
            <p:cNvGrpSpPr/>
            <p:nvPr/>
          </p:nvGrpSpPr>
          <p:grpSpPr>
            <a:xfrm>
              <a:off x="784763" y="3401997"/>
              <a:ext cx="1783644" cy="67946"/>
              <a:chOff x="730956" y="3228410"/>
              <a:chExt cx="1783644" cy="67946"/>
            </a:xfrm>
          </p:grpSpPr>
          <p:cxnSp>
            <p:nvCxnSpPr>
              <p:cNvPr id="42" name="Straight Connector 41">
                <a:extLst>
                  <a:ext uri="{FF2B5EF4-FFF2-40B4-BE49-F238E27FC236}">
                    <a16:creationId xmlns:a16="http://schemas.microsoft.com/office/drawing/2014/main" id="{3C7E5B0F-E2E1-E972-F4FB-2C62C1A71A41}"/>
                  </a:ext>
                  <a:ext uri="{C183D7F6-B498-43B3-948B-1728B52AA6E4}">
                    <adec:decorative xmlns:adec="http://schemas.microsoft.com/office/drawing/2017/decorative" val="1"/>
                  </a:ext>
                </a:extLst>
              </p:cNvPr>
              <p:cNvCxnSpPr/>
              <p:nvPr/>
            </p:nvCxnSpPr>
            <p:spPr>
              <a:xfrm>
                <a:off x="730956" y="3296356"/>
                <a:ext cx="1783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6E1D7FA-C86B-35B5-FEBA-3D76C2274961}"/>
                  </a:ext>
                  <a:ext uri="{C183D7F6-B498-43B3-948B-1728B52AA6E4}">
                    <adec:decorative xmlns:adec="http://schemas.microsoft.com/office/drawing/2017/decorative" val="1"/>
                  </a:ext>
                </a:extLst>
              </p:cNvPr>
              <p:cNvCxnSpPr/>
              <p:nvPr/>
            </p:nvCxnSpPr>
            <p:spPr>
              <a:xfrm flipV="1">
                <a:off x="95971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F3E9933-34D1-A022-33DF-AC233945A860}"/>
                  </a:ext>
                  <a:ext uri="{C183D7F6-B498-43B3-948B-1728B52AA6E4}">
                    <adec:decorative xmlns:adec="http://schemas.microsoft.com/office/drawing/2017/decorative" val="1"/>
                  </a:ext>
                </a:extLst>
              </p:cNvPr>
              <p:cNvCxnSpPr/>
              <p:nvPr/>
            </p:nvCxnSpPr>
            <p:spPr>
              <a:xfrm flipV="1">
                <a:off x="1188624"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5CE4A6-4428-F870-11C4-052675E78234}"/>
                  </a:ext>
                  <a:ext uri="{C183D7F6-B498-43B3-948B-1728B52AA6E4}">
                    <adec:decorative xmlns:adec="http://schemas.microsoft.com/office/drawing/2017/decorative" val="1"/>
                  </a:ext>
                </a:extLst>
              </p:cNvPr>
              <p:cNvCxnSpPr/>
              <p:nvPr/>
            </p:nvCxnSpPr>
            <p:spPr>
              <a:xfrm flipV="1">
                <a:off x="1417536"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A6D962-D34F-5B9F-3D4B-BF6EE01F43A0}"/>
                  </a:ext>
                  <a:ext uri="{C183D7F6-B498-43B3-948B-1728B52AA6E4}">
                    <adec:decorative xmlns:adec="http://schemas.microsoft.com/office/drawing/2017/decorative" val="1"/>
                  </a:ext>
                </a:extLst>
              </p:cNvPr>
              <p:cNvCxnSpPr/>
              <p:nvPr/>
            </p:nvCxnSpPr>
            <p:spPr>
              <a:xfrm flipV="1">
                <a:off x="1646448"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F1E535-CDEE-003A-6117-33A0EE1E4B21}"/>
                  </a:ext>
                  <a:ext uri="{C183D7F6-B498-43B3-948B-1728B52AA6E4}">
                    <adec:decorative xmlns:adec="http://schemas.microsoft.com/office/drawing/2017/decorative" val="1"/>
                  </a:ext>
                </a:extLst>
              </p:cNvPr>
              <p:cNvCxnSpPr/>
              <p:nvPr/>
            </p:nvCxnSpPr>
            <p:spPr>
              <a:xfrm flipV="1">
                <a:off x="1875360"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2BAF545-81FE-84DB-D1EB-DA237063C45B}"/>
                  </a:ext>
                  <a:ext uri="{C183D7F6-B498-43B3-948B-1728B52AA6E4}">
                    <adec:decorative xmlns:adec="http://schemas.microsoft.com/office/drawing/2017/decorative" val="1"/>
                  </a:ext>
                </a:extLst>
              </p:cNvPr>
              <p:cNvCxnSpPr/>
              <p:nvPr/>
            </p:nvCxnSpPr>
            <p:spPr>
              <a:xfrm flipV="1">
                <a:off x="210427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6ED26C3-BAF6-F328-4571-3D6D864693EE}"/>
                  </a:ext>
                  <a:ext uri="{C183D7F6-B498-43B3-948B-1728B52AA6E4}">
                    <adec:decorative xmlns:adec="http://schemas.microsoft.com/office/drawing/2017/decorative" val="1"/>
                  </a:ext>
                </a:extLst>
              </p:cNvPr>
              <p:cNvCxnSpPr/>
              <p:nvPr/>
            </p:nvCxnSpPr>
            <p:spPr>
              <a:xfrm flipV="1">
                <a:off x="2333184" y="3228410"/>
                <a:ext cx="0" cy="6794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32A0BAC6-4949-2C34-8D9C-216FE03C69B7}"/>
                </a:ext>
                <a:ext uri="{C183D7F6-B498-43B3-948B-1728B52AA6E4}">
                  <adec:decorative xmlns:adec="http://schemas.microsoft.com/office/drawing/2017/decorative" val="1"/>
                </a:ext>
              </a:extLst>
            </p:cNvPr>
            <p:cNvCxnSpPr/>
            <p:nvPr/>
          </p:nvCxnSpPr>
          <p:spPr>
            <a:xfrm flipV="1">
              <a:off x="784763" y="1968520"/>
              <a:ext cx="0" cy="1501423"/>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3F6105A-7BF0-6548-1E1C-212598492C2F}"/>
                </a:ext>
                <a:ext uri="{C183D7F6-B498-43B3-948B-1728B52AA6E4}">
                  <adec:decorative xmlns:adec="http://schemas.microsoft.com/office/drawing/2017/decorative" val="1"/>
                </a:ext>
              </a:extLst>
            </p:cNvPr>
            <p:cNvSpPr/>
            <p:nvPr/>
          </p:nvSpPr>
          <p:spPr>
            <a:xfrm>
              <a:off x="1194457" y="284335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729F8FA-7239-66D0-AC4E-9C0EF173E6C8}"/>
                </a:ext>
                <a:ext uri="{C183D7F6-B498-43B3-948B-1728B52AA6E4}">
                  <adec:decorative xmlns:adec="http://schemas.microsoft.com/office/drawing/2017/decorative" val="1"/>
                </a:ext>
              </a:extLst>
            </p:cNvPr>
            <p:cNvSpPr/>
            <p:nvPr/>
          </p:nvSpPr>
          <p:spPr>
            <a:xfrm>
              <a:off x="1646086" y="2725538"/>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A5EF04F-E59C-B580-8DE6-396A80753AEC}"/>
                </a:ext>
                <a:ext uri="{C183D7F6-B498-43B3-948B-1728B52AA6E4}">
                  <adec:decorative xmlns:adec="http://schemas.microsoft.com/office/drawing/2017/decorative" val="1"/>
                </a:ext>
              </a:extLst>
            </p:cNvPr>
            <p:cNvSpPr/>
            <p:nvPr/>
          </p:nvSpPr>
          <p:spPr>
            <a:xfrm>
              <a:off x="1874998" y="290364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55290DC1-A848-FA5F-6B6A-3003144113E7}"/>
                </a:ext>
                <a:ext uri="{C183D7F6-B498-43B3-948B-1728B52AA6E4}">
                  <adec:decorative xmlns:adec="http://schemas.microsoft.com/office/drawing/2017/decorative" val="1"/>
                </a:ext>
              </a:extLst>
            </p:cNvPr>
            <p:cNvSpPr/>
            <p:nvPr/>
          </p:nvSpPr>
          <p:spPr>
            <a:xfrm>
              <a:off x="2329851" y="2264824"/>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D40BFC1-37CA-8887-CE88-DF2001DF3F78}"/>
                </a:ext>
              </a:extLst>
            </p:cNvPr>
            <p:cNvSpPr txBox="1"/>
            <p:nvPr/>
          </p:nvSpPr>
          <p:spPr>
            <a:xfrm>
              <a:off x="2367007" y="1456104"/>
              <a:ext cx="2008884"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Forward Fill</a:t>
              </a:r>
            </a:p>
          </p:txBody>
        </p:sp>
        <p:sp>
          <p:nvSpPr>
            <p:cNvPr id="14" name="TextBox 13">
              <a:extLst>
                <a:ext uri="{FF2B5EF4-FFF2-40B4-BE49-F238E27FC236}">
                  <a16:creationId xmlns:a16="http://schemas.microsoft.com/office/drawing/2014/main" id="{BFD76E1A-F24F-8D0B-3428-6C5D67C056F5}"/>
                </a:ext>
              </a:extLst>
            </p:cNvPr>
            <p:cNvSpPr txBox="1"/>
            <p:nvPr/>
          </p:nvSpPr>
          <p:spPr>
            <a:xfrm>
              <a:off x="2690901" y="2204537"/>
              <a:ext cx="3405099"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Last known == missing value</a:t>
              </a:r>
            </a:p>
          </p:txBody>
        </p:sp>
        <p:cxnSp>
          <p:nvCxnSpPr>
            <p:cNvPr id="15" name="Straight Arrow Connector 14">
              <a:extLst>
                <a:ext uri="{FF2B5EF4-FFF2-40B4-BE49-F238E27FC236}">
                  <a16:creationId xmlns:a16="http://schemas.microsoft.com/office/drawing/2014/main" id="{6A90AEAD-6BF2-6645-4EC8-3E6BA14C7131}"/>
                </a:ext>
                <a:ext uri="{C183D7F6-B498-43B3-948B-1728B52AA6E4}">
                  <adec:decorative xmlns:adec="http://schemas.microsoft.com/office/drawing/2017/decorative" val="1"/>
                </a:ext>
              </a:extLst>
            </p:cNvPr>
            <p:cNvCxnSpPr/>
            <p:nvPr/>
          </p:nvCxnSpPr>
          <p:spPr>
            <a:xfrm>
              <a:off x="1302795" y="2897865"/>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83E4824-DDBA-0900-A831-389457F043ED}"/>
                </a:ext>
                <a:ext uri="{C183D7F6-B498-43B3-948B-1728B52AA6E4}">
                  <adec:decorative xmlns:adec="http://schemas.microsoft.com/office/drawing/2017/decorative" val="1"/>
                </a:ext>
              </a:extLst>
            </p:cNvPr>
            <p:cNvSpPr/>
            <p:nvPr/>
          </p:nvSpPr>
          <p:spPr>
            <a:xfrm>
              <a:off x="1423369" y="2846701"/>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49E2C4D7-562B-8D32-59D6-BF04A397849A}"/>
                </a:ext>
                <a:ext uri="{C183D7F6-B498-43B3-948B-1728B52AA6E4}">
                  <adec:decorative xmlns:adec="http://schemas.microsoft.com/office/drawing/2017/decorative" val="1"/>
                </a:ext>
              </a:extLst>
            </p:cNvPr>
            <p:cNvCxnSpPr/>
            <p:nvPr/>
          </p:nvCxnSpPr>
          <p:spPr>
            <a:xfrm>
              <a:off x="1983336" y="2952034"/>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EC436F8-C220-7623-59E6-19C95D45F878}"/>
                </a:ext>
                <a:ext uri="{C183D7F6-B498-43B3-948B-1728B52AA6E4}">
                  <adec:decorative xmlns:adec="http://schemas.microsoft.com/office/drawing/2017/decorative" val="1"/>
                </a:ext>
              </a:extLst>
            </p:cNvPr>
            <p:cNvSpPr/>
            <p:nvPr/>
          </p:nvSpPr>
          <p:spPr>
            <a:xfrm>
              <a:off x="2103910" y="2900870"/>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833CF7F-B273-F43B-8D97-5B44481E2B7A}"/>
                </a:ext>
                <a:ext uri="{C183D7F6-B498-43B3-948B-1728B52AA6E4}">
                  <adec:decorative xmlns:adec="http://schemas.microsoft.com/office/drawing/2017/decorative" val="1"/>
                </a:ext>
              </a:extLst>
            </p:cNvPr>
            <p:cNvSpPr/>
            <p:nvPr/>
          </p:nvSpPr>
          <p:spPr>
            <a:xfrm>
              <a:off x="6496585" y="307830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55451756-8BB8-C9D5-552B-909D5869F2F6}"/>
                </a:ext>
              </a:extLst>
            </p:cNvPr>
            <p:cNvGrpSpPr/>
            <p:nvPr/>
          </p:nvGrpSpPr>
          <p:grpSpPr>
            <a:xfrm>
              <a:off x="6321921" y="3404976"/>
              <a:ext cx="1783644" cy="67946"/>
              <a:chOff x="730956" y="3228410"/>
              <a:chExt cx="1783644" cy="67946"/>
            </a:xfrm>
          </p:grpSpPr>
          <p:cxnSp>
            <p:nvCxnSpPr>
              <p:cNvPr id="34" name="Straight Connector 33">
                <a:extLst>
                  <a:ext uri="{FF2B5EF4-FFF2-40B4-BE49-F238E27FC236}">
                    <a16:creationId xmlns:a16="http://schemas.microsoft.com/office/drawing/2014/main" id="{41C381EE-AF19-ECF8-1EB7-7EB3466865DB}"/>
                  </a:ext>
                  <a:ext uri="{C183D7F6-B498-43B3-948B-1728B52AA6E4}">
                    <adec:decorative xmlns:adec="http://schemas.microsoft.com/office/drawing/2017/decorative" val="1"/>
                  </a:ext>
                </a:extLst>
              </p:cNvPr>
              <p:cNvCxnSpPr/>
              <p:nvPr/>
            </p:nvCxnSpPr>
            <p:spPr>
              <a:xfrm>
                <a:off x="730956" y="3296356"/>
                <a:ext cx="1783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BE0424A-4694-5AC0-D107-6D4CBE16BE26}"/>
                  </a:ext>
                  <a:ext uri="{C183D7F6-B498-43B3-948B-1728B52AA6E4}">
                    <adec:decorative xmlns:adec="http://schemas.microsoft.com/office/drawing/2017/decorative" val="1"/>
                  </a:ext>
                </a:extLst>
              </p:cNvPr>
              <p:cNvCxnSpPr/>
              <p:nvPr/>
            </p:nvCxnSpPr>
            <p:spPr>
              <a:xfrm flipV="1">
                <a:off x="95971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CC7B33-FFD2-4E36-B814-A6B8E0A21CF3}"/>
                  </a:ext>
                  <a:ext uri="{C183D7F6-B498-43B3-948B-1728B52AA6E4}">
                    <adec:decorative xmlns:adec="http://schemas.microsoft.com/office/drawing/2017/decorative" val="1"/>
                  </a:ext>
                </a:extLst>
              </p:cNvPr>
              <p:cNvCxnSpPr/>
              <p:nvPr/>
            </p:nvCxnSpPr>
            <p:spPr>
              <a:xfrm flipV="1">
                <a:off x="1188624"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3822C0-17AA-94A5-F97F-661972C53A23}"/>
                  </a:ext>
                  <a:ext uri="{C183D7F6-B498-43B3-948B-1728B52AA6E4}">
                    <adec:decorative xmlns:adec="http://schemas.microsoft.com/office/drawing/2017/decorative" val="1"/>
                  </a:ext>
                </a:extLst>
              </p:cNvPr>
              <p:cNvCxnSpPr/>
              <p:nvPr/>
            </p:nvCxnSpPr>
            <p:spPr>
              <a:xfrm flipV="1">
                <a:off x="1417536"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3B2E569-70F4-DA99-A90C-78723AC224BC}"/>
                  </a:ext>
                  <a:ext uri="{C183D7F6-B498-43B3-948B-1728B52AA6E4}">
                    <adec:decorative xmlns:adec="http://schemas.microsoft.com/office/drawing/2017/decorative" val="1"/>
                  </a:ext>
                </a:extLst>
              </p:cNvPr>
              <p:cNvCxnSpPr/>
              <p:nvPr/>
            </p:nvCxnSpPr>
            <p:spPr>
              <a:xfrm flipV="1">
                <a:off x="1646448"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7ABDDF-B1AD-CB3D-39B1-FE804CA0AE2D}"/>
                  </a:ext>
                  <a:ext uri="{C183D7F6-B498-43B3-948B-1728B52AA6E4}">
                    <adec:decorative xmlns:adec="http://schemas.microsoft.com/office/drawing/2017/decorative" val="1"/>
                  </a:ext>
                </a:extLst>
              </p:cNvPr>
              <p:cNvCxnSpPr/>
              <p:nvPr/>
            </p:nvCxnSpPr>
            <p:spPr>
              <a:xfrm flipV="1">
                <a:off x="1875360"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94642E0-A878-5CFD-528A-6D3AF548E734}"/>
                  </a:ext>
                  <a:ext uri="{C183D7F6-B498-43B3-948B-1728B52AA6E4}">
                    <adec:decorative xmlns:adec="http://schemas.microsoft.com/office/drawing/2017/decorative" val="1"/>
                  </a:ext>
                </a:extLst>
              </p:cNvPr>
              <p:cNvCxnSpPr/>
              <p:nvPr/>
            </p:nvCxnSpPr>
            <p:spPr>
              <a:xfrm flipV="1">
                <a:off x="210427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7E8340-D99C-AE62-6548-E83DA8FB22DA}"/>
                  </a:ext>
                  <a:ext uri="{C183D7F6-B498-43B3-948B-1728B52AA6E4}">
                    <adec:decorative xmlns:adec="http://schemas.microsoft.com/office/drawing/2017/decorative" val="1"/>
                  </a:ext>
                </a:extLst>
              </p:cNvPr>
              <p:cNvCxnSpPr/>
              <p:nvPr/>
            </p:nvCxnSpPr>
            <p:spPr>
              <a:xfrm flipV="1">
                <a:off x="2333184" y="3228410"/>
                <a:ext cx="0" cy="6794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641CB446-79DB-8D69-10EC-65AEBC3B719A}"/>
                </a:ext>
                <a:ext uri="{C183D7F6-B498-43B3-948B-1728B52AA6E4}">
                  <adec:decorative xmlns:adec="http://schemas.microsoft.com/office/drawing/2017/decorative" val="1"/>
                </a:ext>
              </a:extLst>
            </p:cNvPr>
            <p:cNvCxnSpPr/>
            <p:nvPr/>
          </p:nvCxnSpPr>
          <p:spPr>
            <a:xfrm flipV="1">
              <a:off x="6321921" y="1971499"/>
              <a:ext cx="0" cy="1501423"/>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1D59BC2-8E8B-DDB8-1F06-285A31FFED53}"/>
                </a:ext>
                <a:ext uri="{C183D7F6-B498-43B3-948B-1728B52AA6E4}">
                  <adec:decorative xmlns:adec="http://schemas.microsoft.com/office/drawing/2017/decorative" val="1"/>
                </a:ext>
              </a:extLst>
            </p:cNvPr>
            <p:cNvSpPr/>
            <p:nvPr/>
          </p:nvSpPr>
          <p:spPr>
            <a:xfrm>
              <a:off x="6731615" y="2846338"/>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6E4E56C-D2B0-F869-20B8-1BF6F0F32EC7}"/>
                </a:ext>
                <a:ext uri="{C183D7F6-B498-43B3-948B-1728B52AA6E4}">
                  <adec:decorative xmlns:adec="http://schemas.microsoft.com/office/drawing/2017/decorative" val="1"/>
                </a:ext>
              </a:extLst>
            </p:cNvPr>
            <p:cNvSpPr/>
            <p:nvPr/>
          </p:nvSpPr>
          <p:spPr>
            <a:xfrm>
              <a:off x="7183244" y="2728517"/>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C3188AE-AC21-258B-6B61-69C9D5E549DE}"/>
                </a:ext>
                <a:ext uri="{C183D7F6-B498-43B3-948B-1728B52AA6E4}">
                  <adec:decorative xmlns:adec="http://schemas.microsoft.com/office/drawing/2017/decorative" val="1"/>
                </a:ext>
              </a:extLst>
            </p:cNvPr>
            <p:cNvSpPr/>
            <p:nvPr/>
          </p:nvSpPr>
          <p:spPr>
            <a:xfrm>
              <a:off x="7412156" y="2906625"/>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007CAF3-0896-86CE-6A85-B92DA983CAF7}"/>
                </a:ext>
                <a:ext uri="{C183D7F6-B498-43B3-948B-1728B52AA6E4}">
                  <adec:decorative xmlns:adec="http://schemas.microsoft.com/office/drawing/2017/decorative" val="1"/>
                </a:ext>
              </a:extLst>
            </p:cNvPr>
            <p:cNvSpPr/>
            <p:nvPr/>
          </p:nvSpPr>
          <p:spPr>
            <a:xfrm>
              <a:off x="7867009" y="2267803"/>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C651E62-B23D-1E0B-CD25-96FDB610CA5B}"/>
                </a:ext>
              </a:extLst>
            </p:cNvPr>
            <p:cNvSpPr txBox="1"/>
            <p:nvPr/>
          </p:nvSpPr>
          <p:spPr>
            <a:xfrm>
              <a:off x="7488686" y="1459083"/>
              <a:ext cx="2720617"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Moving Average</a:t>
              </a:r>
            </a:p>
          </p:txBody>
        </p:sp>
        <p:sp>
          <p:nvSpPr>
            <p:cNvPr id="27" name="TextBox 26">
              <a:extLst>
                <a:ext uri="{FF2B5EF4-FFF2-40B4-BE49-F238E27FC236}">
                  <a16:creationId xmlns:a16="http://schemas.microsoft.com/office/drawing/2014/main" id="{E24A30C7-BC84-8813-E66D-67FD065C2D59}"/>
                </a:ext>
              </a:extLst>
            </p:cNvPr>
            <p:cNvSpPr txBox="1"/>
            <p:nvPr/>
          </p:nvSpPr>
          <p:spPr>
            <a:xfrm>
              <a:off x="8228059" y="2207516"/>
              <a:ext cx="3643946"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Avg(previous) == missing value</a:t>
              </a:r>
            </a:p>
          </p:txBody>
        </p:sp>
        <p:grpSp>
          <p:nvGrpSpPr>
            <p:cNvPr id="28" name="Group 27">
              <a:extLst>
                <a:ext uri="{FF2B5EF4-FFF2-40B4-BE49-F238E27FC236}">
                  <a16:creationId xmlns:a16="http://schemas.microsoft.com/office/drawing/2014/main" id="{8B2E6079-0C15-CF06-F24C-877D2172A532}"/>
                </a:ext>
              </a:extLst>
            </p:cNvPr>
            <p:cNvGrpSpPr/>
            <p:nvPr/>
          </p:nvGrpSpPr>
          <p:grpSpPr>
            <a:xfrm>
              <a:off x="6839953" y="2974844"/>
              <a:ext cx="228912" cy="108338"/>
              <a:chOff x="6839953" y="2608147"/>
              <a:chExt cx="228912" cy="108338"/>
            </a:xfrm>
          </p:grpSpPr>
          <p:cxnSp>
            <p:nvCxnSpPr>
              <p:cNvPr id="32" name="Straight Arrow Connector 31">
                <a:extLst>
                  <a:ext uri="{FF2B5EF4-FFF2-40B4-BE49-F238E27FC236}">
                    <a16:creationId xmlns:a16="http://schemas.microsoft.com/office/drawing/2014/main" id="{04A6B403-B1BF-58BF-61C3-294AC7347591}"/>
                  </a:ext>
                  <a:ext uri="{C183D7F6-B498-43B3-948B-1728B52AA6E4}">
                    <adec:decorative xmlns:adec="http://schemas.microsoft.com/office/drawing/2017/decorative" val="1"/>
                  </a:ext>
                </a:extLst>
              </p:cNvPr>
              <p:cNvCxnSpPr/>
              <p:nvPr/>
            </p:nvCxnSpPr>
            <p:spPr>
              <a:xfrm>
                <a:off x="6839953" y="2659311"/>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EB7164E-F709-40D9-08A4-E5C2F2486400}"/>
                  </a:ext>
                  <a:ext uri="{C183D7F6-B498-43B3-948B-1728B52AA6E4}">
                    <adec:decorative xmlns:adec="http://schemas.microsoft.com/office/drawing/2017/decorative" val="1"/>
                  </a:ext>
                </a:extLst>
              </p:cNvPr>
              <p:cNvSpPr/>
              <p:nvPr/>
            </p:nvSpPr>
            <p:spPr>
              <a:xfrm>
                <a:off x="6960527" y="2608147"/>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92EBB0F-109E-FA1D-1F4C-2675C4D4699F}"/>
                </a:ext>
              </a:extLst>
            </p:cNvPr>
            <p:cNvGrpSpPr/>
            <p:nvPr/>
          </p:nvGrpSpPr>
          <p:grpSpPr>
            <a:xfrm>
              <a:off x="7520494" y="2809977"/>
              <a:ext cx="228912" cy="108338"/>
              <a:chOff x="7520494" y="2662316"/>
              <a:chExt cx="228912" cy="108338"/>
            </a:xfrm>
          </p:grpSpPr>
          <p:cxnSp>
            <p:nvCxnSpPr>
              <p:cNvPr id="30" name="Straight Arrow Connector 29">
                <a:extLst>
                  <a:ext uri="{FF2B5EF4-FFF2-40B4-BE49-F238E27FC236}">
                    <a16:creationId xmlns:a16="http://schemas.microsoft.com/office/drawing/2014/main" id="{29B760CE-3A0B-EA67-6C52-8D468FE9A00F}"/>
                  </a:ext>
                  <a:ext uri="{C183D7F6-B498-43B3-948B-1728B52AA6E4}">
                    <adec:decorative xmlns:adec="http://schemas.microsoft.com/office/drawing/2017/decorative" val="1"/>
                  </a:ext>
                </a:extLst>
              </p:cNvPr>
              <p:cNvCxnSpPr/>
              <p:nvPr/>
            </p:nvCxnSpPr>
            <p:spPr>
              <a:xfrm>
                <a:off x="7520494" y="2713480"/>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628BED6-47BA-30FA-1625-F00895DD2014}"/>
                  </a:ext>
                  <a:ext uri="{C183D7F6-B498-43B3-948B-1728B52AA6E4}">
                    <adec:decorative xmlns:adec="http://schemas.microsoft.com/office/drawing/2017/decorative" val="1"/>
                  </a:ext>
                </a:extLst>
              </p:cNvPr>
              <p:cNvSpPr/>
              <p:nvPr/>
            </p:nvSpPr>
            <p:spPr>
              <a:xfrm>
                <a:off x="7641068" y="2662316"/>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0" name="Group 49">
            <a:extLst>
              <a:ext uri="{FF2B5EF4-FFF2-40B4-BE49-F238E27FC236}">
                <a16:creationId xmlns:a16="http://schemas.microsoft.com/office/drawing/2014/main" id="{0AE1B3D8-BE5B-3598-C668-4CD0F3EC06AB}"/>
              </a:ext>
              <a:ext uri="{C183D7F6-B498-43B3-948B-1728B52AA6E4}">
                <adec:decorative xmlns:adec="http://schemas.microsoft.com/office/drawing/2017/decorative" val="1"/>
              </a:ext>
            </a:extLst>
          </p:cNvPr>
          <p:cNvGrpSpPr/>
          <p:nvPr/>
        </p:nvGrpSpPr>
        <p:grpSpPr>
          <a:xfrm>
            <a:off x="752570" y="3829250"/>
            <a:ext cx="9139332" cy="2060289"/>
            <a:chOff x="808433" y="3960351"/>
            <a:chExt cx="9139332" cy="2060289"/>
          </a:xfrm>
        </p:grpSpPr>
        <p:sp>
          <p:nvSpPr>
            <p:cNvPr id="51" name="TextBox 50">
              <a:extLst>
                <a:ext uri="{FF2B5EF4-FFF2-40B4-BE49-F238E27FC236}">
                  <a16:creationId xmlns:a16="http://schemas.microsoft.com/office/drawing/2014/main" id="{49C732B1-5809-AECD-0638-E7B181793B71}"/>
                </a:ext>
              </a:extLst>
            </p:cNvPr>
            <p:cNvSpPr txBox="1"/>
            <p:nvPr/>
          </p:nvSpPr>
          <p:spPr>
            <a:xfrm>
              <a:off x="2241416" y="3960351"/>
              <a:ext cx="2231701"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Backward Fill</a:t>
              </a:r>
            </a:p>
          </p:txBody>
        </p:sp>
        <p:sp>
          <p:nvSpPr>
            <p:cNvPr id="52" name="Oval 51">
              <a:extLst>
                <a:ext uri="{FF2B5EF4-FFF2-40B4-BE49-F238E27FC236}">
                  <a16:creationId xmlns:a16="http://schemas.microsoft.com/office/drawing/2014/main" id="{88DAC752-3D40-AF6F-17F1-4CAE85AEDCC4}"/>
                </a:ext>
                <a:ext uri="{C183D7F6-B498-43B3-948B-1728B52AA6E4}">
                  <adec:decorative xmlns:adec="http://schemas.microsoft.com/office/drawing/2017/decorative" val="1"/>
                </a:ext>
              </a:extLst>
            </p:cNvPr>
            <p:cNvSpPr/>
            <p:nvPr/>
          </p:nvSpPr>
          <p:spPr>
            <a:xfrm>
              <a:off x="983097" y="5626027"/>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8804EC3A-3F0F-5E02-2106-E8800CF31E7F}"/>
                </a:ext>
              </a:extLst>
            </p:cNvPr>
            <p:cNvGrpSpPr/>
            <p:nvPr/>
          </p:nvGrpSpPr>
          <p:grpSpPr>
            <a:xfrm>
              <a:off x="808433" y="5952694"/>
              <a:ext cx="1783644" cy="67946"/>
              <a:chOff x="730956" y="3228410"/>
              <a:chExt cx="1783644" cy="67946"/>
            </a:xfrm>
          </p:grpSpPr>
          <p:cxnSp>
            <p:nvCxnSpPr>
              <p:cNvPr id="87" name="Straight Connector 86">
                <a:extLst>
                  <a:ext uri="{FF2B5EF4-FFF2-40B4-BE49-F238E27FC236}">
                    <a16:creationId xmlns:a16="http://schemas.microsoft.com/office/drawing/2014/main" id="{F9FB1C54-1AD0-BDE3-8E8F-94863FAC5164}"/>
                  </a:ext>
                  <a:ext uri="{C183D7F6-B498-43B3-948B-1728B52AA6E4}">
                    <adec:decorative xmlns:adec="http://schemas.microsoft.com/office/drawing/2017/decorative" val="1"/>
                  </a:ext>
                </a:extLst>
              </p:cNvPr>
              <p:cNvCxnSpPr/>
              <p:nvPr/>
            </p:nvCxnSpPr>
            <p:spPr>
              <a:xfrm>
                <a:off x="730956" y="3296356"/>
                <a:ext cx="1783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BE40E34-947F-CE37-A46A-C7851828A9EC}"/>
                  </a:ext>
                  <a:ext uri="{C183D7F6-B498-43B3-948B-1728B52AA6E4}">
                    <adec:decorative xmlns:adec="http://schemas.microsoft.com/office/drawing/2017/decorative" val="1"/>
                  </a:ext>
                </a:extLst>
              </p:cNvPr>
              <p:cNvCxnSpPr/>
              <p:nvPr/>
            </p:nvCxnSpPr>
            <p:spPr>
              <a:xfrm flipV="1">
                <a:off x="95971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FB7814-2BA4-D69C-05C9-0515A8B22A4A}"/>
                  </a:ext>
                  <a:ext uri="{C183D7F6-B498-43B3-948B-1728B52AA6E4}">
                    <adec:decorative xmlns:adec="http://schemas.microsoft.com/office/drawing/2017/decorative" val="1"/>
                  </a:ext>
                </a:extLst>
              </p:cNvPr>
              <p:cNvCxnSpPr/>
              <p:nvPr/>
            </p:nvCxnSpPr>
            <p:spPr>
              <a:xfrm flipV="1">
                <a:off x="1188624"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9120081-00E0-8270-2238-CE095E941E1C}"/>
                  </a:ext>
                  <a:ext uri="{C183D7F6-B498-43B3-948B-1728B52AA6E4}">
                    <adec:decorative xmlns:adec="http://schemas.microsoft.com/office/drawing/2017/decorative" val="1"/>
                  </a:ext>
                </a:extLst>
              </p:cNvPr>
              <p:cNvCxnSpPr/>
              <p:nvPr/>
            </p:nvCxnSpPr>
            <p:spPr>
              <a:xfrm flipV="1">
                <a:off x="1417536"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B18083D-A944-8F85-2017-EEBA3A68BE2B}"/>
                  </a:ext>
                  <a:ext uri="{C183D7F6-B498-43B3-948B-1728B52AA6E4}">
                    <adec:decorative xmlns:adec="http://schemas.microsoft.com/office/drawing/2017/decorative" val="1"/>
                  </a:ext>
                </a:extLst>
              </p:cNvPr>
              <p:cNvCxnSpPr/>
              <p:nvPr/>
            </p:nvCxnSpPr>
            <p:spPr>
              <a:xfrm flipV="1">
                <a:off x="1646448"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E94D9BD-D073-A47E-D8BF-C5EA641484AB}"/>
                  </a:ext>
                  <a:ext uri="{C183D7F6-B498-43B3-948B-1728B52AA6E4}">
                    <adec:decorative xmlns:adec="http://schemas.microsoft.com/office/drawing/2017/decorative" val="1"/>
                  </a:ext>
                </a:extLst>
              </p:cNvPr>
              <p:cNvCxnSpPr/>
              <p:nvPr/>
            </p:nvCxnSpPr>
            <p:spPr>
              <a:xfrm flipV="1">
                <a:off x="1875360"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BF30A7-9521-5112-E109-7B31D604550F}"/>
                  </a:ext>
                  <a:ext uri="{C183D7F6-B498-43B3-948B-1728B52AA6E4}">
                    <adec:decorative xmlns:adec="http://schemas.microsoft.com/office/drawing/2017/decorative" val="1"/>
                  </a:ext>
                </a:extLst>
              </p:cNvPr>
              <p:cNvCxnSpPr/>
              <p:nvPr/>
            </p:nvCxnSpPr>
            <p:spPr>
              <a:xfrm flipV="1">
                <a:off x="210427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8D7235E-4488-886E-106F-BD7DC4BCEF89}"/>
                  </a:ext>
                  <a:ext uri="{C183D7F6-B498-43B3-948B-1728B52AA6E4}">
                    <adec:decorative xmlns:adec="http://schemas.microsoft.com/office/drawing/2017/decorative" val="1"/>
                  </a:ext>
                </a:extLst>
              </p:cNvPr>
              <p:cNvCxnSpPr/>
              <p:nvPr/>
            </p:nvCxnSpPr>
            <p:spPr>
              <a:xfrm flipV="1">
                <a:off x="2333184" y="3228410"/>
                <a:ext cx="0" cy="6794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1B2BE97F-C8EA-05BE-8BA9-77D77585F5F0}"/>
                </a:ext>
                <a:ext uri="{C183D7F6-B498-43B3-948B-1728B52AA6E4}">
                  <adec:decorative xmlns:adec="http://schemas.microsoft.com/office/drawing/2017/decorative" val="1"/>
                </a:ext>
              </a:extLst>
            </p:cNvPr>
            <p:cNvCxnSpPr/>
            <p:nvPr/>
          </p:nvCxnSpPr>
          <p:spPr>
            <a:xfrm flipV="1">
              <a:off x="808433" y="4519217"/>
              <a:ext cx="0" cy="1501423"/>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470F7802-433E-73B4-DE55-AB7506372438}"/>
                </a:ext>
                <a:ext uri="{C183D7F6-B498-43B3-948B-1728B52AA6E4}">
                  <adec:decorative xmlns:adec="http://schemas.microsoft.com/office/drawing/2017/decorative" val="1"/>
                </a:ext>
              </a:extLst>
            </p:cNvPr>
            <p:cNvSpPr/>
            <p:nvPr/>
          </p:nvSpPr>
          <p:spPr>
            <a:xfrm>
              <a:off x="1218127" y="539405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79B06452-57DE-7843-225C-535690422B42}"/>
                </a:ext>
                <a:ext uri="{C183D7F6-B498-43B3-948B-1728B52AA6E4}">
                  <adec:decorative xmlns:adec="http://schemas.microsoft.com/office/drawing/2017/decorative" val="1"/>
                </a:ext>
              </a:extLst>
            </p:cNvPr>
            <p:cNvSpPr/>
            <p:nvPr/>
          </p:nvSpPr>
          <p:spPr>
            <a:xfrm>
              <a:off x="1669756" y="527479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FC3B1F7D-D29C-46D3-470F-87EE6375554D}"/>
                </a:ext>
                <a:ext uri="{C183D7F6-B498-43B3-948B-1728B52AA6E4}">
                  <adec:decorative xmlns:adec="http://schemas.microsoft.com/office/drawing/2017/decorative" val="1"/>
                </a:ext>
              </a:extLst>
            </p:cNvPr>
            <p:cNvSpPr/>
            <p:nvPr/>
          </p:nvSpPr>
          <p:spPr>
            <a:xfrm>
              <a:off x="1898668" y="5454343"/>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6B38BA0-9218-E6E9-34CA-6DE00A72D317}"/>
                </a:ext>
                <a:ext uri="{C183D7F6-B498-43B3-948B-1728B52AA6E4}">
                  <adec:decorative xmlns:adec="http://schemas.microsoft.com/office/drawing/2017/decorative" val="1"/>
                </a:ext>
              </a:extLst>
            </p:cNvPr>
            <p:cNvSpPr/>
            <p:nvPr/>
          </p:nvSpPr>
          <p:spPr>
            <a:xfrm>
              <a:off x="2353521" y="4815972"/>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EAAC7B36-6F00-7C6A-16DD-2040236F3B9E}"/>
                </a:ext>
              </a:extLst>
            </p:cNvPr>
            <p:cNvGrpSpPr/>
            <p:nvPr/>
          </p:nvGrpSpPr>
          <p:grpSpPr>
            <a:xfrm rot="10800000">
              <a:off x="1430658" y="5274790"/>
              <a:ext cx="228912" cy="108338"/>
              <a:chOff x="1326465" y="5397398"/>
              <a:chExt cx="228912" cy="108338"/>
            </a:xfrm>
          </p:grpSpPr>
          <p:cxnSp>
            <p:nvCxnSpPr>
              <p:cNvPr id="85" name="Straight Arrow Connector 84">
                <a:extLst>
                  <a:ext uri="{FF2B5EF4-FFF2-40B4-BE49-F238E27FC236}">
                    <a16:creationId xmlns:a16="http://schemas.microsoft.com/office/drawing/2014/main" id="{C65337C9-2584-A2BC-F90A-980077DA16B3}"/>
                  </a:ext>
                  <a:ext uri="{C183D7F6-B498-43B3-948B-1728B52AA6E4}">
                    <adec:decorative xmlns:adec="http://schemas.microsoft.com/office/drawing/2017/decorative" val="1"/>
                  </a:ext>
                </a:extLst>
              </p:cNvPr>
              <p:cNvCxnSpPr/>
              <p:nvPr/>
            </p:nvCxnSpPr>
            <p:spPr>
              <a:xfrm>
                <a:off x="1326465" y="5448562"/>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C1BD69A-012B-0133-4D55-0070FDC033AE}"/>
                  </a:ext>
                  <a:ext uri="{C183D7F6-B498-43B3-948B-1728B52AA6E4}">
                    <adec:decorative xmlns:adec="http://schemas.microsoft.com/office/drawing/2017/decorative" val="1"/>
                  </a:ext>
                </a:extLst>
              </p:cNvPr>
              <p:cNvSpPr/>
              <p:nvPr/>
            </p:nvSpPr>
            <p:spPr>
              <a:xfrm>
                <a:off x="1447039" y="5397398"/>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A824BDAC-6356-0236-DC4C-744B01C42735}"/>
                </a:ext>
              </a:extLst>
            </p:cNvPr>
            <p:cNvGrpSpPr/>
            <p:nvPr/>
          </p:nvGrpSpPr>
          <p:grpSpPr>
            <a:xfrm rot="10800000">
              <a:off x="2121776" y="4815972"/>
              <a:ext cx="228912" cy="108338"/>
              <a:chOff x="2007006" y="5451567"/>
              <a:chExt cx="228912" cy="108338"/>
            </a:xfrm>
          </p:grpSpPr>
          <p:cxnSp>
            <p:nvCxnSpPr>
              <p:cNvPr id="83" name="Straight Arrow Connector 82">
                <a:extLst>
                  <a:ext uri="{FF2B5EF4-FFF2-40B4-BE49-F238E27FC236}">
                    <a16:creationId xmlns:a16="http://schemas.microsoft.com/office/drawing/2014/main" id="{85CE4E9A-C301-CF6C-C25D-CA8A73DE3CD5}"/>
                  </a:ext>
                  <a:ext uri="{C183D7F6-B498-43B3-948B-1728B52AA6E4}">
                    <adec:decorative xmlns:adec="http://schemas.microsoft.com/office/drawing/2017/decorative" val="1"/>
                  </a:ext>
                </a:extLst>
              </p:cNvPr>
              <p:cNvCxnSpPr/>
              <p:nvPr/>
            </p:nvCxnSpPr>
            <p:spPr>
              <a:xfrm>
                <a:off x="2007006" y="5502731"/>
                <a:ext cx="1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A7A51BBB-2FEE-D399-F1CD-366A086A3A76}"/>
                  </a:ext>
                  <a:ext uri="{C183D7F6-B498-43B3-948B-1728B52AA6E4}">
                    <adec:decorative xmlns:adec="http://schemas.microsoft.com/office/drawing/2017/decorative" val="1"/>
                  </a:ext>
                </a:extLst>
              </p:cNvPr>
              <p:cNvSpPr/>
              <p:nvPr/>
            </p:nvSpPr>
            <p:spPr>
              <a:xfrm>
                <a:off x="2127580" y="5451567"/>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a:extLst>
                <a:ext uri="{FF2B5EF4-FFF2-40B4-BE49-F238E27FC236}">
                  <a16:creationId xmlns:a16="http://schemas.microsoft.com/office/drawing/2014/main" id="{375D2F81-3CFE-7F2B-3A37-2E93B337C221}"/>
                </a:ext>
              </a:extLst>
            </p:cNvPr>
            <p:cNvSpPr txBox="1"/>
            <p:nvPr/>
          </p:nvSpPr>
          <p:spPr>
            <a:xfrm>
              <a:off x="2690900" y="4698492"/>
              <a:ext cx="3054554"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Next value == missing value</a:t>
              </a:r>
            </a:p>
          </p:txBody>
        </p:sp>
        <p:sp>
          <p:nvSpPr>
            <p:cNvPr id="62" name="TextBox 61">
              <a:extLst>
                <a:ext uri="{FF2B5EF4-FFF2-40B4-BE49-F238E27FC236}">
                  <a16:creationId xmlns:a16="http://schemas.microsoft.com/office/drawing/2014/main" id="{EECDF537-4885-380B-1D0D-4BE2566D4871}"/>
                </a:ext>
              </a:extLst>
            </p:cNvPr>
            <p:cNvSpPr txBox="1"/>
            <p:nvPr/>
          </p:nvSpPr>
          <p:spPr>
            <a:xfrm>
              <a:off x="2676547" y="5313523"/>
              <a:ext cx="2922595" cy="400110"/>
            </a:xfrm>
            <a:prstGeom prst="rect">
              <a:avLst/>
            </a:prstGeom>
            <a:solidFill>
              <a:srgbClr val="FF0000"/>
            </a:solidFill>
          </p:spPr>
          <p:txBody>
            <a:bodyPr wrap="none" rtlCol="0">
              <a:spAutoFit/>
            </a:bodyPr>
            <a:lstStyle/>
            <a:p>
              <a:r>
                <a:rPr lang="en-US" sz="2000" dirty="0">
                  <a:solidFill>
                    <a:schemeClr val="bg2"/>
                  </a:solidFill>
                  <a:latin typeface="Amazon Ember Light" panose="020B0403020204020204" pitchFamily="34" charset="0"/>
                  <a:ea typeface="Amazon Ember Light" panose="020B0403020204020204" pitchFamily="34" charset="0"/>
                  <a:cs typeface="Amazon Ember Light" panose="020B0403020204020204" pitchFamily="34" charset="0"/>
                </a:rPr>
                <a:t>Danger! Lookahead risk!</a:t>
              </a:r>
            </a:p>
          </p:txBody>
        </p:sp>
        <p:sp>
          <p:nvSpPr>
            <p:cNvPr id="63" name="Oval 62">
              <a:extLst>
                <a:ext uri="{FF2B5EF4-FFF2-40B4-BE49-F238E27FC236}">
                  <a16:creationId xmlns:a16="http://schemas.microsoft.com/office/drawing/2014/main" id="{5E03257E-CD3F-D640-4F52-5D37BFDA9A5A}"/>
                </a:ext>
                <a:ext uri="{C183D7F6-B498-43B3-948B-1728B52AA6E4}">
                  <adec:decorative xmlns:adec="http://schemas.microsoft.com/office/drawing/2017/decorative" val="1"/>
                </a:ext>
              </a:extLst>
            </p:cNvPr>
            <p:cNvSpPr/>
            <p:nvPr/>
          </p:nvSpPr>
          <p:spPr>
            <a:xfrm>
              <a:off x="6504107" y="5582693"/>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D22779A7-4B82-C784-ED21-B399903B5435}"/>
                </a:ext>
              </a:extLst>
            </p:cNvPr>
            <p:cNvGrpSpPr/>
            <p:nvPr/>
          </p:nvGrpSpPr>
          <p:grpSpPr>
            <a:xfrm>
              <a:off x="6329443" y="5909360"/>
              <a:ext cx="1783644" cy="67946"/>
              <a:chOff x="730956" y="3228410"/>
              <a:chExt cx="1783644" cy="67946"/>
            </a:xfrm>
          </p:grpSpPr>
          <p:cxnSp>
            <p:nvCxnSpPr>
              <p:cNvPr id="75" name="Straight Connector 74">
                <a:extLst>
                  <a:ext uri="{FF2B5EF4-FFF2-40B4-BE49-F238E27FC236}">
                    <a16:creationId xmlns:a16="http://schemas.microsoft.com/office/drawing/2014/main" id="{33F896F5-A5D7-D9AC-32C3-DF6019B72213}"/>
                  </a:ext>
                  <a:ext uri="{C183D7F6-B498-43B3-948B-1728B52AA6E4}">
                    <adec:decorative xmlns:adec="http://schemas.microsoft.com/office/drawing/2017/decorative" val="1"/>
                  </a:ext>
                </a:extLst>
              </p:cNvPr>
              <p:cNvCxnSpPr/>
              <p:nvPr/>
            </p:nvCxnSpPr>
            <p:spPr>
              <a:xfrm>
                <a:off x="730956" y="3296356"/>
                <a:ext cx="1783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501D494-31A4-43EE-F8FE-5A6C9CAEF514}"/>
                  </a:ext>
                  <a:ext uri="{C183D7F6-B498-43B3-948B-1728B52AA6E4}">
                    <adec:decorative xmlns:adec="http://schemas.microsoft.com/office/drawing/2017/decorative" val="1"/>
                  </a:ext>
                </a:extLst>
              </p:cNvPr>
              <p:cNvCxnSpPr/>
              <p:nvPr/>
            </p:nvCxnSpPr>
            <p:spPr>
              <a:xfrm flipV="1">
                <a:off x="95971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6A0201F-5291-83B1-08CD-EC60C0152702}"/>
                  </a:ext>
                  <a:ext uri="{C183D7F6-B498-43B3-948B-1728B52AA6E4}">
                    <adec:decorative xmlns:adec="http://schemas.microsoft.com/office/drawing/2017/decorative" val="1"/>
                  </a:ext>
                </a:extLst>
              </p:cNvPr>
              <p:cNvCxnSpPr/>
              <p:nvPr/>
            </p:nvCxnSpPr>
            <p:spPr>
              <a:xfrm flipV="1">
                <a:off x="1188624"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F05EFA-45D7-A060-1F52-2E3ED11479AF}"/>
                  </a:ext>
                  <a:ext uri="{C183D7F6-B498-43B3-948B-1728B52AA6E4}">
                    <adec:decorative xmlns:adec="http://schemas.microsoft.com/office/drawing/2017/decorative" val="1"/>
                  </a:ext>
                </a:extLst>
              </p:cNvPr>
              <p:cNvCxnSpPr/>
              <p:nvPr/>
            </p:nvCxnSpPr>
            <p:spPr>
              <a:xfrm flipV="1">
                <a:off x="1417536"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E03855B-A5B6-D393-68F6-6E0FA66A0F28}"/>
                  </a:ext>
                  <a:ext uri="{C183D7F6-B498-43B3-948B-1728B52AA6E4}">
                    <adec:decorative xmlns:adec="http://schemas.microsoft.com/office/drawing/2017/decorative" val="1"/>
                  </a:ext>
                </a:extLst>
              </p:cNvPr>
              <p:cNvCxnSpPr/>
              <p:nvPr/>
            </p:nvCxnSpPr>
            <p:spPr>
              <a:xfrm flipV="1">
                <a:off x="1646448"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F8BDFCE-40D5-D4AE-2B4A-D97DBF9BE5FE}"/>
                  </a:ext>
                  <a:ext uri="{C183D7F6-B498-43B3-948B-1728B52AA6E4}">
                    <adec:decorative xmlns:adec="http://schemas.microsoft.com/office/drawing/2017/decorative" val="1"/>
                  </a:ext>
                </a:extLst>
              </p:cNvPr>
              <p:cNvCxnSpPr/>
              <p:nvPr/>
            </p:nvCxnSpPr>
            <p:spPr>
              <a:xfrm flipV="1">
                <a:off x="1875360"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E353BA3-5318-F499-42E6-BC5B7B1BA49A}"/>
                  </a:ext>
                  <a:ext uri="{C183D7F6-B498-43B3-948B-1728B52AA6E4}">
                    <adec:decorative xmlns:adec="http://schemas.microsoft.com/office/drawing/2017/decorative" val="1"/>
                  </a:ext>
                </a:extLst>
              </p:cNvPr>
              <p:cNvCxnSpPr/>
              <p:nvPr/>
            </p:nvCxnSpPr>
            <p:spPr>
              <a:xfrm flipV="1">
                <a:off x="2104272" y="3228410"/>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8892805-E50A-C22C-41DB-D0B077880A1B}"/>
                  </a:ext>
                  <a:ext uri="{C183D7F6-B498-43B3-948B-1728B52AA6E4}">
                    <adec:decorative xmlns:adec="http://schemas.microsoft.com/office/drawing/2017/decorative" val="1"/>
                  </a:ext>
                </a:extLst>
              </p:cNvPr>
              <p:cNvCxnSpPr/>
              <p:nvPr/>
            </p:nvCxnSpPr>
            <p:spPr>
              <a:xfrm flipV="1">
                <a:off x="2333184" y="3228410"/>
                <a:ext cx="0" cy="6794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5C361A75-D998-4570-D0EA-8BB7BB7BCAA6}"/>
                </a:ext>
                <a:ext uri="{C183D7F6-B498-43B3-948B-1728B52AA6E4}">
                  <adec:decorative xmlns:adec="http://schemas.microsoft.com/office/drawing/2017/decorative" val="1"/>
                </a:ext>
              </a:extLst>
            </p:cNvPr>
            <p:cNvCxnSpPr/>
            <p:nvPr/>
          </p:nvCxnSpPr>
          <p:spPr>
            <a:xfrm flipV="1">
              <a:off x="6329443" y="4475883"/>
              <a:ext cx="0" cy="1501423"/>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FC2ECBAE-C362-BAA3-6D87-F46D8D9E1682}"/>
                </a:ext>
                <a:ext uri="{C183D7F6-B498-43B3-948B-1728B52AA6E4}">
                  <adec:decorative xmlns:adec="http://schemas.microsoft.com/office/drawing/2017/decorative" val="1"/>
                </a:ext>
              </a:extLst>
            </p:cNvPr>
            <p:cNvSpPr/>
            <p:nvPr/>
          </p:nvSpPr>
          <p:spPr>
            <a:xfrm>
              <a:off x="6739137" y="5350722"/>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A2C9EB64-001B-876B-DE2F-DB2A4D0EC634}"/>
                </a:ext>
                <a:ext uri="{C183D7F6-B498-43B3-948B-1728B52AA6E4}">
                  <adec:decorative xmlns:adec="http://schemas.microsoft.com/office/drawing/2017/decorative" val="1"/>
                </a:ext>
              </a:extLst>
            </p:cNvPr>
            <p:cNvSpPr/>
            <p:nvPr/>
          </p:nvSpPr>
          <p:spPr>
            <a:xfrm>
              <a:off x="7190766" y="5232901"/>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0CCC925C-E9AB-3B1E-2E54-AE3DE5E7C849}"/>
                </a:ext>
                <a:ext uri="{C183D7F6-B498-43B3-948B-1728B52AA6E4}">
                  <adec:decorative xmlns:adec="http://schemas.microsoft.com/office/drawing/2017/decorative" val="1"/>
                </a:ext>
              </a:extLst>
            </p:cNvPr>
            <p:cNvSpPr/>
            <p:nvPr/>
          </p:nvSpPr>
          <p:spPr>
            <a:xfrm>
              <a:off x="7419678" y="541100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7A1C0F55-826D-F84E-51D9-AE98ADE177A4}"/>
                </a:ext>
                <a:ext uri="{C183D7F6-B498-43B3-948B-1728B52AA6E4}">
                  <adec:decorative xmlns:adec="http://schemas.microsoft.com/office/drawing/2017/decorative" val="1"/>
                </a:ext>
              </a:extLst>
            </p:cNvPr>
            <p:cNvSpPr/>
            <p:nvPr/>
          </p:nvSpPr>
          <p:spPr>
            <a:xfrm>
              <a:off x="7874531" y="4772187"/>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0E20DA11-9C72-EAB3-A343-87FCE8B9B710}"/>
                </a:ext>
              </a:extLst>
            </p:cNvPr>
            <p:cNvSpPr txBox="1"/>
            <p:nvPr/>
          </p:nvSpPr>
          <p:spPr>
            <a:xfrm>
              <a:off x="7741712" y="3963467"/>
              <a:ext cx="2206053"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Interpolation</a:t>
              </a:r>
            </a:p>
          </p:txBody>
        </p:sp>
        <p:sp>
          <p:nvSpPr>
            <p:cNvPr id="71" name="TextBox 70">
              <a:extLst>
                <a:ext uri="{FF2B5EF4-FFF2-40B4-BE49-F238E27FC236}">
                  <a16:creationId xmlns:a16="http://schemas.microsoft.com/office/drawing/2014/main" id="{7A9B3601-C563-54C2-4295-0AB796F18343}"/>
                </a:ext>
              </a:extLst>
            </p:cNvPr>
            <p:cNvSpPr txBox="1"/>
            <p:nvPr/>
          </p:nvSpPr>
          <p:spPr>
            <a:xfrm>
              <a:off x="8235581" y="4711900"/>
              <a:ext cx="1435008" cy="1015663"/>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Linear</a:t>
              </a:r>
            </a:p>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Spline</a:t>
              </a:r>
            </a:p>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Polynomial</a:t>
              </a:r>
            </a:p>
          </p:txBody>
        </p:sp>
        <p:sp>
          <p:nvSpPr>
            <p:cNvPr id="72" name="Oval 71">
              <a:extLst>
                <a:ext uri="{FF2B5EF4-FFF2-40B4-BE49-F238E27FC236}">
                  <a16:creationId xmlns:a16="http://schemas.microsoft.com/office/drawing/2014/main" id="{14CE133C-CE6A-3EEA-EFD3-085488875012}"/>
                </a:ext>
                <a:ext uri="{C183D7F6-B498-43B3-948B-1728B52AA6E4}">
                  <adec:decorative xmlns:adec="http://schemas.microsoft.com/office/drawing/2017/decorative" val="1"/>
                </a:ext>
              </a:extLst>
            </p:cNvPr>
            <p:cNvSpPr/>
            <p:nvPr/>
          </p:nvSpPr>
          <p:spPr>
            <a:xfrm>
              <a:off x="6961854" y="5274790"/>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1BE1138B-D0C2-89E1-CB6C-EA87FF4CC788}"/>
                </a:ext>
                <a:ext uri="{C183D7F6-B498-43B3-948B-1728B52AA6E4}">
                  <adec:decorative xmlns:adec="http://schemas.microsoft.com/office/drawing/2017/decorative" val="1"/>
                </a:ext>
              </a:extLst>
            </p:cNvPr>
            <p:cNvSpPr/>
            <p:nvPr/>
          </p:nvSpPr>
          <p:spPr>
            <a:xfrm>
              <a:off x="7650525" y="5129909"/>
              <a:ext cx="108338" cy="108338"/>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180">
              <a:extLst>
                <a:ext uri="{FF2B5EF4-FFF2-40B4-BE49-F238E27FC236}">
                  <a16:creationId xmlns:a16="http://schemas.microsoft.com/office/drawing/2014/main" id="{60FF63B9-36F9-3BDD-37CF-7795344A9FDF}"/>
                </a:ext>
                <a:ext uri="{C183D7F6-B498-43B3-948B-1728B52AA6E4}">
                  <adec:decorative xmlns:adec="http://schemas.microsoft.com/office/drawing/2017/decorative" val="1"/>
                </a:ext>
              </a:extLst>
            </p:cNvPr>
            <p:cNvSpPr/>
            <p:nvPr/>
          </p:nvSpPr>
          <p:spPr>
            <a:xfrm>
              <a:off x="6546655" y="4821637"/>
              <a:ext cx="1382820" cy="813423"/>
            </a:xfrm>
            <a:custGeom>
              <a:avLst/>
              <a:gdLst>
                <a:gd name="connsiteX0" fmla="*/ 0 w 1382820"/>
                <a:gd name="connsiteY0" fmla="*/ 813423 h 813423"/>
                <a:gd name="connsiteX1" fmla="*/ 246832 w 1382820"/>
                <a:gd name="connsiteY1" fmla="*/ 583421 h 813423"/>
                <a:gd name="connsiteX2" fmla="*/ 701227 w 1382820"/>
                <a:gd name="connsiteY2" fmla="*/ 462810 h 813423"/>
                <a:gd name="connsiteX3" fmla="*/ 925620 w 1382820"/>
                <a:gd name="connsiteY3" fmla="*/ 645129 h 813423"/>
                <a:gd name="connsiteX4" fmla="*/ 1382820 w 1382820"/>
                <a:gd name="connsiteY4" fmla="*/ 0 h 81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20" h="813423">
                  <a:moveTo>
                    <a:pt x="0" y="813423"/>
                  </a:moveTo>
                  <a:cubicBezTo>
                    <a:pt x="64980" y="727639"/>
                    <a:pt x="129961" y="641856"/>
                    <a:pt x="246832" y="583421"/>
                  </a:cubicBezTo>
                  <a:cubicBezTo>
                    <a:pt x="363703" y="524986"/>
                    <a:pt x="588096" y="452525"/>
                    <a:pt x="701227" y="462810"/>
                  </a:cubicBezTo>
                  <a:cubicBezTo>
                    <a:pt x="814358" y="473095"/>
                    <a:pt x="812021" y="722264"/>
                    <a:pt x="925620" y="645129"/>
                  </a:cubicBezTo>
                  <a:cubicBezTo>
                    <a:pt x="1039219" y="567994"/>
                    <a:pt x="1211019" y="283997"/>
                    <a:pt x="138282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TextBox 94">
            <a:extLst>
              <a:ext uri="{FF2B5EF4-FFF2-40B4-BE49-F238E27FC236}">
                <a16:creationId xmlns:a16="http://schemas.microsoft.com/office/drawing/2014/main" id="{F75E6DE2-ACD3-7F0E-2F36-328035B450FB}"/>
              </a:ext>
            </a:extLst>
          </p:cNvPr>
          <p:cNvSpPr txBox="1"/>
          <p:nvPr/>
        </p:nvSpPr>
        <p:spPr>
          <a:xfrm>
            <a:off x="582706" y="6198255"/>
            <a:ext cx="7212232"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Note: Zero is sometimes the perfect fill value</a:t>
            </a:r>
          </a:p>
        </p:txBody>
      </p:sp>
    </p:spTree>
    <p:extLst>
      <p:ext uri="{BB962C8B-B14F-4D97-AF65-F5344CB8AC3E}">
        <p14:creationId xmlns:p14="http://schemas.microsoft.com/office/powerpoint/2010/main" val="78136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F8D5-FD39-9F57-77C3-B8933D7D9915}"/>
              </a:ext>
            </a:extLst>
          </p:cNvPr>
          <p:cNvSpPr>
            <a:spLocks noGrp="1"/>
          </p:cNvSpPr>
          <p:nvPr>
            <p:ph type="title"/>
          </p:nvPr>
        </p:nvSpPr>
        <p:spPr/>
        <p:txBody>
          <a:bodyPr/>
          <a:lstStyle/>
          <a:p>
            <a:r>
              <a:rPr lang="en-US" dirty="0"/>
              <a:t>Outliers</a:t>
            </a:r>
          </a:p>
        </p:txBody>
      </p:sp>
      <p:sp>
        <p:nvSpPr>
          <p:cNvPr id="4" name="Slide Number Placeholder 3">
            <a:extLst>
              <a:ext uri="{FF2B5EF4-FFF2-40B4-BE49-F238E27FC236}">
                <a16:creationId xmlns:a16="http://schemas.microsoft.com/office/drawing/2014/main" id="{4B90721F-548F-EA70-0AA1-BC78A10CF1E5}"/>
              </a:ext>
            </a:extLst>
          </p:cNvPr>
          <p:cNvSpPr>
            <a:spLocks noGrp="1"/>
          </p:cNvSpPr>
          <p:nvPr>
            <p:ph type="sldNum" sz="quarter" idx="12"/>
          </p:nvPr>
        </p:nvSpPr>
        <p:spPr/>
        <p:txBody>
          <a:bodyPr/>
          <a:lstStyle/>
          <a:p>
            <a:fld id="{FE1B3154-47D9-4402-8EDB-E791933DC0B9}" type="slidenum">
              <a:rPr lang="nl-BE" smtClean="0"/>
              <a:pPr/>
              <a:t>8</a:t>
            </a:fld>
            <a:endParaRPr lang="nl-BE"/>
          </a:p>
        </p:txBody>
      </p:sp>
      <p:grpSp>
        <p:nvGrpSpPr>
          <p:cNvPr id="5" name="Group 4" descr="Example of outliers.">
            <a:extLst>
              <a:ext uri="{FF2B5EF4-FFF2-40B4-BE49-F238E27FC236}">
                <a16:creationId xmlns:a16="http://schemas.microsoft.com/office/drawing/2014/main" id="{81BB627D-2591-E9B4-0EBC-1C71F292E935}"/>
              </a:ext>
              <a:ext uri="{C183D7F6-B498-43B3-948B-1728B52AA6E4}">
                <adec:decorative xmlns:adec="http://schemas.microsoft.com/office/drawing/2017/decorative" val="0"/>
              </a:ext>
            </a:extLst>
          </p:cNvPr>
          <p:cNvGrpSpPr/>
          <p:nvPr/>
        </p:nvGrpSpPr>
        <p:grpSpPr>
          <a:xfrm>
            <a:off x="920745" y="1749225"/>
            <a:ext cx="3036152" cy="2437000"/>
            <a:chOff x="654545" y="1699404"/>
            <a:chExt cx="3036152" cy="2437000"/>
          </a:xfrm>
        </p:grpSpPr>
        <p:sp>
          <p:nvSpPr>
            <p:cNvPr id="6" name="Oval 5">
              <a:extLst>
                <a:ext uri="{FF2B5EF4-FFF2-40B4-BE49-F238E27FC236}">
                  <a16:creationId xmlns:a16="http://schemas.microsoft.com/office/drawing/2014/main" id="{1FA04367-17D7-FFC8-C7D2-792F1A9F7559}"/>
                </a:ext>
                <a:ext uri="{C183D7F6-B498-43B3-948B-1728B52AA6E4}">
                  <adec:decorative xmlns:adec="http://schemas.microsoft.com/office/drawing/2017/decorative" val="1"/>
                </a:ext>
              </a:extLst>
            </p:cNvPr>
            <p:cNvSpPr/>
            <p:nvPr/>
          </p:nvSpPr>
          <p:spPr>
            <a:xfrm>
              <a:off x="829209" y="374179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A657FF97-A79B-DC8F-4F16-B7769F898F2B}"/>
                </a:ext>
                <a:ext uri="{C183D7F6-B498-43B3-948B-1728B52AA6E4}">
                  <adec:decorative xmlns:adec="http://schemas.microsoft.com/office/drawing/2017/decorative" val="1"/>
                </a:ext>
              </a:extLst>
            </p:cNvPr>
            <p:cNvCxnSpPr/>
            <p:nvPr/>
          </p:nvCxnSpPr>
          <p:spPr>
            <a:xfrm flipV="1">
              <a:off x="654545" y="1699404"/>
              <a:ext cx="0" cy="2437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A64958A-8DDC-CE65-CED0-9972165097FC}"/>
                </a:ext>
                <a:ext uri="{C183D7F6-B498-43B3-948B-1728B52AA6E4}">
                  <adec:decorative xmlns:adec="http://schemas.microsoft.com/office/drawing/2017/decorative" val="1"/>
                </a:ext>
              </a:extLst>
            </p:cNvPr>
            <p:cNvSpPr/>
            <p:nvPr/>
          </p:nvSpPr>
          <p:spPr>
            <a:xfrm>
              <a:off x="1064239" y="350981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26AF1EF-B0ED-B895-F58D-F582BEC13EC0}"/>
                </a:ext>
                <a:ext uri="{C183D7F6-B498-43B3-948B-1728B52AA6E4}">
                  <adec:decorative xmlns:adec="http://schemas.microsoft.com/office/drawing/2017/decorative" val="1"/>
                </a:ext>
              </a:extLst>
            </p:cNvPr>
            <p:cNvSpPr/>
            <p:nvPr/>
          </p:nvSpPr>
          <p:spPr>
            <a:xfrm>
              <a:off x="1515868" y="3391998"/>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6257665-8259-CA11-DF55-1175E817B867}"/>
                </a:ext>
                <a:ext uri="{C183D7F6-B498-43B3-948B-1728B52AA6E4}">
                  <adec:decorative xmlns:adec="http://schemas.microsoft.com/office/drawing/2017/decorative" val="1"/>
                </a:ext>
              </a:extLst>
            </p:cNvPr>
            <p:cNvSpPr/>
            <p:nvPr/>
          </p:nvSpPr>
          <p:spPr>
            <a:xfrm>
              <a:off x="1744780" y="357010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ABA5246-42B7-299A-3DC9-4FD2899935C7}"/>
                </a:ext>
                <a:ext uri="{C183D7F6-B498-43B3-948B-1728B52AA6E4}">
                  <adec:decorative xmlns:adec="http://schemas.microsoft.com/office/drawing/2017/decorative" val="1"/>
                </a:ext>
              </a:extLst>
            </p:cNvPr>
            <p:cNvSpPr/>
            <p:nvPr/>
          </p:nvSpPr>
          <p:spPr>
            <a:xfrm>
              <a:off x="2199633" y="2931284"/>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4195F21-4A88-CFC1-277C-DA8DF50F6615}"/>
                </a:ext>
              </a:extLst>
            </p:cNvPr>
            <p:cNvGrpSpPr/>
            <p:nvPr/>
          </p:nvGrpSpPr>
          <p:grpSpPr>
            <a:xfrm>
              <a:off x="654545" y="4068457"/>
              <a:ext cx="2986122" cy="67946"/>
              <a:chOff x="654545" y="4068457"/>
              <a:chExt cx="2986122" cy="67946"/>
            </a:xfrm>
          </p:grpSpPr>
          <p:cxnSp>
            <p:nvCxnSpPr>
              <p:cNvPr id="21" name="Straight Connector 20">
                <a:extLst>
                  <a:ext uri="{FF2B5EF4-FFF2-40B4-BE49-F238E27FC236}">
                    <a16:creationId xmlns:a16="http://schemas.microsoft.com/office/drawing/2014/main" id="{8E8241EF-E02F-48E3-16AB-0F3E07234352}"/>
                  </a:ext>
                  <a:ext uri="{C183D7F6-B498-43B3-948B-1728B52AA6E4}">
                    <adec:decorative xmlns:adec="http://schemas.microsoft.com/office/drawing/2017/decorative" val="1"/>
                  </a:ext>
                </a:extLst>
              </p:cNvPr>
              <p:cNvCxnSpPr/>
              <p:nvPr/>
            </p:nvCxnSpPr>
            <p:spPr>
              <a:xfrm>
                <a:off x="654545" y="4136403"/>
                <a:ext cx="2986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95FC4E-3F0E-9FCE-7372-9DDD549B462A}"/>
                  </a:ext>
                  <a:ext uri="{C183D7F6-B498-43B3-948B-1728B52AA6E4}">
                    <adec:decorative xmlns:adec="http://schemas.microsoft.com/office/drawing/2017/decorative" val="1"/>
                  </a:ext>
                </a:extLst>
              </p:cNvPr>
              <p:cNvCxnSpPr/>
              <p:nvPr/>
            </p:nvCxnSpPr>
            <p:spPr>
              <a:xfrm flipV="1">
                <a:off x="88330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71A740-0175-2DAB-F972-57FCD0469FBB}"/>
                  </a:ext>
                  <a:ext uri="{C183D7F6-B498-43B3-948B-1728B52AA6E4}">
                    <adec:decorative xmlns:adec="http://schemas.microsoft.com/office/drawing/2017/decorative" val="1"/>
                  </a:ext>
                </a:extLst>
              </p:cNvPr>
              <p:cNvCxnSpPr/>
              <p:nvPr/>
            </p:nvCxnSpPr>
            <p:spPr>
              <a:xfrm flipV="1">
                <a:off x="111273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04252F-47D2-1410-4FAF-3ECF5A417264}"/>
                  </a:ext>
                  <a:ext uri="{C183D7F6-B498-43B3-948B-1728B52AA6E4}">
                    <adec:decorative xmlns:adec="http://schemas.microsoft.com/office/drawing/2017/decorative" val="1"/>
                  </a:ext>
                </a:extLst>
              </p:cNvPr>
              <p:cNvCxnSpPr/>
              <p:nvPr/>
            </p:nvCxnSpPr>
            <p:spPr>
              <a:xfrm flipV="1">
                <a:off x="1342173"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4448431-9B09-2C5A-F3FF-1EC5AEBEB13A}"/>
                  </a:ext>
                  <a:ext uri="{C183D7F6-B498-43B3-948B-1728B52AA6E4}">
                    <adec:decorative xmlns:adec="http://schemas.microsoft.com/office/drawing/2017/decorative" val="1"/>
                  </a:ext>
                </a:extLst>
              </p:cNvPr>
              <p:cNvCxnSpPr/>
              <p:nvPr/>
            </p:nvCxnSpPr>
            <p:spPr>
              <a:xfrm flipV="1">
                <a:off x="1571609"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A073D-4AA7-DEF8-947E-00ADACF39699}"/>
                  </a:ext>
                  <a:ext uri="{C183D7F6-B498-43B3-948B-1728B52AA6E4}">
                    <adec:decorative xmlns:adec="http://schemas.microsoft.com/office/drawing/2017/decorative" val="1"/>
                  </a:ext>
                </a:extLst>
              </p:cNvPr>
              <p:cNvCxnSpPr/>
              <p:nvPr/>
            </p:nvCxnSpPr>
            <p:spPr>
              <a:xfrm flipV="1">
                <a:off x="1801045"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A6C7A3-2015-4314-A827-066AE253C918}"/>
                  </a:ext>
                  <a:ext uri="{C183D7F6-B498-43B3-948B-1728B52AA6E4}">
                    <adec:decorative xmlns:adec="http://schemas.microsoft.com/office/drawing/2017/decorative" val="1"/>
                  </a:ext>
                </a:extLst>
              </p:cNvPr>
              <p:cNvCxnSpPr/>
              <p:nvPr/>
            </p:nvCxnSpPr>
            <p:spPr>
              <a:xfrm flipV="1">
                <a:off x="203048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B10FC7-D5D8-BB76-F9D3-E845CC43D44F}"/>
                  </a:ext>
                  <a:ext uri="{C183D7F6-B498-43B3-948B-1728B52AA6E4}">
                    <adec:decorative xmlns:adec="http://schemas.microsoft.com/office/drawing/2017/decorative" val="1"/>
                  </a:ext>
                </a:extLst>
              </p:cNvPr>
              <p:cNvCxnSpPr/>
              <p:nvPr/>
            </p:nvCxnSpPr>
            <p:spPr>
              <a:xfrm flipV="1">
                <a:off x="225991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0FA170-A2A9-BDCD-03C4-6424A2D75CB8}"/>
                  </a:ext>
                  <a:ext uri="{C183D7F6-B498-43B3-948B-1728B52AA6E4}">
                    <adec:decorative xmlns:adec="http://schemas.microsoft.com/office/drawing/2017/decorative" val="1"/>
                  </a:ext>
                </a:extLst>
              </p:cNvPr>
              <p:cNvCxnSpPr/>
              <p:nvPr/>
            </p:nvCxnSpPr>
            <p:spPr>
              <a:xfrm flipV="1">
                <a:off x="2489353"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48D31-2412-C936-5DC8-8F9B962ABB9C}"/>
                  </a:ext>
                  <a:ext uri="{C183D7F6-B498-43B3-948B-1728B52AA6E4}">
                    <adec:decorative xmlns:adec="http://schemas.microsoft.com/office/drawing/2017/decorative" val="1"/>
                  </a:ext>
                </a:extLst>
              </p:cNvPr>
              <p:cNvCxnSpPr/>
              <p:nvPr/>
            </p:nvCxnSpPr>
            <p:spPr>
              <a:xfrm flipV="1">
                <a:off x="2718789"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07D4C6-A66A-9BFF-C7D4-9396C4146ACA}"/>
                  </a:ext>
                  <a:ext uri="{C183D7F6-B498-43B3-948B-1728B52AA6E4}">
                    <adec:decorative xmlns:adec="http://schemas.microsoft.com/office/drawing/2017/decorative" val="1"/>
                  </a:ext>
                </a:extLst>
              </p:cNvPr>
              <p:cNvCxnSpPr/>
              <p:nvPr/>
            </p:nvCxnSpPr>
            <p:spPr>
              <a:xfrm flipV="1">
                <a:off x="2948225"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1AD17D-21C4-3742-77C3-CA7F124B33DF}"/>
                  </a:ext>
                  <a:ext uri="{C183D7F6-B498-43B3-948B-1728B52AA6E4}">
                    <adec:decorative xmlns:adec="http://schemas.microsoft.com/office/drawing/2017/decorative" val="1"/>
                  </a:ext>
                </a:extLst>
              </p:cNvPr>
              <p:cNvCxnSpPr/>
              <p:nvPr/>
            </p:nvCxnSpPr>
            <p:spPr>
              <a:xfrm flipV="1">
                <a:off x="317766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BB8B4C-705B-6114-8013-C99A27B7B3A9}"/>
                  </a:ext>
                  <a:ext uri="{C183D7F6-B498-43B3-948B-1728B52AA6E4}">
                    <adec:decorative xmlns:adec="http://schemas.microsoft.com/office/drawing/2017/decorative" val="1"/>
                  </a:ext>
                </a:extLst>
              </p:cNvPr>
              <p:cNvCxnSpPr/>
              <p:nvPr/>
            </p:nvCxnSpPr>
            <p:spPr>
              <a:xfrm flipV="1">
                <a:off x="340709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DC8DF5-A8E9-74C8-FAA2-E15B8FCE3E4B}"/>
                  </a:ext>
                  <a:ext uri="{C183D7F6-B498-43B3-948B-1728B52AA6E4}">
                    <adec:decorative xmlns:adec="http://schemas.microsoft.com/office/drawing/2017/decorative" val="1"/>
                  </a:ext>
                </a:extLst>
              </p:cNvPr>
              <p:cNvCxnSpPr/>
              <p:nvPr/>
            </p:nvCxnSpPr>
            <p:spPr>
              <a:xfrm flipV="1">
                <a:off x="3636528" y="4068457"/>
                <a:ext cx="0" cy="6794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956E9034-8447-BB12-2637-C9D403D21733}"/>
                </a:ext>
                <a:ext uri="{C183D7F6-B498-43B3-948B-1728B52AA6E4}">
                  <adec:decorative xmlns:adec="http://schemas.microsoft.com/office/drawing/2017/decorative" val="1"/>
                </a:ext>
              </a:extLst>
            </p:cNvPr>
            <p:cNvSpPr/>
            <p:nvPr/>
          </p:nvSpPr>
          <p:spPr>
            <a:xfrm>
              <a:off x="1288004" y="360805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106F25B-9A2B-034E-EA40-EA8C07752116}"/>
                </a:ext>
                <a:ext uri="{C183D7F6-B498-43B3-948B-1728B52AA6E4}">
                  <adec:decorative xmlns:adec="http://schemas.microsoft.com/office/drawing/2017/decorative" val="1"/>
                </a:ext>
              </a:extLst>
            </p:cNvPr>
            <p:cNvSpPr/>
            <p:nvPr/>
          </p:nvSpPr>
          <p:spPr>
            <a:xfrm>
              <a:off x="1976312" y="3222074"/>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78EF4CB-894D-E20C-08AF-2A2F5856F798}"/>
                </a:ext>
                <a:ext uri="{C183D7F6-B498-43B3-948B-1728B52AA6E4}">
                  <adec:decorative xmlns:adec="http://schemas.microsoft.com/office/drawing/2017/decorative" val="1"/>
                </a:ext>
              </a:extLst>
            </p:cNvPr>
            <p:cNvSpPr/>
            <p:nvPr/>
          </p:nvSpPr>
          <p:spPr>
            <a:xfrm>
              <a:off x="2435184" y="1868152"/>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4E2C55-A57E-A415-0474-42C7050A8D48}"/>
                </a:ext>
                <a:ext uri="{C183D7F6-B498-43B3-948B-1728B52AA6E4}">
                  <adec:decorative xmlns:adec="http://schemas.microsoft.com/office/drawing/2017/decorative" val="1"/>
                </a:ext>
              </a:extLst>
            </p:cNvPr>
            <p:cNvSpPr/>
            <p:nvPr/>
          </p:nvSpPr>
          <p:spPr>
            <a:xfrm>
              <a:off x="2664620" y="305919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3BF5B05-0E90-4F54-4750-2DBAE19660A6}"/>
                </a:ext>
                <a:ext uri="{C183D7F6-B498-43B3-948B-1728B52AA6E4}">
                  <adec:decorative xmlns:adec="http://schemas.microsoft.com/office/drawing/2017/decorative" val="1"/>
                </a:ext>
              </a:extLst>
            </p:cNvPr>
            <p:cNvSpPr/>
            <p:nvPr/>
          </p:nvSpPr>
          <p:spPr>
            <a:xfrm>
              <a:off x="2894056" y="2904315"/>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3A01E64-C7CC-5B65-C08A-E4970E73B880}"/>
                </a:ext>
                <a:ext uri="{C183D7F6-B498-43B3-948B-1728B52AA6E4}">
                  <adec:decorative xmlns:adec="http://schemas.microsoft.com/office/drawing/2017/decorative" val="1"/>
                </a:ext>
              </a:extLst>
            </p:cNvPr>
            <p:cNvSpPr/>
            <p:nvPr/>
          </p:nvSpPr>
          <p:spPr>
            <a:xfrm>
              <a:off x="3123492" y="3722482"/>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F16BD7EA-FAAC-9308-4351-E91B67779F4D}"/>
                </a:ext>
                <a:ext uri="{C183D7F6-B498-43B3-948B-1728B52AA6E4}">
                  <adec:decorative xmlns:adec="http://schemas.microsoft.com/office/drawing/2017/decorative" val="1"/>
                </a:ext>
              </a:extLst>
            </p:cNvPr>
            <p:cNvSpPr/>
            <p:nvPr/>
          </p:nvSpPr>
          <p:spPr>
            <a:xfrm>
              <a:off x="3352928" y="266766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766A50B-9317-3A88-D9E8-4F79BD0A37AE}"/>
                </a:ext>
                <a:ext uri="{C183D7F6-B498-43B3-948B-1728B52AA6E4}">
                  <adec:decorative xmlns:adec="http://schemas.microsoft.com/office/drawing/2017/decorative" val="1"/>
                </a:ext>
              </a:extLst>
            </p:cNvPr>
            <p:cNvSpPr/>
            <p:nvPr/>
          </p:nvSpPr>
          <p:spPr>
            <a:xfrm>
              <a:off x="3582359" y="279578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a:extLst>
              <a:ext uri="{FF2B5EF4-FFF2-40B4-BE49-F238E27FC236}">
                <a16:creationId xmlns:a16="http://schemas.microsoft.com/office/drawing/2014/main" id="{A36D358C-D9D2-5363-30A7-0862F46E250A}"/>
              </a:ext>
            </a:extLst>
          </p:cNvPr>
          <p:cNvSpPr txBox="1"/>
          <p:nvPr/>
        </p:nvSpPr>
        <p:spPr>
          <a:xfrm>
            <a:off x="1018552" y="1881422"/>
            <a:ext cx="1346844" cy="523220"/>
          </a:xfrm>
          <a:prstGeom prst="rect">
            <a:avLst/>
          </a:prstGeom>
          <a:noFill/>
        </p:spPr>
        <p:txBody>
          <a:bodyPr wrap="none" rtlCol="0">
            <a:spAutoFit/>
          </a:bodyPr>
          <a:lstStyle/>
          <a:p>
            <a:r>
              <a:rPr lang="en-US" sz="2800"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outliers</a:t>
            </a:r>
          </a:p>
        </p:txBody>
      </p:sp>
      <p:grpSp>
        <p:nvGrpSpPr>
          <p:cNvPr id="36" name="Group 35" descr="Example of smoothing function.">
            <a:extLst>
              <a:ext uri="{FF2B5EF4-FFF2-40B4-BE49-F238E27FC236}">
                <a16:creationId xmlns:a16="http://schemas.microsoft.com/office/drawing/2014/main" id="{769F5963-FA7B-57EF-7FE6-676F8C0F46EB}"/>
              </a:ext>
              <a:ext uri="{C183D7F6-B498-43B3-948B-1728B52AA6E4}">
                <adec:decorative xmlns:adec="http://schemas.microsoft.com/office/drawing/2017/decorative" val="0"/>
              </a:ext>
            </a:extLst>
          </p:cNvPr>
          <p:cNvGrpSpPr/>
          <p:nvPr/>
        </p:nvGrpSpPr>
        <p:grpSpPr>
          <a:xfrm>
            <a:off x="8276202" y="1749224"/>
            <a:ext cx="3036152" cy="2437000"/>
            <a:chOff x="654545" y="1699404"/>
            <a:chExt cx="3036152" cy="2437000"/>
          </a:xfrm>
        </p:grpSpPr>
        <p:sp>
          <p:nvSpPr>
            <p:cNvPr id="37" name="Oval 36">
              <a:extLst>
                <a:ext uri="{FF2B5EF4-FFF2-40B4-BE49-F238E27FC236}">
                  <a16:creationId xmlns:a16="http://schemas.microsoft.com/office/drawing/2014/main" id="{BF04F92C-9578-C996-5CA0-C6D745638254}"/>
                </a:ext>
                <a:ext uri="{C183D7F6-B498-43B3-948B-1728B52AA6E4}">
                  <adec:decorative xmlns:adec="http://schemas.microsoft.com/office/drawing/2017/decorative" val="1"/>
                </a:ext>
              </a:extLst>
            </p:cNvPr>
            <p:cNvSpPr/>
            <p:nvPr/>
          </p:nvSpPr>
          <p:spPr>
            <a:xfrm>
              <a:off x="829209" y="374179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A4FDFA1D-2763-DC5A-5EC3-9A7A4E583434}"/>
                </a:ext>
                <a:ext uri="{C183D7F6-B498-43B3-948B-1728B52AA6E4}">
                  <adec:decorative xmlns:adec="http://schemas.microsoft.com/office/drawing/2017/decorative" val="1"/>
                </a:ext>
              </a:extLst>
            </p:cNvPr>
            <p:cNvCxnSpPr/>
            <p:nvPr/>
          </p:nvCxnSpPr>
          <p:spPr>
            <a:xfrm flipV="1">
              <a:off x="654545" y="1699404"/>
              <a:ext cx="0" cy="24370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4241ACA-5624-AD58-83EF-C92AD0D7ECF4}"/>
                </a:ext>
                <a:ext uri="{C183D7F6-B498-43B3-948B-1728B52AA6E4}">
                  <adec:decorative xmlns:adec="http://schemas.microsoft.com/office/drawing/2017/decorative" val="1"/>
                </a:ext>
              </a:extLst>
            </p:cNvPr>
            <p:cNvSpPr/>
            <p:nvPr/>
          </p:nvSpPr>
          <p:spPr>
            <a:xfrm>
              <a:off x="1064239" y="350981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79C92269-86AA-CEB2-A972-2115AFD68D4F}"/>
                </a:ext>
                <a:ext uri="{C183D7F6-B498-43B3-948B-1728B52AA6E4}">
                  <adec:decorative xmlns:adec="http://schemas.microsoft.com/office/drawing/2017/decorative" val="1"/>
                </a:ext>
              </a:extLst>
            </p:cNvPr>
            <p:cNvSpPr/>
            <p:nvPr/>
          </p:nvSpPr>
          <p:spPr>
            <a:xfrm>
              <a:off x="1515868" y="3391998"/>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82BA124-22B1-5524-654A-A54CC7DB7942}"/>
                </a:ext>
                <a:ext uri="{C183D7F6-B498-43B3-948B-1728B52AA6E4}">
                  <adec:decorative xmlns:adec="http://schemas.microsoft.com/office/drawing/2017/decorative" val="1"/>
                </a:ext>
              </a:extLst>
            </p:cNvPr>
            <p:cNvSpPr/>
            <p:nvPr/>
          </p:nvSpPr>
          <p:spPr>
            <a:xfrm>
              <a:off x="1744780" y="357010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4DD8BF21-4CDA-5F97-DCF6-7CB6B1A8753C}"/>
                </a:ext>
                <a:ext uri="{C183D7F6-B498-43B3-948B-1728B52AA6E4}">
                  <adec:decorative xmlns:adec="http://schemas.microsoft.com/office/drawing/2017/decorative" val="1"/>
                </a:ext>
              </a:extLst>
            </p:cNvPr>
            <p:cNvSpPr/>
            <p:nvPr/>
          </p:nvSpPr>
          <p:spPr>
            <a:xfrm>
              <a:off x="2199633" y="2931284"/>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B12423FF-CA3D-1791-7306-5EC371A0B5F4}"/>
                </a:ext>
              </a:extLst>
            </p:cNvPr>
            <p:cNvGrpSpPr/>
            <p:nvPr/>
          </p:nvGrpSpPr>
          <p:grpSpPr>
            <a:xfrm>
              <a:off x="654545" y="4068457"/>
              <a:ext cx="2986122" cy="67946"/>
              <a:chOff x="654545" y="4068457"/>
              <a:chExt cx="2986122" cy="67946"/>
            </a:xfrm>
          </p:grpSpPr>
          <p:cxnSp>
            <p:nvCxnSpPr>
              <p:cNvPr id="50" name="Straight Connector 49">
                <a:extLst>
                  <a:ext uri="{FF2B5EF4-FFF2-40B4-BE49-F238E27FC236}">
                    <a16:creationId xmlns:a16="http://schemas.microsoft.com/office/drawing/2014/main" id="{3F226211-C8BD-9DCB-FB4B-384FB997DDA4}"/>
                  </a:ext>
                  <a:ext uri="{C183D7F6-B498-43B3-948B-1728B52AA6E4}">
                    <adec:decorative xmlns:adec="http://schemas.microsoft.com/office/drawing/2017/decorative" val="1"/>
                  </a:ext>
                </a:extLst>
              </p:cNvPr>
              <p:cNvCxnSpPr/>
              <p:nvPr/>
            </p:nvCxnSpPr>
            <p:spPr>
              <a:xfrm>
                <a:off x="654545" y="4136403"/>
                <a:ext cx="2986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F32D94-4A01-8FF8-0D71-D1FC27E439E8}"/>
                  </a:ext>
                  <a:ext uri="{C183D7F6-B498-43B3-948B-1728B52AA6E4}">
                    <adec:decorative xmlns:adec="http://schemas.microsoft.com/office/drawing/2017/decorative" val="1"/>
                  </a:ext>
                </a:extLst>
              </p:cNvPr>
              <p:cNvCxnSpPr/>
              <p:nvPr/>
            </p:nvCxnSpPr>
            <p:spPr>
              <a:xfrm flipV="1">
                <a:off x="88330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0442C0-2594-B3B2-AE50-5415B70C22E3}"/>
                  </a:ext>
                  <a:ext uri="{C183D7F6-B498-43B3-948B-1728B52AA6E4}">
                    <adec:decorative xmlns:adec="http://schemas.microsoft.com/office/drawing/2017/decorative" val="1"/>
                  </a:ext>
                </a:extLst>
              </p:cNvPr>
              <p:cNvCxnSpPr/>
              <p:nvPr/>
            </p:nvCxnSpPr>
            <p:spPr>
              <a:xfrm flipV="1">
                <a:off x="111273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618FE9-708C-A602-F85A-1C6E30597F3C}"/>
                  </a:ext>
                  <a:ext uri="{C183D7F6-B498-43B3-948B-1728B52AA6E4}">
                    <adec:decorative xmlns:adec="http://schemas.microsoft.com/office/drawing/2017/decorative" val="1"/>
                  </a:ext>
                </a:extLst>
              </p:cNvPr>
              <p:cNvCxnSpPr/>
              <p:nvPr/>
            </p:nvCxnSpPr>
            <p:spPr>
              <a:xfrm flipV="1">
                <a:off x="1342173"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9DE2EC-9178-23EC-6411-BF9F0527E2A6}"/>
                  </a:ext>
                  <a:ext uri="{C183D7F6-B498-43B3-948B-1728B52AA6E4}">
                    <adec:decorative xmlns:adec="http://schemas.microsoft.com/office/drawing/2017/decorative" val="1"/>
                  </a:ext>
                </a:extLst>
              </p:cNvPr>
              <p:cNvCxnSpPr/>
              <p:nvPr/>
            </p:nvCxnSpPr>
            <p:spPr>
              <a:xfrm flipV="1">
                <a:off x="1571609"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3DEEB1-4A2C-C822-B5CD-9036EA60FDFF}"/>
                  </a:ext>
                  <a:ext uri="{C183D7F6-B498-43B3-948B-1728B52AA6E4}">
                    <adec:decorative xmlns:adec="http://schemas.microsoft.com/office/drawing/2017/decorative" val="1"/>
                  </a:ext>
                </a:extLst>
              </p:cNvPr>
              <p:cNvCxnSpPr/>
              <p:nvPr/>
            </p:nvCxnSpPr>
            <p:spPr>
              <a:xfrm flipV="1">
                <a:off x="1801045"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D14177E-E799-0EB1-AEE8-B595041CDB15}"/>
                  </a:ext>
                  <a:ext uri="{C183D7F6-B498-43B3-948B-1728B52AA6E4}">
                    <adec:decorative xmlns:adec="http://schemas.microsoft.com/office/drawing/2017/decorative" val="1"/>
                  </a:ext>
                </a:extLst>
              </p:cNvPr>
              <p:cNvCxnSpPr/>
              <p:nvPr/>
            </p:nvCxnSpPr>
            <p:spPr>
              <a:xfrm flipV="1">
                <a:off x="203048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D4AFAF-4CF2-56AB-280F-4545990CE54C}"/>
                  </a:ext>
                  <a:ext uri="{C183D7F6-B498-43B3-948B-1728B52AA6E4}">
                    <adec:decorative xmlns:adec="http://schemas.microsoft.com/office/drawing/2017/decorative" val="1"/>
                  </a:ext>
                </a:extLst>
              </p:cNvPr>
              <p:cNvCxnSpPr/>
              <p:nvPr/>
            </p:nvCxnSpPr>
            <p:spPr>
              <a:xfrm flipV="1">
                <a:off x="225991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E67C5E-92C7-C098-F429-6D5D657B4D72}"/>
                  </a:ext>
                  <a:ext uri="{C183D7F6-B498-43B3-948B-1728B52AA6E4}">
                    <adec:decorative xmlns:adec="http://schemas.microsoft.com/office/drawing/2017/decorative" val="1"/>
                  </a:ext>
                </a:extLst>
              </p:cNvPr>
              <p:cNvCxnSpPr/>
              <p:nvPr/>
            </p:nvCxnSpPr>
            <p:spPr>
              <a:xfrm flipV="1">
                <a:off x="2489353"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BD39A2C-576B-C5BC-BFB6-A2EDF8CE1941}"/>
                  </a:ext>
                  <a:ext uri="{C183D7F6-B498-43B3-948B-1728B52AA6E4}">
                    <adec:decorative xmlns:adec="http://schemas.microsoft.com/office/drawing/2017/decorative" val="1"/>
                  </a:ext>
                </a:extLst>
              </p:cNvPr>
              <p:cNvCxnSpPr/>
              <p:nvPr/>
            </p:nvCxnSpPr>
            <p:spPr>
              <a:xfrm flipV="1">
                <a:off x="2718789"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05AC36F-1F40-37E7-D794-449BA747001F}"/>
                  </a:ext>
                  <a:ext uri="{C183D7F6-B498-43B3-948B-1728B52AA6E4}">
                    <adec:decorative xmlns:adec="http://schemas.microsoft.com/office/drawing/2017/decorative" val="1"/>
                  </a:ext>
                </a:extLst>
              </p:cNvPr>
              <p:cNvCxnSpPr/>
              <p:nvPr/>
            </p:nvCxnSpPr>
            <p:spPr>
              <a:xfrm flipV="1">
                <a:off x="2948225"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138D01-50B6-6D71-57DE-D580B43E5AE4}"/>
                  </a:ext>
                  <a:ext uri="{C183D7F6-B498-43B3-948B-1728B52AA6E4}">
                    <adec:decorative xmlns:adec="http://schemas.microsoft.com/office/drawing/2017/decorative" val="1"/>
                  </a:ext>
                </a:extLst>
              </p:cNvPr>
              <p:cNvCxnSpPr/>
              <p:nvPr/>
            </p:nvCxnSpPr>
            <p:spPr>
              <a:xfrm flipV="1">
                <a:off x="3177661"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07EAED-32AD-C1B0-04AE-63C8AD0109DE}"/>
                  </a:ext>
                  <a:ext uri="{C183D7F6-B498-43B3-948B-1728B52AA6E4}">
                    <adec:decorative xmlns:adec="http://schemas.microsoft.com/office/drawing/2017/decorative" val="1"/>
                  </a:ext>
                </a:extLst>
              </p:cNvPr>
              <p:cNvCxnSpPr/>
              <p:nvPr/>
            </p:nvCxnSpPr>
            <p:spPr>
              <a:xfrm flipV="1">
                <a:off x="3407097" y="4068457"/>
                <a:ext cx="0" cy="6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A97E599-3385-9081-9B96-DB3C04CA827E}"/>
                  </a:ext>
                  <a:ext uri="{C183D7F6-B498-43B3-948B-1728B52AA6E4}">
                    <adec:decorative xmlns:adec="http://schemas.microsoft.com/office/drawing/2017/decorative" val="1"/>
                  </a:ext>
                </a:extLst>
              </p:cNvPr>
              <p:cNvCxnSpPr/>
              <p:nvPr/>
            </p:nvCxnSpPr>
            <p:spPr>
              <a:xfrm flipV="1">
                <a:off x="3636528" y="4068457"/>
                <a:ext cx="0" cy="6794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C1BC779E-1AC2-A755-D37D-A999519E8066}"/>
                </a:ext>
                <a:ext uri="{C183D7F6-B498-43B3-948B-1728B52AA6E4}">
                  <adec:decorative xmlns:adec="http://schemas.microsoft.com/office/drawing/2017/decorative" val="1"/>
                </a:ext>
              </a:extLst>
            </p:cNvPr>
            <p:cNvSpPr/>
            <p:nvPr/>
          </p:nvSpPr>
          <p:spPr>
            <a:xfrm>
              <a:off x="1288004" y="360805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A8497063-EADD-E102-0FCE-5027EC980276}"/>
                </a:ext>
                <a:ext uri="{C183D7F6-B498-43B3-948B-1728B52AA6E4}">
                  <adec:decorative xmlns:adec="http://schemas.microsoft.com/office/drawing/2017/decorative" val="1"/>
                </a:ext>
              </a:extLst>
            </p:cNvPr>
            <p:cNvSpPr/>
            <p:nvPr/>
          </p:nvSpPr>
          <p:spPr>
            <a:xfrm>
              <a:off x="1976312" y="3222074"/>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60EC5D7-E9FF-B1C5-B874-8E1FCE56A706}"/>
                </a:ext>
                <a:ext uri="{C183D7F6-B498-43B3-948B-1728B52AA6E4}">
                  <adec:decorative xmlns:adec="http://schemas.microsoft.com/office/drawing/2017/decorative" val="1"/>
                </a:ext>
              </a:extLst>
            </p:cNvPr>
            <p:cNvSpPr/>
            <p:nvPr/>
          </p:nvSpPr>
          <p:spPr>
            <a:xfrm>
              <a:off x="2664620" y="3059190"/>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973AD0C3-8FE9-BFED-6E6F-593A465A9CB2}"/>
                </a:ext>
                <a:ext uri="{C183D7F6-B498-43B3-948B-1728B52AA6E4}">
                  <adec:decorative xmlns:adec="http://schemas.microsoft.com/office/drawing/2017/decorative" val="1"/>
                </a:ext>
              </a:extLst>
            </p:cNvPr>
            <p:cNvSpPr/>
            <p:nvPr/>
          </p:nvSpPr>
          <p:spPr>
            <a:xfrm>
              <a:off x="2894056" y="2904315"/>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15C12B15-D946-F4F3-FEC1-EB2AC272CF78}"/>
                </a:ext>
                <a:ext uri="{C183D7F6-B498-43B3-948B-1728B52AA6E4}">
                  <adec:decorative xmlns:adec="http://schemas.microsoft.com/office/drawing/2017/decorative" val="1"/>
                </a:ext>
              </a:extLst>
            </p:cNvPr>
            <p:cNvSpPr/>
            <p:nvPr/>
          </p:nvSpPr>
          <p:spPr>
            <a:xfrm>
              <a:off x="3352928" y="2667666"/>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C78506C8-C647-C7E7-975A-5E856EEDA4F3}"/>
                </a:ext>
                <a:ext uri="{C183D7F6-B498-43B3-948B-1728B52AA6E4}">
                  <adec:decorative xmlns:adec="http://schemas.microsoft.com/office/drawing/2017/decorative" val="1"/>
                </a:ext>
              </a:extLst>
            </p:cNvPr>
            <p:cNvSpPr/>
            <p:nvPr/>
          </p:nvSpPr>
          <p:spPr>
            <a:xfrm>
              <a:off x="3582359" y="2795789"/>
              <a:ext cx="108338" cy="10833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4" name="Straight Arrow Connector 63">
            <a:extLst>
              <a:ext uri="{FF2B5EF4-FFF2-40B4-BE49-F238E27FC236}">
                <a16:creationId xmlns:a16="http://schemas.microsoft.com/office/drawing/2014/main" id="{6F2AC76F-69BD-677B-F24C-D155F81DE250}"/>
              </a:ext>
              <a:ext uri="{C183D7F6-B498-43B3-948B-1728B52AA6E4}">
                <adec:decorative xmlns:adec="http://schemas.microsoft.com/office/drawing/2017/decorative" val="1"/>
              </a:ext>
            </a:extLst>
          </p:cNvPr>
          <p:cNvCxnSpPr>
            <a:stCxn id="35" idx="3"/>
            <a:endCxn id="15" idx="2"/>
          </p:cNvCxnSpPr>
          <p:nvPr/>
        </p:nvCxnSpPr>
        <p:spPr>
          <a:xfrm flipV="1">
            <a:off x="2365396" y="1972142"/>
            <a:ext cx="335988" cy="170890"/>
          </a:xfrm>
          <a:prstGeom prst="straightConnector1">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D4E715-8605-C5B0-958F-E1B30D01FEE5}"/>
              </a:ext>
              <a:ext uri="{C183D7F6-B498-43B3-948B-1728B52AA6E4}">
                <adec:decorative xmlns:adec="http://schemas.microsoft.com/office/drawing/2017/decorative" val="1"/>
              </a:ext>
            </a:extLst>
          </p:cNvPr>
          <p:cNvCxnSpPr>
            <a:stCxn id="35" idx="3"/>
            <a:endCxn id="18" idx="0"/>
          </p:cNvCxnSpPr>
          <p:nvPr/>
        </p:nvCxnSpPr>
        <p:spPr>
          <a:xfrm>
            <a:off x="2365396" y="2143032"/>
            <a:ext cx="1078465" cy="1629271"/>
          </a:xfrm>
          <a:prstGeom prst="straightConnector1">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Freeform 98">
            <a:extLst>
              <a:ext uri="{FF2B5EF4-FFF2-40B4-BE49-F238E27FC236}">
                <a16:creationId xmlns:a16="http://schemas.microsoft.com/office/drawing/2014/main" id="{5AE3F3A4-113D-A386-9BA6-A07CB7E6CDDA}"/>
              </a:ext>
              <a:ext uri="{C183D7F6-B498-43B3-948B-1728B52AA6E4}">
                <adec:decorative xmlns:adec="http://schemas.microsoft.com/office/drawing/2017/decorative" val="1"/>
              </a:ext>
            </a:extLst>
          </p:cNvPr>
          <p:cNvSpPr/>
          <p:nvPr/>
        </p:nvSpPr>
        <p:spPr>
          <a:xfrm>
            <a:off x="1146094" y="1973163"/>
            <a:ext cx="2760453" cy="1872281"/>
          </a:xfrm>
          <a:custGeom>
            <a:avLst/>
            <a:gdLst>
              <a:gd name="connsiteX0" fmla="*/ 0 w 2760453"/>
              <a:gd name="connsiteY0" fmla="*/ 1872281 h 1872281"/>
              <a:gd name="connsiteX1" fmla="*/ 241540 w 2760453"/>
              <a:gd name="connsiteY1" fmla="*/ 1639367 h 1872281"/>
              <a:gd name="connsiteX2" fmla="*/ 465827 w 2760453"/>
              <a:gd name="connsiteY2" fmla="*/ 1742884 h 1872281"/>
              <a:gd name="connsiteX3" fmla="*/ 690114 w 2760453"/>
              <a:gd name="connsiteY3" fmla="*/ 1518598 h 1872281"/>
              <a:gd name="connsiteX4" fmla="*/ 923027 w 2760453"/>
              <a:gd name="connsiteY4" fmla="*/ 1699752 h 1872281"/>
              <a:gd name="connsiteX5" fmla="*/ 1155940 w 2760453"/>
              <a:gd name="connsiteY5" fmla="*/ 1354696 h 1872281"/>
              <a:gd name="connsiteX6" fmla="*/ 1380227 w 2760453"/>
              <a:gd name="connsiteY6" fmla="*/ 1061398 h 1872281"/>
              <a:gd name="connsiteX7" fmla="*/ 1613140 w 2760453"/>
              <a:gd name="connsiteY7" fmla="*/ 349 h 1872281"/>
              <a:gd name="connsiteX8" fmla="*/ 1846053 w 2760453"/>
              <a:gd name="connsiteY8" fmla="*/ 1182167 h 1872281"/>
              <a:gd name="connsiteX9" fmla="*/ 2061714 w 2760453"/>
              <a:gd name="connsiteY9" fmla="*/ 1044145 h 1872281"/>
              <a:gd name="connsiteX10" fmla="*/ 2303253 w 2760453"/>
              <a:gd name="connsiteY10" fmla="*/ 1855028 h 1872281"/>
              <a:gd name="connsiteX11" fmla="*/ 2527540 w 2760453"/>
              <a:gd name="connsiteY11" fmla="*/ 793979 h 1872281"/>
              <a:gd name="connsiteX12" fmla="*/ 2760453 w 2760453"/>
              <a:gd name="connsiteY12" fmla="*/ 940628 h 187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0453" h="1872281">
                <a:moveTo>
                  <a:pt x="0" y="1872281"/>
                </a:moveTo>
                <a:cubicBezTo>
                  <a:pt x="81951" y="1766607"/>
                  <a:pt x="163902" y="1660933"/>
                  <a:pt x="241540" y="1639367"/>
                </a:cubicBezTo>
                <a:cubicBezTo>
                  <a:pt x="319178" y="1617801"/>
                  <a:pt x="391065" y="1763012"/>
                  <a:pt x="465827" y="1742884"/>
                </a:cubicBezTo>
                <a:cubicBezTo>
                  <a:pt x="540589" y="1722756"/>
                  <a:pt x="613914" y="1525787"/>
                  <a:pt x="690114" y="1518598"/>
                </a:cubicBezTo>
                <a:cubicBezTo>
                  <a:pt x="766314" y="1511409"/>
                  <a:pt x="845389" y="1727069"/>
                  <a:pt x="923027" y="1699752"/>
                </a:cubicBezTo>
                <a:cubicBezTo>
                  <a:pt x="1000665" y="1672435"/>
                  <a:pt x="1079740" y="1461088"/>
                  <a:pt x="1155940" y="1354696"/>
                </a:cubicBezTo>
                <a:cubicBezTo>
                  <a:pt x="1232140" y="1248304"/>
                  <a:pt x="1304027" y="1287122"/>
                  <a:pt x="1380227" y="1061398"/>
                </a:cubicBezTo>
                <a:cubicBezTo>
                  <a:pt x="1456427" y="835673"/>
                  <a:pt x="1535502" y="-19779"/>
                  <a:pt x="1613140" y="349"/>
                </a:cubicBezTo>
                <a:cubicBezTo>
                  <a:pt x="1690778" y="20477"/>
                  <a:pt x="1771291" y="1008201"/>
                  <a:pt x="1846053" y="1182167"/>
                </a:cubicBezTo>
                <a:cubicBezTo>
                  <a:pt x="1920815" y="1356133"/>
                  <a:pt x="1985514" y="932001"/>
                  <a:pt x="2061714" y="1044145"/>
                </a:cubicBezTo>
                <a:cubicBezTo>
                  <a:pt x="2137914" y="1156289"/>
                  <a:pt x="2225615" y="1896722"/>
                  <a:pt x="2303253" y="1855028"/>
                </a:cubicBezTo>
                <a:cubicBezTo>
                  <a:pt x="2380891" y="1813334"/>
                  <a:pt x="2451340" y="946379"/>
                  <a:pt x="2527540" y="793979"/>
                </a:cubicBezTo>
                <a:cubicBezTo>
                  <a:pt x="2603740" y="641579"/>
                  <a:pt x="2697193" y="943503"/>
                  <a:pt x="2760453" y="940628"/>
                </a:cubicBezTo>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99">
            <a:extLst>
              <a:ext uri="{FF2B5EF4-FFF2-40B4-BE49-F238E27FC236}">
                <a16:creationId xmlns:a16="http://schemas.microsoft.com/office/drawing/2014/main" id="{CD2234D8-B439-96AB-3A7D-3D3D86991F48}"/>
              </a:ext>
              <a:ext uri="{C183D7F6-B498-43B3-948B-1728B52AA6E4}">
                <adec:decorative xmlns:adec="http://schemas.microsoft.com/office/drawing/2017/decorative" val="1"/>
              </a:ext>
            </a:extLst>
          </p:cNvPr>
          <p:cNvSpPr/>
          <p:nvPr/>
        </p:nvSpPr>
        <p:spPr>
          <a:xfrm>
            <a:off x="8504426" y="2765618"/>
            <a:ext cx="2769080" cy="1079826"/>
          </a:xfrm>
          <a:custGeom>
            <a:avLst/>
            <a:gdLst>
              <a:gd name="connsiteX0" fmla="*/ 0 w 2769080"/>
              <a:gd name="connsiteY0" fmla="*/ 1079826 h 1079826"/>
              <a:gd name="connsiteX1" fmla="*/ 232914 w 2769080"/>
              <a:gd name="connsiteY1" fmla="*/ 846912 h 1079826"/>
              <a:gd name="connsiteX2" fmla="*/ 465827 w 2769080"/>
              <a:gd name="connsiteY2" fmla="*/ 950429 h 1079826"/>
              <a:gd name="connsiteX3" fmla="*/ 690114 w 2769080"/>
              <a:gd name="connsiteY3" fmla="*/ 726143 h 1079826"/>
              <a:gd name="connsiteX4" fmla="*/ 914400 w 2769080"/>
              <a:gd name="connsiteY4" fmla="*/ 915924 h 1079826"/>
              <a:gd name="connsiteX5" fmla="*/ 1155940 w 2769080"/>
              <a:gd name="connsiteY5" fmla="*/ 562241 h 1079826"/>
              <a:gd name="connsiteX6" fmla="*/ 1406106 w 2769080"/>
              <a:gd name="connsiteY6" fmla="*/ 260316 h 1079826"/>
              <a:gd name="connsiteX7" fmla="*/ 1846053 w 2769080"/>
              <a:gd name="connsiteY7" fmla="*/ 389712 h 1079826"/>
              <a:gd name="connsiteX8" fmla="*/ 2061714 w 2769080"/>
              <a:gd name="connsiteY8" fmla="*/ 243063 h 1079826"/>
              <a:gd name="connsiteX9" fmla="*/ 2518914 w 2769080"/>
              <a:gd name="connsiteY9" fmla="*/ 1524 h 1079826"/>
              <a:gd name="connsiteX10" fmla="*/ 2769080 w 2769080"/>
              <a:gd name="connsiteY10" fmla="*/ 130920 h 107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9080" h="1079826">
                <a:moveTo>
                  <a:pt x="0" y="1079826"/>
                </a:moveTo>
                <a:cubicBezTo>
                  <a:pt x="77638" y="974152"/>
                  <a:pt x="155276" y="868478"/>
                  <a:pt x="232914" y="846912"/>
                </a:cubicBezTo>
                <a:cubicBezTo>
                  <a:pt x="310552" y="825346"/>
                  <a:pt x="389627" y="970557"/>
                  <a:pt x="465827" y="950429"/>
                </a:cubicBezTo>
                <a:cubicBezTo>
                  <a:pt x="542027" y="930301"/>
                  <a:pt x="615352" y="731894"/>
                  <a:pt x="690114" y="726143"/>
                </a:cubicBezTo>
                <a:cubicBezTo>
                  <a:pt x="764876" y="720392"/>
                  <a:pt x="836762" y="943241"/>
                  <a:pt x="914400" y="915924"/>
                </a:cubicBezTo>
                <a:cubicBezTo>
                  <a:pt x="992038" y="888607"/>
                  <a:pt x="1073989" y="671509"/>
                  <a:pt x="1155940" y="562241"/>
                </a:cubicBezTo>
                <a:cubicBezTo>
                  <a:pt x="1237891" y="452973"/>
                  <a:pt x="1291087" y="289071"/>
                  <a:pt x="1406106" y="260316"/>
                </a:cubicBezTo>
                <a:cubicBezTo>
                  <a:pt x="1521125" y="231561"/>
                  <a:pt x="1736785" y="392587"/>
                  <a:pt x="1846053" y="389712"/>
                </a:cubicBezTo>
                <a:cubicBezTo>
                  <a:pt x="1955321" y="386837"/>
                  <a:pt x="1949571" y="307761"/>
                  <a:pt x="2061714" y="243063"/>
                </a:cubicBezTo>
                <a:cubicBezTo>
                  <a:pt x="2173857" y="178365"/>
                  <a:pt x="2401020" y="20214"/>
                  <a:pt x="2518914" y="1524"/>
                </a:cubicBezTo>
                <a:cubicBezTo>
                  <a:pt x="2636808" y="-17166"/>
                  <a:pt x="2723073" y="142422"/>
                  <a:pt x="2769080" y="130920"/>
                </a:cubicBezTo>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B8C06D43-C75C-7A61-AE83-5A2055E32C62}"/>
              </a:ext>
            </a:extLst>
          </p:cNvPr>
          <p:cNvSpPr txBox="1"/>
          <p:nvPr/>
        </p:nvSpPr>
        <p:spPr>
          <a:xfrm>
            <a:off x="4488252" y="2237960"/>
            <a:ext cx="3329758"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Smoothing function</a:t>
            </a:r>
          </a:p>
        </p:txBody>
      </p:sp>
      <p:sp>
        <p:nvSpPr>
          <p:cNvPr id="69" name="Right Arrow 101">
            <a:extLst>
              <a:ext uri="{FF2B5EF4-FFF2-40B4-BE49-F238E27FC236}">
                <a16:creationId xmlns:a16="http://schemas.microsoft.com/office/drawing/2014/main" id="{858583E3-6EE3-4239-2FD0-99DABF58A217}"/>
              </a:ext>
              <a:ext uri="{C183D7F6-B498-43B3-948B-1728B52AA6E4}">
                <adec:decorative xmlns:adec="http://schemas.microsoft.com/office/drawing/2017/decorative" val="1"/>
              </a:ext>
            </a:extLst>
          </p:cNvPr>
          <p:cNvSpPr/>
          <p:nvPr/>
        </p:nvSpPr>
        <p:spPr>
          <a:xfrm>
            <a:off x="4536862" y="2787262"/>
            <a:ext cx="32263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E6ECF991-2C5E-7BAC-35E7-3F99863D1228}"/>
              </a:ext>
            </a:extLst>
          </p:cNvPr>
          <p:cNvSpPr txBox="1"/>
          <p:nvPr/>
        </p:nvSpPr>
        <p:spPr>
          <a:xfrm>
            <a:off x="662291" y="4478913"/>
            <a:ext cx="4083169" cy="1138773"/>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Why are you smoothing?</a:t>
            </a:r>
          </a:p>
          <a:p>
            <a:pPr marL="457200" indent="-4572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Data preparation</a:t>
            </a:r>
          </a:p>
          <a:p>
            <a:pPr marL="457200" indent="-4572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Visualization</a:t>
            </a:r>
          </a:p>
        </p:txBody>
      </p:sp>
      <p:sp>
        <p:nvSpPr>
          <p:cNvPr id="71" name="Rectangle 70">
            <a:extLst>
              <a:ext uri="{FF2B5EF4-FFF2-40B4-BE49-F238E27FC236}">
                <a16:creationId xmlns:a16="http://schemas.microsoft.com/office/drawing/2014/main" id="{04945E57-4B48-27F3-1464-4F9F3B70E655}"/>
              </a:ext>
              <a:ext uri="{C183D7F6-B498-43B3-948B-1728B52AA6E4}">
                <adec:decorative xmlns:adec="http://schemas.microsoft.com/office/drawing/2017/decorative" val="1"/>
              </a:ext>
            </a:extLst>
          </p:cNvPr>
          <p:cNvSpPr/>
          <p:nvPr/>
        </p:nvSpPr>
        <p:spPr>
          <a:xfrm>
            <a:off x="7763166" y="4478913"/>
            <a:ext cx="3699303" cy="1877437"/>
          </a:xfrm>
          <a:prstGeom prst="rect">
            <a:avLst/>
          </a:prstGeom>
        </p:spPr>
        <p:txBody>
          <a:bodyPr wrap="square">
            <a:spAutoFit/>
          </a:bodyPr>
          <a:lstStyle/>
          <a:p>
            <a:r>
              <a:rPr lang="en-US" sz="2800" dirty="0"/>
              <a:t>How does smoothing affect your outcome?</a:t>
            </a:r>
          </a:p>
          <a:p>
            <a:pPr marL="457200" indent="-4572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Cleaner data to model</a:t>
            </a:r>
          </a:p>
          <a:p>
            <a:pPr marL="457200" indent="-4572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Model compatibility</a:t>
            </a:r>
          </a:p>
          <a:p>
            <a:pPr marL="457200" indent="-4572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Production improvements</a:t>
            </a:r>
            <a:endParaRPr lang="en-US" sz="2000" dirty="0"/>
          </a:p>
        </p:txBody>
      </p:sp>
    </p:spTree>
    <p:extLst>
      <p:ext uri="{BB962C8B-B14F-4D97-AF65-F5344CB8AC3E}">
        <p14:creationId xmlns:p14="http://schemas.microsoft.com/office/powerpoint/2010/main" val="4151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BE63-DED0-D569-0643-9AC304C7584F}"/>
              </a:ext>
            </a:extLst>
          </p:cNvPr>
          <p:cNvSpPr>
            <a:spLocks noGrp="1"/>
          </p:cNvSpPr>
          <p:nvPr>
            <p:ph type="title"/>
          </p:nvPr>
        </p:nvSpPr>
        <p:spPr/>
        <p:txBody>
          <a:bodyPr/>
          <a:lstStyle/>
          <a:p>
            <a:r>
              <a:rPr lang="en-US" dirty="0"/>
              <a:t>Evaluation metric: RMSE</a:t>
            </a:r>
          </a:p>
        </p:txBody>
      </p:sp>
      <p:sp>
        <p:nvSpPr>
          <p:cNvPr id="4" name="Slide Number Placeholder 3">
            <a:extLst>
              <a:ext uri="{FF2B5EF4-FFF2-40B4-BE49-F238E27FC236}">
                <a16:creationId xmlns:a16="http://schemas.microsoft.com/office/drawing/2014/main" id="{F8A2ABA4-D359-2DEE-1543-3C22CE9AFD62}"/>
              </a:ext>
            </a:extLst>
          </p:cNvPr>
          <p:cNvSpPr>
            <a:spLocks noGrp="1"/>
          </p:cNvSpPr>
          <p:nvPr>
            <p:ph type="sldNum" sz="quarter" idx="12"/>
          </p:nvPr>
        </p:nvSpPr>
        <p:spPr/>
        <p:txBody>
          <a:bodyPr/>
          <a:lstStyle/>
          <a:p>
            <a:fld id="{FE1B3154-47D9-4402-8EDB-E791933DC0B9}" type="slidenum">
              <a:rPr lang="nl-BE" smtClean="0"/>
              <a:pPr/>
              <a:t>9</a:t>
            </a:fld>
            <a:endParaRPr lang="nl-BE"/>
          </a:p>
        </p:txBody>
      </p:sp>
      <p:graphicFrame>
        <p:nvGraphicFramePr>
          <p:cNvPr id="5" name="Chart 4" descr="RMSE example.">
            <a:extLst>
              <a:ext uri="{FF2B5EF4-FFF2-40B4-BE49-F238E27FC236}">
                <a16:creationId xmlns:a16="http://schemas.microsoft.com/office/drawing/2014/main" id="{DEAD3D4C-FE41-E2A2-BAB6-591760BC9F6F}"/>
              </a:ext>
            </a:extLst>
          </p:cNvPr>
          <p:cNvGraphicFramePr>
            <a:graphicFrameLocks/>
          </p:cNvGraphicFramePr>
          <p:nvPr/>
        </p:nvGraphicFramePr>
        <p:xfrm>
          <a:off x="703981" y="2107393"/>
          <a:ext cx="6901151" cy="4176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2BA804BE-F652-4A0F-F471-9DF397F4330F}"/>
              </a:ext>
            </a:extLst>
          </p:cNvPr>
          <p:cNvGraphicFramePr>
            <a:graphicFrameLocks noGrp="1"/>
          </p:cNvGraphicFramePr>
          <p:nvPr/>
        </p:nvGraphicFramePr>
        <p:xfrm>
          <a:off x="8023505" y="2185862"/>
          <a:ext cx="3503312" cy="1925642"/>
        </p:xfrm>
        <a:graphic>
          <a:graphicData uri="http://schemas.openxmlformats.org/drawingml/2006/table">
            <a:tbl>
              <a:tblPr firstRow="1">
                <a:tableStyleId>{C083E6E3-FA7D-4D7B-A595-EF9225AFEA82}</a:tableStyleId>
              </a:tblPr>
              <a:tblGrid>
                <a:gridCol w="706999">
                  <a:extLst>
                    <a:ext uri="{9D8B030D-6E8A-4147-A177-3AD203B41FA5}">
                      <a16:colId xmlns:a16="http://schemas.microsoft.com/office/drawing/2014/main" val="1765425942"/>
                    </a:ext>
                  </a:extLst>
                </a:gridCol>
                <a:gridCol w="859937">
                  <a:extLst>
                    <a:ext uri="{9D8B030D-6E8A-4147-A177-3AD203B41FA5}">
                      <a16:colId xmlns:a16="http://schemas.microsoft.com/office/drawing/2014/main" val="2385895246"/>
                    </a:ext>
                  </a:extLst>
                </a:gridCol>
                <a:gridCol w="977153">
                  <a:extLst>
                    <a:ext uri="{9D8B030D-6E8A-4147-A177-3AD203B41FA5}">
                      <a16:colId xmlns:a16="http://schemas.microsoft.com/office/drawing/2014/main" val="4257459727"/>
                    </a:ext>
                  </a:extLst>
                </a:gridCol>
                <a:gridCol w="959223">
                  <a:extLst>
                    <a:ext uri="{9D8B030D-6E8A-4147-A177-3AD203B41FA5}">
                      <a16:colId xmlns:a16="http://schemas.microsoft.com/office/drawing/2014/main" val="3237998490"/>
                    </a:ext>
                  </a:extLst>
                </a:gridCol>
              </a:tblGrid>
              <a:tr h="414977">
                <a:tc>
                  <a:txBody>
                    <a:bodyPr/>
                    <a:lstStyle/>
                    <a:p>
                      <a:pPr algn="ctr" fontAlgn="b"/>
                      <a:r>
                        <a:rPr lang="en-US" sz="1600" u="none" strike="noStrike" dirty="0">
                          <a:effectLst/>
                        </a:rPr>
                        <a:t>Test </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Actual result</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Prediction</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Deltas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0192890"/>
                  </a:ext>
                </a:extLst>
              </a:tr>
              <a:tr h="245037">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6835116"/>
                  </a:ext>
                </a:extLst>
              </a:tr>
              <a:tr h="245037">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894314"/>
                  </a:ext>
                </a:extLst>
              </a:tr>
              <a:tr h="245037">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828304"/>
                  </a:ext>
                </a:extLst>
              </a:tr>
              <a:tr h="245037">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009412"/>
                  </a:ext>
                </a:extLst>
              </a:tr>
              <a:tr h="414977">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RMSE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6.708204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1682456"/>
                  </a:ext>
                </a:extLst>
              </a:tr>
            </a:tbl>
          </a:graphicData>
        </a:graphic>
      </p:graphicFrame>
      <p:sp>
        <p:nvSpPr>
          <p:cNvPr id="7" name="TextBox 6">
            <a:extLst>
              <a:ext uri="{FF2B5EF4-FFF2-40B4-BE49-F238E27FC236}">
                <a16:creationId xmlns:a16="http://schemas.microsoft.com/office/drawing/2014/main" id="{0E42F706-4E13-3EB1-D6C5-826258FAABA4}"/>
              </a:ext>
            </a:extLst>
          </p:cNvPr>
          <p:cNvSpPr txBox="1"/>
          <p:nvPr/>
        </p:nvSpPr>
        <p:spPr>
          <a:xfrm>
            <a:off x="1165498" y="2779650"/>
            <a:ext cx="1545754" cy="2062103"/>
          </a:xfrm>
          <a:prstGeom prst="rect">
            <a:avLst/>
          </a:prstGeom>
          <a:noFill/>
        </p:spPr>
        <p:txBody>
          <a:bodyPr wrap="square" rtlCol="0">
            <a:spAutoFit/>
          </a:bodyPr>
          <a:lstStyle/>
          <a:p>
            <a:pPr algn="ctr"/>
            <a:r>
              <a:rPr lang="en-US" sz="16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Error is the difference between the actual </a:t>
            </a:r>
          </a:p>
          <a:p>
            <a:pPr algn="ctr"/>
            <a:r>
              <a:rPr lang="en-US" sz="16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target value and the forecasted value</a:t>
            </a:r>
          </a:p>
        </p:txBody>
      </p:sp>
      <p:sp>
        <p:nvSpPr>
          <p:cNvPr id="8" name="Rectangle 7">
            <a:extLst>
              <a:ext uri="{FF2B5EF4-FFF2-40B4-BE49-F238E27FC236}">
                <a16:creationId xmlns:a16="http://schemas.microsoft.com/office/drawing/2014/main" id="{4D57B47F-AFF2-79D2-536B-2179B1AF595B}"/>
              </a:ext>
              <a:ext uri="{C183D7F6-B498-43B3-948B-1728B52AA6E4}">
                <adec:decorative xmlns:adec="http://schemas.microsoft.com/office/drawing/2017/decorative" val="1"/>
              </a:ext>
            </a:extLst>
          </p:cNvPr>
          <p:cNvSpPr/>
          <p:nvPr/>
        </p:nvSpPr>
        <p:spPr>
          <a:xfrm>
            <a:off x="592327" y="1389157"/>
            <a:ext cx="4557658" cy="461665"/>
          </a:xfrm>
          <a:prstGeom prst="rect">
            <a:avLst/>
          </a:prstGeom>
        </p:spPr>
        <p:txBody>
          <a:bodyPr wrap="none">
            <a:spAutoFit/>
          </a:bodyPr>
          <a:lstStyle/>
          <a:p>
            <a:r>
              <a:rPr lang="en-US" sz="2400" dirty="0">
                <a:solidFill>
                  <a:schemeClr val="accent5"/>
                </a:solidFill>
                <a:latin typeface="Amazon Ember" panose="02000000000000000000" pitchFamily="2" charset="0"/>
                <a:ea typeface="Amazon Ember" panose="02000000000000000000" pitchFamily="2" charset="0"/>
              </a:rPr>
              <a:t>RMSE</a:t>
            </a:r>
            <a:r>
              <a:rPr lang="en-US" sz="2400" dirty="0"/>
              <a:t> is the square of the errors.</a:t>
            </a:r>
          </a:p>
        </p:txBody>
      </p:sp>
      <p:sp>
        <p:nvSpPr>
          <p:cNvPr id="9" name="Rectangle 8">
            <a:extLst>
              <a:ext uri="{FF2B5EF4-FFF2-40B4-BE49-F238E27FC236}">
                <a16:creationId xmlns:a16="http://schemas.microsoft.com/office/drawing/2014/main" id="{6E2BAC3A-45AF-7BF6-A41F-EA654AE27559}"/>
              </a:ext>
              <a:ext uri="{C183D7F6-B498-43B3-948B-1728B52AA6E4}">
                <adec:decorative xmlns:adec="http://schemas.microsoft.com/office/drawing/2017/decorative" val="1"/>
              </a:ext>
            </a:extLst>
          </p:cNvPr>
          <p:cNvSpPr/>
          <p:nvPr/>
        </p:nvSpPr>
        <p:spPr>
          <a:xfrm>
            <a:off x="10574200" y="2319867"/>
            <a:ext cx="840932" cy="1974592"/>
          </a:xfrm>
          <a:prstGeom prst="rect">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chemeClr val="accent5"/>
              </a:solidFill>
            </a:endParaRPr>
          </a:p>
          <a:p>
            <a:pPr algn="ctr"/>
            <a:endParaRPr lang="en-US" sz="1200" dirty="0">
              <a:solidFill>
                <a:schemeClr val="accent5"/>
              </a:solidFill>
            </a:endParaRPr>
          </a:p>
        </p:txBody>
      </p:sp>
      <p:sp>
        <p:nvSpPr>
          <p:cNvPr id="10" name="Left Brace 9">
            <a:extLst>
              <a:ext uri="{FF2B5EF4-FFF2-40B4-BE49-F238E27FC236}">
                <a16:creationId xmlns:a16="http://schemas.microsoft.com/office/drawing/2014/main" id="{8D543E9F-F5B1-8B4C-1CD8-124155C5BFB5}"/>
              </a:ext>
              <a:ext uri="{C183D7F6-B498-43B3-948B-1728B52AA6E4}">
                <adec:decorative xmlns:adec="http://schemas.microsoft.com/office/drawing/2017/decorative" val="1"/>
              </a:ext>
            </a:extLst>
          </p:cNvPr>
          <p:cNvSpPr/>
          <p:nvPr/>
        </p:nvSpPr>
        <p:spPr>
          <a:xfrm rot="5400000">
            <a:off x="10654940" y="4427852"/>
            <a:ext cx="655983" cy="526062"/>
          </a:xfrm>
          <a:prstGeom prst="lef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5"/>
              </a:solidFill>
            </a:endParaRPr>
          </a:p>
        </p:txBody>
      </p:sp>
      <p:sp>
        <p:nvSpPr>
          <p:cNvPr id="11" name="TextBox 10">
            <a:extLst>
              <a:ext uri="{FF2B5EF4-FFF2-40B4-BE49-F238E27FC236}">
                <a16:creationId xmlns:a16="http://schemas.microsoft.com/office/drawing/2014/main" id="{7A709AF4-99B7-D4E0-2A30-5C973194958F}"/>
              </a:ext>
            </a:extLst>
          </p:cNvPr>
          <p:cNvSpPr txBox="1"/>
          <p:nvPr/>
        </p:nvSpPr>
        <p:spPr>
          <a:xfrm>
            <a:off x="9740905" y="5027745"/>
            <a:ext cx="1957989" cy="1077218"/>
          </a:xfrm>
          <a:prstGeom prst="rect">
            <a:avLst/>
          </a:prstGeom>
          <a:noFill/>
        </p:spPr>
        <p:txBody>
          <a:bodyPr wrap="square" rtlCol="0">
            <a:spAutoFit/>
          </a:bodyPr>
          <a:lstStyle/>
          <a:p>
            <a:pPr algn="r"/>
            <a:r>
              <a:rPr lang="en-US" sz="16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Works best for a model where most errors are of similar size </a:t>
            </a:r>
          </a:p>
        </p:txBody>
      </p:sp>
      <p:cxnSp>
        <p:nvCxnSpPr>
          <p:cNvPr id="12" name="Straight Connector 11">
            <a:extLst>
              <a:ext uri="{FF2B5EF4-FFF2-40B4-BE49-F238E27FC236}">
                <a16:creationId xmlns:a16="http://schemas.microsoft.com/office/drawing/2014/main" id="{E83F7DC4-97C7-488D-321B-6ADF04FE1969}"/>
              </a:ext>
              <a:ext uri="{C183D7F6-B498-43B3-948B-1728B52AA6E4}">
                <adec:decorative xmlns:adec="http://schemas.microsoft.com/office/drawing/2017/decorative" val="1"/>
              </a:ext>
            </a:extLst>
          </p:cNvPr>
          <p:cNvCxnSpPr/>
          <p:nvPr/>
        </p:nvCxnSpPr>
        <p:spPr>
          <a:xfrm>
            <a:off x="2607733" y="4294459"/>
            <a:ext cx="2328503" cy="853274"/>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AD5E42-24F6-1AD3-800F-81D4DF968F74}"/>
              </a:ext>
              <a:ext uri="{C183D7F6-B498-43B3-948B-1728B52AA6E4}">
                <adec:decorative xmlns:adec="http://schemas.microsoft.com/office/drawing/2017/decorative" val="1"/>
              </a:ext>
            </a:extLst>
          </p:cNvPr>
          <p:cNvCxnSpPr/>
          <p:nvPr/>
        </p:nvCxnSpPr>
        <p:spPr>
          <a:xfrm>
            <a:off x="2607733" y="4294459"/>
            <a:ext cx="2328503" cy="547294"/>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4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2213</Words>
  <Application>Microsoft Office PowerPoint</Application>
  <PresentationFormat>Widescreen</PresentationFormat>
  <Paragraphs>288</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Amasis MT Pro Medium</vt:lpstr>
      <vt:lpstr>Amazon Ember</vt:lpstr>
      <vt:lpstr>Amazon Ember Light</vt:lpstr>
      <vt:lpstr>-apple-system</vt:lpstr>
      <vt:lpstr>Arial</vt:lpstr>
      <vt:lpstr>Calibri</vt:lpstr>
      <vt:lpstr>Cambria</vt:lpstr>
      <vt:lpstr>Consolas</vt:lpstr>
      <vt:lpstr>Kantoorthema</vt:lpstr>
      <vt:lpstr>Chapter 8 – Time series</vt:lpstr>
      <vt:lpstr>Non-time-series data</vt:lpstr>
      <vt:lpstr>Time series data</vt:lpstr>
      <vt:lpstr>Forecasting use cases</vt:lpstr>
      <vt:lpstr>Trends in time series data</vt:lpstr>
      <vt:lpstr>TraiN/test-splits</vt:lpstr>
      <vt:lpstr>Filling NaN values</vt:lpstr>
      <vt:lpstr>Outliers</vt:lpstr>
      <vt:lpstr>Evaluation metric: RMSE</vt:lpstr>
      <vt:lpstr>Sparse vs dense datasets</vt:lpstr>
      <vt:lpstr>Sparse vs dense datasets</vt:lpstr>
      <vt:lpstr>Why It Matters</vt:lpstr>
      <vt:lpstr>Stationarity in time series</vt:lpstr>
      <vt:lpstr>Stability (in control systems or broader dynamics)</vt:lpstr>
      <vt:lpstr>Stability and stationarity</vt:lpstr>
      <vt:lpstr>Stability and stationarity</vt:lpstr>
      <vt:lpstr>First order differencing</vt:lpstr>
      <vt:lpstr>Stationarity</vt:lpstr>
      <vt:lpstr>Stationarity transformation</vt:lpstr>
      <vt:lpstr>Stationarity transformation</vt:lpstr>
      <vt:lpstr>Autocorrelation</vt:lpstr>
      <vt:lpstr>Autocorrelation</vt:lpstr>
      <vt:lpstr>The models</vt:lpstr>
      <vt:lpstr>Arima</vt:lpstr>
      <vt:lpstr>DeepAR+</vt:lpstr>
      <vt:lpstr>ETS</vt:lpstr>
      <vt:lpstr>NPTS</vt:lpstr>
      <vt:lpstr>Prophet</vt:lpstr>
      <vt:lpstr>Conclusion</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39</cp:revision>
  <dcterms:created xsi:type="dcterms:W3CDTF">2018-02-21T07:41:18Z</dcterms:created>
  <dcterms:modified xsi:type="dcterms:W3CDTF">2025-05-16T14:23:10Z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