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custDataLst>
    <p:tags r:id="rId12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AEFD49-6523-0809-E41F-E9360D32733C}" name="Jochen Mariën" initials="JM" userId="Jochen Mariën" providerId="None"/>
  <p188:author id="{56006A5D-2BC8-644D-AE5E-6AFA2A293A8E}" name="Ellen Torfs" initials="ET" userId="S::u0068049@thomasmore.be::c6aa1e10-4a12-4511-8c7c-135720d4f2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785"/>
    <a:srgbClr val="4584B6"/>
    <a:srgbClr val="FFDE57"/>
    <a:srgbClr val="646464"/>
    <a:srgbClr val="CC00FF"/>
    <a:srgbClr val="D5AD4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C3D16-A691-4441-8154-A30B959950D5}" v="2" dt="2023-12-04T10:22:03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262" autoAdjust="0"/>
  </p:normalViewPr>
  <p:slideViewPr>
    <p:cSldViewPr snapToGrid="0">
      <p:cViewPr varScale="1">
        <p:scale>
          <a:sx n="93" d="100"/>
          <a:sy n="93" d="100"/>
        </p:scale>
        <p:origin x="546" y="0"/>
      </p:cViewPr>
      <p:guideLst/>
    </p:cSldViewPr>
  </p:slideViewPr>
  <p:outlineViewPr>
    <p:cViewPr>
      <p:scale>
        <a:sx n="33" d="100"/>
        <a:sy n="33" d="100"/>
      </p:scale>
      <p:origin x="0" y="-43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F443226-E9FA-4009-BBB5-4E5E237B04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910BF9-BC8A-4B24-9330-67EAC1E974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4F5CE-CB34-4A0C-9595-867A2C0DB20E}" type="datetimeFigureOut">
              <a:rPr lang="nl-BE" smtClean="0"/>
              <a:t>18/05/2025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8A7516-5705-4629-A699-3DF8CFBEEC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C8A117-749A-4619-8630-3F24E93BDE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ABF38-3E8C-439D-9643-BC9C6AAC198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66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18/05/2025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158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E141-11F1-487F-A892-18B8A63336C7}" type="datetime1">
              <a:rPr lang="nl-BE" smtClean="0"/>
              <a:t>18/05/2025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9">
            <a:extLst>
              <a:ext uri="{FF2B5EF4-FFF2-40B4-BE49-F238E27FC236}">
                <a16:creationId xmlns:a16="http://schemas.microsoft.com/office/drawing/2014/main" id="{FBAF35B5-7E2F-489C-AA38-83D52B9A7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582705" y="1832120"/>
            <a:ext cx="1461245" cy="1135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350454-2D85-403C-B5B4-870BA60949E0}"/>
              </a:ext>
            </a:extLst>
          </p:cNvPr>
          <p:cNvSpPr txBox="1"/>
          <p:nvPr userDrawn="1"/>
        </p:nvSpPr>
        <p:spPr>
          <a:xfrm>
            <a:off x="1836761" y="1938046"/>
            <a:ext cx="8044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BE" sz="5400" b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nl-BE" sz="5400" b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science</a:t>
            </a:r>
            <a:endParaRPr lang="nl-BE" sz="5400" b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FD92-94F2-4CD0-8A1D-AA3295115CEC}" type="datetime1">
              <a:rPr lang="nl-BE" smtClean="0"/>
              <a:t>18/05/2025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4EFA-B363-4043-A12E-44B39EC7D05B}" type="datetime1">
              <a:rPr lang="nl-BE" smtClean="0"/>
              <a:t>18/05/2025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A6-C9B9-4556-BC9E-5E3CF3322A33}" type="datetime1">
              <a:rPr lang="nl-BE" smtClean="0"/>
              <a:t>18/05/2025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2D4-4FBB-465F-AE58-8ADBDBF671C8}" type="datetime1">
              <a:rPr lang="nl-BE" smtClean="0"/>
              <a:t>18/05/2025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5D5-C0FD-42E0-9EB1-2670F471B7BB}" type="datetime1">
              <a:rPr lang="nl-BE" smtClean="0"/>
              <a:t>18/05/2025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5C39-C031-448F-A58F-CA88F7B6F786}" type="datetime1">
              <a:rPr lang="nl-BE" smtClean="0"/>
              <a:t>18/05/2025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07F5-1DF0-4FFF-91A4-1E1A6A26A94A}" type="datetime1">
              <a:rPr lang="nl-BE" smtClean="0"/>
              <a:t>18/05/2025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68B-A159-4E9D-A6C6-C6786C6AB2EB}" type="datetime1">
              <a:rPr lang="nl-BE" smtClean="0"/>
              <a:t>18/05/2025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159-AF82-4D23-BC06-D4277BDD9BAD}" type="datetime1">
              <a:rPr lang="nl-BE" smtClean="0"/>
              <a:t>18/05/2025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014-C292-4E4F-926C-1A31F538B52A}" type="datetime1">
              <a:rPr lang="nl-BE" smtClean="0"/>
              <a:t>18/05/2025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7161-F687-474C-905A-3CCBBA535086}" type="datetime1">
              <a:rPr lang="nl-BE" smtClean="0"/>
              <a:t>18/05/2025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Chapter 9 – </a:t>
            </a:r>
            <a:r>
              <a:rPr lang="en-US" noProof="0"/>
              <a:t>Unsupervised learning</a:t>
            </a:r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A9870-319B-6003-8D26-9A906BE72FC8}"/>
              </a:ext>
            </a:extLst>
          </p:cNvPr>
          <p:cNvSpPr txBox="1"/>
          <p:nvPr/>
        </p:nvSpPr>
        <p:spPr>
          <a:xfrm>
            <a:off x="1920240" y="2023110"/>
            <a:ext cx="577215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Medium" panose="02040604050005020304" pitchFamily="18" charset="0"/>
              </a:rPr>
              <a:t>Artificial Intelligence</a:t>
            </a:r>
            <a:endParaRPr lang="en-BE" sz="4000" dirty="0">
              <a:solidFill>
                <a:schemeClr val="tx1">
                  <a:lumMod val="65000"/>
                  <a:lumOff val="35000"/>
                </a:schemeClr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3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78C4-C4BE-99E7-0493-7FE5E6BC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7C3BB-B905-041F-DA54-DFCBE130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Finds patterns in data</a:t>
            </a:r>
          </a:p>
          <a:p>
            <a:pPr lvl="1"/>
            <a:r>
              <a:rPr lang="en-US" dirty="0"/>
              <a:t>Clustering customers by their purchases</a:t>
            </a:r>
          </a:p>
          <a:p>
            <a:pPr lvl="1"/>
            <a:r>
              <a:rPr lang="en-US" noProof="0" dirty="0"/>
              <a:t>Compressing data </a:t>
            </a:r>
            <a:r>
              <a:rPr lang="en-US" dirty="0"/>
              <a:t>using these purchase patterns</a:t>
            </a:r>
          </a:p>
          <a:p>
            <a:r>
              <a:rPr lang="en-US" noProof="0" dirty="0"/>
              <a:t>Supervised: predict something</a:t>
            </a:r>
          </a:p>
          <a:p>
            <a:pPr lvl="1"/>
            <a:r>
              <a:rPr lang="en-US" dirty="0"/>
              <a:t>Will the student pass?</a:t>
            </a:r>
          </a:p>
          <a:p>
            <a:pPr lvl="1"/>
            <a:r>
              <a:rPr lang="en-US" noProof="0" dirty="0"/>
              <a:t>Is the transaction fraudulent?</a:t>
            </a:r>
          </a:p>
          <a:p>
            <a:r>
              <a:rPr lang="en-US" dirty="0"/>
              <a:t>Unsupervised: find patterns </a:t>
            </a:r>
            <a:r>
              <a:rPr lang="en-US" b="1" dirty="0"/>
              <a:t>without</a:t>
            </a:r>
            <a:r>
              <a:rPr lang="en-US" dirty="0"/>
              <a:t> a prediction task in mind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71C44-5A20-711E-E4EE-D612FD85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985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40D7-539A-6759-3F81-ECD34FE8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Unsupervised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4AD15-6527-0E3F-929D-A2565FFEA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4" y="1550894"/>
            <a:ext cx="5047533" cy="4626069"/>
          </a:xfrm>
        </p:spPr>
        <p:txBody>
          <a:bodyPr/>
          <a:lstStyle/>
          <a:p>
            <a:r>
              <a:rPr lang="en-US" dirty="0"/>
              <a:t>What clustering does is best visualized in a 2D-scatterplot</a:t>
            </a:r>
          </a:p>
          <a:p>
            <a:r>
              <a:rPr lang="en-US" dirty="0"/>
              <a:t>We as humans can look at this and see 2 distinct groups</a:t>
            </a:r>
          </a:p>
          <a:p>
            <a:r>
              <a:rPr lang="en-US" dirty="0"/>
              <a:t>Unsupervised learning allows a model to do the same</a:t>
            </a:r>
          </a:p>
          <a:p>
            <a:pPr lvl="1"/>
            <a:r>
              <a:rPr lang="en-US" dirty="0"/>
              <a:t>But also in more dimensions, which is where things get difficult for humans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DE2EA-6B17-32E6-DB10-2ABA2BE2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83339E-20F5-906D-957B-068521971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238" y="1464527"/>
            <a:ext cx="6561762" cy="521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6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FE9A-8359-74AE-218C-A7954ED7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</p:spPr>
        <p:txBody>
          <a:bodyPr anchor="ctr">
            <a:normAutofit/>
          </a:bodyPr>
          <a:lstStyle/>
          <a:p>
            <a:r>
              <a:rPr lang="en-US" dirty="0" err="1"/>
              <a:t>KMeans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3636F3-C135-7679-1856-1C29259F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85" y="1392393"/>
            <a:ext cx="3383119" cy="270649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C2C70-059E-3815-703A-368A733D1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76099" y="1825625"/>
            <a:ext cx="7377701" cy="4351338"/>
          </a:xfrm>
        </p:spPr>
        <p:txBody>
          <a:bodyPr>
            <a:normAutofit/>
          </a:bodyPr>
          <a:lstStyle/>
          <a:p>
            <a:r>
              <a:rPr lang="en-US" dirty="0"/>
              <a:t>If we train a </a:t>
            </a:r>
            <a:r>
              <a:rPr lang="en-US" dirty="0" err="1"/>
              <a:t>Kmeans</a:t>
            </a:r>
            <a:r>
              <a:rPr lang="en-US" dirty="0"/>
              <a:t> clustering model on this data, we get the two groups as in this graph</a:t>
            </a:r>
          </a:p>
          <a:p>
            <a:r>
              <a:rPr lang="en-US" dirty="0"/>
              <a:t>The blue diamonds are the </a:t>
            </a:r>
            <a:r>
              <a:rPr lang="en-US" dirty="0" err="1"/>
              <a:t>centerpoints</a:t>
            </a:r>
            <a:r>
              <a:rPr lang="en-US" dirty="0"/>
              <a:t>, all datapoints or divided based on their distance to these center points</a:t>
            </a:r>
          </a:p>
          <a:p>
            <a:r>
              <a:rPr lang="en-US" dirty="0"/>
              <a:t>We can tell the model how many groups we want it to make</a:t>
            </a:r>
          </a:p>
          <a:p>
            <a:r>
              <a:rPr lang="en-US" dirty="0"/>
              <a:t>It will make the most logical grouping based on that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ADE4A-C444-0133-9B6D-C13DEDAD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0553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1B3154-47D9-4402-8EDB-E791933DC0B9}" type="slidenum">
              <a:rPr lang="nl-BE" smtClean="0"/>
              <a:pPr>
                <a:spcAft>
                  <a:spcPts val="600"/>
                </a:spcAft>
              </a:pPr>
              <a:t>4</a:t>
            </a:fld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2D552D-FC16-556D-DE37-12DE74297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43" y="4098887"/>
            <a:ext cx="3284861" cy="263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8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422C-EA15-27EE-8104-9E473918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57149-01DB-7664-8256-C80AC6753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training a supervised model you can do inference: apply the model to new, unseen data</a:t>
            </a:r>
          </a:p>
          <a:p>
            <a:r>
              <a:rPr lang="en-US" dirty="0"/>
              <a:t>This can also be done with an unsupervised model</a:t>
            </a:r>
          </a:p>
          <a:p>
            <a:r>
              <a:rPr lang="en-US" dirty="0"/>
              <a:t>It means that you provide new data to this model and the model decides which category the new data belongs 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F317F-B4CE-FDA5-02A2-DB46561D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876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flower&#10;&#10;AI-generated content may be incorrect.">
            <a:extLst>
              <a:ext uri="{FF2B5EF4-FFF2-40B4-BE49-F238E27FC236}">
                <a16:creationId xmlns:a16="http://schemas.microsoft.com/office/drawing/2014/main" id="{4C92BC05-329F-5918-715B-9D968C6E3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57" y="2028453"/>
            <a:ext cx="4163753" cy="3766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E99E51-A40F-856F-440F-BE6B74D3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Iris-dataset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2A2C4-A093-75EC-108B-05FB586F1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Iris-dataset is a dataset containing the with and length of de sepals and petals of three types of irises</a:t>
            </a:r>
          </a:p>
          <a:p>
            <a:r>
              <a:rPr lang="en-US" dirty="0"/>
              <a:t>What happens if we build a cluster on this,</a:t>
            </a:r>
            <a:br>
              <a:rPr lang="en-US" dirty="0"/>
            </a:br>
            <a:r>
              <a:rPr lang="en-US" dirty="0"/>
              <a:t>telling the model to create 3 groups in the data?</a:t>
            </a:r>
          </a:p>
          <a:p>
            <a:r>
              <a:rPr lang="en-US" dirty="0"/>
              <a:t>The model gets category 0 right</a:t>
            </a:r>
          </a:p>
          <a:p>
            <a:r>
              <a:rPr lang="en-US" dirty="0"/>
              <a:t>It has difficulty with the other two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6EDB9-D34C-B6EE-BF51-DB318A3B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22BD5A-2980-93C3-0CF8-C4BAA73C3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913" y="4391783"/>
            <a:ext cx="2689003" cy="205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4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A606-782C-F5BD-C05F-B9D23371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621E7-C917-C6C7-8866-9E41D46F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wait!</a:t>
            </a:r>
          </a:p>
          <a:p>
            <a:r>
              <a:rPr lang="en-US" dirty="0"/>
              <a:t>We’re predicting the type of iris-flower, and we’re not supposed to be predicting because we are doing unsupervised learning</a:t>
            </a:r>
          </a:p>
          <a:p>
            <a:r>
              <a:rPr lang="en-US" dirty="0"/>
              <a:t>So if we didn’t know how many types of irises there were in the dataset, how many groups would we have made?</a:t>
            </a:r>
          </a:p>
          <a:p>
            <a:r>
              <a:rPr lang="en-US" dirty="0"/>
              <a:t>For this, </a:t>
            </a:r>
            <a:r>
              <a:rPr lang="en-US" b="1" dirty="0"/>
              <a:t>inertia</a:t>
            </a:r>
            <a:r>
              <a:rPr lang="en-US" dirty="0"/>
              <a:t> can be used</a:t>
            </a:r>
          </a:p>
          <a:p>
            <a:pPr lvl="1"/>
            <a:r>
              <a:rPr lang="en-US" dirty="0"/>
              <a:t>It’s a measure for how far the datapoints are from the center of the cluster</a:t>
            </a:r>
          </a:p>
          <a:p>
            <a:pPr lvl="1"/>
            <a:r>
              <a:rPr lang="en-US" dirty="0"/>
              <a:t>Lower is better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E6C61-1A46-9D2D-CB55-AC615BD6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720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F5DA-EB5F-7515-91CA-9B48C15B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Inertia-plot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60D8-14E4-D993-EB31-43296F509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6067993" cy="4626069"/>
          </a:xfrm>
        </p:spPr>
        <p:txBody>
          <a:bodyPr/>
          <a:lstStyle/>
          <a:p>
            <a:r>
              <a:rPr lang="en-US" dirty="0"/>
              <a:t>When creating models with more clusters, the inertia is definitely going down</a:t>
            </a:r>
          </a:p>
          <a:p>
            <a:r>
              <a:rPr lang="en-US" dirty="0"/>
              <a:t>But the decrease is much bigger in the beginning than it is at the end</a:t>
            </a:r>
          </a:p>
          <a:p>
            <a:r>
              <a:rPr lang="en-US" dirty="0"/>
              <a:t>Ideally speaking, you’d take the elbow as the amount of clusters you’ll make</a:t>
            </a:r>
          </a:p>
          <a:p>
            <a:r>
              <a:rPr lang="en-US" dirty="0"/>
              <a:t>In this case, that would be about 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29CCD-7D61-3882-1FAB-F18BF7ED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8</a:t>
            </a:fld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D0DAB1-7ED7-5E60-BE6A-E3E9DFC40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698" y="1758609"/>
            <a:ext cx="5363323" cy="4210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83600E-1A84-CC44-E5D3-0F2D59DEF414}"/>
              </a:ext>
            </a:extLst>
          </p:cNvPr>
          <p:cNvSpPr txBox="1"/>
          <p:nvPr/>
        </p:nvSpPr>
        <p:spPr>
          <a:xfrm>
            <a:off x="8858319" y="4078840"/>
            <a:ext cx="948080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Elbow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E701BC-8B05-B305-1036-E309FCF07CA3}"/>
              </a:ext>
            </a:extLst>
          </p:cNvPr>
          <p:cNvCxnSpPr/>
          <p:nvPr/>
        </p:nvCxnSpPr>
        <p:spPr>
          <a:xfrm flipH="1">
            <a:off x="8609744" y="4572000"/>
            <a:ext cx="226031" cy="3287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8087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0f4be1-9f1f-4328-81a6-034cc34da24b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400</Words>
  <Application>Microsoft Office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Amasis MT Pro Medium</vt:lpstr>
      <vt:lpstr>Arial</vt:lpstr>
      <vt:lpstr>Calibri</vt:lpstr>
      <vt:lpstr>Cambria</vt:lpstr>
      <vt:lpstr>Kantoorthema</vt:lpstr>
      <vt:lpstr>Chapter 9 – Unsupervised learning</vt:lpstr>
      <vt:lpstr>Unsupervised learning</vt:lpstr>
      <vt:lpstr>Unsupervised learning</vt:lpstr>
      <vt:lpstr>KMeans</vt:lpstr>
      <vt:lpstr>Inference</vt:lpstr>
      <vt:lpstr>Predicting the Iris-dataset</vt:lpstr>
      <vt:lpstr>Unsupervised?</vt:lpstr>
      <vt:lpstr>Inertia-plot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Jochen Mariën</cp:lastModifiedBy>
  <cp:revision>41</cp:revision>
  <dcterms:created xsi:type="dcterms:W3CDTF">2018-02-21T07:41:18Z</dcterms:created>
  <dcterms:modified xsi:type="dcterms:W3CDTF">2025-05-18T17:22:53Z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2023-10-19T07:27:53Z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b68bd113-e83d-4438-ae2a-7958df77ef75</vt:lpwstr>
  </property>
  <property fmtid="{D5CDD505-2E9C-101B-9397-08002B2CF9AE}" pid="8" name="MSIP_Label_c337be75-dfbb-4261-9834-ac247c7dde13_ContentBits">
    <vt:lpwstr>0</vt:lpwstr>
  </property>
</Properties>
</file>