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74" r:id="rId3"/>
    <p:sldId id="265" r:id="rId4"/>
    <p:sldId id="266" r:id="rId5"/>
    <p:sldId id="270" r:id="rId6"/>
    <p:sldId id="271" r:id="rId7"/>
    <p:sldId id="272" r:id="rId8"/>
    <p:sldId id="273" r:id="rId9"/>
    <p:sldId id="275" r:id="rId10"/>
    <p:sldId id="276" r:id="rId11"/>
    <p:sldId id="277" r:id="rId12"/>
    <p:sldId id="278" r:id="rId13"/>
    <p:sldId id="279" r:id="rId14"/>
    <p:sldId id="280" r:id="rId15"/>
    <p:sldId id="281" r:id="rId16"/>
    <p:sldId id="282" r:id="rId17"/>
    <p:sldId id="264" r:id="rId18"/>
  </p:sldIdLst>
  <p:sldSz cx="12192000" cy="6858000"/>
  <p:notesSz cx="6858000" cy="9144000"/>
  <p:custDataLst>
    <p:tags r:id="rId21"/>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62" autoAdjust="0"/>
  </p:normalViewPr>
  <p:slideViewPr>
    <p:cSldViewPr snapToGrid="0">
      <p:cViewPr varScale="1">
        <p:scale>
          <a:sx n="93" d="100"/>
          <a:sy n="93" d="100"/>
        </p:scale>
        <p:origin x="546" y="0"/>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18/04/2024</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18/04/2024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0" dirty="0">
                <a:solidFill>
                  <a:srgbClr val="E6DB74"/>
                </a:solidFill>
                <a:effectLst/>
                <a:highlight>
                  <a:srgbClr val="272822"/>
                </a:highlight>
                <a:latin typeface="Consolas" panose="020B0609020204030204" pitchFamily="49" charset="0"/>
              </a:rPr>
              <a:t>https://en.wikipedia.org/wiki/Training,_validation,_and_test_data_sets</a:t>
            </a:r>
            <a:endParaRPr lang="nl-BE" b="0" dirty="0">
              <a:solidFill>
                <a:srgbClr val="F8F8F2"/>
              </a:solidFill>
              <a:effectLst/>
              <a:highlight>
                <a:srgbClr val="272822"/>
              </a:highligh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4</a:t>
            </a:fld>
            <a:endParaRPr lang="nl-BE"/>
          </a:p>
        </p:txBody>
      </p:sp>
    </p:spTree>
    <p:extLst>
      <p:ext uri="{BB962C8B-B14F-4D97-AF65-F5344CB8AC3E}">
        <p14:creationId xmlns:p14="http://schemas.microsoft.com/office/powerpoint/2010/main" val="343333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18/04/2024</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18/04/2024</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18/04/2024</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18/04/2024</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18/04/2024</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18/04/2024</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18/04/2024</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18/04/2024</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18/04/2024</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18/04/2024</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18/04/2024</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18/04/2024</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5 – Model quality</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5011-EC98-5025-6C8A-6EE006CF901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6DF1B28D-0CEF-D634-C809-9575BD5A2582}"/>
              </a:ext>
            </a:extLst>
          </p:cNvPr>
          <p:cNvSpPr>
            <a:spLocks noGrp="1"/>
          </p:cNvSpPr>
          <p:nvPr>
            <p:ph idx="1"/>
          </p:nvPr>
        </p:nvSpPr>
        <p:spPr/>
        <p:txBody>
          <a:bodyPr/>
          <a:lstStyle/>
          <a:p>
            <a:r>
              <a:rPr lang="en-US" dirty="0"/>
              <a:t>A receiver operating characteristic (ROC) graph summarizes all the confusion matrices that each threshold produced. To build one, you calculate the sensitivity (or true-positive rate) against the false-positive rate for each threshold value.</a:t>
            </a:r>
          </a:p>
          <a:p>
            <a:r>
              <a:rPr lang="en-US" dirty="0"/>
              <a:t>(0,0): Everything is a cat</a:t>
            </a:r>
          </a:p>
          <a:p>
            <a:r>
              <a:rPr lang="en-US" dirty="0"/>
              <a:t>(1,1): Everything is not a cat</a:t>
            </a:r>
          </a:p>
          <a:p>
            <a:r>
              <a:rPr lang="en-US" dirty="0"/>
              <a:t>(0,1): Best possible model</a:t>
            </a:r>
          </a:p>
          <a:p>
            <a:r>
              <a:rPr lang="en-US" dirty="0"/>
              <a:t>(1,0): Worst possible model</a:t>
            </a:r>
          </a:p>
          <a:p>
            <a:r>
              <a:rPr lang="en-US" dirty="0"/>
              <a:t>Line from (0,0) to (1,1): random classifier</a:t>
            </a:r>
          </a:p>
          <a:p>
            <a:endParaRPr lang="en-US" dirty="0"/>
          </a:p>
          <a:p>
            <a:endParaRPr lang="en-US" dirty="0"/>
          </a:p>
          <a:p>
            <a:endParaRPr lang="en-US" dirty="0"/>
          </a:p>
          <a:p>
            <a:endParaRPr lang="en-BE" dirty="0"/>
          </a:p>
        </p:txBody>
      </p:sp>
      <p:sp>
        <p:nvSpPr>
          <p:cNvPr id="4" name="Slide Number Placeholder 3">
            <a:extLst>
              <a:ext uri="{FF2B5EF4-FFF2-40B4-BE49-F238E27FC236}">
                <a16:creationId xmlns:a16="http://schemas.microsoft.com/office/drawing/2014/main" id="{F65EE2F2-5DAE-53E4-93C8-8C3D6162B1EA}"/>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6" name="Picture 5" descr="A graph with blue dots and a line&#10;&#10;Description automatically generated">
            <a:extLst>
              <a:ext uri="{FF2B5EF4-FFF2-40B4-BE49-F238E27FC236}">
                <a16:creationId xmlns:a16="http://schemas.microsoft.com/office/drawing/2014/main" id="{60CD9673-88E2-6F3C-37A2-DAED97E86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318" y="3299960"/>
            <a:ext cx="4572638" cy="3238952"/>
          </a:xfrm>
          <a:prstGeom prst="rect">
            <a:avLst/>
          </a:prstGeom>
        </p:spPr>
      </p:pic>
      <p:sp>
        <p:nvSpPr>
          <p:cNvPr id="7" name="TextBox 6">
            <a:extLst>
              <a:ext uri="{FF2B5EF4-FFF2-40B4-BE49-F238E27FC236}">
                <a16:creationId xmlns:a16="http://schemas.microsoft.com/office/drawing/2014/main" id="{A6BC1155-2E19-BD4D-BF19-536A3BB85CB4}"/>
              </a:ext>
            </a:extLst>
          </p:cNvPr>
          <p:cNvSpPr txBox="1"/>
          <p:nvPr/>
        </p:nvSpPr>
        <p:spPr>
          <a:xfrm rot="279578">
            <a:off x="1520575" y="4811847"/>
            <a:ext cx="2883546" cy="400110"/>
          </a:xfrm>
          <a:prstGeom prst="rect">
            <a:avLst/>
          </a:prstGeom>
          <a:solidFill>
            <a:schemeClr val="bg1"/>
          </a:solidFill>
          <a:ln w="19050">
            <a:solidFill>
              <a:srgbClr val="FF0000"/>
            </a:solidFill>
          </a:ln>
        </p:spPr>
        <p:txBody>
          <a:bodyPr wrap="none" rtlCol="0">
            <a:spAutoFit/>
          </a:bodyPr>
          <a:lstStyle/>
          <a:p>
            <a:r>
              <a:rPr lang="en-US" sz="2000" dirty="0">
                <a:solidFill>
                  <a:srgbClr val="FF0000"/>
                </a:solidFill>
                <a:latin typeface="Boucherie Block" panose="020F0502020204030204" pitchFamily="2" charset="0"/>
              </a:rPr>
              <a:t>Best model, wrong labels!</a:t>
            </a:r>
            <a:endParaRPr lang="en-BE" sz="2000" dirty="0">
              <a:solidFill>
                <a:srgbClr val="FF0000"/>
              </a:solidFill>
              <a:latin typeface="Boucherie Block" panose="020F0502020204030204" pitchFamily="2" charset="0"/>
            </a:endParaRPr>
          </a:p>
        </p:txBody>
      </p:sp>
    </p:spTree>
    <p:extLst>
      <p:ext uri="{BB962C8B-B14F-4D97-AF65-F5344CB8AC3E}">
        <p14:creationId xmlns:p14="http://schemas.microsoft.com/office/powerpoint/2010/main" val="16544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F662-DBA6-1872-D814-DF296561BE3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C701F154-1E4E-5A65-8377-18D424DD764E}"/>
              </a:ext>
            </a:extLst>
          </p:cNvPr>
          <p:cNvSpPr>
            <a:spLocks noGrp="1"/>
          </p:cNvSpPr>
          <p:nvPr>
            <p:ph idx="1"/>
          </p:nvPr>
        </p:nvSpPr>
        <p:spPr/>
        <p:txBody>
          <a:bodyPr/>
          <a:lstStyle/>
          <a:p>
            <a:r>
              <a:rPr lang="en-US" dirty="0"/>
              <a:t>The ROC does not help improving the model, it helps tuning the model to the use case</a:t>
            </a:r>
          </a:p>
          <a:p>
            <a:pPr lvl="1"/>
            <a:r>
              <a:rPr lang="en-US" dirty="0"/>
              <a:t>False positives are a major issue?</a:t>
            </a:r>
          </a:p>
          <a:p>
            <a:pPr lvl="1"/>
            <a:r>
              <a:rPr lang="en-US" dirty="0"/>
              <a:t>False negatives are a major issue?</a:t>
            </a:r>
          </a:p>
          <a:p>
            <a:pPr lvl="1"/>
            <a:r>
              <a:rPr lang="en-US" dirty="0"/>
              <a:t>You need a well balanced model?</a:t>
            </a:r>
          </a:p>
          <a:p>
            <a:r>
              <a:rPr lang="en-US" dirty="0"/>
              <a:t>An ROC does show if a model is better if it’s further away from the diagonal</a:t>
            </a:r>
          </a:p>
          <a:p>
            <a:pPr lvl="1"/>
            <a:r>
              <a:rPr lang="en-US" dirty="0"/>
              <a:t>The diagonal is a random classifier: wrong as much as it is right</a:t>
            </a:r>
          </a:p>
          <a:p>
            <a:pPr lvl="1"/>
            <a:endParaRPr lang="en-BE" dirty="0"/>
          </a:p>
        </p:txBody>
      </p:sp>
      <p:sp>
        <p:nvSpPr>
          <p:cNvPr id="4" name="Slide Number Placeholder 3">
            <a:extLst>
              <a:ext uri="{FF2B5EF4-FFF2-40B4-BE49-F238E27FC236}">
                <a16:creationId xmlns:a16="http://schemas.microsoft.com/office/drawing/2014/main" id="{41F66F51-C444-79D6-A627-CA3BC62474FB}"/>
              </a:ext>
            </a:extLst>
          </p:cNvPr>
          <p:cNvSpPr>
            <a:spLocks noGrp="1"/>
          </p:cNvSpPr>
          <p:nvPr>
            <p:ph type="sldNum" sz="quarter" idx="12"/>
          </p:nvPr>
        </p:nvSpPr>
        <p:spPr/>
        <p:txBody>
          <a:bodyPr/>
          <a:lstStyle/>
          <a:p>
            <a:fld id="{FE1B3154-47D9-4402-8EDB-E791933DC0B9}" type="slidenum">
              <a:rPr lang="nl-BE" smtClean="0"/>
              <a:pPr/>
              <a:t>11</a:t>
            </a:fld>
            <a:endParaRPr lang="nl-BE"/>
          </a:p>
        </p:txBody>
      </p:sp>
    </p:spTree>
    <p:extLst>
      <p:ext uri="{BB962C8B-B14F-4D97-AF65-F5344CB8AC3E}">
        <p14:creationId xmlns:p14="http://schemas.microsoft.com/office/powerpoint/2010/main" val="249621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05F-345E-20F1-49A6-43F7B78B1C6A}"/>
              </a:ext>
            </a:extLst>
          </p:cNvPr>
          <p:cNvSpPr>
            <a:spLocks noGrp="1"/>
          </p:cNvSpPr>
          <p:nvPr>
            <p:ph type="title"/>
          </p:nvPr>
        </p:nvSpPr>
        <p:spPr/>
        <p:txBody>
          <a:bodyPr/>
          <a:lstStyle/>
          <a:p>
            <a:r>
              <a:rPr lang="en-US" dirty="0"/>
              <a:t>AUC-ROC</a:t>
            </a:r>
            <a:endParaRPr lang="en-BE" dirty="0"/>
          </a:p>
        </p:txBody>
      </p:sp>
      <p:sp>
        <p:nvSpPr>
          <p:cNvPr id="3" name="Content Placeholder 2">
            <a:extLst>
              <a:ext uri="{FF2B5EF4-FFF2-40B4-BE49-F238E27FC236}">
                <a16:creationId xmlns:a16="http://schemas.microsoft.com/office/drawing/2014/main" id="{70813DF3-E7AA-0255-C19D-26D8BB353D37}"/>
              </a:ext>
            </a:extLst>
          </p:cNvPr>
          <p:cNvSpPr>
            <a:spLocks noGrp="1"/>
          </p:cNvSpPr>
          <p:nvPr>
            <p:ph idx="1"/>
          </p:nvPr>
        </p:nvSpPr>
        <p:spPr/>
        <p:txBody>
          <a:bodyPr/>
          <a:lstStyle/>
          <a:p>
            <a:r>
              <a:rPr lang="en-US" dirty="0"/>
              <a:t>Suppose you have a new dataset and created some ROC-curves for different models. What easy way is there to see which is the better model?</a:t>
            </a:r>
          </a:p>
          <a:p>
            <a:r>
              <a:rPr lang="en-US" dirty="0"/>
              <a:t>Measure the area under the curve! Bigger means further from diagonal, means better.</a:t>
            </a:r>
          </a:p>
          <a:p>
            <a:pPr lvl="1"/>
            <a:r>
              <a:rPr lang="en-US" dirty="0"/>
              <a:t>A percentage of 100% would be an ROC-curve that fills the entire surface, a perfect model.</a:t>
            </a:r>
          </a:p>
          <a:p>
            <a:pPr lvl="1"/>
            <a:r>
              <a:rPr lang="en-US" dirty="0"/>
              <a:t>A percentage of 50% would be an ROC-curve that exactly follows the diagonal, which is the worst model possible (a random estimator).</a:t>
            </a:r>
          </a:p>
          <a:p>
            <a:pPr lvl="1"/>
            <a:r>
              <a:rPr lang="en-US" dirty="0"/>
              <a:t>A percentage of 0% would be another perfect model with bad labeling.</a:t>
            </a:r>
            <a:endParaRPr lang="en-BE" dirty="0"/>
          </a:p>
        </p:txBody>
      </p:sp>
      <p:sp>
        <p:nvSpPr>
          <p:cNvPr id="4" name="Slide Number Placeholder 3">
            <a:extLst>
              <a:ext uri="{FF2B5EF4-FFF2-40B4-BE49-F238E27FC236}">
                <a16:creationId xmlns:a16="http://schemas.microsoft.com/office/drawing/2014/main" id="{ED689F03-5968-41E6-DB7E-9561A1575202}"/>
              </a:ext>
            </a:extLst>
          </p:cNvPr>
          <p:cNvSpPr>
            <a:spLocks noGrp="1"/>
          </p:cNvSpPr>
          <p:nvPr>
            <p:ph type="sldNum" sz="quarter" idx="12"/>
          </p:nvPr>
        </p:nvSpPr>
        <p:spPr/>
        <p:txBody>
          <a:bodyPr/>
          <a:lstStyle/>
          <a:p>
            <a:fld id="{FE1B3154-47D9-4402-8EDB-E791933DC0B9}" type="slidenum">
              <a:rPr lang="nl-BE" smtClean="0"/>
              <a:pPr/>
              <a:t>12</a:t>
            </a:fld>
            <a:endParaRPr lang="nl-BE"/>
          </a:p>
        </p:txBody>
      </p:sp>
    </p:spTree>
    <p:extLst>
      <p:ext uri="{BB962C8B-B14F-4D97-AF65-F5344CB8AC3E}">
        <p14:creationId xmlns:p14="http://schemas.microsoft.com/office/powerpoint/2010/main" val="35015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8A30-A807-D1FC-12E3-6E1CE6C8E8AA}"/>
              </a:ext>
            </a:extLst>
          </p:cNvPr>
          <p:cNvSpPr>
            <a:spLocks noGrp="1"/>
          </p:cNvSpPr>
          <p:nvPr>
            <p:ph type="title"/>
          </p:nvPr>
        </p:nvSpPr>
        <p:spPr/>
        <p:txBody>
          <a:bodyPr/>
          <a:lstStyle/>
          <a:p>
            <a:r>
              <a:rPr lang="en-US" dirty="0"/>
              <a:t>Accuracy</a:t>
            </a:r>
            <a:endParaRPr lang="en-BE" dirty="0"/>
          </a:p>
        </p:txBody>
      </p:sp>
      <p:sp>
        <p:nvSpPr>
          <p:cNvPr id="3" name="Content Placeholder 2">
            <a:extLst>
              <a:ext uri="{FF2B5EF4-FFF2-40B4-BE49-F238E27FC236}">
                <a16:creationId xmlns:a16="http://schemas.microsoft.com/office/drawing/2014/main" id="{0A0706C8-6384-7EBF-E3A8-A7409F0FB661}"/>
              </a:ext>
            </a:extLst>
          </p:cNvPr>
          <p:cNvSpPr>
            <a:spLocks noGrp="1"/>
          </p:cNvSpPr>
          <p:nvPr>
            <p:ph idx="1"/>
          </p:nvPr>
        </p:nvSpPr>
        <p:spPr/>
        <p:txBody>
          <a:bodyPr/>
          <a:lstStyle/>
          <a:p>
            <a:r>
              <a:rPr lang="en-US" dirty="0"/>
              <a:t>Sensitivity and specificity only look at two of the values of the confusion matrix</a:t>
            </a:r>
          </a:p>
          <a:p>
            <a:r>
              <a:rPr lang="nl-BE" dirty="0" err="1"/>
              <a:t>Accuracy</a:t>
            </a:r>
            <a:r>
              <a:rPr lang="nl-BE" dirty="0"/>
              <a:t> looks at </a:t>
            </a:r>
            <a:r>
              <a:rPr lang="nl-BE" dirty="0" err="1"/>
              <a:t>all</a:t>
            </a:r>
            <a:r>
              <a:rPr lang="nl-BE" dirty="0"/>
              <a:t> </a:t>
            </a:r>
            <a:r>
              <a:rPr lang="nl-BE" dirty="0" err="1"/>
              <a:t>four</a:t>
            </a:r>
            <a:endParaRPr lang="nl-BE" dirty="0"/>
          </a:p>
          <a:p>
            <a:endParaRPr lang="nl-BE" dirty="0"/>
          </a:p>
          <a:p>
            <a:r>
              <a:rPr lang="nl-BE" dirty="0" err="1"/>
              <a:t>Accuracy</a:t>
            </a:r>
            <a:r>
              <a:rPr lang="nl-BE" dirty="0"/>
              <a:t> = (TP + TN) / (TP + TN + FP + FN)</a:t>
            </a:r>
          </a:p>
          <a:p>
            <a:endParaRPr lang="en-US" dirty="0"/>
          </a:p>
          <a:p>
            <a:r>
              <a:rPr lang="en-US" dirty="0"/>
              <a:t>It’s a good general matrix, but tends to miss low specificity</a:t>
            </a:r>
            <a:endParaRPr lang="en-BE" dirty="0"/>
          </a:p>
          <a:p>
            <a:endParaRPr lang="en-BE" dirty="0"/>
          </a:p>
        </p:txBody>
      </p:sp>
      <p:sp>
        <p:nvSpPr>
          <p:cNvPr id="4" name="Slide Number Placeholder 3">
            <a:extLst>
              <a:ext uri="{FF2B5EF4-FFF2-40B4-BE49-F238E27FC236}">
                <a16:creationId xmlns:a16="http://schemas.microsoft.com/office/drawing/2014/main" id="{CF9E3B5C-CCF8-8339-6B70-6F8D78CDB081}"/>
              </a:ext>
            </a:extLst>
          </p:cNvPr>
          <p:cNvSpPr>
            <a:spLocks noGrp="1"/>
          </p:cNvSpPr>
          <p:nvPr>
            <p:ph type="sldNum" sz="quarter" idx="12"/>
          </p:nvPr>
        </p:nvSpPr>
        <p:spPr/>
        <p:txBody>
          <a:bodyPr/>
          <a:lstStyle/>
          <a:p>
            <a:fld id="{FE1B3154-47D9-4402-8EDB-E791933DC0B9}" type="slidenum">
              <a:rPr lang="nl-BE" smtClean="0"/>
              <a:pPr/>
              <a:t>13</a:t>
            </a:fld>
            <a:endParaRPr lang="nl-BE"/>
          </a:p>
        </p:txBody>
      </p:sp>
    </p:spTree>
    <p:extLst>
      <p:ext uri="{BB962C8B-B14F-4D97-AF65-F5344CB8AC3E}">
        <p14:creationId xmlns:p14="http://schemas.microsoft.com/office/powerpoint/2010/main" val="177274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960F-6265-49ED-B530-DC5EA94EB175}"/>
              </a:ext>
            </a:extLst>
          </p:cNvPr>
          <p:cNvSpPr>
            <a:spLocks noGrp="1"/>
          </p:cNvSpPr>
          <p:nvPr>
            <p:ph type="title"/>
          </p:nvPr>
        </p:nvSpPr>
        <p:spPr/>
        <p:txBody>
          <a:bodyPr/>
          <a:lstStyle/>
          <a:p>
            <a:r>
              <a:rPr lang="en-US" dirty="0"/>
              <a:t>Precision and F1-score</a:t>
            </a:r>
            <a:endParaRPr lang="en-BE" dirty="0"/>
          </a:p>
        </p:txBody>
      </p:sp>
      <p:sp>
        <p:nvSpPr>
          <p:cNvPr id="3" name="Content Placeholder 2">
            <a:extLst>
              <a:ext uri="{FF2B5EF4-FFF2-40B4-BE49-F238E27FC236}">
                <a16:creationId xmlns:a16="http://schemas.microsoft.com/office/drawing/2014/main" id="{808D2754-2268-3DC9-59CF-FC7CF45FB83B}"/>
              </a:ext>
            </a:extLst>
          </p:cNvPr>
          <p:cNvSpPr>
            <a:spLocks noGrp="1"/>
          </p:cNvSpPr>
          <p:nvPr>
            <p:ph idx="1"/>
          </p:nvPr>
        </p:nvSpPr>
        <p:spPr/>
        <p:txBody>
          <a:bodyPr/>
          <a:lstStyle/>
          <a:p>
            <a:r>
              <a:rPr lang="en-US" dirty="0"/>
              <a:t>When false positives are a problem, precision is a good metric</a:t>
            </a:r>
          </a:p>
          <a:p>
            <a:r>
              <a:rPr lang="en-US" dirty="0"/>
              <a:t>Precision = TP / (TP + FP)</a:t>
            </a:r>
          </a:p>
          <a:p>
            <a:endParaRPr lang="en-US" dirty="0"/>
          </a:p>
          <a:p>
            <a:r>
              <a:rPr lang="en-US" dirty="0"/>
              <a:t>F1-score (or F-measure or balanced F-score) calculates the harmonic mean of precision and sensitivity</a:t>
            </a:r>
          </a:p>
          <a:p>
            <a:r>
              <a:rPr lang="en-US" dirty="0"/>
              <a:t>Good for both balanced and imbalanced datasets</a:t>
            </a:r>
          </a:p>
          <a:p>
            <a:r>
              <a:rPr lang="en-US" dirty="0"/>
              <a:t>F1 = (2* precision * sensitivity) / (precision + sensitivity)</a:t>
            </a:r>
            <a:endParaRPr lang="en-BE" dirty="0"/>
          </a:p>
        </p:txBody>
      </p:sp>
      <p:sp>
        <p:nvSpPr>
          <p:cNvPr id="4" name="Slide Number Placeholder 3">
            <a:extLst>
              <a:ext uri="{FF2B5EF4-FFF2-40B4-BE49-F238E27FC236}">
                <a16:creationId xmlns:a16="http://schemas.microsoft.com/office/drawing/2014/main" id="{E7E061C0-C0A9-501E-8E68-C5A5E4B9A6EE}"/>
              </a:ext>
            </a:extLst>
          </p:cNvPr>
          <p:cNvSpPr>
            <a:spLocks noGrp="1"/>
          </p:cNvSpPr>
          <p:nvPr>
            <p:ph type="sldNum" sz="quarter" idx="12"/>
          </p:nvPr>
        </p:nvSpPr>
        <p:spPr/>
        <p:txBody>
          <a:bodyPr/>
          <a:lstStyle/>
          <a:p>
            <a:fld id="{FE1B3154-47D9-4402-8EDB-E791933DC0B9}" type="slidenum">
              <a:rPr lang="nl-BE" smtClean="0"/>
              <a:pPr/>
              <a:t>14</a:t>
            </a:fld>
            <a:endParaRPr lang="nl-BE"/>
          </a:p>
        </p:txBody>
      </p:sp>
    </p:spTree>
    <p:extLst>
      <p:ext uri="{BB962C8B-B14F-4D97-AF65-F5344CB8AC3E}">
        <p14:creationId xmlns:p14="http://schemas.microsoft.com/office/powerpoint/2010/main" val="215465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C39-0D63-AA62-2BF1-08DCD9128EE3}"/>
              </a:ext>
            </a:extLst>
          </p:cNvPr>
          <p:cNvSpPr>
            <a:spLocks noGrp="1"/>
          </p:cNvSpPr>
          <p:nvPr>
            <p:ph type="title"/>
          </p:nvPr>
        </p:nvSpPr>
        <p:spPr/>
        <p:txBody>
          <a:bodyPr/>
          <a:lstStyle/>
          <a:p>
            <a:r>
              <a:rPr lang="en-US" dirty="0"/>
              <a:t>Summary</a:t>
            </a:r>
            <a:endParaRPr lang="en-BE" dirty="0"/>
          </a:p>
        </p:txBody>
      </p:sp>
      <p:sp>
        <p:nvSpPr>
          <p:cNvPr id="3" name="Content Placeholder 2">
            <a:extLst>
              <a:ext uri="{FF2B5EF4-FFF2-40B4-BE49-F238E27FC236}">
                <a16:creationId xmlns:a16="http://schemas.microsoft.com/office/drawing/2014/main" id="{3BA7D1D4-29F8-91EB-B2F6-3AFD78833B5E}"/>
              </a:ext>
            </a:extLst>
          </p:cNvPr>
          <p:cNvSpPr>
            <a:spLocks noGrp="1"/>
          </p:cNvSpPr>
          <p:nvPr>
            <p:ph idx="1"/>
          </p:nvPr>
        </p:nvSpPr>
        <p:spPr/>
        <p:txBody>
          <a:bodyPr>
            <a:normAutofit fontScale="92500" lnSpcReduction="20000"/>
          </a:bodyPr>
          <a:lstStyle/>
          <a:p>
            <a:r>
              <a:rPr lang="en-US" dirty="0"/>
              <a:t>Sensitivity (or recall): find positive instances</a:t>
            </a:r>
          </a:p>
          <a:p>
            <a:pPr lvl="1"/>
            <a:r>
              <a:rPr lang="en-US" noProof="0" dirty="0"/>
              <a:t>Sensitivity = TP / (TP + FN)</a:t>
            </a:r>
          </a:p>
          <a:p>
            <a:r>
              <a:rPr lang="en-US" dirty="0"/>
              <a:t>Specificity: find negative instances</a:t>
            </a:r>
          </a:p>
          <a:p>
            <a:pPr lvl="1"/>
            <a:r>
              <a:rPr lang="en-US" dirty="0"/>
              <a:t>Specificity = TN / (TN + FP)</a:t>
            </a:r>
          </a:p>
          <a:p>
            <a:r>
              <a:rPr lang="en-US" dirty="0"/>
              <a:t>ROC: alter thresholds, draw curve</a:t>
            </a:r>
          </a:p>
          <a:p>
            <a:r>
              <a:rPr lang="en-US" dirty="0"/>
              <a:t>AUC-ROC: Area under said curve (as percentage)</a:t>
            </a:r>
          </a:p>
          <a:p>
            <a:r>
              <a:rPr lang="en-US" dirty="0"/>
              <a:t>Accuracy: Use all the metrices</a:t>
            </a:r>
          </a:p>
          <a:p>
            <a:pPr lvl="1"/>
            <a:r>
              <a:rPr lang="nl-BE" dirty="0" err="1"/>
              <a:t>Accuracy</a:t>
            </a:r>
            <a:r>
              <a:rPr lang="nl-BE" dirty="0"/>
              <a:t> = TP + TN / (TP + TN + FP + FN)</a:t>
            </a:r>
          </a:p>
          <a:p>
            <a:r>
              <a:rPr lang="en-US" dirty="0"/>
              <a:t>Precision: use when false positives are a problem</a:t>
            </a:r>
          </a:p>
          <a:p>
            <a:pPr lvl="1"/>
            <a:r>
              <a:rPr lang="en-US" dirty="0"/>
              <a:t>Precision = TP / (TP + FP)</a:t>
            </a:r>
          </a:p>
          <a:p>
            <a:r>
              <a:rPr lang="en-US" dirty="0"/>
              <a:t>F1-score: use on imbalanced datasets</a:t>
            </a:r>
          </a:p>
          <a:p>
            <a:pPr lvl="1"/>
            <a:r>
              <a:rPr lang="en-US" dirty="0"/>
              <a:t>F1 = (2* precision * sensitivity) / (precision + sensitivity)</a:t>
            </a:r>
            <a:endParaRPr lang="en-BE" dirty="0"/>
          </a:p>
          <a:p>
            <a:pPr lvl="1"/>
            <a:endParaRPr lang="en-US" dirty="0"/>
          </a:p>
          <a:p>
            <a:pPr lvl="1"/>
            <a:endParaRPr lang="en-US" dirty="0"/>
          </a:p>
          <a:p>
            <a:pPr lvl="1"/>
            <a:endParaRPr lang="en-US" dirty="0"/>
          </a:p>
          <a:p>
            <a:endParaRPr lang="en-US" dirty="0"/>
          </a:p>
          <a:p>
            <a:pPr lvl="1"/>
            <a:endParaRPr lang="en-BE" dirty="0"/>
          </a:p>
        </p:txBody>
      </p:sp>
      <p:sp>
        <p:nvSpPr>
          <p:cNvPr id="4" name="Slide Number Placeholder 3">
            <a:extLst>
              <a:ext uri="{FF2B5EF4-FFF2-40B4-BE49-F238E27FC236}">
                <a16:creationId xmlns:a16="http://schemas.microsoft.com/office/drawing/2014/main" id="{D5137C31-E7FF-4FD4-4AAB-4F770102BF50}"/>
              </a:ext>
            </a:extLst>
          </p:cNvPr>
          <p:cNvSpPr>
            <a:spLocks noGrp="1"/>
          </p:cNvSpPr>
          <p:nvPr>
            <p:ph type="sldNum" sz="quarter" idx="12"/>
          </p:nvPr>
        </p:nvSpPr>
        <p:spPr/>
        <p:txBody>
          <a:bodyPr/>
          <a:lstStyle/>
          <a:p>
            <a:fld id="{FE1B3154-47D9-4402-8EDB-E791933DC0B9}" type="slidenum">
              <a:rPr lang="nl-BE" smtClean="0"/>
              <a:pPr/>
              <a:t>15</a:t>
            </a:fld>
            <a:endParaRPr lang="nl-BE"/>
          </a:p>
        </p:txBody>
      </p:sp>
    </p:spTree>
    <p:extLst>
      <p:ext uri="{BB962C8B-B14F-4D97-AF65-F5344CB8AC3E}">
        <p14:creationId xmlns:p14="http://schemas.microsoft.com/office/powerpoint/2010/main" val="428607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AACE-70E8-20BE-2F0B-0EF7642D42BC}"/>
              </a:ext>
            </a:extLst>
          </p:cNvPr>
          <p:cNvSpPr>
            <a:spLocks noGrp="1"/>
          </p:cNvSpPr>
          <p:nvPr>
            <p:ph type="title"/>
          </p:nvPr>
        </p:nvSpPr>
        <p:spPr/>
        <p:txBody>
          <a:bodyPr/>
          <a:lstStyle/>
          <a:p>
            <a:r>
              <a:rPr lang="en-US" dirty="0"/>
              <a:t>Regression</a:t>
            </a:r>
            <a:endParaRPr lang="en-BE" dirty="0"/>
          </a:p>
        </p:txBody>
      </p:sp>
      <p:sp>
        <p:nvSpPr>
          <p:cNvPr id="3" name="Content Placeholder 2">
            <a:extLst>
              <a:ext uri="{FF2B5EF4-FFF2-40B4-BE49-F238E27FC236}">
                <a16:creationId xmlns:a16="http://schemas.microsoft.com/office/drawing/2014/main" id="{3FC9587D-6194-15D6-5965-604D5EF8067A}"/>
              </a:ext>
            </a:extLst>
          </p:cNvPr>
          <p:cNvSpPr>
            <a:spLocks noGrp="1"/>
          </p:cNvSpPr>
          <p:nvPr>
            <p:ph idx="1"/>
          </p:nvPr>
        </p:nvSpPr>
        <p:spPr/>
        <p:txBody>
          <a:bodyPr/>
          <a:lstStyle/>
          <a:p>
            <a:r>
              <a:rPr lang="en-US" dirty="0"/>
              <a:t>Just to be clear: all these metrics only work when doing </a:t>
            </a:r>
            <a:r>
              <a:rPr lang="en-US" b="1" dirty="0"/>
              <a:t>classification</a:t>
            </a:r>
          </a:p>
          <a:p>
            <a:pPr lvl="1"/>
            <a:r>
              <a:rPr lang="en-US" dirty="0"/>
              <a:t>“Is it going to be good or bad weather?”</a:t>
            </a:r>
          </a:p>
          <a:p>
            <a:pPr lvl="1"/>
            <a:r>
              <a:rPr lang="en-US" dirty="0"/>
              <a:t>“Can I win the tour de Flanders for amateurs?”</a:t>
            </a:r>
          </a:p>
          <a:p>
            <a:pPr lvl="1"/>
            <a:r>
              <a:rPr lang="en-US" dirty="0"/>
              <a:t>“How many years would it take for this student to graduate?”</a:t>
            </a:r>
          </a:p>
          <a:p>
            <a:r>
              <a:rPr lang="en-US" dirty="0"/>
              <a:t>When doing regression…</a:t>
            </a:r>
          </a:p>
          <a:p>
            <a:pPr lvl="1"/>
            <a:r>
              <a:rPr lang="en-US" dirty="0"/>
              <a:t>“What will the temperature be?”</a:t>
            </a:r>
          </a:p>
          <a:p>
            <a:pPr lvl="1"/>
            <a:r>
              <a:rPr lang="en-US" dirty="0"/>
              <a:t>“Which position could I get in the </a:t>
            </a:r>
            <a:r>
              <a:rPr lang="en-US" dirty="0" err="1"/>
              <a:t>the</a:t>
            </a:r>
            <a:r>
              <a:rPr lang="en-US" dirty="0"/>
              <a:t> tour de Flanders for amateurs?”</a:t>
            </a:r>
          </a:p>
          <a:p>
            <a:pPr lvl="1"/>
            <a:r>
              <a:rPr lang="en-US" dirty="0"/>
              <a:t>“What are the odds of this student graduating in three years?”</a:t>
            </a:r>
          </a:p>
          <a:p>
            <a:r>
              <a:rPr lang="en-US" dirty="0"/>
              <a:t>Use </a:t>
            </a:r>
            <a:r>
              <a:rPr lang="en-US" b="1" dirty="0"/>
              <a:t>RMSE</a:t>
            </a:r>
          </a:p>
          <a:p>
            <a:pPr lvl="1"/>
            <a:endParaRPr lang="en-US" dirty="0"/>
          </a:p>
        </p:txBody>
      </p:sp>
      <p:sp>
        <p:nvSpPr>
          <p:cNvPr id="4" name="Slide Number Placeholder 3">
            <a:extLst>
              <a:ext uri="{FF2B5EF4-FFF2-40B4-BE49-F238E27FC236}">
                <a16:creationId xmlns:a16="http://schemas.microsoft.com/office/drawing/2014/main" id="{7B5D2132-5542-34EC-4A0C-AD769B61666F}"/>
              </a:ext>
            </a:extLst>
          </p:cNvPr>
          <p:cNvSpPr>
            <a:spLocks noGrp="1"/>
          </p:cNvSpPr>
          <p:nvPr>
            <p:ph type="sldNum" sz="quarter" idx="12"/>
          </p:nvPr>
        </p:nvSpPr>
        <p:spPr/>
        <p:txBody>
          <a:bodyPr/>
          <a:lstStyle/>
          <a:p>
            <a:fld id="{FE1B3154-47D9-4402-8EDB-E791933DC0B9}" type="slidenum">
              <a:rPr lang="nl-BE" smtClean="0"/>
              <a:pPr/>
              <a:t>16</a:t>
            </a:fld>
            <a:endParaRPr lang="nl-BE"/>
          </a:p>
        </p:txBody>
      </p:sp>
    </p:spTree>
    <p:extLst>
      <p:ext uri="{BB962C8B-B14F-4D97-AF65-F5344CB8AC3E}">
        <p14:creationId xmlns:p14="http://schemas.microsoft.com/office/powerpoint/2010/main" val="414928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8C4-C4BE-99E7-0493-7FE5E6BC77A9}"/>
              </a:ext>
            </a:extLst>
          </p:cNvPr>
          <p:cNvSpPr>
            <a:spLocks noGrp="1"/>
          </p:cNvSpPr>
          <p:nvPr>
            <p:ph type="title"/>
          </p:nvPr>
        </p:nvSpPr>
        <p:spPr/>
        <p:txBody>
          <a:bodyPr/>
          <a:lstStyle/>
          <a:p>
            <a:r>
              <a:rPr lang="en-US" noProof="0" dirty="0"/>
              <a:t>Back to work!</a:t>
            </a:r>
          </a:p>
        </p:txBody>
      </p:sp>
      <p:sp>
        <p:nvSpPr>
          <p:cNvPr id="3" name="Content Placeholder 2">
            <a:extLst>
              <a:ext uri="{FF2B5EF4-FFF2-40B4-BE49-F238E27FC236}">
                <a16:creationId xmlns:a16="http://schemas.microsoft.com/office/drawing/2014/main" id="{8487C3BB-B905-041F-DA54-DFCBE1308979}"/>
              </a:ext>
            </a:extLst>
          </p:cNvPr>
          <p:cNvSpPr>
            <a:spLocks noGrp="1"/>
          </p:cNvSpPr>
          <p:nvPr>
            <p:ph idx="1"/>
          </p:nvPr>
        </p:nvSpPr>
        <p:spPr/>
        <p:txBody>
          <a:bodyPr/>
          <a:lstStyle/>
          <a:p>
            <a:r>
              <a:rPr lang="en-US" noProof="0" dirty="0"/>
              <a:t>As said before, this slide is available as a notebook.</a:t>
            </a:r>
            <a:endParaRPr lang="en-US" dirty="0"/>
          </a:p>
          <a:p>
            <a:r>
              <a:rPr lang="en-US" noProof="0" dirty="0"/>
              <a:t>After that we’ll use </a:t>
            </a:r>
            <a:r>
              <a:rPr lang="en-US" noProof="0" dirty="0" err="1"/>
              <a:t>PyCaret</a:t>
            </a:r>
            <a:endParaRPr lang="en-US" noProof="0" dirty="0"/>
          </a:p>
          <a:p>
            <a:pPr lvl="1"/>
            <a:r>
              <a:rPr lang="en-US" dirty="0"/>
              <a:t>Give it some data</a:t>
            </a:r>
          </a:p>
          <a:p>
            <a:pPr lvl="1"/>
            <a:r>
              <a:rPr lang="en-US" dirty="0" err="1"/>
              <a:t>PyCaret</a:t>
            </a:r>
            <a:r>
              <a:rPr lang="en-US" dirty="0"/>
              <a:t> creates a bunch of models for us</a:t>
            </a:r>
          </a:p>
          <a:p>
            <a:pPr lvl="1"/>
            <a:r>
              <a:rPr lang="en-US" noProof="0" dirty="0"/>
              <a:t>We check the parameters an</a:t>
            </a:r>
            <a:r>
              <a:rPr lang="en-US" dirty="0"/>
              <a:t>d decide which we want to use</a:t>
            </a:r>
          </a:p>
          <a:p>
            <a:r>
              <a:rPr lang="en-US" noProof="0" dirty="0"/>
              <a:t>But first we need to install </a:t>
            </a:r>
            <a:r>
              <a:rPr lang="en-US" dirty="0" err="1"/>
              <a:t>PyCaret</a:t>
            </a:r>
            <a:r>
              <a:rPr lang="en-US" dirty="0"/>
              <a:t>, which </a:t>
            </a:r>
            <a:r>
              <a:rPr lang="en-US"/>
              <a:t>is tricky</a:t>
            </a:r>
            <a:endParaRPr lang="en-US" noProof="0" dirty="0"/>
          </a:p>
        </p:txBody>
      </p:sp>
      <p:sp>
        <p:nvSpPr>
          <p:cNvPr id="4" name="Slide Number Placeholder 3">
            <a:extLst>
              <a:ext uri="{FF2B5EF4-FFF2-40B4-BE49-F238E27FC236}">
                <a16:creationId xmlns:a16="http://schemas.microsoft.com/office/drawing/2014/main" id="{A3571C44-5A20-711E-E4EE-D612FD858ED3}"/>
              </a:ext>
            </a:extLst>
          </p:cNvPr>
          <p:cNvSpPr>
            <a:spLocks noGrp="1"/>
          </p:cNvSpPr>
          <p:nvPr>
            <p:ph type="sldNum" sz="quarter" idx="12"/>
          </p:nvPr>
        </p:nvSpPr>
        <p:spPr/>
        <p:txBody>
          <a:bodyPr/>
          <a:lstStyle/>
          <a:p>
            <a:fld id="{FE1B3154-47D9-4402-8EDB-E791933DC0B9}" type="slidenum">
              <a:rPr lang="nl-BE" smtClean="0"/>
              <a:pPr/>
              <a:t>17</a:t>
            </a:fld>
            <a:endParaRPr lang="nl-BE"/>
          </a:p>
        </p:txBody>
      </p:sp>
    </p:spTree>
    <p:extLst>
      <p:ext uri="{BB962C8B-B14F-4D97-AF65-F5344CB8AC3E}">
        <p14:creationId xmlns:p14="http://schemas.microsoft.com/office/powerpoint/2010/main" val="65985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F122-48AD-4A7F-8700-C05918EC1F8E}"/>
              </a:ext>
            </a:extLst>
          </p:cNvPr>
          <p:cNvSpPr>
            <a:spLocks noGrp="1"/>
          </p:cNvSpPr>
          <p:nvPr>
            <p:ph type="title"/>
          </p:nvPr>
        </p:nvSpPr>
        <p:spPr/>
        <p:txBody>
          <a:bodyPr/>
          <a:lstStyle/>
          <a:p>
            <a:r>
              <a:rPr lang="en-US" dirty="0"/>
              <a:t>Disclaimer</a:t>
            </a:r>
            <a:endParaRPr lang="en-BE" dirty="0"/>
          </a:p>
        </p:txBody>
      </p:sp>
      <p:sp>
        <p:nvSpPr>
          <p:cNvPr id="3" name="Content Placeholder 2">
            <a:extLst>
              <a:ext uri="{FF2B5EF4-FFF2-40B4-BE49-F238E27FC236}">
                <a16:creationId xmlns:a16="http://schemas.microsoft.com/office/drawing/2014/main" id="{2528691D-4339-1DE2-FC70-85E68CBD58A4}"/>
              </a:ext>
            </a:extLst>
          </p:cNvPr>
          <p:cNvSpPr>
            <a:spLocks noGrp="1"/>
          </p:cNvSpPr>
          <p:nvPr>
            <p:ph idx="1"/>
          </p:nvPr>
        </p:nvSpPr>
        <p:spPr>
          <a:xfrm>
            <a:off x="582705" y="1550894"/>
            <a:ext cx="6866059" cy="4626069"/>
          </a:xfrm>
        </p:spPr>
        <p:txBody>
          <a:bodyPr/>
          <a:lstStyle/>
          <a:p>
            <a:r>
              <a:rPr lang="en-US" dirty="0"/>
              <a:t>This ppt is a summary of a notebook</a:t>
            </a:r>
          </a:p>
          <a:p>
            <a:r>
              <a:rPr lang="en-US" dirty="0"/>
              <a:t>Don’t study this ppt, but study the notebook</a:t>
            </a:r>
          </a:p>
          <a:p>
            <a:endParaRPr lang="en-US" dirty="0"/>
          </a:p>
          <a:p>
            <a:r>
              <a:rPr lang="en-US" dirty="0"/>
              <a:t>It has more (and nicer) examples</a:t>
            </a:r>
            <a:endParaRPr lang="en-BE" dirty="0"/>
          </a:p>
        </p:txBody>
      </p:sp>
      <p:sp>
        <p:nvSpPr>
          <p:cNvPr id="4" name="Slide Number Placeholder 3">
            <a:extLst>
              <a:ext uri="{FF2B5EF4-FFF2-40B4-BE49-F238E27FC236}">
                <a16:creationId xmlns:a16="http://schemas.microsoft.com/office/drawing/2014/main" id="{35C5B76C-BA04-E3FE-A1CF-B44B6A7FF526}"/>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6" name="Picture 5" descr="A yellow triangle with a exclamation mark&#10;&#10;Description automatically generated">
            <a:extLst>
              <a:ext uri="{FF2B5EF4-FFF2-40B4-BE49-F238E27FC236}">
                <a16:creationId xmlns:a16="http://schemas.microsoft.com/office/drawing/2014/main" id="{92735EA2-6365-72F3-4556-3BF1178AA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95" y="1806528"/>
            <a:ext cx="3810000" cy="4114800"/>
          </a:xfrm>
          <a:prstGeom prst="rect">
            <a:avLst/>
          </a:prstGeom>
        </p:spPr>
      </p:pic>
    </p:spTree>
    <p:extLst>
      <p:ext uri="{BB962C8B-B14F-4D97-AF65-F5344CB8AC3E}">
        <p14:creationId xmlns:p14="http://schemas.microsoft.com/office/powerpoint/2010/main" val="382408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E161-0EF9-E5F1-E908-771D168C2E2C}"/>
              </a:ext>
            </a:extLst>
          </p:cNvPr>
          <p:cNvSpPr>
            <a:spLocks noGrp="1"/>
          </p:cNvSpPr>
          <p:nvPr>
            <p:ph type="title"/>
          </p:nvPr>
        </p:nvSpPr>
        <p:spPr/>
        <p:txBody>
          <a:bodyPr/>
          <a:lstStyle/>
          <a:p>
            <a:r>
              <a:rPr lang="en-US" noProof="0" dirty="0"/>
              <a:t>Cat or not cat?</a:t>
            </a:r>
          </a:p>
        </p:txBody>
      </p:sp>
      <p:sp>
        <p:nvSpPr>
          <p:cNvPr id="3" name="Content Placeholder 2">
            <a:extLst>
              <a:ext uri="{FF2B5EF4-FFF2-40B4-BE49-F238E27FC236}">
                <a16:creationId xmlns:a16="http://schemas.microsoft.com/office/drawing/2014/main" id="{5205A53C-AE87-FDA2-9FBA-953FB79DD4BC}"/>
              </a:ext>
            </a:extLst>
          </p:cNvPr>
          <p:cNvSpPr>
            <a:spLocks noGrp="1"/>
          </p:cNvSpPr>
          <p:nvPr>
            <p:ph idx="1"/>
          </p:nvPr>
        </p:nvSpPr>
        <p:spPr/>
        <p:txBody>
          <a:bodyPr>
            <a:normAutofit/>
          </a:bodyPr>
          <a:lstStyle/>
          <a:p>
            <a:r>
              <a:rPr lang="en-US" noProof="0" dirty="0"/>
              <a:t>This </a:t>
            </a:r>
            <a:r>
              <a:rPr lang="en-US" noProof="0" dirty="0" err="1"/>
              <a:t>powerpoint</a:t>
            </a:r>
            <a:r>
              <a:rPr lang="en-US" noProof="0" dirty="0"/>
              <a:t> uses the very bad “is it a cat or not a cat”-model</a:t>
            </a:r>
          </a:p>
          <a:p>
            <a:r>
              <a:rPr lang="en-US" noProof="0" dirty="0"/>
              <a:t>This is a bad model for 2 reasons:</a:t>
            </a:r>
          </a:p>
          <a:p>
            <a:pPr lvl="1"/>
            <a:r>
              <a:rPr lang="en-US" noProof="0" dirty="0"/>
              <a:t>Cat or not cat is a deep learning model, where we are working with machine learning. The results of a machine learning model are the same though, but less graphical (a fraudulent transaction is nowhere near as cute as a cat).</a:t>
            </a:r>
          </a:p>
          <a:p>
            <a:pPr lvl="1"/>
            <a:r>
              <a:rPr lang="en-US" noProof="0" dirty="0"/>
              <a:t>The model is awful. Any script-kiddy copying from </a:t>
            </a:r>
            <a:r>
              <a:rPr lang="en-US" noProof="0" dirty="0" err="1"/>
              <a:t>youtube</a:t>
            </a:r>
            <a:r>
              <a:rPr lang="en-US" noProof="0" dirty="0"/>
              <a:t> can make a better cat-dog model. The reason we work with such a bad model is because that makes it easier to align the results with the model. (0,9987 is less than 0,99978, but it easier to see the difference between 0,18 and 0,64)</a:t>
            </a:r>
          </a:p>
        </p:txBody>
      </p:sp>
      <p:sp>
        <p:nvSpPr>
          <p:cNvPr id="4" name="Slide Number Placeholder 3">
            <a:extLst>
              <a:ext uri="{FF2B5EF4-FFF2-40B4-BE49-F238E27FC236}">
                <a16:creationId xmlns:a16="http://schemas.microsoft.com/office/drawing/2014/main" id="{FDC7B83A-4819-767D-8FF8-F3DF8B61C60A}"/>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315584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86D8-221D-145C-4CBD-0C62C45A11F1}"/>
              </a:ext>
            </a:extLst>
          </p:cNvPr>
          <p:cNvSpPr>
            <a:spLocks noGrp="1"/>
          </p:cNvSpPr>
          <p:nvPr>
            <p:ph type="title"/>
          </p:nvPr>
        </p:nvSpPr>
        <p:spPr/>
        <p:txBody>
          <a:bodyPr/>
          <a:lstStyle/>
          <a:p>
            <a:r>
              <a:rPr lang="en-US" noProof="0" dirty="0"/>
              <a:t>Train, test, validation</a:t>
            </a:r>
          </a:p>
        </p:txBody>
      </p:sp>
      <p:sp>
        <p:nvSpPr>
          <p:cNvPr id="3" name="Content Placeholder 2">
            <a:extLst>
              <a:ext uri="{FF2B5EF4-FFF2-40B4-BE49-F238E27FC236}">
                <a16:creationId xmlns:a16="http://schemas.microsoft.com/office/drawing/2014/main" id="{C1840A33-1A4E-2D0C-73C0-263776FF14DE}"/>
              </a:ext>
            </a:extLst>
          </p:cNvPr>
          <p:cNvSpPr>
            <a:spLocks noGrp="1"/>
          </p:cNvSpPr>
          <p:nvPr>
            <p:ph idx="1"/>
          </p:nvPr>
        </p:nvSpPr>
        <p:spPr/>
        <p:txBody>
          <a:bodyPr/>
          <a:lstStyle/>
          <a:p>
            <a:r>
              <a:rPr lang="en-US" noProof="0" dirty="0"/>
              <a:t>You split your data in three parts. The exact percentages differ, but training is the biggest (70%-80%), and the remainder is divided equally between validation and test.</a:t>
            </a:r>
          </a:p>
          <a:p>
            <a:pPr lvl="1"/>
            <a:r>
              <a:rPr lang="en-US" noProof="0" dirty="0"/>
              <a:t>Data should be divided using the same probability distributions. (Don’t take the top X rows from a sorted dataset.)</a:t>
            </a:r>
          </a:p>
          <a:p>
            <a:r>
              <a:rPr lang="en-US" noProof="0" dirty="0"/>
              <a:t>Sometimes you only use a training and a test-set:</a:t>
            </a:r>
          </a:p>
          <a:p>
            <a:pPr lvl="1"/>
            <a:r>
              <a:rPr lang="en-US" noProof="0" dirty="0"/>
              <a:t>Train the model and test it once</a:t>
            </a:r>
          </a:p>
          <a:p>
            <a:r>
              <a:rPr lang="en-US" noProof="0" dirty="0"/>
              <a:t>When you can adjust parameters on the model, you need a validation-set</a:t>
            </a:r>
          </a:p>
          <a:p>
            <a:pPr lvl="1"/>
            <a:r>
              <a:rPr lang="en-US" noProof="0" dirty="0"/>
              <a:t>Train model using param X, validate, set param Y, train again, validate, …</a:t>
            </a:r>
          </a:p>
          <a:p>
            <a:pPr lvl="1"/>
            <a:r>
              <a:rPr lang="en-US" noProof="0" dirty="0"/>
              <a:t>Finally test the final model using the (until then unseen) test-set</a:t>
            </a:r>
          </a:p>
        </p:txBody>
      </p:sp>
      <p:sp>
        <p:nvSpPr>
          <p:cNvPr id="4" name="Slide Number Placeholder 3">
            <a:extLst>
              <a:ext uri="{FF2B5EF4-FFF2-40B4-BE49-F238E27FC236}">
                <a16:creationId xmlns:a16="http://schemas.microsoft.com/office/drawing/2014/main" id="{34E20836-B169-95EA-33A3-CCE2D087EB4E}"/>
              </a:ext>
            </a:extLst>
          </p:cNvPr>
          <p:cNvSpPr>
            <a:spLocks noGrp="1"/>
          </p:cNvSpPr>
          <p:nvPr>
            <p:ph type="sldNum" sz="quarter" idx="12"/>
          </p:nvPr>
        </p:nvSpPr>
        <p:spPr/>
        <p:txBody>
          <a:bodyPr/>
          <a:lstStyle/>
          <a:p>
            <a:fld id="{FE1B3154-47D9-4402-8EDB-E791933DC0B9}" type="slidenum">
              <a:rPr lang="nl-BE" smtClean="0"/>
              <a:pPr/>
              <a:t>4</a:t>
            </a:fld>
            <a:endParaRPr lang="nl-BE"/>
          </a:p>
        </p:txBody>
      </p:sp>
    </p:spTree>
    <p:extLst>
      <p:ext uri="{BB962C8B-B14F-4D97-AF65-F5344CB8AC3E}">
        <p14:creationId xmlns:p14="http://schemas.microsoft.com/office/powerpoint/2010/main" val="67542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189-91EE-10FF-F766-80749044198B}"/>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78652EE-A04F-C99B-00AE-D17D5EAE8A35}"/>
              </a:ext>
            </a:extLst>
          </p:cNvPr>
          <p:cNvSpPr>
            <a:spLocks noGrp="1"/>
          </p:cNvSpPr>
          <p:nvPr>
            <p:ph idx="1"/>
          </p:nvPr>
        </p:nvSpPr>
        <p:spPr>
          <a:xfrm>
            <a:off x="582705" y="1550894"/>
            <a:ext cx="6157142" cy="4626069"/>
          </a:xfrm>
        </p:spPr>
        <p:txBody>
          <a:bodyPr/>
          <a:lstStyle/>
          <a:p>
            <a:r>
              <a:rPr lang="en-US" noProof="0" dirty="0"/>
              <a:t>A very simple confusion matrix for a binary classifier</a:t>
            </a:r>
          </a:p>
          <a:p>
            <a:r>
              <a:rPr lang="en-US" noProof="0" dirty="0"/>
              <a:t>With examples:</a:t>
            </a:r>
          </a:p>
        </p:txBody>
      </p:sp>
      <p:sp>
        <p:nvSpPr>
          <p:cNvPr id="4" name="Slide Number Placeholder 3">
            <a:extLst>
              <a:ext uri="{FF2B5EF4-FFF2-40B4-BE49-F238E27FC236}">
                <a16:creationId xmlns:a16="http://schemas.microsoft.com/office/drawing/2014/main" id="{F04B157A-38E8-B8CA-B223-A1414D10686E}"/>
              </a:ext>
            </a:extLst>
          </p:cNvPr>
          <p:cNvSpPr>
            <a:spLocks noGrp="1"/>
          </p:cNvSpPr>
          <p:nvPr>
            <p:ph type="sldNum" sz="quarter" idx="12"/>
          </p:nvPr>
        </p:nvSpPr>
        <p:spPr/>
        <p:txBody>
          <a:bodyPr/>
          <a:lstStyle/>
          <a:p>
            <a:fld id="{FE1B3154-47D9-4402-8EDB-E791933DC0B9}" type="slidenum">
              <a:rPr lang="nl-BE" smtClean="0"/>
              <a:pPr/>
              <a:t>5</a:t>
            </a:fld>
            <a:endParaRPr lang="nl-BE"/>
          </a:p>
        </p:txBody>
      </p:sp>
      <p:pic>
        <p:nvPicPr>
          <p:cNvPr id="10" name="Picture 9" descr="A chart with a purple arrow and text&#10;&#10;Description automatically generated">
            <a:extLst>
              <a:ext uri="{FF2B5EF4-FFF2-40B4-BE49-F238E27FC236}">
                <a16:creationId xmlns:a16="http://schemas.microsoft.com/office/drawing/2014/main" id="{D9EBA8F8-BD2A-CB6B-EECA-A2FDDBD3E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96" y="1550894"/>
            <a:ext cx="5468113" cy="237205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71F5CD73-1DC0-1A56-5B54-017B08780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50" y="3115738"/>
            <a:ext cx="4320815" cy="3240612"/>
          </a:xfrm>
          <a:prstGeom prst="rect">
            <a:avLst/>
          </a:prstGeom>
        </p:spPr>
      </p:pic>
      <p:sp>
        <p:nvSpPr>
          <p:cNvPr id="13" name="Content Placeholder 2">
            <a:extLst>
              <a:ext uri="{FF2B5EF4-FFF2-40B4-BE49-F238E27FC236}">
                <a16:creationId xmlns:a16="http://schemas.microsoft.com/office/drawing/2014/main" id="{94B6F816-DC66-0EEE-A4AA-ACE6218DF268}"/>
              </a:ext>
            </a:extLst>
          </p:cNvPr>
          <p:cNvSpPr txBox="1">
            <a:spLocks/>
          </p:cNvSpPr>
          <p:nvPr/>
        </p:nvSpPr>
        <p:spPr>
          <a:xfrm>
            <a:off x="5330245" y="4391091"/>
            <a:ext cx="6596009" cy="21478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True positive (TP) Predicted a cat and it was a cat</a:t>
            </a:r>
          </a:p>
          <a:p>
            <a:r>
              <a:rPr lang="en-US" dirty="0"/>
              <a:t>False positive (FP) Predicted not a cat and it was a cat</a:t>
            </a:r>
          </a:p>
          <a:p>
            <a:r>
              <a:rPr lang="en-US" dirty="0"/>
              <a:t>False negative (FN) Predicted a cat and it was not a cat</a:t>
            </a:r>
          </a:p>
          <a:p>
            <a:r>
              <a:rPr lang="en-US" dirty="0"/>
              <a:t>True negative (TN) Predicted not a cat and it was not a cat</a:t>
            </a:r>
          </a:p>
        </p:txBody>
      </p:sp>
    </p:spTree>
    <p:extLst>
      <p:ext uri="{BB962C8B-B14F-4D97-AF65-F5344CB8AC3E}">
        <p14:creationId xmlns:p14="http://schemas.microsoft.com/office/powerpoint/2010/main" val="333262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110E-BE16-E4C0-7044-17874B0AFFB1}"/>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6F7B8F9-6E11-3686-9A5A-8E083AEE4449}"/>
              </a:ext>
            </a:extLst>
          </p:cNvPr>
          <p:cNvSpPr>
            <a:spLocks noGrp="1"/>
          </p:cNvSpPr>
          <p:nvPr>
            <p:ph idx="1"/>
          </p:nvPr>
        </p:nvSpPr>
        <p:spPr>
          <a:xfrm>
            <a:off x="582705" y="3428999"/>
            <a:ext cx="11291048" cy="2747963"/>
          </a:xfrm>
        </p:spPr>
        <p:txBody>
          <a:bodyPr/>
          <a:lstStyle/>
          <a:p>
            <a:r>
              <a:rPr lang="en-US" noProof="0" dirty="0"/>
              <a:t>A confusion matrix sounds easy, but which of the above is the better model?</a:t>
            </a:r>
          </a:p>
          <a:p>
            <a:r>
              <a:rPr lang="en-US" noProof="0" dirty="0"/>
              <a:t>Left model got 92 images wrong, the one on the right only 81.</a:t>
            </a:r>
          </a:p>
          <a:p>
            <a:r>
              <a:rPr lang="en-US" noProof="0" dirty="0"/>
              <a:t>The one on the right also labels a lot of images as cats. Is that a problem?</a:t>
            </a:r>
          </a:p>
        </p:txBody>
      </p:sp>
      <p:sp>
        <p:nvSpPr>
          <p:cNvPr id="4" name="Slide Number Placeholder 3">
            <a:extLst>
              <a:ext uri="{FF2B5EF4-FFF2-40B4-BE49-F238E27FC236}">
                <a16:creationId xmlns:a16="http://schemas.microsoft.com/office/drawing/2014/main" id="{83DE08EF-DD06-D994-1AE8-C70BB3AC5DF0}"/>
              </a:ext>
            </a:extLst>
          </p:cNvPr>
          <p:cNvSpPr>
            <a:spLocks noGrp="1"/>
          </p:cNvSpPr>
          <p:nvPr>
            <p:ph type="sldNum" sz="quarter" idx="12"/>
          </p:nvPr>
        </p:nvSpPr>
        <p:spPr/>
        <p:txBody>
          <a:bodyPr/>
          <a:lstStyle/>
          <a:p>
            <a:fld id="{FE1B3154-47D9-4402-8EDB-E791933DC0B9}" type="slidenum">
              <a:rPr lang="nl-BE" smtClean="0"/>
              <a:pPr/>
              <a:t>6</a:t>
            </a:fld>
            <a:endParaRPr lang="nl-BE"/>
          </a:p>
        </p:txBody>
      </p:sp>
      <p:pic>
        <p:nvPicPr>
          <p:cNvPr id="6" name="Picture 5" descr="A close-up of a chart&#10;&#10;Description automatically generated">
            <a:extLst>
              <a:ext uri="{FF2B5EF4-FFF2-40B4-BE49-F238E27FC236}">
                <a16:creationId xmlns:a16="http://schemas.microsoft.com/office/drawing/2014/main" id="{8E3901E6-4FEF-1460-976D-EC78473C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6366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A6A8-1450-E971-CF1C-5DD0BE928E1F}"/>
              </a:ext>
            </a:extLst>
          </p:cNvPr>
          <p:cNvSpPr>
            <a:spLocks noGrp="1"/>
          </p:cNvSpPr>
          <p:nvPr>
            <p:ph type="title"/>
          </p:nvPr>
        </p:nvSpPr>
        <p:spPr/>
        <p:txBody>
          <a:bodyPr/>
          <a:lstStyle/>
          <a:p>
            <a:r>
              <a:rPr lang="en-US" noProof="0" dirty="0"/>
              <a:t>Sensitivity</a:t>
            </a:r>
          </a:p>
        </p:txBody>
      </p:sp>
      <p:sp>
        <p:nvSpPr>
          <p:cNvPr id="3" name="Content Placeholder 2">
            <a:extLst>
              <a:ext uri="{FF2B5EF4-FFF2-40B4-BE49-F238E27FC236}">
                <a16:creationId xmlns:a16="http://schemas.microsoft.com/office/drawing/2014/main" id="{F536E007-F9B3-D41D-9EC6-BE2CC7312B53}"/>
              </a:ext>
            </a:extLst>
          </p:cNvPr>
          <p:cNvSpPr>
            <a:spLocks noGrp="1"/>
          </p:cNvSpPr>
          <p:nvPr>
            <p:ph idx="1"/>
          </p:nvPr>
        </p:nvSpPr>
        <p:spPr/>
        <p:txBody>
          <a:bodyPr/>
          <a:lstStyle/>
          <a:p>
            <a:r>
              <a:rPr lang="en-US" noProof="0" dirty="0"/>
              <a:t>Sensitivity measures the proportion of actual positive instances that are correctly identified by the model.</a:t>
            </a:r>
          </a:p>
          <a:p>
            <a:r>
              <a:rPr lang="en-US" noProof="0" dirty="0"/>
              <a:t>Sensitivity = TP / (TP + FN)</a:t>
            </a:r>
          </a:p>
          <a:p>
            <a:r>
              <a:rPr lang="en-US" noProof="0" dirty="0"/>
              <a:t>High sensitivity: model is good at identifying positive instances</a:t>
            </a:r>
          </a:p>
          <a:p>
            <a:r>
              <a:rPr lang="en-US" noProof="0" dirty="0"/>
              <a:t>Example: in a medical setting low FN is important as it’s better to have received treatment for an illness you don’t have that to not have treatment for an illness you do have.</a:t>
            </a:r>
          </a:p>
        </p:txBody>
      </p:sp>
      <p:sp>
        <p:nvSpPr>
          <p:cNvPr id="4" name="Slide Number Placeholder 3">
            <a:extLst>
              <a:ext uri="{FF2B5EF4-FFF2-40B4-BE49-F238E27FC236}">
                <a16:creationId xmlns:a16="http://schemas.microsoft.com/office/drawing/2014/main" id="{74C4632F-B7AA-558D-BEE3-E4FA2CBBCF3A}"/>
              </a:ext>
            </a:extLst>
          </p:cNvPr>
          <p:cNvSpPr>
            <a:spLocks noGrp="1"/>
          </p:cNvSpPr>
          <p:nvPr>
            <p:ph type="sldNum" sz="quarter" idx="12"/>
          </p:nvPr>
        </p:nvSpPr>
        <p:spPr/>
        <p:txBody>
          <a:bodyPr/>
          <a:lstStyle/>
          <a:p>
            <a:fld id="{FE1B3154-47D9-4402-8EDB-E791933DC0B9}" type="slidenum">
              <a:rPr lang="nl-BE" smtClean="0"/>
              <a:pPr/>
              <a:t>7</a:t>
            </a:fld>
            <a:endParaRPr lang="nl-BE"/>
          </a:p>
        </p:txBody>
      </p:sp>
    </p:spTree>
    <p:extLst>
      <p:ext uri="{BB962C8B-B14F-4D97-AF65-F5344CB8AC3E}">
        <p14:creationId xmlns:p14="http://schemas.microsoft.com/office/powerpoint/2010/main" val="3436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CEE7-7579-5228-6F1A-E4B7EA08E11D}"/>
              </a:ext>
            </a:extLst>
          </p:cNvPr>
          <p:cNvSpPr>
            <a:spLocks noGrp="1"/>
          </p:cNvSpPr>
          <p:nvPr>
            <p:ph type="title"/>
          </p:nvPr>
        </p:nvSpPr>
        <p:spPr/>
        <p:txBody>
          <a:bodyPr/>
          <a:lstStyle/>
          <a:p>
            <a:r>
              <a:rPr lang="en-US" dirty="0"/>
              <a:t>Specificity</a:t>
            </a:r>
            <a:endParaRPr lang="en-BE" dirty="0"/>
          </a:p>
        </p:txBody>
      </p:sp>
      <p:sp>
        <p:nvSpPr>
          <p:cNvPr id="3" name="Content Placeholder 2">
            <a:extLst>
              <a:ext uri="{FF2B5EF4-FFF2-40B4-BE49-F238E27FC236}">
                <a16:creationId xmlns:a16="http://schemas.microsoft.com/office/drawing/2014/main" id="{A5D15E2F-55A9-F791-482E-6A1C20F26E23}"/>
              </a:ext>
            </a:extLst>
          </p:cNvPr>
          <p:cNvSpPr>
            <a:spLocks noGrp="1"/>
          </p:cNvSpPr>
          <p:nvPr>
            <p:ph idx="1"/>
          </p:nvPr>
        </p:nvSpPr>
        <p:spPr/>
        <p:txBody>
          <a:bodyPr/>
          <a:lstStyle/>
          <a:p>
            <a:r>
              <a:rPr lang="en-US" dirty="0"/>
              <a:t>True negative rate, the opposite of sensitivity</a:t>
            </a:r>
          </a:p>
          <a:p>
            <a:r>
              <a:rPr lang="en-US" dirty="0"/>
              <a:t>Specificity = TN / (TN + FP)</a:t>
            </a:r>
          </a:p>
          <a:p>
            <a:r>
              <a:rPr lang="en-US" dirty="0"/>
              <a:t>High specificity: model is good at finding negative instances</a:t>
            </a:r>
          </a:p>
          <a:p>
            <a:r>
              <a:rPr lang="en-US" dirty="0"/>
              <a:t>Example: In a security-system high </a:t>
            </a:r>
            <a:r>
              <a:rPr lang="en-US" dirty="0" err="1"/>
              <a:t>specifity</a:t>
            </a:r>
            <a:r>
              <a:rPr lang="en-US" dirty="0"/>
              <a:t> will keep down the false alarms</a:t>
            </a:r>
          </a:p>
        </p:txBody>
      </p:sp>
      <p:sp>
        <p:nvSpPr>
          <p:cNvPr id="4" name="Slide Number Placeholder 3">
            <a:extLst>
              <a:ext uri="{FF2B5EF4-FFF2-40B4-BE49-F238E27FC236}">
                <a16:creationId xmlns:a16="http://schemas.microsoft.com/office/drawing/2014/main" id="{FF700763-7816-8F01-2008-F770026678E7}"/>
              </a:ext>
            </a:extLst>
          </p:cNvPr>
          <p:cNvSpPr>
            <a:spLocks noGrp="1"/>
          </p:cNvSpPr>
          <p:nvPr>
            <p:ph type="sldNum" sz="quarter" idx="12"/>
          </p:nvPr>
        </p:nvSpPr>
        <p:spPr/>
        <p:txBody>
          <a:bodyPr/>
          <a:lstStyle/>
          <a:p>
            <a:fld id="{FE1B3154-47D9-4402-8EDB-E791933DC0B9}" type="slidenum">
              <a:rPr lang="nl-BE" smtClean="0"/>
              <a:pPr/>
              <a:t>8</a:t>
            </a:fld>
            <a:endParaRPr lang="nl-BE"/>
          </a:p>
        </p:txBody>
      </p:sp>
    </p:spTree>
    <p:extLst>
      <p:ext uri="{BB962C8B-B14F-4D97-AF65-F5344CB8AC3E}">
        <p14:creationId xmlns:p14="http://schemas.microsoft.com/office/powerpoint/2010/main" val="61854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69E7-FCD7-C9A8-280C-E9A3FF039CB5}"/>
              </a:ext>
            </a:extLst>
          </p:cNvPr>
          <p:cNvSpPr>
            <a:spLocks noGrp="1"/>
          </p:cNvSpPr>
          <p:nvPr>
            <p:ph type="title"/>
          </p:nvPr>
        </p:nvSpPr>
        <p:spPr/>
        <p:txBody>
          <a:bodyPr/>
          <a:lstStyle/>
          <a:p>
            <a:r>
              <a:rPr lang="en-US" dirty="0"/>
              <a:t>Thresholds</a:t>
            </a:r>
            <a:endParaRPr lang="en-BE" dirty="0"/>
          </a:p>
        </p:txBody>
      </p:sp>
      <p:sp>
        <p:nvSpPr>
          <p:cNvPr id="3" name="Content Placeholder 2">
            <a:extLst>
              <a:ext uri="{FF2B5EF4-FFF2-40B4-BE49-F238E27FC236}">
                <a16:creationId xmlns:a16="http://schemas.microsoft.com/office/drawing/2014/main" id="{5C8A3F3C-4A29-49F1-8308-A030F6FA249F}"/>
              </a:ext>
            </a:extLst>
          </p:cNvPr>
          <p:cNvSpPr>
            <a:spLocks noGrp="1"/>
          </p:cNvSpPr>
          <p:nvPr>
            <p:ph idx="1"/>
          </p:nvPr>
        </p:nvSpPr>
        <p:spPr/>
        <p:txBody>
          <a:bodyPr>
            <a:normAutofit fontScale="92500"/>
          </a:bodyPr>
          <a:lstStyle/>
          <a:p>
            <a:r>
              <a:rPr lang="en-US" dirty="0"/>
              <a:t>Basic models (decision trees, random forests, …) return a binary classifier. More advanced models (</a:t>
            </a:r>
            <a:r>
              <a:rPr lang="en-US" dirty="0" err="1"/>
              <a:t>XGBoost</a:t>
            </a:r>
            <a:r>
              <a:rPr lang="en-US" dirty="0"/>
              <a:t>, linear learner, …) tend to give a probability</a:t>
            </a:r>
          </a:p>
          <a:p>
            <a:r>
              <a:rPr lang="en-US" dirty="0"/>
              <a:t>Example:</a:t>
            </a:r>
          </a:p>
          <a:p>
            <a:endParaRPr lang="en-US" dirty="0"/>
          </a:p>
          <a:p>
            <a:endParaRPr lang="en-US" dirty="0"/>
          </a:p>
          <a:p>
            <a:r>
              <a:rPr lang="en-US" dirty="0"/>
              <a:t>You may state an animal is a cat if the probability of “cat” is higher than all other animals. But what if we upload a bus an cat is 0,00021% and dog is 0,00018%?</a:t>
            </a:r>
          </a:p>
          <a:p>
            <a:r>
              <a:rPr lang="en-US" dirty="0"/>
              <a:t>Changing the thresholds is an easy way of changing sensitivity and specificity. Could we make a graph of the different settings to choose the best one?</a:t>
            </a:r>
          </a:p>
        </p:txBody>
      </p:sp>
      <p:sp>
        <p:nvSpPr>
          <p:cNvPr id="4" name="Slide Number Placeholder 3">
            <a:extLst>
              <a:ext uri="{FF2B5EF4-FFF2-40B4-BE49-F238E27FC236}">
                <a16:creationId xmlns:a16="http://schemas.microsoft.com/office/drawing/2014/main" id="{9AFE9974-BE59-F426-4022-D9C39B2F268F}"/>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6" name="Picture 5">
            <a:extLst>
              <a:ext uri="{FF2B5EF4-FFF2-40B4-BE49-F238E27FC236}">
                <a16:creationId xmlns:a16="http://schemas.microsoft.com/office/drawing/2014/main" id="{926ECD8F-7F12-0022-B089-FA1F911A26D9}"/>
              </a:ext>
            </a:extLst>
          </p:cNvPr>
          <p:cNvPicPr>
            <a:picLocks noChangeAspect="1"/>
          </p:cNvPicPr>
          <p:nvPr/>
        </p:nvPicPr>
        <p:blipFill>
          <a:blip r:embed="rId2"/>
          <a:stretch>
            <a:fillRect/>
          </a:stretch>
        </p:blipFill>
        <p:spPr>
          <a:xfrm>
            <a:off x="2484133" y="2480187"/>
            <a:ext cx="1481636" cy="1310977"/>
          </a:xfrm>
          <a:prstGeom prst="rect">
            <a:avLst/>
          </a:prstGeom>
        </p:spPr>
      </p:pic>
    </p:spTree>
    <p:extLst>
      <p:ext uri="{BB962C8B-B14F-4D97-AF65-F5344CB8AC3E}">
        <p14:creationId xmlns:p14="http://schemas.microsoft.com/office/powerpoint/2010/main" val="704414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1287</Words>
  <Application>Microsoft Office PowerPoint</Application>
  <PresentationFormat>Widescreen</PresentationFormat>
  <Paragraphs>137</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Amasis MT Pro Medium</vt:lpstr>
      <vt:lpstr>Arial</vt:lpstr>
      <vt:lpstr>Boucherie Block</vt:lpstr>
      <vt:lpstr>Calibri</vt:lpstr>
      <vt:lpstr>Cambria</vt:lpstr>
      <vt:lpstr>Consolas</vt:lpstr>
      <vt:lpstr>Kantoorthema</vt:lpstr>
      <vt:lpstr>Chapter 5 – Model quality</vt:lpstr>
      <vt:lpstr>Disclaimer</vt:lpstr>
      <vt:lpstr>Cat or not cat?</vt:lpstr>
      <vt:lpstr>Train, test, validation</vt:lpstr>
      <vt:lpstr>Confusion matrix</vt:lpstr>
      <vt:lpstr>Confusion matrix</vt:lpstr>
      <vt:lpstr>Sensitivity</vt:lpstr>
      <vt:lpstr>Specificity</vt:lpstr>
      <vt:lpstr>Thresholds</vt:lpstr>
      <vt:lpstr>ROC</vt:lpstr>
      <vt:lpstr>ROC</vt:lpstr>
      <vt:lpstr>AUC-ROC</vt:lpstr>
      <vt:lpstr>Accuracy</vt:lpstr>
      <vt:lpstr>Precision and F1-score</vt:lpstr>
      <vt:lpstr>Summary</vt:lpstr>
      <vt:lpstr>Regression</vt:lpstr>
      <vt:lpstr>Back to work!</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33</cp:revision>
  <dcterms:created xsi:type="dcterms:W3CDTF">2018-02-21T07:41:18Z</dcterms:created>
  <dcterms:modified xsi:type="dcterms:W3CDTF">2024-04-18T13:03:26Z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