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handoutMasterIdLst>
    <p:handoutMasterId r:id="rId36"/>
  </p:handoutMasterIdLst>
  <p:sldIdLst>
    <p:sldId id="256" r:id="rId2"/>
    <p:sldId id="284" r:id="rId3"/>
    <p:sldId id="294" r:id="rId4"/>
    <p:sldId id="283" r:id="rId5"/>
    <p:sldId id="266" r:id="rId6"/>
    <p:sldId id="285" r:id="rId7"/>
    <p:sldId id="265" r:id="rId8"/>
    <p:sldId id="286" r:id="rId9"/>
    <p:sldId id="270" r:id="rId10"/>
    <p:sldId id="271" r:id="rId11"/>
    <p:sldId id="272" r:id="rId12"/>
    <p:sldId id="289" r:id="rId13"/>
    <p:sldId id="290" r:id="rId14"/>
    <p:sldId id="273" r:id="rId15"/>
    <p:sldId id="288" r:id="rId16"/>
    <p:sldId id="291" r:id="rId17"/>
    <p:sldId id="293" r:id="rId18"/>
    <p:sldId id="295" r:id="rId19"/>
    <p:sldId id="297" r:id="rId20"/>
    <p:sldId id="296" r:id="rId21"/>
    <p:sldId id="298" r:id="rId22"/>
    <p:sldId id="275" r:id="rId23"/>
    <p:sldId id="276" r:id="rId24"/>
    <p:sldId id="277" r:id="rId25"/>
    <p:sldId id="292" r:id="rId26"/>
    <p:sldId id="278" r:id="rId27"/>
    <p:sldId id="299" r:id="rId28"/>
    <p:sldId id="279" r:id="rId29"/>
    <p:sldId id="300" r:id="rId30"/>
    <p:sldId id="280" r:id="rId31"/>
    <p:sldId id="301" r:id="rId32"/>
    <p:sldId id="282" r:id="rId33"/>
    <p:sldId id="264" r:id="rId34"/>
  </p:sldIdLst>
  <p:sldSz cx="12192000" cy="6858000"/>
  <p:notesSz cx="6858000" cy="9144000"/>
  <p:custDataLst>
    <p:tags r:id="rId37"/>
  </p:custDataLst>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BAEFD49-6523-0809-E41F-E9360D32733C}" name="Jochen Mariën" initials="JM" userId="Jochen Mariën" providerId="None"/>
  <p188:author id="{56006A5D-2BC8-644D-AE5E-6AFA2A293A8E}" name="Ellen Torfs" initials="ET" userId="S::u0068049@thomasmore.be::c6aa1e10-4a12-4511-8c7c-135720d4f27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785"/>
    <a:srgbClr val="4584B6"/>
    <a:srgbClr val="FFDE57"/>
    <a:srgbClr val="646464"/>
    <a:srgbClr val="CC00FF"/>
    <a:srgbClr val="D5AD42"/>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9C3D16-A691-4441-8154-A30B959950D5}" v="2" dt="2023-12-04T10:22:03.339"/>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Stijl, gemiddeld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Stijl, licht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Stijl, licht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73" autoAdjust="0"/>
  </p:normalViewPr>
  <p:slideViewPr>
    <p:cSldViewPr snapToGrid="0">
      <p:cViewPr varScale="1">
        <p:scale>
          <a:sx n="105" d="100"/>
          <a:sy n="105" d="100"/>
        </p:scale>
        <p:origin x="834" y="96"/>
      </p:cViewPr>
      <p:guideLst/>
    </p:cSldViewPr>
  </p:slideViewPr>
  <p:outlineViewPr>
    <p:cViewPr>
      <p:scale>
        <a:sx n="33" d="100"/>
        <a:sy n="33" d="100"/>
      </p:scale>
      <p:origin x="0" y="-435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microsoft.com/office/2018/10/relationships/authors" Targe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E82866-5E55-4849-AF89-9CFB3431EF3F}"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63B29DAA-AD07-442E-8B4E-2CA3148358DE}">
      <dgm:prSet phldrT="[Text]"/>
      <dgm:spPr/>
      <dgm:t>
        <a:bodyPr/>
        <a:lstStyle/>
        <a:p>
          <a:r>
            <a:rPr lang="en-US" dirty="0"/>
            <a:t>Machine learning</a:t>
          </a:r>
        </a:p>
      </dgm:t>
    </dgm:pt>
    <dgm:pt modelId="{4C5E8EF2-AAB1-4BFA-AC01-B8AD4FCAF9A7}" type="parTrans" cxnId="{E92A0D43-45F7-4AA1-A807-535831B4EBAD}">
      <dgm:prSet/>
      <dgm:spPr/>
      <dgm:t>
        <a:bodyPr/>
        <a:lstStyle/>
        <a:p>
          <a:endParaRPr lang="en-US"/>
        </a:p>
      </dgm:t>
    </dgm:pt>
    <dgm:pt modelId="{F34D5E27-6681-4FDE-B961-1AACF662A16A}" type="sibTrans" cxnId="{E92A0D43-45F7-4AA1-A807-535831B4EBAD}">
      <dgm:prSet/>
      <dgm:spPr/>
      <dgm:t>
        <a:bodyPr/>
        <a:lstStyle/>
        <a:p>
          <a:endParaRPr lang="en-US"/>
        </a:p>
      </dgm:t>
    </dgm:pt>
    <dgm:pt modelId="{96080712-9062-4226-8857-4A36E8169551}">
      <dgm:prSet phldrT="[Text]"/>
      <dgm:spPr/>
      <dgm:t>
        <a:bodyPr/>
        <a:lstStyle/>
        <a:p>
          <a:r>
            <a:rPr lang="en-US" dirty="0"/>
            <a:t>Supervised learning</a:t>
          </a:r>
        </a:p>
      </dgm:t>
    </dgm:pt>
    <dgm:pt modelId="{8D60784F-6157-4ADC-B990-9C6D45A28B01}" type="parTrans" cxnId="{C8759C24-D177-46F8-928A-D285A785CD8E}">
      <dgm:prSet/>
      <dgm:spPr/>
      <dgm:t>
        <a:bodyPr/>
        <a:lstStyle/>
        <a:p>
          <a:endParaRPr lang="en-US"/>
        </a:p>
      </dgm:t>
    </dgm:pt>
    <dgm:pt modelId="{1E1A8A0C-D595-44EC-AC2E-03A05BC46FBE}" type="sibTrans" cxnId="{C8759C24-D177-46F8-928A-D285A785CD8E}">
      <dgm:prSet/>
      <dgm:spPr/>
      <dgm:t>
        <a:bodyPr/>
        <a:lstStyle/>
        <a:p>
          <a:endParaRPr lang="en-US"/>
        </a:p>
      </dgm:t>
    </dgm:pt>
    <dgm:pt modelId="{69BCDF73-31EC-46AF-B128-C5F47DAC92B0}">
      <dgm:prSet phldrT="[Text]"/>
      <dgm:spPr/>
      <dgm:t>
        <a:bodyPr/>
        <a:lstStyle/>
        <a:p>
          <a:r>
            <a:rPr lang="en-US" dirty="0"/>
            <a:t>Regression</a:t>
          </a:r>
        </a:p>
      </dgm:t>
    </dgm:pt>
    <dgm:pt modelId="{3341297D-A572-4E1B-B540-D6AA505A4BA5}" type="parTrans" cxnId="{F0AC9EE2-402C-435D-B81D-3F358896CC89}">
      <dgm:prSet/>
      <dgm:spPr/>
      <dgm:t>
        <a:bodyPr/>
        <a:lstStyle/>
        <a:p>
          <a:endParaRPr lang="en-US"/>
        </a:p>
      </dgm:t>
    </dgm:pt>
    <dgm:pt modelId="{1AAD2A9D-4FAB-481B-A5EC-2FB7DB02461F}" type="sibTrans" cxnId="{F0AC9EE2-402C-435D-B81D-3F358896CC89}">
      <dgm:prSet/>
      <dgm:spPr/>
      <dgm:t>
        <a:bodyPr/>
        <a:lstStyle/>
        <a:p>
          <a:endParaRPr lang="en-US"/>
        </a:p>
      </dgm:t>
    </dgm:pt>
    <dgm:pt modelId="{40565568-5982-4D63-A1A2-C07561EC88C5}">
      <dgm:prSet phldrT="[Text]"/>
      <dgm:spPr/>
      <dgm:t>
        <a:bodyPr/>
        <a:lstStyle/>
        <a:p>
          <a:r>
            <a:rPr lang="en-US" dirty="0"/>
            <a:t>Classification</a:t>
          </a:r>
        </a:p>
      </dgm:t>
    </dgm:pt>
    <dgm:pt modelId="{5B33C3CA-34FA-4CD3-9DA0-B23453CBA5A3}" type="parTrans" cxnId="{D11BFF21-49D1-4007-BB0F-D98E104F81EF}">
      <dgm:prSet/>
      <dgm:spPr/>
      <dgm:t>
        <a:bodyPr/>
        <a:lstStyle/>
        <a:p>
          <a:endParaRPr lang="en-US"/>
        </a:p>
      </dgm:t>
    </dgm:pt>
    <dgm:pt modelId="{CDB4FD46-69FC-42AD-9A7C-17C392DF4211}" type="sibTrans" cxnId="{D11BFF21-49D1-4007-BB0F-D98E104F81EF}">
      <dgm:prSet/>
      <dgm:spPr/>
      <dgm:t>
        <a:bodyPr/>
        <a:lstStyle/>
        <a:p>
          <a:endParaRPr lang="en-US"/>
        </a:p>
      </dgm:t>
    </dgm:pt>
    <dgm:pt modelId="{C8979400-04F4-4275-97D0-A56BC2F1ED9B}">
      <dgm:prSet phldrT="[Text]"/>
      <dgm:spPr/>
      <dgm:t>
        <a:bodyPr/>
        <a:lstStyle/>
        <a:p>
          <a:r>
            <a:rPr lang="en-US" dirty="0"/>
            <a:t>Unsupervised learning</a:t>
          </a:r>
        </a:p>
      </dgm:t>
    </dgm:pt>
    <dgm:pt modelId="{327B2DD4-C746-41B3-BE89-2B3E0DCF11FE}" type="parTrans" cxnId="{BFEED9A4-9475-4CB3-962B-8C14B376E291}">
      <dgm:prSet/>
      <dgm:spPr/>
      <dgm:t>
        <a:bodyPr/>
        <a:lstStyle/>
        <a:p>
          <a:endParaRPr lang="en-US"/>
        </a:p>
      </dgm:t>
    </dgm:pt>
    <dgm:pt modelId="{89E57C49-2EC6-4D2F-9B84-D88E8AD79865}" type="sibTrans" cxnId="{BFEED9A4-9475-4CB3-962B-8C14B376E291}">
      <dgm:prSet/>
      <dgm:spPr/>
      <dgm:t>
        <a:bodyPr/>
        <a:lstStyle/>
        <a:p>
          <a:endParaRPr lang="en-US"/>
        </a:p>
      </dgm:t>
    </dgm:pt>
    <dgm:pt modelId="{27DF8526-DB41-4667-8D2D-DF17FDC33305}">
      <dgm:prSet phldrT="[Text]"/>
      <dgm:spPr/>
      <dgm:t>
        <a:bodyPr/>
        <a:lstStyle/>
        <a:p>
          <a:r>
            <a:rPr lang="en-US" dirty="0"/>
            <a:t>Classification</a:t>
          </a:r>
        </a:p>
      </dgm:t>
    </dgm:pt>
    <dgm:pt modelId="{8209EBC4-FECD-489C-8961-750E5957BB47}" type="parTrans" cxnId="{0BE2F6A8-1551-4BC3-A640-A1AC3ED967D4}">
      <dgm:prSet/>
      <dgm:spPr/>
      <dgm:t>
        <a:bodyPr/>
        <a:lstStyle/>
        <a:p>
          <a:endParaRPr lang="en-US"/>
        </a:p>
      </dgm:t>
    </dgm:pt>
    <dgm:pt modelId="{0139FDB7-5680-4908-93DD-28E4E4550689}" type="sibTrans" cxnId="{0BE2F6A8-1551-4BC3-A640-A1AC3ED967D4}">
      <dgm:prSet/>
      <dgm:spPr/>
      <dgm:t>
        <a:bodyPr/>
        <a:lstStyle/>
        <a:p>
          <a:endParaRPr lang="en-US"/>
        </a:p>
      </dgm:t>
    </dgm:pt>
    <dgm:pt modelId="{5C58EF59-AE9C-46A7-AA65-B6A83889BDCF}">
      <dgm:prSet phldrT="[Text]"/>
      <dgm:spPr/>
      <dgm:t>
        <a:bodyPr/>
        <a:lstStyle/>
        <a:p>
          <a:r>
            <a:rPr lang="en-US" dirty="0"/>
            <a:t>Binary</a:t>
          </a:r>
        </a:p>
      </dgm:t>
    </dgm:pt>
    <dgm:pt modelId="{6791CCB0-793F-4BD9-A879-E7E1D892F9B1}" type="parTrans" cxnId="{441013E4-21DB-4B1D-984D-1B5BB889BD6E}">
      <dgm:prSet/>
      <dgm:spPr/>
      <dgm:t>
        <a:bodyPr/>
        <a:lstStyle/>
        <a:p>
          <a:endParaRPr lang="en-US"/>
        </a:p>
      </dgm:t>
    </dgm:pt>
    <dgm:pt modelId="{66A54BAA-4578-4F79-8DD2-754EA537A25E}" type="sibTrans" cxnId="{441013E4-21DB-4B1D-984D-1B5BB889BD6E}">
      <dgm:prSet/>
      <dgm:spPr/>
      <dgm:t>
        <a:bodyPr/>
        <a:lstStyle/>
        <a:p>
          <a:endParaRPr lang="en-US"/>
        </a:p>
      </dgm:t>
    </dgm:pt>
    <dgm:pt modelId="{05284E8B-64E2-473E-AF68-81059B6ECC03}">
      <dgm:prSet phldrT="[Text]"/>
      <dgm:spPr/>
      <dgm:t>
        <a:bodyPr/>
        <a:lstStyle/>
        <a:p>
          <a:r>
            <a:rPr lang="en-US" dirty="0"/>
            <a:t>Multiclass</a:t>
          </a:r>
        </a:p>
      </dgm:t>
    </dgm:pt>
    <dgm:pt modelId="{A122D2B2-117D-462B-95D2-9A12CE361E16}" type="parTrans" cxnId="{B1BF1AE5-322B-4177-AF3A-5C7BF00ECA12}">
      <dgm:prSet/>
      <dgm:spPr/>
      <dgm:t>
        <a:bodyPr/>
        <a:lstStyle/>
        <a:p>
          <a:endParaRPr lang="en-US"/>
        </a:p>
      </dgm:t>
    </dgm:pt>
    <dgm:pt modelId="{38132190-3908-4685-A508-AA9B345ABD09}" type="sibTrans" cxnId="{B1BF1AE5-322B-4177-AF3A-5C7BF00ECA12}">
      <dgm:prSet/>
      <dgm:spPr/>
      <dgm:t>
        <a:bodyPr/>
        <a:lstStyle/>
        <a:p>
          <a:endParaRPr lang="en-US"/>
        </a:p>
      </dgm:t>
    </dgm:pt>
    <dgm:pt modelId="{8740C0A9-226E-43F1-B8CC-0A4A3714EA81}" type="pres">
      <dgm:prSet presAssocID="{A2E82866-5E55-4849-AF89-9CFB3431EF3F}" presName="Name0" presStyleCnt="0">
        <dgm:presLayoutVars>
          <dgm:chPref val="1"/>
          <dgm:dir/>
          <dgm:animOne val="branch"/>
          <dgm:animLvl val="lvl"/>
          <dgm:resizeHandles val="exact"/>
        </dgm:presLayoutVars>
      </dgm:prSet>
      <dgm:spPr/>
    </dgm:pt>
    <dgm:pt modelId="{45B38D0A-B613-4004-A3B7-B52A33377AE8}" type="pres">
      <dgm:prSet presAssocID="{63B29DAA-AD07-442E-8B4E-2CA3148358DE}" presName="root1" presStyleCnt="0"/>
      <dgm:spPr/>
    </dgm:pt>
    <dgm:pt modelId="{9493BD3C-F5D5-46B4-A161-B5DFB0145C8C}" type="pres">
      <dgm:prSet presAssocID="{63B29DAA-AD07-442E-8B4E-2CA3148358DE}" presName="LevelOneTextNode" presStyleLbl="node0" presStyleIdx="0" presStyleCnt="1">
        <dgm:presLayoutVars>
          <dgm:chPref val="3"/>
        </dgm:presLayoutVars>
      </dgm:prSet>
      <dgm:spPr/>
    </dgm:pt>
    <dgm:pt modelId="{55A3313F-89AF-4878-9A79-26497DBE564D}" type="pres">
      <dgm:prSet presAssocID="{63B29DAA-AD07-442E-8B4E-2CA3148358DE}" presName="level2hierChild" presStyleCnt="0"/>
      <dgm:spPr/>
    </dgm:pt>
    <dgm:pt modelId="{C6546D0B-D7F2-4088-85AB-701E014E6FE0}" type="pres">
      <dgm:prSet presAssocID="{8D60784F-6157-4ADC-B990-9C6D45A28B01}" presName="conn2-1" presStyleLbl="parChTrans1D2" presStyleIdx="0" presStyleCnt="2"/>
      <dgm:spPr/>
    </dgm:pt>
    <dgm:pt modelId="{A61FD123-39B6-43BB-8139-8D502B0341AC}" type="pres">
      <dgm:prSet presAssocID="{8D60784F-6157-4ADC-B990-9C6D45A28B01}" presName="connTx" presStyleLbl="parChTrans1D2" presStyleIdx="0" presStyleCnt="2"/>
      <dgm:spPr/>
    </dgm:pt>
    <dgm:pt modelId="{16BD408E-D584-45E7-96AB-4DB4D0A6B05D}" type="pres">
      <dgm:prSet presAssocID="{96080712-9062-4226-8857-4A36E8169551}" presName="root2" presStyleCnt="0"/>
      <dgm:spPr/>
    </dgm:pt>
    <dgm:pt modelId="{03C4F0D4-6061-4F49-A421-E238B0E4C8DC}" type="pres">
      <dgm:prSet presAssocID="{96080712-9062-4226-8857-4A36E8169551}" presName="LevelTwoTextNode" presStyleLbl="node2" presStyleIdx="0" presStyleCnt="2">
        <dgm:presLayoutVars>
          <dgm:chPref val="3"/>
        </dgm:presLayoutVars>
      </dgm:prSet>
      <dgm:spPr/>
    </dgm:pt>
    <dgm:pt modelId="{6CACEED7-C787-4A5A-93AA-3EBFA53B69A4}" type="pres">
      <dgm:prSet presAssocID="{96080712-9062-4226-8857-4A36E8169551}" presName="level3hierChild" presStyleCnt="0"/>
      <dgm:spPr/>
    </dgm:pt>
    <dgm:pt modelId="{08E0A8A3-E781-4C32-8B53-BBC3DC30701F}" type="pres">
      <dgm:prSet presAssocID="{3341297D-A572-4E1B-B540-D6AA505A4BA5}" presName="conn2-1" presStyleLbl="parChTrans1D3" presStyleIdx="0" presStyleCnt="3"/>
      <dgm:spPr/>
    </dgm:pt>
    <dgm:pt modelId="{5202A89E-EA91-451A-A87F-8DA61490410E}" type="pres">
      <dgm:prSet presAssocID="{3341297D-A572-4E1B-B540-D6AA505A4BA5}" presName="connTx" presStyleLbl="parChTrans1D3" presStyleIdx="0" presStyleCnt="3"/>
      <dgm:spPr/>
    </dgm:pt>
    <dgm:pt modelId="{4AF2B8D1-883E-44D4-A312-51F520A44C9C}" type="pres">
      <dgm:prSet presAssocID="{69BCDF73-31EC-46AF-B128-C5F47DAC92B0}" presName="root2" presStyleCnt="0"/>
      <dgm:spPr/>
    </dgm:pt>
    <dgm:pt modelId="{7E6C71DF-8E76-4B75-8CEF-664424501756}" type="pres">
      <dgm:prSet presAssocID="{69BCDF73-31EC-46AF-B128-C5F47DAC92B0}" presName="LevelTwoTextNode" presStyleLbl="node3" presStyleIdx="0" presStyleCnt="3">
        <dgm:presLayoutVars>
          <dgm:chPref val="3"/>
        </dgm:presLayoutVars>
      </dgm:prSet>
      <dgm:spPr/>
    </dgm:pt>
    <dgm:pt modelId="{32537F0A-B331-4D06-8794-716636B60A08}" type="pres">
      <dgm:prSet presAssocID="{69BCDF73-31EC-46AF-B128-C5F47DAC92B0}" presName="level3hierChild" presStyleCnt="0"/>
      <dgm:spPr/>
    </dgm:pt>
    <dgm:pt modelId="{99C6EB7D-688B-455F-9854-F4F15600B270}" type="pres">
      <dgm:prSet presAssocID="{5B33C3CA-34FA-4CD3-9DA0-B23453CBA5A3}" presName="conn2-1" presStyleLbl="parChTrans1D3" presStyleIdx="1" presStyleCnt="3"/>
      <dgm:spPr/>
    </dgm:pt>
    <dgm:pt modelId="{C610583C-8E1A-4228-B87B-2FCBF1C47B41}" type="pres">
      <dgm:prSet presAssocID="{5B33C3CA-34FA-4CD3-9DA0-B23453CBA5A3}" presName="connTx" presStyleLbl="parChTrans1D3" presStyleIdx="1" presStyleCnt="3"/>
      <dgm:spPr/>
    </dgm:pt>
    <dgm:pt modelId="{F9A269A3-FF80-4229-9446-D7E83BF1AEF8}" type="pres">
      <dgm:prSet presAssocID="{40565568-5982-4D63-A1A2-C07561EC88C5}" presName="root2" presStyleCnt="0"/>
      <dgm:spPr/>
    </dgm:pt>
    <dgm:pt modelId="{D573BFDB-C09D-4F51-A695-76C451A0780B}" type="pres">
      <dgm:prSet presAssocID="{40565568-5982-4D63-A1A2-C07561EC88C5}" presName="LevelTwoTextNode" presStyleLbl="node3" presStyleIdx="1" presStyleCnt="3">
        <dgm:presLayoutVars>
          <dgm:chPref val="3"/>
        </dgm:presLayoutVars>
      </dgm:prSet>
      <dgm:spPr/>
    </dgm:pt>
    <dgm:pt modelId="{2ADD3E85-B236-43A0-8141-81B157EF760D}" type="pres">
      <dgm:prSet presAssocID="{40565568-5982-4D63-A1A2-C07561EC88C5}" presName="level3hierChild" presStyleCnt="0"/>
      <dgm:spPr/>
    </dgm:pt>
    <dgm:pt modelId="{1F79D56C-C4FB-4371-94F6-27FC2F3BF76C}" type="pres">
      <dgm:prSet presAssocID="{6791CCB0-793F-4BD9-A879-E7E1D892F9B1}" presName="conn2-1" presStyleLbl="parChTrans1D4" presStyleIdx="0" presStyleCnt="2"/>
      <dgm:spPr/>
    </dgm:pt>
    <dgm:pt modelId="{E24BBF35-68F7-4A67-88A3-81294BE7C2E5}" type="pres">
      <dgm:prSet presAssocID="{6791CCB0-793F-4BD9-A879-E7E1D892F9B1}" presName="connTx" presStyleLbl="parChTrans1D4" presStyleIdx="0" presStyleCnt="2"/>
      <dgm:spPr/>
    </dgm:pt>
    <dgm:pt modelId="{0D0F58D6-BEE7-4454-895E-7FC85214D71F}" type="pres">
      <dgm:prSet presAssocID="{5C58EF59-AE9C-46A7-AA65-B6A83889BDCF}" presName="root2" presStyleCnt="0"/>
      <dgm:spPr/>
    </dgm:pt>
    <dgm:pt modelId="{A023AC62-F35B-4A86-BB7F-314FE0DC9DE3}" type="pres">
      <dgm:prSet presAssocID="{5C58EF59-AE9C-46A7-AA65-B6A83889BDCF}" presName="LevelTwoTextNode" presStyleLbl="node4" presStyleIdx="0" presStyleCnt="2">
        <dgm:presLayoutVars>
          <dgm:chPref val="3"/>
        </dgm:presLayoutVars>
      </dgm:prSet>
      <dgm:spPr/>
    </dgm:pt>
    <dgm:pt modelId="{C0A82757-6294-4582-A79F-DC609A8147CE}" type="pres">
      <dgm:prSet presAssocID="{5C58EF59-AE9C-46A7-AA65-B6A83889BDCF}" presName="level3hierChild" presStyleCnt="0"/>
      <dgm:spPr/>
    </dgm:pt>
    <dgm:pt modelId="{5854C988-C43A-42A9-BCF8-EF6892311C5B}" type="pres">
      <dgm:prSet presAssocID="{A122D2B2-117D-462B-95D2-9A12CE361E16}" presName="conn2-1" presStyleLbl="parChTrans1D4" presStyleIdx="1" presStyleCnt="2"/>
      <dgm:spPr/>
    </dgm:pt>
    <dgm:pt modelId="{C8478B9B-D19E-4EB3-807D-AF290B242CE9}" type="pres">
      <dgm:prSet presAssocID="{A122D2B2-117D-462B-95D2-9A12CE361E16}" presName="connTx" presStyleLbl="parChTrans1D4" presStyleIdx="1" presStyleCnt="2"/>
      <dgm:spPr/>
    </dgm:pt>
    <dgm:pt modelId="{47981644-FCCB-4E67-A24A-5F864DBA905E}" type="pres">
      <dgm:prSet presAssocID="{05284E8B-64E2-473E-AF68-81059B6ECC03}" presName="root2" presStyleCnt="0"/>
      <dgm:spPr/>
    </dgm:pt>
    <dgm:pt modelId="{FBDF2AC9-018E-42EC-84FC-4D0840763298}" type="pres">
      <dgm:prSet presAssocID="{05284E8B-64E2-473E-AF68-81059B6ECC03}" presName="LevelTwoTextNode" presStyleLbl="node4" presStyleIdx="1" presStyleCnt="2">
        <dgm:presLayoutVars>
          <dgm:chPref val="3"/>
        </dgm:presLayoutVars>
      </dgm:prSet>
      <dgm:spPr/>
    </dgm:pt>
    <dgm:pt modelId="{2772EE4C-25E0-4665-AF44-F67C360C24B9}" type="pres">
      <dgm:prSet presAssocID="{05284E8B-64E2-473E-AF68-81059B6ECC03}" presName="level3hierChild" presStyleCnt="0"/>
      <dgm:spPr/>
    </dgm:pt>
    <dgm:pt modelId="{D2E0D2AD-4C1B-462D-AA3A-335EE856C744}" type="pres">
      <dgm:prSet presAssocID="{327B2DD4-C746-41B3-BE89-2B3E0DCF11FE}" presName="conn2-1" presStyleLbl="parChTrans1D2" presStyleIdx="1" presStyleCnt="2"/>
      <dgm:spPr/>
    </dgm:pt>
    <dgm:pt modelId="{DC90C94C-CEDB-46FE-815E-F4DF5FE4A4D9}" type="pres">
      <dgm:prSet presAssocID="{327B2DD4-C746-41B3-BE89-2B3E0DCF11FE}" presName="connTx" presStyleLbl="parChTrans1D2" presStyleIdx="1" presStyleCnt="2"/>
      <dgm:spPr/>
    </dgm:pt>
    <dgm:pt modelId="{CBBA7AFF-ED4E-4DF5-AE9B-1749F63FAAF9}" type="pres">
      <dgm:prSet presAssocID="{C8979400-04F4-4275-97D0-A56BC2F1ED9B}" presName="root2" presStyleCnt="0"/>
      <dgm:spPr/>
    </dgm:pt>
    <dgm:pt modelId="{0F290E4E-94ED-44A3-95DE-30939FE2F0D9}" type="pres">
      <dgm:prSet presAssocID="{C8979400-04F4-4275-97D0-A56BC2F1ED9B}" presName="LevelTwoTextNode" presStyleLbl="node2" presStyleIdx="1" presStyleCnt="2">
        <dgm:presLayoutVars>
          <dgm:chPref val="3"/>
        </dgm:presLayoutVars>
      </dgm:prSet>
      <dgm:spPr/>
    </dgm:pt>
    <dgm:pt modelId="{4064A3CE-61FD-4278-A0C8-5E2C98C86BD9}" type="pres">
      <dgm:prSet presAssocID="{C8979400-04F4-4275-97D0-A56BC2F1ED9B}" presName="level3hierChild" presStyleCnt="0"/>
      <dgm:spPr/>
    </dgm:pt>
    <dgm:pt modelId="{AF7FA3FD-538D-4490-8995-D509354CD5DB}" type="pres">
      <dgm:prSet presAssocID="{8209EBC4-FECD-489C-8961-750E5957BB47}" presName="conn2-1" presStyleLbl="parChTrans1D3" presStyleIdx="2" presStyleCnt="3"/>
      <dgm:spPr/>
    </dgm:pt>
    <dgm:pt modelId="{F3BE6128-D2AE-4C52-B6FC-2B840BB044E9}" type="pres">
      <dgm:prSet presAssocID="{8209EBC4-FECD-489C-8961-750E5957BB47}" presName="connTx" presStyleLbl="parChTrans1D3" presStyleIdx="2" presStyleCnt="3"/>
      <dgm:spPr/>
    </dgm:pt>
    <dgm:pt modelId="{CFBC64D1-0D7E-4D37-B76F-576B8F400A88}" type="pres">
      <dgm:prSet presAssocID="{27DF8526-DB41-4667-8D2D-DF17FDC33305}" presName="root2" presStyleCnt="0"/>
      <dgm:spPr/>
    </dgm:pt>
    <dgm:pt modelId="{DA43A155-DDC5-4ADA-B5A9-82CE83E43FDA}" type="pres">
      <dgm:prSet presAssocID="{27DF8526-DB41-4667-8D2D-DF17FDC33305}" presName="LevelTwoTextNode" presStyleLbl="node3" presStyleIdx="2" presStyleCnt="3">
        <dgm:presLayoutVars>
          <dgm:chPref val="3"/>
        </dgm:presLayoutVars>
      </dgm:prSet>
      <dgm:spPr/>
    </dgm:pt>
    <dgm:pt modelId="{C529A785-5370-4B3D-A9AF-9676F46E1D10}" type="pres">
      <dgm:prSet presAssocID="{27DF8526-DB41-4667-8D2D-DF17FDC33305}" presName="level3hierChild" presStyleCnt="0"/>
      <dgm:spPr/>
    </dgm:pt>
  </dgm:ptLst>
  <dgm:cxnLst>
    <dgm:cxn modelId="{363C7801-09AC-4A3B-91AF-6067B5849631}" type="presOf" srcId="{327B2DD4-C746-41B3-BE89-2B3E0DCF11FE}" destId="{D2E0D2AD-4C1B-462D-AA3A-335EE856C744}" srcOrd="0" destOrd="0" presId="urn:microsoft.com/office/officeart/2008/layout/HorizontalMultiLevelHierarchy"/>
    <dgm:cxn modelId="{83F9F908-C2F8-45E4-90F6-BB21CB610BD7}" type="presOf" srcId="{6791CCB0-793F-4BD9-A879-E7E1D892F9B1}" destId="{E24BBF35-68F7-4A67-88A3-81294BE7C2E5}" srcOrd="1" destOrd="0" presId="urn:microsoft.com/office/officeart/2008/layout/HorizontalMultiLevelHierarchy"/>
    <dgm:cxn modelId="{26ED340A-A23D-47CC-83A4-88D074DCA5C4}" type="presOf" srcId="{69BCDF73-31EC-46AF-B128-C5F47DAC92B0}" destId="{7E6C71DF-8E76-4B75-8CEF-664424501756}" srcOrd="0" destOrd="0" presId="urn:microsoft.com/office/officeart/2008/layout/HorizontalMultiLevelHierarchy"/>
    <dgm:cxn modelId="{4ECD380C-A8A1-4706-B9E9-0337153F8CF1}" type="presOf" srcId="{63B29DAA-AD07-442E-8B4E-2CA3148358DE}" destId="{9493BD3C-F5D5-46B4-A161-B5DFB0145C8C}" srcOrd="0" destOrd="0" presId="urn:microsoft.com/office/officeart/2008/layout/HorizontalMultiLevelHierarchy"/>
    <dgm:cxn modelId="{8D9E5711-CC1B-482C-930A-BCB000FD2DE5}" type="presOf" srcId="{40565568-5982-4D63-A1A2-C07561EC88C5}" destId="{D573BFDB-C09D-4F51-A695-76C451A0780B}" srcOrd="0" destOrd="0" presId="urn:microsoft.com/office/officeart/2008/layout/HorizontalMultiLevelHierarchy"/>
    <dgm:cxn modelId="{1C880C19-430A-4F65-A2B9-60CD8CCCF1EC}" type="presOf" srcId="{8D60784F-6157-4ADC-B990-9C6D45A28B01}" destId="{A61FD123-39B6-43BB-8139-8D502B0341AC}" srcOrd="1" destOrd="0" presId="urn:microsoft.com/office/officeart/2008/layout/HorizontalMultiLevelHierarchy"/>
    <dgm:cxn modelId="{D11BFF21-49D1-4007-BB0F-D98E104F81EF}" srcId="{96080712-9062-4226-8857-4A36E8169551}" destId="{40565568-5982-4D63-A1A2-C07561EC88C5}" srcOrd="1" destOrd="0" parTransId="{5B33C3CA-34FA-4CD3-9DA0-B23453CBA5A3}" sibTransId="{CDB4FD46-69FC-42AD-9A7C-17C392DF4211}"/>
    <dgm:cxn modelId="{C8759C24-D177-46F8-928A-D285A785CD8E}" srcId="{63B29DAA-AD07-442E-8B4E-2CA3148358DE}" destId="{96080712-9062-4226-8857-4A36E8169551}" srcOrd="0" destOrd="0" parTransId="{8D60784F-6157-4ADC-B990-9C6D45A28B01}" sibTransId="{1E1A8A0C-D595-44EC-AC2E-03A05BC46FBE}"/>
    <dgm:cxn modelId="{E92A0D43-45F7-4AA1-A807-535831B4EBAD}" srcId="{A2E82866-5E55-4849-AF89-9CFB3431EF3F}" destId="{63B29DAA-AD07-442E-8B4E-2CA3148358DE}" srcOrd="0" destOrd="0" parTransId="{4C5E8EF2-AAB1-4BFA-AC01-B8AD4FCAF9A7}" sibTransId="{F34D5E27-6681-4FDE-B961-1AACF662A16A}"/>
    <dgm:cxn modelId="{43D2AA64-0BAF-4E54-A51E-BF5958791E63}" type="presOf" srcId="{327B2DD4-C746-41B3-BE89-2B3E0DCF11FE}" destId="{DC90C94C-CEDB-46FE-815E-F4DF5FE4A4D9}" srcOrd="1" destOrd="0" presId="urn:microsoft.com/office/officeart/2008/layout/HorizontalMultiLevelHierarchy"/>
    <dgm:cxn modelId="{02284048-A484-46D4-BB49-C12BA6C3B0D0}" type="presOf" srcId="{8209EBC4-FECD-489C-8961-750E5957BB47}" destId="{F3BE6128-D2AE-4C52-B6FC-2B840BB044E9}" srcOrd="1" destOrd="0" presId="urn:microsoft.com/office/officeart/2008/layout/HorizontalMultiLevelHierarchy"/>
    <dgm:cxn modelId="{FB784F70-31AA-41AD-87A4-281018DF9332}" type="presOf" srcId="{3341297D-A572-4E1B-B540-D6AA505A4BA5}" destId="{08E0A8A3-E781-4C32-8B53-BBC3DC30701F}" srcOrd="0" destOrd="0" presId="urn:microsoft.com/office/officeart/2008/layout/HorizontalMultiLevelHierarchy"/>
    <dgm:cxn modelId="{B1401F53-04BD-4195-B7B8-73DD30B2B154}" type="presOf" srcId="{8209EBC4-FECD-489C-8961-750E5957BB47}" destId="{AF7FA3FD-538D-4490-8995-D509354CD5DB}" srcOrd="0" destOrd="0" presId="urn:microsoft.com/office/officeart/2008/layout/HorizontalMultiLevelHierarchy"/>
    <dgm:cxn modelId="{0A55F856-2A2B-4947-9E80-F20E0596D7D4}" type="presOf" srcId="{C8979400-04F4-4275-97D0-A56BC2F1ED9B}" destId="{0F290E4E-94ED-44A3-95DE-30939FE2F0D9}" srcOrd="0" destOrd="0" presId="urn:microsoft.com/office/officeart/2008/layout/HorizontalMultiLevelHierarchy"/>
    <dgm:cxn modelId="{70B31E57-164F-442D-800E-AE7AAC95B5BE}" type="presOf" srcId="{5C58EF59-AE9C-46A7-AA65-B6A83889BDCF}" destId="{A023AC62-F35B-4A86-BB7F-314FE0DC9DE3}" srcOrd="0" destOrd="0" presId="urn:microsoft.com/office/officeart/2008/layout/HorizontalMultiLevelHierarchy"/>
    <dgm:cxn modelId="{2FE08578-1160-4CDA-94AF-04311ECFB917}" type="presOf" srcId="{96080712-9062-4226-8857-4A36E8169551}" destId="{03C4F0D4-6061-4F49-A421-E238B0E4C8DC}" srcOrd="0" destOrd="0" presId="urn:microsoft.com/office/officeart/2008/layout/HorizontalMultiLevelHierarchy"/>
    <dgm:cxn modelId="{9659F779-5CF4-4433-9A30-2C8F3C8858DB}" type="presOf" srcId="{05284E8B-64E2-473E-AF68-81059B6ECC03}" destId="{FBDF2AC9-018E-42EC-84FC-4D0840763298}" srcOrd="0" destOrd="0" presId="urn:microsoft.com/office/officeart/2008/layout/HorizontalMultiLevelHierarchy"/>
    <dgm:cxn modelId="{BFEED9A4-9475-4CB3-962B-8C14B376E291}" srcId="{63B29DAA-AD07-442E-8B4E-2CA3148358DE}" destId="{C8979400-04F4-4275-97D0-A56BC2F1ED9B}" srcOrd="1" destOrd="0" parTransId="{327B2DD4-C746-41B3-BE89-2B3E0DCF11FE}" sibTransId="{89E57C49-2EC6-4D2F-9B84-D88E8AD79865}"/>
    <dgm:cxn modelId="{795318A7-4621-42BF-A3A3-83BEA9A2ACFE}" type="presOf" srcId="{5B33C3CA-34FA-4CD3-9DA0-B23453CBA5A3}" destId="{99C6EB7D-688B-455F-9854-F4F15600B270}" srcOrd="0" destOrd="0" presId="urn:microsoft.com/office/officeart/2008/layout/HorizontalMultiLevelHierarchy"/>
    <dgm:cxn modelId="{0BE2F6A8-1551-4BC3-A640-A1AC3ED967D4}" srcId="{C8979400-04F4-4275-97D0-A56BC2F1ED9B}" destId="{27DF8526-DB41-4667-8D2D-DF17FDC33305}" srcOrd="0" destOrd="0" parTransId="{8209EBC4-FECD-489C-8961-750E5957BB47}" sibTransId="{0139FDB7-5680-4908-93DD-28E4E4550689}"/>
    <dgm:cxn modelId="{5FF16DAA-AA55-4176-8846-F51217CB394D}" type="presOf" srcId="{8D60784F-6157-4ADC-B990-9C6D45A28B01}" destId="{C6546D0B-D7F2-4088-85AB-701E014E6FE0}" srcOrd="0" destOrd="0" presId="urn:microsoft.com/office/officeart/2008/layout/HorizontalMultiLevelHierarchy"/>
    <dgm:cxn modelId="{BA373AB5-40A4-41C8-A719-499735D47D28}" type="presOf" srcId="{A122D2B2-117D-462B-95D2-9A12CE361E16}" destId="{5854C988-C43A-42A9-BCF8-EF6892311C5B}" srcOrd="0" destOrd="0" presId="urn:microsoft.com/office/officeart/2008/layout/HorizontalMultiLevelHierarchy"/>
    <dgm:cxn modelId="{7C81EECD-D0F0-4CD2-8632-0C78486D147A}" type="presOf" srcId="{6791CCB0-793F-4BD9-A879-E7E1D892F9B1}" destId="{1F79D56C-C4FB-4371-94F6-27FC2F3BF76C}" srcOrd="0" destOrd="0" presId="urn:microsoft.com/office/officeart/2008/layout/HorizontalMultiLevelHierarchy"/>
    <dgm:cxn modelId="{ACACB6D4-2B81-40BD-9484-1C7B04DE661E}" type="presOf" srcId="{3341297D-A572-4E1B-B540-D6AA505A4BA5}" destId="{5202A89E-EA91-451A-A87F-8DA61490410E}" srcOrd="1" destOrd="0" presId="urn:microsoft.com/office/officeart/2008/layout/HorizontalMultiLevelHierarchy"/>
    <dgm:cxn modelId="{9D63E5D7-7895-49FE-96ED-741309E387EF}" type="presOf" srcId="{5B33C3CA-34FA-4CD3-9DA0-B23453CBA5A3}" destId="{C610583C-8E1A-4228-B87B-2FCBF1C47B41}" srcOrd="1" destOrd="0" presId="urn:microsoft.com/office/officeart/2008/layout/HorizontalMultiLevelHierarchy"/>
    <dgm:cxn modelId="{192A57DA-F78A-4F03-9F8C-302C36207A8B}" type="presOf" srcId="{27DF8526-DB41-4667-8D2D-DF17FDC33305}" destId="{DA43A155-DDC5-4ADA-B5A9-82CE83E43FDA}" srcOrd="0" destOrd="0" presId="urn:microsoft.com/office/officeart/2008/layout/HorizontalMultiLevelHierarchy"/>
    <dgm:cxn modelId="{F0AC9EE2-402C-435D-B81D-3F358896CC89}" srcId="{96080712-9062-4226-8857-4A36E8169551}" destId="{69BCDF73-31EC-46AF-B128-C5F47DAC92B0}" srcOrd="0" destOrd="0" parTransId="{3341297D-A572-4E1B-B540-D6AA505A4BA5}" sibTransId="{1AAD2A9D-4FAB-481B-A5EC-2FB7DB02461F}"/>
    <dgm:cxn modelId="{441013E4-21DB-4B1D-984D-1B5BB889BD6E}" srcId="{40565568-5982-4D63-A1A2-C07561EC88C5}" destId="{5C58EF59-AE9C-46A7-AA65-B6A83889BDCF}" srcOrd="0" destOrd="0" parTransId="{6791CCB0-793F-4BD9-A879-E7E1D892F9B1}" sibTransId="{66A54BAA-4578-4F79-8DD2-754EA537A25E}"/>
    <dgm:cxn modelId="{B1BF1AE5-322B-4177-AF3A-5C7BF00ECA12}" srcId="{40565568-5982-4D63-A1A2-C07561EC88C5}" destId="{05284E8B-64E2-473E-AF68-81059B6ECC03}" srcOrd="1" destOrd="0" parTransId="{A122D2B2-117D-462B-95D2-9A12CE361E16}" sibTransId="{38132190-3908-4685-A508-AA9B345ABD09}"/>
    <dgm:cxn modelId="{57C430F4-C68E-418F-86D8-427785B0BB56}" type="presOf" srcId="{A122D2B2-117D-462B-95D2-9A12CE361E16}" destId="{C8478B9B-D19E-4EB3-807D-AF290B242CE9}" srcOrd="1" destOrd="0" presId="urn:microsoft.com/office/officeart/2008/layout/HorizontalMultiLevelHierarchy"/>
    <dgm:cxn modelId="{F6CDCAF5-1888-49BE-B399-02804731E951}" type="presOf" srcId="{A2E82866-5E55-4849-AF89-9CFB3431EF3F}" destId="{8740C0A9-226E-43F1-B8CC-0A4A3714EA81}" srcOrd="0" destOrd="0" presId="urn:microsoft.com/office/officeart/2008/layout/HorizontalMultiLevelHierarchy"/>
    <dgm:cxn modelId="{2B840A76-1C2A-4083-BF91-9CF75E6A5C01}" type="presParOf" srcId="{8740C0A9-226E-43F1-B8CC-0A4A3714EA81}" destId="{45B38D0A-B613-4004-A3B7-B52A33377AE8}" srcOrd="0" destOrd="0" presId="urn:microsoft.com/office/officeart/2008/layout/HorizontalMultiLevelHierarchy"/>
    <dgm:cxn modelId="{4EA7CC9D-B224-4058-B02E-31A6727F0080}" type="presParOf" srcId="{45B38D0A-B613-4004-A3B7-B52A33377AE8}" destId="{9493BD3C-F5D5-46B4-A161-B5DFB0145C8C}" srcOrd="0" destOrd="0" presId="urn:microsoft.com/office/officeart/2008/layout/HorizontalMultiLevelHierarchy"/>
    <dgm:cxn modelId="{C4412B5B-B39E-4A39-9516-98970060FA0E}" type="presParOf" srcId="{45B38D0A-B613-4004-A3B7-B52A33377AE8}" destId="{55A3313F-89AF-4878-9A79-26497DBE564D}" srcOrd="1" destOrd="0" presId="urn:microsoft.com/office/officeart/2008/layout/HorizontalMultiLevelHierarchy"/>
    <dgm:cxn modelId="{82B472EE-4F61-4830-9B51-0FB1395AC310}" type="presParOf" srcId="{55A3313F-89AF-4878-9A79-26497DBE564D}" destId="{C6546D0B-D7F2-4088-85AB-701E014E6FE0}" srcOrd="0" destOrd="0" presId="urn:microsoft.com/office/officeart/2008/layout/HorizontalMultiLevelHierarchy"/>
    <dgm:cxn modelId="{1D3B10E9-6FC9-459B-97F3-401B77713BE6}" type="presParOf" srcId="{C6546D0B-D7F2-4088-85AB-701E014E6FE0}" destId="{A61FD123-39B6-43BB-8139-8D502B0341AC}" srcOrd="0" destOrd="0" presId="urn:microsoft.com/office/officeart/2008/layout/HorizontalMultiLevelHierarchy"/>
    <dgm:cxn modelId="{B54DBFC8-2A60-43F6-9C02-8431194A72FB}" type="presParOf" srcId="{55A3313F-89AF-4878-9A79-26497DBE564D}" destId="{16BD408E-D584-45E7-96AB-4DB4D0A6B05D}" srcOrd="1" destOrd="0" presId="urn:microsoft.com/office/officeart/2008/layout/HorizontalMultiLevelHierarchy"/>
    <dgm:cxn modelId="{A22C1C1B-7D33-43C0-A12A-A09C64DB93F5}" type="presParOf" srcId="{16BD408E-D584-45E7-96AB-4DB4D0A6B05D}" destId="{03C4F0D4-6061-4F49-A421-E238B0E4C8DC}" srcOrd="0" destOrd="0" presId="urn:microsoft.com/office/officeart/2008/layout/HorizontalMultiLevelHierarchy"/>
    <dgm:cxn modelId="{F7888939-A0AC-4A24-9EAA-8231E158378D}" type="presParOf" srcId="{16BD408E-D584-45E7-96AB-4DB4D0A6B05D}" destId="{6CACEED7-C787-4A5A-93AA-3EBFA53B69A4}" srcOrd="1" destOrd="0" presId="urn:microsoft.com/office/officeart/2008/layout/HorizontalMultiLevelHierarchy"/>
    <dgm:cxn modelId="{B3D1E84A-7AA1-4F4D-8433-555FA36DCD9D}" type="presParOf" srcId="{6CACEED7-C787-4A5A-93AA-3EBFA53B69A4}" destId="{08E0A8A3-E781-4C32-8B53-BBC3DC30701F}" srcOrd="0" destOrd="0" presId="urn:microsoft.com/office/officeart/2008/layout/HorizontalMultiLevelHierarchy"/>
    <dgm:cxn modelId="{2FD9C2E9-F38D-493A-AA6B-6E477A54B706}" type="presParOf" srcId="{08E0A8A3-E781-4C32-8B53-BBC3DC30701F}" destId="{5202A89E-EA91-451A-A87F-8DA61490410E}" srcOrd="0" destOrd="0" presId="urn:microsoft.com/office/officeart/2008/layout/HorizontalMultiLevelHierarchy"/>
    <dgm:cxn modelId="{5B49BD33-D304-49CD-8E2E-A2DAB0D41CE2}" type="presParOf" srcId="{6CACEED7-C787-4A5A-93AA-3EBFA53B69A4}" destId="{4AF2B8D1-883E-44D4-A312-51F520A44C9C}" srcOrd="1" destOrd="0" presId="urn:microsoft.com/office/officeart/2008/layout/HorizontalMultiLevelHierarchy"/>
    <dgm:cxn modelId="{92152E35-A9F4-4C2F-A572-926E61C99562}" type="presParOf" srcId="{4AF2B8D1-883E-44D4-A312-51F520A44C9C}" destId="{7E6C71DF-8E76-4B75-8CEF-664424501756}" srcOrd="0" destOrd="0" presId="urn:microsoft.com/office/officeart/2008/layout/HorizontalMultiLevelHierarchy"/>
    <dgm:cxn modelId="{7EF2718D-B29A-4C3E-B731-0969BC069A56}" type="presParOf" srcId="{4AF2B8D1-883E-44D4-A312-51F520A44C9C}" destId="{32537F0A-B331-4D06-8794-716636B60A08}" srcOrd="1" destOrd="0" presId="urn:microsoft.com/office/officeart/2008/layout/HorizontalMultiLevelHierarchy"/>
    <dgm:cxn modelId="{64D8898C-7DF5-4BC3-9F69-B070DEBCC00E}" type="presParOf" srcId="{6CACEED7-C787-4A5A-93AA-3EBFA53B69A4}" destId="{99C6EB7D-688B-455F-9854-F4F15600B270}" srcOrd="2" destOrd="0" presId="urn:microsoft.com/office/officeart/2008/layout/HorizontalMultiLevelHierarchy"/>
    <dgm:cxn modelId="{943CBE41-01E9-494C-A5EA-FB31F1083CA9}" type="presParOf" srcId="{99C6EB7D-688B-455F-9854-F4F15600B270}" destId="{C610583C-8E1A-4228-B87B-2FCBF1C47B41}" srcOrd="0" destOrd="0" presId="urn:microsoft.com/office/officeart/2008/layout/HorizontalMultiLevelHierarchy"/>
    <dgm:cxn modelId="{0718A8D0-53A9-49AF-ADBF-00E1C4B5A087}" type="presParOf" srcId="{6CACEED7-C787-4A5A-93AA-3EBFA53B69A4}" destId="{F9A269A3-FF80-4229-9446-D7E83BF1AEF8}" srcOrd="3" destOrd="0" presId="urn:microsoft.com/office/officeart/2008/layout/HorizontalMultiLevelHierarchy"/>
    <dgm:cxn modelId="{42409549-66F3-41F7-9DEA-00D34711B076}" type="presParOf" srcId="{F9A269A3-FF80-4229-9446-D7E83BF1AEF8}" destId="{D573BFDB-C09D-4F51-A695-76C451A0780B}" srcOrd="0" destOrd="0" presId="urn:microsoft.com/office/officeart/2008/layout/HorizontalMultiLevelHierarchy"/>
    <dgm:cxn modelId="{E023935D-277F-4CA0-AC0E-3CE2C015D971}" type="presParOf" srcId="{F9A269A3-FF80-4229-9446-D7E83BF1AEF8}" destId="{2ADD3E85-B236-43A0-8141-81B157EF760D}" srcOrd="1" destOrd="0" presId="urn:microsoft.com/office/officeart/2008/layout/HorizontalMultiLevelHierarchy"/>
    <dgm:cxn modelId="{F43F50F3-362C-48D1-94E6-1E1B097DB2F6}" type="presParOf" srcId="{2ADD3E85-B236-43A0-8141-81B157EF760D}" destId="{1F79D56C-C4FB-4371-94F6-27FC2F3BF76C}" srcOrd="0" destOrd="0" presId="urn:microsoft.com/office/officeart/2008/layout/HorizontalMultiLevelHierarchy"/>
    <dgm:cxn modelId="{B535C836-18DD-4DFC-AA76-F55454F39F25}" type="presParOf" srcId="{1F79D56C-C4FB-4371-94F6-27FC2F3BF76C}" destId="{E24BBF35-68F7-4A67-88A3-81294BE7C2E5}" srcOrd="0" destOrd="0" presId="urn:microsoft.com/office/officeart/2008/layout/HorizontalMultiLevelHierarchy"/>
    <dgm:cxn modelId="{CBD032D7-224D-4670-9648-6DF5D52721D0}" type="presParOf" srcId="{2ADD3E85-B236-43A0-8141-81B157EF760D}" destId="{0D0F58D6-BEE7-4454-895E-7FC85214D71F}" srcOrd="1" destOrd="0" presId="urn:microsoft.com/office/officeart/2008/layout/HorizontalMultiLevelHierarchy"/>
    <dgm:cxn modelId="{7369D449-954B-4929-A6E6-0A888921B84C}" type="presParOf" srcId="{0D0F58D6-BEE7-4454-895E-7FC85214D71F}" destId="{A023AC62-F35B-4A86-BB7F-314FE0DC9DE3}" srcOrd="0" destOrd="0" presId="urn:microsoft.com/office/officeart/2008/layout/HorizontalMultiLevelHierarchy"/>
    <dgm:cxn modelId="{C207744A-E092-4CB9-BBD4-C6D8656F4A48}" type="presParOf" srcId="{0D0F58D6-BEE7-4454-895E-7FC85214D71F}" destId="{C0A82757-6294-4582-A79F-DC609A8147CE}" srcOrd="1" destOrd="0" presId="urn:microsoft.com/office/officeart/2008/layout/HorizontalMultiLevelHierarchy"/>
    <dgm:cxn modelId="{B961FC14-F52B-421C-AF4F-437FC44A276B}" type="presParOf" srcId="{2ADD3E85-B236-43A0-8141-81B157EF760D}" destId="{5854C988-C43A-42A9-BCF8-EF6892311C5B}" srcOrd="2" destOrd="0" presId="urn:microsoft.com/office/officeart/2008/layout/HorizontalMultiLevelHierarchy"/>
    <dgm:cxn modelId="{53363E52-BD6C-4A9D-8736-7F6861B66DE8}" type="presParOf" srcId="{5854C988-C43A-42A9-BCF8-EF6892311C5B}" destId="{C8478B9B-D19E-4EB3-807D-AF290B242CE9}" srcOrd="0" destOrd="0" presId="urn:microsoft.com/office/officeart/2008/layout/HorizontalMultiLevelHierarchy"/>
    <dgm:cxn modelId="{075F6844-2633-462C-A34E-FDB57FED292D}" type="presParOf" srcId="{2ADD3E85-B236-43A0-8141-81B157EF760D}" destId="{47981644-FCCB-4E67-A24A-5F864DBA905E}" srcOrd="3" destOrd="0" presId="urn:microsoft.com/office/officeart/2008/layout/HorizontalMultiLevelHierarchy"/>
    <dgm:cxn modelId="{A9C5E9AF-7CED-47D5-80A6-2CC1565A49F6}" type="presParOf" srcId="{47981644-FCCB-4E67-A24A-5F864DBA905E}" destId="{FBDF2AC9-018E-42EC-84FC-4D0840763298}" srcOrd="0" destOrd="0" presId="urn:microsoft.com/office/officeart/2008/layout/HorizontalMultiLevelHierarchy"/>
    <dgm:cxn modelId="{FAA3124E-9FC0-4C7E-BF88-256E5DF72108}" type="presParOf" srcId="{47981644-FCCB-4E67-A24A-5F864DBA905E}" destId="{2772EE4C-25E0-4665-AF44-F67C360C24B9}" srcOrd="1" destOrd="0" presId="urn:microsoft.com/office/officeart/2008/layout/HorizontalMultiLevelHierarchy"/>
    <dgm:cxn modelId="{6FD277A8-F3FD-4C02-99E7-30E406857DD1}" type="presParOf" srcId="{55A3313F-89AF-4878-9A79-26497DBE564D}" destId="{D2E0D2AD-4C1B-462D-AA3A-335EE856C744}" srcOrd="2" destOrd="0" presId="urn:microsoft.com/office/officeart/2008/layout/HorizontalMultiLevelHierarchy"/>
    <dgm:cxn modelId="{F7E7BC08-9276-4F52-9D7D-5DA3648BD534}" type="presParOf" srcId="{D2E0D2AD-4C1B-462D-AA3A-335EE856C744}" destId="{DC90C94C-CEDB-46FE-815E-F4DF5FE4A4D9}" srcOrd="0" destOrd="0" presId="urn:microsoft.com/office/officeart/2008/layout/HorizontalMultiLevelHierarchy"/>
    <dgm:cxn modelId="{393564FF-9D5D-4624-ABAD-2138314CEF74}" type="presParOf" srcId="{55A3313F-89AF-4878-9A79-26497DBE564D}" destId="{CBBA7AFF-ED4E-4DF5-AE9B-1749F63FAAF9}" srcOrd="3" destOrd="0" presId="urn:microsoft.com/office/officeart/2008/layout/HorizontalMultiLevelHierarchy"/>
    <dgm:cxn modelId="{B9A0B980-F4F6-41A6-93F6-0BFF7D283355}" type="presParOf" srcId="{CBBA7AFF-ED4E-4DF5-AE9B-1749F63FAAF9}" destId="{0F290E4E-94ED-44A3-95DE-30939FE2F0D9}" srcOrd="0" destOrd="0" presId="urn:microsoft.com/office/officeart/2008/layout/HorizontalMultiLevelHierarchy"/>
    <dgm:cxn modelId="{417A7DB3-3EFE-472D-BB62-08D0C2F205D8}" type="presParOf" srcId="{CBBA7AFF-ED4E-4DF5-AE9B-1749F63FAAF9}" destId="{4064A3CE-61FD-4278-A0C8-5E2C98C86BD9}" srcOrd="1" destOrd="0" presId="urn:microsoft.com/office/officeart/2008/layout/HorizontalMultiLevelHierarchy"/>
    <dgm:cxn modelId="{0EB6253D-3916-407D-911D-860879070C17}" type="presParOf" srcId="{4064A3CE-61FD-4278-A0C8-5E2C98C86BD9}" destId="{AF7FA3FD-538D-4490-8995-D509354CD5DB}" srcOrd="0" destOrd="0" presId="urn:microsoft.com/office/officeart/2008/layout/HorizontalMultiLevelHierarchy"/>
    <dgm:cxn modelId="{782DA3C3-0FE0-4C37-A5A2-E989339E61EE}" type="presParOf" srcId="{AF7FA3FD-538D-4490-8995-D509354CD5DB}" destId="{F3BE6128-D2AE-4C52-B6FC-2B840BB044E9}" srcOrd="0" destOrd="0" presId="urn:microsoft.com/office/officeart/2008/layout/HorizontalMultiLevelHierarchy"/>
    <dgm:cxn modelId="{0D1A2031-E280-4C1A-96C0-A78B7EADD4B1}" type="presParOf" srcId="{4064A3CE-61FD-4278-A0C8-5E2C98C86BD9}" destId="{CFBC64D1-0D7E-4D37-B76F-576B8F400A88}" srcOrd="1" destOrd="0" presId="urn:microsoft.com/office/officeart/2008/layout/HorizontalMultiLevelHierarchy"/>
    <dgm:cxn modelId="{09785F50-072C-4F2E-97AC-F54FB6523389}" type="presParOf" srcId="{CFBC64D1-0D7E-4D37-B76F-576B8F400A88}" destId="{DA43A155-DDC5-4ADA-B5A9-82CE83E43FDA}" srcOrd="0" destOrd="0" presId="urn:microsoft.com/office/officeart/2008/layout/HorizontalMultiLevelHierarchy"/>
    <dgm:cxn modelId="{7975DC5E-B581-4FEA-A736-D3AB1F03AC2E}" type="presParOf" srcId="{CFBC64D1-0D7E-4D37-B76F-576B8F400A88}" destId="{C529A785-5370-4B3D-A9AF-9676F46E1D10}"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FA3FD-538D-4490-8995-D509354CD5DB}">
      <dsp:nvSpPr>
        <dsp:cNvPr id="0" name=""/>
        <dsp:cNvSpPr/>
      </dsp:nvSpPr>
      <dsp:spPr>
        <a:xfrm>
          <a:off x="4355666" y="3091269"/>
          <a:ext cx="576581" cy="91440"/>
        </a:xfrm>
        <a:custGeom>
          <a:avLst/>
          <a:gdLst/>
          <a:ahLst/>
          <a:cxnLst/>
          <a:rect l="0" t="0" r="0" b="0"/>
          <a:pathLst>
            <a:path>
              <a:moveTo>
                <a:pt x="0" y="45720"/>
              </a:moveTo>
              <a:lnTo>
                <a:pt x="576581"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29542" y="3122574"/>
        <a:ext cx="28829" cy="28829"/>
      </dsp:txXfrm>
    </dsp:sp>
    <dsp:sp modelId="{D2E0D2AD-4C1B-462D-AA3A-335EE856C744}">
      <dsp:nvSpPr>
        <dsp:cNvPr id="0" name=""/>
        <dsp:cNvSpPr/>
      </dsp:nvSpPr>
      <dsp:spPr>
        <a:xfrm>
          <a:off x="896177" y="2312987"/>
          <a:ext cx="576581" cy="824001"/>
        </a:xfrm>
        <a:custGeom>
          <a:avLst/>
          <a:gdLst/>
          <a:ahLst/>
          <a:cxnLst/>
          <a:rect l="0" t="0" r="0" b="0"/>
          <a:pathLst>
            <a:path>
              <a:moveTo>
                <a:pt x="0" y="0"/>
              </a:moveTo>
              <a:lnTo>
                <a:pt x="288290" y="0"/>
              </a:lnTo>
              <a:lnTo>
                <a:pt x="288290" y="824001"/>
              </a:lnTo>
              <a:lnTo>
                <a:pt x="576581" y="8240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159325" y="2699845"/>
        <a:ext cx="50284" cy="50284"/>
      </dsp:txXfrm>
    </dsp:sp>
    <dsp:sp modelId="{5854C988-C43A-42A9-BCF8-EF6892311C5B}">
      <dsp:nvSpPr>
        <dsp:cNvPr id="0" name=""/>
        <dsp:cNvSpPr/>
      </dsp:nvSpPr>
      <dsp:spPr>
        <a:xfrm>
          <a:off x="7815155" y="2038320"/>
          <a:ext cx="576581" cy="549334"/>
        </a:xfrm>
        <a:custGeom>
          <a:avLst/>
          <a:gdLst/>
          <a:ahLst/>
          <a:cxnLst/>
          <a:rect l="0" t="0" r="0" b="0"/>
          <a:pathLst>
            <a:path>
              <a:moveTo>
                <a:pt x="0" y="0"/>
              </a:moveTo>
              <a:lnTo>
                <a:pt x="288290" y="0"/>
              </a:lnTo>
              <a:lnTo>
                <a:pt x="288290" y="549334"/>
              </a:lnTo>
              <a:lnTo>
                <a:pt x="576581" y="54933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083537" y="2293078"/>
        <a:ext cx="39818" cy="39818"/>
      </dsp:txXfrm>
    </dsp:sp>
    <dsp:sp modelId="{1F79D56C-C4FB-4371-94F6-27FC2F3BF76C}">
      <dsp:nvSpPr>
        <dsp:cNvPr id="0" name=""/>
        <dsp:cNvSpPr/>
      </dsp:nvSpPr>
      <dsp:spPr>
        <a:xfrm>
          <a:off x="7815155" y="1488985"/>
          <a:ext cx="576581" cy="549334"/>
        </a:xfrm>
        <a:custGeom>
          <a:avLst/>
          <a:gdLst/>
          <a:ahLst/>
          <a:cxnLst/>
          <a:rect l="0" t="0" r="0" b="0"/>
          <a:pathLst>
            <a:path>
              <a:moveTo>
                <a:pt x="0" y="549334"/>
              </a:moveTo>
              <a:lnTo>
                <a:pt x="288290" y="549334"/>
              </a:lnTo>
              <a:lnTo>
                <a:pt x="288290" y="0"/>
              </a:lnTo>
              <a:lnTo>
                <a:pt x="576581"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083537" y="1743743"/>
        <a:ext cx="39818" cy="39818"/>
      </dsp:txXfrm>
    </dsp:sp>
    <dsp:sp modelId="{99C6EB7D-688B-455F-9854-F4F15600B270}">
      <dsp:nvSpPr>
        <dsp:cNvPr id="0" name=""/>
        <dsp:cNvSpPr/>
      </dsp:nvSpPr>
      <dsp:spPr>
        <a:xfrm>
          <a:off x="4355666" y="1488985"/>
          <a:ext cx="576581" cy="549334"/>
        </a:xfrm>
        <a:custGeom>
          <a:avLst/>
          <a:gdLst/>
          <a:ahLst/>
          <a:cxnLst/>
          <a:rect l="0" t="0" r="0" b="0"/>
          <a:pathLst>
            <a:path>
              <a:moveTo>
                <a:pt x="0" y="0"/>
              </a:moveTo>
              <a:lnTo>
                <a:pt x="288290" y="0"/>
              </a:lnTo>
              <a:lnTo>
                <a:pt x="288290" y="549334"/>
              </a:lnTo>
              <a:lnTo>
                <a:pt x="576581" y="54933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24047" y="1743743"/>
        <a:ext cx="39818" cy="39818"/>
      </dsp:txXfrm>
    </dsp:sp>
    <dsp:sp modelId="{08E0A8A3-E781-4C32-8B53-BBC3DC30701F}">
      <dsp:nvSpPr>
        <dsp:cNvPr id="0" name=""/>
        <dsp:cNvSpPr/>
      </dsp:nvSpPr>
      <dsp:spPr>
        <a:xfrm>
          <a:off x="4355666" y="939651"/>
          <a:ext cx="576581" cy="549334"/>
        </a:xfrm>
        <a:custGeom>
          <a:avLst/>
          <a:gdLst/>
          <a:ahLst/>
          <a:cxnLst/>
          <a:rect l="0" t="0" r="0" b="0"/>
          <a:pathLst>
            <a:path>
              <a:moveTo>
                <a:pt x="0" y="549334"/>
              </a:moveTo>
              <a:lnTo>
                <a:pt x="288290" y="549334"/>
              </a:lnTo>
              <a:lnTo>
                <a:pt x="288290" y="0"/>
              </a:lnTo>
              <a:lnTo>
                <a:pt x="576581"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24047" y="1194409"/>
        <a:ext cx="39818" cy="39818"/>
      </dsp:txXfrm>
    </dsp:sp>
    <dsp:sp modelId="{C6546D0B-D7F2-4088-85AB-701E014E6FE0}">
      <dsp:nvSpPr>
        <dsp:cNvPr id="0" name=""/>
        <dsp:cNvSpPr/>
      </dsp:nvSpPr>
      <dsp:spPr>
        <a:xfrm>
          <a:off x="896177" y="1488985"/>
          <a:ext cx="576581" cy="824001"/>
        </a:xfrm>
        <a:custGeom>
          <a:avLst/>
          <a:gdLst/>
          <a:ahLst/>
          <a:cxnLst/>
          <a:rect l="0" t="0" r="0" b="0"/>
          <a:pathLst>
            <a:path>
              <a:moveTo>
                <a:pt x="0" y="824001"/>
              </a:moveTo>
              <a:lnTo>
                <a:pt x="288290" y="824001"/>
              </a:lnTo>
              <a:lnTo>
                <a:pt x="288290" y="0"/>
              </a:lnTo>
              <a:lnTo>
                <a:pt x="576581"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159325" y="1875844"/>
        <a:ext cx="50284" cy="50284"/>
      </dsp:txXfrm>
    </dsp:sp>
    <dsp:sp modelId="{9493BD3C-F5D5-46B4-A161-B5DFB0145C8C}">
      <dsp:nvSpPr>
        <dsp:cNvPr id="0" name=""/>
        <dsp:cNvSpPr/>
      </dsp:nvSpPr>
      <dsp:spPr>
        <a:xfrm rot="16200000">
          <a:off x="-1856277" y="1873519"/>
          <a:ext cx="4625975" cy="8789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r>
            <a:rPr lang="en-US" sz="5000" kern="1200" dirty="0"/>
            <a:t>Machine learning</a:t>
          </a:r>
        </a:p>
      </dsp:txBody>
      <dsp:txXfrm>
        <a:off x="-1856277" y="1873519"/>
        <a:ext cx="4625975" cy="878935"/>
      </dsp:txXfrm>
    </dsp:sp>
    <dsp:sp modelId="{03C4F0D4-6061-4F49-A421-E238B0E4C8DC}">
      <dsp:nvSpPr>
        <dsp:cNvPr id="0" name=""/>
        <dsp:cNvSpPr/>
      </dsp:nvSpPr>
      <dsp:spPr>
        <a:xfrm>
          <a:off x="1472758" y="1049518"/>
          <a:ext cx="2882907" cy="8789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Supervised learning</a:t>
          </a:r>
        </a:p>
      </dsp:txBody>
      <dsp:txXfrm>
        <a:off x="1472758" y="1049518"/>
        <a:ext cx="2882907" cy="878935"/>
      </dsp:txXfrm>
    </dsp:sp>
    <dsp:sp modelId="{7E6C71DF-8E76-4B75-8CEF-664424501756}">
      <dsp:nvSpPr>
        <dsp:cNvPr id="0" name=""/>
        <dsp:cNvSpPr/>
      </dsp:nvSpPr>
      <dsp:spPr>
        <a:xfrm>
          <a:off x="4932248" y="500183"/>
          <a:ext cx="2882907" cy="8789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Regression</a:t>
          </a:r>
        </a:p>
      </dsp:txBody>
      <dsp:txXfrm>
        <a:off x="4932248" y="500183"/>
        <a:ext cx="2882907" cy="878935"/>
      </dsp:txXfrm>
    </dsp:sp>
    <dsp:sp modelId="{D573BFDB-C09D-4F51-A695-76C451A0780B}">
      <dsp:nvSpPr>
        <dsp:cNvPr id="0" name=""/>
        <dsp:cNvSpPr/>
      </dsp:nvSpPr>
      <dsp:spPr>
        <a:xfrm>
          <a:off x="4932248" y="1598852"/>
          <a:ext cx="2882907" cy="8789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Classification</a:t>
          </a:r>
        </a:p>
      </dsp:txBody>
      <dsp:txXfrm>
        <a:off x="4932248" y="1598852"/>
        <a:ext cx="2882907" cy="878935"/>
      </dsp:txXfrm>
    </dsp:sp>
    <dsp:sp modelId="{A023AC62-F35B-4A86-BB7F-314FE0DC9DE3}">
      <dsp:nvSpPr>
        <dsp:cNvPr id="0" name=""/>
        <dsp:cNvSpPr/>
      </dsp:nvSpPr>
      <dsp:spPr>
        <a:xfrm>
          <a:off x="8391737" y="1049518"/>
          <a:ext cx="2882907" cy="8789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Binary</a:t>
          </a:r>
        </a:p>
      </dsp:txBody>
      <dsp:txXfrm>
        <a:off x="8391737" y="1049518"/>
        <a:ext cx="2882907" cy="878935"/>
      </dsp:txXfrm>
    </dsp:sp>
    <dsp:sp modelId="{FBDF2AC9-018E-42EC-84FC-4D0840763298}">
      <dsp:nvSpPr>
        <dsp:cNvPr id="0" name=""/>
        <dsp:cNvSpPr/>
      </dsp:nvSpPr>
      <dsp:spPr>
        <a:xfrm>
          <a:off x="8391737" y="2148187"/>
          <a:ext cx="2882907" cy="8789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Multiclass</a:t>
          </a:r>
        </a:p>
      </dsp:txBody>
      <dsp:txXfrm>
        <a:off x="8391737" y="2148187"/>
        <a:ext cx="2882907" cy="878935"/>
      </dsp:txXfrm>
    </dsp:sp>
    <dsp:sp modelId="{0F290E4E-94ED-44A3-95DE-30939FE2F0D9}">
      <dsp:nvSpPr>
        <dsp:cNvPr id="0" name=""/>
        <dsp:cNvSpPr/>
      </dsp:nvSpPr>
      <dsp:spPr>
        <a:xfrm>
          <a:off x="1472758" y="2697521"/>
          <a:ext cx="2882907" cy="8789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Unsupervised learning</a:t>
          </a:r>
        </a:p>
      </dsp:txBody>
      <dsp:txXfrm>
        <a:off x="1472758" y="2697521"/>
        <a:ext cx="2882907" cy="878935"/>
      </dsp:txXfrm>
    </dsp:sp>
    <dsp:sp modelId="{DA43A155-DDC5-4ADA-B5A9-82CE83E43FDA}">
      <dsp:nvSpPr>
        <dsp:cNvPr id="0" name=""/>
        <dsp:cNvSpPr/>
      </dsp:nvSpPr>
      <dsp:spPr>
        <a:xfrm>
          <a:off x="4932248" y="2697521"/>
          <a:ext cx="2882907" cy="8789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Classification</a:t>
          </a:r>
        </a:p>
      </dsp:txBody>
      <dsp:txXfrm>
        <a:off x="4932248" y="2697521"/>
        <a:ext cx="2882907" cy="878935"/>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CF443226-E9FA-4009-BBB5-4E5E237B04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a:extLst>
              <a:ext uri="{FF2B5EF4-FFF2-40B4-BE49-F238E27FC236}">
                <a16:creationId xmlns:a16="http://schemas.microsoft.com/office/drawing/2014/main" id="{09910BF9-BC8A-4B24-9330-67EAC1E974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E4F5CE-CB34-4A0C-9595-867A2C0DB20E}" type="datetimeFigureOut">
              <a:rPr lang="nl-BE" smtClean="0"/>
              <a:t>15/05/2025</a:t>
            </a:fld>
            <a:endParaRPr lang="nl-BE"/>
          </a:p>
        </p:txBody>
      </p:sp>
      <p:sp>
        <p:nvSpPr>
          <p:cNvPr id="4" name="Tijdelijke aanduiding voor voettekst 3">
            <a:extLst>
              <a:ext uri="{FF2B5EF4-FFF2-40B4-BE49-F238E27FC236}">
                <a16:creationId xmlns:a16="http://schemas.microsoft.com/office/drawing/2014/main" id="{DD8A7516-5705-4629-A699-3DF8CFBEECA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a:extLst>
              <a:ext uri="{FF2B5EF4-FFF2-40B4-BE49-F238E27FC236}">
                <a16:creationId xmlns:a16="http://schemas.microsoft.com/office/drawing/2014/main" id="{24C8A117-749A-4619-8630-3F24E93BDE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CABF38-3E8C-439D-9643-BC9C6AAC1984}" type="slidenum">
              <a:rPr lang="nl-BE" smtClean="0"/>
              <a:t>‹#›</a:t>
            </a:fld>
            <a:endParaRPr lang="nl-BE"/>
          </a:p>
        </p:txBody>
      </p:sp>
    </p:spTree>
    <p:extLst>
      <p:ext uri="{BB962C8B-B14F-4D97-AF65-F5344CB8AC3E}">
        <p14:creationId xmlns:p14="http://schemas.microsoft.com/office/powerpoint/2010/main" val="39876697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3584B-980D-4F7D-BA36-682FCDF648BB}" type="datetimeFigureOut">
              <a:rPr lang="nl-BE" smtClean="0"/>
              <a:t>15/05/2025</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1A7F70-BA74-4B93-A504-6802F0D0CD34}" type="slidenum">
              <a:rPr lang="nl-BE" smtClean="0"/>
              <a:t>‹#›</a:t>
            </a:fld>
            <a:endParaRPr lang="nl-BE"/>
          </a:p>
        </p:txBody>
      </p:sp>
    </p:spTree>
    <p:extLst>
      <p:ext uri="{BB962C8B-B14F-4D97-AF65-F5344CB8AC3E}">
        <p14:creationId xmlns:p14="http://schemas.microsoft.com/office/powerpoint/2010/main" val="4172190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F1A7F70-BA74-4B93-A504-6802F0D0CD34}" type="slidenum">
              <a:rPr lang="nl-BE" smtClean="0"/>
              <a:t>1</a:t>
            </a:fld>
            <a:endParaRPr lang="nl-BE"/>
          </a:p>
        </p:txBody>
      </p:sp>
    </p:spTree>
    <p:extLst>
      <p:ext uri="{BB962C8B-B14F-4D97-AF65-F5344CB8AC3E}">
        <p14:creationId xmlns:p14="http://schemas.microsoft.com/office/powerpoint/2010/main" val="408158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b="0" dirty="0">
                <a:solidFill>
                  <a:srgbClr val="E6DB74"/>
                </a:solidFill>
                <a:effectLst/>
                <a:highlight>
                  <a:srgbClr val="272822"/>
                </a:highlight>
                <a:latin typeface="Consolas" panose="020B0609020204030204" pitchFamily="49" charset="0"/>
              </a:rPr>
              <a:t>https://en.wikipedia.org/wiki/Training,_validation,_and_test_data_sets</a:t>
            </a:r>
            <a:endParaRPr lang="nl-BE" b="0" dirty="0">
              <a:solidFill>
                <a:srgbClr val="F8F8F2"/>
              </a:solidFill>
              <a:effectLst/>
              <a:highlight>
                <a:srgbClr val="272822"/>
              </a:highligh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2F1A7F70-BA74-4B93-A504-6802F0D0CD34}" type="slidenum">
              <a:rPr lang="nl-BE" smtClean="0"/>
              <a:t>5</a:t>
            </a:fld>
            <a:endParaRPr lang="nl-BE"/>
          </a:p>
        </p:txBody>
      </p:sp>
    </p:spTree>
    <p:extLst>
      <p:ext uri="{BB962C8B-B14F-4D97-AF65-F5344CB8AC3E}">
        <p14:creationId xmlns:p14="http://schemas.microsoft.com/office/powerpoint/2010/main" val="34333349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2626659" y="3433481"/>
            <a:ext cx="9144000" cy="890839"/>
          </a:xfrm>
        </p:spPr>
        <p:txBody>
          <a:bodyPr anchor="b">
            <a:normAutofit/>
          </a:bodyPr>
          <a:lstStyle>
            <a:lvl1pPr algn="r">
              <a:defRPr lang="nl-BE" sz="4400" kern="1200" dirty="0">
                <a:solidFill>
                  <a:srgbClr val="4584B6"/>
                </a:solidFill>
                <a:latin typeface="+mn-lt"/>
                <a:ea typeface="+mn-ea"/>
                <a:cs typeface="+mn-cs"/>
              </a:defRPr>
            </a:lvl1pPr>
          </a:lstStyle>
          <a:p>
            <a:r>
              <a:rPr lang="nl-NL"/>
              <a:t>Klik om de stijl te bewerken</a:t>
            </a:r>
            <a:endParaRPr lang="nl-BE"/>
          </a:p>
        </p:txBody>
      </p:sp>
      <p:sp>
        <p:nvSpPr>
          <p:cNvPr id="3" name="Ondertitel 2"/>
          <p:cNvSpPr>
            <a:spLocks noGrp="1"/>
          </p:cNvSpPr>
          <p:nvPr>
            <p:ph type="subTitle" idx="1"/>
          </p:nvPr>
        </p:nvSpPr>
        <p:spPr>
          <a:xfrm>
            <a:off x="2626659" y="4690378"/>
            <a:ext cx="9144000" cy="698557"/>
          </a:xfrm>
        </p:spPr>
        <p:txBody>
          <a:bodyPr>
            <a:normAutofit/>
          </a:bodyPr>
          <a:lstStyle>
            <a:lvl1pPr marL="0" indent="0" algn="r">
              <a:buNone/>
              <a:defRPr lang="nl-BE" sz="3200" kern="1200" dirty="0">
                <a:solidFill>
                  <a:srgbClr val="FFDE57"/>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BE"/>
          </a:p>
        </p:txBody>
      </p:sp>
      <p:sp>
        <p:nvSpPr>
          <p:cNvPr id="4" name="Tijdelijke aanduiding voor datum 3"/>
          <p:cNvSpPr>
            <a:spLocks noGrp="1"/>
          </p:cNvSpPr>
          <p:nvPr>
            <p:ph type="dt" sz="half" idx="10"/>
          </p:nvPr>
        </p:nvSpPr>
        <p:spPr/>
        <p:txBody>
          <a:bodyPr/>
          <a:lstStyle/>
          <a:p>
            <a:fld id="{F456E141-11F1-487F-A892-18B8A63336C7}" type="datetime1">
              <a:rPr lang="nl-BE" smtClean="0"/>
              <a:t>15/05/2025</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B105FAA3-C3E4-40D0-B2B7-65B62F79F625}" type="slidenum">
              <a:rPr lang="nl-BE" smtClean="0"/>
              <a:t>‹#›</a:t>
            </a:fld>
            <a:endParaRPr lang="nl-BE"/>
          </a:p>
        </p:txBody>
      </p:sp>
      <p:sp>
        <p:nvSpPr>
          <p:cNvPr id="9" name="Rechthoek 8"/>
          <p:cNvSpPr/>
          <p:nvPr userDrawn="1"/>
        </p:nvSpPr>
        <p:spPr>
          <a:xfrm>
            <a:off x="10502153" y="0"/>
            <a:ext cx="1559859" cy="1219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9">
            <a:extLst>
              <a:ext uri="{FF2B5EF4-FFF2-40B4-BE49-F238E27FC236}">
                <a16:creationId xmlns:a16="http://schemas.microsoft.com/office/drawing/2014/main" id="{FBAF35B5-7E2F-489C-AA38-83D52B9A7B5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3334" t="17522" r="3803" b="23654"/>
          <a:stretch/>
        </p:blipFill>
        <p:spPr>
          <a:xfrm>
            <a:off x="582705" y="1832120"/>
            <a:ext cx="1461245" cy="1135182"/>
          </a:xfrm>
          <a:prstGeom prst="rect">
            <a:avLst/>
          </a:prstGeom>
        </p:spPr>
      </p:pic>
      <p:sp>
        <p:nvSpPr>
          <p:cNvPr id="7" name="TextBox 6">
            <a:extLst>
              <a:ext uri="{FF2B5EF4-FFF2-40B4-BE49-F238E27FC236}">
                <a16:creationId xmlns:a16="http://schemas.microsoft.com/office/drawing/2014/main" id="{FD350454-2D85-403C-B5B4-870BA60949E0}"/>
              </a:ext>
            </a:extLst>
          </p:cNvPr>
          <p:cNvSpPr txBox="1"/>
          <p:nvPr userDrawn="1"/>
        </p:nvSpPr>
        <p:spPr>
          <a:xfrm>
            <a:off x="1836761" y="1938046"/>
            <a:ext cx="8044370" cy="923330"/>
          </a:xfrm>
          <a:prstGeom prst="rect">
            <a:avLst/>
          </a:prstGeom>
          <a:noFill/>
        </p:spPr>
        <p:txBody>
          <a:bodyPr wrap="square" rtlCol="0">
            <a:spAutoFit/>
          </a:bodyPr>
          <a:lstStyle/>
          <a:p>
            <a:pPr algn="l"/>
            <a:r>
              <a:rPr lang="nl-BE" sz="5400" b="0">
                <a:solidFill>
                  <a:schemeClr val="bg2">
                    <a:lumMod val="50000"/>
                  </a:schemeClr>
                </a:solidFill>
                <a:latin typeface="Cambria" panose="02040503050406030204" pitchFamily="18" charset="0"/>
                <a:ea typeface="Cambria" panose="02040503050406030204" pitchFamily="18" charset="0"/>
              </a:rPr>
              <a:t>Data </a:t>
            </a:r>
            <a:r>
              <a:rPr lang="nl-BE" sz="5400" b="0" err="1">
                <a:solidFill>
                  <a:schemeClr val="bg2">
                    <a:lumMod val="50000"/>
                  </a:schemeClr>
                </a:solidFill>
                <a:latin typeface="Cambria" panose="02040503050406030204" pitchFamily="18" charset="0"/>
                <a:ea typeface="Cambria" panose="02040503050406030204" pitchFamily="18" charset="0"/>
              </a:rPr>
              <a:t>science</a:t>
            </a:r>
            <a:endParaRPr lang="nl-BE" sz="5400" b="0">
              <a:solidFill>
                <a:schemeClr val="bg2">
                  <a:lumMod val="5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61203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85CAFD92-94F2-4CD0-8A1D-AA3295115CEC}" type="datetime1">
              <a:rPr lang="nl-BE" smtClean="0"/>
              <a:t>15/05/2025</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423414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a:t>Klik om de stijl te bewerken</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02B84EFA-B363-4043-A12E-44B39EC7D05B}" type="datetime1">
              <a:rPr lang="nl-BE" smtClean="0"/>
              <a:t>15/05/2025</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046829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Calibri" panose="020F0502020204030204" pitchFamily="34" charset="0"/>
                <a:cs typeface="Calibri" panose="020F0502020204030204" pitchFamily="34" charset="0"/>
              </a:defRPr>
            </a:lvl1pPr>
          </a:lstStyle>
          <a:p>
            <a:r>
              <a:rPr lang="nl-NL"/>
              <a:t>Klik om de stijl te bewerken</a:t>
            </a:r>
            <a:endParaRPr lang="nl-BE"/>
          </a:p>
        </p:txBody>
      </p:sp>
      <p:sp>
        <p:nvSpPr>
          <p:cNvPr id="3" name="Tijdelijke aanduiding voor inhoud 2"/>
          <p:cNvSpPr>
            <a:spLocks noGrp="1"/>
          </p:cNvSpPr>
          <p:nvPr>
            <p:ph idx="1"/>
          </p:nvPr>
        </p:nvSpPr>
        <p:spPr/>
        <p:txBody>
          <a:bodyPr/>
          <a:lstStyle>
            <a:lvl1pPr>
              <a:buClr>
                <a:srgbClr val="4584B6"/>
              </a:buClr>
              <a:defRPr/>
            </a:lvl1pPr>
            <a:lvl2pPr>
              <a:buClr>
                <a:srgbClr val="FFDE57"/>
              </a:buClr>
              <a:defRPr sz="2600"/>
            </a:lvl2pPr>
            <a:lvl3pPr>
              <a:defRPr sz="2400"/>
            </a:lvl3pPr>
            <a:lvl4pPr>
              <a:defRPr sz="2200"/>
            </a:lvl4pPr>
            <a:lvl5pPr>
              <a:defRPr sz="20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B7AA89A6-C9B9-4556-BC9E-5E3CF3322A33}" type="datetime1">
              <a:rPr lang="nl-BE" smtClean="0"/>
              <a:t>15/05/2025</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lvl1pPr>
              <a:defRPr/>
            </a:lvl1pPr>
          </a:lstStyle>
          <a:p>
            <a:fld id="{FE1B3154-47D9-4402-8EDB-E791933DC0B9}" type="slidenum">
              <a:rPr lang="nl-BE" smtClean="0"/>
              <a:pPr/>
              <a:t>‹#›</a:t>
            </a:fld>
            <a:endParaRPr lang="nl-BE"/>
          </a:p>
        </p:txBody>
      </p:sp>
    </p:spTree>
    <p:extLst>
      <p:ext uri="{BB962C8B-B14F-4D97-AF65-F5344CB8AC3E}">
        <p14:creationId xmlns:p14="http://schemas.microsoft.com/office/powerpoint/2010/main" val="698906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a:t>Klik om de stijl te bewerken</a:t>
            </a:r>
            <a:endParaRPr lang="nl-BE"/>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p:cNvSpPr>
            <a:spLocks noGrp="1"/>
          </p:cNvSpPr>
          <p:nvPr>
            <p:ph type="dt" sz="half" idx="10"/>
          </p:nvPr>
        </p:nvSpPr>
        <p:spPr/>
        <p:txBody>
          <a:bodyPr/>
          <a:lstStyle/>
          <a:p>
            <a:fld id="{6CEB42D4-4FBB-465F-AE58-8ADBDBF671C8}" type="datetime1">
              <a:rPr lang="nl-BE" smtClean="0"/>
              <a:t>15/05/2025</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2727828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inhoud 2"/>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datum 4"/>
          <p:cNvSpPr>
            <a:spLocks noGrp="1"/>
          </p:cNvSpPr>
          <p:nvPr>
            <p:ph type="dt" sz="half" idx="10"/>
          </p:nvPr>
        </p:nvSpPr>
        <p:spPr/>
        <p:txBody>
          <a:bodyPr/>
          <a:lstStyle/>
          <a:p>
            <a:fld id="{64B405D5-C0FD-42E0-9EB1-2670F471B7BB}" type="datetime1">
              <a:rPr lang="nl-BE" smtClean="0"/>
              <a:t>15/05/2025</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464679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a:t>Klik om de stijl te bewerken</a:t>
            </a:r>
            <a:endParaRPr lang="nl-BE"/>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p:cNvSpPr>
            <a:spLocks noGrp="1"/>
          </p:cNvSpPr>
          <p:nvPr>
            <p:ph type="dt" sz="half" idx="10"/>
          </p:nvPr>
        </p:nvSpPr>
        <p:spPr/>
        <p:txBody>
          <a:bodyPr/>
          <a:lstStyle/>
          <a:p>
            <a:fld id="{4CB55C39-C031-448F-A58F-CA88F7B6F786}" type="datetime1">
              <a:rPr lang="nl-BE" smtClean="0"/>
              <a:t>15/05/2025</a:t>
            </a:fld>
            <a:endParaRPr lang="nl-BE"/>
          </a:p>
        </p:txBody>
      </p:sp>
      <p:sp>
        <p:nvSpPr>
          <p:cNvPr id="8" name="Tijdelijke aanduiding voor voettekst 7"/>
          <p:cNvSpPr>
            <a:spLocks noGrp="1"/>
          </p:cNvSpPr>
          <p:nvPr>
            <p:ph type="ftr" sz="quarter" idx="11"/>
          </p:nvPr>
        </p:nvSpPr>
        <p:spPr/>
        <p:txBody>
          <a:bodyPr/>
          <a:lstStyle/>
          <a:p>
            <a:endParaRPr lang="nl-BE"/>
          </a:p>
        </p:txBody>
      </p:sp>
      <p:sp>
        <p:nvSpPr>
          <p:cNvPr id="9" name="Tijdelijke aanduiding voor dianummer 8"/>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050985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E29307F5-1DF0-4FFF-91A4-1E1A6A26A94A}" type="datetime1">
              <a:rPr lang="nl-BE" smtClean="0"/>
              <a:t>15/05/2025</a:t>
            </a:fld>
            <a:endParaRPr lang="nl-BE"/>
          </a:p>
        </p:txBody>
      </p:sp>
      <p:sp>
        <p:nvSpPr>
          <p:cNvPr id="4" name="Tijdelijke aanduiding voor voettekst 3"/>
          <p:cNvSpPr>
            <a:spLocks noGrp="1"/>
          </p:cNvSpPr>
          <p:nvPr>
            <p:ph type="ftr" sz="quarter" idx="11"/>
          </p:nvPr>
        </p:nvSpPr>
        <p:spPr/>
        <p:txBody>
          <a:bodyPr/>
          <a:lstStyle/>
          <a:p>
            <a:endParaRPr lang="nl-BE"/>
          </a:p>
        </p:txBody>
      </p:sp>
      <p:sp>
        <p:nvSpPr>
          <p:cNvPr id="5" name="Tijdelijke aanduiding voor dianummer 4"/>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1551492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00A9168B-A159-4E9D-A6C6-C6786C6AB2EB}" type="datetime1">
              <a:rPr lang="nl-BE" smtClean="0"/>
              <a:t>15/05/2025</a:t>
            </a:fld>
            <a:endParaRPr lang="nl-BE"/>
          </a:p>
        </p:txBody>
      </p:sp>
      <p:sp>
        <p:nvSpPr>
          <p:cNvPr id="3" name="Tijdelijke aanduiding voor voettekst 2"/>
          <p:cNvSpPr>
            <a:spLocks noGrp="1"/>
          </p:cNvSpPr>
          <p:nvPr>
            <p:ph type="ftr" sz="quarter" idx="1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875177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E9D22159-AF82-4D23-BC06-D4277BDD9BAD}" type="datetime1">
              <a:rPr lang="nl-BE" smtClean="0"/>
              <a:t>15/05/2025</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1384590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D08A7014-C292-4E4F-926C-1A31F538B52A}" type="datetime1">
              <a:rPr lang="nl-BE" smtClean="0"/>
              <a:t>15/05/2025</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186757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582706" y="365125"/>
            <a:ext cx="10771094" cy="920015"/>
          </a:xfrm>
          <a:prstGeom prst="rect">
            <a:avLst/>
          </a:prstGeom>
        </p:spPr>
        <p:txBody>
          <a:bodyPr vert="horz" lIns="91440" tIns="45720" rIns="91440" bIns="45720" rtlCol="0" anchor="ctr">
            <a:normAutofit/>
          </a:bodyPr>
          <a:lstStyle/>
          <a:p>
            <a:r>
              <a:rPr lang="nl-NL"/>
              <a:t>Klik om de stijl te bewerken</a:t>
            </a:r>
            <a:endParaRPr lang="nl-BE"/>
          </a:p>
        </p:txBody>
      </p:sp>
      <p:sp>
        <p:nvSpPr>
          <p:cNvPr id="3" name="Tijdelijke aanduiding voor tekst 2"/>
          <p:cNvSpPr>
            <a:spLocks noGrp="1"/>
          </p:cNvSpPr>
          <p:nvPr>
            <p:ph type="body" idx="1"/>
          </p:nvPr>
        </p:nvSpPr>
        <p:spPr>
          <a:xfrm>
            <a:off x="582705" y="1550894"/>
            <a:ext cx="11291048" cy="4626069"/>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2"/>
          </p:nvPr>
        </p:nvSpPr>
        <p:spPr>
          <a:xfrm>
            <a:off x="582705" y="6356350"/>
            <a:ext cx="135367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CC7161-F687-474C-905A-3CCBBA535086}" type="datetime1">
              <a:rPr lang="nl-BE" smtClean="0"/>
              <a:t>15/05/2025</a:t>
            </a:fld>
            <a:endParaRPr lang="nl-BE"/>
          </a:p>
        </p:txBody>
      </p:sp>
      <p:sp>
        <p:nvSpPr>
          <p:cNvPr id="5" name="Tijdelijke aanduiding voor voettekst 4"/>
          <p:cNvSpPr>
            <a:spLocks noGrp="1"/>
          </p:cNvSpPr>
          <p:nvPr>
            <p:ph type="ftr" sz="quarter" idx="3"/>
          </p:nvPr>
        </p:nvSpPr>
        <p:spPr>
          <a:xfrm>
            <a:off x="2384611" y="6356350"/>
            <a:ext cx="643665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Tijdelijke aanduiding voor dianummer 5"/>
          <p:cNvSpPr>
            <a:spLocks noGrp="1"/>
          </p:cNvSpPr>
          <p:nvPr>
            <p:ph type="sldNum" sz="quarter" idx="4"/>
          </p:nvPr>
        </p:nvSpPr>
        <p:spPr>
          <a:xfrm>
            <a:off x="9130553"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05FAA3-C3E4-40D0-B2B7-65B62F79F625}" type="slidenum">
              <a:rPr lang="nl-BE" smtClean="0"/>
              <a:t>‹#›</a:t>
            </a:fld>
            <a:endParaRPr lang="nl-BE"/>
          </a:p>
        </p:txBody>
      </p:sp>
      <p:sp>
        <p:nvSpPr>
          <p:cNvPr id="7" name="Rechthoek 6"/>
          <p:cNvSpPr/>
          <p:nvPr userDrawn="1"/>
        </p:nvSpPr>
        <p:spPr>
          <a:xfrm rot="5400000">
            <a:off x="6145210" y="-4660629"/>
            <a:ext cx="72000" cy="12021580"/>
          </a:xfrm>
          <a:prstGeom prst="rect">
            <a:avLst/>
          </a:prstGeom>
          <a:solidFill>
            <a:srgbClr val="4584B6"/>
          </a:solidFill>
          <a:ln>
            <a:solidFill>
              <a:srgbClr val="4584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hthoek 7">
            <a:extLst>
              <a:ext uri="{FF2B5EF4-FFF2-40B4-BE49-F238E27FC236}">
                <a16:creationId xmlns:a16="http://schemas.microsoft.com/office/drawing/2014/main" id="{07FE2247-7A25-44B0-854B-AE1E11CA90FA}"/>
              </a:ext>
            </a:extLst>
          </p:cNvPr>
          <p:cNvSpPr/>
          <p:nvPr userDrawn="1"/>
        </p:nvSpPr>
        <p:spPr>
          <a:xfrm>
            <a:off x="105303" y="-171400"/>
            <a:ext cx="72000" cy="7200800"/>
          </a:xfrm>
          <a:prstGeom prst="rect">
            <a:avLst/>
          </a:prstGeom>
          <a:solidFill>
            <a:srgbClr val="4584B6"/>
          </a:solidFill>
          <a:ln>
            <a:solidFill>
              <a:srgbClr val="4584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p:cNvSpPr/>
          <p:nvPr userDrawn="1"/>
        </p:nvSpPr>
        <p:spPr>
          <a:xfrm>
            <a:off x="185989" y="-171400"/>
            <a:ext cx="72000" cy="7200800"/>
          </a:xfrm>
          <a:prstGeom prst="rect">
            <a:avLst/>
          </a:prstGeom>
          <a:solidFill>
            <a:srgbClr val="FFDE57"/>
          </a:solidFill>
          <a:ln>
            <a:solidFill>
              <a:srgbClr val="FFDE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0" name="Afbeelding 9">
            <a:extLst>
              <a:ext uri="{FF2B5EF4-FFF2-40B4-BE49-F238E27FC236}">
                <a16:creationId xmlns:a16="http://schemas.microsoft.com/office/drawing/2014/main" id="{9D656C7A-8563-4AB3-B098-D72F316041E9}"/>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l="63334" t="17522" r="3803" b="23654"/>
          <a:stretch/>
        </p:blipFill>
        <p:spPr>
          <a:xfrm>
            <a:off x="10650071" y="110811"/>
            <a:ext cx="1461245" cy="1135182"/>
          </a:xfrm>
          <a:prstGeom prst="rect">
            <a:avLst/>
          </a:prstGeom>
        </p:spPr>
      </p:pic>
    </p:spTree>
    <p:extLst>
      <p:ext uri="{BB962C8B-B14F-4D97-AF65-F5344CB8AC3E}">
        <p14:creationId xmlns:p14="http://schemas.microsoft.com/office/powerpoint/2010/main" val="898952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rgbClr val="646464"/>
          </a:solidFill>
          <a:latin typeface="+mn-lt"/>
          <a:ea typeface="+mj-ea"/>
          <a:cs typeface="+mj-cs"/>
        </a:defRPr>
      </a:lvl1pPr>
    </p:titleStyle>
    <p:bodyStyle>
      <a:lvl1pPr marL="228600" indent="-228600" algn="l" defTabSz="914400" rtl="0" eaLnBrk="1" latinLnBrk="0" hangingPunct="1">
        <a:lnSpc>
          <a:spcPct val="90000"/>
        </a:lnSpc>
        <a:spcBef>
          <a:spcPts val="1000"/>
        </a:spcBef>
        <a:buClr>
          <a:srgbClr val="4584B6"/>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FFDE57"/>
        </a:buClr>
        <a:buFont typeface="Arial" panose="020B0604020202020204" pitchFamily="34" charset="0"/>
        <a:buChar char="•"/>
        <a:defRPr sz="2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646464"/>
        </a:buClr>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en-US" noProof="0" dirty="0"/>
              <a:t>Chapter 5 – Model quality</a:t>
            </a:r>
          </a:p>
        </p:txBody>
      </p:sp>
      <p:sp>
        <p:nvSpPr>
          <p:cNvPr id="3" name="TextBox 2">
            <a:extLst>
              <a:ext uri="{FF2B5EF4-FFF2-40B4-BE49-F238E27FC236}">
                <a16:creationId xmlns:a16="http://schemas.microsoft.com/office/drawing/2014/main" id="{7A9A9870-319B-6003-8D26-9A906BE72FC8}"/>
              </a:ext>
            </a:extLst>
          </p:cNvPr>
          <p:cNvSpPr txBox="1"/>
          <p:nvPr/>
        </p:nvSpPr>
        <p:spPr>
          <a:xfrm>
            <a:off x="1920240" y="2023110"/>
            <a:ext cx="5772150" cy="707886"/>
          </a:xfrm>
          <a:prstGeom prst="rect">
            <a:avLst/>
          </a:prstGeom>
          <a:solidFill>
            <a:schemeClr val="bg1"/>
          </a:solidFill>
        </p:spPr>
        <p:txBody>
          <a:bodyPr wrap="square" rtlCol="0">
            <a:spAutoFit/>
          </a:bodyPr>
          <a:lstStyle/>
          <a:p>
            <a:r>
              <a:rPr lang="en-US" sz="4000" dirty="0">
                <a:solidFill>
                  <a:schemeClr val="tx1">
                    <a:lumMod val="65000"/>
                    <a:lumOff val="35000"/>
                  </a:schemeClr>
                </a:solidFill>
                <a:latin typeface="Amasis MT Pro Medium" panose="02040604050005020304" pitchFamily="18" charset="0"/>
              </a:rPr>
              <a:t>Artificial Intelligence</a:t>
            </a:r>
            <a:endParaRPr lang="en-BE" sz="4000" dirty="0">
              <a:solidFill>
                <a:schemeClr val="tx1">
                  <a:lumMod val="65000"/>
                  <a:lumOff val="35000"/>
                </a:schemeClr>
              </a:solidFill>
              <a:latin typeface="Amasis MT Pro Medium" panose="02040604050005020304" pitchFamily="18" charset="0"/>
            </a:endParaRPr>
          </a:p>
        </p:txBody>
      </p:sp>
    </p:spTree>
    <p:extLst>
      <p:ext uri="{BB962C8B-B14F-4D97-AF65-F5344CB8AC3E}">
        <p14:creationId xmlns:p14="http://schemas.microsoft.com/office/powerpoint/2010/main" val="54334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C110E-BE16-E4C0-7044-17874B0AFFB1}"/>
              </a:ext>
            </a:extLst>
          </p:cNvPr>
          <p:cNvSpPr>
            <a:spLocks noGrp="1"/>
          </p:cNvSpPr>
          <p:nvPr>
            <p:ph type="title"/>
          </p:nvPr>
        </p:nvSpPr>
        <p:spPr/>
        <p:txBody>
          <a:bodyPr/>
          <a:lstStyle/>
          <a:p>
            <a:r>
              <a:rPr lang="en-US" noProof="0" dirty="0"/>
              <a:t>Confusion matrix</a:t>
            </a:r>
          </a:p>
        </p:txBody>
      </p:sp>
      <p:sp>
        <p:nvSpPr>
          <p:cNvPr id="3" name="Content Placeholder 2">
            <a:extLst>
              <a:ext uri="{FF2B5EF4-FFF2-40B4-BE49-F238E27FC236}">
                <a16:creationId xmlns:a16="http://schemas.microsoft.com/office/drawing/2014/main" id="{A6F7B8F9-6E11-3686-9A5A-8E083AEE4449}"/>
              </a:ext>
            </a:extLst>
          </p:cNvPr>
          <p:cNvSpPr>
            <a:spLocks noGrp="1"/>
          </p:cNvSpPr>
          <p:nvPr>
            <p:ph idx="1"/>
          </p:nvPr>
        </p:nvSpPr>
        <p:spPr>
          <a:xfrm>
            <a:off x="582705" y="3428999"/>
            <a:ext cx="11291048" cy="2747963"/>
          </a:xfrm>
        </p:spPr>
        <p:txBody>
          <a:bodyPr>
            <a:normAutofit lnSpcReduction="10000"/>
          </a:bodyPr>
          <a:lstStyle/>
          <a:p>
            <a:r>
              <a:rPr lang="en-US" noProof="0" dirty="0"/>
              <a:t>A confusion matrix sounds easy, but which of the above is the better model?</a:t>
            </a:r>
          </a:p>
          <a:p>
            <a:r>
              <a:rPr lang="en-US" noProof="0" dirty="0"/>
              <a:t>Left model got 92 images wrong, the one on the right only 81.</a:t>
            </a:r>
          </a:p>
          <a:p>
            <a:r>
              <a:rPr lang="en-US" noProof="0" dirty="0"/>
              <a:t>The one on the right also labels a lot of images as cats. Is that a problem?</a:t>
            </a:r>
          </a:p>
          <a:p>
            <a:r>
              <a:rPr lang="en-US" dirty="0"/>
              <a:t>The solution: you do calculations using TP, TN, FP and FN and compare these numbers</a:t>
            </a:r>
          </a:p>
        </p:txBody>
      </p:sp>
      <p:sp>
        <p:nvSpPr>
          <p:cNvPr id="4" name="Slide Number Placeholder 3">
            <a:extLst>
              <a:ext uri="{FF2B5EF4-FFF2-40B4-BE49-F238E27FC236}">
                <a16:creationId xmlns:a16="http://schemas.microsoft.com/office/drawing/2014/main" id="{83DE08EF-DD06-D994-1AE8-C70BB3AC5DF0}"/>
              </a:ext>
            </a:extLst>
          </p:cNvPr>
          <p:cNvSpPr>
            <a:spLocks noGrp="1"/>
          </p:cNvSpPr>
          <p:nvPr>
            <p:ph type="sldNum" sz="quarter" idx="12"/>
          </p:nvPr>
        </p:nvSpPr>
        <p:spPr/>
        <p:txBody>
          <a:bodyPr/>
          <a:lstStyle/>
          <a:p>
            <a:fld id="{FE1B3154-47D9-4402-8EDB-E791933DC0B9}" type="slidenum">
              <a:rPr lang="nl-BE" smtClean="0"/>
              <a:pPr/>
              <a:t>10</a:t>
            </a:fld>
            <a:endParaRPr lang="nl-BE"/>
          </a:p>
        </p:txBody>
      </p:sp>
      <p:pic>
        <p:nvPicPr>
          <p:cNvPr id="6" name="Picture 5" descr="A close-up of a chart&#10;&#10;Description automatically generated">
            <a:extLst>
              <a:ext uri="{FF2B5EF4-FFF2-40B4-BE49-F238E27FC236}">
                <a16:creationId xmlns:a16="http://schemas.microsoft.com/office/drawing/2014/main" id="{8E3901E6-4FEF-1460-976D-EC78473C0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258" y="1579525"/>
            <a:ext cx="7049484" cy="1667108"/>
          </a:xfrm>
          <a:prstGeom prst="rect">
            <a:avLst/>
          </a:prstGeom>
        </p:spPr>
      </p:pic>
    </p:spTree>
    <p:extLst>
      <p:ext uri="{BB962C8B-B14F-4D97-AF65-F5344CB8AC3E}">
        <p14:creationId xmlns:p14="http://schemas.microsoft.com/office/powerpoint/2010/main" val="963663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9A6A8-1450-E971-CF1C-5DD0BE928E1F}"/>
              </a:ext>
            </a:extLst>
          </p:cNvPr>
          <p:cNvSpPr>
            <a:spLocks noGrp="1"/>
          </p:cNvSpPr>
          <p:nvPr>
            <p:ph type="title"/>
          </p:nvPr>
        </p:nvSpPr>
        <p:spPr/>
        <p:txBody>
          <a:bodyPr/>
          <a:lstStyle/>
          <a:p>
            <a:r>
              <a:rPr lang="en-US" noProof="0" dirty="0"/>
              <a:t>Sensitivity (recall)</a:t>
            </a:r>
          </a:p>
        </p:txBody>
      </p:sp>
      <p:sp>
        <p:nvSpPr>
          <p:cNvPr id="3" name="Content Placeholder 2">
            <a:extLst>
              <a:ext uri="{FF2B5EF4-FFF2-40B4-BE49-F238E27FC236}">
                <a16:creationId xmlns:a16="http://schemas.microsoft.com/office/drawing/2014/main" id="{F536E007-F9B3-D41D-9EC6-BE2CC7312B53}"/>
              </a:ext>
            </a:extLst>
          </p:cNvPr>
          <p:cNvSpPr>
            <a:spLocks noGrp="1"/>
          </p:cNvSpPr>
          <p:nvPr>
            <p:ph idx="1"/>
          </p:nvPr>
        </p:nvSpPr>
        <p:spPr/>
        <p:txBody>
          <a:bodyPr/>
          <a:lstStyle/>
          <a:p>
            <a:r>
              <a:rPr lang="en-US" noProof="0" dirty="0"/>
              <a:t>Sensitivity measures the proportion of actual positive instances that are correctly identified by the model.</a:t>
            </a:r>
          </a:p>
          <a:p>
            <a:r>
              <a:rPr lang="en-US" noProof="0" dirty="0"/>
              <a:t>High sensitivity: model is good at identifying positive instances</a:t>
            </a:r>
          </a:p>
          <a:p>
            <a:r>
              <a:rPr lang="en-US" noProof="0" dirty="0"/>
              <a:t>Example: in a medical setting low FN is important as it’s better to have received treatment for an illness you don’t have that to not have treatment for an illness you do have.</a:t>
            </a:r>
          </a:p>
        </p:txBody>
      </p:sp>
      <p:sp>
        <p:nvSpPr>
          <p:cNvPr id="4" name="Slide Number Placeholder 3">
            <a:extLst>
              <a:ext uri="{FF2B5EF4-FFF2-40B4-BE49-F238E27FC236}">
                <a16:creationId xmlns:a16="http://schemas.microsoft.com/office/drawing/2014/main" id="{74C4632F-B7AA-558D-BEE3-E4FA2CBBCF3A}"/>
              </a:ext>
            </a:extLst>
          </p:cNvPr>
          <p:cNvSpPr>
            <a:spLocks noGrp="1"/>
          </p:cNvSpPr>
          <p:nvPr>
            <p:ph type="sldNum" sz="quarter" idx="12"/>
          </p:nvPr>
        </p:nvSpPr>
        <p:spPr/>
        <p:txBody>
          <a:bodyPr/>
          <a:lstStyle/>
          <a:p>
            <a:fld id="{FE1B3154-47D9-4402-8EDB-E791933DC0B9}" type="slidenum">
              <a:rPr lang="nl-BE" smtClean="0"/>
              <a:pPr/>
              <a:t>11</a:t>
            </a:fld>
            <a:endParaRPr lang="nl-BE"/>
          </a:p>
        </p:txBody>
      </p:sp>
      <p:pic>
        <p:nvPicPr>
          <p:cNvPr id="6" name="Picture 5">
            <a:extLst>
              <a:ext uri="{FF2B5EF4-FFF2-40B4-BE49-F238E27FC236}">
                <a16:creationId xmlns:a16="http://schemas.microsoft.com/office/drawing/2014/main" id="{7D82458B-DDA9-E3F1-77D0-6DEAB2AB5BF5}"/>
              </a:ext>
            </a:extLst>
          </p:cNvPr>
          <p:cNvPicPr>
            <a:picLocks noChangeAspect="1"/>
          </p:cNvPicPr>
          <p:nvPr/>
        </p:nvPicPr>
        <p:blipFill>
          <a:blip r:embed="rId2"/>
          <a:stretch>
            <a:fillRect/>
          </a:stretch>
        </p:blipFill>
        <p:spPr>
          <a:xfrm>
            <a:off x="5245394" y="274325"/>
            <a:ext cx="4473835" cy="813424"/>
          </a:xfrm>
          <a:prstGeom prst="rect">
            <a:avLst/>
          </a:prstGeom>
        </p:spPr>
      </p:pic>
    </p:spTree>
    <p:extLst>
      <p:ext uri="{BB962C8B-B14F-4D97-AF65-F5344CB8AC3E}">
        <p14:creationId xmlns:p14="http://schemas.microsoft.com/office/powerpoint/2010/main" val="3436903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B0A7B4-EFF3-E95E-2D8A-65A0DE471C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76921A-6C4F-2719-C3A8-87791B15AFFF}"/>
              </a:ext>
            </a:extLst>
          </p:cNvPr>
          <p:cNvSpPr>
            <a:spLocks noGrp="1"/>
          </p:cNvSpPr>
          <p:nvPr>
            <p:ph type="title"/>
          </p:nvPr>
        </p:nvSpPr>
        <p:spPr/>
        <p:txBody>
          <a:bodyPr/>
          <a:lstStyle/>
          <a:p>
            <a:r>
              <a:rPr lang="en-US" noProof="0" dirty="0"/>
              <a:t>Sensitivity (recall)</a:t>
            </a:r>
          </a:p>
        </p:txBody>
      </p:sp>
      <p:sp>
        <p:nvSpPr>
          <p:cNvPr id="3" name="Content Placeholder 2">
            <a:extLst>
              <a:ext uri="{FF2B5EF4-FFF2-40B4-BE49-F238E27FC236}">
                <a16:creationId xmlns:a16="http://schemas.microsoft.com/office/drawing/2014/main" id="{B92D5569-D570-E72A-8205-E6419BBD0820}"/>
              </a:ext>
            </a:extLst>
          </p:cNvPr>
          <p:cNvSpPr>
            <a:spLocks noGrp="1"/>
          </p:cNvSpPr>
          <p:nvPr>
            <p:ph idx="1"/>
          </p:nvPr>
        </p:nvSpPr>
        <p:spPr>
          <a:xfrm>
            <a:off x="582705" y="3428999"/>
            <a:ext cx="11291048" cy="2747963"/>
          </a:xfrm>
        </p:spPr>
        <p:txBody>
          <a:bodyPr>
            <a:normAutofit/>
          </a:bodyPr>
          <a:lstStyle/>
          <a:p>
            <a:r>
              <a:rPr lang="en-US" noProof="0" dirty="0"/>
              <a:t>Left: 0.608, right: 0.841</a:t>
            </a:r>
          </a:p>
          <a:p>
            <a:r>
              <a:rPr lang="en-US" dirty="0"/>
              <a:t>Right is higher. It has more correctly identified cats.</a:t>
            </a:r>
          </a:p>
          <a:p>
            <a:r>
              <a:rPr lang="en-US" dirty="0"/>
              <a:t>Right also called a lot of stuff that wasn’t a cat a cat, but sensitivity doesn’t take that into account.</a:t>
            </a:r>
          </a:p>
          <a:p>
            <a:r>
              <a:rPr lang="en-US" dirty="0"/>
              <a:t>We prefer a false alarm (FP) over a missed case (FN)</a:t>
            </a:r>
          </a:p>
        </p:txBody>
      </p:sp>
      <p:sp>
        <p:nvSpPr>
          <p:cNvPr id="4" name="Slide Number Placeholder 3">
            <a:extLst>
              <a:ext uri="{FF2B5EF4-FFF2-40B4-BE49-F238E27FC236}">
                <a16:creationId xmlns:a16="http://schemas.microsoft.com/office/drawing/2014/main" id="{9C9E2911-D3A0-F081-E554-4ACBB8FED6FE}"/>
              </a:ext>
            </a:extLst>
          </p:cNvPr>
          <p:cNvSpPr>
            <a:spLocks noGrp="1"/>
          </p:cNvSpPr>
          <p:nvPr>
            <p:ph type="sldNum" sz="quarter" idx="12"/>
          </p:nvPr>
        </p:nvSpPr>
        <p:spPr/>
        <p:txBody>
          <a:bodyPr/>
          <a:lstStyle/>
          <a:p>
            <a:fld id="{FE1B3154-47D9-4402-8EDB-E791933DC0B9}" type="slidenum">
              <a:rPr lang="nl-BE" smtClean="0"/>
              <a:pPr/>
              <a:t>12</a:t>
            </a:fld>
            <a:endParaRPr lang="nl-BE"/>
          </a:p>
        </p:txBody>
      </p:sp>
      <p:pic>
        <p:nvPicPr>
          <p:cNvPr id="6" name="Picture 5" descr="A close-up of a chart&#10;&#10;Description automatically generated">
            <a:extLst>
              <a:ext uri="{FF2B5EF4-FFF2-40B4-BE49-F238E27FC236}">
                <a16:creationId xmlns:a16="http://schemas.microsoft.com/office/drawing/2014/main" id="{DFBF47AB-4184-0A92-CE29-B3A541B754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258" y="1579525"/>
            <a:ext cx="7049484" cy="1667108"/>
          </a:xfrm>
          <a:prstGeom prst="rect">
            <a:avLst/>
          </a:prstGeom>
        </p:spPr>
      </p:pic>
    </p:spTree>
    <p:extLst>
      <p:ext uri="{BB962C8B-B14F-4D97-AF65-F5344CB8AC3E}">
        <p14:creationId xmlns:p14="http://schemas.microsoft.com/office/powerpoint/2010/main" val="972928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4E872-177D-5805-364C-0D880A602F7A}"/>
              </a:ext>
            </a:extLst>
          </p:cNvPr>
          <p:cNvSpPr>
            <a:spLocks noGrp="1"/>
          </p:cNvSpPr>
          <p:nvPr>
            <p:ph type="title"/>
          </p:nvPr>
        </p:nvSpPr>
        <p:spPr/>
        <p:txBody>
          <a:bodyPr/>
          <a:lstStyle/>
          <a:p>
            <a:r>
              <a:rPr lang="en-US" dirty="0"/>
              <a:t>Cat or rat?</a:t>
            </a:r>
          </a:p>
        </p:txBody>
      </p:sp>
      <p:sp>
        <p:nvSpPr>
          <p:cNvPr id="3" name="Content Placeholder 2">
            <a:extLst>
              <a:ext uri="{FF2B5EF4-FFF2-40B4-BE49-F238E27FC236}">
                <a16:creationId xmlns:a16="http://schemas.microsoft.com/office/drawing/2014/main" id="{8D292C48-5744-A1A0-06A0-7959751EE809}"/>
              </a:ext>
            </a:extLst>
          </p:cNvPr>
          <p:cNvSpPr>
            <a:spLocks noGrp="1"/>
          </p:cNvSpPr>
          <p:nvPr>
            <p:ph idx="1"/>
          </p:nvPr>
        </p:nvSpPr>
        <p:spPr>
          <a:xfrm>
            <a:off x="582705" y="1550894"/>
            <a:ext cx="6722221" cy="4626069"/>
          </a:xfrm>
        </p:spPr>
        <p:txBody>
          <a:bodyPr>
            <a:normAutofit lnSpcReduction="10000"/>
          </a:bodyPr>
          <a:lstStyle/>
          <a:p>
            <a:r>
              <a:rPr lang="en-US" dirty="0"/>
              <a:t>You find a lovely animal in an alley, but only want to keep it if it’s a cat (not when it’s a rat)</a:t>
            </a:r>
          </a:p>
          <a:p>
            <a:r>
              <a:rPr lang="en-US" dirty="0"/>
              <a:t>The good scenarios:</a:t>
            </a:r>
          </a:p>
          <a:p>
            <a:pPr lvl="1"/>
            <a:r>
              <a:rPr lang="en-US" dirty="0"/>
              <a:t>TP: It’s a cat and you keep it</a:t>
            </a:r>
          </a:p>
          <a:p>
            <a:pPr lvl="1"/>
            <a:r>
              <a:rPr lang="en-US" dirty="0"/>
              <a:t>TN: It’s not a cat and it’s exterminated</a:t>
            </a:r>
          </a:p>
          <a:p>
            <a:r>
              <a:rPr lang="en-US" dirty="0"/>
              <a:t>The bad scenarios:</a:t>
            </a:r>
          </a:p>
          <a:p>
            <a:pPr lvl="1"/>
            <a:r>
              <a:rPr lang="en-US" dirty="0"/>
              <a:t>FP: It’s not a cat and you keep it</a:t>
            </a:r>
            <a:br>
              <a:rPr lang="en-US" dirty="0"/>
            </a:br>
            <a:r>
              <a:rPr lang="en-US" dirty="0"/>
              <a:t>(can be undone at a later date)</a:t>
            </a:r>
          </a:p>
          <a:p>
            <a:pPr lvl="1"/>
            <a:r>
              <a:rPr lang="en-US" dirty="0"/>
              <a:t>FN: It’s a cat but it’s exterminated</a:t>
            </a:r>
            <a:br>
              <a:rPr lang="en-US" dirty="0"/>
            </a:br>
            <a:r>
              <a:rPr lang="en-US" dirty="0"/>
              <a:t>(can’t be undone, should be avoided)</a:t>
            </a:r>
          </a:p>
        </p:txBody>
      </p:sp>
      <p:sp>
        <p:nvSpPr>
          <p:cNvPr id="4" name="Slide Number Placeholder 3">
            <a:extLst>
              <a:ext uri="{FF2B5EF4-FFF2-40B4-BE49-F238E27FC236}">
                <a16:creationId xmlns:a16="http://schemas.microsoft.com/office/drawing/2014/main" id="{7B09F325-865E-44D3-1963-3C6CC1A0F930}"/>
              </a:ext>
            </a:extLst>
          </p:cNvPr>
          <p:cNvSpPr>
            <a:spLocks noGrp="1"/>
          </p:cNvSpPr>
          <p:nvPr>
            <p:ph type="sldNum" sz="quarter" idx="12"/>
          </p:nvPr>
        </p:nvSpPr>
        <p:spPr/>
        <p:txBody>
          <a:bodyPr/>
          <a:lstStyle/>
          <a:p>
            <a:fld id="{FE1B3154-47D9-4402-8EDB-E791933DC0B9}" type="slidenum">
              <a:rPr lang="nl-BE" smtClean="0"/>
              <a:pPr/>
              <a:t>13</a:t>
            </a:fld>
            <a:endParaRPr lang="nl-BE"/>
          </a:p>
        </p:txBody>
      </p:sp>
      <p:pic>
        <p:nvPicPr>
          <p:cNvPr id="6" name="Picture 5" descr="A cat and a white mouse&#10;&#10;AI-generated content may be incorrect.">
            <a:extLst>
              <a:ext uri="{FF2B5EF4-FFF2-40B4-BE49-F238E27FC236}">
                <a16:creationId xmlns:a16="http://schemas.microsoft.com/office/drawing/2014/main" id="{F0442393-3D87-378C-389A-98F5B0E605F6}"/>
              </a:ext>
            </a:extLst>
          </p:cNvPr>
          <p:cNvPicPr>
            <a:picLocks noChangeAspect="1"/>
          </p:cNvPicPr>
          <p:nvPr/>
        </p:nvPicPr>
        <p:blipFill>
          <a:blip r:embed="rId2" cstate="print">
            <a:extLst>
              <a:ext uri="{28A0092B-C50C-407E-A947-70E740481C1C}">
                <a14:useLocalDpi xmlns:a14="http://schemas.microsoft.com/office/drawing/2010/main" val="0"/>
              </a:ext>
            </a:extLst>
          </a:blip>
          <a:srcRect l="21225"/>
          <a:stretch/>
        </p:blipFill>
        <p:spPr>
          <a:xfrm>
            <a:off x="7726166" y="2662805"/>
            <a:ext cx="4465834" cy="2967433"/>
          </a:xfrm>
          <a:prstGeom prst="rect">
            <a:avLst/>
          </a:prstGeom>
        </p:spPr>
      </p:pic>
    </p:spTree>
    <p:extLst>
      <p:ext uri="{BB962C8B-B14F-4D97-AF65-F5344CB8AC3E}">
        <p14:creationId xmlns:p14="http://schemas.microsoft.com/office/powerpoint/2010/main" val="2973811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CEE7-7579-5228-6F1A-E4B7EA08E11D}"/>
              </a:ext>
            </a:extLst>
          </p:cNvPr>
          <p:cNvSpPr>
            <a:spLocks noGrp="1"/>
          </p:cNvSpPr>
          <p:nvPr>
            <p:ph type="title"/>
          </p:nvPr>
        </p:nvSpPr>
        <p:spPr/>
        <p:txBody>
          <a:bodyPr/>
          <a:lstStyle/>
          <a:p>
            <a:r>
              <a:rPr lang="en-US" dirty="0"/>
              <a:t>Specificity</a:t>
            </a:r>
            <a:endParaRPr lang="en-BE" dirty="0"/>
          </a:p>
        </p:txBody>
      </p:sp>
      <p:sp>
        <p:nvSpPr>
          <p:cNvPr id="3" name="Content Placeholder 2">
            <a:extLst>
              <a:ext uri="{FF2B5EF4-FFF2-40B4-BE49-F238E27FC236}">
                <a16:creationId xmlns:a16="http://schemas.microsoft.com/office/drawing/2014/main" id="{A5D15E2F-55A9-F791-482E-6A1C20F26E23}"/>
              </a:ext>
            </a:extLst>
          </p:cNvPr>
          <p:cNvSpPr>
            <a:spLocks noGrp="1"/>
          </p:cNvSpPr>
          <p:nvPr>
            <p:ph idx="1"/>
          </p:nvPr>
        </p:nvSpPr>
        <p:spPr/>
        <p:txBody>
          <a:bodyPr>
            <a:normAutofit/>
          </a:bodyPr>
          <a:lstStyle/>
          <a:p>
            <a:r>
              <a:rPr lang="en-US" dirty="0"/>
              <a:t>True negative rate, the opposite of sensitivity</a:t>
            </a:r>
          </a:p>
          <a:p>
            <a:r>
              <a:rPr lang="en-US" dirty="0"/>
              <a:t>High specificity: model is good at finding negative instances</a:t>
            </a:r>
          </a:p>
          <a:p>
            <a:r>
              <a:rPr lang="en-US" dirty="0"/>
              <a:t>A false positive (saying the patient has cancer when they don’t) could lead to unnecessary treatment, which might be invasive or harmful.</a:t>
            </a:r>
          </a:p>
          <a:p>
            <a:r>
              <a:rPr lang="en-US" dirty="0"/>
              <a:t>So:</a:t>
            </a:r>
          </a:p>
          <a:p>
            <a:pPr lvl="1"/>
            <a:r>
              <a:rPr lang="en-US" dirty="0"/>
              <a:t>You want to be sure someone truly has the disease before taking drastic action.</a:t>
            </a:r>
          </a:p>
          <a:p>
            <a:pPr lvl="1"/>
            <a:r>
              <a:rPr lang="en-US" dirty="0"/>
              <a:t>It’s better to miss a few real cases than to wrongly treat healthy people.</a:t>
            </a:r>
          </a:p>
          <a:p>
            <a:endParaRPr lang="en-US" dirty="0"/>
          </a:p>
        </p:txBody>
      </p:sp>
      <p:sp>
        <p:nvSpPr>
          <p:cNvPr id="4" name="Slide Number Placeholder 3">
            <a:extLst>
              <a:ext uri="{FF2B5EF4-FFF2-40B4-BE49-F238E27FC236}">
                <a16:creationId xmlns:a16="http://schemas.microsoft.com/office/drawing/2014/main" id="{FF700763-7816-8F01-2008-F770026678E7}"/>
              </a:ext>
            </a:extLst>
          </p:cNvPr>
          <p:cNvSpPr>
            <a:spLocks noGrp="1"/>
          </p:cNvSpPr>
          <p:nvPr>
            <p:ph type="sldNum" sz="quarter" idx="12"/>
          </p:nvPr>
        </p:nvSpPr>
        <p:spPr/>
        <p:txBody>
          <a:bodyPr/>
          <a:lstStyle/>
          <a:p>
            <a:fld id="{FE1B3154-47D9-4402-8EDB-E791933DC0B9}" type="slidenum">
              <a:rPr lang="nl-BE" smtClean="0"/>
              <a:pPr/>
              <a:t>14</a:t>
            </a:fld>
            <a:endParaRPr lang="nl-BE"/>
          </a:p>
        </p:txBody>
      </p:sp>
      <p:pic>
        <p:nvPicPr>
          <p:cNvPr id="6" name="Picture 5">
            <a:extLst>
              <a:ext uri="{FF2B5EF4-FFF2-40B4-BE49-F238E27FC236}">
                <a16:creationId xmlns:a16="http://schemas.microsoft.com/office/drawing/2014/main" id="{4DA66D00-42A3-C9F5-0023-E213138A8CC4}"/>
              </a:ext>
            </a:extLst>
          </p:cNvPr>
          <p:cNvPicPr>
            <a:picLocks noChangeAspect="1"/>
          </p:cNvPicPr>
          <p:nvPr/>
        </p:nvPicPr>
        <p:blipFill>
          <a:blip r:embed="rId2"/>
          <a:stretch>
            <a:fillRect/>
          </a:stretch>
        </p:blipFill>
        <p:spPr>
          <a:xfrm>
            <a:off x="4555041" y="260510"/>
            <a:ext cx="3524127" cy="920015"/>
          </a:xfrm>
          <a:prstGeom prst="rect">
            <a:avLst/>
          </a:prstGeom>
        </p:spPr>
      </p:pic>
    </p:spTree>
    <p:extLst>
      <p:ext uri="{BB962C8B-B14F-4D97-AF65-F5344CB8AC3E}">
        <p14:creationId xmlns:p14="http://schemas.microsoft.com/office/powerpoint/2010/main" val="618549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C1B14-C8D9-53B8-8616-0DF2C7D00D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27F78C-912C-EB56-45E6-29EAFE333BEF}"/>
              </a:ext>
            </a:extLst>
          </p:cNvPr>
          <p:cNvSpPr>
            <a:spLocks noGrp="1"/>
          </p:cNvSpPr>
          <p:nvPr>
            <p:ph type="title"/>
          </p:nvPr>
        </p:nvSpPr>
        <p:spPr/>
        <p:txBody>
          <a:bodyPr/>
          <a:lstStyle/>
          <a:p>
            <a:r>
              <a:rPr lang="en-US" dirty="0"/>
              <a:t>Specificity</a:t>
            </a:r>
            <a:endParaRPr lang="en-US" noProof="0" dirty="0"/>
          </a:p>
        </p:txBody>
      </p:sp>
      <p:sp>
        <p:nvSpPr>
          <p:cNvPr id="3" name="Content Placeholder 2">
            <a:extLst>
              <a:ext uri="{FF2B5EF4-FFF2-40B4-BE49-F238E27FC236}">
                <a16:creationId xmlns:a16="http://schemas.microsoft.com/office/drawing/2014/main" id="{AE85B141-46A9-CAFB-0BB1-41460846C444}"/>
              </a:ext>
            </a:extLst>
          </p:cNvPr>
          <p:cNvSpPr>
            <a:spLocks noGrp="1"/>
          </p:cNvSpPr>
          <p:nvPr>
            <p:ph idx="1"/>
          </p:nvPr>
        </p:nvSpPr>
        <p:spPr>
          <a:xfrm>
            <a:off x="582705" y="3428999"/>
            <a:ext cx="11291048" cy="2747963"/>
          </a:xfrm>
        </p:spPr>
        <p:txBody>
          <a:bodyPr>
            <a:normAutofit/>
          </a:bodyPr>
          <a:lstStyle/>
          <a:p>
            <a:r>
              <a:rPr lang="en-US" noProof="0" dirty="0"/>
              <a:t>Left: 0.646, right: 0.185</a:t>
            </a:r>
          </a:p>
          <a:p>
            <a:r>
              <a:rPr lang="en-US" dirty="0"/>
              <a:t>Left is higher. It has less wrongfully identified cats.</a:t>
            </a:r>
          </a:p>
          <a:p>
            <a:r>
              <a:rPr lang="en-US" dirty="0"/>
              <a:t>Left also missed a lot of actual cats (FN, 69) but was better at finding the actual not cats (42 vs 12 on the right).</a:t>
            </a:r>
          </a:p>
          <a:p>
            <a:r>
              <a:rPr lang="en-US" dirty="0"/>
              <a:t>We prefer a missed case (FN) over a false alarm (FP) </a:t>
            </a:r>
          </a:p>
        </p:txBody>
      </p:sp>
      <p:sp>
        <p:nvSpPr>
          <p:cNvPr id="4" name="Slide Number Placeholder 3">
            <a:extLst>
              <a:ext uri="{FF2B5EF4-FFF2-40B4-BE49-F238E27FC236}">
                <a16:creationId xmlns:a16="http://schemas.microsoft.com/office/drawing/2014/main" id="{54BDD00B-7229-FC44-83E6-17DB588616FB}"/>
              </a:ext>
            </a:extLst>
          </p:cNvPr>
          <p:cNvSpPr>
            <a:spLocks noGrp="1"/>
          </p:cNvSpPr>
          <p:nvPr>
            <p:ph type="sldNum" sz="quarter" idx="12"/>
          </p:nvPr>
        </p:nvSpPr>
        <p:spPr/>
        <p:txBody>
          <a:bodyPr/>
          <a:lstStyle/>
          <a:p>
            <a:fld id="{FE1B3154-47D9-4402-8EDB-E791933DC0B9}" type="slidenum">
              <a:rPr lang="nl-BE" smtClean="0"/>
              <a:pPr/>
              <a:t>15</a:t>
            </a:fld>
            <a:endParaRPr lang="nl-BE"/>
          </a:p>
        </p:txBody>
      </p:sp>
      <p:pic>
        <p:nvPicPr>
          <p:cNvPr id="6" name="Picture 5" descr="A close-up of a chart&#10;&#10;Description automatically generated">
            <a:extLst>
              <a:ext uri="{FF2B5EF4-FFF2-40B4-BE49-F238E27FC236}">
                <a16:creationId xmlns:a16="http://schemas.microsoft.com/office/drawing/2014/main" id="{0BBD4223-7DDE-EDB3-F625-6A09963A5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258" y="1579525"/>
            <a:ext cx="7049484" cy="1667108"/>
          </a:xfrm>
          <a:prstGeom prst="rect">
            <a:avLst/>
          </a:prstGeom>
        </p:spPr>
      </p:pic>
    </p:spTree>
    <p:extLst>
      <p:ext uri="{BB962C8B-B14F-4D97-AF65-F5344CB8AC3E}">
        <p14:creationId xmlns:p14="http://schemas.microsoft.com/office/powerpoint/2010/main" val="4235068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EB2E9-9E4D-F2F4-23F8-AD16066051C6}"/>
              </a:ext>
            </a:extLst>
          </p:cNvPr>
          <p:cNvSpPr>
            <a:spLocks noGrp="1"/>
          </p:cNvSpPr>
          <p:nvPr>
            <p:ph type="title"/>
          </p:nvPr>
        </p:nvSpPr>
        <p:spPr/>
        <p:txBody>
          <a:bodyPr/>
          <a:lstStyle/>
          <a:p>
            <a:r>
              <a:rPr lang="en-US" dirty="0"/>
              <a:t>Good or bad snake?</a:t>
            </a:r>
          </a:p>
        </p:txBody>
      </p:sp>
      <p:sp>
        <p:nvSpPr>
          <p:cNvPr id="3" name="Content Placeholder 2">
            <a:extLst>
              <a:ext uri="{FF2B5EF4-FFF2-40B4-BE49-F238E27FC236}">
                <a16:creationId xmlns:a16="http://schemas.microsoft.com/office/drawing/2014/main" id="{04705330-7D5A-08A4-DEAB-62038B51ECC1}"/>
              </a:ext>
            </a:extLst>
          </p:cNvPr>
          <p:cNvSpPr>
            <a:spLocks noGrp="1"/>
          </p:cNvSpPr>
          <p:nvPr>
            <p:ph idx="1"/>
          </p:nvPr>
        </p:nvSpPr>
        <p:spPr>
          <a:xfrm>
            <a:off x="582705" y="1550894"/>
            <a:ext cx="7503057" cy="4626069"/>
          </a:xfrm>
        </p:spPr>
        <p:txBody>
          <a:bodyPr>
            <a:normAutofit/>
          </a:bodyPr>
          <a:lstStyle/>
          <a:p>
            <a:r>
              <a:rPr lang="en-US" dirty="0"/>
              <a:t>You find a lovely snake in an alley, but only want to keep it if it’s safe (not poisonous)</a:t>
            </a:r>
          </a:p>
          <a:p>
            <a:r>
              <a:rPr lang="en-US" dirty="0"/>
              <a:t>The good scenarios:</a:t>
            </a:r>
          </a:p>
          <a:p>
            <a:pPr lvl="1"/>
            <a:r>
              <a:rPr lang="en-US" dirty="0"/>
              <a:t>TP: It’s safe and you keep it</a:t>
            </a:r>
          </a:p>
          <a:p>
            <a:pPr lvl="1"/>
            <a:r>
              <a:rPr lang="en-US" dirty="0"/>
              <a:t>TN: It’s poisonous and it’s exterminated</a:t>
            </a:r>
          </a:p>
          <a:p>
            <a:r>
              <a:rPr lang="en-US" dirty="0"/>
              <a:t>The bad scenarios:</a:t>
            </a:r>
          </a:p>
          <a:p>
            <a:pPr lvl="1"/>
            <a:r>
              <a:rPr lang="en-US" dirty="0"/>
              <a:t>FP: It’s poisonous and you keep it</a:t>
            </a:r>
            <a:br>
              <a:rPr lang="en-US" dirty="0"/>
            </a:br>
            <a:r>
              <a:rPr lang="en-US" dirty="0"/>
              <a:t>(you die)</a:t>
            </a:r>
          </a:p>
          <a:p>
            <a:pPr lvl="1"/>
            <a:r>
              <a:rPr lang="en-US" dirty="0"/>
              <a:t>FN: It’s safe but it’s exterminated</a:t>
            </a:r>
            <a:br>
              <a:rPr lang="en-US" dirty="0"/>
            </a:br>
            <a:r>
              <a:rPr lang="en-US" dirty="0"/>
              <a:t>(a pity, but you live to see another day)</a:t>
            </a:r>
          </a:p>
        </p:txBody>
      </p:sp>
      <p:sp>
        <p:nvSpPr>
          <p:cNvPr id="4" name="Slide Number Placeholder 3">
            <a:extLst>
              <a:ext uri="{FF2B5EF4-FFF2-40B4-BE49-F238E27FC236}">
                <a16:creationId xmlns:a16="http://schemas.microsoft.com/office/drawing/2014/main" id="{F935A8EF-9C54-09F3-8F65-8BA0E83CB32F}"/>
              </a:ext>
            </a:extLst>
          </p:cNvPr>
          <p:cNvSpPr>
            <a:spLocks noGrp="1"/>
          </p:cNvSpPr>
          <p:nvPr>
            <p:ph type="sldNum" sz="quarter" idx="12"/>
          </p:nvPr>
        </p:nvSpPr>
        <p:spPr/>
        <p:txBody>
          <a:bodyPr/>
          <a:lstStyle/>
          <a:p>
            <a:fld id="{FE1B3154-47D9-4402-8EDB-E791933DC0B9}" type="slidenum">
              <a:rPr lang="nl-BE" smtClean="0"/>
              <a:pPr/>
              <a:t>16</a:t>
            </a:fld>
            <a:endParaRPr lang="nl-BE"/>
          </a:p>
        </p:txBody>
      </p:sp>
      <p:pic>
        <p:nvPicPr>
          <p:cNvPr id="6" name="Picture 5" descr="A snake with its mouth open&#10;&#10;AI-generated content may be incorrect.">
            <a:extLst>
              <a:ext uri="{FF2B5EF4-FFF2-40B4-BE49-F238E27FC236}">
                <a16:creationId xmlns:a16="http://schemas.microsoft.com/office/drawing/2014/main" id="{95004469-0FCE-183A-9436-AFD749BDF0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85762" y="1550894"/>
            <a:ext cx="3903602" cy="5095982"/>
          </a:xfrm>
          <a:prstGeom prst="rect">
            <a:avLst/>
          </a:prstGeom>
        </p:spPr>
      </p:pic>
    </p:spTree>
    <p:extLst>
      <p:ext uri="{BB962C8B-B14F-4D97-AF65-F5344CB8AC3E}">
        <p14:creationId xmlns:p14="http://schemas.microsoft.com/office/powerpoint/2010/main" val="1188926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02BEF-2734-A3FF-C286-10CE23C53DB8}"/>
              </a:ext>
            </a:extLst>
          </p:cNvPr>
          <p:cNvSpPr>
            <a:spLocks noGrp="1"/>
          </p:cNvSpPr>
          <p:nvPr>
            <p:ph type="title"/>
          </p:nvPr>
        </p:nvSpPr>
        <p:spPr/>
        <p:txBody>
          <a:bodyPr/>
          <a:lstStyle/>
          <a:p>
            <a:r>
              <a:rPr lang="en-US" dirty="0"/>
              <a:t>Multiclass classification</a:t>
            </a:r>
          </a:p>
        </p:txBody>
      </p:sp>
      <p:sp>
        <p:nvSpPr>
          <p:cNvPr id="3" name="Content Placeholder 2">
            <a:extLst>
              <a:ext uri="{FF2B5EF4-FFF2-40B4-BE49-F238E27FC236}">
                <a16:creationId xmlns:a16="http://schemas.microsoft.com/office/drawing/2014/main" id="{D8EE278E-958F-B44F-6BAA-96770E0AC137}"/>
              </a:ext>
            </a:extLst>
          </p:cNvPr>
          <p:cNvSpPr>
            <a:spLocks noGrp="1"/>
          </p:cNvSpPr>
          <p:nvPr>
            <p:ph idx="1"/>
          </p:nvPr>
        </p:nvSpPr>
        <p:spPr>
          <a:xfrm>
            <a:off x="582705" y="1550894"/>
            <a:ext cx="6362625" cy="4626069"/>
          </a:xfrm>
        </p:spPr>
        <p:txBody>
          <a:bodyPr>
            <a:normAutofit/>
          </a:bodyPr>
          <a:lstStyle/>
          <a:p>
            <a:r>
              <a:rPr lang="en-US" dirty="0"/>
              <a:t>We’ve been calculating sensitivity and specificity for binary classification</a:t>
            </a:r>
          </a:p>
          <a:p>
            <a:r>
              <a:rPr lang="en-US" dirty="0"/>
              <a:t>That implied that there is one Positive and one Negative</a:t>
            </a:r>
          </a:p>
          <a:p>
            <a:r>
              <a:rPr lang="en-US" dirty="0"/>
              <a:t>But when doing multiclass, the “FN” for one label is the “FP” for another</a:t>
            </a:r>
          </a:p>
          <a:p>
            <a:r>
              <a:rPr lang="en-US" dirty="0"/>
              <a:t>2 solutions:</a:t>
            </a:r>
          </a:p>
          <a:p>
            <a:pPr lvl="1"/>
            <a:r>
              <a:rPr lang="en-US" dirty="0"/>
              <a:t>Macro average</a:t>
            </a:r>
          </a:p>
          <a:p>
            <a:pPr lvl="1"/>
            <a:r>
              <a:rPr lang="en-US" dirty="0"/>
              <a:t>Micro average</a:t>
            </a:r>
          </a:p>
        </p:txBody>
      </p:sp>
      <p:sp>
        <p:nvSpPr>
          <p:cNvPr id="4" name="Slide Number Placeholder 3">
            <a:extLst>
              <a:ext uri="{FF2B5EF4-FFF2-40B4-BE49-F238E27FC236}">
                <a16:creationId xmlns:a16="http://schemas.microsoft.com/office/drawing/2014/main" id="{022110F9-981B-84E8-68A2-E0B9A6AD6EB4}"/>
              </a:ext>
            </a:extLst>
          </p:cNvPr>
          <p:cNvSpPr>
            <a:spLocks noGrp="1"/>
          </p:cNvSpPr>
          <p:nvPr>
            <p:ph type="sldNum" sz="quarter" idx="12"/>
          </p:nvPr>
        </p:nvSpPr>
        <p:spPr/>
        <p:txBody>
          <a:bodyPr/>
          <a:lstStyle/>
          <a:p>
            <a:fld id="{FE1B3154-47D9-4402-8EDB-E791933DC0B9}" type="slidenum">
              <a:rPr lang="nl-BE" smtClean="0"/>
              <a:pPr/>
              <a:t>17</a:t>
            </a:fld>
            <a:endParaRPr lang="nl-BE" dirty="0"/>
          </a:p>
        </p:txBody>
      </p:sp>
      <p:pic>
        <p:nvPicPr>
          <p:cNvPr id="6" name="Picture 5" descr="A graph with numbers and a number&#10;&#10;AI-generated content may be incorrect.">
            <a:extLst>
              <a:ext uri="{FF2B5EF4-FFF2-40B4-BE49-F238E27FC236}">
                <a16:creationId xmlns:a16="http://schemas.microsoft.com/office/drawing/2014/main" id="{C381D00B-BD4E-6193-B728-9EE721441C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072" y="1694656"/>
            <a:ext cx="4825681" cy="4825681"/>
          </a:xfrm>
          <a:prstGeom prst="rect">
            <a:avLst/>
          </a:prstGeom>
        </p:spPr>
      </p:pic>
    </p:spTree>
    <p:extLst>
      <p:ext uri="{BB962C8B-B14F-4D97-AF65-F5344CB8AC3E}">
        <p14:creationId xmlns:p14="http://schemas.microsoft.com/office/powerpoint/2010/main" val="3361199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7147-7ED8-BD87-751C-F31D92DE4BD5}"/>
              </a:ext>
            </a:extLst>
          </p:cNvPr>
          <p:cNvSpPr>
            <a:spLocks noGrp="1"/>
          </p:cNvSpPr>
          <p:nvPr>
            <p:ph type="title"/>
          </p:nvPr>
        </p:nvSpPr>
        <p:spPr/>
        <p:txBody>
          <a:bodyPr/>
          <a:lstStyle/>
          <a:p>
            <a:r>
              <a:rPr lang="en-US" dirty="0"/>
              <a:t>Multiclass classification</a:t>
            </a:r>
          </a:p>
        </p:txBody>
      </p:sp>
      <p:sp>
        <p:nvSpPr>
          <p:cNvPr id="3" name="Content Placeholder 2">
            <a:extLst>
              <a:ext uri="{FF2B5EF4-FFF2-40B4-BE49-F238E27FC236}">
                <a16:creationId xmlns:a16="http://schemas.microsoft.com/office/drawing/2014/main" id="{91D64153-A4C7-E191-ABB0-359E9274A1C3}"/>
              </a:ext>
            </a:extLst>
          </p:cNvPr>
          <p:cNvSpPr>
            <a:spLocks noGrp="1"/>
          </p:cNvSpPr>
          <p:nvPr>
            <p:ph idx="1"/>
          </p:nvPr>
        </p:nvSpPr>
        <p:spPr/>
        <p:txBody>
          <a:bodyPr/>
          <a:lstStyle/>
          <a:p>
            <a:r>
              <a:rPr lang="en-US" dirty="0"/>
              <a:t>Macro average: Calculate sensitivity for each class independently and then take the average.</a:t>
            </a:r>
          </a:p>
          <a:p>
            <a:pPr lvl="1"/>
            <a:r>
              <a:rPr lang="en-US" dirty="0"/>
              <a:t>(Sensitivity for A + Sensitivity for B + Sensitivity for C) / 3</a:t>
            </a:r>
          </a:p>
          <a:p>
            <a:pPr lvl="1"/>
            <a:endParaRPr lang="en-US" dirty="0"/>
          </a:p>
          <a:p>
            <a:r>
              <a:rPr lang="en-US" dirty="0"/>
              <a:t>Micro average: Treat all classes as if they belong to one combined class, counting total true positives and false negatives across all classes.</a:t>
            </a:r>
          </a:p>
          <a:p>
            <a:pPr lvl="1"/>
            <a:r>
              <a:rPr lang="en-US" dirty="0"/>
              <a:t>(Total TP for A + Total TP for B + Total TP for C) / (Total TP + Total FN all labels)</a:t>
            </a:r>
          </a:p>
        </p:txBody>
      </p:sp>
      <p:sp>
        <p:nvSpPr>
          <p:cNvPr id="4" name="Slide Number Placeholder 3">
            <a:extLst>
              <a:ext uri="{FF2B5EF4-FFF2-40B4-BE49-F238E27FC236}">
                <a16:creationId xmlns:a16="http://schemas.microsoft.com/office/drawing/2014/main" id="{8EB00628-44CA-D550-3931-B28E13CBD5DA}"/>
              </a:ext>
            </a:extLst>
          </p:cNvPr>
          <p:cNvSpPr>
            <a:spLocks noGrp="1"/>
          </p:cNvSpPr>
          <p:nvPr>
            <p:ph type="sldNum" sz="quarter" idx="12"/>
          </p:nvPr>
        </p:nvSpPr>
        <p:spPr/>
        <p:txBody>
          <a:bodyPr/>
          <a:lstStyle/>
          <a:p>
            <a:fld id="{FE1B3154-47D9-4402-8EDB-E791933DC0B9}" type="slidenum">
              <a:rPr lang="nl-BE" smtClean="0"/>
              <a:pPr/>
              <a:t>18</a:t>
            </a:fld>
            <a:endParaRPr lang="nl-BE"/>
          </a:p>
        </p:txBody>
      </p:sp>
    </p:spTree>
    <p:extLst>
      <p:ext uri="{BB962C8B-B14F-4D97-AF65-F5344CB8AC3E}">
        <p14:creationId xmlns:p14="http://schemas.microsoft.com/office/powerpoint/2010/main" val="861032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B65E9-CAF0-8995-DF34-B8FC9717B1DD}"/>
              </a:ext>
            </a:extLst>
          </p:cNvPr>
          <p:cNvSpPr>
            <a:spLocks noGrp="1"/>
          </p:cNvSpPr>
          <p:nvPr>
            <p:ph type="title"/>
          </p:nvPr>
        </p:nvSpPr>
        <p:spPr/>
        <p:txBody>
          <a:bodyPr/>
          <a:lstStyle/>
          <a:p>
            <a:r>
              <a:rPr lang="en-US" dirty="0"/>
              <a:t>Macro average</a:t>
            </a:r>
          </a:p>
        </p:txBody>
      </p:sp>
      <p:sp>
        <p:nvSpPr>
          <p:cNvPr id="3" name="Content Placeholder 2">
            <a:extLst>
              <a:ext uri="{FF2B5EF4-FFF2-40B4-BE49-F238E27FC236}">
                <a16:creationId xmlns:a16="http://schemas.microsoft.com/office/drawing/2014/main" id="{8CC698D9-002A-E4A2-0290-1C3861CD1E9F}"/>
              </a:ext>
            </a:extLst>
          </p:cNvPr>
          <p:cNvSpPr>
            <a:spLocks noGrp="1"/>
          </p:cNvSpPr>
          <p:nvPr>
            <p:ph idx="1"/>
          </p:nvPr>
        </p:nvSpPr>
        <p:spPr/>
        <p:txBody>
          <a:bodyPr>
            <a:normAutofit lnSpcReduction="10000"/>
          </a:bodyPr>
          <a:lstStyle/>
          <a:p>
            <a:r>
              <a:rPr lang="en-US" dirty="0"/>
              <a:t>Best when all classes matter equally</a:t>
            </a:r>
          </a:p>
          <a:p>
            <a:r>
              <a:rPr lang="en-US" dirty="0"/>
              <a:t>Effect: Treats each class equally, regardless of how often it occurs.</a:t>
            </a:r>
          </a:p>
          <a:p>
            <a:r>
              <a:rPr lang="en-US" dirty="0"/>
              <a:t>Use macro average when:</a:t>
            </a:r>
          </a:p>
          <a:p>
            <a:pPr lvl="1"/>
            <a:r>
              <a:rPr lang="en-US" dirty="0"/>
              <a:t>You care about how well the model performs on each class, regardless of frequency.</a:t>
            </a:r>
          </a:p>
          <a:p>
            <a:pPr lvl="1"/>
            <a:r>
              <a:rPr lang="en-US" dirty="0"/>
              <a:t>Class balance is skewed, and you don’t want dominant classes to overshadow rare ones.</a:t>
            </a:r>
          </a:p>
          <a:p>
            <a:pPr lvl="1"/>
            <a:r>
              <a:rPr lang="en-US" dirty="0"/>
              <a:t>You’re evaluating a model for fairness or medical/diagnostic applications, where sensitivity on rare classes is crucial.</a:t>
            </a:r>
          </a:p>
          <a:p>
            <a:r>
              <a:rPr lang="en-US" dirty="0"/>
              <a:t>But can be harsh if your model is doing well on frequent classes but poorly on rare ones—it penalizes uneven performance.</a:t>
            </a:r>
          </a:p>
          <a:p>
            <a:endParaRPr lang="en-US" dirty="0"/>
          </a:p>
        </p:txBody>
      </p:sp>
      <p:sp>
        <p:nvSpPr>
          <p:cNvPr id="4" name="Slide Number Placeholder 3">
            <a:extLst>
              <a:ext uri="{FF2B5EF4-FFF2-40B4-BE49-F238E27FC236}">
                <a16:creationId xmlns:a16="http://schemas.microsoft.com/office/drawing/2014/main" id="{93CB9088-554D-D883-E14B-C15CCEB75F73}"/>
              </a:ext>
            </a:extLst>
          </p:cNvPr>
          <p:cNvSpPr>
            <a:spLocks noGrp="1"/>
          </p:cNvSpPr>
          <p:nvPr>
            <p:ph type="sldNum" sz="quarter" idx="12"/>
          </p:nvPr>
        </p:nvSpPr>
        <p:spPr/>
        <p:txBody>
          <a:bodyPr/>
          <a:lstStyle/>
          <a:p>
            <a:fld id="{FE1B3154-47D9-4402-8EDB-E791933DC0B9}" type="slidenum">
              <a:rPr lang="nl-BE" smtClean="0"/>
              <a:pPr/>
              <a:t>19</a:t>
            </a:fld>
            <a:endParaRPr lang="nl-BE"/>
          </a:p>
        </p:txBody>
      </p:sp>
    </p:spTree>
    <p:extLst>
      <p:ext uri="{BB962C8B-B14F-4D97-AF65-F5344CB8AC3E}">
        <p14:creationId xmlns:p14="http://schemas.microsoft.com/office/powerpoint/2010/main" val="2861146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33990-E3F9-94F7-2292-B94D8B0F6CF6}"/>
              </a:ext>
            </a:extLst>
          </p:cNvPr>
          <p:cNvSpPr>
            <a:spLocks noGrp="1"/>
          </p:cNvSpPr>
          <p:nvPr>
            <p:ph type="title"/>
          </p:nvPr>
        </p:nvSpPr>
        <p:spPr/>
        <p:txBody>
          <a:bodyPr/>
          <a:lstStyle/>
          <a:p>
            <a:r>
              <a:rPr lang="en-US" dirty="0"/>
              <a:t>Model types</a:t>
            </a:r>
          </a:p>
        </p:txBody>
      </p:sp>
      <p:sp>
        <p:nvSpPr>
          <p:cNvPr id="3" name="Content Placeholder 2">
            <a:extLst>
              <a:ext uri="{FF2B5EF4-FFF2-40B4-BE49-F238E27FC236}">
                <a16:creationId xmlns:a16="http://schemas.microsoft.com/office/drawing/2014/main" id="{09291801-43E2-7914-BFFF-E3A0D453B306}"/>
              </a:ext>
            </a:extLst>
          </p:cNvPr>
          <p:cNvSpPr>
            <a:spLocks noGrp="1"/>
          </p:cNvSpPr>
          <p:nvPr>
            <p:ph idx="1"/>
          </p:nvPr>
        </p:nvSpPr>
        <p:spPr>
          <a:xfrm>
            <a:off x="582705" y="1550894"/>
            <a:ext cx="5562342" cy="4626069"/>
          </a:xfrm>
        </p:spPr>
        <p:txBody>
          <a:bodyPr/>
          <a:lstStyle/>
          <a:p>
            <a:r>
              <a:rPr lang="en-US" dirty="0"/>
              <a:t>When doing machine learning, there are two types of model:</a:t>
            </a:r>
          </a:p>
          <a:p>
            <a:endParaRPr lang="en-US" dirty="0"/>
          </a:p>
          <a:p>
            <a:r>
              <a:rPr lang="en-US" dirty="0"/>
              <a:t>Classification</a:t>
            </a:r>
          </a:p>
          <a:p>
            <a:pPr lvl="1"/>
            <a:r>
              <a:rPr lang="en-US" dirty="0"/>
              <a:t>Student will pass/fail (binary)</a:t>
            </a:r>
          </a:p>
          <a:p>
            <a:pPr lvl="1"/>
            <a:r>
              <a:rPr lang="en-US" dirty="0"/>
              <a:t>Weather will be bad/fine/good/very good</a:t>
            </a:r>
          </a:p>
          <a:p>
            <a:r>
              <a:rPr lang="en-US" dirty="0"/>
              <a:t>Regression</a:t>
            </a:r>
          </a:p>
          <a:p>
            <a:pPr lvl="1"/>
            <a:r>
              <a:rPr lang="en-US" dirty="0"/>
              <a:t>Student will have 72%</a:t>
            </a:r>
          </a:p>
          <a:p>
            <a:pPr lvl="1"/>
            <a:r>
              <a:rPr lang="en-US" dirty="0"/>
              <a:t>Temperature will be 25°</a:t>
            </a:r>
          </a:p>
          <a:p>
            <a:pPr lvl="1"/>
            <a:endParaRPr lang="en-US" dirty="0"/>
          </a:p>
        </p:txBody>
      </p:sp>
      <p:sp>
        <p:nvSpPr>
          <p:cNvPr id="4" name="Slide Number Placeholder 3">
            <a:extLst>
              <a:ext uri="{FF2B5EF4-FFF2-40B4-BE49-F238E27FC236}">
                <a16:creationId xmlns:a16="http://schemas.microsoft.com/office/drawing/2014/main" id="{106C47CF-2C12-8343-79E2-42A8BB21B3F3}"/>
              </a:ext>
            </a:extLst>
          </p:cNvPr>
          <p:cNvSpPr>
            <a:spLocks noGrp="1"/>
          </p:cNvSpPr>
          <p:nvPr>
            <p:ph type="sldNum" sz="quarter" idx="12"/>
          </p:nvPr>
        </p:nvSpPr>
        <p:spPr/>
        <p:txBody>
          <a:bodyPr/>
          <a:lstStyle/>
          <a:p>
            <a:fld id="{FE1B3154-47D9-4402-8EDB-E791933DC0B9}" type="slidenum">
              <a:rPr lang="nl-BE" smtClean="0"/>
              <a:pPr/>
              <a:t>2</a:t>
            </a:fld>
            <a:endParaRPr lang="nl-BE"/>
          </a:p>
        </p:txBody>
      </p:sp>
      <p:pic>
        <p:nvPicPr>
          <p:cNvPr id="8" name="Picture 7" descr="A graph of a function&#10;&#10;AI-generated content may be incorrect.">
            <a:extLst>
              <a:ext uri="{FF2B5EF4-FFF2-40B4-BE49-F238E27FC236}">
                <a16:creationId xmlns:a16="http://schemas.microsoft.com/office/drawing/2014/main" id="{EA7A106F-866E-BA35-D69E-0A0B06D4E5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5047" y="2235926"/>
            <a:ext cx="5728706" cy="3188830"/>
          </a:xfrm>
          <a:prstGeom prst="rect">
            <a:avLst/>
          </a:prstGeom>
        </p:spPr>
      </p:pic>
    </p:spTree>
    <p:extLst>
      <p:ext uri="{BB962C8B-B14F-4D97-AF65-F5344CB8AC3E}">
        <p14:creationId xmlns:p14="http://schemas.microsoft.com/office/powerpoint/2010/main" val="1076656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40448-2863-C0E1-E632-BBC25954C355}"/>
              </a:ext>
            </a:extLst>
          </p:cNvPr>
          <p:cNvSpPr>
            <a:spLocks noGrp="1"/>
          </p:cNvSpPr>
          <p:nvPr>
            <p:ph type="title"/>
          </p:nvPr>
        </p:nvSpPr>
        <p:spPr/>
        <p:txBody>
          <a:bodyPr/>
          <a:lstStyle/>
          <a:p>
            <a:r>
              <a:rPr lang="en-US" dirty="0"/>
              <a:t>Micro average</a:t>
            </a:r>
          </a:p>
        </p:txBody>
      </p:sp>
      <p:sp>
        <p:nvSpPr>
          <p:cNvPr id="3" name="Content Placeholder 2">
            <a:extLst>
              <a:ext uri="{FF2B5EF4-FFF2-40B4-BE49-F238E27FC236}">
                <a16:creationId xmlns:a16="http://schemas.microsoft.com/office/drawing/2014/main" id="{D6E374AC-FC7E-D714-7D86-A2C18FE038F4}"/>
              </a:ext>
            </a:extLst>
          </p:cNvPr>
          <p:cNvSpPr>
            <a:spLocks noGrp="1"/>
          </p:cNvSpPr>
          <p:nvPr>
            <p:ph idx="1"/>
          </p:nvPr>
        </p:nvSpPr>
        <p:spPr/>
        <p:txBody>
          <a:bodyPr>
            <a:normAutofit/>
          </a:bodyPr>
          <a:lstStyle/>
          <a:p>
            <a:r>
              <a:rPr lang="en-US" dirty="0"/>
              <a:t>Best when you care about overall performance</a:t>
            </a:r>
          </a:p>
          <a:p>
            <a:r>
              <a:rPr lang="en-US" dirty="0"/>
              <a:t>Effect: Heavily influenced by frequent (common) classes.</a:t>
            </a:r>
          </a:p>
          <a:p>
            <a:r>
              <a:rPr lang="en-US" dirty="0"/>
              <a:t>Use micro average when:</a:t>
            </a:r>
          </a:p>
          <a:p>
            <a:pPr lvl="1"/>
            <a:r>
              <a:rPr lang="en-US" dirty="0"/>
              <a:t>Your classes are balanced in frequency.</a:t>
            </a:r>
          </a:p>
          <a:p>
            <a:pPr lvl="1"/>
            <a:r>
              <a:rPr lang="en-US" dirty="0"/>
              <a:t>You want to evaluate the model's global performance across all predictions.</a:t>
            </a:r>
          </a:p>
          <a:p>
            <a:pPr lvl="1"/>
            <a:r>
              <a:rPr lang="en-US" dirty="0"/>
              <a:t>You care more about individual prediction correctness than about per-class behavior.</a:t>
            </a:r>
          </a:p>
          <a:p>
            <a:r>
              <a:rPr lang="en-US" dirty="0"/>
              <a:t>But: rare classes get ignored—their poor performance is "diluted" by the good performance on frequent labels.</a:t>
            </a:r>
          </a:p>
        </p:txBody>
      </p:sp>
      <p:sp>
        <p:nvSpPr>
          <p:cNvPr id="4" name="Slide Number Placeholder 3">
            <a:extLst>
              <a:ext uri="{FF2B5EF4-FFF2-40B4-BE49-F238E27FC236}">
                <a16:creationId xmlns:a16="http://schemas.microsoft.com/office/drawing/2014/main" id="{C9916BC1-8F07-8EE0-AA3D-8E6C99AA75DF}"/>
              </a:ext>
            </a:extLst>
          </p:cNvPr>
          <p:cNvSpPr>
            <a:spLocks noGrp="1"/>
          </p:cNvSpPr>
          <p:nvPr>
            <p:ph type="sldNum" sz="quarter" idx="12"/>
          </p:nvPr>
        </p:nvSpPr>
        <p:spPr/>
        <p:txBody>
          <a:bodyPr/>
          <a:lstStyle/>
          <a:p>
            <a:fld id="{FE1B3154-47D9-4402-8EDB-E791933DC0B9}" type="slidenum">
              <a:rPr lang="nl-BE" smtClean="0"/>
              <a:pPr/>
              <a:t>20</a:t>
            </a:fld>
            <a:endParaRPr lang="nl-BE"/>
          </a:p>
        </p:txBody>
      </p:sp>
    </p:spTree>
    <p:extLst>
      <p:ext uri="{BB962C8B-B14F-4D97-AF65-F5344CB8AC3E}">
        <p14:creationId xmlns:p14="http://schemas.microsoft.com/office/powerpoint/2010/main" val="1779159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33869-5A12-234A-8860-23C6FA32B45E}"/>
              </a:ext>
            </a:extLst>
          </p:cNvPr>
          <p:cNvSpPr>
            <a:spLocks noGrp="1"/>
          </p:cNvSpPr>
          <p:nvPr>
            <p:ph type="title"/>
          </p:nvPr>
        </p:nvSpPr>
        <p:spPr/>
        <p:txBody>
          <a:bodyPr/>
          <a:lstStyle/>
          <a:p>
            <a:r>
              <a:rPr lang="en-US" dirty="0"/>
              <a:t>Macro vs Micro</a:t>
            </a:r>
          </a:p>
        </p:txBody>
      </p:sp>
      <p:sp>
        <p:nvSpPr>
          <p:cNvPr id="3" name="Content Placeholder 2">
            <a:extLst>
              <a:ext uri="{FF2B5EF4-FFF2-40B4-BE49-F238E27FC236}">
                <a16:creationId xmlns:a16="http://schemas.microsoft.com/office/drawing/2014/main" id="{8578D3F1-FB6D-C2C6-2AA1-3341FB3D1E1C}"/>
              </a:ext>
            </a:extLst>
          </p:cNvPr>
          <p:cNvSpPr>
            <a:spLocks noGrp="1"/>
          </p:cNvSpPr>
          <p:nvPr>
            <p:ph idx="1"/>
          </p:nvPr>
        </p:nvSpPr>
        <p:spPr/>
        <p:txBody>
          <a:bodyPr>
            <a:normAutofit/>
          </a:bodyPr>
          <a:lstStyle/>
          <a:p>
            <a:r>
              <a:rPr lang="en-US" dirty="0"/>
              <a:t>Suppose:</a:t>
            </a:r>
          </a:p>
          <a:p>
            <a:pPr lvl="1"/>
            <a:r>
              <a:rPr lang="en-US" dirty="0"/>
              <a:t>Class A occurs in 90% of samples.</a:t>
            </a:r>
          </a:p>
          <a:p>
            <a:pPr lvl="1"/>
            <a:r>
              <a:rPr lang="en-US" dirty="0"/>
              <a:t>Class B in 50%.</a:t>
            </a:r>
          </a:p>
          <a:p>
            <a:pPr lvl="1"/>
            <a:r>
              <a:rPr lang="en-US" dirty="0"/>
              <a:t>Class C in 2%.</a:t>
            </a:r>
          </a:p>
          <a:p>
            <a:r>
              <a:rPr lang="en-US" dirty="0"/>
              <a:t>Your model:</a:t>
            </a:r>
          </a:p>
          <a:p>
            <a:pPr lvl="1"/>
            <a:r>
              <a:rPr lang="en-US" dirty="0"/>
              <a:t>Does great on A and B.</a:t>
            </a:r>
          </a:p>
          <a:p>
            <a:pPr lvl="1"/>
            <a:r>
              <a:rPr lang="en-US" dirty="0"/>
              <a:t>Fails on C.</a:t>
            </a:r>
          </a:p>
          <a:p>
            <a:r>
              <a:rPr lang="en-US" dirty="0"/>
              <a:t>Then:</a:t>
            </a:r>
          </a:p>
          <a:p>
            <a:pPr lvl="1"/>
            <a:r>
              <a:rPr lang="en-US" dirty="0"/>
              <a:t>Micro average will still be high (weighted by A and B)</a:t>
            </a:r>
          </a:p>
          <a:p>
            <a:pPr lvl="1"/>
            <a:r>
              <a:rPr lang="en-US" dirty="0"/>
              <a:t>Macro average will drop significantly (C drags it down)</a:t>
            </a:r>
          </a:p>
        </p:txBody>
      </p:sp>
      <p:sp>
        <p:nvSpPr>
          <p:cNvPr id="4" name="Slide Number Placeholder 3">
            <a:extLst>
              <a:ext uri="{FF2B5EF4-FFF2-40B4-BE49-F238E27FC236}">
                <a16:creationId xmlns:a16="http://schemas.microsoft.com/office/drawing/2014/main" id="{11937F2D-F968-BBDE-94E6-BB158B0AA9A2}"/>
              </a:ext>
            </a:extLst>
          </p:cNvPr>
          <p:cNvSpPr>
            <a:spLocks noGrp="1"/>
          </p:cNvSpPr>
          <p:nvPr>
            <p:ph type="sldNum" sz="quarter" idx="12"/>
          </p:nvPr>
        </p:nvSpPr>
        <p:spPr/>
        <p:txBody>
          <a:bodyPr/>
          <a:lstStyle/>
          <a:p>
            <a:fld id="{FE1B3154-47D9-4402-8EDB-E791933DC0B9}" type="slidenum">
              <a:rPr lang="nl-BE" smtClean="0"/>
              <a:pPr/>
              <a:t>21</a:t>
            </a:fld>
            <a:endParaRPr lang="nl-BE"/>
          </a:p>
        </p:txBody>
      </p:sp>
    </p:spTree>
    <p:extLst>
      <p:ext uri="{BB962C8B-B14F-4D97-AF65-F5344CB8AC3E}">
        <p14:creationId xmlns:p14="http://schemas.microsoft.com/office/powerpoint/2010/main" val="1636555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769E7-FCD7-C9A8-280C-E9A3FF039CB5}"/>
              </a:ext>
            </a:extLst>
          </p:cNvPr>
          <p:cNvSpPr>
            <a:spLocks noGrp="1"/>
          </p:cNvSpPr>
          <p:nvPr>
            <p:ph type="title"/>
          </p:nvPr>
        </p:nvSpPr>
        <p:spPr/>
        <p:txBody>
          <a:bodyPr/>
          <a:lstStyle/>
          <a:p>
            <a:r>
              <a:rPr lang="en-US" dirty="0"/>
              <a:t>Thresholds</a:t>
            </a:r>
            <a:endParaRPr lang="en-BE" dirty="0"/>
          </a:p>
        </p:txBody>
      </p:sp>
      <p:sp>
        <p:nvSpPr>
          <p:cNvPr id="3" name="Content Placeholder 2">
            <a:extLst>
              <a:ext uri="{FF2B5EF4-FFF2-40B4-BE49-F238E27FC236}">
                <a16:creationId xmlns:a16="http://schemas.microsoft.com/office/drawing/2014/main" id="{5C8A3F3C-4A29-49F1-8308-A030F6FA249F}"/>
              </a:ext>
            </a:extLst>
          </p:cNvPr>
          <p:cNvSpPr>
            <a:spLocks noGrp="1"/>
          </p:cNvSpPr>
          <p:nvPr>
            <p:ph idx="1"/>
          </p:nvPr>
        </p:nvSpPr>
        <p:spPr/>
        <p:txBody>
          <a:bodyPr>
            <a:normAutofit fontScale="92500"/>
          </a:bodyPr>
          <a:lstStyle/>
          <a:p>
            <a:r>
              <a:rPr lang="en-US" dirty="0"/>
              <a:t>Basic models (decision trees, random forests, …) return a binary classifier. More advanced models (</a:t>
            </a:r>
            <a:r>
              <a:rPr lang="en-US" dirty="0" err="1"/>
              <a:t>XGBoost</a:t>
            </a:r>
            <a:r>
              <a:rPr lang="en-US" dirty="0"/>
              <a:t>, linear learner, …) tend to give a probability</a:t>
            </a:r>
          </a:p>
          <a:p>
            <a:r>
              <a:rPr lang="en-US" dirty="0"/>
              <a:t>Example:</a:t>
            </a:r>
          </a:p>
          <a:p>
            <a:endParaRPr lang="en-US" dirty="0"/>
          </a:p>
          <a:p>
            <a:endParaRPr lang="en-US" dirty="0"/>
          </a:p>
          <a:p>
            <a:r>
              <a:rPr lang="en-US" dirty="0"/>
              <a:t>You may state an animal is a cat if the probability of “cat” is higher than all other animals. But what if we upload a bus “cat” is 0,00021% and “dog” is 0,00018%?</a:t>
            </a:r>
          </a:p>
          <a:p>
            <a:r>
              <a:rPr lang="en-US" dirty="0"/>
              <a:t>Changing the thresholds is an easy way of changing sensitivity and specificity. Could we make a graph of the different settings to choose the best one?</a:t>
            </a:r>
          </a:p>
        </p:txBody>
      </p:sp>
      <p:sp>
        <p:nvSpPr>
          <p:cNvPr id="4" name="Slide Number Placeholder 3">
            <a:extLst>
              <a:ext uri="{FF2B5EF4-FFF2-40B4-BE49-F238E27FC236}">
                <a16:creationId xmlns:a16="http://schemas.microsoft.com/office/drawing/2014/main" id="{9AFE9974-BE59-F426-4022-D9C39B2F268F}"/>
              </a:ext>
            </a:extLst>
          </p:cNvPr>
          <p:cNvSpPr>
            <a:spLocks noGrp="1"/>
          </p:cNvSpPr>
          <p:nvPr>
            <p:ph type="sldNum" sz="quarter" idx="12"/>
          </p:nvPr>
        </p:nvSpPr>
        <p:spPr/>
        <p:txBody>
          <a:bodyPr/>
          <a:lstStyle/>
          <a:p>
            <a:fld id="{FE1B3154-47D9-4402-8EDB-E791933DC0B9}" type="slidenum">
              <a:rPr lang="nl-BE" smtClean="0"/>
              <a:pPr/>
              <a:t>22</a:t>
            </a:fld>
            <a:endParaRPr lang="nl-BE"/>
          </a:p>
        </p:txBody>
      </p:sp>
      <p:pic>
        <p:nvPicPr>
          <p:cNvPr id="6" name="Picture 5">
            <a:extLst>
              <a:ext uri="{FF2B5EF4-FFF2-40B4-BE49-F238E27FC236}">
                <a16:creationId xmlns:a16="http://schemas.microsoft.com/office/drawing/2014/main" id="{926ECD8F-7F12-0022-B089-FA1F911A26D9}"/>
              </a:ext>
            </a:extLst>
          </p:cNvPr>
          <p:cNvPicPr>
            <a:picLocks noChangeAspect="1"/>
          </p:cNvPicPr>
          <p:nvPr/>
        </p:nvPicPr>
        <p:blipFill>
          <a:blip r:embed="rId2"/>
          <a:stretch>
            <a:fillRect/>
          </a:stretch>
        </p:blipFill>
        <p:spPr>
          <a:xfrm>
            <a:off x="2484133" y="2480187"/>
            <a:ext cx="1481636" cy="1310977"/>
          </a:xfrm>
          <a:prstGeom prst="rect">
            <a:avLst/>
          </a:prstGeom>
        </p:spPr>
      </p:pic>
    </p:spTree>
    <p:extLst>
      <p:ext uri="{BB962C8B-B14F-4D97-AF65-F5344CB8AC3E}">
        <p14:creationId xmlns:p14="http://schemas.microsoft.com/office/powerpoint/2010/main" val="704414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15011-EC98-5025-6C8A-6EE006CF9011}"/>
              </a:ext>
            </a:extLst>
          </p:cNvPr>
          <p:cNvSpPr>
            <a:spLocks noGrp="1"/>
          </p:cNvSpPr>
          <p:nvPr>
            <p:ph type="title"/>
          </p:nvPr>
        </p:nvSpPr>
        <p:spPr/>
        <p:txBody>
          <a:bodyPr/>
          <a:lstStyle/>
          <a:p>
            <a:r>
              <a:rPr lang="en-US" dirty="0"/>
              <a:t>ROC</a:t>
            </a:r>
            <a:endParaRPr lang="en-BE" dirty="0"/>
          </a:p>
        </p:txBody>
      </p:sp>
      <p:sp>
        <p:nvSpPr>
          <p:cNvPr id="3" name="Content Placeholder 2">
            <a:extLst>
              <a:ext uri="{FF2B5EF4-FFF2-40B4-BE49-F238E27FC236}">
                <a16:creationId xmlns:a16="http://schemas.microsoft.com/office/drawing/2014/main" id="{6DF1B28D-0CEF-D634-C809-9575BD5A2582}"/>
              </a:ext>
            </a:extLst>
          </p:cNvPr>
          <p:cNvSpPr>
            <a:spLocks noGrp="1"/>
          </p:cNvSpPr>
          <p:nvPr>
            <p:ph idx="1"/>
          </p:nvPr>
        </p:nvSpPr>
        <p:spPr/>
        <p:txBody>
          <a:bodyPr/>
          <a:lstStyle/>
          <a:p>
            <a:r>
              <a:rPr lang="en-US" dirty="0"/>
              <a:t>A receiver operating characteristic (ROC) graph summarizes all the confusion matrices that each threshold produced. To build one, you calculate the sensitivity (or true-positive rate) against the false-positive rate for each threshold value.</a:t>
            </a:r>
          </a:p>
          <a:p>
            <a:r>
              <a:rPr lang="en-US" dirty="0"/>
              <a:t>(0,0): Everything is a cat</a:t>
            </a:r>
          </a:p>
          <a:p>
            <a:r>
              <a:rPr lang="en-US" dirty="0"/>
              <a:t>(1,1): Everything is not a cat</a:t>
            </a:r>
          </a:p>
          <a:p>
            <a:r>
              <a:rPr lang="en-US" dirty="0"/>
              <a:t>(0,1): Best possible model</a:t>
            </a:r>
          </a:p>
          <a:p>
            <a:r>
              <a:rPr lang="en-US" dirty="0"/>
              <a:t>(1,0): Worst possible model</a:t>
            </a:r>
          </a:p>
          <a:p>
            <a:r>
              <a:rPr lang="en-US" dirty="0"/>
              <a:t>Line from (0,0) to (1,1): random classifier</a:t>
            </a:r>
          </a:p>
          <a:p>
            <a:endParaRPr lang="en-US" dirty="0"/>
          </a:p>
          <a:p>
            <a:endParaRPr lang="en-US" dirty="0"/>
          </a:p>
          <a:p>
            <a:endParaRPr lang="en-US" dirty="0"/>
          </a:p>
          <a:p>
            <a:endParaRPr lang="en-BE" dirty="0"/>
          </a:p>
        </p:txBody>
      </p:sp>
      <p:sp>
        <p:nvSpPr>
          <p:cNvPr id="4" name="Slide Number Placeholder 3">
            <a:extLst>
              <a:ext uri="{FF2B5EF4-FFF2-40B4-BE49-F238E27FC236}">
                <a16:creationId xmlns:a16="http://schemas.microsoft.com/office/drawing/2014/main" id="{F65EE2F2-5DAE-53E4-93C8-8C3D6162B1EA}"/>
              </a:ext>
            </a:extLst>
          </p:cNvPr>
          <p:cNvSpPr>
            <a:spLocks noGrp="1"/>
          </p:cNvSpPr>
          <p:nvPr>
            <p:ph type="sldNum" sz="quarter" idx="12"/>
          </p:nvPr>
        </p:nvSpPr>
        <p:spPr/>
        <p:txBody>
          <a:bodyPr/>
          <a:lstStyle/>
          <a:p>
            <a:fld id="{FE1B3154-47D9-4402-8EDB-E791933DC0B9}" type="slidenum">
              <a:rPr lang="nl-BE" smtClean="0"/>
              <a:pPr/>
              <a:t>23</a:t>
            </a:fld>
            <a:endParaRPr lang="nl-BE"/>
          </a:p>
        </p:txBody>
      </p:sp>
      <p:pic>
        <p:nvPicPr>
          <p:cNvPr id="6" name="Picture 5" descr="A graph with blue dots and a line&#10;&#10;Description automatically generated">
            <a:extLst>
              <a:ext uri="{FF2B5EF4-FFF2-40B4-BE49-F238E27FC236}">
                <a16:creationId xmlns:a16="http://schemas.microsoft.com/office/drawing/2014/main" id="{60CD9673-88E2-6F3C-37A2-DAED97E86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1318" y="3299960"/>
            <a:ext cx="4572638" cy="3238952"/>
          </a:xfrm>
          <a:prstGeom prst="rect">
            <a:avLst/>
          </a:prstGeom>
        </p:spPr>
      </p:pic>
      <p:sp>
        <p:nvSpPr>
          <p:cNvPr id="7" name="TextBox 6">
            <a:extLst>
              <a:ext uri="{FF2B5EF4-FFF2-40B4-BE49-F238E27FC236}">
                <a16:creationId xmlns:a16="http://schemas.microsoft.com/office/drawing/2014/main" id="{A6BC1155-2E19-BD4D-BF19-536A3BB85CB4}"/>
              </a:ext>
            </a:extLst>
          </p:cNvPr>
          <p:cNvSpPr txBox="1"/>
          <p:nvPr/>
        </p:nvSpPr>
        <p:spPr>
          <a:xfrm rot="279578">
            <a:off x="1900719" y="4790534"/>
            <a:ext cx="2883546" cy="400110"/>
          </a:xfrm>
          <a:prstGeom prst="rect">
            <a:avLst/>
          </a:prstGeom>
          <a:solidFill>
            <a:schemeClr val="bg1"/>
          </a:solidFill>
          <a:ln w="19050">
            <a:solidFill>
              <a:srgbClr val="FF0000"/>
            </a:solidFill>
          </a:ln>
        </p:spPr>
        <p:txBody>
          <a:bodyPr wrap="none" rtlCol="0">
            <a:spAutoFit/>
          </a:bodyPr>
          <a:lstStyle/>
          <a:p>
            <a:r>
              <a:rPr lang="en-US" sz="2000" dirty="0">
                <a:solidFill>
                  <a:srgbClr val="FF0000"/>
                </a:solidFill>
                <a:latin typeface="Boucherie Block" panose="020F0502020204030204" pitchFamily="2" charset="0"/>
              </a:rPr>
              <a:t>Best model, wrong labels!</a:t>
            </a:r>
            <a:endParaRPr lang="en-BE" sz="2000" dirty="0">
              <a:solidFill>
                <a:srgbClr val="FF0000"/>
              </a:solidFill>
              <a:latin typeface="Boucherie Block" panose="020F0502020204030204" pitchFamily="2" charset="0"/>
            </a:endParaRPr>
          </a:p>
        </p:txBody>
      </p:sp>
    </p:spTree>
    <p:extLst>
      <p:ext uri="{BB962C8B-B14F-4D97-AF65-F5344CB8AC3E}">
        <p14:creationId xmlns:p14="http://schemas.microsoft.com/office/powerpoint/2010/main" val="165449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5F662-DBA6-1872-D814-DF296561BE31}"/>
              </a:ext>
            </a:extLst>
          </p:cNvPr>
          <p:cNvSpPr>
            <a:spLocks noGrp="1"/>
          </p:cNvSpPr>
          <p:nvPr>
            <p:ph type="title"/>
          </p:nvPr>
        </p:nvSpPr>
        <p:spPr/>
        <p:txBody>
          <a:bodyPr/>
          <a:lstStyle/>
          <a:p>
            <a:r>
              <a:rPr lang="en-US" dirty="0"/>
              <a:t>ROC</a:t>
            </a:r>
            <a:endParaRPr lang="en-BE" dirty="0"/>
          </a:p>
        </p:txBody>
      </p:sp>
      <p:sp>
        <p:nvSpPr>
          <p:cNvPr id="3" name="Content Placeholder 2">
            <a:extLst>
              <a:ext uri="{FF2B5EF4-FFF2-40B4-BE49-F238E27FC236}">
                <a16:creationId xmlns:a16="http://schemas.microsoft.com/office/drawing/2014/main" id="{C701F154-1E4E-5A65-8377-18D424DD764E}"/>
              </a:ext>
            </a:extLst>
          </p:cNvPr>
          <p:cNvSpPr>
            <a:spLocks noGrp="1"/>
          </p:cNvSpPr>
          <p:nvPr>
            <p:ph idx="1"/>
          </p:nvPr>
        </p:nvSpPr>
        <p:spPr/>
        <p:txBody>
          <a:bodyPr/>
          <a:lstStyle/>
          <a:p>
            <a:r>
              <a:rPr lang="en-US" dirty="0"/>
              <a:t>The ROC helps tuning the model to the use case</a:t>
            </a:r>
          </a:p>
          <a:p>
            <a:pPr lvl="1"/>
            <a:r>
              <a:rPr lang="en-US" dirty="0"/>
              <a:t>False positives are a major issue?</a:t>
            </a:r>
          </a:p>
          <a:p>
            <a:pPr lvl="1"/>
            <a:r>
              <a:rPr lang="en-US" dirty="0"/>
              <a:t>False negatives are a major issue?</a:t>
            </a:r>
          </a:p>
          <a:p>
            <a:pPr lvl="1"/>
            <a:r>
              <a:rPr lang="en-US" dirty="0"/>
              <a:t>You need a well balanced model?</a:t>
            </a:r>
          </a:p>
          <a:p>
            <a:r>
              <a:rPr lang="en-US" dirty="0"/>
              <a:t>An ROC does show if a model is better if it’s further away from the diagonal</a:t>
            </a:r>
          </a:p>
          <a:p>
            <a:pPr lvl="1"/>
            <a:r>
              <a:rPr lang="en-US" dirty="0"/>
              <a:t>The diagonal is a random classifier: wrong as much as it is right</a:t>
            </a:r>
          </a:p>
          <a:p>
            <a:endParaRPr lang="en-US" dirty="0"/>
          </a:p>
          <a:p>
            <a:r>
              <a:rPr lang="en-US" dirty="0"/>
              <a:t>The ROC does not help tuning the model, as it doesn’t require retraining!</a:t>
            </a:r>
          </a:p>
          <a:p>
            <a:pPr lvl="1"/>
            <a:endParaRPr lang="en-BE" dirty="0"/>
          </a:p>
        </p:txBody>
      </p:sp>
      <p:sp>
        <p:nvSpPr>
          <p:cNvPr id="4" name="Slide Number Placeholder 3">
            <a:extLst>
              <a:ext uri="{FF2B5EF4-FFF2-40B4-BE49-F238E27FC236}">
                <a16:creationId xmlns:a16="http://schemas.microsoft.com/office/drawing/2014/main" id="{41F66F51-C444-79D6-A627-CA3BC62474FB}"/>
              </a:ext>
            </a:extLst>
          </p:cNvPr>
          <p:cNvSpPr>
            <a:spLocks noGrp="1"/>
          </p:cNvSpPr>
          <p:nvPr>
            <p:ph type="sldNum" sz="quarter" idx="12"/>
          </p:nvPr>
        </p:nvSpPr>
        <p:spPr/>
        <p:txBody>
          <a:bodyPr/>
          <a:lstStyle/>
          <a:p>
            <a:fld id="{FE1B3154-47D9-4402-8EDB-E791933DC0B9}" type="slidenum">
              <a:rPr lang="nl-BE" smtClean="0"/>
              <a:pPr/>
              <a:t>24</a:t>
            </a:fld>
            <a:endParaRPr lang="nl-BE"/>
          </a:p>
        </p:txBody>
      </p:sp>
    </p:spTree>
    <p:extLst>
      <p:ext uri="{BB962C8B-B14F-4D97-AF65-F5344CB8AC3E}">
        <p14:creationId xmlns:p14="http://schemas.microsoft.com/office/powerpoint/2010/main" val="2496219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945E4-DAA9-70F9-9E23-5E2CAFF597D6}"/>
              </a:ext>
            </a:extLst>
          </p:cNvPr>
          <p:cNvSpPr>
            <a:spLocks noGrp="1"/>
          </p:cNvSpPr>
          <p:nvPr>
            <p:ph type="title"/>
          </p:nvPr>
        </p:nvSpPr>
        <p:spPr/>
        <p:txBody>
          <a:bodyPr/>
          <a:lstStyle/>
          <a:p>
            <a:r>
              <a:rPr lang="en-US" dirty="0"/>
              <a:t>ROC</a:t>
            </a:r>
          </a:p>
        </p:txBody>
      </p:sp>
      <p:sp>
        <p:nvSpPr>
          <p:cNvPr id="3" name="Content Placeholder 2">
            <a:extLst>
              <a:ext uri="{FF2B5EF4-FFF2-40B4-BE49-F238E27FC236}">
                <a16:creationId xmlns:a16="http://schemas.microsoft.com/office/drawing/2014/main" id="{9C07ACC9-2B57-2002-A9EA-165EFD646CCD}"/>
              </a:ext>
            </a:extLst>
          </p:cNvPr>
          <p:cNvSpPr>
            <a:spLocks noGrp="1"/>
          </p:cNvSpPr>
          <p:nvPr>
            <p:ph idx="1"/>
          </p:nvPr>
        </p:nvSpPr>
        <p:spPr/>
        <p:txBody>
          <a:bodyPr>
            <a:normAutofit lnSpcReduction="10000"/>
          </a:bodyPr>
          <a:lstStyle/>
          <a:p>
            <a:r>
              <a:rPr lang="en-US" i="1" dirty="0"/>
              <a:t>The ROC does not help tuning the model, as it doesn’t require retraining!</a:t>
            </a:r>
          </a:p>
          <a:p>
            <a:endParaRPr lang="en-US" dirty="0"/>
          </a:p>
          <a:p>
            <a:r>
              <a:rPr lang="en-US" dirty="0"/>
              <a:t>You’ve made a model, and it outputs a percentage</a:t>
            </a:r>
          </a:p>
          <a:p>
            <a:pPr lvl="1"/>
            <a:r>
              <a:rPr lang="en-US" dirty="0"/>
              <a:t>98% sure it’s a cat or only 65% sure it’s a cat, not true/false</a:t>
            </a:r>
          </a:p>
          <a:p>
            <a:r>
              <a:rPr lang="en-US" dirty="0"/>
              <a:t>Changing where you are in the ROC comes down to asking</a:t>
            </a:r>
            <a:br>
              <a:rPr lang="en-US" dirty="0"/>
            </a:br>
            <a:r>
              <a:rPr lang="en-US" dirty="0"/>
              <a:t>	“How sure do I need the model to be before I believe it?”</a:t>
            </a:r>
          </a:p>
          <a:p>
            <a:endParaRPr lang="en-US" dirty="0"/>
          </a:p>
          <a:p>
            <a:r>
              <a:rPr lang="en-US" dirty="0"/>
              <a:t>You’re not retraining the model, changing parameters or type of model</a:t>
            </a:r>
          </a:p>
          <a:p>
            <a:r>
              <a:rPr lang="en-US" dirty="0"/>
              <a:t>But suppose you have made a couple of different models, can ROC help comparing them?</a:t>
            </a:r>
          </a:p>
          <a:p>
            <a:endParaRPr lang="en-US" dirty="0"/>
          </a:p>
        </p:txBody>
      </p:sp>
      <p:sp>
        <p:nvSpPr>
          <p:cNvPr id="4" name="Slide Number Placeholder 3">
            <a:extLst>
              <a:ext uri="{FF2B5EF4-FFF2-40B4-BE49-F238E27FC236}">
                <a16:creationId xmlns:a16="http://schemas.microsoft.com/office/drawing/2014/main" id="{29F2CBCF-FDD8-8D51-7730-A28E0200F255}"/>
              </a:ext>
            </a:extLst>
          </p:cNvPr>
          <p:cNvSpPr>
            <a:spLocks noGrp="1"/>
          </p:cNvSpPr>
          <p:nvPr>
            <p:ph type="sldNum" sz="quarter" idx="12"/>
          </p:nvPr>
        </p:nvSpPr>
        <p:spPr/>
        <p:txBody>
          <a:bodyPr/>
          <a:lstStyle/>
          <a:p>
            <a:fld id="{FE1B3154-47D9-4402-8EDB-E791933DC0B9}" type="slidenum">
              <a:rPr lang="nl-BE" smtClean="0"/>
              <a:pPr/>
              <a:t>25</a:t>
            </a:fld>
            <a:endParaRPr lang="nl-BE"/>
          </a:p>
        </p:txBody>
      </p:sp>
    </p:spTree>
    <p:extLst>
      <p:ext uri="{BB962C8B-B14F-4D97-AF65-F5344CB8AC3E}">
        <p14:creationId xmlns:p14="http://schemas.microsoft.com/office/powerpoint/2010/main" val="624629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8A05F-345E-20F1-49A6-43F7B78B1C6A}"/>
              </a:ext>
            </a:extLst>
          </p:cNvPr>
          <p:cNvSpPr>
            <a:spLocks noGrp="1"/>
          </p:cNvSpPr>
          <p:nvPr>
            <p:ph type="title"/>
          </p:nvPr>
        </p:nvSpPr>
        <p:spPr/>
        <p:txBody>
          <a:bodyPr/>
          <a:lstStyle/>
          <a:p>
            <a:r>
              <a:rPr lang="en-US" dirty="0"/>
              <a:t>AUC-ROC</a:t>
            </a:r>
            <a:endParaRPr lang="en-BE" dirty="0"/>
          </a:p>
        </p:txBody>
      </p:sp>
      <p:sp>
        <p:nvSpPr>
          <p:cNvPr id="3" name="Content Placeholder 2">
            <a:extLst>
              <a:ext uri="{FF2B5EF4-FFF2-40B4-BE49-F238E27FC236}">
                <a16:creationId xmlns:a16="http://schemas.microsoft.com/office/drawing/2014/main" id="{70813DF3-E7AA-0255-C19D-26D8BB353D37}"/>
              </a:ext>
            </a:extLst>
          </p:cNvPr>
          <p:cNvSpPr>
            <a:spLocks noGrp="1"/>
          </p:cNvSpPr>
          <p:nvPr>
            <p:ph idx="1"/>
          </p:nvPr>
        </p:nvSpPr>
        <p:spPr/>
        <p:txBody>
          <a:bodyPr/>
          <a:lstStyle/>
          <a:p>
            <a:r>
              <a:rPr lang="en-US" dirty="0"/>
              <a:t>Suppose you have a new dataset and created some ROC-curves for different models. What easy way is there to see which is the better model?</a:t>
            </a:r>
          </a:p>
          <a:p>
            <a:r>
              <a:rPr lang="en-US" dirty="0"/>
              <a:t>Measure the area under the curve! Bigger means further from diagonal, means better.</a:t>
            </a:r>
          </a:p>
          <a:p>
            <a:pPr lvl="1"/>
            <a:r>
              <a:rPr lang="en-US" dirty="0"/>
              <a:t>A percentage of 100% would be an ROC-curve that fills the entire surface, a perfect model.</a:t>
            </a:r>
          </a:p>
          <a:p>
            <a:pPr lvl="1"/>
            <a:r>
              <a:rPr lang="en-US" dirty="0"/>
              <a:t>A percentage of 50% would be an ROC-curve that exactly follows the diagonal, which is the worst model possible (a random estimator).</a:t>
            </a:r>
          </a:p>
          <a:p>
            <a:pPr lvl="1"/>
            <a:r>
              <a:rPr lang="en-US" dirty="0"/>
              <a:t>A percentage of 0% would be another perfect model with bad labeling.</a:t>
            </a:r>
            <a:endParaRPr lang="en-BE" dirty="0"/>
          </a:p>
        </p:txBody>
      </p:sp>
      <p:sp>
        <p:nvSpPr>
          <p:cNvPr id="4" name="Slide Number Placeholder 3">
            <a:extLst>
              <a:ext uri="{FF2B5EF4-FFF2-40B4-BE49-F238E27FC236}">
                <a16:creationId xmlns:a16="http://schemas.microsoft.com/office/drawing/2014/main" id="{ED689F03-5968-41E6-DB7E-9561A1575202}"/>
              </a:ext>
            </a:extLst>
          </p:cNvPr>
          <p:cNvSpPr>
            <a:spLocks noGrp="1"/>
          </p:cNvSpPr>
          <p:nvPr>
            <p:ph type="sldNum" sz="quarter" idx="12"/>
          </p:nvPr>
        </p:nvSpPr>
        <p:spPr/>
        <p:txBody>
          <a:bodyPr/>
          <a:lstStyle/>
          <a:p>
            <a:fld id="{FE1B3154-47D9-4402-8EDB-E791933DC0B9}" type="slidenum">
              <a:rPr lang="nl-BE" smtClean="0"/>
              <a:pPr/>
              <a:t>26</a:t>
            </a:fld>
            <a:endParaRPr lang="nl-BE"/>
          </a:p>
        </p:txBody>
      </p:sp>
    </p:spTree>
    <p:extLst>
      <p:ext uri="{BB962C8B-B14F-4D97-AF65-F5344CB8AC3E}">
        <p14:creationId xmlns:p14="http://schemas.microsoft.com/office/powerpoint/2010/main" val="3501524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20F99-5BDF-6204-08C1-0859DC584285}"/>
              </a:ext>
            </a:extLst>
          </p:cNvPr>
          <p:cNvSpPr>
            <a:spLocks noGrp="1"/>
          </p:cNvSpPr>
          <p:nvPr>
            <p:ph type="title"/>
          </p:nvPr>
        </p:nvSpPr>
        <p:spPr/>
        <p:txBody>
          <a:bodyPr/>
          <a:lstStyle/>
          <a:p>
            <a:r>
              <a:rPr lang="en-US" dirty="0"/>
              <a:t>Metrics</a:t>
            </a:r>
          </a:p>
        </p:txBody>
      </p:sp>
      <p:sp>
        <p:nvSpPr>
          <p:cNvPr id="3" name="Content Placeholder 2">
            <a:extLst>
              <a:ext uri="{FF2B5EF4-FFF2-40B4-BE49-F238E27FC236}">
                <a16:creationId xmlns:a16="http://schemas.microsoft.com/office/drawing/2014/main" id="{7CE8F743-5E9A-D386-5FB5-A400642BD120}"/>
              </a:ext>
            </a:extLst>
          </p:cNvPr>
          <p:cNvSpPr>
            <a:spLocks noGrp="1"/>
          </p:cNvSpPr>
          <p:nvPr>
            <p:ph idx="1"/>
          </p:nvPr>
        </p:nvSpPr>
        <p:spPr/>
        <p:txBody>
          <a:bodyPr/>
          <a:lstStyle/>
          <a:p>
            <a:r>
              <a:rPr lang="en-US" dirty="0"/>
              <a:t>We started with sensitivity and specificity</a:t>
            </a:r>
          </a:p>
          <a:p>
            <a:r>
              <a:rPr lang="en-US" dirty="0"/>
              <a:t>… and put these two in a graph (the ROC)</a:t>
            </a:r>
          </a:p>
          <a:p>
            <a:r>
              <a:rPr lang="en-US" dirty="0"/>
              <a:t>Then we calculated a number based on this graph (the AUC)</a:t>
            </a:r>
          </a:p>
          <a:p>
            <a:endParaRPr lang="en-US" dirty="0"/>
          </a:p>
          <a:p>
            <a:r>
              <a:rPr lang="en-US" dirty="0"/>
              <a:t>Quite enough on the metrics, I say!</a:t>
            </a:r>
          </a:p>
        </p:txBody>
      </p:sp>
      <p:sp>
        <p:nvSpPr>
          <p:cNvPr id="4" name="Slide Number Placeholder 3">
            <a:extLst>
              <a:ext uri="{FF2B5EF4-FFF2-40B4-BE49-F238E27FC236}">
                <a16:creationId xmlns:a16="http://schemas.microsoft.com/office/drawing/2014/main" id="{3CB01BEF-9741-D483-BF56-DAE5866B6F0D}"/>
              </a:ext>
            </a:extLst>
          </p:cNvPr>
          <p:cNvSpPr>
            <a:spLocks noGrp="1"/>
          </p:cNvSpPr>
          <p:nvPr>
            <p:ph type="sldNum" sz="quarter" idx="12"/>
          </p:nvPr>
        </p:nvSpPr>
        <p:spPr/>
        <p:txBody>
          <a:bodyPr/>
          <a:lstStyle/>
          <a:p>
            <a:fld id="{FE1B3154-47D9-4402-8EDB-E791933DC0B9}" type="slidenum">
              <a:rPr lang="nl-BE" smtClean="0"/>
              <a:pPr/>
              <a:t>27</a:t>
            </a:fld>
            <a:endParaRPr lang="nl-BE"/>
          </a:p>
        </p:txBody>
      </p:sp>
      <p:pic>
        <p:nvPicPr>
          <p:cNvPr id="6" name="Picture 5" descr="A close up of a sign&#10;&#10;AI-generated content may be incorrect.">
            <a:extLst>
              <a:ext uri="{FF2B5EF4-FFF2-40B4-BE49-F238E27FC236}">
                <a16:creationId xmlns:a16="http://schemas.microsoft.com/office/drawing/2014/main" id="{CB143DB5-1A27-5B89-BCEB-C44027F59B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705" y="3183822"/>
            <a:ext cx="7246382" cy="3437386"/>
          </a:xfrm>
          <a:prstGeom prst="rect">
            <a:avLst/>
          </a:prstGeom>
        </p:spPr>
      </p:pic>
    </p:spTree>
    <p:extLst>
      <p:ext uri="{BB962C8B-B14F-4D97-AF65-F5344CB8AC3E}">
        <p14:creationId xmlns:p14="http://schemas.microsoft.com/office/powerpoint/2010/main" val="210028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8A30-A807-D1FC-12E3-6E1CE6C8E8AA}"/>
              </a:ext>
            </a:extLst>
          </p:cNvPr>
          <p:cNvSpPr>
            <a:spLocks noGrp="1"/>
          </p:cNvSpPr>
          <p:nvPr>
            <p:ph type="title"/>
          </p:nvPr>
        </p:nvSpPr>
        <p:spPr/>
        <p:txBody>
          <a:bodyPr/>
          <a:lstStyle/>
          <a:p>
            <a:r>
              <a:rPr lang="en-US" dirty="0"/>
              <a:t>Accuracy</a:t>
            </a:r>
            <a:endParaRPr lang="en-BE" dirty="0"/>
          </a:p>
        </p:txBody>
      </p:sp>
      <p:sp>
        <p:nvSpPr>
          <p:cNvPr id="3" name="Content Placeholder 2">
            <a:extLst>
              <a:ext uri="{FF2B5EF4-FFF2-40B4-BE49-F238E27FC236}">
                <a16:creationId xmlns:a16="http://schemas.microsoft.com/office/drawing/2014/main" id="{0A0706C8-6384-7EBF-E3A8-A7409F0FB661}"/>
              </a:ext>
            </a:extLst>
          </p:cNvPr>
          <p:cNvSpPr>
            <a:spLocks noGrp="1"/>
          </p:cNvSpPr>
          <p:nvPr>
            <p:ph idx="1"/>
          </p:nvPr>
        </p:nvSpPr>
        <p:spPr/>
        <p:txBody>
          <a:bodyPr>
            <a:normAutofit/>
          </a:bodyPr>
          <a:lstStyle/>
          <a:p>
            <a:r>
              <a:rPr lang="en-US" dirty="0"/>
              <a:t>Use when:</a:t>
            </a:r>
          </a:p>
          <a:p>
            <a:pPr lvl="1"/>
            <a:r>
              <a:rPr lang="en-US" dirty="0"/>
              <a:t>Classes are balanced (e.g., spam vs. not spam, with roughly equal numbers).</a:t>
            </a:r>
          </a:p>
          <a:p>
            <a:pPr lvl="1"/>
            <a:r>
              <a:rPr lang="en-US" dirty="0"/>
              <a:t>False positives and false negatives carry similar costs.</a:t>
            </a:r>
          </a:p>
          <a:p>
            <a:r>
              <a:rPr lang="en-US" dirty="0"/>
              <a:t>Avoid when:</a:t>
            </a:r>
          </a:p>
          <a:p>
            <a:pPr lvl="1"/>
            <a:r>
              <a:rPr lang="en-US" dirty="0"/>
              <a:t>Classes are imbalanced. E.g., in medical diagnosis where 99% of patients are healthy, a model that always predicts “healthy” has 99% accuracy but is useless.</a:t>
            </a:r>
            <a:endParaRPr lang="en-BE" dirty="0"/>
          </a:p>
          <a:p>
            <a:endParaRPr lang="en-BE" dirty="0"/>
          </a:p>
        </p:txBody>
      </p:sp>
      <p:sp>
        <p:nvSpPr>
          <p:cNvPr id="4" name="Slide Number Placeholder 3">
            <a:extLst>
              <a:ext uri="{FF2B5EF4-FFF2-40B4-BE49-F238E27FC236}">
                <a16:creationId xmlns:a16="http://schemas.microsoft.com/office/drawing/2014/main" id="{CF9E3B5C-CCF8-8339-6B70-6F8D78CDB081}"/>
              </a:ext>
            </a:extLst>
          </p:cNvPr>
          <p:cNvSpPr>
            <a:spLocks noGrp="1"/>
          </p:cNvSpPr>
          <p:nvPr>
            <p:ph type="sldNum" sz="quarter" idx="12"/>
          </p:nvPr>
        </p:nvSpPr>
        <p:spPr/>
        <p:txBody>
          <a:bodyPr/>
          <a:lstStyle/>
          <a:p>
            <a:fld id="{FE1B3154-47D9-4402-8EDB-E791933DC0B9}" type="slidenum">
              <a:rPr lang="nl-BE" smtClean="0"/>
              <a:pPr/>
              <a:t>28</a:t>
            </a:fld>
            <a:endParaRPr lang="nl-BE"/>
          </a:p>
        </p:txBody>
      </p:sp>
      <p:pic>
        <p:nvPicPr>
          <p:cNvPr id="6" name="Picture 5">
            <a:extLst>
              <a:ext uri="{FF2B5EF4-FFF2-40B4-BE49-F238E27FC236}">
                <a16:creationId xmlns:a16="http://schemas.microsoft.com/office/drawing/2014/main" id="{E5299D31-BB42-790B-3CAA-8D37D8DAFE00}"/>
              </a:ext>
            </a:extLst>
          </p:cNvPr>
          <p:cNvPicPr>
            <a:picLocks noChangeAspect="1"/>
          </p:cNvPicPr>
          <p:nvPr/>
        </p:nvPicPr>
        <p:blipFill>
          <a:blip r:embed="rId2"/>
          <a:stretch>
            <a:fillRect/>
          </a:stretch>
        </p:blipFill>
        <p:spPr>
          <a:xfrm>
            <a:off x="4349265" y="221029"/>
            <a:ext cx="4781288" cy="920015"/>
          </a:xfrm>
          <a:prstGeom prst="rect">
            <a:avLst/>
          </a:prstGeom>
        </p:spPr>
      </p:pic>
    </p:spTree>
    <p:extLst>
      <p:ext uri="{BB962C8B-B14F-4D97-AF65-F5344CB8AC3E}">
        <p14:creationId xmlns:p14="http://schemas.microsoft.com/office/powerpoint/2010/main" val="1772747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56C7C-CCBD-899E-21A1-CE726EA9AABD}"/>
              </a:ext>
            </a:extLst>
          </p:cNvPr>
          <p:cNvSpPr>
            <a:spLocks noGrp="1"/>
          </p:cNvSpPr>
          <p:nvPr>
            <p:ph type="title"/>
          </p:nvPr>
        </p:nvSpPr>
        <p:spPr/>
        <p:txBody>
          <a:bodyPr/>
          <a:lstStyle/>
          <a:p>
            <a:r>
              <a:rPr lang="en-US" dirty="0"/>
              <a:t>Precision</a:t>
            </a:r>
          </a:p>
        </p:txBody>
      </p:sp>
      <p:sp>
        <p:nvSpPr>
          <p:cNvPr id="3" name="Content Placeholder 2">
            <a:extLst>
              <a:ext uri="{FF2B5EF4-FFF2-40B4-BE49-F238E27FC236}">
                <a16:creationId xmlns:a16="http://schemas.microsoft.com/office/drawing/2014/main" id="{924AE4C8-5229-70FD-9840-23624E3A4885}"/>
              </a:ext>
            </a:extLst>
          </p:cNvPr>
          <p:cNvSpPr>
            <a:spLocks noGrp="1"/>
          </p:cNvSpPr>
          <p:nvPr>
            <p:ph idx="1"/>
          </p:nvPr>
        </p:nvSpPr>
        <p:spPr/>
        <p:txBody>
          <a:bodyPr>
            <a:normAutofit/>
          </a:bodyPr>
          <a:lstStyle/>
          <a:p>
            <a:r>
              <a:rPr lang="en-US" dirty="0"/>
              <a:t>Use when:</a:t>
            </a:r>
          </a:p>
          <a:p>
            <a:pPr lvl="1"/>
            <a:r>
              <a:rPr lang="en-US" dirty="0"/>
              <a:t>The cost of false positives is high.</a:t>
            </a:r>
          </a:p>
          <a:p>
            <a:pPr lvl="1"/>
            <a:r>
              <a:rPr lang="en-US" dirty="0"/>
              <a:t>You want to be very confident in positive predictions.</a:t>
            </a:r>
          </a:p>
          <a:p>
            <a:r>
              <a:rPr lang="en-US" dirty="0"/>
              <a:t>Examples:</a:t>
            </a:r>
          </a:p>
          <a:p>
            <a:pPr lvl="1"/>
            <a:r>
              <a:rPr lang="en-US" dirty="0"/>
              <a:t>Email spam detection: You don’t want to wrongly send a real email to spam.</a:t>
            </a:r>
          </a:p>
          <a:p>
            <a:pPr lvl="1"/>
            <a:r>
              <a:rPr lang="en-US" dirty="0"/>
              <a:t>Fraud detection: You don’t want to block legitimate transactions unnecessarily.</a:t>
            </a:r>
          </a:p>
          <a:p>
            <a:r>
              <a:rPr lang="en-US" dirty="0"/>
              <a:t>Remember:</a:t>
            </a:r>
          </a:p>
        </p:txBody>
      </p:sp>
      <p:sp>
        <p:nvSpPr>
          <p:cNvPr id="4" name="Slide Number Placeholder 3">
            <a:extLst>
              <a:ext uri="{FF2B5EF4-FFF2-40B4-BE49-F238E27FC236}">
                <a16:creationId xmlns:a16="http://schemas.microsoft.com/office/drawing/2014/main" id="{6B6168E1-B44C-3F52-EB03-9BE66C287E4A}"/>
              </a:ext>
            </a:extLst>
          </p:cNvPr>
          <p:cNvSpPr>
            <a:spLocks noGrp="1"/>
          </p:cNvSpPr>
          <p:nvPr>
            <p:ph type="sldNum" sz="quarter" idx="12"/>
          </p:nvPr>
        </p:nvSpPr>
        <p:spPr/>
        <p:txBody>
          <a:bodyPr/>
          <a:lstStyle/>
          <a:p>
            <a:fld id="{FE1B3154-47D9-4402-8EDB-E791933DC0B9}" type="slidenum">
              <a:rPr lang="nl-BE" smtClean="0"/>
              <a:pPr/>
              <a:t>29</a:t>
            </a:fld>
            <a:endParaRPr lang="nl-BE"/>
          </a:p>
        </p:txBody>
      </p:sp>
      <p:pic>
        <p:nvPicPr>
          <p:cNvPr id="6" name="Picture 5">
            <a:extLst>
              <a:ext uri="{FF2B5EF4-FFF2-40B4-BE49-F238E27FC236}">
                <a16:creationId xmlns:a16="http://schemas.microsoft.com/office/drawing/2014/main" id="{A0BC8022-53ED-5833-093B-299AA8415C71}"/>
              </a:ext>
            </a:extLst>
          </p:cNvPr>
          <p:cNvPicPr>
            <a:picLocks noChangeAspect="1"/>
          </p:cNvPicPr>
          <p:nvPr/>
        </p:nvPicPr>
        <p:blipFill>
          <a:blip r:embed="rId2"/>
          <a:stretch>
            <a:fillRect/>
          </a:stretch>
        </p:blipFill>
        <p:spPr>
          <a:xfrm>
            <a:off x="4719053" y="221029"/>
            <a:ext cx="3349430" cy="920015"/>
          </a:xfrm>
          <a:prstGeom prst="rect">
            <a:avLst/>
          </a:prstGeom>
        </p:spPr>
      </p:pic>
      <p:pic>
        <p:nvPicPr>
          <p:cNvPr id="7" name="Picture 6">
            <a:extLst>
              <a:ext uri="{FF2B5EF4-FFF2-40B4-BE49-F238E27FC236}">
                <a16:creationId xmlns:a16="http://schemas.microsoft.com/office/drawing/2014/main" id="{5ABB3CE0-B804-09FC-085F-0E09CB55C4F3}"/>
              </a:ext>
            </a:extLst>
          </p:cNvPr>
          <p:cNvPicPr>
            <a:picLocks noChangeAspect="1"/>
          </p:cNvPicPr>
          <p:nvPr/>
        </p:nvPicPr>
        <p:blipFill>
          <a:blip r:embed="rId3"/>
          <a:stretch>
            <a:fillRect/>
          </a:stretch>
        </p:blipFill>
        <p:spPr>
          <a:xfrm>
            <a:off x="2604935" y="5046521"/>
            <a:ext cx="4473835" cy="813424"/>
          </a:xfrm>
          <a:prstGeom prst="rect">
            <a:avLst/>
          </a:prstGeom>
        </p:spPr>
      </p:pic>
    </p:spTree>
    <p:extLst>
      <p:ext uri="{BB962C8B-B14F-4D97-AF65-F5344CB8AC3E}">
        <p14:creationId xmlns:p14="http://schemas.microsoft.com/office/powerpoint/2010/main" val="2296136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3E80-1857-E09B-DF11-2A754498BA85}"/>
              </a:ext>
            </a:extLst>
          </p:cNvPr>
          <p:cNvSpPr>
            <a:spLocks noGrp="1"/>
          </p:cNvSpPr>
          <p:nvPr>
            <p:ph type="title"/>
          </p:nvPr>
        </p:nvSpPr>
        <p:spPr/>
        <p:txBody>
          <a:bodyPr/>
          <a:lstStyle/>
          <a:p>
            <a:r>
              <a:rPr lang="en-US" dirty="0"/>
              <a:t>Types of machine learning</a:t>
            </a:r>
          </a:p>
        </p:txBody>
      </p:sp>
      <p:graphicFrame>
        <p:nvGraphicFramePr>
          <p:cNvPr id="5" name="Content Placeholder 4">
            <a:extLst>
              <a:ext uri="{FF2B5EF4-FFF2-40B4-BE49-F238E27FC236}">
                <a16:creationId xmlns:a16="http://schemas.microsoft.com/office/drawing/2014/main" id="{9E260D4C-DE40-3E87-47EF-EA4DBF68BD8A}"/>
              </a:ext>
            </a:extLst>
          </p:cNvPr>
          <p:cNvGraphicFramePr>
            <a:graphicFrameLocks noGrp="1"/>
          </p:cNvGraphicFramePr>
          <p:nvPr>
            <p:ph idx="1"/>
            <p:extLst>
              <p:ext uri="{D42A27DB-BD31-4B8C-83A1-F6EECF244321}">
                <p14:modId xmlns:p14="http://schemas.microsoft.com/office/powerpoint/2010/main" val="1293828737"/>
              </p:ext>
            </p:extLst>
          </p:nvPr>
        </p:nvGraphicFramePr>
        <p:xfrm>
          <a:off x="582613" y="1550988"/>
          <a:ext cx="11291887"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66190FE9-9BB5-6CFD-BC6A-F672B925B1A6}"/>
              </a:ext>
            </a:extLst>
          </p:cNvPr>
          <p:cNvSpPr>
            <a:spLocks noGrp="1"/>
          </p:cNvSpPr>
          <p:nvPr>
            <p:ph type="sldNum" sz="quarter" idx="12"/>
          </p:nvPr>
        </p:nvSpPr>
        <p:spPr/>
        <p:txBody>
          <a:bodyPr/>
          <a:lstStyle/>
          <a:p>
            <a:fld id="{FE1B3154-47D9-4402-8EDB-E791933DC0B9}" type="slidenum">
              <a:rPr lang="nl-BE" smtClean="0"/>
              <a:pPr/>
              <a:t>3</a:t>
            </a:fld>
            <a:endParaRPr lang="nl-BE"/>
          </a:p>
        </p:txBody>
      </p:sp>
    </p:spTree>
    <p:extLst>
      <p:ext uri="{BB962C8B-B14F-4D97-AF65-F5344CB8AC3E}">
        <p14:creationId xmlns:p14="http://schemas.microsoft.com/office/powerpoint/2010/main" val="17464618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C960F-6265-49ED-B530-DC5EA94EB175}"/>
              </a:ext>
            </a:extLst>
          </p:cNvPr>
          <p:cNvSpPr>
            <a:spLocks noGrp="1"/>
          </p:cNvSpPr>
          <p:nvPr>
            <p:ph type="title"/>
          </p:nvPr>
        </p:nvSpPr>
        <p:spPr/>
        <p:txBody>
          <a:bodyPr/>
          <a:lstStyle/>
          <a:p>
            <a:r>
              <a:rPr lang="en-US" dirty="0"/>
              <a:t>F1-score</a:t>
            </a:r>
            <a:endParaRPr lang="en-BE" dirty="0"/>
          </a:p>
        </p:txBody>
      </p:sp>
      <p:sp>
        <p:nvSpPr>
          <p:cNvPr id="3" name="Content Placeholder 2">
            <a:extLst>
              <a:ext uri="{FF2B5EF4-FFF2-40B4-BE49-F238E27FC236}">
                <a16:creationId xmlns:a16="http://schemas.microsoft.com/office/drawing/2014/main" id="{808D2754-2268-3DC9-59CF-FC7CF45FB83B}"/>
              </a:ext>
            </a:extLst>
          </p:cNvPr>
          <p:cNvSpPr>
            <a:spLocks noGrp="1"/>
          </p:cNvSpPr>
          <p:nvPr>
            <p:ph idx="1"/>
          </p:nvPr>
        </p:nvSpPr>
        <p:spPr/>
        <p:txBody>
          <a:bodyPr>
            <a:normAutofit/>
          </a:bodyPr>
          <a:lstStyle/>
          <a:p>
            <a:r>
              <a:rPr lang="en-US" dirty="0"/>
              <a:t>Use when:</a:t>
            </a:r>
          </a:p>
          <a:p>
            <a:pPr lvl="1"/>
            <a:r>
              <a:rPr lang="en-US" dirty="0"/>
              <a:t>Classes are imbalanced.</a:t>
            </a:r>
          </a:p>
          <a:p>
            <a:pPr lvl="1"/>
            <a:r>
              <a:rPr lang="en-US" dirty="0"/>
              <a:t>You need a balance between precision and recall.</a:t>
            </a:r>
          </a:p>
          <a:p>
            <a:pPr lvl="1"/>
            <a:r>
              <a:rPr lang="en-US" dirty="0"/>
              <a:t>There’s no clear preference for minimizing FP vs FN.</a:t>
            </a:r>
          </a:p>
          <a:p>
            <a:r>
              <a:rPr lang="en-US" dirty="0"/>
              <a:t>Examples:</a:t>
            </a:r>
          </a:p>
          <a:p>
            <a:pPr lvl="1"/>
            <a:r>
              <a:rPr lang="en-US" dirty="0"/>
              <a:t>Medical diagnostics (especially early-stage conditions).</a:t>
            </a:r>
          </a:p>
          <a:p>
            <a:pPr lvl="1"/>
            <a:r>
              <a:rPr lang="en-US" dirty="0"/>
              <a:t>Information retrieval (e.g., search engines).</a:t>
            </a:r>
            <a:endParaRPr lang="en-BE" dirty="0"/>
          </a:p>
        </p:txBody>
      </p:sp>
      <p:sp>
        <p:nvSpPr>
          <p:cNvPr id="4" name="Slide Number Placeholder 3">
            <a:extLst>
              <a:ext uri="{FF2B5EF4-FFF2-40B4-BE49-F238E27FC236}">
                <a16:creationId xmlns:a16="http://schemas.microsoft.com/office/drawing/2014/main" id="{E7E061C0-C0A9-501E-8E68-C5A5E4B9A6EE}"/>
              </a:ext>
            </a:extLst>
          </p:cNvPr>
          <p:cNvSpPr>
            <a:spLocks noGrp="1"/>
          </p:cNvSpPr>
          <p:nvPr>
            <p:ph type="sldNum" sz="quarter" idx="12"/>
          </p:nvPr>
        </p:nvSpPr>
        <p:spPr/>
        <p:txBody>
          <a:bodyPr/>
          <a:lstStyle/>
          <a:p>
            <a:fld id="{FE1B3154-47D9-4402-8EDB-E791933DC0B9}" type="slidenum">
              <a:rPr lang="nl-BE" smtClean="0"/>
              <a:pPr/>
              <a:t>30</a:t>
            </a:fld>
            <a:endParaRPr lang="nl-BE"/>
          </a:p>
        </p:txBody>
      </p:sp>
      <p:pic>
        <p:nvPicPr>
          <p:cNvPr id="6" name="Picture 5">
            <a:extLst>
              <a:ext uri="{FF2B5EF4-FFF2-40B4-BE49-F238E27FC236}">
                <a16:creationId xmlns:a16="http://schemas.microsoft.com/office/drawing/2014/main" id="{9D8FD22B-5D11-B9BD-0A4B-0A33E3D60F28}"/>
              </a:ext>
            </a:extLst>
          </p:cNvPr>
          <p:cNvPicPr>
            <a:picLocks noChangeAspect="1"/>
          </p:cNvPicPr>
          <p:nvPr/>
        </p:nvPicPr>
        <p:blipFill>
          <a:blip r:embed="rId2"/>
          <a:stretch>
            <a:fillRect/>
          </a:stretch>
        </p:blipFill>
        <p:spPr>
          <a:xfrm>
            <a:off x="3987264" y="282131"/>
            <a:ext cx="3831369" cy="814881"/>
          </a:xfrm>
          <a:prstGeom prst="rect">
            <a:avLst/>
          </a:prstGeom>
        </p:spPr>
      </p:pic>
    </p:spTree>
    <p:extLst>
      <p:ext uri="{BB962C8B-B14F-4D97-AF65-F5344CB8AC3E}">
        <p14:creationId xmlns:p14="http://schemas.microsoft.com/office/powerpoint/2010/main" val="21546563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43805-1B1A-650C-9050-93A358B924E7}"/>
              </a:ext>
            </a:extLst>
          </p:cNvPr>
          <p:cNvSpPr>
            <a:spLocks noGrp="1"/>
          </p:cNvSpPr>
          <p:nvPr>
            <p:ph type="title"/>
          </p:nvPr>
        </p:nvSpPr>
        <p:spPr/>
        <p:txBody>
          <a:bodyPr/>
          <a:lstStyle/>
          <a:p>
            <a:r>
              <a:rPr lang="en-US" dirty="0"/>
              <a:t>Summary</a:t>
            </a:r>
          </a:p>
        </p:txBody>
      </p:sp>
      <p:graphicFrame>
        <p:nvGraphicFramePr>
          <p:cNvPr id="5" name="Content Placeholder 4">
            <a:extLst>
              <a:ext uri="{FF2B5EF4-FFF2-40B4-BE49-F238E27FC236}">
                <a16:creationId xmlns:a16="http://schemas.microsoft.com/office/drawing/2014/main" id="{6C8BF5D4-664B-1DDE-E0BF-C9D816771615}"/>
              </a:ext>
            </a:extLst>
          </p:cNvPr>
          <p:cNvGraphicFramePr>
            <a:graphicFrameLocks noGrp="1"/>
          </p:cNvGraphicFramePr>
          <p:nvPr>
            <p:ph idx="1"/>
            <p:extLst>
              <p:ext uri="{D42A27DB-BD31-4B8C-83A1-F6EECF244321}">
                <p14:modId xmlns:p14="http://schemas.microsoft.com/office/powerpoint/2010/main" val="234300888"/>
              </p:ext>
            </p:extLst>
          </p:nvPr>
        </p:nvGraphicFramePr>
        <p:xfrm>
          <a:off x="582613" y="1806575"/>
          <a:ext cx="11291888" cy="4114800"/>
        </p:xfrm>
        <a:graphic>
          <a:graphicData uri="http://schemas.openxmlformats.org/drawingml/2006/table">
            <a:tbl>
              <a:tblPr/>
              <a:tblGrid>
                <a:gridCol w="1636605">
                  <a:extLst>
                    <a:ext uri="{9D8B030D-6E8A-4147-A177-3AD203B41FA5}">
                      <a16:colId xmlns:a16="http://schemas.microsoft.com/office/drawing/2014/main" val="2923704250"/>
                    </a:ext>
                  </a:extLst>
                </a:gridCol>
                <a:gridCol w="2568539">
                  <a:extLst>
                    <a:ext uri="{9D8B030D-6E8A-4147-A177-3AD203B41FA5}">
                      <a16:colId xmlns:a16="http://schemas.microsoft.com/office/drawing/2014/main" val="288402873"/>
                    </a:ext>
                  </a:extLst>
                </a:gridCol>
                <a:gridCol w="3524036">
                  <a:extLst>
                    <a:ext uri="{9D8B030D-6E8A-4147-A177-3AD203B41FA5}">
                      <a16:colId xmlns:a16="http://schemas.microsoft.com/office/drawing/2014/main" val="1216586403"/>
                    </a:ext>
                  </a:extLst>
                </a:gridCol>
                <a:gridCol w="3562708">
                  <a:extLst>
                    <a:ext uri="{9D8B030D-6E8A-4147-A177-3AD203B41FA5}">
                      <a16:colId xmlns:a16="http://schemas.microsoft.com/office/drawing/2014/main" val="704644213"/>
                    </a:ext>
                  </a:extLst>
                </a:gridCol>
              </a:tblGrid>
              <a:tr h="365760">
                <a:tc>
                  <a:txBody>
                    <a:bodyPr/>
                    <a:lstStyle/>
                    <a:p>
                      <a:r>
                        <a:rPr lang="nl-BE" sz="1800"/>
                        <a:t>Metric</a:t>
                      </a:r>
                    </a:p>
                  </a:txBody>
                  <a:tcPr anchor="ctr">
                    <a:lnL>
                      <a:noFill/>
                    </a:lnL>
                    <a:lnR>
                      <a:noFill/>
                    </a:lnR>
                    <a:lnT>
                      <a:noFill/>
                    </a:lnT>
                    <a:lnB>
                      <a:noFill/>
                    </a:lnB>
                    <a:noFill/>
                  </a:tcPr>
                </a:tc>
                <a:tc>
                  <a:txBody>
                    <a:bodyPr/>
                    <a:lstStyle/>
                    <a:p>
                      <a:r>
                        <a:rPr lang="nl-BE" sz="1800"/>
                        <a:t>Formula</a:t>
                      </a:r>
                    </a:p>
                  </a:txBody>
                  <a:tcPr anchor="ctr">
                    <a:lnL>
                      <a:noFill/>
                    </a:lnL>
                    <a:lnR>
                      <a:noFill/>
                    </a:lnR>
                    <a:lnT>
                      <a:noFill/>
                    </a:lnT>
                    <a:lnB>
                      <a:noFill/>
                    </a:lnB>
                    <a:noFill/>
                  </a:tcPr>
                </a:tc>
                <a:tc>
                  <a:txBody>
                    <a:bodyPr/>
                    <a:lstStyle/>
                    <a:p>
                      <a:r>
                        <a:rPr lang="nl-BE" sz="1800" dirty="0"/>
                        <a:t>Best </a:t>
                      </a:r>
                      <a:r>
                        <a:rPr lang="nl-BE" sz="1800" dirty="0" err="1"/>
                        <a:t>When</a:t>
                      </a:r>
                      <a:r>
                        <a:rPr lang="nl-BE" sz="1800" dirty="0"/>
                        <a:t>...</a:t>
                      </a:r>
                    </a:p>
                  </a:txBody>
                  <a:tcPr anchor="ctr">
                    <a:lnL>
                      <a:noFill/>
                    </a:lnL>
                    <a:lnR>
                      <a:noFill/>
                    </a:lnR>
                    <a:lnT>
                      <a:noFill/>
                    </a:lnT>
                    <a:lnB>
                      <a:noFill/>
                    </a:lnB>
                    <a:noFill/>
                  </a:tcPr>
                </a:tc>
                <a:tc>
                  <a:txBody>
                    <a:bodyPr/>
                    <a:lstStyle/>
                    <a:p>
                      <a:r>
                        <a:rPr lang="nl-BE" sz="1800"/>
                        <a:t>Bad When...</a:t>
                      </a:r>
                    </a:p>
                  </a:txBody>
                  <a:tcPr anchor="ctr">
                    <a:lnL>
                      <a:noFill/>
                    </a:lnL>
                    <a:lnR>
                      <a:noFill/>
                    </a:lnR>
                    <a:lnT>
                      <a:noFill/>
                    </a:lnT>
                    <a:lnB>
                      <a:noFill/>
                    </a:lnB>
                    <a:noFill/>
                  </a:tcPr>
                </a:tc>
                <a:extLst>
                  <a:ext uri="{0D108BD9-81ED-4DB2-BD59-A6C34878D82A}">
                    <a16:rowId xmlns:a16="http://schemas.microsoft.com/office/drawing/2014/main" val="3879403634"/>
                  </a:ext>
                </a:extLst>
              </a:tr>
              <a:tr h="640080">
                <a:tc>
                  <a:txBody>
                    <a:bodyPr/>
                    <a:lstStyle/>
                    <a:p>
                      <a:r>
                        <a:rPr lang="nl-BE" sz="1800" b="1" dirty="0" err="1"/>
                        <a:t>Accuracy</a:t>
                      </a:r>
                      <a:endParaRPr lang="nl-BE" sz="1800" dirty="0"/>
                    </a:p>
                  </a:txBody>
                  <a:tcPr anchor="ctr">
                    <a:lnL>
                      <a:noFill/>
                    </a:lnL>
                    <a:lnR>
                      <a:noFill/>
                    </a:lnR>
                    <a:lnT>
                      <a:noFill/>
                    </a:lnT>
                    <a:lnB>
                      <a:noFill/>
                    </a:lnB>
                    <a:noFill/>
                  </a:tcPr>
                </a:tc>
                <a:tc>
                  <a:txBody>
                    <a:bodyPr/>
                    <a:lstStyle/>
                    <a:p>
                      <a:r>
                        <a:rPr lang="nl-BE" sz="1800" dirty="0"/>
                        <a:t>TP+TN/(TP+TN+FP+FN)</a:t>
                      </a:r>
                    </a:p>
                  </a:txBody>
                  <a:tcPr anchor="ctr">
                    <a:lnL>
                      <a:noFill/>
                    </a:lnL>
                    <a:lnR>
                      <a:noFill/>
                    </a:lnR>
                    <a:lnT>
                      <a:noFill/>
                    </a:lnT>
                    <a:lnB>
                      <a:noFill/>
                    </a:lnB>
                    <a:noFill/>
                  </a:tcPr>
                </a:tc>
                <a:tc>
                  <a:txBody>
                    <a:bodyPr/>
                    <a:lstStyle/>
                    <a:p>
                      <a:r>
                        <a:rPr lang="nl-BE" sz="1800"/>
                        <a:t>Classes are balanced</a:t>
                      </a:r>
                    </a:p>
                  </a:txBody>
                  <a:tcPr anchor="ctr">
                    <a:lnL>
                      <a:noFill/>
                    </a:lnL>
                    <a:lnR>
                      <a:noFill/>
                    </a:lnR>
                    <a:lnT>
                      <a:noFill/>
                    </a:lnT>
                    <a:lnB>
                      <a:noFill/>
                    </a:lnB>
                    <a:noFill/>
                  </a:tcPr>
                </a:tc>
                <a:tc>
                  <a:txBody>
                    <a:bodyPr/>
                    <a:lstStyle/>
                    <a:p>
                      <a:r>
                        <a:rPr lang="nl-BE" sz="1800"/>
                        <a:t>Classes are imbalanced</a:t>
                      </a:r>
                    </a:p>
                  </a:txBody>
                  <a:tcPr anchor="ctr">
                    <a:lnL>
                      <a:noFill/>
                    </a:lnL>
                    <a:lnR>
                      <a:noFill/>
                    </a:lnR>
                    <a:lnT>
                      <a:noFill/>
                    </a:lnT>
                    <a:lnB>
                      <a:noFill/>
                    </a:lnB>
                    <a:noFill/>
                  </a:tcPr>
                </a:tc>
                <a:extLst>
                  <a:ext uri="{0D108BD9-81ED-4DB2-BD59-A6C34878D82A}">
                    <a16:rowId xmlns:a16="http://schemas.microsoft.com/office/drawing/2014/main" val="2377844749"/>
                  </a:ext>
                </a:extLst>
              </a:tr>
              <a:tr h="640080">
                <a:tc>
                  <a:txBody>
                    <a:bodyPr/>
                    <a:lstStyle/>
                    <a:p>
                      <a:r>
                        <a:rPr lang="nl-BE" sz="1800" b="1"/>
                        <a:t>Precision</a:t>
                      </a:r>
                      <a:endParaRPr lang="nl-BE" sz="1800"/>
                    </a:p>
                  </a:txBody>
                  <a:tcPr anchor="ctr">
                    <a:lnL>
                      <a:noFill/>
                    </a:lnL>
                    <a:lnR>
                      <a:noFill/>
                    </a:lnR>
                    <a:lnT>
                      <a:noFill/>
                    </a:lnT>
                    <a:lnB>
                      <a:noFill/>
                    </a:lnB>
                    <a:noFill/>
                  </a:tcPr>
                </a:tc>
                <a:tc>
                  <a:txBody>
                    <a:bodyPr/>
                    <a:lstStyle/>
                    <a:p>
                      <a:r>
                        <a:rPr lang="nl-BE" sz="1800" dirty="0"/>
                        <a:t>TP/(TP+FP)</a:t>
                      </a:r>
                    </a:p>
                  </a:txBody>
                  <a:tcPr anchor="ctr">
                    <a:lnL>
                      <a:noFill/>
                    </a:lnL>
                    <a:lnR>
                      <a:noFill/>
                    </a:lnR>
                    <a:lnT>
                      <a:noFill/>
                    </a:lnT>
                    <a:lnB>
                      <a:noFill/>
                    </a:lnB>
                    <a:noFill/>
                  </a:tcPr>
                </a:tc>
                <a:tc>
                  <a:txBody>
                    <a:bodyPr/>
                    <a:lstStyle/>
                    <a:p>
                      <a:r>
                        <a:rPr lang="nl-BE" sz="1800"/>
                        <a:t>False positives are costly</a:t>
                      </a:r>
                    </a:p>
                  </a:txBody>
                  <a:tcPr anchor="ctr">
                    <a:lnL>
                      <a:noFill/>
                    </a:lnL>
                    <a:lnR>
                      <a:noFill/>
                    </a:lnR>
                    <a:lnT>
                      <a:noFill/>
                    </a:lnT>
                    <a:lnB>
                      <a:noFill/>
                    </a:lnB>
                    <a:noFill/>
                  </a:tcPr>
                </a:tc>
                <a:tc>
                  <a:txBody>
                    <a:bodyPr/>
                    <a:lstStyle/>
                    <a:p>
                      <a:r>
                        <a:rPr lang="en-US" sz="1800"/>
                        <a:t>False negatives are more important</a:t>
                      </a:r>
                    </a:p>
                  </a:txBody>
                  <a:tcPr anchor="ctr">
                    <a:lnL>
                      <a:noFill/>
                    </a:lnL>
                    <a:lnR>
                      <a:noFill/>
                    </a:lnR>
                    <a:lnT>
                      <a:noFill/>
                    </a:lnT>
                    <a:lnB>
                      <a:noFill/>
                    </a:lnB>
                    <a:noFill/>
                  </a:tcPr>
                </a:tc>
                <a:extLst>
                  <a:ext uri="{0D108BD9-81ED-4DB2-BD59-A6C34878D82A}">
                    <a16:rowId xmlns:a16="http://schemas.microsoft.com/office/drawing/2014/main" val="3073495167"/>
                  </a:ext>
                </a:extLst>
              </a:tr>
              <a:tr h="640080">
                <a:tc>
                  <a:txBody>
                    <a:bodyPr/>
                    <a:lstStyle/>
                    <a:p>
                      <a:r>
                        <a:rPr lang="nl-BE" sz="1800" b="1"/>
                        <a:t>Recall</a:t>
                      </a:r>
                      <a:endParaRPr lang="nl-BE" sz="1800"/>
                    </a:p>
                  </a:txBody>
                  <a:tcPr anchor="ctr">
                    <a:lnL>
                      <a:noFill/>
                    </a:lnL>
                    <a:lnR>
                      <a:noFill/>
                    </a:lnR>
                    <a:lnT>
                      <a:noFill/>
                    </a:lnT>
                    <a:lnB>
                      <a:noFill/>
                    </a:lnB>
                    <a:noFill/>
                  </a:tcPr>
                </a:tc>
                <a:tc>
                  <a:txBody>
                    <a:bodyPr/>
                    <a:lstStyle/>
                    <a:p>
                      <a:r>
                        <a:rPr lang="nl-BE" sz="1800" dirty="0"/>
                        <a:t>TP/(TP+FN)</a:t>
                      </a:r>
                    </a:p>
                  </a:txBody>
                  <a:tcPr anchor="ctr">
                    <a:lnL>
                      <a:noFill/>
                    </a:lnL>
                    <a:lnR>
                      <a:noFill/>
                    </a:lnR>
                    <a:lnT>
                      <a:noFill/>
                    </a:lnT>
                    <a:lnB>
                      <a:noFill/>
                    </a:lnB>
                    <a:noFill/>
                  </a:tcPr>
                </a:tc>
                <a:tc>
                  <a:txBody>
                    <a:bodyPr/>
                    <a:lstStyle/>
                    <a:p>
                      <a:r>
                        <a:rPr lang="en-US" sz="1800"/>
                        <a:t>False negatives are costly (e.g., cancer detection)</a:t>
                      </a:r>
                    </a:p>
                  </a:txBody>
                  <a:tcPr anchor="ctr">
                    <a:lnL>
                      <a:noFill/>
                    </a:lnL>
                    <a:lnR>
                      <a:noFill/>
                    </a:lnR>
                    <a:lnT>
                      <a:noFill/>
                    </a:lnT>
                    <a:lnB>
                      <a:noFill/>
                    </a:lnB>
                    <a:noFill/>
                  </a:tcPr>
                </a:tc>
                <a:tc>
                  <a:txBody>
                    <a:bodyPr/>
                    <a:lstStyle/>
                    <a:p>
                      <a:r>
                        <a:rPr lang="en-US" sz="1800"/>
                        <a:t>You need very confident positives</a:t>
                      </a:r>
                    </a:p>
                  </a:txBody>
                  <a:tcPr anchor="ctr">
                    <a:lnL>
                      <a:noFill/>
                    </a:lnL>
                    <a:lnR>
                      <a:noFill/>
                    </a:lnR>
                    <a:lnT>
                      <a:noFill/>
                    </a:lnT>
                    <a:lnB>
                      <a:noFill/>
                    </a:lnB>
                    <a:noFill/>
                  </a:tcPr>
                </a:tc>
                <a:extLst>
                  <a:ext uri="{0D108BD9-81ED-4DB2-BD59-A6C34878D82A}">
                    <a16:rowId xmlns:a16="http://schemas.microsoft.com/office/drawing/2014/main" val="2656376615"/>
                  </a:ext>
                </a:extLst>
              </a:tr>
              <a:tr h="914400">
                <a:tc>
                  <a:txBody>
                    <a:bodyPr/>
                    <a:lstStyle/>
                    <a:p>
                      <a:r>
                        <a:rPr lang="nl-BE" sz="1800" b="1"/>
                        <a:t>Specificity</a:t>
                      </a:r>
                      <a:endParaRPr lang="nl-BE" sz="1800"/>
                    </a:p>
                  </a:txBody>
                  <a:tcPr anchor="ctr">
                    <a:lnL>
                      <a:noFill/>
                    </a:lnL>
                    <a:lnR>
                      <a:noFill/>
                    </a:lnR>
                    <a:lnT>
                      <a:noFill/>
                    </a:lnT>
                    <a:lnB>
                      <a:noFill/>
                    </a:lnB>
                    <a:noFill/>
                  </a:tcPr>
                </a:tc>
                <a:tc>
                  <a:txBody>
                    <a:bodyPr/>
                    <a:lstStyle/>
                    <a:p>
                      <a:r>
                        <a:rPr lang="nl-BE" sz="1800" dirty="0"/>
                        <a:t>TN/(TN+FP)</a:t>
                      </a:r>
                    </a:p>
                  </a:txBody>
                  <a:tcPr anchor="ctr">
                    <a:lnL>
                      <a:noFill/>
                    </a:lnL>
                    <a:lnR>
                      <a:noFill/>
                    </a:lnR>
                    <a:lnT>
                      <a:noFill/>
                    </a:lnT>
                    <a:lnB>
                      <a:noFill/>
                    </a:lnB>
                    <a:noFill/>
                  </a:tcPr>
                </a:tc>
                <a:tc>
                  <a:txBody>
                    <a:bodyPr/>
                    <a:lstStyle/>
                    <a:p>
                      <a:r>
                        <a:rPr lang="en-US" sz="1800"/>
                        <a:t>Important to identify negatives correctly (e.g., safe screening)</a:t>
                      </a:r>
                    </a:p>
                  </a:txBody>
                  <a:tcPr anchor="ctr">
                    <a:lnL>
                      <a:noFill/>
                    </a:lnL>
                    <a:lnR>
                      <a:noFill/>
                    </a:lnR>
                    <a:lnT>
                      <a:noFill/>
                    </a:lnT>
                    <a:lnB>
                      <a:noFill/>
                    </a:lnB>
                    <a:noFill/>
                  </a:tcPr>
                </a:tc>
                <a:tc>
                  <a:txBody>
                    <a:bodyPr/>
                    <a:lstStyle/>
                    <a:p>
                      <a:r>
                        <a:rPr lang="en-US" sz="1800"/>
                        <a:t>You care more about catching positives</a:t>
                      </a:r>
                    </a:p>
                  </a:txBody>
                  <a:tcPr anchor="ctr">
                    <a:lnL>
                      <a:noFill/>
                    </a:lnL>
                    <a:lnR>
                      <a:noFill/>
                    </a:lnR>
                    <a:lnT>
                      <a:noFill/>
                    </a:lnT>
                    <a:lnB>
                      <a:noFill/>
                    </a:lnB>
                    <a:noFill/>
                  </a:tcPr>
                </a:tc>
                <a:extLst>
                  <a:ext uri="{0D108BD9-81ED-4DB2-BD59-A6C34878D82A}">
                    <a16:rowId xmlns:a16="http://schemas.microsoft.com/office/drawing/2014/main" val="3070297544"/>
                  </a:ext>
                </a:extLst>
              </a:tr>
              <a:tr h="914400">
                <a:tc>
                  <a:txBody>
                    <a:bodyPr/>
                    <a:lstStyle/>
                    <a:p>
                      <a:r>
                        <a:rPr lang="nl-BE" sz="1800" b="1"/>
                        <a:t>F1 Score</a:t>
                      </a:r>
                      <a:endParaRPr lang="nl-BE" sz="1800"/>
                    </a:p>
                  </a:txBody>
                  <a:tcPr anchor="ctr">
                    <a:lnL>
                      <a:noFill/>
                    </a:lnL>
                    <a:lnR>
                      <a:noFill/>
                    </a:lnR>
                    <a:lnT>
                      <a:noFill/>
                    </a:lnT>
                    <a:lnB>
                      <a:noFill/>
                    </a:lnB>
                    <a:noFill/>
                  </a:tcPr>
                </a:tc>
                <a:tc>
                  <a:txBody>
                    <a:bodyPr/>
                    <a:lstStyle/>
                    <a:p>
                      <a:r>
                        <a:rPr lang="nl-BE" sz="1800" dirty="0"/>
                        <a:t>2⋅P⋅R/(P+R)</a:t>
                      </a:r>
                    </a:p>
                  </a:txBody>
                  <a:tcPr anchor="ctr">
                    <a:lnL>
                      <a:noFill/>
                    </a:lnL>
                    <a:lnR>
                      <a:noFill/>
                    </a:lnR>
                    <a:lnT>
                      <a:noFill/>
                    </a:lnT>
                    <a:lnB>
                      <a:noFill/>
                    </a:lnB>
                    <a:noFill/>
                  </a:tcPr>
                </a:tc>
                <a:tc>
                  <a:txBody>
                    <a:bodyPr/>
                    <a:lstStyle/>
                    <a:p>
                      <a:r>
                        <a:rPr lang="en-US" sz="1800"/>
                        <a:t>Need balance between precision and recall, imbalanced classes</a:t>
                      </a:r>
                    </a:p>
                  </a:txBody>
                  <a:tcPr anchor="ctr">
                    <a:lnL>
                      <a:noFill/>
                    </a:lnL>
                    <a:lnR>
                      <a:noFill/>
                    </a:lnR>
                    <a:lnT>
                      <a:noFill/>
                    </a:lnT>
                    <a:lnB>
                      <a:noFill/>
                    </a:lnB>
                    <a:noFill/>
                  </a:tcPr>
                </a:tc>
                <a:tc>
                  <a:txBody>
                    <a:bodyPr/>
                    <a:lstStyle/>
                    <a:p>
                      <a:r>
                        <a:rPr lang="en-US" sz="1800" dirty="0"/>
                        <a:t>One type of error is clearly more critical</a:t>
                      </a:r>
                    </a:p>
                  </a:txBody>
                  <a:tcPr anchor="ctr">
                    <a:lnL>
                      <a:noFill/>
                    </a:lnL>
                    <a:lnR>
                      <a:noFill/>
                    </a:lnR>
                    <a:lnT>
                      <a:noFill/>
                    </a:lnT>
                    <a:lnB>
                      <a:noFill/>
                    </a:lnB>
                    <a:noFill/>
                  </a:tcPr>
                </a:tc>
                <a:extLst>
                  <a:ext uri="{0D108BD9-81ED-4DB2-BD59-A6C34878D82A}">
                    <a16:rowId xmlns:a16="http://schemas.microsoft.com/office/drawing/2014/main" val="2843498015"/>
                  </a:ext>
                </a:extLst>
              </a:tr>
            </a:tbl>
          </a:graphicData>
        </a:graphic>
      </p:graphicFrame>
      <p:sp>
        <p:nvSpPr>
          <p:cNvPr id="4" name="Slide Number Placeholder 3">
            <a:extLst>
              <a:ext uri="{FF2B5EF4-FFF2-40B4-BE49-F238E27FC236}">
                <a16:creationId xmlns:a16="http://schemas.microsoft.com/office/drawing/2014/main" id="{638FAC48-D0BC-E37A-1114-43E15C1A3212}"/>
              </a:ext>
            </a:extLst>
          </p:cNvPr>
          <p:cNvSpPr>
            <a:spLocks noGrp="1"/>
          </p:cNvSpPr>
          <p:nvPr>
            <p:ph type="sldNum" sz="quarter" idx="12"/>
          </p:nvPr>
        </p:nvSpPr>
        <p:spPr/>
        <p:txBody>
          <a:bodyPr/>
          <a:lstStyle/>
          <a:p>
            <a:fld id="{FE1B3154-47D9-4402-8EDB-E791933DC0B9}" type="slidenum">
              <a:rPr lang="nl-BE" smtClean="0"/>
              <a:pPr/>
              <a:t>31</a:t>
            </a:fld>
            <a:endParaRPr lang="nl-BE"/>
          </a:p>
        </p:txBody>
      </p:sp>
    </p:spTree>
    <p:extLst>
      <p:ext uri="{BB962C8B-B14F-4D97-AF65-F5344CB8AC3E}">
        <p14:creationId xmlns:p14="http://schemas.microsoft.com/office/powerpoint/2010/main" val="574327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0AACE-70E8-20BE-2F0B-0EF7642D42BC}"/>
              </a:ext>
            </a:extLst>
          </p:cNvPr>
          <p:cNvSpPr>
            <a:spLocks noGrp="1"/>
          </p:cNvSpPr>
          <p:nvPr>
            <p:ph type="title"/>
          </p:nvPr>
        </p:nvSpPr>
        <p:spPr/>
        <p:txBody>
          <a:bodyPr/>
          <a:lstStyle/>
          <a:p>
            <a:r>
              <a:rPr lang="en-US" dirty="0"/>
              <a:t>Regression</a:t>
            </a:r>
            <a:endParaRPr lang="en-BE" dirty="0"/>
          </a:p>
        </p:txBody>
      </p:sp>
      <p:sp>
        <p:nvSpPr>
          <p:cNvPr id="3" name="Content Placeholder 2">
            <a:extLst>
              <a:ext uri="{FF2B5EF4-FFF2-40B4-BE49-F238E27FC236}">
                <a16:creationId xmlns:a16="http://schemas.microsoft.com/office/drawing/2014/main" id="{3FC9587D-6194-15D6-5965-604D5EF8067A}"/>
              </a:ext>
            </a:extLst>
          </p:cNvPr>
          <p:cNvSpPr>
            <a:spLocks noGrp="1"/>
          </p:cNvSpPr>
          <p:nvPr>
            <p:ph idx="1"/>
          </p:nvPr>
        </p:nvSpPr>
        <p:spPr/>
        <p:txBody>
          <a:bodyPr/>
          <a:lstStyle/>
          <a:p>
            <a:r>
              <a:rPr lang="en-US" dirty="0"/>
              <a:t>Repeating: all these metrics only work when doing </a:t>
            </a:r>
            <a:r>
              <a:rPr lang="en-US" b="1" dirty="0"/>
              <a:t>classification</a:t>
            </a:r>
          </a:p>
          <a:p>
            <a:pPr lvl="1"/>
            <a:r>
              <a:rPr lang="en-US" dirty="0"/>
              <a:t>“Is it going to be good or bad weather?”</a:t>
            </a:r>
          </a:p>
          <a:p>
            <a:pPr lvl="1"/>
            <a:r>
              <a:rPr lang="en-US" dirty="0"/>
              <a:t>“Can I win the tour de Flanders for amateurs?”</a:t>
            </a:r>
          </a:p>
          <a:p>
            <a:pPr lvl="1"/>
            <a:r>
              <a:rPr lang="en-US" dirty="0"/>
              <a:t>“How many years would it take for this student to graduate?”</a:t>
            </a:r>
          </a:p>
          <a:p>
            <a:r>
              <a:rPr lang="en-US" dirty="0"/>
              <a:t>When doing regression…</a:t>
            </a:r>
          </a:p>
          <a:p>
            <a:pPr lvl="1"/>
            <a:r>
              <a:rPr lang="en-US" dirty="0"/>
              <a:t>“What will the temperature be?”</a:t>
            </a:r>
          </a:p>
          <a:p>
            <a:pPr lvl="1"/>
            <a:r>
              <a:rPr lang="en-US" dirty="0"/>
              <a:t>“Which position could I get in the tour de Flanders for amateurs?”</a:t>
            </a:r>
          </a:p>
          <a:p>
            <a:pPr lvl="1"/>
            <a:r>
              <a:rPr lang="en-US" dirty="0"/>
              <a:t>“What are the odds of this student graduating in three years?”</a:t>
            </a:r>
          </a:p>
          <a:p>
            <a:r>
              <a:rPr lang="en-US" dirty="0"/>
              <a:t>Use </a:t>
            </a:r>
            <a:r>
              <a:rPr lang="en-US" b="1" dirty="0"/>
              <a:t>RMSE</a:t>
            </a:r>
          </a:p>
          <a:p>
            <a:pPr lvl="1"/>
            <a:endParaRPr lang="en-US" dirty="0"/>
          </a:p>
        </p:txBody>
      </p:sp>
      <p:sp>
        <p:nvSpPr>
          <p:cNvPr id="4" name="Slide Number Placeholder 3">
            <a:extLst>
              <a:ext uri="{FF2B5EF4-FFF2-40B4-BE49-F238E27FC236}">
                <a16:creationId xmlns:a16="http://schemas.microsoft.com/office/drawing/2014/main" id="{7B5D2132-5542-34EC-4A0C-AD769B61666F}"/>
              </a:ext>
            </a:extLst>
          </p:cNvPr>
          <p:cNvSpPr>
            <a:spLocks noGrp="1"/>
          </p:cNvSpPr>
          <p:nvPr>
            <p:ph type="sldNum" sz="quarter" idx="12"/>
          </p:nvPr>
        </p:nvSpPr>
        <p:spPr/>
        <p:txBody>
          <a:bodyPr/>
          <a:lstStyle/>
          <a:p>
            <a:fld id="{FE1B3154-47D9-4402-8EDB-E791933DC0B9}" type="slidenum">
              <a:rPr lang="nl-BE" smtClean="0"/>
              <a:pPr/>
              <a:t>32</a:t>
            </a:fld>
            <a:endParaRPr lang="nl-BE"/>
          </a:p>
        </p:txBody>
      </p:sp>
    </p:spTree>
    <p:extLst>
      <p:ext uri="{BB962C8B-B14F-4D97-AF65-F5344CB8AC3E}">
        <p14:creationId xmlns:p14="http://schemas.microsoft.com/office/powerpoint/2010/main" val="41492847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A78C4-C4BE-99E7-0493-7FE5E6BC77A9}"/>
              </a:ext>
            </a:extLst>
          </p:cNvPr>
          <p:cNvSpPr>
            <a:spLocks noGrp="1"/>
          </p:cNvSpPr>
          <p:nvPr>
            <p:ph type="title"/>
          </p:nvPr>
        </p:nvSpPr>
        <p:spPr/>
        <p:txBody>
          <a:bodyPr/>
          <a:lstStyle/>
          <a:p>
            <a:r>
              <a:rPr lang="en-US" noProof="0" dirty="0"/>
              <a:t>Back to work!</a:t>
            </a:r>
          </a:p>
        </p:txBody>
      </p:sp>
      <p:sp>
        <p:nvSpPr>
          <p:cNvPr id="3" name="Content Placeholder 2">
            <a:extLst>
              <a:ext uri="{FF2B5EF4-FFF2-40B4-BE49-F238E27FC236}">
                <a16:creationId xmlns:a16="http://schemas.microsoft.com/office/drawing/2014/main" id="{8487C3BB-B905-041F-DA54-DFCBE1308979}"/>
              </a:ext>
            </a:extLst>
          </p:cNvPr>
          <p:cNvSpPr>
            <a:spLocks noGrp="1"/>
          </p:cNvSpPr>
          <p:nvPr>
            <p:ph idx="1"/>
          </p:nvPr>
        </p:nvSpPr>
        <p:spPr/>
        <p:txBody>
          <a:bodyPr>
            <a:normAutofit/>
          </a:bodyPr>
          <a:lstStyle/>
          <a:p>
            <a:r>
              <a:rPr lang="en-US" noProof="0" dirty="0"/>
              <a:t>Exercises</a:t>
            </a:r>
            <a:r>
              <a:rPr lang="en-US" dirty="0"/>
              <a:t> 5.1, 5.2 and 5.3</a:t>
            </a:r>
          </a:p>
          <a:p>
            <a:pPr lvl="1"/>
            <a:r>
              <a:rPr lang="en-US" dirty="0"/>
              <a:t>We’ll be creating a lot of models without having looked at how they work. For now use them as a black box and interpret the results.</a:t>
            </a:r>
          </a:p>
          <a:p>
            <a:pPr lvl="1"/>
            <a:r>
              <a:rPr lang="en-US" dirty="0"/>
              <a:t>As it should be done, we also start with data exploration. Never skip that step.</a:t>
            </a:r>
          </a:p>
          <a:p>
            <a:r>
              <a:rPr lang="en-US" noProof="0" dirty="0"/>
              <a:t>Next, we’ll install </a:t>
            </a:r>
            <a:r>
              <a:rPr lang="en-US" noProof="0" dirty="0" err="1"/>
              <a:t>PyCaret</a:t>
            </a:r>
            <a:r>
              <a:rPr lang="en-US" noProof="0" dirty="0"/>
              <a:t> (</a:t>
            </a:r>
            <a:r>
              <a:rPr lang="en-US" dirty="0"/>
              <a:t>which is tricky)</a:t>
            </a:r>
          </a:p>
          <a:p>
            <a:r>
              <a:rPr lang="en-US" noProof="0" dirty="0" err="1"/>
              <a:t>PyCaret</a:t>
            </a:r>
            <a:r>
              <a:rPr lang="en-US" noProof="0" dirty="0"/>
              <a:t> will be the stepping stone to the next chapter and a great closure for this chapter that concerned the metrics of a model.</a:t>
            </a:r>
          </a:p>
        </p:txBody>
      </p:sp>
      <p:sp>
        <p:nvSpPr>
          <p:cNvPr id="4" name="Slide Number Placeholder 3">
            <a:extLst>
              <a:ext uri="{FF2B5EF4-FFF2-40B4-BE49-F238E27FC236}">
                <a16:creationId xmlns:a16="http://schemas.microsoft.com/office/drawing/2014/main" id="{A3571C44-5A20-711E-E4EE-D612FD858ED3}"/>
              </a:ext>
            </a:extLst>
          </p:cNvPr>
          <p:cNvSpPr>
            <a:spLocks noGrp="1"/>
          </p:cNvSpPr>
          <p:nvPr>
            <p:ph type="sldNum" sz="quarter" idx="12"/>
          </p:nvPr>
        </p:nvSpPr>
        <p:spPr/>
        <p:txBody>
          <a:bodyPr/>
          <a:lstStyle/>
          <a:p>
            <a:fld id="{FE1B3154-47D9-4402-8EDB-E791933DC0B9}" type="slidenum">
              <a:rPr lang="nl-BE" smtClean="0"/>
              <a:pPr/>
              <a:t>33</a:t>
            </a:fld>
            <a:endParaRPr lang="nl-BE"/>
          </a:p>
        </p:txBody>
      </p:sp>
    </p:spTree>
    <p:extLst>
      <p:ext uri="{BB962C8B-B14F-4D97-AF65-F5344CB8AC3E}">
        <p14:creationId xmlns:p14="http://schemas.microsoft.com/office/powerpoint/2010/main" val="659858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2553E-25E0-200B-3B54-19FE0B4A8D82}"/>
              </a:ext>
            </a:extLst>
          </p:cNvPr>
          <p:cNvSpPr>
            <a:spLocks noGrp="1"/>
          </p:cNvSpPr>
          <p:nvPr>
            <p:ph type="title"/>
          </p:nvPr>
        </p:nvSpPr>
        <p:spPr/>
        <p:txBody>
          <a:bodyPr/>
          <a:lstStyle/>
          <a:p>
            <a:r>
              <a:rPr lang="en-US" dirty="0"/>
              <a:t>Model quality</a:t>
            </a:r>
          </a:p>
        </p:txBody>
      </p:sp>
      <p:sp>
        <p:nvSpPr>
          <p:cNvPr id="3" name="Content Placeholder 2">
            <a:extLst>
              <a:ext uri="{FF2B5EF4-FFF2-40B4-BE49-F238E27FC236}">
                <a16:creationId xmlns:a16="http://schemas.microsoft.com/office/drawing/2014/main" id="{2E83F126-68A0-1D97-94B6-86CAB4CDA456}"/>
              </a:ext>
            </a:extLst>
          </p:cNvPr>
          <p:cNvSpPr>
            <a:spLocks noGrp="1"/>
          </p:cNvSpPr>
          <p:nvPr>
            <p:ph idx="1"/>
          </p:nvPr>
        </p:nvSpPr>
        <p:spPr/>
        <p:txBody>
          <a:bodyPr/>
          <a:lstStyle/>
          <a:p>
            <a:r>
              <a:rPr lang="en-US" dirty="0"/>
              <a:t>You’ve made a model, but now you need to test how good the model is</a:t>
            </a:r>
          </a:p>
          <a:p>
            <a:r>
              <a:rPr lang="en-US" dirty="0"/>
              <a:t>Before training, hold back some data that the model won’t get to ‘see’</a:t>
            </a:r>
          </a:p>
          <a:p>
            <a:pPr lvl="1"/>
            <a:r>
              <a:rPr lang="en-US" dirty="0"/>
              <a:t>Train, test, </a:t>
            </a:r>
            <a:r>
              <a:rPr lang="en-US" dirty="0">
                <a:solidFill>
                  <a:srgbClr val="FF0000"/>
                </a:solidFill>
              </a:rPr>
              <a:t>validation </a:t>
            </a:r>
            <a:r>
              <a:rPr lang="en-US" dirty="0"/>
              <a:t>(see next slide)</a:t>
            </a:r>
            <a:endParaRPr lang="en-US" dirty="0">
              <a:solidFill>
                <a:srgbClr val="FF0000"/>
              </a:solidFill>
            </a:endParaRPr>
          </a:p>
          <a:p>
            <a:r>
              <a:rPr lang="en-US" dirty="0"/>
              <a:t>Let the model predict this data and compare the results with what you know should be the outcome</a:t>
            </a:r>
          </a:p>
          <a:p>
            <a:r>
              <a:rPr lang="en-US" dirty="0"/>
              <a:t>Regression:</a:t>
            </a:r>
          </a:p>
          <a:p>
            <a:pPr lvl="1"/>
            <a:r>
              <a:rPr lang="en-US" dirty="0"/>
              <a:t>RMSE</a:t>
            </a:r>
          </a:p>
          <a:p>
            <a:r>
              <a:rPr lang="en-US" dirty="0"/>
              <a:t>Classification:</a:t>
            </a:r>
          </a:p>
          <a:p>
            <a:pPr lvl="1"/>
            <a:r>
              <a:rPr lang="en-US" dirty="0"/>
              <a:t>Confusion matrix</a:t>
            </a:r>
          </a:p>
        </p:txBody>
      </p:sp>
      <p:sp>
        <p:nvSpPr>
          <p:cNvPr id="4" name="Slide Number Placeholder 3">
            <a:extLst>
              <a:ext uri="{FF2B5EF4-FFF2-40B4-BE49-F238E27FC236}">
                <a16:creationId xmlns:a16="http://schemas.microsoft.com/office/drawing/2014/main" id="{4E4CE38A-544C-0F23-E035-37B7EE711E54}"/>
              </a:ext>
            </a:extLst>
          </p:cNvPr>
          <p:cNvSpPr>
            <a:spLocks noGrp="1"/>
          </p:cNvSpPr>
          <p:nvPr>
            <p:ph type="sldNum" sz="quarter" idx="12"/>
          </p:nvPr>
        </p:nvSpPr>
        <p:spPr/>
        <p:txBody>
          <a:bodyPr/>
          <a:lstStyle/>
          <a:p>
            <a:fld id="{FE1B3154-47D9-4402-8EDB-E791933DC0B9}" type="slidenum">
              <a:rPr lang="nl-BE" smtClean="0"/>
              <a:pPr/>
              <a:t>4</a:t>
            </a:fld>
            <a:endParaRPr lang="nl-BE"/>
          </a:p>
        </p:txBody>
      </p:sp>
    </p:spTree>
    <p:extLst>
      <p:ext uri="{BB962C8B-B14F-4D97-AF65-F5344CB8AC3E}">
        <p14:creationId xmlns:p14="http://schemas.microsoft.com/office/powerpoint/2010/main" val="1052984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86D8-221D-145C-4CBD-0C62C45A11F1}"/>
              </a:ext>
            </a:extLst>
          </p:cNvPr>
          <p:cNvSpPr>
            <a:spLocks noGrp="1"/>
          </p:cNvSpPr>
          <p:nvPr>
            <p:ph type="title"/>
          </p:nvPr>
        </p:nvSpPr>
        <p:spPr/>
        <p:txBody>
          <a:bodyPr/>
          <a:lstStyle/>
          <a:p>
            <a:r>
              <a:rPr lang="en-US" noProof="0" dirty="0"/>
              <a:t>Train, test, validation</a:t>
            </a:r>
          </a:p>
        </p:txBody>
      </p:sp>
      <p:sp>
        <p:nvSpPr>
          <p:cNvPr id="3" name="Content Placeholder 2">
            <a:extLst>
              <a:ext uri="{FF2B5EF4-FFF2-40B4-BE49-F238E27FC236}">
                <a16:creationId xmlns:a16="http://schemas.microsoft.com/office/drawing/2014/main" id="{C1840A33-1A4E-2D0C-73C0-263776FF14DE}"/>
              </a:ext>
            </a:extLst>
          </p:cNvPr>
          <p:cNvSpPr>
            <a:spLocks noGrp="1"/>
          </p:cNvSpPr>
          <p:nvPr>
            <p:ph idx="1"/>
          </p:nvPr>
        </p:nvSpPr>
        <p:spPr/>
        <p:txBody>
          <a:bodyPr>
            <a:normAutofit lnSpcReduction="10000"/>
          </a:bodyPr>
          <a:lstStyle/>
          <a:p>
            <a:r>
              <a:rPr lang="en-US" noProof="0" dirty="0"/>
              <a:t>You split your data in three parts. The exact percentages differ, but training is the biggest (70%-80%), and the remainder is divided equally between validation and test.</a:t>
            </a:r>
          </a:p>
          <a:p>
            <a:pPr lvl="1"/>
            <a:r>
              <a:rPr lang="en-US" noProof="0" dirty="0"/>
              <a:t>Data should be divided using the same probability distributions. (Don’t take the top X rows from a sorted dataset.)</a:t>
            </a:r>
          </a:p>
          <a:p>
            <a:r>
              <a:rPr lang="en-US" noProof="0" dirty="0"/>
              <a:t>Sometimes you only use a training and a test-set:</a:t>
            </a:r>
          </a:p>
          <a:p>
            <a:pPr lvl="1"/>
            <a:r>
              <a:rPr lang="en-US" noProof="0" dirty="0"/>
              <a:t>Train the model and test it once</a:t>
            </a:r>
          </a:p>
          <a:p>
            <a:r>
              <a:rPr lang="en-US" noProof="0" dirty="0"/>
              <a:t>When you can adjust parameters on the model, you need a validation-set</a:t>
            </a:r>
          </a:p>
          <a:p>
            <a:pPr lvl="1"/>
            <a:r>
              <a:rPr lang="en-US" noProof="0" dirty="0"/>
              <a:t>Train model using param X, validate, set param Y, train again, validate, …</a:t>
            </a:r>
          </a:p>
          <a:p>
            <a:pPr lvl="1"/>
            <a:r>
              <a:rPr lang="en-US" noProof="0" dirty="0"/>
              <a:t>Finally test the final model using the (until then unseen) test-set</a:t>
            </a:r>
          </a:p>
          <a:p>
            <a:r>
              <a:rPr lang="en-US" dirty="0"/>
              <a:t>More on this in the next chapter</a:t>
            </a:r>
            <a:endParaRPr lang="en-US" noProof="0" dirty="0"/>
          </a:p>
        </p:txBody>
      </p:sp>
      <p:sp>
        <p:nvSpPr>
          <p:cNvPr id="4" name="Slide Number Placeholder 3">
            <a:extLst>
              <a:ext uri="{FF2B5EF4-FFF2-40B4-BE49-F238E27FC236}">
                <a16:creationId xmlns:a16="http://schemas.microsoft.com/office/drawing/2014/main" id="{34E20836-B169-95EA-33A3-CCE2D087EB4E}"/>
              </a:ext>
            </a:extLst>
          </p:cNvPr>
          <p:cNvSpPr>
            <a:spLocks noGrp="1"/>
          </p:cNvSpPr>
          <p:nvPr>
            <p:ph type="sldNum" sz="quarter" idx="12"/>
          </p:nvPr>
        </p:nvSpPr>
        <p:spPr/>
        <p:txBody>
          <a:bodyPr/>
          <a:lstStyle/>
          <a:p>
            <a:fld id="{FE1B3154-47D9-4402-8EDB-E791933DC0B9}" type="slidenum">
              <a:rPr lang="nl-BE" smtClean="0"/>
              <a:pPr/>
              <a:t>5</a:t>
            </a:fld>
            <a:endParaRPr lang="nl-BE"/>
          </a:p>
        </p:txBody>
      </p:sp>
    </p:spTree>
    <p:extLst>
      <p:ext uri="{BB962C8B-B14F-4D97-AF65-F5344CB8AC3E}">
        <p14:creationId xmlns:p14="http://schemas.microsoft.com/office/powerpoint/2010/main" val="675426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89DA2-61F0-0865-309C-F949363CA525}"/>
              </a:ext>
            </a:extLst>
          </p:cNvPr>
          <p:cNvSpPr>
            <a:spLocks noGrp="1"/>
          </p:cNvSpPr>
          <p:nvPr>
            <p:ph type="title"/>
          </p:nvPr>
        </p:nvSpPr>
        <p:spPr/>
        <p:txBody>
          <a:bodyPr/>
          <a:lstStyle/>
          <a:p>
            <a:r>
              <a:rPr lang="en-US" dirty="0"/>
              <a:t>Regression model quality</a:t>
            </a:r>
          </a:p>
        </p:txBody>
      </p:sp>
      <p:sp>
        <p:nvSpPr>
          <p:cNvPr id="3" name="Content Placeholder 2">
            <a:extLst>
              <a:ext uri="{FF2B5EF4-FFF2-40B4-BE49-F238E27FC236}">
                <a16:creationId xmlns:a16="http://schemas.microsoft.com/office/drawing/2014/main" id="{2A05AB38-A5E9-6C8D-6D73-E554A70AF088}"/>
              </a:ext>
            </a:extLst>
          </p:cNvPr>
          <p:cNvSpPr>
            <a:spLocks noGrp="1"/>
          </p:cNvSpPr>
          <p:nvPr>
            <p:ph idx="1"/>
          </p:nvPr>
        </p:nvSpPr>
        <p:spPr>
          <a:xfrm>
            <a:off x="582705" y="1550894"/>
            <a:ext cx="11396962" cy="4626069"/>
          </a:xfrm>
        </p:spPr>
        <p:txBody>
          <a:bodyPr>
            <a:normAutofit/>
          </a:bodyPr>
          <a:lstStyle/>
          <a:p>
            <a:r>
              <a:rPr lang="en-US" dirty="0"/>
              <a:t>When doing regression, assessing model quality is quite easy with the RMSE</a:t>
            </a:r>
          </a:p>
          <a:p>
            <a:r>
              <a:rPr lang="en-US" dirty="0"/>
              <a:t>It’s a measure for how far the predicted values where from the actual value</a:t>
            </a:r>
          </a:p>
          <a:p>
            <a:pPr lvl="1"/>
            <a:r>
              <a:rPr lang="en-US" dirty="0"/>
              <a:t>Lower is better</a:t>
            </a:r>
          </a:p>
          <a:p>
            <a:r>
              <a:rPr lang="en-US" dirty="0"/>
              <a:t>RMSE already penalizes large errors and the unit is the same as the actual data</a:t>
            </a:r>
          </a:p>
          <a:p>
            <a:pPr lvl="1"/>
            <a:r>
              <a:rPr lang="en-US" dirty="0"/>
              <a:t>When predicting temperature the unit of the RMSE will also be “degrees”, not “degrees</a:t>
            </a:r>
            <a:r>
              <a:rPr lang="en-US" dirty="0">
                <a:solidFill>
                  <a:srgbClr val="FF0000"/>
                </a:solidFill>
              </a:rPr>
              <a:t>²</a:t>
            </a:r>
            <a:r>
              <a:rPr lang="en-US" dirty="0"/>
              <a:t>”</a:t>
            </a:r>
          </a:p>
          <a:p>
            <a:r>
              <a:rPr lang="en-US" dirty="0"/>
              <a:t>There are alternatives</a:t>
            </a:r>
          </a:p>
          <a:p>
            <a:pPr lvl="1"/>
            <a:r>
              <a:rPr lang="en-US" dirty="0"/>
              <a:t>MAE (Mean Absolute Error) – more robust to outliers</a:t>
            </a:r>
          </a:p>
          <a:p>
            <a:pPr lvl="1"/>
            <a:r>
              <a:rPr lang="en-US" dirty="0"/>
              <a:t>R² (Coefficient of Determination) – measures proportion of variance explained</a:t>
            </a:r>
          </a:p>
          <a:p>
            <a:endParaRPr lang="en-US" dirty="0"/>
          </a:p>
        </p:txBody>
      </p:sp>
      <p:sp>
        <p:nvSpPr>
          <p:cNvPr id="4" name="Slide Number Placeholder 3">
            <a:extLst>
              <a:ext uri="{FF2B5EF4-FFF2-40B4-BE49-F238E27FC236}">
                <a16:creationId xmlns:a16="http://schemas.microsoft.com/office/drawing/2014/main" id="{49F575B1-C1A6-F5DB-5204-436C1B3F3E8C}"/>
              </a:ext>
            </a:extLst>
          </p:cNvPr>
          <p:cNvSpPr>
            <a:spLocks noGrp="1"/>
          </p:cNvSpPr>
          <p:nvPr>
            <p:ph type="sldNum" sz="quarter" idx="12"/>
          </p:nvPr>
        </p:nvSpPr>
        <p:spPr/>
        <p:txBody>
          <a:bodyPr/>
          <a:lstStyle/>
          <a:p>
            <a:fld id="{FE1B3154-47D9-4402-8EDB-E791933DC0B9}" type="slidenum">
              <a:rPr lang="nl-BE" smtClean="0"/>
              <a:pPr/>
              <a:t>6</a:t>
            </a:fld>
            <a:endParaRPr lang="nl-BE"/>
          </a:p>
        </p:txBody>
      </p:sp>
    </p:spTree>
    <p:extLst>
      <p:ext uri="{BB962C8B-B14F-4D97-AF65-F5344CB8AC3E}">
        <p14:creationId xmlns:p14="http://schemas.microsoft.com/office/powerpoint/2010/main" val="751942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E161-0EF9-E5F1-E908-771D168C2E2C}"/>
              </a:ext>
            </a:extLst>
          </p:cNvPr>
          <p:cNvSpPr>
            <a:spLocks noGrp="1"/>
          </p:cNvSpPr>
          <p:nvPr>
            <p:ph type="title"/>
          </p:nvPr>
        </p:nvSpPr>
        <p:spPr/>
        <p:txBody>
          <a:bodyPr/>
          <a:lstStyle/>
          <a:p>
            <a:r>
              <a:rPr lang="en-US" noProof="0" dirty="0"/>
              <a:t>Classification model: Cat or not cat?</a:t>
            </a:r>
          </a:p>
        </p:txBody>
      </p:sp>
      <p:sp>
        <p:nvSpPr>
          <p:cNvPr id="3" name="Content Placeholder 2">
            <a:extLst>
              <a:ext uri="{FF2B5EF4-FFF2-40B4-BE49-F238E27FC236}">
                <a16:creationId xmlns:a16="http://schemas.microsoft.com/office/drawing/2014/main" id="{5205A53C-AE87-FDA2-9FBA-953FB79DD4BC}"/>
              </a:ext>
            </a:extLst>
          </p:cNvPr>
          <p:cNvSpPr>
            <a:spLocks noGrp="1"/>
          </p:cNvSpPr>
          <p:nvPr>
            <p:ph idx="1"/>
          </p:nvPr>
        </p:nvSpPr>
        <p:spPr/>
        <p:txBody>
          <a:bodyPr>
            <a:normAutofit/>
          </a:bodyPr>
          <a:lstStyle/>
          <a:p>
            <a:r>
              <a:rPr lang="en-US" noProof="0" dirty="0"/>
              <a:t>This </a:t>
            </a:r>
            <a:r>
              <a:rPr lang="en-US" noProof="0" dirty="0" err="1"/>
              <a:t>powerpoint</a:t>
            </a:r>
            <a:r>
              <a:rPr lang="en-US" noProof="0" dirty="0"/>
              <a:t> uses the very bad “is it a cat or not a cat”-model</a:t>
            </a:r>
          </a:p>
          <a:p>
            <a:r>
              <a:rPr lang="en-US" noProof="0" dirty="0"/>
              <a:t>This is a bad model for 2 reasons:</a:t>
            </a:r>
          </a:p>
          <a:p>
            <a:pPr lvl="1"/>
            <a:r>
              <a:rPr lang="en-US" noProof="0" dirty="0"/>
              <a:t>Cat or not cat is a deep learning model, where we are working with machine learning. The results of a machine learning model are the same though, but less graphical (a fraudulent transaction is nowhere near as cute as a cat).</a:t>
            </a:r>
          </a:p>
          <a:p>
            <a:pPr lvl="1"/>
            <a:r>
              <a:rPr lang="en-US" noProof="0" dirty="0"/>
              <a:t>The model is awful. Any script-kiddy copying from </a:t>
            </a:r>
            <a:r>
              <a:rPr lang="en-US" noProof="0" dirty="0" err="1"/>
              <a:t>youtube</a:t>
            </a:r>
            <a:r>
              <a:rPr lang="en-US" noProof="0" dirty="0"/>
              <a:t> can make a better cat-dog model. The reason we work with such a bad model is because that makes it easier to align the results with the model. (0,9987 is less than 0,99978, but it easier to see the difference between 0,18 and 0,64)</a:t>
            </a:r>
          </a:p>
        </p:txBody>
      </p:sp>
      <p:sp>
        <p:nvSpPr>
          <p:cNvPr id="4" name="Slide Number Placeholder 3">
            <a:extLst>
              <a:ext uri="{FF2B5EF4-FFF2-40B4-BE49-F238E27FC236}">
                <a16:creationId xmlns:a16="http://schemas.microsoft.com/office/drawing/2014/main" id="{FDC7B83A-4819-767D-8FF8-F3DF8B61C60A}"/>
              </a:ext>
            </a:extLst>
          </p:cNvPr>
          <p:cNvSpPr>
            <a:spLocks noGrp="1"/>
          </p:cNvSpPr>
          <p:nvPr>
            <p:ph type="sldNum" sz="quarter" idx="12"/>
          </p:nvPr>
        </p:nvSpPr>
        <p:spPr/>
        <p:txBody>
          <a:bodyPr/>
          <a:lstStyle/>
          <a:p>
            <a:fld id="{FE1B3154-47D9-4402-8EDB-E791933DC0B9}" type="slidenum">
              <a:rPr lang="nl-BE" smtClean="0"/>
              <a:pPr/>
              <a:t>7</a:t>
            </a:fld>
            <a:endParaRPr lang="nl-BE"/>
          </a:p>
        </p:txBody>
      </p:sp>
    </p:spTree>
    <p:extLst>
      <p:ext uri="{BB962C8B-B14F-4D97-AF65-F5344CB8AC3E}">
        <p14:creationId xmlns:p14="http://schemas.microsoft.com/office/powerpoint/2010/main" val="3155842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7124-A6ED-6A05-A263-3524E0DCE970}"/>
              </a:ext>
            </a:extLst>
          </p:cNvPr>
          <p:cNvSpPr>
            <a:spLocks noGrp="1"/>
          </p:cNvSpPr>
          <p:nvPr>
            <p:ph type="title"/>
          </p:nvPr>
        </p:nvSpPr>
        <p:spPr/>
        <p:txBody>
          <a:bodyPr/>
          <a:lstStyle/>
          <a:p>
            <a:r>
              <a:rPr lang="en-US" dirty="0"/>
              <a:t>Classification model quality</a:t>
            </a:r>
          </a:p>
        </p:txBody>
      </p:sp>
      <p:sp>
        <p:nvSpPr>
          <p:cNvPr id="3" name="Content Placeholder 2">
            <a:extLst>
              <a:ext uri="{FF2B5EF4-FFF2-40B4-BE49-F238E27FC236}">
                <a16:creationId xmlns:a16="http://schemas.microsoft.com/office/drawing/2014/main" id="{A6D6382F-845E-241B-C743-0567851C0932}"/>
              </a:ext>
            </a:extLst>
          </p:cNvPr>
          <p:cNvSpPr>
            <a:spLocks noGrp="1"/>
          </p:cNvSpPr>
          <p:nvPr>
            <p:ph idx="1"/>
          </p:nvPr>
        </p:nvSpPr>
        <p:spPr>
          <a:xfrm>
            <a:off x="582704" y="1550894"/>
            <a:ext cx="6187965" cy="4626069"/>
          </a:xfrm>
        </p:spPr>
        <p:txBody>
          <a:bodyPr>
            <a:normAutofit/>
          </a:bodyPr>
          <a:lstStyle/>
          <a:p>
            <a:r>
              <a:rPr lang="en-US" dirty="0"/>
              <a:t>A confusion matrix shows the number…</a:t>
            </a:r>
          </a:p>
          <a:p>
            <a:pPr lvl="1"/>
            <a:r>
              <a:rPr lang="en-US" dirty="0">
                <a:solidFill>
                  <a:schemeClr val="accent6"/>
                </a:solidFill>
              </a:rPr>
              <a:t>Of predicted cats that where cats</a:t>
            </a:r>
          </a:p>
          <a:p>
            <a:pPr lvl="1"/>
            <a:r>
              <a:rPr lang="en-US" dirty="0">
                <a:solidFill>
                  <a:srgbClr val="C00000"/>
                </a:solidFill>
              </a:rPr>
              <a:t>Of predicted cats that where not cats</a:t>
            </a:r>
          </a:p>
          <a:p>
            <a:pPr lvl="1"/>
            <a:r>
              <a:rPr lang="en-US" dirty="0">
                <a:solidFill>
                  <a:srgbClr val="C00000"/>
                </a:solidFill>
              </a:rPr>
              <a:t>Of predicted not cats that where cats</a:t>
            </a:r>
          </a:p>
          <a:p>
            <a:pPr lvl="1"/>
            <a:r>
              <a:rPr lang="en-US" dirty="0">
                <a:solidFill>
                  <a:schemeClr val="accent6"/>
                </a:solidFill>
              </a:rPr>
              <a:t>Of predicted not cats that where not cats</a:t>
            </a:r>
          </a:p>
          <a:p>
            <a:r>
              <a:rPr lang="en-US" dirty="0"/>
              <a:t>Which gives you a lot of information, but what is better?</a:t>
            </a:r>
          </a:p>
          <a:p>
            <a:pPr lvl="1"/>
            <a:r>
              <a:rPr lang="en-US" dirty="0"/>
              <a:t>A model that predicts to many cats</a:t>
            </a:r>
          </a:p>
          <a:p>
            <a:pPr lvl="1"/>
            <a:r>
              <a:rPr lang="en-US" dirty="0"/>
              <a:t>A model that predicts to many not cats</a:t>
            </a:r>
          </a:p>
          <a:p>
            <a:pPr lvl="1"/>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F4AC9B76-AF1B-EFDA-B66F-F6660C39CC8D}"/>
              </a:ext>
            </a:extLst>
          </p:cNvPr>
          <p:cNvSpPr>
            <a:spLocks noGrp="1"/>
          </p:cNvSpPr>
          <p:nvPr>
            <p:ph type="sldNum" sz="quarter" idx="12"/>
          </p:nvPr>
        </p:nvSpPr>
        <p:spPr/>
        <p:txBody>
          <a:bodyPr/>
          <a:lstStyle/>
          <a:p>
            <a:fld id="{FE1B3154-47D9-4402-8EDB-E791933DC0B9}" type="slidenum">
              <a:rPr lang="nl-BE" smtClean="0"/>
              <a:pPr/>
              <a:t>8</a:t>
            </a:fld>
            <a:endParaRPr lang="nl-BE" dirty="0"/>
          </a:p>
        </p:txBody>
      </p:sp>
      <p:pic>
        <p:nvPicPr>
          <p:cNvPr id="7" name="Picture 6" descr="A chart with a purple arrow and text&#10;&#10;Description automatically generated">
            <a:extLst>
              <a:ext uri="{FF2B5EF4-FFF2-40B4-BE49-F238E27FC236}">
                <a16:creationId xmlns:a16="http://schemas.microsoft.com/office/drawing/2014/main" id="{08E81624-25F0-C127-A4A6-3BD31D0AEA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9459" y="3429000"/>
            <a:ext cx="5468113" cy="2372056"/>
          </a:xfrm>
          <a:prstGeom prst="rect">
            <a:avLst/>
          </a:prstGeom>
        </p:spPr>
      </p:pic>
      <p:pic>
        <p:nvPicPr>
          <p:cNvPr id="5" name="Picture 4" descr="Diagram&#10;&#10;Description automatically generated with low confidence">
            <a:extLst>
              <a:ext uri="{FF2B5EF4-FFF2-40B4-BE49-F238E27FC236}">
                <a16:creationId xmlns:a16="http://schemas.microsoft.com/office/drawing/2014/main" id="{0FB24D8D-23B3-D685-29D0-EA54CF3432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7457" y="136525"/>
            <a:ext cx="4275690" cy="2508812"/>
          </a:xfrm>
          <a:prstGeom prst="rect">
            <a:avLst/>
          </a:prstGeom>
        </p:spPr>
      </p:pic>
    </p:spTree>
    <p:extLst>
      <p:ext uri="{BB962C8B-B14F-4D97-AF65-F5344CB8AC3E}">
        <p14:creationId xmlns:p14="http://schemas.microsoft.com/office/powerpoint/2010/main" val="3887446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F3189-91EE-10FF-F766-80749044198B}"/>
              </a:ext>
            </a:extLst>
          </p:cNvPr>
          <p:cNvSpPr>
            <a:spLocks noGrp="1"/>
          </p:cNvSpPr>
          <p:nvPr>
            <p:ph type="title"/>
          </p:nvPr>
        </p:nvSpPr>
        <p:spPr/>
        <p:txBody>
          <a:bodyPr/>
          <a:lstStyle/>
          <a:p>
            <a:r>
              <a:rPr lang="en-US" noProof="0" dirty="0"/>
              <a:t>Confusion matrix</a:t>
            </a:r>
          </a:p>
        </p:txBody>
      </p:sp>
      <p:sp>
        <p:nvSpPr>
          <p:cNvPr id="3" name="Content Placeholder 2">
            <a:extLst>
              <a:ext uri="{FF2B5EF4-FFF2-40B4-BE49-F238E27FC236}">
                <a16:creationId xmlns:a16="http://schemas.microsoft.com/office/drawing/2014/main" id="{A78652EE-A04F-C99B-00AE-D17D5EAE8A35}"/>
              </a:ext>
            </a:extLst>
          </p:cNvPr>
          <p:cNvSpPr>
            <a:spLocks noGrp="1"/>
          </p:cNvSpPr>
          <p:nvPr>
            <p:ph idx="1"/>
          </p:nvPr>
        </p:nvSpPr>
        <p:spPr>
          <a:xfrm>
            <a:off x="582705" y="1550894"/>
            <a:ext cx="6157142" cy="4626069"/>
          </a:xfrm>
        </p:spPr>
        <p:txBody>
          <a:bodyPr/>
          <a:lstStyle/>
          <a:p>
            <a:r>
              <a:rPr lang="en-US" noProof="0" dirty="0"/>
              <a:t>A very simple confusion matrix for a binary classifier</a:t>
            </a:r>
          </a:p>
          <a:p>
            <a:r>
              <a:rPr lang="en-US" noProof="0" dirty="0"/>
              <a:t>With examples:</a:t>
            </a:r>
          </a:p>
        </p:txBody>
      </p:sp>
      <p:sp>
        <p:nvSpPr>
          <p:cNvPr id="4" name="Slide Number Placeholder 3">
            <a:extLst>
              <a:ext uri="{FF2B5EF4-FFF2-40B4-BE49-F238E27FC236}">
                <a16:creationId xmlns:a16="http://schemas.microsoft.com/office/drawing/2014/main" id="{F04B157A-38E8-B8CA-B223-A1414D10686E}"/>
              </a:ext>
            </a:extLst>
          </p:cNvPr>
          <p:cNvSpPr>
            <a:spLocks noGrp="1"/>
          </p:cNvSpPr>
          <p:nvPr>
            <p:ph type="sldNum" sz="quarter" idx="12"/>
          </p:nvPr>
        </p:nvSpPr>
        <p:spPr/>
        <p:txBody>
          <a:bodyPr/>
          <a:lstStyle/>
          <a:p>
            <a:fld id="{FE1B3154-47D9-4402-8EDB-E791933DC0B9}" type="slidenum">
              <a:rPr lang="nl-BE" smtClean="0"/>
              <a:pPr/>
              <a:t>9</a:t>
            </a:fld>
            <a:endParaRPr lang="nl-BE"/>
          </a:p>
        </p:txBody>
      </p:sp>
      <p:pic>
        <p:nvPicPr>
          <p:cNvPr id="10" name="Picture 9" descr="A chart with a purple arrow and text&#10;&#10;Description automatically generated">
            <a:extLst>
              <a:ext uri="{FF2B5EF4-FFF2-40B4-BE49-F238E27FC236}">
                <a16:creationId xmlns:a16="http://schemas.microsoft.com/office/drawing/2014/main" id="{D9EBA8F8-BD2A-CB6B-EECA-A2FDDBD3E1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6496" y="1550894"/>
            <a:ext cx="5468113" cy="2372056"/>
          </a:xfrm>
          <a:prstGeom prst="rect">
            <a:avLst/>
          </a:prstGeom>
        </p:spPr>
      </p:pic>
      <p:pic>
        <p:nvPicPr>
          <p:cNvPr id="12" name="Picture 11" descr="A screenshot of a computer screen&#10;&#10;Description automatically generated">
            <a:extLst>
              <a:ext uri="{FF2B5EF4-FFF2-40B4-BE49-F238E27FC236}">
                <a16:creationId xmlns:a16="http://schemas.microsoft.com/office/drawing/2014/main" id="{71F5CD73-1DC0-1A56-5B54-017B08780D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150" y="3115738"/>
            <a:ext cx="4320815" cy="3240612"/>
          </a:xfrm>
          <a:prstGeom prst="rect">
            <a:avLst/>
          </a:prstGeom>
        </p:spPr>
      </p:pic>
      <p:sp>
        <p:nvSpPr>
          <p:cNvPr id="13" name="Content Placeholder 2">
            <a:extLst>
              <a:ext uri="{FF2B5EF4-FFF2-40B4-BE49-F238E27FC236}">
                <a16:creationId xmlns:a16="http://schemas.microsoft.com/office/drawing/2014/main" id="{94B6F816-DC66-0EEE-A4AA-ACE6218DF268}"/>
              </a:ext>
            </a:extLst>
          </p:cNvPr>
          <p:cNvSpPr txBox="1">
            <a:spLocks/>
          </p:cNvSpPr>
          <p:nvPr/>
        </p:nvSpPr>
        <p:spPr>
          <a:xfrm>
            <a:off x="5330245" y="4391091"/>
            <a:ext cx="6596009" cy="214782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Clr>
                <a:srgbClr val="4584B6"/>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FFDE57"/>
              </a:buClr>
              <a:buFont typeface="Arial" panose="020B0604020202020204" pitchFamily="34" charset="0"/>
              <a:buChar char="•"/>
              <a:defRPr sz="2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646464"/>
              </a:buClr>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accent6"/>
                </a:solidFill>
              </a:rPr>
              <a:t>True positive (TP) Predicted a cat and it was a cat</a:t>
            </a:r>
          </a:p>
          <a:p>
            <a:r>
              <a:rPr lang="en-US" dirty="0">
                <a:solidFill>
                  <a:srgbClr val="C00000"/>
                </a:solidFill>
              </a:rPr>
              <a:t>False positive (FP) Predicted not a cat and it was a cat</a:t>
            </a:r>
          </a:p>
          <a:p>
            <a:r>
              <a:rPr lang="en-US" dirty="0">
                <a:solidFill>
                  <a:srgbClr val="C00000"/>
                </a:solidFill>
              </a:rPr>
              <a:t>False negative (FN) Predicted a cat and it was not a cat</a:t>
            </a:r>
          </a:p>
          <a:p>
            <a:r>
              <a:rPr lang="en-US" dirty="0">
                <a:solidFill>
                  <a:schemeClr val="accent6"/>
                </a:solidFill>
              </a:rPr>
              <a:t>True negative (TN) Predicted not a cat and it was not a cat</a:t>
            </a:r>
          </a:p>
        </p:txBody>
      </p:sp>
    </p:spTree>
    <p:extLst>
      <p:ext uri="{BB962C8B-B14F-4D97-AF65-F5344CB8AC3E}">
        <p14:creationId xmlns:p14="http://schemas.microsoft.com/office/powerpoint/2010/main" val="33326240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b0f4be1-9f1f-4328-81a6-034cc34da24b"/>
</p:tagLst>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2595</TotalTime>
  <Words>2556</Words>
  <Application>Microsoft Office PowerPoint</Application>
  <PresentationFormat>Widescreen</PresentationFormat>
  <Paragraphs>297</Paragraphs>
  <Slides>33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Amasis MT Pro Medium</vt:lpstr>
      <vt:lpstr>Arial</vt:lpstr>
      <vt:lpstr>Boucherie Block</vt:lpstr>
      <vt:lpstr>Calibri</vt:lpstr>
      <vt:lpstr>Cambria</vt:lpstr>
      <vt:lpstr>Consolas</vt:lpstr>
      <vt:lpstr>Kantoorthema</vt:lpstr>
      <vt:lpstr>Chapter 5 – Model quality</vt:lpstr>
      <vt:lpstr>Model types</vt:lpstr>
      <vt:lpstr>Types of machine learning</vt:lpstr>
      <vt:lpstr>Model quality</vt:lpstr>
      <vt:lpstr>Train, test, validation</vt:lpstr>
      <vt:lpstr>Regression model quality</vt:lpstr>
      <vt:lpstr>Classification model: Cat or not cat?</vt:lpstr>
      <vt:lpstr>Classification model quality</vt:lpstr>
      <vt:lpstr>Confusion matrix</vt:lpstr>
      <vt:lpstr>Confusion matrix</vt:lpstr>
      <vt:lpstr>Sensitivity (recall)</vt:lpstr>
      <vt:lpstr>Sensitivity (recall)</vt:lpstr>
      <vt:lpstr>Cat or rat?</vt:lpstr>
      <vt:lpstr>Specificity</vt:lpstr>
      <vt:lpstr>Specificity</vt:lpstr>
      <vt:lpstr>Good or bad snake?</vt:lpstr>
      <vt:lpstr>Multiclass classification</vt:lpstr>
      <vt:lpstr>Multiclass classification</vt:lpstr>
      <vt:lpstr>Macro average</vt:lpstr>
      <vt:lpstr>Micro average</vt:lpstr>
      <vt:lpstr>Macro vs Micro</vt:lpstr>
      <vt:lpstr>Thresholds</vt:lpstr>
      <vt:lpstr>ROC</vt:lpstr>
      <vt:lpstr>ROC</vt:lpstr>
      <vt:lpstr>ROC</vt:lpstr>
      <vt:lpstr>AUC-ROC</vt:lpstr>
      <vt:lpstr>Metrics</vt:lpstr>
      <vt:lpstr>Accuracy</vt:lpstr>
      <vt:lpstr>Precision</vt:lpstr>
      <vt:lpstr>F1-score</vt:lpstr>
      <vt:lpstr>Summary</vt:lpstr>
      <vt:lpstr>Regression</vt:lpstr>
      <vt:lpstr>Back to work!</vt:lpstr>
    </vt:vector>
  </TitlesOfParts>
  <Company>Thomas More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Christel Maes</dc:creator>
  <cp:lastModifiedBy>Jochen Mariën</cp:lastModifiedBy>
  <cp:revision>46</cp:revision>
  <dcterms:created xsi:type="dcterms:W3CDTF">2018-02-21T07:41:18Z</dcterms:created>
  <dcterms:modified xsi:type="dcterms:W3CDTF">2025-05-15T14:26:06Z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337be75-dfbb-4261-9834-ac247c7dde13_Enabled">
    <vt:lpwstr>true</vt:lpwstr>
  </property>
  <property fmtid="{D5CDD505-2E9C-101B-9397-08002B2CF9AE}" pid="3" name="MSIP_Label_c337be75-dfbb-4261-9834-ac247c7dde13_SetDate">
    <vt:lpwstr>2023-10-19T07:27:53Z</vt:lpwstr>
  </property>
  <property fmtid="{D5CDD505-2E9C-101B-9397-08002B2CF9AE}" pid="4" name="MSIP_Label_c337be75-dfbb-4261-9834-ac247c7dde13_Method">
    <vt:lpwstr>Standard</vt:lpwstr>
  </property>
  <property fmtid="{D5CDD505-2E9C-101B-9397-08002B2CF9AE}" pid="5" name="MSIP_Label_c337be75-dfbb-4261-9834-ac247c7dde13_Name">
    <vt:lpwstr>Algemeen</vt:lpwstr>
  </property>
  <property fmtid="{D5CDD505-2E9C-101B-9397-08002B2CF9AE}" pid="6" name="MSIP_Label_c337be75-dfbb-4261-9834-ac247c7dde13_SiteId">
    <vt:lpwstr>77d33cc5-c9b4-4766-95c7-ed5b515e1cce</vt:lpwstr>
  </property>
  <property fmtid="{D5CDD505-2E9C-101B-9397-08002B2CF9AE}" pid="7" name="MSIP_Label_c337be75-dfbb-4261-9834-ac247c7dde13_ActionId">
    <vt:lpwstr>b68bd113-e83d-4438-ae2a-7958df77ef75</vt:lpwstr>
  </property>
  <property fmtid="{D5CDD505-2E9C-101B-9397-08002B2CF9AE}" pid="8" name="MSIP_Label_c337be75-dfbb-4261-9834-ac247c7dde13_ContentBits">
    <vt:lpwstr>0</vt:lpwstr>
  </property>
</Properties>
</file>