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56" r:id="rId2"/>
    <p:sldId id="265" r:id="rId3"/>
    <p:sldId id="266" r:id="rId4"/>
    <p:sldId id="267" r:id="rId5"/>
    <p:sldId id="269" r:id="rId6"/>
    <p:sldId id="268" r:id="rId7"/>
    <p:sldId id="271" r:id="rId8"/>
    <p:sldId id="270" r:id="rId9"/>
    <p:sldId id="272" r:id="rId10"/>
    <p:sldId id="273" r:id="rId11"/>
    <p:sldId id="274" r:id="rId12"/>
    <p:sldId id="275" r:id="rId13"/>
    <p:sldId id="276" r:id="rId14"/>
  </p:sldIdLst>
  <p:sldSz cx="12192000" cy="6858000"/>
  <p:notesSz cx="6858000" cy="9144000"/>
  <p:custDataLst>
    <p:tags r:id="rId17"/>
  </p:custDataLst>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BAEFD49-6523-0809-E41F-E9360D32733C}" name="Jochen Mariën" initials="JM" userId="Jochen Mariën" providerId="None"/>
  <p188:author id="{56006A5D-2BC8-644D-AE5E-6AFA2A293A8E}" name="Ellen Torfs" initials="ET" userId="S::u0068049@thomasmore.be::c6aa1e10-4a12-4511-8c7c-135720d4f27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785"/>
    <a:srgbClr val="4584B6"/>
    <a:srgbClr val="FFDE57"/>
    <a:srgbClr val="646464"/>
    <a:srgbClr val="CC00FF"/>
    <a:srgbClr val="D5AD42"/>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9C3D16-A691-4441-8154-A30B959950D5}" v="2" dt="2023-12-04T10:22:03.339"/>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Stijl, gemiddeld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Stijl, licht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Stijl, licht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262" autoAdjust="0"/>
  </p:normalViewPr>
  <p:slideViewPr>
    <p:cSldViewPr snapToGrid="0">
      <p:cViewPr varScale="1">
        <p:scale>
          <a:sx n="93" d="100"/>
          <a:sy n="93" d="100"/>
        </p:scale>
        <p:origin x="546" y="0"/>
      </p:cViewPr>
      <p:guideLst/>
    </p:cSldViewPr>
  </p:slideViewPr>
  <p:outlineViewPr>
    <p:cViewPr>
      <p:scale>
        <a:sx n="33" d="100"/>
        <a:sy n="33" d="100"/>
      </p:scale>
      <p:origin x="0" y="-435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CF443226-E9FA-4009-BBB5-4E5E237B04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a:extLst>
              <a:ext uri="{FF2B5EF4-FFF2-40B4-BE49-F238E27FC236}">
                <a16:creationId xmlns:a16="http://schemas.microsoft.com/office/drawing/2014/main" id="{09910BF9-BC8A-4B24-9330-67EAC1E974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E4F5CE-CB34-4A0C-9595-867A2C0DB20E}" type="datetimeFigureOut">
              <a:rPr lang="nl-BE" smtClean="0"/>
              <a:t>16/05/2025</a:t>
            </a:fld>
            <a:endParaRPr lang="nl-BE"/>
          </a:p>
        </p:txBody>
      </p:sp>
      <p:sp>
        <p:nvSpPr>
          <p:cNvPr id="4" name="Tijdelijke aanduiding voor voettekst 3">
            <a:extLst>
              <a:ext uri="{FF2B5EF4-FFF2-40B4-BE49-F238E27FC236}">
                <a16:creationId xmlns:a16="http://schemas.microsoft.com/office/drawing/2014/main" id="{DD8A7516-5705-4629-A699-3DF8CFBEEC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a:extLst>
              <a:ext uri="{FF2B5EF4-FFF2-40B4-BE49-F238E27FC236}">
                <a16:creationId xmlns:a16="http://schemas.microsoft.com/office/drawing/2014/main" id="{24C8A117-749A-4619-8630-3F24E93BDE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CABF38-3E8C-439D-9643-BC9C6AAC1984}" type="slidenum">
              <a:rPr lang="nl-BE" smtClean="0"/>
              <a:t>‹#›</a:t>
            </a:fld>
            <a:endParaRPr lang="nl-BE"/>
          </a:p>
        </p:txBody>
      </p:sp>
    </p:spTree>
    <p:extLst>
      <p:ext uri="{BB962C8B-B14F-4D97-AF65-F5344CB8AC3E}">
        <p14:creationId xmlns:p14="http://schemas.microsoft.com/office/powerpoint/2010/main" val="3987669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3584B-980D-4F7D-BA36-682FCDF648BB}" type="datetimeFigureOut">
              <a:rPr lang="nl-BE" smtClean="0"/>
              <a:t>16/05/2025</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1A7F70-BA74-4B93-A504-6802F0D0CD34}" type="slidenum">
              <a:rPr lang="nl-BE" smtClean="0"/>
              <a:t>‹#›</a:t>
            </a:fld>
            <a:endParaRPr lang="nl-BE"/>
          </a:p>
        </p:txBody>
      </p:sp>
    </p:spTree>
    <p:extLst>
      <p:ext uri="{BB962C8B-B14F-4D97-AF65-F5344CB8AC3E}">
        <p14:creationId xmlns:p14="http://schemas.microsoft.com/office/powerpoint/2010/main" val="4172190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1A7F70-BA74-4B93-A504-6802F0D0CD34}" type="slidenum">
              <a:rPr lang="nl-BE" smtClean="0"/>
              <a:t>1</a:t>
            </a:fld>
            <a:endParaRPr lang="nl-BE"/>
          </a:p>
        </p:txBody>
      </p:sp>
    </p:spTree>
    <p:extLst>
      <p:ext uri="{BB962C8B-B14F-4D97-AF65-F5344CB8AC3E}">
        <p14:creationId xmlns:p14="http://schemas.microsoft.com/office/powerpoint/2010/main" val="40815865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2626659" y="3433481"/>
            <a:ext cx="9144000" cy="890839"/>
          </a:xfrm>
        </p:spPr>
        <p:txBody>
          <a:bodyPr anchor="b">
            <a:normAutofit/>
          </a:bodyPr>
          <a:lstStyle>
            <a:lvl1pPr algn="r">
              <a:defRPr lang="nl-BE" sz="4400" kern="1200" dirty="0">
                <a:solidFill>
                  <a:srgbClr val="4584B6"/>
                </a:solidFill>
                <a:latin typeface="+mn-lt"/>
                <a:ea typeface="+mn-ea"/>
                <a:cs typeface="+mn-cs"/>
              </a:defRPr>
            </a:lvl1pPr>
          </a:lstStyle>
          <a:p>
            <a:r>
              <a:rPr lang="nl-NL"/>
              <a:t>Klik om de stijl te bewerken</a:t>
            </a:r>
            <a:endParaRPr lang="nl-BE"/>
          </a:p>
        </p:txBody>
      </p:sp>
      <p:sp>
        <p:nvSpPr>
          <p:cNvPr id="3" name="Ondertitel 2"/>
          <p:cNvSpPr>
            <a:spLocks noGrp="1"/>
          </p:cNvSpPr>
          <p:nvPr>
            <p:ph type="subTitle" idx="1"/>
          </p:nvPr>
        </p:nvSpPr>
        <p:spPr>
          <a:xfrm>
            <a:off x="2626659" y="4690378"/>
            <a:ext cx="9144000" cy="698557"/>
          </a:xfrm>
        </p:spPr>
        <p:txBody>
          <a:bodyPr>
            <a:normAutofit/>
          </a:bodyPr>
          <a:lstStyle>
            <a:lvl1pPr marL="0" indent="0" algn="r">
              <a:buNone/>
              <a:defRPr lang="nl-BE" sz="3200" kern="1200" dirty="0">
                <a:solidFill>
                  <a:srgbClr val="FFDE57"/>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BE"/>
          </a:p>
        </p:txBody>
      </p:sp>
      <p:sp>
        <p:nvSpPr>
          <p:cNvPr id="4" name="Tijdelijke aanduiding voor datum 3"/>
          <p:cNvSpPr>
            <a:spLocks noGrp="1"/>
          </p:cNvSpPr>
          <p:nvPr>
            <p:ph type="dt" sz="half" idx="10"/>
          </p:nvPr>
        </p:nvSpPr>
        <p:spPr/>
        <p:txBody>
          <a:bodyPr/>
          <a:lstStyle/>
          <a:p>
            <a:fld id="{F456E141-11F1-487F-A892-18B8A63336C7}" type="datetime1">
              <a:rPr lang="nl-BE" smtClean="0"/>
              <a:t>16/05/2025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
        <p:nvSpPr>
          <p:cNvPr id="9" name="Rechthoek 8"/>
          <p:cNvSpPr/>
          <p:nvPr userDrawn="1"/>
        </p:nvSpPr>
        <p:spPr>
          <a:xfrm>
            <a:off x="10502153" y="0"/>
            <a:ext cx="1559859" cy="1219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9">
            <a:extLst>
              <a:ext uri="{FF2B5EF4-FFF2-40B4-BE49-F238E27FC236}">
                <a16:creationId xmlns:a16="http://schemas.microsoft.com/office/drawing/2014/main" id="{FBAF35B5-7E2F-489C-AA38-83D52B9A7B5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3334" t="17522" r="3803" b="23654"/>
          <a:stretch/>
        </p:blipFill>
        <p:spPr>
          <a:xfrm>
            <a:off x="582705" y="1832120"/>
            <a:ext cx="1461245" cy="1135182"/>
          </a:xfrm>
          <a:prstGeom prst="rect">
            <a:avLst/>
          </a:prstGeom>
        </p:spPr>
      </p:pic>
      <p:sp>
        <p:nvSpPr>
          <p:cNvPr id="7" name="TextBox 6">
            <a:extLst>
              <a:ext uri="{FF2B5EF4-FFF2-40B4-BE49-F238E27FC236}">
                <a16:creationId xmlns:a16="http://schemas.microsoft.com/office/drawing/2014/main" id="{FD350454-2D85-403C-B5B4-870BA60949E0}"/>
              </a:ext>
            </a:extLst>
          </p:cNvPr>
          <p:cNvSpPr txBox="1"/>
          <p:nvPr userDrawn="1"/>
        </p:nvSpPr>
        <p:spPr>
          <a:xfrm>
            <a:off x="1836761" y="1938046"/>
            <a:ext cx="8044370" cy="923330"/>
          </a:xfrm>
          <a:prstGeom prst="rect">
            <a:avLst/>
          </a:prstGeom>
          <a:noFill/>
        </p:spPr>
        <p:txBody>
          <a:bodyPr wrap="square" rtlCol="0">
            <a:spAutoFit/>
          </a:bodyPr>
          <a:lstStyle/>
          <a:p>
            <a:pPr algn="l"/>
            <a:r>
              <a:rPr lang="nl-BE" sz="5400" b="0">
                <a:solidFill>
                  <a:schemeClr val="bg2">
                    <a:lumMod val="50000"/>
                  </a:schemeClr>
                </a:solidFill>
                <a:latin typeface="Cambria" panose="02040503050406030204" pitchFamily="18" charset="0"/>
                <a:ea typeface="Cambria" panose="02040503050406030204" pitchFamily="18" charset="0"/>
              </a:rPr>
              <a:t>Data </a:t>
            </a:r>
            <a:r>
              <a:rPr lang="nl-BE" sz="5400" b="0" err="1">
                <a:solidFill>
                  <a:schemeClr val="bg2">
                    <a:lumMod val="50000"/>
                  </a:schemeClr>
                </a:solidFill>
                <a:latin typeface="Cambria" panose="02040503050406030204" pitchFamily="18" charset="0"/>
                <a:ea typeface="Cambria" panose="02040503050406030204" pitchFamily="18" charset="0"/>
              </a:rPr>
              <a:t>science</a:t>
            </a:r>
            <a:endParaRPr lang="nl-BE" sz="5400" b="0">
              <a:solidFill>
                <a:schemeClr val="bg2">
                  <a:lumMod val="5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6120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85CAFD92-94F2-4CD0-8A1D-AA3295115CEC}" type="datetime1">
              <a:rPr lang="nl-BE" smtClean="0"/>
              <a:t>16/05/2025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423414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02B84EFA-B363-4043-A12E-44B39EC7D05B}" type="datetime1">
              <a:rPr lang="nl-BE" smtClean="0"/>
              <a:t>16/05/2025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04682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nl-NL"/>
              <a:t>Klik om de stijl te bewerken</a:t>
            </a:r>
            <a:endParaRPr lang="nl-BE"/>
          </a:p>
        </p:txBody>
      </p:sp>
      <p:sp>
        <p:nvSpPr>
          <p:cNvPr id="3" name="Tijdelijke aanduiding voor inhoud 2"/>
          <p:cNvSpPr>
            <a:spLocks noGrp="1"/>
          </p:cNvSpPr>
          <p:nvPr>
            <p:ph idx="1"/>
          </p:nvPr>
        </p:nvSpPr>
        <p:spPr/>
        <p:txBody>
          <a:bodyPr/>
          <a:lstStyle>
            <a:lvl1pPr>
              <a:buClr>
                <a:srgbClr val="4584B6"/>
              </a:buClr>
              <a:defRPr/>
            </a:lvl1pPr>
            <a:lvl2pPr>
              <a:buClr>
                <a:srgbClr val="FFDE57"/>
              </a:buClr>
              <a:defRPr sz="2600"/>
            </a:lvl2pPr>
            <a:lvl3pPr>
              <a:defRPr sz="2400"/>
            </a:lvl3pPr>
            <a:lvl4pPr>
              <a:defRPr sz="2200"/>
            </a:lvl4pPr>
            <a:lvl5pPr>
              <a:defRPr sz="20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B7AA89A6-C9B9-4556-BC9E-5E3CF3322A33}" type="datetime1">
              <a:rPr lang="nl-BE" smtClean="0"/>
              <a:t>16/05/2025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lvl1pPr>
              <a:defRPr/>
            </a:lvl1pPr>
          </a:lstStyle>
          <a:p>
            <a:fld id="{FE1B3154-47D9-4402-8EDB-E791933DC0B9}" type="slidenum">
              <a:rPr lang="nl-BE" smtClean="0"/>
              <a:pPr/>
              <a:t>‹#›</a:t>
            </a:fld>
            <a:endParaRPr lang="nl-BE"/>
          </a:p>
        </p:txBody>
      </p:sp>
    </p:spTree>
    <p:extLst>
      <p:ext uri="{BB962C8B-B14F-4D97-AF65-F5344CB8AC3E}">
        <p14:creationId xmlns:p14="http://schemas.microsoft.com/office/powerpoint/2010/main" val="69890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6CEB42D4-4FBB-465F-AE58-8ADBDBF671C8}" type="datetime1">
              <a:rPr lang="nl-BE" smtClean="0"/>
              <a:t>16/05/2025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272782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p:cNvSpPr>
            <a:spLocks noGrp="1"/>
          </p:cNvSpPr>
          <p:nvPr>
            <p:ph type="dt" sz="half" idx="10"/>
          </p:nvPr>
        </p:nvSpPr>
        <p:spPr/>
        <p:txBody>
          <a:bodyPr/>
          <a:lstStyle/>
          <a:p>
            <a:fld id="{64B405D5-C0FD-42E0-9EB1-2670F471B7BB}" type="datetime1">
              <a:rPr lang="nl-BE" smtClean="0"/>
              <a:t>16/05/2025</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464679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4CB55C39-C031-448F-A58F-CA88F7B6F786}" type="datetime1">
              <a:rPr lang="nl-BE" smtClean="0"/>
              <a:t>16/05/2025</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05098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E29307F5-1DF0-4FFF-91A4-1E1A6A26A94A}" type="datetime1">
              <a:rPr lang="nl-BE" smtClean="0"/>
              <a:t>16/05/2025</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55149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00A9168B-A159-4E9D-A6C6-C6786C6AB2EB}" type="datetime1">
              <a:rPr lang="nl-BE" smtClean="0"/>
              <a:t>16/05/2025</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875177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E9D22159-AF82-4D23-BC06-D4277BDD9BAD}" type="datetime1">
              <a:rPr lang="nl-BE" smtClean="0"/>
              <a:t>16/05/2025</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384590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D08A7014-C292-4E4F-926C-1A31F538B52A}" type="datetime1">
              <a:rPr lang="nl-BE" smtClean="0"/>
              <a:t>16/05/2025</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86757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82706" y="365125"/>
            <a:ext cx="10771094" cy="920015"/>
          </a:xfrm>
          <a:prstGeom prst="rect">
            <a:avLst/>
          </a:prstGeom>
        </p:spPr>
        <p:txBody>
          <a:bodyPr vert="horz" lIns="91440" tIns="45720" rIns="91440" bIns="45720" rtlCol="0" anchor="ctr">
            <a:normAutofit/>
          </a:bodyPr>
          <a:lstStyle/>
          <a:p>
            <a:r>
              <a:rPr lang="nl-NL"/>
              <a:t>Klik om de stijl te bewerken</a:t>
            </a:r>
            <a:endParaRPr lang="nl-BE"/>
          </a:p>
        </p:txBody>
      </p:sp>
      <p:sp>
        <p:nvSpPr>
          <p:cNvPr id="3" name="Tijdelijke aanduiding voor tekst 2"/>
          <p:cNvSpPr>
            <a:spLocks noGrp="1"/>
          </p:cNvSpPr>
          <p:nvPr>
            <p:ph type="body" idx="1"/>
          </p:nvPr>
        </p:nvSpPr>
        <p:spPr>
          <a:xfrm>
            <a:off x="582705" y="1550894"/>
            <a:ext cx="11291048" cy="4626069"/>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2"/>
          </p:nvPr>
        </p:nvSpPr>
        <p:spPr>
          <a:xfrm>
            <a:off x="582705" y="6356350"/>
            <a:ext cx="135367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C7161-F687-474C-905A-3CCBBA535086}" type="datetime1">
              <a:rPr lang="nl-BE" smtClean="0"/>
              <a:t>16/05/2025</a:t>
            </a:fld>
            <a:endParaRPr lang="nl-BE"/>
          </a:p>
        </p:txBody>
      </p:sp>
      <p:sp>
        <p:nvSpPr>
          <p:cNvPr id="5" name="Tijdelijke aanduiding voor voettekst 4"/>
          <p:cNvSpPr>
            <a:spLocks noGrp="1"/>
          </p:cNvSpPr>
          <p:nvPr>
            <p:ph type="ftr" sz="quarter" idx="3"/>
          </p:nvPr>
        </p:nvSpPr>
        <p:spPr>
          <a:xfrm>
            <a:off x="2384611" y="6356350"/>
            <a:ext cx="643665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p:cNvSpPr>
            <a:spLocks noGrp="1"/>
          </p:cNvSpPr>
          <p:nvPr>
            <p:ph type="sldNum" sz="quarter" idx="4"/>
          </p:nvPr>
        </p:nvSpPr>
        <p:spPr>
          <a:xfrm>
            <a:off x="9130553"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5FAA3-C3E4-40D0-B2B7-65B62F79F625}" type="slidenum">
              <a:rPr lang="nl-BE" smtClean="0"/>
              <a:t>‹#›</a:t>
            </a:fld>
            <a:endParaRPr lang="nl-BE"/>
          </a:p>
        </p:txBody>
      </p:sp>
      <p:sp>
        <p:nvSpPr>
          <p:cNvPr id="7" name="Rechthoek 6"/>
          <p:cNvSpPr/>
          <p:nvPr userDrawn="1"/>
        </p:nvSpPr>
        <p:spPr>
          <a:xfrm rot="5400000">
            <a:off x="6145210" y="-4660629"/>
            <a:ext cx="72000" cy="12021580"/>
          </a:xfrm>
          <a:prstGeom prst="rect">
            <a:avLst/>
          </a:prstGeom>
          <a:solidFill>
            <a:srgbClr val="4584B6"/>
          </a:solidFill>
          <a:ln>
            <a:solidFill>
              <a:srgbClr val="4584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hthoek 7">
            <a:extLst>
              <a:ext uri="{FF2B5EF4-FFF2-40B4-BE49-F238E27FC236}">
                <a16:creationId xmlns:a16="http://schemas.microsoft.com/office/drawing/2014/main" id="{07FE2247-7A25-44B0-854B-AE1E11CA90FA}"/>
              </a:ext>
            </a:extLst>
          </p:cNvPr>
          <p:cNvSpPr/>
          <p:nvPr userDrawn="1"/>
        </p:nvSpPr>
        <p:spPr>
          <a:xfrm>
            <a:off x="105303" y="-171400"/>
            <a:ext cx="72000" cy="7200800"/>
          </a:xfrm>
          <a:prstGeom prst="rect">
            <a:avLst/>
          </a:prstGeom>
          <a:solidFill>
            <a:srgbClr val="4584B6"/>
          </a:solidFill>
          <a:ln>
            <a:solidFill>
              <a:srgbClr val="4584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p:cNvSpPr/>
          <p:nvPr userDrawn="1"/>
        </p:nvSpPr>
        <p:spPr>
          <a:xfrm>
            <a:off x="185989" y="-171400"/>
            <a:ext cx="72000" cy="7200800"/>
          </a:xfrm>
          <a:prstGeom prst="rect">
            <a:avLst/>
          </a:prstGeom>
          <a:solidFill>
            <a:srgbClr val="FFDE57"/>
          </a:solidFill>
          <a:ln>
            <a:solidFill>
              <a:srgbClr val="FFDE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0" name="Afbeelding 9">
            <a:extLst>
              <a:ext uri="{FF2B5EF4-FFF2-40B4-BE49-F238E27FC236}">
                <a16:creationId xmlns:a16="http://schemas.microsoft.com/office/drawing/2014/main" id="{9D656C7A-8563-4AB3-B098-D72F316041E9}"/>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63334" t="17522" r="3803" b="23654"/>
          <a:stretch/>
        </p:blipFill>
        <p:spPr>
          <a:xfrm>
            <a:off x="10650071" y="110811"/>
            <a:ext cx="1461245" cy="1135182"/>
          </a:xfrm>
          <a:prstGeom prst="rect">
            <a:avLst/>
          </a:prstGeom>
        </p:spPr>
      </p:pic>
    </p:spTree>
    <p:extLst>
      <p:ext uri="{BB962C8B-B14F-4D97-AF65-F5344CB8AC3E}">
        <p14:creationId xmlns:p14="http://schemas.microsoft.com/office/powerpoint/2010/main" val="898952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rgbClr val="646464"/>
          </a:solidFill>
          <a:latin typeface="+mn-lt"/>
          <a:ea typeface="+mj-ea"/>
          <a:cs typeface="+mj-cs"/>
        </a:defRPr>
      </a:lvl1pPr>
    </p:titleStyle>
    <p:bodyStyle>
      <a:lvl1pPr marL="228600" indent="-228600" algn="l" defTabSz="914400" rtl="0" eaLnBrk="1" latinLnBrk="0" hangingPunct="1">
        <a:lnSpc>
          <a:spcPct val="90000"/>
        </a:lnSpc>
        <a:spcBef>
          <a:spcPts val="1000"/>
        </a:spcBef>
        <a:buClr>
          <a:srgbClr val="4584B6"/>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FDE57"/>
        </a:buClr>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646464"/>
        </a:buClr>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en-US" noProof="0" dirty="0"/>
              <a:t>Chapter 8 – Time series</a:t>
            </a:r>
          </a:p>
        </p:txBody>
      </p:sp>
      <p:sp>
        <p:nvSpPr>
          <p:cNvPr id="3" name="TextBox 2">
            <a:extLst>
              <a:ext uri="{FF2B5EF4-FFF2-40B4-BE49-F238E27FC236}">
                <a16:creationId xmlns:a16="http://schemas.microsoft.com/office/drawing/2014/main" id="{7A9A9870-319B-6003-8D26-9A906BE72FC8}"/>
              </a:ext>
            </a:extLst>
          </p:cNvPr>
          <p:cNvSpPr txBox="1"/>
          <p:nvPr/>
        </p:nvSpPr>
        <p:spPr>
          <a:xfrm>
            <a:off x="1920240" y="2023110"/>
            <a:ext cx="5772150" cy="707886"/>
          </a:xfrm>
          <a:prstGeom prst="rect">
            <a:avLst/>
          </a:prstGeom>
          <a:solidFill>
            <a:schemeClr val="bg1"/>
          </a:solidFill>
        </p:spPr>
        <p:txBody>
          <a:bodyPr wrap="square" rtlCol="0">
            <a:spAutoFit/>
          </a:bodyPr>
          <a:lstStyle/>
          <a:p>
            <a:r>
              <a:rPr lang="en-US" sz="4000" dirty="0">
                <a:solidFill>
                  <a:schemeClr val="tx1">
                    <a:lumMod val="65000"/>
                    <a:lumOff val="35000"/>
                  </a:schemeClr>
                </a:solidFill>
                <a:latin typeface="Amasis MT Pro Medium" panose="02040604050005020304" pitchFamily="18" charset="0"/>
              </a:rPr>
              <a:t>Artificial Intelligence</a:t>
            </a:r>
            <a:endParaRPr lang="en-BE" sz="4000" dirty="0">
              <a:solidFill>
                <a:schemeClr val="tx1">
                  <a:lumMod val="65000"/>
                  <a:lumOff val="35000"/>
                </a:schemeClr>
              </a:solidFill>
              <a:latin typeface="Amasis MT Pro Medium" panose="02040604050005020304" pitchFamily="18" charset="0"/>
            </a:endParaRPr>
          </a:p>
        </p:txBody>
      </p:sp>
    </p:spTree>
    <p:extLst>
      <p:ext uri="{BB962C8B-B14F-4D97-AF65-F5344CB8AC3E}">
        <p14:creationId xmlns:p14="http://schemas.microsoft.com/office/powerpoint/2010/main" val="54334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C7C39-D278-797C-DCB1-0B75FB755446}"/>
              </a:ext>
            </a:extLst>
          </p:cNvPr>
          <p:cNvSpPr>
            <a:spLocks noGrp="1"/>
          </p:cNvSpPr>
          <p:nvPr>
            <p:ph type="title"/>
          </p:nvPr>
        </p:nvSpPr>
        <p:spPr/>
        <p:txBody>
          <a:bodyPr/>
          <a:lstStyle/>
          <a:p>
            <a:r>
              <a:rPr lang="en-US" dirty="0"/>
              <a:t>Stability and stationarity</a:t>
            </a:r>
          </a:p>
        </p:txBody>
      </p:sp>
      <p:sp>
        <p:nvSpPr>
          <p:cNvPr id="3" name="Content Placeholder 2">
            <a:extLst>
              <a:ext uri="{FF2B5EF4-FFF2-40B4-BE49-F238E27FC236}">
                <a16:creationId xmlns:a16="http://schemas.microsoft.com/office/drawing/2014/main" id="{DE97C100-C289-5AC6-73B1-2A66D507E8AB}"/>
              </a:ext>
            </a:extLst>
          </p:cNvPr>
          <p:cNvSpPr>
            <a:spLocks noGrp="1"/>
          </p:cNvSpPr>
          <p:nvPr>
            <p:ph idx="1"/>
          </p:nvPr>
        </p:nvSpPr>
        <p:spPr>
          <a:xfrm>
            <a:off x="582705" y="4263775"/>
            <a:ext cx="11291048" cy="1913188"/>
          </a:xfrm>
        </p:spPr>
        <p:txBody>
          <a:bodyPr/>
          <a:lstStyle/>
          <a:p>
            <a:r>
              <a:rPr lang="en-US" dirty="0"/>
              <a:t>Stationary: Data revolves around a center point</a:t>
            </a:r>
          </a:p>
          <a:p>
            <a:r>
              <a:rPr lang="en-US" dirty="0"/>
              <a:t>Stable (non stationary): Has an upward trend (mean and variance change over time)</a:t>
            </a:r>
          </a:p>
          <a:p>
            <a:r>
              <a:rPr lang="en-US" dirty="0"/>
              <a:t>Non-stable: data grows exponentially</a:t>
            </a:r>
            <a:r>
              <a:rPr lang="nl-BE" dirty="0"/>
              <a:t> </a:t>
            </a:r>
            <a:r>
              <a:rPr lang="nl-BE" dirty="0" err="1"/>
              <a:t>with</a:t>
            </a:r>
            <a:r>
              <a:rPr lang="nl-BE" dirty="0"/>
              <a:t> </a:t>
            </a:r>
            <a:r>
              <a:rPr lang="nl-BE" dirty="0" err="1"/>
              <a:t>increasing</a:t>
            </a:r>
            <a:r>
              <a:rPr lang="nl-BE" dirty="0"/>
              <a:t> </a:t>
            </a:r>
            <a:r>
              <a:rPr lang="nl-BE" dirty="0" err="1"/>
              <a:t>variance</a:t>
            </a:r>
            <a:endParaRPr lang="en-US" dirty="0"/>
          </a:p>
        </p:txBody>
      </p:sp>
      <p:sp>
        <p:nvSpPr>
          <p:cNvPr id="4" name="Slide Number Placeholder 3">
            <a:extLst>
              <a:ext uri="{FF2B5EF4-FFF2-40B4-BE49-F238E27FC236}">
                <a16:creationId xmlns:a16="http://schemas.microsoft.com/office/drawing/2014/main" id="{04258902-D342-CAFE-2DB0-95182D2BAA3F}"/>
              </a:ext>
            </a:extLst>
          </p:cNvPr>
          <p:cNvSpPr>
            <a:spLocks noGrp="1"/>
          </p:cNvSpPr>
          <p:nvPr>
            <p:ph type="sldNum" sz="quarter" idx="12"/>
          </p:nvPr>
        </p:nvSpPr>
        <p:spPr/>
        <p:txBody>
          <a:bodyPr/>
          <a:lstStyle/>
          <a:p>
            <a:fld id="{FE1B3154-47D9-4402-8EDB-E791933DC0B9}" type="slidenum">
              <a:rPr lang="nl-BE" smtClean="0"/>
              <a:pPr/>
              <a:t>10</a:t>
            </a:fld>
            <a:endParaRPr lang="nl-BE"/>
          </a:p>
        </p:txBody>
      </p:sp>
      <p:pic>
        <p:nvPicPr>
          <p:cNvPr id="6" name="Picture 5">
            <a:extLst>
              <a:ext uri="{FF2B5EF4-FFF2-40B4-BE49-F238E27FC236}">
                <a16:creationId xmlns:a16="http://schemas.microsoft.com/office/drawing/2014/main" id="{8876301F-53DC-0A4F-8F52-379ABFFD5F37}"/>
              </a:ext>
            </a:extLst>
          </p:cNvPr>
          <p:cNvPicPr>
            <a:picLocks noChangeAspect="1"/>
          </p:cNvPicPr>
          <p:nvPr/>
        </p:nvPicPr>
        <p:blipFill>
          <a:blip r:embed="rId2"/>
          <a:stretch>
            <a:fillRect/>
          </a:stretch>
        </p:blipFill>
        <p:spPr>
          <a:xfrm>
            <a:off x="2880139" y="1420862"/>
            <a:ext cx="6176227" cy="2635190"/>
          </a:xfrm>
          <a:prstGeom prst="rect">
            <a:avLst/>
          </a:prstGeom>
        </p:spPr>
      </p:pic>
    </p:spTree>
    <p:extLst>
      <p:ext uri="{BB962C8B-B14F-4D97-AF65-F5344CB8AC3E}">
        <p14:creationId xmlns:p14="http://schemas.microsoft.com/office/powerpoint/2010/main" val="844463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C54B6-1A4A-0D80-632F-FAF68ECFC15F}"/>
              </a:ext>
            </a:extLst>
          </p:cNvPr>
          <p:cNvSpPr>
            <a:spLocks noGrp="1"/>
          </p:cNvSpPr>
          <p:nvPr>
            <p:ph type="title"/>
          </p:nvPr>
        </p:nvSpPr>
        <p:spPr/>
        <p:txBody>
          <a:bodyPr/>
          <a:lstStyle/>
          <a:p>
            <a:r>
              <a:rPr lang="en-US" dirty="0"/>
              <a:t>Stability and stationarity</a:t>
            </a:r>
          </a:p>
        </p:txBody>
      </p:sp>
      <p:sp>
        <p:nvSpPr>
          <p:cNvPr id="3" name="Content Placeholder 2">
            <a:extLst>
              <a:ext uri="{FF2B5EF4-FFF2-40B4-BE49-F238E27FC236}">
                <a16:creationId xmlns:a16="http://schemas.microsoft.com/office/drawing/2014/main" id="{DE8395FF-E96A-8DAD-BFEF-08399E380520}"/>
              </a:ext>
            </a:extLst>
          </p:cNvPr>
          <p:cNvSpPr>
            <a:spLocks noGrp="1"/>
          </p:cNvSpPr>
          <p:nvPr>
            <p:ph idx="1"/>
          </p:nvPr>
        </p:nvSpPr>
        <p:spPr>
          <a:xfrm>
            <a:off x="582705" y="4035569"/>
            <a:ext cx="11291048" cy="2141393"/>
          </a:xfrm>
        </p:spPr>
        <p:txBody>
          <a:bodyPr/>
          <a:lstStyle/>
          <a:p>
            <a:r>
              <a:rPr lang="en-US" dirty="0"/>
              <a:t>If you apply a first-order differencing to a non-stationary dataset it becomes stationary</a:t>
            </a:r>
          </a:p>
          <a:p>
            <a:pPr lvl="1"/>
            <a:r>
              <a:rPr lang="en-US" dirty="0"/>
              <a:t>Constant mean with constant variance</a:t>
            </a:r>
          </a:p>
          <a:p>
            <a:r>
              <a:rPr lang="en-US" dirty="0"/>
              <a:t>This makes is suitable for many time series models like ARIMA</a:t>
            </a:r>
          </a:p>
          <a:p>
            <a:endParaRPr lang="en-US" dirty="0"/>
          </a:p>
        </p:txBody>
      </p:sp>
      <p:sp>
        <p:nvSpPr>
          <p:cNvPr id="4" name="Slide Number Placeholder 3">
            <a:extLst>
              <a:ext uri="{FF2B5EF4-FFF2-40B4-BE49-F238E27FC236}">
                <a16:creationId xmlns:a16="http://schemas.microsoft.com/office/drawing/2014/main" id="{B11E4893-50F1-42ED-16F2-1FA94BA94FB0}"/>
              </a:ext>
            </a:extLst>
          </p:cNvPr>
          <p:cNvSpPr>
            <a:spLocks noGrp="1"/>
          </p:cNvSpPr>
          <p:nvPr>
            <p:ph type="sldNum" sz="quarter" idx="12"/>
          </p:nvPr>
        </p:nvSpPr>
        <p:spPr/>
        <p:txBody>
          <a:bodyPr/>
          <a:lstStyle/>
          <a:p>
            <a:fld id="{FE1B3154-47D9-4402-8EDB-E791933DC0B9}" type="slidenum">
              <a:rPr lang="nl-BE" smtClean="0"/>
              <a:pPr/>
              <a:t>11</a:t>
            </a:fld>
            <a:endParaRPr lang="nl-BE"/>
          </a:p>
        </p:txBody>
      </p:sp>
      <p:pic>
        <p:nvPicPr>
          <p:cNvPr id="6" name="Picture 5">
            <a:extLst>
              <a:ext uri="{FF2B5EF4-FFF2-40B4-BE49-F238E27FC236}">
                <a16:creationId xmlns:a16="http://schemas.microsoft.com/office/drawing/2014/main" id="{60A6E37F-DE7E-82FA-061E-2CB850D5A200}"/>
              </a:ext>
            </a:extLst>
          </p:cNvPr>
          <p:cNvPicPr>
            <a:picLocks noChangeAspect="1"/>
          </p:cNvPicPr>
          <p:nvPr/>
        </p:nvPicPr>
        <p:blipFill>
          <a:blip r:embed="rId2"/>
          <a:stretch>
            <a:fillRect/>
          </a:stretch>
        </p:blipFill>
        <p:spPr>
          <a:xfrm>
            <a:off x="2551602" y="1464527"/>
            <a:ext cx="6833302" cy="2391656"/>
          </a:xfrm>
          <a:prstGeom prst="rect">
            <a:avLst/>
          </a:prstGeom>
        </p:spPr>
      </p:pic>
    </p:spTree>
    <p:extLst>
      <p:ext uri="{BB962C8B-B14F-4D97-AF65-F5344CB8AC3E}">
        <p14:creationId xmlns:p14="http://schemas.microsoft.com/office/powerpoint/2010/main" val="766973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20AE7-0EF6-DB20-EAA3-DF58921E2B4A}"/>
              </a:ext>
            </a:extLst>
          </p:cNvPr>
          <p:cNvSpPr>
            <a:spLocks noGrp="1"/>
          </p:cNvSpPr>
          <p:nvPr>
            <p:ph type="title"/>
          </p:nvPr>
        </p:nvSpPr>
        <p:spPr/>
        <p:txBody>
          <a:bodyPr/>
          <a:lstStyle/>
          <a:p>
            <a:r>
              <a:rPr lang="en-US" dirty="0"/>
              <a:t>First order differencing</a:t>
            </a:r>
          </a:p>
        </p:txBody>
      </p:sp>
      <p:sp>
        <p:nvSpPr>
          <p:cNvPr id="3" name="Content Placeholder 2">
            <a:extLst>
              <a:ext uri="{FF2B5EF4-FFF2-40B4-BE49-F238E27FC236}">
                <a16:creationId xmlns:a16="http://schemas.microsoft.com/office/drawing/2014/main" id="{93B053A5-967A-3E72-CCD3-E6C2BF77667C}"/>
              </a:ext>
            </a:extLst>
          </p:cNvPr>
          <p:cNvSpPr>
            <a:spLocks noGrp="1"/>
          </p:cNvSpPr>
          <p:nvPr>
            <p:ph idx="1"/>
          </p:nvPr>
        </p:nvSpPr>
        <p:spPr/>
        <p:txBody>
          <a:bodyPr/>
          <a:lstStyle/>
          <a:p>
            <a:r>
              <a:rPr lang="en-US" dirty="0"/>
              <a:t>You deduct the previous datapoint from every datapoint</a:t>
            </a:r>
          </a:p>
          <a:p>
            <a:endParaRPr lang="en-US" dirty="0"/>
          </a:p>
          <a:p>
            <a:r>
              <a:rPr lang="en-US" dirty="0"/>
              <a:t>Example:</a:t>
            </a:r>
          </a:p>
        </p:txBody>
      </p:sp>
      <p:sp>
        <p:nvSpPr>
          <p:cNvPr id="4" name="Slide Number Placeholder 3">
            <a:extLst>
              <a:ext uri="{FF2B5EF4-FFF2-40B4-BE49-F238E27FC236}">
                <a16:creationId xmlns:a16="http://schemas.microsoft.com/office/drawing/2014/main" id="{E1D176B1-34C2-7812-179B-39FACCC2290B}"/>
              </a:ext>
            </a:extLst>
          </p:cNvPr>
          <p:cNvSpPr>
            <a:spLocks noGrp="1"/>
          </p:cNvSpPr>
          <p:nvPr>
            <p:ph type="sldNum" sz="quarter" idx="12"/>
          </p:nvPr>
        </p:nvSpPr>
        <p:spPr/>
        <p:txBody>
          <a:bodyPr/>
          <a:lstStyle/>
          <a:p>
            <a:fld id="{FE1B3154-47D9-4402-8EDB-E791933DC0B9}" type="slidenum">
              <a:rPr lang="nl-BE" smtClean="0"/>
              <a:pPr/>
              <a:t>12</a:t>
            </a:fld>
            <a:endParaRPr lang="nl-BE"/>
          </a:p>
        </p:txBody>
      </p:sp>
      <p:pic>
        <p:nvPicPr>
          <p:cNvPr id="6" name="Picture 5">
            <a:extLst>
              <a:ext uri="{FF2B5EF4-FFF2-40B4-BE49-F238E27FC236}">
                <a16:creationId xmlns:a16="http://schemas.microsoft.com/office/drawing/2014/main" id="{1DBF17DE-BD80-8D6C-9003-713EBDF6121E}"/>
              </a:ext>
            </a:extLst>
          </p:cNvPr>
          <p:cNvPicPr>
            <a:picLocks noChangeAspect="1"/>
          </p:cNvPicPr>
          <p:nvPr/>
        </p:nvPicPr>
        <p:blipFill>
          <a:blip r:embed="rId2"/>
          <a:stretch>
            <a:fillRect/>
          </a:stretch>
        </p:blipFill>
        <p:spPr>
          <a:xfrm>
            <a:off x="2353087" y="2010622"/>
            <a:ext cx="1752845" cy="314369"/>
          </a:xfrm>
          <a:prstGeom prst="rect">
            <a:avLst/>
          </a:prstGeom>
        </p:spPr>
      </p:pic>
      <p:pic>
        <p:nvPicPr>
          <p:cNvPr id="8" name="Picture 7">
            <a:extLst>
              <a:ext uri="{FF2B5EF4-FFF2-40B4-BE49-F238E27FC236}">
                <a16:creationId xmlns:a16="http://schemas.microsoft.com/office/drawing/2014/main" id="{71E0ED17-23E4-3962-96EC-8D95933D7C1B}"/>
              </a:ext>
            </a:extLst>
          </p:cNvPr>
          <p:cNvPicPr>
            <a:picLocks noChangeAspect="1"/>
          </p:cNvPicPr>
          <p:nvPr/>
        </p:nvPicPr>
        <p:blipFill>
          <a:blip r:embed="rId3"/>
          <a:stretch>
            <a:fillRect/>
          </a:stretch>
        </p:blipFill>
        <p:spPr>
          <a:xfrm>
            <a:off x="5789260" y="2020148"/>
            <a:ext cx="1467055" cy="304843"/>
          </a:xfrm>
          <a:prstGeom prst="rect">
            <a:avLst/>
          </a:prstGeom>
        </p:spPr>
      </p:pic>
      <p:pic>
        <p:nvPicPr>
          <p:cNvPr id="10" name="Picture 9">
            <a:extLst>
              <a:ext uri="{FF2B5EF4-FFF2-40B4-BE49-F238E27FC236}">
                <a16:creationId xmlns:a16="http://schemas.microsoft.com/office/drawing/2014/main" id="{C0D43424-09EC-46B2-0246-00D66FFA7044}"/>
              </a:ext>
            </a:extLst>
          </p:cNvPr>
          <p:cNvPicPr>
            <a:picLocks noChangeAspect="1"/>
          </p:cNvPicPr>
          <p:nvPr/>
        </p:nvPicPr>
        <p:blipFill>
          <a:blip r:embed="rId4"/>
          <a:stretch>
            <a:fillRect/>
          </a:stretch>
        </p:blipFill>
        <p:spPr>
          <a:xfrm>
            <a:off x="1105138" y="3037429"/>
            <a:ext cx="2495898" cy="1933845"/>
          </a:xfrm>
          <a:prstGeom prst="rect">
            <a:avLst/>
          </a:prstGeom>
        </p:spPr>
      </p:pic>
      <p:sp>
        <p:nvSpPr>
          <p:cNvPr id="11" name="Content Placeholder 2">
            <a:extLst>
              <a:ext uri="{FF2B5EF4-FFF2-40B4-BE49-F238E27FC236}">
                <a16:creationId xmlns:a16="http://schemas.microsoft.com/office/drawing/2014/main" id="{43FD9838-9025-B8BF-0D67-5A468C729042}"/>
              </a:ext>
            </a:extLst>
          </p:cNvPr>
          <p:cNvSpPr txBox="1">
            <a:spLocks/>
          </p:cNvSpPr>
          <p:nvPr/>
        </p:nvSpPr>
        <p:spPr>
          <a:xfrm>
            <a:off x="4232953" y="3037429"/>
            <a:ext cx="7793200" cy="32919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4584B6"/>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FDE57"/>
              </a:buClr>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646464"/>
              </a:buClr>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Why Use It?</a:t>
            </a:r>
          </a:p>
          <a:p>
            <a:pPr lvl="1"/>
            <a:r>
              <a:rPr lang="en-US"/>
              <a:t>Removes trend, making data more stable over time</a:t>
            </a:r>
          </a:p>
          <a:p>
            <a:pPr lvl="1"/>
            <a:r>
              <a:rPr lang="en-US"/>
              <a:t>Many models like ARIMA assume stationary input</a:t>
            </a:r>
          </a:p>
          <a:p>
            <a:pPr lvl="1"/>
            <a:r>
              <a:rPr lang="en-US"/>
              <a:t>Makes it easier to identify seasonality or cycles</a:t>
            </a:r>
            <a:endParaRPr lang="en-US" dirty="0"/>
          </a:p>
        </p:txBody>
      </p:sp>
      <p:pic>
        <p:nvPicPr>
          <p:cNvPr id="13" name="Picture 12">
            <a:extLst>
              <a:ext uri="{FF2B5EF4-FFF2-40B4-BE49-F238E27FC236}">
                <a16:creationId xmlns:a16="http://schemas.microsoft.com/office/drawing/2014/main" id="{F96AF4AD-4EC2-E238-35AC-485EDE26D8CC}"/>
              </a:ext>
            </a:extLst>
          </p:cNvPr>
          <p:cNvPicPr>
            <a:picLocks noChangeAspect="1"/>
          </p:cNvPicPr>
          <p:nvPr/>
        </p:nvPicPr>
        <p:blipFill>
          <a:blip r:embed="rId5"/>
          <a:stretch>
            <a:fillRect/>
          </a:stretch>
        </p:blipFill>
        <p:spPr>
          <a:xfrm>
            <a:off x="582705" y="5140395"/>
            <a:ext cx="3795910" cy="438472"/>
          </a:xfrm>
          <a:prstGeom prst="rect">
            <a:avLst/>
          </a:prstGeom>
        </p:spPr>
      </p:pic>
    </p:spTree>
    <p:extLst>
      <p:ext uri="{BB962C8B-B14F-4D97-AF65-F5344CB8AC3E}">
        <p14:creationId xmlns:p14="http://schemas.microsoft.com/office/powerpoint/2010/main" val="4238183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920C6-EA0C-91AC-97EF-E509CDA9E1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741A76-B689-8AA0-FBED-DD402C355230}"/>
              </a:ext>
            </a:extLst>
          </p:cNvPr>
          <p:cNvSpPr>
            <a:spLocks noGrp="1"/>
          </p:cNvSpPr>
          <p:nvPr>
            <p:ph idx="1"/>
          </p:nvPr>
        </p:nvSpPr>
        <p:spPr/>
        <p:txBody>
          <a:bodyPr/>
          <a:lstStyle/>
          <a:p>
            <a:r>
              <a:rPr lang="en-US" dirty="0"/>
              <a:t>Why Use It?</a:t>
            </a:r>
          </a:p>
          <a:p>
            <a:pPr lvl="1"/>
            <a:r>
              <a:rPr lang="en-US" dirty="0"/>
              <a:t>Removes trend, making data more stable over time</a:t>
            </a:r>
          </a:p>
          <a:p>
            <a:pPr lvl="1"/>
            <a:r>
              <a:rPr lang="en-US" dirty="0"/>
              <a:t>Many models like ARIMA assume stationary input</a:t>
            </a:r>
          </a:p>
          <a:p>
            <a:pPr lvl="1"/>
            <a:r>
              <a:rPr lang="en-US" dirty="0"/>
              <a:t>Makes it easier to identify seasonality or cycles</a:t>
            </a:r>
          </a:p>
        </p:txBody>
      </p:sp>
      <p:sp>
        <p:nvSpPr>
          <p:cNvPr id="4" name="Slide Number Placeholder 3">
            <a:extLst>
              <a:ext uri="{FF2B5EF4-FFF2-40B4-BE49-F238E27FC236}">
                <a16:creationId xmlns:a16="http://schemas.microsoft.com/office/drawing/2014/main" id="{05D5CC03-600E-C3B0-D645-AED1FC232132}"/>
              </a:ext>
            </a:extLst>
          </p:cNvPr>
          <p:cNvSpPr>
            <a:spLocks noGrp="1"/>
          </p:cNvSpPr>
          <p:nvPr>
            <p:ph type="sldNum" sz="quarter" idx="12"/>
          </p:nvPr>
        </p:nvSpPr>
        <p:spPr/>
        <p:txBody>
          <a:bodyPr/>
          <a:lstStyle/>
          <a:p>
            <a:fld id="{FE1B3154-47D9-4402-8EDB-E791933DC0B9}" type="slidenum">
              <a:rPr lang="nl-BE" smtClean="0"/>
              <a:pPr/>
              <a:t>13</a:t>
            </a:fld>
            <a:endParaRPr lang="nl-BE"/>
          </a:p>
        </p:txBody>
      </p:sp>
    </p:spTree>
    <p:extLst>
      <p:ext uri="{BB962C8B-B14F-4D97-AF65-F5344CB8AC3E}">
        <p14:creationId xmlns:p14="http://schemas.microsoft.com/office/powerpoint/2010/main" val="1373611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188B9-BA74-9D82-3346-3F3F22451770}"/>
              </a:ext>
            </a:extLst>
          </p:cNvPr>
          <p:cNvSpPr>
            <a:spLocks noGrp="1"/>
          </p:cNvSpPr>
          <p:nvPr>
            <p:ph type="title"/>
          </p:nvPr>
        </p:nvSpPr>
        <p:spPr/>
        <p:txBody>
          <a:bodyPr/>
          <a:lstStyle/>
          <a:p>
            <a:r>
              <a:rPr lang="en-US" noProof="0" dirty="0"/>
              <a:t>Non-time-series data</a:t>
            </a:r>
            <a:endParaRPr lang="en-US" dirty="0"/>
          </a:p>
        </p:txBody>
      </p:sp>
      <p:sp>
        <p:nvSpPr>
          <p:cNvPr id="3" name="Content Placeholder 2">
            <a:extLst>
              <a:ext uri="{FF2B5EF4-FFF2-40B4-BE49-F238E27FC236}">
                <a16:creationId xmlns:a16="http://schemas.microsoft.com/office/drawing/2014/main" id="{5C5E977A-B119-4D08-642F-5B7ECF70A0B1}"/>
              </a:ext>
            </a:extLst>
          </p:cNvPr>
          <p:cNvSpPr>
            <a:spLocks noGrp="1"/>
          </p:cNvSpPr>
          <p:nvPr>
            <p:ph idx="1"/>
          </p:nvPr>
        </p:nvSpPr>
        <p:spPr>
          <a:xfrm>
            <a:off x="582705" y="1550894"/>
            <a:ext cx="6548721" cy="4626069"/>
          </a:xfrm>
        </p:spPr>
        <p:txBody>
          <a:bodyPr/>
          <a:lstStyle/>
          <a:p>
            <a:r>
              <a:rPr lang="en-US" noProof="0" dirty="0"/>
              <a:t>We have days and record temperature and ice cream sales per day</a:t>
            </a:r>
          </a:p>
          <a:p>
            <a:r>
              <a:rPr lang="en-US" noProof="0" dirty="0"/>
              <a:t>The dataset has one average for temperature and one for sales</a:t>
            </a:r>
          </a:p>
          <a:p>
            <a:r>
              <a:rPr lang="en-US" noProof="0" dirty="0"/>
              <a:t>These numbers wouldn’t change if we moved the days around</a:t>
            </a:r>
          </a:p>
          <a:p>
            <a:pPr lvl="1"/>
            <a:r>
              <a:rPr lang="en-US" noProof="0" dirty="0"/>
              <a:t>Swap day 2 and 4</a:t>
            </a:r>
          </a:p>
          <a:p>
            <a:endParaRPr lang="en-US" noProof="0" dirty="0"/>
          </a:p>
          <a:p>
            <a:endParaRPr lang="en-US" dirty="0"/>
          </a:p>
        </p:txBody>
      </p:sp>
      <p:sp>
        <p:nvSpPr>
          <p:cNvPr id="4" name="Slide Number Placeholder 3">
            <a:extLst>
              <a:ext uri="{FF2B5EF4-FFF2-40B4-BE49-F238E27FC236}">
                <a16:creationId xmlns:a16="http://schemas.microsoft.com/office/drawing/2014/main" id="{A90DAC70-D20F-6423-A4B2-E3712101606D}"/>
              </a:ext>
            </a:extLst>
          </p:cNvPr>
          <p:cNvSpPr>
            <a:spLocks noGrp="1"/>
          </p:cNvSpPr>
          <p:nvPr>
            <p:ph type="sldNum" sz="quarter" idx="12"/>
          </p:nvPr>
        </p:nvSpPr>
        <p:spPr/>
        <p:txBody>
          <a:bodyPr/>
          <a:lstStyle/>
          <a:p>
            <a:fld id="{FE1B3154-47D9-4402-8EDB-E791933DC0B9}" type="slidenum">
              <a:rPr lang="nl-BE" smtClean="0"/>
              <a:pPr/>
              <a:t>2</a:t>
            </a:fld>
            <a:endParaRPr lang="nl-BE"/>
          </a:p>
        </p:txBody>
      </p:sp>
      <p:pic>
        <p:nvPicPr>
          <p:cNvPr id="5" name="Picture 4">
            <a:extLst>
              <a:ext uri="{FF2B5EF4-FFF2-40B4-BE49-F238E27FC236}">
                <a16:creationId xmlns:a16="http://schemas.microsoft.com/office/drawing/2014/main" id="{9C1F9599-C12F-39EF-0205-D85D449E981C}"/>
              </a:ext>
            </a:extLst>
          </p:cNvPr>
          <p:cNvPicPr>
            <a:picLocks noChangeAspect="1"/>
          </p:cNvPicPr>
          <p:nvPr/>
        </p:nvPicPr>
        <p:blipFill>
          <a:blip r:embed="rId2"/>
          <a:stretch>
            <a:fillRect/>
          </a:stretch>
        </p:blipFill>
        <p:spPr>
          <a:xfrm>
            <a:off x="7131426" y="1533353"/>
            <a:ext cx="4869180" cy="4935881"/>
          </a:xfrm>
          <a:prstGeom prst="rect">
            <a:avLst/>
          </a:prstGeom>
        </p:spPr>
      </p:pic>
    </p:spTree>
    <p:extLst>
      <p:ext uri="{BB962C8B-B14F-4D97-AF65-F5344CB8AC3E}">
        <p14:creationId xmlns:p14="http://schemas.microsoft.com/office/powerpoint/2010/main" val="588642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0C9B5-074B-CA25-555E-D7C3BC30D598}"/>
              </a:ext>
            </a:extLst>
          </p:cNvPr>
          <p:cNvSpPr>
            <a:spLocks noGrp="1"/>
          </p:cNvSpPr>
          <p:nvPr>
            <p:ph type="title"/>
          </p:nvPr>
        </p:nvSpPr>
        <p:spPr/>
        <p:txBody>
          <a:bodyPr/>
          <a:lstStyle/>
          <a:p>
            <a:r>
              <a:rPr lang="en-US" noProof="0" dirty="0"/>
              <a:t>Time series data</a:t>
            </a:r>
            <a:endParaRPr lang="en-US" dirty="0"/>
          </a:p>
        </p:txBody>
      </p:sp>
      <p:sp>
        <p:nvSpPr>
          <p:cNvPr id="3" name="Content Placeholder 2">
            <a:extLst>
              <a:ext uri="{FF2B5EF4-FFF2-40B4-BE49-F238E27FC236}">
                <a16:creationId xmlns:a16="http://schemas.microsoft.com/office/drawing/2014/main" id="{B645D063-C870-D3E7-FCD4-B47131B2B1D4}"/>
              </a:ext>
            </a:extLst>
          </p:cNvPr>
          <p:cNvSpPr>
            <a:spLocks noGrp="1"/>
          </p:cNvSpPr>
          <p:nvPr>
            <p:ph idx="1"/>
          </p:nvPr>
        </p:nvSpPr>
        <p:spPr/>
        <p:txBody>
          <a:bodyPr/>
          <a:lstStyle/>
          <a:p>
            <a:r>
              <a:rPr lang="en-US" noProof="0" dirty="0"/>
              <a:t>Definition: Time series data is a sequence of data points collected or recorded at specific time intervals.</a:t>
            </a:r>
          </a:p>
          <a:p>
            <a:pPr lvl="1"/>
            <a:r>
              <a:rPr lang="en-US" noProof="0" dirty="0"/>
              <a:t>The time component is critical: the data points are ordered chronologically.</a:t>
            </a:r>
          </a:p>
          <a:p>
            <a:pPr lvl="1"/>
            <a:r>
              <a:rPr lang="en-US" noProof="0" dirty="0"/>
              <a:t>Observations at different time points often exhibit dependencies. Future values can depend on past ones (depicting trends and seasonality).</a:t>
            </a:r>
          </a:p>
          <a:p>
            <a:pPr lvl="1"/>
            <a:r>
              <a:rPr lang="en-US" noProof="0" dirty="0"/>
              <a:t>Time intervals can be regular (hourly, daily, monthly) or irregular, depending on the domain (e.g., stock prices vs. event-driven data).</a:t>
            </a:r>
          </a:p>
          <a:p>
            <a:pPr lvl="1"/>
            <a:r>
              <a:rPr lang="en-US" noProof="0" dirty="0"/>
              <a:t>A time series can be univariate (one variable measured over time) or multivariate (multiple variables measured simultaneously).</a:t>
            </a:r>
          </a:p>
          <a:p>
            <a:r>
              <a:rPr lang="en-US" noProof="0" dirty="0"/>
              <a:t>Applications: Forecasting (sales, stock prices), anomaly detection (in industrial equipment), and pattern recognition (speech, ECG data).</a:t>
            </a:r>
          </a:p>
          <a:p>
            <a:endParaRPr lang="en-US" dirty="0"/>
          </a:p>
        </p:txBody>
      </p:sp>
      <p:sp>
        <p:nvSpPr>
          <p:cNvPr id="4" name="Slide Number Placeholder 3">
            <a:extLst>
              <a:ext uri="{FF2B5EF4-FFF2-40B4-BE49-F238E27FC236}">
                <a16:creationId xmlns:a16="http://schemas.microsoft.com/office/drawing/2014/main" id="{61767CEE-72F5-57FE-16C5-B45BEF518326}"/>
              </a:ext>
            </a:extLst>
          </p:cNvPr>
          <p:cNvSpPr>
            <a:spLocks noGrp="1"/>
          </p:cNvSpPr>
          <p:nvPr>
            <p:ph type="sldNum" sz="quarter" idx="12"/>
          </p:nvPr>
        </p:nvSpPr>
        <p:spPr/>
        <p:txBody>
          <a:bodyPr/>
          <a:lstStyle/>
          <a:p>
            <a:fld id="{FE1B3154-47D9-4402-8EDB-E791933DC0B9}" type="slidenum">
              <a:rPr lang="nl-BE" smtClean="0"/>
              <a:pPr/>
              <a:t>3</a:t>
            </a:fld>
            <a:endParaRPr lang="nl-BE"/>
          </a:p>
        </p:txBody>
      </p:sp>
    </p:spTree>
    <p:extLst>
      <p:ext uri="{BB962C8B-B14F-4D97-AF65-F5344CB8AC3E}">
        <p14:creationId xmlns:p14="http://schemas.microsoft.com/office/powerpoint/2010/main" val="1280464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44C2-8758-B682-7E52-DE14CE9E3B4F}"/>
              </a:ext>
            </a:extLst>
          </p:cNvPr>
          <p:cNvSpPr>
            <a:spLocks noGrp="1"/>
          </p:cNvSpPr>
          <p:nvPr>
            <p:ph type="title"/>
          </p:nvPr>
        </p:nvSpPr>
        <p:spPr/>
        <p:txBody>
          <a:bodyPr/>
          <a:lstStyle/>
          <a:p>
            <a:r>
              <a:rPr lang="en-US" noProof="0" dirty="0"/>
              <a:t>Trends in time series data</a:t>
            </a:r>
            <a:endParaRPr lang="en-US" dirty="0"/>
          </a:p>
        </p:txBody>
      </p:sp>
      <p:sp>
        <p:nvSpPr>
          <p:cNvPr id="3" name="Content Placeholder 2">
            <a:extLst>
              <a:ext uri="{FF2B5EF4-FFF2-40B4-BE49-F238E27FC236}">
                <a16:creationId xmlns:a16="http://schemas.microsoft.com/office/drawing/2014/main" id="{BDD2BC5C-9CF6-0C1C-AD79-651A9390CEEC}"/>
              </a:ext>
            </a:extLst>
          </p:cNvPr>
          <p:cNvSpPr>
            <a:spLocks noGrp="1"/>
          </p:cNvSpPr>
          <p:nvPr>
            <p:ph idx="1"/>
          </p:nvPr>
        </p:nvSpPr>
        <p:spPr/>
        <p:txBody>
          <a:bodyPr/>
          <a:lstStyle/>
          <a:p>
            <a:r>
              <a:rPr lang="en-US" noProof="0" dirty="0"/>
              <a:t>A trend is a long-term increase or decrease in the data over time, reflecting an underlying direction in the data.</a:t>
            </a:r>
          </a:p>
          <a:p>
            <a:r>
              <a:rPr lang="en-US" noProof="0" dirty="0"/>
              <a:t>There are the trends we also see in ‘normal’ data:</a:t>
            </a:r>
          </a:p>
          <a:p>
            <a:pPr lvl="1"/>
            <a:r>
              <a:rPr lang="en-US" noProof="0" dirty="0"/>
              <a:t>Upward, downward, linear or exponential, logarithmic (= reverse exponential)</a:t>
            </a:r>
          </a:p>
          <a:p>
            <a:pPr lvl="1"/>
            <a:r>
              <a:rPr lang="en-US" noProof="0" dirty="0"/>
              <a:t>In ‘normal’ data this required two variables, now only one</a:t>
            </a:r>
          </a:p>
          <a:p>
            <a:r>
              <a:rPr lang="en-US" noProof="0" dirty="0"/>
              <a:t>But there are also time-series specific types of trends:</a:t>
            </a:r>
          </a:p>
          <a:p>
            <a:pPr lvl="1"/>
            <a:r>
              <a:rPr lang="en-US" noProof="0" dirty="0"/>
              <a:t>Seasonal</a:t>
            </a:r>
          </a:p>
          <a:p>
            <a:endParaRPr lang="en-US" dirty="0"/>
          </a:p>
        </p:txBody>
      </p:sp>
      <p:sp>
        <p:nvSpPr>
          <p:cNvPr id="4" name="Slide Number Placeholder 3">
            <a:extLst>
              <a:ext uri="{FF2B5EF4-FFF2-40B4-BE49-F238E27FC236}">
                <a16:creationId xmlns:a16="http://schemas.microsoft.com/office/drawing/2014/main" id="{4CD60381-3523-C080-88E3-C371E4885BBC}"/>
              </a:ext>
            </a:extLst>
          </p:cNvPr>
          <p:cNvSpPr>
            <a:spLocks noGrp="1"/>
          </p:cNvSpPr>
          <p:nvPr>
            <p:ph type="sldNum" sz="quarter" idx="12"/>
          </p:nvPr>
        </p:nvSpPr>
        <p:spPr/>
        <p:txBody>
          <a:bodyPr/>
          <a:lstStyle/>
          <a:p>
            <a:fld id="{FE1B3154-47D9-4402-8EDB-E791933DC0B9}" type="slidenum">
              <a:rPr lang="nl-BE" smtClean="0"/>
              <a:pPr/>
              <a:t>4</a:t>
            </a:fld>
            <a:endParaRPr lang="nl-BE"/>
          </a:p>
        </p:txBody>
      </p:sp>
    </p:spTree>
    <p:extLst>
      <p:ext uri="{BB962C8B-B14F-4D97-AF65-F5344CB8AC3E}">
        <p14:creationId xmlns:p14="http://schemas.microsoft.com/office/powerpoint/2010/main" val="2786887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7C1B3-EFCF-D372-8596-1936E9F329EB}"/>
              </a:ext>
            </a:extLst>
          </p:cNvPr>
          <p:cNvSpPr>
            <a:spLocks noGrp="1"/>
          </p:cNvSpPr>
          <p:nvPr>
            <p:ph type="title"/>
          </p:nvPr>
        </p:nvSpPr>
        <p:spPr/>
        <p:txBody>
          <a:bodyPr/>
          <a:lstStyle/>
          <a:p>
            <a:r>
              <a:rPr lang="en-US" dirty="0"/>
              <a:t>Sparse vs dense datasets</a:t>
            </a:r>
          </a:p>
        </p:txBody>
      </p:sp>
      <p:sp>
        <p:nvSpPr>
          <p:cNvPr id="3" name="Content Placeholder 2">
            <a:extLst>
              <a:ext uri="{FF2B5EF4-FFF2-40B4-BE49-F238E27FC236}">
                <a16:creationId xmlns:a16="http://schemas.microsoft.com/office/drawing/2014/main" id="{F97F00FC-1BEC-E343-B7BE-7DF9E61587E0}"/>
              </a:ext>
            </a:extLst>
          </p:cNvPr>
          <p:cNvSpPr>
            <a:spLocks noGrp="1"/>
          </p:cNvSpPr>
          <p:nvPr>
            <p:ph idx="1"/>
          </p:nvPr>
        </p:nvSpPr>
        <p:spPr>
          <a:xfrm>
            <a:off x="582705" y="1550894"/>
            <a:ext cx="7828906" cy="4626069"/>
          </a:xfrm>
        </p:spPr>
        <p:txBody>
          <a:bodyPr>
            <a:normAutofit lnSpcReduction="10000"/>
          </a:bodyPr>
          <a:lstStyle/>
          <a:p>
            <a:r>
              <a:rPr lang="en-US" dirty="0"/>
              <a:t>How frequently and consistently data points are recorded?</a:t>
            </a:r>
          </a:p>
          <a:p>
            <a:r>
              <a:rPr lang="en-US" dirty="0"/>
              <a:t>A dense dataset has a value for every time step in the series — even if nothing changed.</a:t>
            </a:r>
          </a:p>
          <a:p>
            <a:pPr lvl="1"/>
            <a:r>
              <a:rPr lang="en-US" dirty="0"/>
              <a:t>Regular intervals: Data is recorded consistently (every minute, every hour)</a:t>
            </a:r>
          </a:p>
          <a:p>
            <a:pPr lvl="1"/>
            <a:r>
              <a:rPr lang="en-US" dirty="0"/>
              <a:t>No missing timestamps.</a:t>
            </a:r>
          </a:p>
          <a:p>
            <a:r>
              <a:rPr lang="en-US" dirty="0"/>
              <a:t>A sparse dataset only includes entries when something happens</a:t>
            </a:r>
          </a:p>
          <a:p>
            <a:pPr lvl="1"/>
            <a:r>
              <a:rPr lang="en-US" dirty="0"/>
              <a:t>Irregular intervals</a:t>
            </a:r>
          </a:p>
          <a:p>
            <a:pPr lvl="1"/>
            <a:r>
              <a:rPr lang="en-US" dirty="0"/>
              <a:t>Gaps between events</a:t>
            </a:r>
          </a:p>
          <a:p>
            <a:endParaRPr lang="en-US" dirty="0"/>
          </a:p>
          <a:p>
            <a:endParaRPr lang="en-US" dirty="0"/>
          </a:p>
        </p:txBody>
      </p:sp>
      <p:sp>
        <p:nvSpPr>
          <p:cNvPr id="4" name="Slide Number Placeholder 3">
            <a:extLst>
              <a:ext uri="{FF2B5EF4-FFF2-40B4-BE49-F238E27FC236}">
                <a16:creationId xmlns:a16="http://schemas.microsoft.com/office/drawing/2014/main" id="{D087D605-D48A-4DBA-A2FF-74BD19E58DEE}"/>
              </a:ext>
            </a:extLst>
          </p:cNvPr>
          <p:cNvSpPr>
            <a:spLocks noGrp="1"/>
          </p:cNvSpPr>
          <p:nvPr>
            <p:ph type="sldNum" sz="quarter" idx="12"/>
          </p:nvPr>
        </p:nvSpPr>
        <p:spPr/>
        <p:txBody>
          <a:bodyPr/>
          <a:lstStyle/>
          <a:p>
            <a:fld id="{FE1B3154-47D9-4402-8EDB-E791933DC0B9}" type="slidenum">
              <a:rPr lang="nl-BE" smtClean="0"/>
              <a:pPr/>
              <a:t>5</a:t>
            </a:fld>
            <a:endParaRPr lang="nl-BE"/>
          </a:p>
        </p:txBody>
      </p:sp>
      <p:pic>
        <p:nvPicPr>
          <p:cNvPr id="6" name="Picture 5" descr="A crossword puzzle with numbers and symbols&#10;&#10;AI-generated content may be incorrect.">
            <a:extLst>
              <a:ext uri="{FF2B5EF4-FFF2-40B4-BE49-F238E27FC236}">
                <a16:creationId xmlns:a16="http://schemas.microsoft.com/office/drawing/2014/main" id="{02081045-D5E8-5635-7338-E6BD3BDF2ACA}"/>
              </a:ext>
            </a:extLst>
          </p:cNvPr>
          <p:cNvPicPr>
            <a:picLocks noChangeAspect="1"/>
          </p:cNvPicPr>
          <p:nvPr/>
        </p:nvPicPr>
        <p:blipFill>
          <a:blip r:embed="rId2">
            <a:extLst>
              <a:ext uri="{28A0092B-C50C-407E-A947-70E740481C1C}">
                <a14:useLocalDpi xmlns:a14="http://schemas.microsoft.com/office/drawing/2010/main" val="0"/>
              </a:ext>
            </a:extLst>
          </a:blip>
          <a:srcRect l="13116" r="10818"/>
          <a:stretch/>
        </p:blipFill>
        <p:spPr>
          <a:xfrm>
            <a:off x="8411611" y="1403309"/>
            <a:ext cx="3677647" cy="2417435"/>
          </a:xfrm>
          <a:prstGeom prst="rect">
            <a:avLst/>
          </a:prstGeom>
        </p:spPr>
      </p:pic>
      <p:sp>
        <p:nvSpPr>
          <p:cNvPr id="7" name="Rectangle 1">
            <a:extLst>
              <a:ext uri="{FF2B5EF4-FFF2-40B4-BE49-F238E27FC236}">
                <a16:creationId xmlns:a16="http://schemas.microsoft.com/office/drawing/2014/main" id="{19238598-50F6-58B2-73D2-ED5FB5E560A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BE" altLang="en-BE" sz="1800" b="1" i="0" u="none" strike="noStrike" cap="none" normalizeH="0" baseline="0">
                <a:ln>
                  <a:noFill/>
                </a:ln>
                <a:solidFill>
                  <a:schemeClr val="tx1"/>
                </a:solidFill>
                <a:effectLst/>
                <a:latin typeface="Arial" panose="020B0604020202020204" pitchFamily="34" charset="0"/>
              </a:rPr>
              <a:t>Irregular intervals.</a:t>
            </a:r>
            <a:endParaRPr kumimoji="0" lang="en-BE" altLang="en-BE"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BE" altLang="en-BE" sz="1800" b="1" i="0" u="none" strike="noStrike" cap="none" normalizeH="0" baseline="0">
                <a:ln>
                  <a:noFill/>
                </a:ln>
                <a:solidFill>
                  <a:schemeClr val="tx1"/>
                </a:solidFill>
                <a:effectLst/>
                <a:latin typeface="Arial" panose="020B0604020202020204" pitchFamily="34" charset="0"/>
              </a:rPr>
              <a:t>Gaps</a:t>
            </a:r>
            <a:r>
              <a:rPr kumimoji="0" lang="en-BE" altLang="en-BE" sz="1800" b="0" i="0" u="none" strike="noStrike" cap="none" normalizeH="0" baseline="0">
                <a:ln>
                  <a:noFill/>
                </a:ln>
                <a:solidFill>
                  <a:schemeClr val="tx1"/>
                </a:solidFill>
                <a:effectLst/>
                <a:latin typeface="Arial" panose="020B0604020202020204" pitchFamily="34" charset="0"/>
              </a:rPr>
              <a:t> between events.</a:t>
            </a:r>
          </a:p>
        </p:txBody>
      </p:sp>
      <p:pic>
        <p:nvPicPr>
          <p:cNvPr id="9" name="Picture 8">
            <a:extLst>
              <a:ext uri="{FF2B5EF4-FFF2-40B4-BE49-F238E27FC236}">
                <a16:creationId xmlns:a16="http://schemas.microsoft.com/office/drawing/2014/main" id="{8D66CDDA-3E9C-62E6-AA0D-42067F595201}"/>
              </a:ext>
            </a:extLst>
          </p:cNvPr>
          <p:cNvPicPr>
            <a:picLocks noChangeAspect="1"/>
          </p:cNvPicPr>
          <p:nvPr/>
        </p:nvPicPr>
        <p:blipFill>
          <a:blip r:embed="rId3"/>
          <a:stretch>
            <a:fillRect/>
          </a:stretch>
        </p:blipFill>
        <p:spPr>
          <a:xfrm>
            <a:off x="8549255" y="3345229"/>
            <a:ext cx="1952898" cy="3486637"/>
          </a:xfrm>
          <a:prstGeom prst="rect">
            <a:avLst/>
          </a:prstGeom>
        </p:spPr>
      </p:pic>
    </p:spTree>
    <p:extLst>
      <p:ext uri="{BB962C8B-B14F-4D97-AF65-F5344CB8AC3E}">
        <p14:creationId xmlns:p14="http://schemas.microsoft.com/office/powerpoint/2010/main" val="799985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B4F6F-41AB-B8C8-2F07-F3322F4B414B}"/>
              </a:ext>
            </a:extLst>
          </p:cNvPr>
          <p:cNvSpPr>
            <a:spLocks noGrp="1"/>
          </p:cNvSpPr>
          <p:nvPr>
            <p:ph type="title"/>
          </p:nvPr>
        </p:nvSpPr>
        <p:spPr/>
        <p:txBody>
          <a:bodyPr/>
          <a:lstStyle/>
          <a:p>
            <a:r>
              <a:rPr lang="en-US" noProof="0" dirty="0"/>
              <a:t>Sparse vs dense datasets</a:t>
            </a:r>
            <a:endParaRPr lang="en-US" dirty="0"/>
          </a:p>
        </p:txBody>
      </p:sp>
      <p:sp>
        <p:nvSpPr>
          <p:cNvPr id="5" name="Content Placeholder 4">
            <a:extLst>
              <a:ext uri="{FF2B5EF4-FFF2-40B4-BE49-F238E27FC236}">
                <a16:creationId xmlns:a16="http://schemas.microsoft.com/office/drawing/2014/main" id="{55515CEB-636A-1783-DD54-98F1EB040DEF}"/>
              </a:ext>
            </a:extLst>
          </p:cNvPr>
          <p:cNvSpPr>
            <a:spLocks noGrp="1"/>
          </p:cNvSpPr>
          <p:nvPr>
            <p:ph sz="half" idx="1"/>
          </p:nvPr>
        </p:nvSpPr>
        <p:spPr/>
        <p:txBody>
          <a:bodyPr/>
          <a:lstStyle/>
          <a:p>
            <a:r>
              <a:rPr lang="en-US" noProof="0" dirty="0"/>
              <a:t> Use Dense Datasets when:</a:t>
            </a:r>
          </a:p>
          <a:p>
            <a:pPr lvl="1"/>
            <a:r>
              <a:rPr lang="en-US" noProof="0" dirty="0"/>
              <a:t>You have high-frequency data without much sparsity.</a:t>
            </a:r>
          </a:p>
          <a:p>
            <a:pPr lvl="1"/>
            <a:r>
              <a:rPr lang="en-US" noProof="0" dirty="0"/>
              <a:t>You need simpler calculations and visualizations.</a:t>
            </a:r>
          </a:p>
          <a:p>
            <a:pPr lvl="1"/>
            <a:r>
              <a:rPr lang="en-US" noProof="0" dirty="0"/>
              <a:t>Memory is not a constraint.</a:t>
            </a:r>
          </a:p>
          <a:p>
            <a:endParaRPr lang="en-US" dirty="0"/>
          </a:p>
        </p:txBody>
      </p:sp>
      <p:sp>
        <p:nvSpPr>
          <p:cNvPr id="6" name="Content Placeholder 5">
            <a:extLst>
              <a:ext uri="{FF2B5EF4-FFF2-40B4-BE49-F238E27FC236}">
                <a16:creationId xmlns:a16="http://schemas.microsoft.com/office/drawing/2014/main" id="{251816F8-A50C-7C71-DB50-122BCD8A1F5B}"/>
              </a:ext>
            </a:extLst>
          </p:cNvPr>
          <p:cNvSpPr>
            <a:spLocks noGrp="1"/>
          </p:cNvSpPr>
          <p:nvPr>
            <p:ph sz="half" idx="2"/>
          </p:nvPr>
        </p:nvSpPr>
        <p:spPr/>
        <p:txBody>
          <a:bodyPr/>
          <a:lstStyle/>
          <a:p>
            <a:r>
              <a:rPr lang="en-US" noProof="0" dirty="0"/>
              <a:t>Use Sparse Datasets when:</a:t>
            </a:r>
          </a:p>
          <a:p>
            <a:pPr lvl="1"/>
            <a:r>
              <a:rPr lang="en-US" noProof="0" dirty="0"/>
              <a:t>Your data has many zeros or missing values (e.g., binary indicators, intermittent signals).</a:t>
            </a:r>
          </a:p>
          <a:p>
            <a:pPr lvl="1"/>
            <a:r>
              <a:rPr lang="en-US" noProof="0" dirty="0"/>
              <a:t>You’re working with event-driven or irregularly changing data.</a:t>
            </a:r>
          </a:p>
          <a:p>
            <a:pPr lvl="1"/>
            <a:r>
              <a:rPr lang="en-US" noProof="0" dirty="0"/>
              <a:t>Memory efficiency is essential due to dataset size.</a:t>
            </a:r>
          </a:p>
          <a:p>
            <a:endParaRPr lang="en-US" dirty="0"/>
          </a:p>
        </p:txBody>
      </p:sp>
      <p:sp>
        <p:nvSpPr>
          <p:cNvPr id="4" name="Slide Number Placeholder 3">
            <a:extLst>
              <a:ext uri="{FF2B5EF4-FFF2-40B4-BE49-F238E27FC236}">
                <a16:creationId xmlns:a16="http://schemas.microsoft.com/office/drawing/2014/main" id="{C1711AA7-7A43-9440-B54E-69BFB2D76C12}"/>
              </a:ext>
            </a:extLst>
          </p:cNvPr>
          <p:cNvSpPr>
            <a:spLocks noGrp="1"/>
          </p:cNvSpPr>
          <p:nvPr>
            <p:ph type="sldNum" sz="quarter" idx="12"/>
          </p:nvPr>
        </p:nvSpPr>
        <p:spPr/>
        <p:txBody>
          <a:bodyPr/>
          <a:lstStyle/>
          <a:p>
            <a:fld id="{FE1B3154-47D9-4402-8EDB-E791933DC0B9}" type="slidenum">
              <a:rPr lang="nl-BE" smtClean="0"/>
              <a:pPr/>
              <a:t>6</a:t>
            </a:fld>
            <a:endParaRPr lang="nl-BE"/>
          </a:p>
        </p:txBody>
      </p:sp>
      <p:sp>
        <p:nvSpPr>
          <p:cNvPr id="7" name="Content Placeholder 2">
            <a:extLst>
              <a:ext uri="{FF2B5EF4-FFF2-40B4-BE49-F238E27FC236}">
                <a16:creationId xmlns:a16="http://schemas.microsoft.com/office/drawing/2014/main" id="{185A4C64-A58E-CB9D-7E02-8018E6F30C28}"/>
              </a:ext>
            </a:extLst>
          </p:cNvPr>
          <p:cNvSpPr txBox="1">
            <a:spLocks/>
          </p:cNvSpPr>
          <p:nvPr/>
        </p:nvSpPr>
        <p:spPr>
          <a:xfrm>
            <a:off x="838200" y="5743422"/>
            <a:ext cx="10515600" cy="97402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 applications where you need both memory efficiency and the continuity of dense datasets (like with rolling windows on sparse data), it’s often helpful to start with sparse data and convert it to dense format only for specific analyses.</a:t>
            </a:r>
            <a:endParaRPr lang="nl-BE" dirty="0"/>
          </a:p>
        </p:txBody>
      </p:sp>
    </p:spTree>
    <p:extLst>
      <p:ext uri="{BB962C8B-B14F-4D97-AF65-F5344CB8AC3E}">
        <p14:creationId xmlns:p14="http://schemas.microsoft.com/office/powerpoint/2010/main" val="2326725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DEC34-363D-C554-CC94-A2D8C609ED4E}"/>
              </a:ext>
            </a:extLst>
          </p:cNvPr>
          <p:cNvSpPr>
            <a:spLocks noGrp="1"/>
          </p:cNvSpPr>
          <p:nvPr>
            <p:ph type="title"/>
          </p:nvPr>
        </p:nvSpPr>
        <p:spPr/>
        <p:txBody>
          <a:bodyPr/>
          <a:lstStyle/>
          <a:p>
            <a:r>
              <a:rPr lang="nl-BE" dirty="0" err="1"/>
              <a:t>Why</a:t>
            </a:r>
            <a:r>
              <a:rPr lang="nl-BE" dirty="0"/>
              <a:t> It Matters</a:t>
            </a:r>
            <a:endParaRPr lang="en-US" dirty="0"/>
          </a:p>
        </p:txBody>
      </p:sp>
      <p:sp>
        <p:nvSpPr>
          <p:cNvPr id="6" name="Content Placeholder 5">
            <a:extLst>
              <a:ext uri="{FF2B5EF4-FFF2-40B4-BE49-F238E27FC236}">
                <a16:creationId xmlns:a16="http://schemas.microsoft.com/office/drawing/2014/main" id="{09E5E0DC-E898-96F5-C3F7-D39D03506AA5}"/>
              </a:ext>
            </a:extLst>
          </p:cNvPr>
          <p:cNvSpPr>
            <a:spLocks noGrp="1"/>
          </p:cNvSpPr>
          <p:nvPr>
            <p:ph idx="1"/>
          </p:nvPr>
        </p:nvSpPr>
        <p:spPr/>
        <p:txBody>
          <a:bodyPr/>
          <a:lstStyle/>
          <a:p>
            <a:r>
              <a:rPr lang="en-US" dirty="0"/>
              <a:t>Dense data is easier to work with for things like rolling averages, resampling, and plotting</a:t>
            </a:r>
          </a:p>
          <a:p>
            <a:r>
              <a:rPr lang="en-US" dirty="0"/>
              <a:t>Sparse data is more compact and efficient when recording only changes or events (common in logs or event-driven systems)</a:t>
            </a:r>
          </a:p>
          <a:p>
            <a:endParaRPr lang="en-US" dirty="0"/>
          </a:p>
          <a:p>
            <a:r>
              <a:rPr lang="en-US" dirty="0"/>
              <a:t>To perform most time-series analysis, sparse datasets are typically converted to dense format</a:t>
            </a:r>
          </a:p>
          <a:p>
            <a:pPr lvl="1"/>
            <a:r>
              <a:rPr lang="en-US" dirty="0"/>
              <a:t>Using techniques like .resample() and .</a:t>
            </a:r>
            <a:r>
              <a:rPr lang="en-US" dirty="0" err="1"/>
              <a:t>ffill</a:t>
            </a:r>
            <a:r>
              <a:rPr lang="en-US" dirty="0"/>
              <a:t>() in pandas</a:t>
            </a:r>
          </a:p>
        </p:txBody>
      </p:sp>
      <p:sp>
        <p:nvSpPr>
          <p:cNvPr id="5" name="Slide Number Placeholder 4">
            <a:extLst>
              <a:ext uri="{FF2B5EF4-FFF2-40B4-BE49-F238E27FC236}">
                <a16:creationId xmlns:a16="http://schemas.microsoft.com/office/drawing/2014/main" id="{24E04155-957F-4652-7519-CAC5679E16DA}"/>
              </a:ext>
            </a:extLst>
          </p:cNvPr>
          <p:cNvSpPr>
            <a:spLocks noGrp="1"/>
          </p:cNvSpPr>
          <p:nvPr>
            <p:ph type="sldNum" sz="quarter" idx="12"/>
          </p:nvPr>
        </p:nvSpPr>
        <p:spPr/>
        <p:txBody>
          <a:bodyPr/>
          <a:lstStyle/>
          <a:p>
            <a:fld id="{B105FAA3-C3E4-40D0-B2B7-65B62F79F625}" type="slidenum">
              <a:rPr lang="nl-BE" smtClean="0"/>
              <a:t>7</a:t>
            </a:fld>
            <a:endParaRPr lang="nl-BE"/>
          </a:p>
        </p:txBody>
      </p:sp>
    </p:spTree>
    <p:extLst>
      <p:ext uri="{BB962C8B-B14F-4D97-AF65-F5344CB8AC3E}">
        <p14:creationId xmlns:p14="http://schemas.microsoft.com/office/powerpoint/2010/main" val="414982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AE4E44-AD37-34E3-880D-63B5A8426465}"/>
              </a:ext>
            </a:extLst>
          </p:cNvPr>
          <p:cNvPicPr>
            <a:picLocks noChangeAspect="1"/>
          </p:cNvPicPr>
          <p:nvPr/>
        </p:nvPicPr>
        <p:blipFill>
          <a:blip r:embed="rId2"/>
          <a:stretch>
            <a:fillRect/>
          </a:stretch>
        </p:blipFill>
        <p:spPr>
          <a:xfrm>
            <a:off x="655952" y="3670882"/>
            <a:ext cx="5950780" cy="726458"/>
          </a:xfrm>
          <a:prstGeom prst="rect">
            <a:avLst/>
          </a:prstGeom>
        </p:spPr>
      </p:pic>
      <p:sp>
        <p:nvSpPr>
          <p:cNvPr id="6" name="Title 5">
            <a:extLst>
              <a:ext uri="{FF2B5EF4-FFF2-40B4-BE49-F238E27FC236}">
                <a16:creationId xmlns:a16="http://schemas.microsoft.com/office/drawing/2014/main" id="{F2ED3CCA-AAB9-E1A3-4834-0CF61A2CBBF9}"/>
              </a:ext>
            </a:extLst>
          </p:cNvPr>
          <p:cNvSpPr>
            <a:spLocks noGrp="1"/>
          </p:cNvSpPr>
          <p:nvPr>
            <p:ph type="title"/>
          </p:nvPr>
        </p:nvSpPr>
        <p:spPr/>
        <p:txBody>
          <a:bodyPr/>
          <a:lstStyle/>
          <a:p>
            <a:r>
              <a:rPr lang="en-US" noProof="0" dirty="0"/>
              <a:t>Stationarity in time series</a:t>
            </a:r>
            <a:endParaRPr lang="en-US" dirty="0"/>
          </a:p>
        </p:txBody>
      </p:sp>
      <p:sp>
        <p:nvSpPr>
          <p:cNvPr id="7" name="Content Placeholder 6">
            <a:extLst>
              <a:ext uri="{FF2B5EF4-FFF2-40B4-BE49-F238E27FC236}">
                <a16:creationId xmlns:a16="http://schemas.microsoft.com/office/drawing/2014/main" id="{77408CC3-468A-5A62-67FE-9AC744A6B44E}"/>
              </a:ext>
            </a:extLst>
          </p:cNvPr>
          <p:cNvSpPr>
            <a:spLocks noGrp="1"/>
          </p:cNvSpPr>
          <p:nvPr>
            <p:ph idx="1"/>
          </p:nvPr>
        </p:nvSpPr>
        <p:spPr/>
        <p:txBody>
          <a:bodyPr>
            <a:normAutofit/>
          </a:bodyPr>
          <a:lstStyle/>
          <a:p>
            <a:r>
              <a:rPr lang="en-US" dirty="0"/>
              <a:t>A stationary time series is one whose statistical properties (like mean, variance, autocorrelation) are constant over time.</a:t>
            </a:r>
          </a:p>
          <a:p>
            <a:pPr lvl="1"/>
            <a:r>
              <a:rPr lang="en-US" dirty="0"/>
              <a:t>No trend or seasonality</a:t>
            </a:r>
          </a:p>
          <a:p>
            <a:pPr lvl="1"/>
            <a:r>
              <a:rPr lang="en-US" dirty="0"/>
              <a:t>The series "looks the same" at any point in time</a:t>
            </a:r>
          </a:p>
          <a:p>
            <a:pPr lvl="1"/>
            <a:r>
              <a:rPr lang="en-US" dirty="0"/>
              <a:t>It's easier to model and predict because the behavior is consistent</a:t>
            </a:r>
          </a:p>
          <a:p>
            <a:pPr lvl="1"/>
            <a:endParaRPr lang="en-US" dirty="0"/>
          </a:p>
          <a:p>
            <a:pPr lvl="1"/>
            <a:endParaRPr lang="en-US" dirty="0"/>
          </a:p>
          <a:p>
            <a:r>
              <a:rPr lang="en-US" dirty="0"/>
              <a:t>The mean stays around 10</a:t>
            </a:r>
          </a:p>
          <a:p>
            <a:r>
              <a:rPr lang="en-US" dirty="0"/>
              <a:t>No trend (not increasing or decreasing over time)</a:t>
            </a:r>
          </a:p>
          <a:p>
            <a:r>
              <a:rPr lang="en-US" dirty="0"/>
              <a:t>Variance is stable</a:t>
            </a:r>
          </a:p>
        </p:txBody>
      </p:sp>
      <p:sp>
        <p:nvSpPr>
          <p:cNvPr id="5" name="Slide Number Placeholder 4">
            <a:extLst>
              <a:ext uri="{FF2B5EF4-FFF2-40B4-BE49-F238E27FC236}">
                <a16:creationId xmlns:a16="http://schemas.microsoft.com/office/drawing/2014/main" id="{D748FEB7-E6D6-9BEE-9B62-65CBADEFAA01}"/>
              </a:ext>
            </a:extLst>
          </p:cNvPr>
          <p:cNvSpPr>
            <a:spLocks noGrp="1"/>
          </p:cNvSpPr>
          <p:nvPr>
            <p:ph type="sldNum" sz="quarter" idx="12"/>
          </p:nvPr>
        </p:nvSpPr>
        <p:spPr/>
        <p:txBody>
          <a:bodyPr/>
          <a:lstStyle/>
          <a:p>
            <a:fld id="{B105FAA3-C3E4-40D0-B2B7-65B62F79F625}" type="slidenum">
              <a:rPr lang="nl-BE" smtClean="0"/>
              <a:t>8</a:t>
            </a:fld>
            <a:endParaRPr lang="nl-BE"/>
          </a:p>
        </p:txBody>
      </p:sp>
    </p:spTree>
    <p:extLst>
      <p:ext uri="{BB962C8B-B14F-4D97-AF65-F5344CB8AC3E}">
        <p14:creationId xmlns:p14="http://schemas.microsoft.com/office/powerpoint/2010/main" val="694766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E26F-7FDF-C74F-51A2-5F815C705E3E}"/>
              </a:ext>
            </a:extLst>
          </p:cNvPr>
          <p:cNvSpPr>
            <a:spLocks noGrp="1"/>
          </p:cNvSpPr>
          <p:nvPr>
            <p:ph type="title"/>
          </p:nvPr>
        </p:nvSpPr>
        <p:spPr/>
        <p:txBody>
          <a:bodyPr>
            <a:normAutofit fontScale="90000"/>
          </a:bodyPr>
          <a:lstStyle/>
          <a:p>
            <a:r>
              <a:rPr lang="en-US" dirty="0"/>
              <a:t>Stability (in control systems or broader dynamics)</a:t>
            </a:r>
          </a:p>
        </p:txBody>
      </p:sp>
      <p:sp>
        <p:nvSpPr>
          <p:cNvPr id="3" name="Content Placeholder 2">
            <a:extLst>
              <a:ext uri="{FF2B5EF4-FFF2-40B4-BE49-F238E27FC236}">
                <a16:creationId xmlns:a16="http://schemas.microsoft.com/office/drawing/2014/main" id="{309B0091-CB13-8661-1670-5EB0A2494B3A}"/>
              </a:ext>
            </a:extLst>
          </p:cNvPr>
          <p:cNvSpPr>
            <a:spLocks noGrp="1"/>
          </p:cNvSpPr>
          <p:nvPr>
            <p:ph idx="1"/>
          </p:nvPr>
        </p:nvSpPr>
        <p:spPr/>
        <p:txBody>
          <a:bodyPr/>
          <a:lstStyle/>
          <a:p>
            <a:r>
              <a:rPr lang="en-US" dirty="0"/>
              <a:t>Stability usually refers to whether a system returns to equilibrium after a disturbance.</a:t>
            </a:r>
          </a:p>
          <a:p>
            <a:pPr lvl="1"/>
            <a:r>
              <a:rPr lang="en-US" dirty="0"/>
              <a:t>In a stable system, values stay bounded or return to a steady state</a:t>
            </a:r>
          </a:p>
          <a:p>
            <a:pPr lvl="1"/>
            <a:r>
              <a:rPr lang="en-US" dirty="0"/>
              <a:t>This means a process that doesn’t explode or spiral out of control</a:t>
            </a:r>
          </a:p>
          <a:p>
            <a:r>
              <a:rPr lang="en-US" dirty="0"/>
              <a:t>Unstable:</a:t>
            </a:r>
          </a:p>
          <a:p>
            <a:endParaRPr lang="en-US" dirty="0"/>
          </a:p>
          <a:p>
            <a:endParaRPr lang="en-US" dirty="0"/>
          </a:p>
          <a:p>
            <a:r>
              <a:rPr lang="en-US" dirty="0"/>
              <a:t>Stable (but not stationary):</a:t>
            </a:r>
          </a:p>
        </p:txBody>
      </p:sp>
      <p:sp>
        <p:nvSpPr>
          <p:cNvPr id="4" name="Slide Number Placeholder 3">
            <a:extLst>
              <a:ext uri="{FF2B5EF4-FFF2-40B4-BE49-F238E27FC236}">
                <a16:creationId xmlns:a16="http://schemas.microsoft.com/office/drawing/2014/main" id="{4D993A66-0761-B50B-FE27-088D500D83B4}"/>
              </a:ext>
            </a:extLst>
          </p:cNvPr>
          <p:cNvSpPr>
            <a:spLocks noGrp="1"/>
          </p:cNvSpPr>
          <p:nvPr>
            <p:ph type="sldNum" sz="quarter" idx="12"/>
          </p:nvPr>
        </p:nvSpPr>
        <p:spPr/>
        <p:txBody>
          <a:bodyPr/>
          <a:lstStyle/>
          <a:p>
            <a:fld id="{FE1B3154-47D9-4402-8EDB-E791933DC0B9}" type="slidenum">
              <a:rPr lang="nl-BE" smtClean="0"/>
              <a:pPr/>
              <a:t>9</a:t>
            </a:fld>
            <a:endParaRPr lang="nl-BE"/>
          </a:p>
        </p:txBody>
      </p:sp>
      <p:pic>
        <p:nvPicPr>
          <p:cNvPr id="6" name="Picture 5">
            <a:extLst>
              <a:ext uri="{FF2B5EF4-FFF2-40B4-BE49-F238E27FC236}">
                <a16:creationId xmlns:a16="http://schemas.microsoft.com/office/drawing/2014/main" id="{71C11126-467D-6036-C61F-740B51DEF2AF}"/>
              </a:ext>
            </a:extLst>
          </p:cNvPr>
          <p:cNvPicPr>
            <a:picLocks noChangeAspect="1"/>
          </p:cNvPicPr>
          <p:nvPr/>
        </p:nvPicPr>
        <p:blipFill>
          <a:blip r:embed="rId2"/>
          <a:stretch>
            <a:fillRect/>
          </a:stretch>
        </p:blipFill>
        <p:spPr>
          <a:xfrm>
            <a:off x="1512527" y="3781734"/>
            <a:ext cx="4890280" cy="718346"/>
          </a:xfrm>
          <a:prstGeom prst="rect">
            <a:avLst/>
          </a:prstGeom>
        </p:spPr>
      </p:pic>
      <p:pic>
        <p:nvPicPr>
          <p:cNvPr id="8" name="Picture 7">
            <a:extLst>
              <a:ext uri="{FF2B5EF4-FFF2-40B4-BE49-F238E27FC236}">
                <a16:creationId xmlns:a16="http://schemas.microsoft.com/office/drawing/2014/main" id="{3EB3A803-F967-2019-1169-FD8D203BAC30}"/>
              </a:ext>
            </a:extLst>
          </p:cNvPr>
          <p:cNvPicPr>
            <a:picLocks noChangeAspect="1"/>
          </p:cNvPicPr>
          <p:nvPr/>
        </p:nvPicPr>
        <p:blipFill>
          <a:blip r:embed="rId3"/>
          <a:stretch>
            <a:fillRect/>
          </a:stretch>
        </p:blipFill>
        <p:spPr>
          <a:xfrm>
            <a:off x="1512527" y="5379025"/>
            <a:ext cx="4268272" cy="663033"/>
          </a:xfrm>
          <a:prstGeom prst="rect">
            <a:avLst/>
          </a:prstGeom>
        </p:spPr>
      </p:pic>
    </p:spTree>
    <p:extLst>
      <p:ext uri="{BB962C8B-B14F-4D97-AF65-F5344CB8AC3E}">
        <p14:creationId xmlns:p14="http://schemas.microsoft.com/office/powerpoint/2010/main" val="37002945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0f4be1-9f1f-4328-81a6-034cc34da24b"/>
</p:tagLst>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1310</TotalTime>
  <Words>789</Words>
  <Application>Microsoft Office PowerPoint</Application>
  <PresentationFormat>Widescreen</PresentationFormat>
  <Paragraphs>98</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Amasis MT Pro Medium</vt:lpstr>
      <vt:lpstr>Arial</vt:lpstr>
      <vt:lpstr>Calibri</vt:lpstr>
      <vt:lpstr>Cambria</vt:lpstr>
      <vt:lpstr>Kantoorthema</vt:lpstr>
      <vt:lpstr>Chapter 8 – Time series</vt:lpstr>
      <vt:lpstr>Non-time-series data</vt:lpstr>
      <vt:lpstr>Time series data</vt:lpstr>
      <vt:lpstr>Trends in time series data</vt:lpstr>
      <vt:lpstr>Sparse vs dense datasets</vt:lpstr>
      <vt:lpstr>Sparse vs dense datasets</vt:lpstr>
      <vt:lpstr>Why It Matters</vt:lpstr>
      <vt:lpstr>Stationarity in time series</vt:lpstr>
      <vt:lpstr>Stability (in control systems or broader dynamics)</vt:lpstr>
      <vt:lpstr>Stability and stationarity</vt:lpstr>
      <vt:lpstr>Stability and stationarity</vt:lpstr>
      <vt:lpstr>First order differencing</vt:lpstr>
      <vt:lpstr>PowerPoint Presentation</vt:lpstr>
    </vt:vector>
  </TitlesOfParts>
  <Company>Thomas More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Christel Maes</dc:creator>
  <cp:lastModifiedBy>Jochen Mariën</cp:lastModifiedBy>
  <cp:revision>38</cp:revision>
  <dcterms:created xsi:type="dcterms:W3CDTF">2018-02-21T07:41:18Z</dcterms:created>
  <dcterms:modified xsi:type="dcterms:W3CDTF">2025-05-16T08:02:01Z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337be75-dfbb-4261-9834-ac247c7dde13_Enabled">
    <vt:lpwstr>true</vt:lpwstr>
  </property>
  <property fmtid="{D5CDD505-2E9C-101B-9397-08002B2CF9AE}" pid="3" name="MSIP_Label_c337be75-dfbb-4261-9834-ac247c7dde13_SetDate">
    <vt:lpwstr>2023-10-19T07:27:53Z</vt:lpwstr>
  </property>
  <property fmtid="{D5CDD505-2E9C-101B-9397-08002B2CF9AE}" pid="4" name="MSIP_Label_c337be75-dfbb-4261-9834-ac247c7dde13_Method">
    <vt:lpwstr>Standard</vt:lpwstr>
  </property>
  <property fmtid="{D5CDD505-2E9C-101B-9397-08002B2CF9AE}" pid="5" name="MSIP_Label_c337be75-dfbb-4261-9834-ac247c7dde13_Name">
    <vt:lpwstr>Algemeen</vt:lpwstr>
  </property>
  <property fmtid="{D5CDD505-2E9C-101B-9397-08002B2CF9AE}" pid="6" name="MSIP_Label_c337be75-dfbb-4261-9834-ac247c7dde13_SiteId">
    <vt:lpwstr>77d33cc5-c9b4-4766-95c7-ed5b515e1cce</vt:lpwstr>
  </property>
  <property fmtid="{D5CDD505-2E9C-101B-9397-08002B2CF9AE}" pid="7" name="MSIP_Label_c337be75-dfbb-4261-9834-ac247c7dde13_ActionId">
    <vt:lpwstr>b68bd113-e83d-4438-ae2a-7958df77ef75</vt:lpwstr>
  </property>
  <property fmtid="{D5CDD505-2E9C-101B-9397-08002B2CF9AE}" pid="8" name="MSIP_Label_c337be75-dfbb-4261-9834-ac247c7dde13_ContentBits">
    <vt:lpwstr>0</vt:lpwstr>
  </property>
</Properties>
</file>