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99" r:id="rId2"/>
    <p:sldId id="278" r:id="rId3"/>
    <p:sldId id="261" r:id="rId4"/>
    <p:sldId id="272" r:id="rId5"/>
    <p:sldId id="286" r:id="rId6"/>
    <p:sldId id="287" r:id="rId7"/>
    <p:sldId id="288" r:id="rId8"/>
    <p:sldId id="289" r:id="rId9"/>
    <p:sldId id="290" r:id="rId10"/>
    <p:sldId id="291" r:id="rId11"/>
    <p:sldId id="292" r:id="rId12"/>
    <p:sldId id="293" r:id="rId13"/>
    <p:sldId id="294" r:id="rId14"/>
    <p:sldId id="300" r:id="rId15"/>
    <p:sldId id="269" r:id="rId16"/>
    <p:sldId id="301" r:id="rId17"/>
    <p:sldId id="302" r:id="rId18"/>
    <p:sldId id="303" r:id="rId19"/>
    <p:sldId id="304" r:id="rId20"/>
    <p:sldId id="305" r:id="rId21"/>
    <p:sldId id="306" r:id="rId22"/>
    <p:sldId id="266" r:id="rId23"/>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A25302-6CF6-4889-8B92-8262346C1C19}" v="4" dt="2024-09-29T10:22:49.5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1114" autoAdjust="0"/>
  </p:normalViewPr>
  <p:slideViewPr>
    <p:cSldViewPr snapToGrid="0">
      <p:cViewPr varScale="1">
        <p:scale>
          <a:sx n="90" d="100"/>
          <a:sy n="90" d="100"/>
        </p:scale>
        <p:origin x="1356" y="78"/>
      </p:cViewPr>
      <p:guideLst/>
    </p:cSldViewPr>
  </p:slideViewPr>
  <p:outlineViewPr>
    <p:cViewPr>
      <p:scale>
        <a:sx n="33" d="100"/>
        <a:sy n="33" d="100"/>
      </p:scale>
      <p:origin x="0" y="-67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chen Mariën" userId="a4f8d9ed-3895-4365-b2d5-9432cb8a20d4" providerId="ADAL" clId="{7EA25302-6CF6-4889-8B92-8262346C1C19}"/>
    <pc:docChg chg="undo custSel addSld delSld modSld">
      <pc:chgData name="Jochen Mariën" userId="a4f8d9ed-3895-4365-b2d5-9432cb8a20d4" providerId="ADAL" clId="{7EA25302-6CF6-4889-8B92-8262346C1C19}" dt="2024-10-03T13:16:02.068" v="724" actId="478"/>
      <pc:docMkLst>
        <pc:docMk/>
      </pc:docMkLst>
      <pc:sldChg chg="add">
        <pc:chgData name="Jochen Mariën" userId="a4f8d9ed-3895-4365-b2d5-9432cb8a20d4" providerId="ADAL" clId="{7EA25302-6CF6-4889-8B92-8262346C1C19}" dt="2024-09-27T11:29:04.204" v="0"/>
        <pc:sldMkLst>
          <pc:docMk/>
          <pc:sldMk cId="2567186518" sldId="261"/>
        </pc:sldMkLst>
      </pc:sldChg>
      <pc:sldChg chg="add del">
        <pc:chgData name="Jochen Mariën" userId="a4f8d9ed-3895-4365-b2d5-9432cb8a20d4" providerId="ADAL" clId="{7EA25302-6CF6-4889-8B92-8262346C1C19}" dt="2024-09-27T11:51:04.758" v="93" actId="2696"/>
        <pc:sldMkLst>
          <pc:docMk/>
          <pc:sldMk cId="395616934" sldId="262"/>
        </pc:sldMkLst>
      </pc:sldChg>
      <pc:sldChg chg="delSp modSp add mod">
        <pc:chgData name="Jochen Mariën" userId="a4f8d9ed-3895-4365-b2d5-9432cb8a20d4" providerId="ADAL" clId="{7EA25302-6CF6-4889-8B92-8262346C1C19}" dt="2024-10-03T13:16:02.068" v="724" actId="478"/>
        <pc:sldMkLst>
          <pc:docMk/>
          <pc:sldMk cId="706679670" sldId="266"/>
        </pc:sldMkLst>
        <pc:spChg chg="mod">
          <ac:chgData name="Jochen Mariën" userId="a4f8d9ed-3895-4365-b2d5-9432cb8a20d4" providerId="ADAL" clId="{7EA25302-6CF6-4889-8B92-8262346C1C19}" dt="2024-10-03T13:15:57.317" v="723" actId="6549"/>
          <ac:spMkLst>
            <pc:docMk/>
            <pc:sldMk cId="706679670" sldId="266"/>
            <ac:spMk id="3" creationId="{04B0C3D7-7F8E-3723-9589-E2D741361D1C}"/>
          </ac:spMkLst>
        </pc:spChg>
        <pc:spChg chg="del">
          <ac:chgData name="Jochen Mariën" userId="a4f8d9ed-3895-4365-b2d5-9432cb8a20d4" providerId="ADAL" clId="{7EA25302-6CF6-4889-8B92-8262346C1C19}" dt="2024-10-03T13:16:02.068" v="724" actId="478"/>
          <ac:spMkLst>
            <pc:docMk/>
            <pc:sldMk cId="706679670" sldId="266"/>
            <ac:spMk id="4" creationId="{722BA78A-5B64-325B-7ED2-98E0B1DDB390}"/>
          </ac:spMkLst>
        </pc:spChg>
        <pc:cxnChg chg="del mod">
          <ac:chgData name="Jochen Mariën" userId="a4f8d9ed-3895-4365-b2d5-9432cb8a20d4" providerId="ADAL" clId="{7EA25302-6CF6-4889-8B92-8262346C1C19}" dt="2024-10-03T13:16:02.068" v="724" actId="478"/>
          <ac:cxnSpMkLst>
            <pc:docMk/>
            <pc:sldMk cId="706679670" sldId="266"/>
            <ac:cxnSpMk id="6" creationId="{839F5679-EA62-2A35-226D-650AC194F43B}"/>
          </ac:cxnSpMkLst>
        </pc:cxnChg>
      </pc:sldChg>
      <pc:sldChg chg="add del">
        <pc:chgData name="Jochen Mariën" userId="a4f8d9ed-3895-4365-b2d5-9432cb8a20d4" providerId="ADAL" clId="{7EA25302-6CF6-4889-8B92-8262346C1C19}" dt="2024-09-29T10:26:20.882" v="267" actId="47"/>
        <pc:sldMkLst>
          <pc:docMk/>
          <pc:sldMk cId="3231166434" sldId="268"/>
        </pc:sldMkLst>
      </pc:sldChg>
      <pc:sldChg chg="add">
        <pc:chgData name="Jochen Mariën" userId="a4f8d9ed-3895-4365-b2d5-9432cb8a20d4" providerId="ADAL" clId="{7EA25302-6CF6-4889-8B92-8262346C1C19}" dt="2024-09-27T11:29:04.204" v="0"/>
        <pc:sldMkLst>
          <pc:docMk/>
          <pc:sldMk cId="1875649251" sldId="269"/>
        </pc:sldMkLst>
      </pc:sldChg>
      <pc:sldChg chg="add">
        <pc:chgData name="Jochen Mariën" userId="a4f8d9ed-3895-4365-b2d5-9432cb8a20d4" providerId="ADAL" clId="{7EA25302-6CF6-4889-8B92-8262346C1C19}" dt="2024-09-27T11:29:04.204" v="0"/>
        <pc:sldMkLst>
          <pc:docMk/>
          <pc:sldMk cId="289636856" sldId="272"/>
        </pc:sldMkLst>
      </pc:sldChg>
      <pc:sldChg chg="modSp add mod modNotesTx">
        <pc:chgData name="Jochen Mariën" userId="a4f8d9ed-3895-4365-b2d5-9432cb8a20d4" providerId="ADAL" clId="{7EA25302-6CF6-4889-8B92-8262346C1C19}" dt="2024-09-27T11:30:00.174" v="43" actId="20577"/>
        <pc:sldMkLst>
          <pc:docMk/>
          <pc:sldMk cId="577045871" sldId="278"/>
        </pc:sldMkLst>
        <pc:spChg chg="mod">
          <ac:chgData name="Jochen Mariën" userId="a4f8d9ed-3895-4365-b2d5-9432cb8a20d4" providerId="ADAL" clId="{7EA25302-6CF6-4889-8B92-8262346C1C19}" dt="2024-09-27T11:29:36.476" v="28" actId="6549"/>
          <ac:spMkLst>
            <pc:docMk/>
            <pc:sldMk cId="577045871" sldId="278"/>
            <ac:spMk id="3" creationId="{83192201-3D1E-6149-67F8-8CC3EEC4DAF0}"/>
          </ac:spMkLst>
        </pc:spChg>
      </pc:sldChg>
      <pc:sldChg chg="add">
        <pc:chgData name="Jochen Mariën" userId="a4f8d9ed-3895-4365-b2d5-9432cb8a20d4" providerId="ADAL" clId="{7EA25302-6CF6-4889-8B92-8262346C1C19}" dt="2024-09-27T11:29:04.204" v="0"/>
        <pc:sldMkLst>
          <pc:docMk/>
          <pc:sldMk cId="4194272464" sldId="286"/>
        </pc:sldMkLst>
      </pc:sldChg>
      <pc:sldChg chg="add">
        <pc:chgData name="Jochen Mariën" userId="a4f8d9ed-3895-4365-b2d5-9432cb8a20d4" providerId="ADAL" clId="{7EA25302-6CF6-4889-8B92-8262346C1C19}" dt="2024-09-27T11:29:04.204" v="0"/>
        <pc:sldMkLst>
          <pc:docMk/>
          <pc:sldMk cId="3787036939" sldId="287"/>
        </pc:sldMkLst>
      </pc:sldChg>
      <pc:sldChg chg="add">
        <pc:chgData name="Jochen Mariën" userId="a4f8d9ed-3895-4365-b2d5-9432cb8a20d4" providerId="ADAL" clId="{7EA25302-6CF6-4889-8B92-8262346C1C19}" dt="2024-09-27T11:29:04.204" v="0"/>
        <pc:sldMkLst>
          <pc:docMk/>
          <pc:sldMk cId="926311293" sldId="288"/>
        </pc:sldMkLst>
      </pc:sldChg>
      <pc:sldChg chg="add">
        <pc:chgData name="Jochen Mariën" userId="a4f8d9ed-3895-4365-b2d5-9432cb8a20d4" providerId="ADAL" clId="{7EA25302-6CF6-4889-8B92-8262346C1C19}" dt="2024-09-27T11:29:04.204" v="0"/>
        <pc:sldMkLst>
          <pc:docMk/>
          <pc:sldMk cId="4018394247" sldId="289"/>
        </pc:sldMkLst>
      </pc:sldChg>
      <pc:sldChg chg="add">
        <pc:chgData name="Jochen Mariën" userId="a4f8d9ed-3895-4365-b2d5-9432cb8a20d4" providerId="ADAL" clId="{7EA25302-6CF6-4889-8B92-8262346C1C19}" dt="2024-09-27T11:29:04.204" v="0"/>
        <pc:sldMkLst>
          <pc:docMk/>
          <pc:sldMk cId="410588077" sldId="290"/>
        </pc:sldMkLst>
      </pc:sldChg>
      <pc:sldChg chg="add">
        <pc:chgData name="Jochen Mariën" userId="a4f8d9ed-3895-4365-b2d5-9432cb8a20d4" providerId="ADAL" clId="{7EA25302-6CF6-4889-8B92-8262346C1C19}" dt="2024-09-27T11:29:04.204" v="0"/>
        <pc:sldMkLst>
          <pc:docMk/>
          <pc:sldMk cId="1127279106" sldId="291"/>
        </pc:sldMkLst>
      </pc:sldChg>
      <pc:sldChg chg="add">
        <pc:chgData name="Jochen Mariën" userId="a4f8d9ed-3895-4365-b2d5-9432cb8a20d4" providerId="ADAL" clId="{7EA25302-6CF6-4889-8B92-8262346C1C19}" dt="2024-09-27T11:29:04.204" v="0"/>
        <pc:sldMkLst>
          <pc:docMk/>
          <pc:sldMk cId="1999476168" sldId="292"/>
        </pc:sldMkLst>
      </pc:sldChg>
      <pc:sldChg chg="add">
        <pc:chgData name="Jochen Mariën" userId="a4f8d9ed-3895-4365-b2d5-9432cb8a20d4" providerId="ADAL" clId="{7EA25302-6CF6-4889-8B92-8262346C1C19}" dt="2024-09-27T11:29:04.204" v="0"/>
        <pc:sldMkLst>
          <pc:docMk/>
          <pc:sldMk cId="182387625" sldId="293"/>
        </pc:sldMkLst>
      </pc:sldChg>
      <pc:sldChg chg="add">
        <pc:chgData name="Jochen Mariën" userId="a4f8d9ed-3895-4365-b2d5-9432cb8a20d4" providerId="ADAL" clId="{7EA25302-6CF6-4889-8B92-8262346C1C19}" dt="2024-09-27T11:29:04.204" v="0"/>
        <pc:sldMkLst>
          <pc:docMk/>
          <pc:sldMk cId="3081876885" sldId="294"/>
        </pc:sldMkLst>
      </pc:sldChg>
      <pc:sldChg chg="add del">
        <pc:chgData name="Jochen Mariën" userId="a4f8d9ed-3895-4365-b2d5-9432cb8a20d4" providerId="ADAL" clId="{7EA25302-6CF6-4889-8B92-8262346C1C19}" dt="2024-09-27T11:48:17.356" v="92" actId="47"/>
        <pc:sldMkLst>
          <pc:docMk/>
          <pc:sldMk cId="3321338826" sldId="296"/>
        </pc:sldMkLst>
      </pc:sldChg>
      <pc:sldChg chg="add del">
        <pc:chgData name="Jochen Mariën" userId="a4f8d9ed-3895-4365-b2d5-9432cb8a20d4" providerId="ADAL" clId="{7EA25302-6CF6-4889-8B92-8262346C1C19}" dt="2024-09-27T11:51:04.758" v="93" actId="2696"/>
        <pc:sldMkLst>
          <pc:docMk/>
          <pc:sldMk cId="3481495354" sldId="298"/>
        </pc:sldMkLst>
      </pc:sldChg>
      <pc:sldChg chg="modSp new mod">
        <pc:chgData name="Jochen Mariën" userId="a4f8d9ed-3895-4365-b2d5-9432cb8a20d4" providerId="ADAL" clId="{7EA25302-6CF6-4889-8B92-8262346C1C19}" dt="2024-09-27T11:29:19.721" v="24" actId="20577"/>
        <pc:sldMkLst>
          <pc:docMk/>
          <pc:sldMk cId="2924800887" sldId="299"/>
        </pc:sldMkLst>
        <pc:spChg chg="mod">
          <ac:chgData name="Jochen Mariën" userId="a4f8d9ed-3895-4365-b2d5-9432cb8a20d4" providerId="ADAL" clId="{7EA25302-6CF6-4889-8B92-8262346C1C19}" dt="2024-09-27T11:29:12.216" v="16" actId="20577"/>
          <ac:spMkLst>
            <pc:docMk/>
            <pc:sldMk cId="2924800887" sldId="299"/>
            <ac:spMk id="2" creationId="{83F6FC38-609A-EAE3-4749-08C84821B802}"/>
          </ac:spMkLst>
        </pc:spChg>
        <pc:spChg chg="mod">
          <ac:chgData name="Jochen Mariën" userId="a4f8d9ed-3895-4365-b2d5-9432cb8a20d4" providerId="ADAL" clId="{7EA25302-6CF6-4889-8B92-8262346C1C19}" dt="2024-09-27T11:29:19.721" v="24" actId="20577"/>
          <ac:spMkLst>
            <pc:docMk/>
            <pc:sldMk cId="2924800887" sldId="299"/>
            <ac:spMk id="3" creationId="{AFA9B312-15D0-FD5C-530D-C1FC43817AF2}"/>
          </ac:spMkLst>
        </pc:spChg>
      </pc:sldChg>
      <pc:sldChg chg="addSp modSp new mod modNotesTx">
        <pc:chgData name="Jochen Mariën" userId="a4f8d9ed-3895-4365-b2d5-9432cb8a20d4" providerId="ADAL" clId="{7EA25302-6CF6-4889-8B92-8262346C1C19}" dt="2024-09-27T11:48:14.717" v="91"/>
        <pc:sldMkLst>
          <pc:docMk/>
          <pc:sldMk cId="2305964109" sldId="300"/>
        </pc:sldMkLst>
        <pc:spChg chg="mod">
          <ac:chgData name="Jochen Mariën" userId="a4f8d9ed-3895-4365-b2d5-9432cb8a20d4" providerId="ADAL" clId="{7EA25302-6CF6-4889-8B92-8262346C1C19}" dt="2024-09-27T11:46:49.044" v="83"/>
          <ac:spMkLst>
            <pc:docMk/>
            <pc:sldMk cId="2305964109" sldId="300"/>
            <ac:spMk id="2" creationId="{A32249B1-3A1C-EC51-C5A5-F17AEF768E02}"/>
          </ac:spMkLst>
        </pc:spChg>
        <pc:spChg chg="mod">
          <ac:chgData name="Jochen Mariën" userId="a4f8d9ed-3895-4365-b2d5-9432cb8a20d4" providerId="ADAL" clId="{7EA25302-6CF6-4889-8B92-8262346C1C19}" dt="2024-09-27T11:46:40.321" v="82" actId="27636"/>
          <ac:spMkLst>
            <pc:docMk/>
            <pc:sldMk cId="2305964109" sldId="300"/>
            <ac:spMk id="3" creationId="{D213F32B-6020-43AD-B168-8713A4E03EF2}"/>
          </ac:spMkLst>
        </pc:spChg>
        <pc:picChg chg="add mod">
          <ac:chgData name="Jochen Mariën" userId="a4f8d9ed-3895-4365-b2d5-9432cb8a20d4" providerId="ADAL" clId="{7EA25302-6CF6-4889-8B92-8262346C1C19}" dt="2024-09-27T11:46:52.692" v="84"/>
          <ac:picMkLst>
            <pc:docMk/>
            <pc:sldMk cId="2305964109" sldId="300"/>
            <ac:picMk id="4" creationId="{093471B1-21C3-A33B-A036-DA2997A37597}"/>
          </ac:picMkLst>
        </pc:picChg>
        <pc:picChg chg="add mod">
          <ac:chgData name="Jochen Mariën" userId="a4f8d9ed-3895-4365-b2d5-9432cb8a20d4" providerId="ADAL" clId="{7EA25302-6CF6-4889-8B92-8262346C1C19}" dt="2024-09-27T11:47:25.786" v="88" actId="1076"/>
          <ac:picMkLst>
            <pc:docMk/>
            <pc:sldMk cId="2305964109" sldId="300"/>
            <ac:picMk id="6" creationId="{9C5E9263-6905-7918-0D38-F6749FE6F102}"/>
          </ac:picMkLst>
        </pc:picChg>
      </pc:sldChg>
      <pc:sldChg chg="addSp modSp new mod">
        <pc:chgData name="Jochen Mariën" userId="a4f8d9ed-3895-4365-b2d5-9432cb8a20d4" providerId="ADAL" clId="{7EA25302-6CF6-4889-8B92-8262346C1C19}" dt="2024-09-29T10:46:30.938" v="402" actId="20577"/>
        <pc:sldMkLst>
          <pc:docMk/>
          <pc:sldMk cId="1538232462" sldId="301"/>
        </pc:sldMkLst>
        <pc:spChg chg="mod">
          <ac:chgData name="Jochen Mariën" userId="a4f8d9ed-3895-4365-b2d5-9432cb8a20d4" providerId="ADAL" clId="{7EA25302-6CF6-4889-8B92-8262346C1C19}" dt="2024-09-29T10:21:51.302" v="96"/>
          <ac:spMkLst>
            <pc:docMk/>
            <pc:sldMk cId="1538232462" sldId="301"/>
            <ac:spMk id="2" creationId="{4D91FA26-0D5B-C3E1-7860-A4E3AD3B0BC2}"/>
          </ac:spMkLst>
        </pc:spChg>
        <pc:spChg chg="mod">
          <ac:chgData name="Jochen Mariën" userId="a4f8d9ed-3895-4365-b2d5-9432cb8a20d4" providerId="ADAL" clId="{7EA25302-6CF6-4889-8B92-8262346C1C19}" dt="2024-09-29T10:46:30.938" v="402" actId="20577"/>
          <ac:spMkLst>
            <pc:docMk/>
            <pc:sldMk cId="1538232462" sldId="301"/>
            <ac:spMk id="3" creationId="{A913915D-A28B-B93C-015E-B5125405BAAB}"/>
          </ac:spMkLst>
        </pc:spChg>
        <pc:picChg chg="add mod">
          <ac:chgData name="Jochen Mariën" userId="a4f8d9ed-3895-4365-b2d5-9432cb8a20d4" providerId="ADAL" clId="{7EA25302-6CF6-4889-8B92-8262346C1C19}" dt="2024-09-29T10:21:58.041" v="97"/>
          <ac:picMkLst>
            <pc:docMk/>
            <pc:sldMk cId="1538232462" sldId="301"/>
            <ac:picMk id="4" creationId="{E67800DB-A0F9-3A13-1449-0EA60AC63E32}"/>
          </ac:picMkLst>
        </pc:picChg>
      </pc:sldChg>
      <pc:sldChg chg="modSp new mod">
        <pc:chgData name="Jochen Mariën" userId="a4f8d9ed-3895-4365-b2d5-9432cb8a20d4" providerId="ADAL" clId="{7EA25302-6CF6-4889-8B92-8262346C1C19}" dt="2024-09-29T10:27:26.931" v="274" actId="113"/>
        <pc:sldMkLst>
          <pc:docMk/>
          <pc:sldMk cId="1092091567" sldId="302"/>
        </pc:sldMkLst>
        <pc:spChg chg="mod">
          <ac:chgData name="Jochen Mariën" userId="a4f8d9ed-3895-4365-b2d5-9432cb8a20d4" providerId="ADAL" clId="{7EA25302-6CF6-4889-8B92-8262346C1C19}" dt="2024-09-29T10:27:16.155" v="269"/>
          <ac:spMkLst>
            <pc:docMk/>
            <pc:sldMk cId="1092091567" sldId="302"/>
            <ac:spMk id="2" creationId="{57E19629-CABB-52BA-0548-A8EF7FBF92C4}"/>
          </ac:spMkLst>
        </pc:spChg>
        <pc:spChg chg="mod">
          <ac:chgData name="Jochen Mariën" userId="a4f8d9ed-3895-4365-b2d5-9432cb8a20d4" providerId="ADAL" clId="{7EA25302-6CF6-4889-8B92-8262346C1C19}" dt="2024-09-29T10:27:26.931" v="274" actId="113"/>
          <ac:spMkLst>
            <pc:docMk/>
            <pc:sldMk cId="1092091567" sldId="302"/>
            <ac:spMk id="3" creationId="{C8F0C62D-5DC2-7564-7345-922EF7A868E7}"/>
          </ac:spMkLst>
        </pc:spChg>
      </pc:sldChg>
      <pc:sldChg chg="modSp new mod">
        <pc:chgData name="Jochen Mariën" userId="a4f8d9ed-3895-4365-b2d5-9432cb8a20d4" providerId="ADAL" clId="{7EA25302-6CF6-4889-8B92-8262346C1C19}" dt="2024-09-29T10:29:08.439" v="299" actId="113"/>
        <pc:sldMkLst>
          <pc:docMk/>
          <pc:sldMk cId="2178069191" sldId="303"/>
        </pc:sldMkLst>
        <pc:spChg chg="mod">
          <ac:chgData name="Jochen Mariën" userId="a4f8d9ed-3895-4365-b2d5-9432cb8a20d4" providerId="ADAL" clId="{7EA25302-6CF6-4889-8B92-8262346C1C19}" dt="2024-09-29T10:28:46.688" v="294"/>
          <ac:spMkLst>
            <pc:docMk/>
            <pc:sldMk cId="2178069191" sldId="303"/>
            <ac:spMk id="2" creationId="{A1FECC9E-4595-7363-6234-1A859BBC4137}"/>
          </ac:spMkLst>
        </pc:spChg>
        <pc:spChg chg="mod">
          <ac:chgData name="Jochen Mariën" userId="a4f8d9ed-3895-4365-b2d5-9432cb8a20d4" providerId="ADAL" clId="{7EA25302-6CF6-4889-8B92-8262346C1C19}" dt="2024-09-29T10:29:08.439" v="299" actId="113"/>
          <ac:spMkLst>
            <pc:docMk/>
            <pc:sldMk cId="2178069191" sldId="303"/>
            <ac:spMk id="3" creationId="{0F12AF4D-15F9-7D03-B3D0-110392F61C9B}"/>
          </ac:spMkLst>
        </pc:spChg>
      </pc:sldChg>
      <pc:sldChg chg="modSp new del mod">
        <pc:chgData name="Jochen Mariën" userId="a4f8d9ed-3895-4365-b2d5-9432cb8a20d4" providerId="ADAL" clId="{7EA25302-6CF6-4889-8B92-8262346C1C19}" dt="2024-09-29T10:28:39.394" v="292" actId="47"/>
        <pc:sldMkLst>
          <pc:docMk/>
          <pc:sldMk cId="3097509006" sldId="303"/>
        </pc:sldMkLst>
        <pc:spChg chg="mod">
          <ac:chgData name="Jochen Mariën" userId="a4f8d9ed-3895-4365-b2d5-9432cb8a20d4" providerId="ADAL" clId="{7EA25302-6CF6-4889-8B92-8262346C1C19}" dt="2024-09-29T10:28:25.426" v="283" actId="20577"/>
          <ac:spMkLst>
            <pc:docMk/>
            <pc:sldMk cId="3097509006" sldId="303"/>
            <ac:spMk id="2" creationId="{7E95EBAE-1EB1-DF00-2F7E-E3D25528D225}"/>
          </ac:spMkLst>
        </pc:spChg>
        <pc:spChg chg="mod">
          <ac:chgData name="Jochen Mariën" userId="a4f8d9ed-3895-4365-b2d5-9432cb8a20d4" providerId="ADAL" clId="{7EA25302-6CF6-4889-8B92-8262346C1C19}" dt="2024-09-29T10:28:31.540" v="291" actId="20577"/>
          <ac:spMkLst>
            <pc:docMk/>
            <pc:sldMk cId="3097509006" sldId="303"/>
            <ac:spMk id="3" creationId="{EFBC7B71-0184-ECF4-E882-CA75F2285665}"/>
          </ac:spMkLst>
        </pc:spChg>
      </pc:sldChg>
      <pc:sldChg chg="modSp new mod">
        <pc:chgData name="Jochen Mariën" userId="a4f8d9ed-3895-4365-b2d5-9432cb8a20d4" providerId="ADAL" clId="{7EA25302-6CF6-4889-8B92-8262346C1C19}" dt="2024-09-29T10:29:27.751" v="304" actId="113"/>
        <pc:sldMkLst>
          <pc:docMk/>
          <pc:sldMk cId="464662066" sldId="304"/>
        </pc:sldMkLst>
        <pc:spChg chg="mod">
          <ac:chgData name="Jochen Mariën" userId="a4f8d9ed-3895-4365-b2d5-9432cb8a20d4" providerId="ADAL" clId="{7EA25302-6CF6-4889-8B92-8262346C1C19}" dt="2024-09-29T10:29:20.024" v="301"/>
          <ac:spMkLst>
            <pc:docMk/>
            <pc:sldMk cId="464662066" sldId="304"/>
            <ac:spMk id="2" creationId="{456443E4-6A16-79E3-C1D4-DDF736643C20}"/>
          </ac:spMkLst>
        </pc:spChg>
        <pc:spChg chg="mod">
          <ac:chgData name="Jochen Mariën" userId="a4f8d9ed-3895-4365-b2d5-9432cb8a20d4" providerId="ADAL" clId="{7EA25302-6CF6-4889-8B92-8262346C1C19}" dt="2024-09-29T10:29:27.751" v="304" actId="113"/>
          <ac:spMkLst>
            <pc:docMk/>
            <pc:sldMk cId="464662066" sldId="304"/>
            <ac:spMk id="3" creationId="{308A4E96-9966-5D1D-02BE-DC8FA7C63AE9}"/>
          </ac:spMkLst>
        </pc:spChg>
      </pc:sldChg>
      <pc:sldChg chg="modSp new mod">
        <pc:chgData name="Jochen Mariën" userId="a4f8d9ed-3895-4365-b2d5-9432cb8a20d4" providerId="ADAL" clId="{7EA25302-6CF6-4889-8B92-8262346C1C19}" dt="2024-09-29T10:30:13.578" v="338" actId="15"/>
        <pc:sldMkLst>
          <pc:docMk/>
          <pc:sldMk cId="3703851486" sldId="305"/>
        </pc:sldMkLst>
        <pc:spChg chg="mod">
          <ac:chgData name="Jochen Mariën" userId="a4f8d9ed-3895-4365-b2d5-9432cb8a20d4" providerId="ADAL" clId="{7EA25302-6CF6-4889-8B92-8262346C1C19}" dt="2024-09-29T10:29:45.225" v="306"/>
          <ac:spMkLst>
            <pc:docMk/>
            <pc:sldMk cId="3703851486" sldId="305"/>
            <ac:spMk id="2" creationId="{DD3D557E-A5B7-A5D7-8E51-FEA0BF72E552}"/>
          </ac:spMkLst>
        </pc:spChg>
        <pc:spChg chg="mod">
          <ac:chgData name="Jochen Mariën" userId="a4f8d9ed-3895-4365-b2d5-9432cb8a20d4" providerId="ADAL" clId="{7EA25302-6CF6-4889-8B92-8262346C1C19}" dt="2024-09-29T10:30:13.578" v="338" actId="15"/>
          <ac:spMkLst>
            <pc:docMk/>
            <pc:sldMk cId="3703851486" sldId="305"/>
            <ac:spMk id="3" creationId="{03EE730D-25A4-2C04-6F4F-E6EAFF018D3C}"/>
          </ac:spMkLst>
        </pc:spChg>
      </pc:sldChg>
      <pc:sldChg chg="addSp modSp new mod">
        <pc:chgData name="Jochen Mariën" userId="a4f8d9ed-3895-4365-b2d5-9432cb8a20d4" providerId="ADAL" clId="{7EA25302-6CF6-4889-8B92-8262346C1C19}" dt="2024-09-29T10:56:03.110" v="718" actId="20577"/>
        <pc:sldMkLst>
          <pc:docMk/>
          <pc:sldMk cId="68694170" sldId="306"/>
        </pc:sldMkLst>
        <pc:spChg chg="mod">
          <ac:chgData name="Jochen Mariën" userId="a4f8d9ed-3895-4365-b2d5-9432cb8a20d4" providerId="ADAL" clId="{7EA25302-6CF6-4889-8B92-8262346C1C19}" dt="2024-09-29T10:55:01.762" v="577" actId="6549"/>
          <ac:spMkLst>
            <pc:docMk/>
            <pc:sldMk cId="68694170" sldId="306"/>
            <ac:spMk id="2" creationId="{761507C8-D1C8-C51F-C3EF-B269FF2490B4}"/>
          </ac:spMkLst>
        </pc:spChg>
        <pc:spChg chg="mod">
          <ac:chgData name="Jochen Mariën" userId="a4f8d9ed-3895-4365-b2d5-9432cb8a20d4" providerId="ADAL" clId="{7EA25302-6CF6-4889-8B92-8262346C1C19}" dt="2024-09-29T10:56:03.110" v="718" actId="20577"/>
          <ac:spMkLst>
            <pc:docMk/>
            <pc:sldMk cId="68694170" sldId="306"/>
            <ac:spMk id="3" creationId="{DA540836-1847-48C4-589B-4D7AEA980280}"/>
          </ac:spMkLst>
        </pc:spChg>
        <pc:picChg chg="add mod">
          <ac:chgData name="Jochen Mariën" userId="a4f8d9ed-3895-4365-b2d5-9432cb8a20d4" providerId="ADAL" clId="{7EA25302-6CF6-4889-8B92-8262346C1C19}" dt="2024-09-29T10:52:26.366" v="546" actId="1076"/>
          <ac:picMkLst>
            <pc:docMk/>
            <pc:sldMk cId="68694170" sldId="306"/>
            <ac:picMk id="5" creationId="{56D33436-286F-C7C6-ABA0-1D43F7A115A1}"/>
          </ac:picMkLst>
        </pc:picChg>
        <pc:picChg chg="add mod">
          <ac:chgData name="Jochen Mariën" userId="a4f8d9ed-3895-4365-b2d5-9432cb8a20d4" providerId="ADAL" clId="{7EA25302-6CF6-4889-8B92-8262346C1C19}" dt="2024-09-29T10:54:37.415" v="569" actId="1076"/>
          <ac:picMkLst>
            <pc:docMk/>
            <pc:sldMk cId="68694170" sldId="306"/>
            <ac:picMk id="7" creationId="{36449D6C-83B1-3D05-171E-3D6029BB0D9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A44BA0-0899-44B5-9163-A17B1948FF4F}" type="datetimeFigureOut">
              <a:rPr lang="nl-BE" smtClean="0"/>
              <a:t>3/10/2024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BE985C-63BE-4620-A88F-7924803D5092}" type="slidenum">
              <a:rPr lang="nl-BE" smtClean="0"/>
              <a:t>‹#›</a:t>
            </a:fld>
            <a:endParaRPr lang="nl-BE"/>
          </a:p>
        </p:txBody>
      </p:sp>
    </p:spTree>
    <p:extLst>
      <p:ext uri="{BB962C8B-B14F-4D97-AF65-F5344CB8AC3E}">
        <p14:creationId xmlns:p14="http://schemas.microsoft.com/office/powerpoint/2010/main" val="117838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towardsdatascience.com/understanding-the-bias-variance-tradeoff-and-visualizing-it-with-example-and-python-code-7af2681a10a7"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RMSE: </a:t>
            </a:r>
            <a:r>
              <a:rPr lang="nl-BE" dirty="0" err="1"/>
              <a:t>see</a:t>
            </a:r>
            <a:r>
              <a:rPr lang="nl-BE" dirty="0"/>
              <a:t> later</a:t>
            </a:r>
          </a:p>
        </p:txBody>
      </p:sp>
      <p:sp>
        <p:nvSpPr>
          <p:cNvPr id="4" name="Slide Number Placeholder 3"/>
          <p:cNvSpPr>
            <a:spLocks noGrp="1"/>
          </p:cNvSpPr>
          <p:nvPr>
            <p:ph type="sldNum" sz="quarter" idx="5"/>
          </p:nvPr>
        </p:nvSpPr>
        <p:spPr/>
        <p:txBody>
          <a:bodyPr/>
          <a:lstStyle/>
          <a:p>
            <a:fld id="{12BE985C-63BE-4620-A88F-7924803D5092}" type="slidenum">
              <a:rPr lang="nl-BE" smtClean="0"/>
              <a:t>2</a:t>
            </a:fld>
            <a:endParaRPr lang="nl-BE"/>
          </a:p>
        </p:txBody>
      </p:sp>
    </p:spTree>
    <p:extLst>
      <p:ext uri="{BB962C8B-B14F-4D97-AF65-F5344CB8AC3E}">
        <p14:creationId xmlns:p14="http://schemas.microsoft.com/office/powerpoint/2010/main" val="313208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https://365datascience.com/tutorials/machine-learning-tutorials/overfitting-underfitting/</a:t>
            </a:r>
          </a:p>
          <a:p>
            <a:endParaRPr lang="nl-BE" dirty="0"/>
          </a:p>
          <a:p>
            <a:r>
              <a:rPr lang="nl-BE" dirty="0"/>
              <a:t>A lot more </a:t>
            </a:r>
            <a:r>
              <a:rPr lang="nl-BE" dirty="0" err="1"/>
              <a:t>about</a:t>
            </a:r>
            <a:r>
              <a:rPr lang="nl-BE" dirty="0"/>
              <a:t> </a:t>
            </a:r>
            <a:r>
              <a:rPr lang="nl-BE" dirty="0" err="1"/>
              <a:t>this</a:t>
            </a:r>
            <a:r>
              <a:rPr lang="nl-BE" dirty="0"/>
              <a:t> topic </a:t>
            </a:r>
            <a:r>
              <a:rPr lang="nl-BE" dirty="0" err="1"/>
              <a:t>will</a:t>
            </a:r>
            <a:r>
              <a:rPr lang="nl-BE" dirty="0"/>
              <a:t> follow in </a:t>
            </a:r>
            <a:r>
              <a:rPr lang="nl-BE" dirty="0" err="1"/>
              <a:t>session</a:t>
            </a:r>
            <a:r>
              <a:rPr lang="nl-BE" dirty="0"/>
              <a:t> 3.</a:t>
            </a:r>
            <a:endParaRPr lang="en-BE" dirty="0"/>
          </a:p>
        </p:txBody>
      </p:sp>
      <p:sp>
        <p:nvSpPr>
          <p:cNvPr id="4" name="Slide Number Placeholder 3"/>
          <p:cNvSpPr>
            <a:spLocks noGrp="1"/>
          </p:cNvSpPr>
          <p:nvPr>
            <p:ph type="sldNum" sz="quarter" idx="5"/>
          </p:nvPr>
        </p:nvSpPr>
        <p:spPr/>
        <p:txBody>
          <a:bodyPr/>
          <a:lstStyle/>
          <a:p>
            <a:fld id="{0ABDE10F-256B-47AC-88AD-900EFF8F80F1}" type="slidenum">
              <a:rPr lang="en-BE" smtClean="0"/>
              <a:t>3</a:t>
            </a:fld>
            <a:endParaRPr lang="en-BE"/>
          </a:p>
        </p:txBody>
      </p:sp>
    </p:spTree>
    <p:extLst>
      <p:ext uri="{BB962C8B-B14F-4D97-AF65-F5344CB8AC3E}">
        <p14:creationId xmlns:p14="http://schemas.microsoft.com/office/powerpoint/2010/main" val="1545011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High bias: model is bad </a:t>
            </a:r>
            <a:r>
              <a:rPr lang="nl-BE" dirty="0" err="1"/>
              <a:t>for</a:t>
            </a:r>
            <a:r>
              <a:rPr lang="nl-BE" dirty="0"/>
              <a:t> </a:t>
            </a:r>
            <a:r>
              <a:rPr lang="nl-BE" dirty="0" err="1"/>
              <a:t>the</a:t>
            </a:r>
            <a:r>
              <a:rPr lang="nl-BE" dirty="0"/>
              <a:t> data</a:t>
            </a:r>
          </a:p>
          <a:p>
            <a:r>
              <a:rPr lang="nl-BE" dirty="0"/>
              <a:t>Low </a:t>
            </a:r>
            <a:r>
              <a:rPr lang="nl-BE" dirty="0" err="1"/>
              <a:t>variance</a:t>
            </a:r>
            <a:r>
              <a:rPr lang="nl-BE" dirty="0"/>
              <a:t>: </a:t>
            </a:r>
            <a:r>
              <a:rPr lang="nl-BE" dirty="0" err="1"/>
              <a:t>Another</a:t>
            </a:r>
            <a:r>
              <a:rPr lang="nl-BE" dirty="0"/>
              <a:t> train/test-split </a:t>
            </a:r>
            <a:r>
              <a:rPr lang="nl-BE" dirty="0" err="1"/>
              <a:t>would</a:t>
            </a:r>
            <a:r>
              <a:rPr lang="nl-BE" dirty="0"/>
              <a:t> have </a:t>
            </a:r>
            <a:r>
              <a:rPr lang="nl-BE" dirty="0" err="1"/>
              <a:t>given</a:t>
            </a:r>
            <a:r>
              <a:rPr lang="nl-BE" dirty="0"/>
              <a:t> </a:t>
            </a:r>
            <a:r>
              <a:rPr lang="nl-BE" dirty="0" err="1"/>
              <a:t>roughly</a:t>
            </a:r>
            <a:r>
              <a:rPr lang="nl-BE" dirty="0"/>
              <a:t> </a:t>
            </a:r>
            <a:r>
              <a:rPr lang="nl-BE" dirty="0" err="1"/>
              <a:t>the</a:t>
            </a:r>
            <a:r>
              <a:rPr lang="nl-BE" dirty="0"/>
              <a:t> </a:t>
            </a:r>
            <a:r>
              <a:rPr lang="nl-BE" dirty="0" err="1"/>
              <a:t>same</a:t>
            </a:r>
            <a:r>
              <a:rPr lang="nl-BE" dirty="0"/>
              <a:t> model</a:t>
            </a:r>
          </a:p>
          <a:p>
            <a:endParaRPr lang="nl-BE" dirty="0"/>
          </a:p>
          <a:p>
            <a:endParaRPr lang="nl-BE" dirty="0"/>
          </a:p>
          <a:p>
            <a:r>
              <a:rPr lang="nl-BE" dirty="0"/>
              <a:t>Low bias: Model is </a:t>
            </a:r>
            <a:r>
              <a:rPr lang="nl-BE" dirty="0" err="1"/>
              <a:t>really</a:t>
            </a:r>
            <a:r>
              <a:rPr lang="nl-BE" dirty="0"/>
              <a:t> well </a:t>
            </a:r>
            <a:r>
              <a:rPr lang="nl-BE" dirty="0" err="1"/>
              <a:t>fitted</a:t>
            </a:r>
            <a:r>
              <a:rPr lang="nl-BE" dirty="0"/>
              <a:t> </a:t>
            </a:r>
            <a:r>
              <a:rPr lang="nl-BE" dirty="0" err="1"/>
              <a:t>to</a:t>
            </a:r>
            <a:r>
              <a:rPr lang="nl-BE" dirty="0"/>
              <a:t> </a:t>
            </a:r>
            <a:r>
              <a:rPr lang="nl-BE" dirty="0" err="1"/>
              <a:t>the</a:t>
            </a:r>
            <a:r>
              <a:rPr lang="nl-BE" dirty="0"/>
              <a:t> data</a:t>
            </a:r>
          </a:p>
          <a:p>
            <a:r>
              <a:rPr lang="nl-BE" dirty="0"/>
              <a:t>High </a:t>
            </a:r>
            <a:r>
              <a:rPr lang="nl-BE" dirty="0" err="1"/>
              <a:t>variance</a:t>
            </a:r>
            <a:r>
              <a:rPr lang="nl-BE" dirty="0"/>
              <a:t>: </a:t>
            </a:r>
            <a:r>
              <a:rPr lang="nl-BE" dirty="0" err="1"/>
              <a:t>Another</a:t>
            </a:r>
            <a:r>
              <a:rPr lang="nl-BE" dirty="0"/>
              <a:t> train/test-split </a:t>
            </a:r>
            <a:r>
              <a:rPr lang="nl-BE" dirty="0" err="1"/>
              <a:t>would</a:t>
            </a:r>
            <a:r>
              <a:rPr lang="nl-BE" dirty="0"/>
              <a:t> have </a:t>
            </a:r>
            <a:r>
              <a:rPr lang="nl-BE" dirty="0" err="1"/>
              <a:t>given</a:t>
            </a:r>
            <a:r>
              <a:rPr lang="nl-BE" dirty="0"/>
              <a:t> a </a:t>
            </a:r>
            <a:r>
              <a:rPr lang="nl-BE" dirty="0" err="1"/>
              <a:t>very</a:t>
            </a:r>
            <a:r>
              <a:rPr lang="nl-BE" dirty="0"/>
              <a:t> different model</a:t>
            </a:r>
          </a:p>
          <a:p>
            <a:endParaRPr lang="en-BE" dirty="0"/>
          </a:p>
        </p:txBody>
      </p:sp>
      <p:sp>
        <p:nvSpPr>
          <p:cNvPr id="4" name="Slide Number Placeholder 3"/>
          <p:cNvSpPr>
            <a:spLocks noGrp="1"/>
          </p:cNvSpPr>
          <p:nvPr>
            <p:ph type="sldNum" sz="quarter" idx="5"/>
          </p:nvPr>
        </p:nvSpPr>
        <p:spPr/>
        <p:txBody>
          <a:bodyPr/>
          <a:lstStyle/>
          <a:p>
            <a:fld id="{0ABDE10F-256B-47AC-88AD-900EFF8F80F1}" type="slidenum">
              <a:rPr lang="en-BE" smtClean="0"/>
              <a:t>11</a:t>
            </a:fld>
            <a:endParaRPr lang="en-BE"/>
          </a:p>
        </p:txBody>
      </p:sp>
    </p:spTree>
    <p:extLst>
      <p:ext uri="{BB962C8B-B14F-4D97-AF65-F5344CB8AC3E}">
        <p14:creationId xmlns:p14="http://schemas.microsoft.com/office/powerpoint/2010/main" val="2863431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noProof="0" dirty="0">
                <a:hlinkClick r:id="rId3"/>
              </a:rPr>
              <a:t>https://towardsdatascience.com/understanding-the-bias-variance-tradeoff-and-visualizing-it-with-example-and-python-code-7af2681a10a7</a:t>
            </a:r>
            <a:endParaRPr lang="nl-BE" dirty="0"/>
          </a:p>
        </p:txBody>
      </p:sp>
      <p:sp>
        <p:nvSpPr>
          <p:cNvPr id="4" name="Slide Number Placeholder 3"/>
          <p:cNvSpPr>
            <a:spLocks noGrp="1"/>
          </p:cNvSpPr>
          <p:nvPr>
            <p:ph type="sldNum" sz="quarter" idx="5"/>
          </p:nvPr>
        </p:nvSpPr>
        <p:spPr/>
        <p:txBody>
          <a:bodyPr/>
          <a:lstStyle/>
          <a:p>
            <a:fld id="{12BE985C-63BE-4620-A88F-7924803D5092}" type="slidenum">
              <a:rPr lang="nl-BE" smtClean="0"/>
              <a:t>14</a:t>
            </a:fld>
            <a:endParaRPr lang="nl-BE"/>
          </a:p>
        </p:txBody>
      </p:sp>
    </p:spTree>
    <p:extLst>
      <p:ext uri="{BB962C8B-B14F-4D97-AF65-F5344CB8AC3E}">
        <p14:creationId xmlns:p14="http://schemas.microsoft.com/office/powerpoint/2010/main" val="840458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made available: a student last year’s internship was “scrape all the price data for holiday parks, so our client can use this data to better position themselves in the market.” Very nice dataset by the way.</a:t>
            </a:r>
          </a:p>
          <a:p>
            <a:r>
              <a:rPr lang="en-US" dirty="0"/>
              <a:t>Wrong format: Feature engineering</a:t>
            </a:r>
          </a:p>
          <a:p>
            <a:r>
              <a:rPr lang="en-US" dirty="0"/>
              <a:t>Datetimes: https://datagy.io/pandas-datetime/</a:t>
            </a:r>
          </a:p>
        </p:txBody>
      </p:sp>
      <p:sp>
        <p:nvSpPr>
          <p:cNvPr id="4" name="Slide Number Placeholder 3"/>
          <p:cNvSpPr>
            <a:spLocks noGrp="1"/>
          </p:cNvSpPr>
          <p:nvPr>
            <p:ph type="sldNum" sz="quarter" idx="5"/>
          </p:nvPr>
        </p:nvSpPr>
        <p:spPr/>
        <p:txBody>
          <a:bodyPr/>
          <a:lstStyle/>
          <a:p>
            <a:fld id="{0ABDE10F-256B-47AC-88AD-900EFF8F80F1}" type="slidenum">
              <a:rPr lang="en-BE" smtClean="0"/>
              <a:t>15</a:t>
            </a:fld>
            <a:endParaRPr lang="en-BE"/>
          </a:p>
        </p:txBody>
      </p:sp>
    </p:spTree>
    <p:extLst>
      <p:ext uri="{BB962C8B-B14F-4D97-AF65-F5344CB8AC3E}">
        <p14:creationId xmlns:p14="http://schemas.microsoft.com/office/powerpoint/2010/main" val="785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F637D-89D6-AB92-B42C-343B50685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a:extLst>
              <a:ext uri="{FF2B5EF4-FFF2-40B4-BE49-F238E27FC236}">
                <a16:creationId xmlns:a16="http://schemas.microsoft.com/office/drawing/2014/main" id="{F617E1E3-F07F-CE0B-41B6-D71B9AF28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a:extLst>
              <a:ext uri="{FF2B5EF4-FFF2-40B4-BE49-F238E27FC236}">
                <a16:creationId xmlns:a16="http://schemas.microsoft.com/office/drawing/2014/main" id="{A8242B95-7F14-06BA-1FB4-4793342D36A1}"/>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224B058B-A71C-82A9-2A99-9B87999F97F0}"/>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3BA678E1-3774-3998-AE86-FE19B24D158B}"/>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2153156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7A907-5D2C-98F4-4034-D46713E6952A}"/>
              </a:ext>
            </a:extLst>
          </p:cNvPr>
          <p:cNvSpPr>
            <a:spLocks noGrp="1"/>
          </p:cNvSpPr>
          <p:nvPr>
            <p:ph type="title"/>
          </p:nvPr>
        </p:nvSpPr>
        <p:spPr/>
        <p:txBody>
          <a:bodyPr/>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8BD7AF14-FD7D-5D19-04FF-4442110EB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B1B4377E-81CB-56A8-7830-8F8FE17A21BD}"/>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FAF9F610-898E-05E9-DE52-F0C09960FFB3}"/>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8654AEBF-08DB-C2BA-F666-522E67D97B87}"/>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940918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C07D36-B3C7-7AEE-D233-F27588BEA3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a:extLst>
              <a:ext uri="{FF2B5EF4-FFF2-40B4-BE49-F238E27FC236}">
                <a16:creationId xmlns:a16="http://schemas.microsoft.com/office/drawing/2014/main" id="{F755A1CB-A4BB-D8ED-AF0D-7C793C7DB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A5BC004F-7770-E581-4EDF-4B4FDF61AB05}"/>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4168E8C9-686F-7554-D686-544A15A253FE}"/>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795E386F-7429-8B7E-2EAF-0A9AA28158B8}"/>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264522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33C54-73AA-5BF9-C812-1CD91C13999B}"/>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432C2899-9557-E9FD-E68F-28A70726B0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3BD64A29-DD6E-5CD4-7D20-491A1B23D04F}"/>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DBBE2C37-2171-5FA8-6AD3-4A11C35E617E}"/>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1F0E5D4B-E74D-B725-BE20-69CADB3B8B73}"/>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227656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F0200-22B6-9182-DDD9-E29485DD84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DFADC9D6-C4B6-DB72-E581-DC6432AD9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B378B-9CCE-BED9-DAFD-5853AB5F34D4}"/>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722BAA3D-D008-0023-ECD9-A70284A224F5}"/>
              </a:ext>
            </a:extLst>
          </p:cNvPr>
          <p:cNvSpPr>
            <a:spLocks noGrp="1"/>
          </p:cNvSpPr>
          <p:nvPr>
            <p:ph type="ftr" sz="quarter" idx="11"/>
          </p:nvPr>
        </p:nvSpPr>
        <p:spPr/>
        <p:txBody>
          <a:bodyPr/>
          <a:lstStyle/>
          <a:p>
            <a:endParaRPr lang="nl-BE"/>
          </a:p>
        </p:txBody>
      </p:sp>
      <p:sp>
        <p:nvSpPr>
          <p:cNvPr id="6" name="Slide Number Placeholder 5">
            <a:extLst>
              <a:ext uri="{FF2B5EF4-FFF2-40B4-BE49-F238E27FC236}">
                <a16:creationId xmlns:a16="http://schemas.microsoft.com/office/drawing/2014/main" id="{24FBC803-4D72-EF1A-AA9B-D2DE65477160}"/>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3100268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A1A87-AC63-C3CD-2FFF-E7FAC94776EE}"/>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0BEAE62E-D43E-33EB-1052-20B55B7675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a:extLst>
              <a:ext uri="{FF2B5EF4-FFF2-40B4-BE49-F238E27FC236}">
                <a16:creationId xmlns:a16="http://schemas.microsoft.com/office/drawing/2014/main" id="{501637BC-2CEC-8ADF-B7A5-965BF051C4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a:extLst>
              <a:ext uri="{FF2B5EF4-FFF2-40B4-BE49-F238E27FC236}">
                <a16:creationId xmlns:a16="http://schemas.microsoft.com/office/drawing/2014/main" id="{59F895E7-E671-5C82-7E96-745F51F36479}"/>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6" name="Footer Placeholder 5">
            <a:extLst>
              <a:ext uri="{FF2B5EF4-FFF2-40B4-BE49-F238E27FC236}">
                <a16:creationId xmlns:a16="http://schemas.microsoft.com/office/drawing/2014/main" id="{3BF6CBA4-2850-C741-5739-7629DBF2452C}"/>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BD9EECE3-66CD-F9DC-7358-7D2E1E16A718}"/>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3081460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C22F-6BBD-7441-692E-C80DB78AD264}"/>
              </a:ext>
            </a:extLst>
          </p:cNvPr>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a:extLst>
              <a:ext uri="{FF2B5EF4-FFF2-40B4-BE49-F238E27FC236}">
                <a16:creationId xmlns:a16="http://schemas.microsoft.com/office/drawing/2014/main" id="{8E09F057-21EF-6958-28B5-D7E7A46074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6355EB-0FB1-4ABD-F6AC-A04EC05622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a:extLst>
              <a:ext uri="{FF2B5EF4-FFF2-40B4-BE49-F238E27FC236}">
                <a16:creationId xmlns:a16="http://schemas.microsoft.com/office/drawing/2014/main" id="{9BAE4B02-047B-4E99-4172-B1578243BD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92CF95-68B7-4743-F1AC-9BE600A57A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a:extLst>
              <a:ext uri="{FF2B5EF4-FFF2-40B4-BE49-F238E27FC236}">
                <a16:creationId xmlns:a16="http://schemas.microsoft.com/office/drawing/2014/main" id="{B8690FBE-8F64-2F5B-D5EE-0AE5025FF071}"/>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8" name="Footer Placeholder 7">
            <a:extLst>
              <a:ext uri="{FF2B5EF4-FFF2-40B4-BE49-F238E27FC236}">
                <a16:creationId xmlns:a16="http://schemas.microsoft.com/office/drawing/2014/main" id="{A92F824E-8F23-5E10-C8D3-C5D999C03CCE}"/>
              </a:ext>
            </a:extLst>
          </p:cNvPr>
          <p:cNvSpPr>
            <a:spLocks noGrp="1"/>
          </p:cNvSpPr>
          <p:nvPr>
            <p:ph type="ftr" sz="quarter" idx="11"/>
          </p:nvPr>
        </p:nvSpPr>
        <p:spPr/>
        <p:txBody>
          <a:bodyPr/>
          <a:lstStyle/>
          <a:p>
            <a:endParaRPr lang="nl-BE"/>
          </a:p>
        </p:txBody>
      </p:sp>
      <p:sp>
        <p:nvSpPr>
          <p:cNvPr id="9" name="Slide Number Placeholder 8">
            <a:extLst>
              <a:ext uri="{FF2B5EF4-FFF2-40B4-BE49-F238E27FC236}">
                <a16:creationId xmlns:a16="http://schemas.microsoft.com/office/drawing/2014/main" id="{93CAAB5A-3568-1A6F-B851-D8CF8EA0C999}"/>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716870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C443-D4B2-7B9E-937C-081419A933B1}"/>
              </a:ext>
            </a:extLst>
          </p:cNvPr>
          <p:cNvSpPr>
            <a:spLocks noGrp="1"/>
          </p:cNvSpPr>
          <p:nvPr>
            <p:ph type="title"/>
          </p:nvPr>
        </p:nvSpPr>
        <p:spPr/>
        <p:txBody>
          <a:bodyPr/>
          <a:lstStyle/>
          <a:p>
            <a:r>
              <a:rPr lang="en-US"/>
              <a:t>Click to edit Master title style</a:t>
            </a:r>
            <a:endParaRPr lang="nl-BE"/>
          </a:p>
        </p:txBody>
      </p:sp>
      <p:sp>
        <p:nvSpPr>
          <p:cNvPr id="3" name="Date Placeholder 2">
            <a:extLst>
              <a:ext uri="{FF2B5EF4-FFF2-40B4-BE49-F238E27FC236}">
                <a16:creationId xmlns:a16="http://schemas.microsoft.com/office/drawing/2014/main" id="{96AC58EC-4FB2-5E1A-2C34-3CAE8BA5C643}"/>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4" name="Footer Placeholder 3">
            <a:extLst>
              <a:ext uri="{FF2B5EF4-FFF2-40B4-BE49-F238E27FC236}">
                <a16:creationId xmlns:a16="http://schemas.microsoft.com/office/drawing/2014/main" id="{306BEDF9-EED2-A139-E0E2-23444A2D9D0F}"/>
              </a:ext>
            </a:extLst>
          </p:cNvPr>
          <p:cNvSpPr>
            <a:spLocks noGrp="1"/>
          </p:cNvSpPr>
          <p:nvPr>
            <p:ph type="ftr" sz="quarter" idx="11"/>
          </p:nvPr>
        </p:nvSpPr>
        <p:spPr/>
        <p:txBody>
          <a:bodyPr/>
          <a:lstStyle/>
          <a:p>
            <a:endParaRPr lang="nl-BE"/>
          </a:p>
        </p:txBody>
      </p:sp>
      <p:sp>
        <p:nvSpPr>
          <p:cNvPr id="5" name="Slide Number Placeholder 4">
            <a:extLst>
              <a:ext uri="{FF2B5EF4-FFF2-40B4-BE49-F238E27FC236}">
                <a16:creationId xmlns:a16="http://schemas.microsoft.com/office/drawing/2014/main" id="{12EFE311-C201-AF9C-303A-0F60A996138C}"/>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387695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EA1622-6C96-2CED-89B0-172987AFC630}"/>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3" name="Footer Placeholder 2">
            <a:extLst>
              <a:ext uri="{FF2B5EF4-FFF2-40B4-BE49-F238E27FC236}">
                <a16:creationId xmlns:a16="http://schemas.microsoft.com/office/drawing/2014/main" id="{488E9E1D-7310-83CE-5B87-3C923D97288F}"/>
              </a:ext>
            </a:extLst>
          </p:cNvPr>
          <p:cNvSpPr>
            <a:spLocks noGrp="1"/>
          </p:cNvSpPr>
          <p:nvPr>
            <p:ph type="ftr" sz="quarter" idx="11"/>
          </p:nvPr>
        </p:nvSpPr>
        <p:spPr/>
        <p:txBody>
          <a:bodyPr/>
          <a:lstStyle/>
          <a:p>
            <a:endParaRPr lang="nl-BE"/>
          </a:p>
        </p:txBody>
      </p:sp>
      <p:sp>
        <p:nvSpPr>
          <p:cNvPr id="4" name="Slide Number Placeholder 3">
            <a:extLst>
              <a:ext uri="{FF2B5EF4-FFF2-40B4-BE49-F238E27FC236}">
                <a16:creationId xmlns:a16="http://schemas.microsoft.com/office/drawing/2014/main" id="{4BDD52AD-C260-3101-CA00-31E0BF8841CE}"/>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2303428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AF252-C672-3189-C436-39C5B71563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a:extLst>
              <a:ext uri="{FF2B5EF4-FFF2-40B4-BE49-F238E27FC236}">
                <a16:creationId xmlns:a16="http://schemas.microsoft.com/office/drawing/2014/main" id="{5AA53D0E-ECC4-525A-BD4C-EF832C82DF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a:extLst>
              <a:ext uri="{FF2B5EF4-FFF2-40B4-BE49-F238E27FC236}">
                <a16:creationId xmlns:a16="http://schemas.microsoft.com/office/drawing/2014/main" id="{4BD28BCD-2B7E-DA36-E7E8-F27DECA48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77589-6A31-9A10-7E65-8F108CA9D632}"/>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6" name="Footer Placeholder 5">
            <a:extLst>
              <a:ext uri="{FF2B5EF4-FFF2-40B4-BE49-F238E27FC236}">
                <a16:creationId xmlns:a16="http://schemas.microsoft.com/office/drawing/2014/main" id="{2B418CF7-F208-0A65-5CE7-6CCB4AE36C30}"/>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93F58117-32A9-86AB-1789-ADD5C90EDCB6}"/>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347285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40CC-450C-852F-DC8C-36816D330F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a:extLst>
              <a:ext uri="{FF2B5EF4-FFF2-40B4-BE49-F238E27FC236}">
                <a16:creationId xmlns:a16="http://schemas.microsoft.com/office/drawing/2014/main" id="{0C85D826-E4FD-D73A-2959-2432E970F3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a:extLst>
              <a:ext uri="{FF2B5EF4-FFF2-40B4-BE49-F238E27FC236}">
                <a16:creationId xmlns:a16="http://schemas.microsoft.com/office/drawing/2014/main" id="{1B23FEFF-C434-9622-BCF4-5E89C055C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BB90EF-9DD6-50B4-0844-D297382D630E}"/>
              </a:ext>
            </a:extLst>
          </p:cNvPr>
          <p:cNvSpPr>
            <a:spLocks noGrp="1"/>
          </p:cNvSpPr>
          <p:nvPr>
            <p:ph type="dt" sz="half" idx="10"/>
          </p:nvPr>
        </p:nvSpPr>
        <p:spPr/>
        <p:txBody>
          <a:bodyPr/>
          <a:lstStyle/>
          <a:p>
            <a:fld id="{5FF9D62A-4D15-476C-BFBC-0FCB54947127}" type="datetimeFigureOut">
              <a:rPr lang="nl-BE" smtClean="0"/>
              <a:t>3/10/2024</a:t>
            </a:fld>
            <a:endParaRPr lang="nl-BE"/>
          </a:p>
        </p:txBody>
      </p:sp>
      <p:sp>
        <p:nvSpPr>
          <p:cNvPr id="6" name="Footer Placeholder 5">
            <a:extLst>
              <a:ext uri="{FF2B5EF4-FFF2-40B4-BE49-F238E27FC236}">
                <a16:creationId xmlns:a16="http://schemas.microsoft.com/office/drawing/2014/main" id="{B3137CDE-4FC3-8854-D916-76DDCF00675D}"/>
              </a:ext>
            </a:extLst>
          </p:cNvPr>
          <p:cNvSpPr>
            <a:spLocks noGrp="1"/>
          </p:cNvSpPr>
          <p:nvPr>
            <p:ph type="ftr" sz="quarter" idx="11"/>
          </p:nvPr>
        </p:nvSpPr>
        <p:spPr/>
        <p:txBody>
          <a:bodyPr/>
          <a:lstStyle/>
          <a:p>
            <a:endParaRPr lang="nl-BE"/>
          </a:p>
        </p:txBody>
      </p:sp>
      <p:sp>
        <p:nvSpPr>
          <p:cNvPr id="7" name="Slide Number Placeholder 6">
            <a:extLst>
              <a:ext uri="{FF2B5EF4-FFF2-40B4-BE49-F238E27FC236}">
                <a16:creationId xmlns:a16="http://schemas.microsoft.com/office/drawing/2014/main" id="{635EC1E1-7C75-C94D-DD15-E760DC567838}"/>
              </a:ext>
            </a:extLst>
          </p:cNvPr>
          <p:cNvSpPr>
            <a:spLocks noGrp="1"/>
          </p:cNvSpPr>
          <p:nvPr>
            <p:ph type="sldNum" sz="quarter" idx="12"/>
          </p:nvPr>
        </p:nvSpPr>
        <p:spPr/>
        <p:txBody>
          <a:bodyPr/>
          <a:lstStyle/>
          <a:p>
            <a:fld id="{3B1EA318-A6A2-425C-AFDD-6286F5D7B69B}" type="slidenum">
              <a:rPr lang="nl-BE" smtClean="0"/>
              <a:t>‹#›</a:t>
            </a:fld>
            <a:endParaRPr lang="nl-BE"/>
          </a:p>
        </p:txBody>
      </p:sp>
    </p:spTree>
    <p:extLst>
      <p:ext uri="{BB962C8B-B14F-4D97-AF65-F5344CB8AC3E}">
        <p14:creationId xmlns:p14="http://schemas.microsoft.com/office/powerpoint/2010/main" val="161697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11E18-C72B-DE90-1333-C79AA2175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a:extLst>
              <a:ext uri="{FF2B5EF4-FFF2-40B4-BE49-F238E27FC236}">
                <a16:creationId xmlns:a16="http://schemas.microsoft.com/office/drawing/2014/main" id="{78500BC6-7577-D4E2-8EF7-D9DECF7D4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a:extLst>
              <a:ext uri="{FF2B5EF4-FFF2-40B4-BE49-F238E27FC236}">
                <a16:creationId xmlns:a16="http://schemas.microsoft.com/office/drawing/2014/main" id="{05DFA190-C952-8F0D-8F95-9F6741B136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F9D62A-4D15-476C-BFBC-0FCB54947127}" type="datetimeFigureOut">
              <a:rPr lang="nl-BE" smtClean="0"/>
              <a:t>3/10/2024</a:t>
            </a:fld>
            <a:endParaRPr lang="nl-BE"/>
          </a:p>
        </p:txBody>
      </p:sp>
      <p:sp>
        <p:nvSpPr>
          <p:cNvPr id="5" name="Footer Placeholder 4">
            <a:extLst>
              <a:ext uri="{FF2B5EF4-FFF2-40B4-BE49-F238E27FC236}">
                <a16:creationId xmlns:a16="http://schemas.microsoft.com/office/drawing/2014/main" id="{422F9D11-FE18-EB89-5009-251A12247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BE"/>
          </a:p>
        </p:txBody>
      </p:sp>
      <p:sp>
        <p:nvSpPr>
          <p:cNvPr id="6" name="Slide Number Placeholder 5">
            <a:extLst>
              <a:ext uri="{FF2B5EF4-FFF2-40B4-BE49-F238E27FC236}">
                <a16:creationId xmlns:a16="http://schemas.microsoft.com/office/drawing/2014/main" id="{46CAA63E-6743-BD8E-BCA9-B70E6FC3C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1EA318-A6A2-425C-AFDD-6286F5D7B69B}" type="slidenum">
              <a:rPr lang="nl-BE" smtClean="0"/>
              <a:t>‹#›</a:t>
            </a:fld>
            <a:endParaRPr lang="nl-BE"/>
          </a:p>
        </p:txBody>
      </p:sp>
    </p:spTree>
    <p:extLst>
      <p:ext uri="{BB962C8B-B14F-4D97-AF65-F5344CB8AC3E}">
        <p14:creationId xmlns:p14="http://schemas.microsoft.com/office/powerpoint/2010/main" val="16782569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6FC38-609A-EAE3-4749-08C84821B802}"/>
              </a:ext>
            </a:extLst>
          </p:cNvPr>
          <p:cNvSpPr>
            <a:spLocks noGrp="1"/>
          </p:cNvSpPr>
          <p:nvPr>
            <p:ph type="ctrTitle"/>
          </p:nvPr>
        </p:nvSpPr>
        <p:spPr/>
        <p:txBody>
          <a:bodyPr/>
          <a:lstStyle/>
          <a:p>
            <a:r>
              <a:rPr lang="en-US" dirty="0"/>
              <a:t>Model Quality</a:t>
            </a:r>
          </a:p>
        </p:txBody>
      </p:sp>
      <p:sp>
        <p:nvSpPr>
          <p:cNvPr id="3" name="Subtitle 2">
            <a:extLst>
              <a:ext uri="{FF2B5EF4-FFF2-40B4-BE49-F238E27FC236}">
                <a16:creationId xmlns:a16="http://schemas.microsoft.com/office/drawing/2014/main" id="{AFA9B312-15D0-FD5C-530D-C1FC43817AF2}"/>
              </a:ext>
            </a:extLst>
          </p:cNvPr>
          <p:cNvSpPr>
            <a:spLocks noGrp="1"/>
          </p:cNvSpPr>
          <p:nvPr>
            <p:ph type="subTitle" idx="1"/>
          </p:nvPr>
        </p:nvSpPr>
        <p:spPr/>
        <p:txBody>
          <a:bodyPr/>
          <a:lstStyle/>
          <a:p>
            <a:r>
              <a:rPr lang="en-US" dirty="0"/>
              <a:t>Cloud AI</a:t>
            </a:r>
          </a:p>
        </p:txBody>
      </p:sp>
    </p:spTree>
    <p:extLst>
      <p:ext uri="{BB962C8B-B14F-4D97-AF65-F5344CB8AC3E}">
        <p14:creationId xmlns:p14="http://schemas.microsoft.com/office/powerpoint/2010/main" val="2924800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33D13-9C45-DC0E-A320-884DBA4BB641}"/>
              </a:ext>
            </a:extLst>
          </p:cNvPr>
          <p:cNvSpPr>
            <a:spLocks noGrp="1"/>
          </p:cNvSpPr>
          <p:nvPr>
            <p:ph type="title"/>
          </p:nvPr>
        </p:nvSpPr>
        <p:spPr/>
        <p:txBody>
          <a:bodyPr/>
          <a:lstStyle/>
          <a:p>
            <a:r>
              <a:rPr lang="en-US" noProof="0" dirty="0"/>
              <a:t>Under- and overfitting</a:t>
            </a:r>
          </a:p>
        </p:txBody>
      </p:sp>
      <p:pic>
        <p:nvPicPr>
          <p:cNvPr id="4" name="Picture 3" descr="Chart, line chart&#10;&#10;Description automatically generated">
            <a:extLst>
              <a:ext uri="{FF2B5EF4-FFF2-40B4-BE49-F238E27FC236}">
                <a16:creationId xmlns:a16="http://schemas.microsoft.com/office/drawing/2014/main" id="{CA177E7A-670E-CA28-3850-D1E993EFE8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000" y="2234657"/>
            <a:ext cx="5625050" cy="3240000"/>
          </a:xfrm>
          <a:prstGeom prst="rect">
            <a:avLst/>
          </a:prstGeom>
        </p:spPr>
      </p:pic>
      <p:pic>
        <p:nvPicPr>
          <p:cNvPr id="5" name="Picture 4" descr="Chart, histogram&#10;&#10;Description automatically generated">
            <a:extLst>
              <a:ext uri="{FF2B5EF4-FFF2-40B4-BE49-F238E27FC236}">
                <a16:creationId xmlns:a16="http://schemas.microsoft.com/office/drawing/2014/main" id="{245FE615-1060-63F1-B006-6C3D33C637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00" y="2234657"/>
            <a:ext cx="5625050" cy="3240000"/>
          </a:xfrm>
          <a:prstGeom prst="rect">
            <a:avLst/>
          </a:prstGeom>
        </p:spPr>
      </p:pic>
      <p:sp>
        <p:nvSpPr>
          <p:cNvPr id="6" name="Rectangle 5">
            <a:extLst>
              <a:ext uri="{FF2B5EF4-FFF2-40B4-BE49-F238E27FC236}">
                <a16:creationId xmlns:a16="http://schemas.microsoft.com/office/drawing/2014/main" id="{A475F349-2DBB-A38D-ECFB-0F520AF6D3A7}"/>
              </a:ext>
            </a:extLst>
          </p:cNvPr>
          <p:cNvSpPr/>
          <p:nvPr/>
        </p:nvSpPr>
        <p:spPr>
          <a:xfrm>
            <a:off x="359999" y="5474657"/>
            <a:ext cx="5625050" cy="646331"/>
          </a:xfrm>
          <a:prstGeom prst="rect">
            <a:avLst/>
          </a:prstGeom>
        </p:spPr>
        <p:txBody>
          <a:bodyPr wrap="square">
            <a:spAutoFit/>
          </a:bodyPr>
          <a:lstStyle/>
          <a:p>
            <a:pPr algn="ctr"/>
            <a:r>
              <a:rPr lang="en-BE" b="1" dirty="0"/>
              <a:t>Underfitting</a:t>
            </a:r>
          </a:p>
          <a:p>
            <a:pPr algn="ctr"/>
            <a:r>
              <a:rPr lang="en-BE" dirty="0"/>
              <a:t>Model is not complex enough</a:t>
            </a:r>
          </a:p>
        </p:txBody>
      </p:sp>
      <p:sp>
        <p:nvSpPr>
          <p:cNvPr id="7" name="Rectangle 6">
            <a:extLst>
              <a:ext uri="{FF2B5EF4-FFF2-40B4-BE49-F238E27FC236}">
                <a16:creationId xmlns:a16="http://schemas.microsoft.com/office/drawing/2014/main" id="{099BE525-A12E-7C72-8304-721A315CA2EE}"/>
              </a:ext>
            </a:extLst>
          </p:cNvPr>
          <p:cNvSpPr/>
          <p:nvPr/>
        </p:nvSpPr>
        <p:spPr>
          <a:xfrm>
            <a:off x="6299998" y="5474657"/>
            <a:ext cx="5625049" cy="1200329"/>
          </a:xfrm>
          <a:prstGeom prst="rect">
            <a:avLst/>
          </a:prstGeom>
        </p:spPr>
        <p:txBody>
          <a:bodyPr wrap="square">
            <a:spAutoFit/>
          </a:bodyPr>
          <a:lstStyle/>
          <a:p>
            <a:pPr algn="ctr"/>
            <a:r>
              <a:rPr lang="en-BE" b="1" dirty="0"/>
              <a:t>Overfitting</a:t>
            </a:r>
          </a:p>
          <a:p>
            <a:pPr algn="ctr"/>
            <a:r>
              <a:rPr lang="en-BE" dirty="0"/>
              <a:t>Model is too complex</a:t>
            </a:r>
          </a:p>
          <a:p>
            <a:pPr algn="ctr"/>
            <a:r>
              <a:rPr lang="en-BE" dirty="0"/>
              <a:t>Model is too sensitive to the training data</a:t>
            </a:r>
            <a:br>
              <a:rPr lang="en-BE" dirty="0"/>
            </a:br>
            <a:r>
              <a:rPr lang="en-BE" dirty="0"/>
              <a:t>Model does not generalize well</a:t>
            </a:r>
          </a:p>
        </p:txBody>
      </p:sp>
      <p:sp>
        <p:nvSpPr>
          <p:cNvPr id="8" name="TextBox 7">
            <a:extLst>
              <a:ext uri="{FF2B5EF4-FFF2-40B4-BE49-F238E27FC236}">
                <a16:creationId xmlns:a16="http://schemas.microsoft.com/office/drawing/2014/main" id="{42F3D70E-F03A-087B-9282-B221E3E1EBD6}"/>
              </a:ext>
            </a:extLst>
          </p:cNvPr>
          <p:cNvSpPr txBox="1"/>
          <p:nvPr/>
        </p:nvSpPr>
        <p:spPr>
          <a:xfrm>
            <a:off x="4331784" y="2062963"/>
            <a:ext cx="1800200" cy="461665"/>
          </a:xfrm>
          <a:prstGeom prst="rect">
            <a:avLst/>
          </a:prstGeom>
          <a:solidFill>
            <a:schemeClr val="bg1"/>
          </a:solidFill>
          <a:ln>
            <a:solidFill>
              <a:schemeClr val="tx1"/>
            </a:solidFill>
          </a:ln>
        </p:spPr>
        <p:txBody>
          <a:bodyPr wrap="square" rtlCol="0">
            <a:spAutoFit/>
          </a:bodyPr>
          <a:lstStyle/>
          <a:p>
            <a:r>
              <a:rPr lang="en-BE" sz="1200" dirty="0"/>
              <a:t>Natural spline with 3 degrees of freedom</a:t>
            </a:r>
            <a:endParaRPr lang="en-BE" sz="1200" b="1" dirty="0"/>
          </a:p>
        </p:txBody>
      </p:sp>
      <p:sp>
        <p:nvSpPr>
          <p:cNvPr id="9" name="TextBox 8">
            <a:extLst>
              <a:ext uri="{FF2B5EF4-FFF2-40B4-BE49-F238E27FC236}">
                <a16:creationId xmlns:a16="http://schemas.microsoft.com/office/drawing/2014/main" id="{15ADE493-7BA8-675C-F70F-ADDCD40B731F}"/>
              </a:ext>
            </a:extLst>
          </p:cNvPr>
          <p:cNvSpPr txBox="1"/>
          <p:nvPr/>
        </p:nvSpPr>
        <p:spPr>
          <a:xfrm>
            <a:off x="10308448" y="2062963"/>
            <a:ext cx="1883552" cy="461665"/>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65 degrees of freedom</a:t>
            </a:r>
          </a:p>
        </p:txBody>
      </p:sp>
    </p:spTree>
    <p:extLst>
      <p:ext uri="{BB962C8B-B14F-4D97-AF65-F5344CB8AC3E}">
        <p14:creationId xmlns:p14="http://schemas.microsoft.com/office/powerpoint/2010/main" val="112727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370D-B4F1-6DA4-51A3-0DA50D96A51E}"/>
              </a:ext>
            </a:extLst>
          </p:cNvPr>
          <p:cNvSpPr>
            <a:spLocks noGrp="1"/>
          </p:cNvSpPr>
          <p:nvPr>
            <p:ph type="title"/>
          </p:nvPr>
        </p:nvSpPr>
        <p:spPr/>
        <p:txBody>
          <a:bodyPr/>
          <a:lstStyle/>
          <a:p>
            <a:r>
              <a:rPr lang="en-US" noProof="0" dirty="0"/>
              <a:t>The bias-variance tradeoff</a:t>
            </a:r>
          </a:p>
        </p:txBody>
      </p:sp>
      <p:pic>
        <p:nvPicPr>
          <p:cNvPr id="4" name="Picture 3" descr="Chart, line chart&#10;&#10;Description automatically generated">
            <a:extLst>
              <a:ext uri="{FF2B5EF4-FFF2-40B4-BE49-F238E27FC236}">
                <a16:creationId xmlns:a16="http://schemas.microsoft.com/office/drawing/2014/main" id="{0CE99307-60A0-D7E5-0D7F-FC734DE06B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0000" y="1980000"/>
            <a:ext cx="5625050" cy="3240000"/>
          </a:xfrm>
          <a:prstGeom prst="rect">
            <a:avLst/>
          </a:prstGeom>
        </p:spPr>
      </p:pic>
      <p:pic>
        <p:nvPicPr>
          <p:cNvPr id="5" name="Picture 4" descr="Chart, histogram&#10;&#10;Description automatically generated">
            <a:extLst>
              <a:ext uri="{FF2B5EF4-FFF2-40B4-BE49-F238E27FC236}">
                <a16:creationId xmlns:a16="http://schemas.microsoft.com/office/drawing/2014/main" id="{29255064-54AD-EA3B-51E2-34CF0362C6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0000" y="1980000"/>
            <a:ext cx="5625050" cy="3240000"/>
          </a:xfrm>
          <a:prstGeom prst="rect">
            <a:avLst/>
          </a:prstGeom>
        </p:spPr>
      </p:pic>
      <p:sp>
        <p:nvSpPr>
          <p:cNvPr id="6" name="Rectangle 5">
            <a:extLst>
              <a:ext uri="{FF2B5EF4-FFF2-40B4-BE49-F238E27FC236}">
                <a16:creationId xmlns:a16="http://schemas.microsoft.com/office/drawing/2014/main" id="{69E1D8B9-8AFA-8949-C362-A89E0021D3C9}"/>
              </a:ext>
            </a:extLst>
          </p:cNvPr>
          <p:cNvSpPr/>
          <p:nvPr/>
        </p:nvSpPr>
        <p:spPr>
          <a:xfrm>
            <a:off x="180000" y="5220000"/>
            <a:ext cx="5625050" cy="646331"/>
          </a:xfrm>
          <a:prstGeom prst="rect">
            <a:avLst/>
          </a:prstGeom>
        </p:spPr>
        <p:txBody>
          <a:bodyPr wrap="square">
            <a:spAutoFit/>
          </a:bodyPr>
          <a:lstStyle/>
          <a:p>
            <a:pPr algn="ctr"/>
            <a:r>
              <a:rPr lang="en-BE" dirty="0"/>
              <a:t>High bias</a:t>
            </a:r>
          </a:p>
          <a:p>
            <a:pPr algn="ctr"/>
            <a:r>
              <a:rPr lang="en-BE" dirty="0"/>
              <a:t>Low variance</a:t>
            </a:r>
          </a:p>
        </p:txBody>
      </p:sp>
      <p:sp>
        <p:nvSpPr>
          <p:cNvPr id="7" name="Rectangle 6">
            <a:extLst>
              <a:ext uri="{FF2B5EF4-FFF2-40B4-BE49-F238E27FC236}">
                <a16:creationId xmlns:a16="http://schemas.microsoft.com/office/drawing/2014/main" id="{7342FB72-90B4-92B1-843C-0ABA2FCFF072}"/>
              </a:ext>
            </a:extLst>
          </p:cNvPr>
          <p:cNvSpPr/>
          <p:nvPr/>
        </p:nvSpPr>
        <p:spPr>
          <a:xfrm>
            <a:off x="6120000" y="5220000"/>
            <a:ext cx="5625050" cy="646331"/>
          </a:xfrm>
          <a:prstGeom prst="rect">
            <a:avLst/>
          </a:prstGeom>
        </p:spPr>
        <p:txBody>
          <a:bodyPr wrap="square">
            <a:spAutoFit/>
          </a:bodyPr>
          <a:lstStyle/>
          <a:p>
            <a:pPr algn="ctr"/>
            <a:r>
              <a:rPr lang="en-BE" dirty="0"/>
              <a:t>Low bias</a:t>
            </a:r>
          </a:p>
          <a:p>
            <a:pPr algn="ctr"/>
            <a:r>
              <a:rPr lang="en-BE" dirty="0"/>
              <a:t>High variance</a:t>
            </a:r>
          </a:p>
        </p:txBody>
      </p:sp>
    </p:spTree>
    <p:extLst>
      <p:ext uri="{BB962C8B-B14F-4D97-AF65-F5344CB8AC3E}">
        <p14:creationId xmlns:p14="http://schemas.microsoft.com/office/powerpoint/2010/main" val="1999476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556A-1B15-1269-D11C-C71675FC33A4}"/>
              </a:ext>
            </a:extLst>
          </p:cNvPr>
          <p:cNvSpPr>
            <a:spLocks noGrp="1"/>
          </p:cNvSpPr>
          <p:nvPr>
            <p:ph type="title"/>
          </p:nvPr>
        </p:nvSpPr>
        <p:spPr/>
        <p:txBody>
          <a:bodyPr/>
          <a:lstStyle/>
          <a:p>
            <a:r>
              <a:rPr lang="en-US" noProof="0" dirty="0"/>
              <a:t>How to find the sweet spot?</a:t>
            </a:r>
          </a:p>
        </p:txBody>
      </p:sp>
      <p:sp>
        <p:nvSpPr>
          <p:cNvPr id="3" name="Content Placeholder 2">
            <a:extLst>
              <a:ext uri="{FF2B5EF4-FFF2-40B4-BE49-F238E27FC236}">
                <a16:creationId xmlns:a16="http://schemas.microsoft.com/office/drawing/2014/main" id="{621EDD7F-B5A1-01CB-BD43-78A2B77BAE28}"/>
              </a:ext>
            </a:extLst>
          </p:cNvPr>
          <p:cNvSpPr>
            <a:spLocks noGrp="1"/>
          </p:cNvSpPr>
          <p:nvPr>
            <p:ph idx="1"/>
          </p:nvPr>
        </p:nvSpPr>
        <p:spPr/>
        <p:txBody>
          <a:bodyPr/>
          <a:lstStyle/>
          <a:p>
            <a:r>
              <a:rPr lang="en-US" noProof="0" dirty="0"/>
              <a:t>Not allowed to use the test set!</a:t>
            </a:r>
          </a:p>
          <a:p>
            <a:r>
              <a:rPr lang="en-US" noProof="0" dirty="0"/>
              <a:t>Split up dataset in </a:t>
            </a:r>
            <a:r>
              <a:rPr lang="en-US" b="1" noProof="0" dirty="0"/>
              <a:t>3 parts</a:t>
            </a:r>
            <a:endParaRPr lang="en-US" noProof="0" dirty="0"/>
          </a:p>
          <a:p>
            <a:pPr lvl="1"/>
            <a:r>
              <a:rPr lang="en-US" noProof="0" dirty="0"/>
              <a:t>Build model on </a:t>
            </a:r>
            <a:r>
              <a:rPr lang="en-US" noProof="0" dirty="0">
                <a:solidFill>
                  <a:srgbClr val="F9766E"/>
                </a:solidFill>
              </a:rPr>
              <a:t>training set</a:t>
            </a:r>
            <a:r>
              <a:rPr lang="en-US" noProof="0" dirty="0">
                <a:solidFill>
                  <a:srgbClr val="45CACE"/>
                </a:solidFill>
              </a:rPr>
              <a:t> </a:t>
            </a:r>
            <a:r>
              <a:rPr lang="en-US" noProof="0" dirty="0"/>
              <a:t>(60%)</a:t>
            </a:r>
          </a:p>
          <a:p>
            <a:pPr lvl="1"/>
            <a:r>
              <a:rPr lang="en-US" noProof="0" dirty="0"/>
              <a:t>Check complexity against </a:t>
            </a:r>
            <a:r>
              <a:rPr lang="en-US" noProof="0" dirty="0">
                <a:solidFill>
                  <a:srgbClr val="619CFF"/>
                </a:solidFill>
              </a:rPr>
              <a:t>validation set</a:t>
            </a:r>
            <a:r>
              <a:rPr lang="en-US" noProof="0" dirty="0"/>
              <a:t> (20%)</a:t>
            </a:r>
          </a:p>
          <a:p>
            <a:pPr lvl="1"/>
            <a:r>
              <a:rPr lang="en-US" noProof="0" dirty="0"/>
              <a:t>Verify quality on </a:t>
            </a:r>
            <a:r>
              <a:rPr lang="en-US" noProof="0" dirty="0">
                <a:solidFill>
                  <a:srgbClr val="00BA38"/>
                </a:solidFill>
              </a:rPr>
              <a:t>test set </a:t>
            </a:r>
            <a:r>
              <a:rPr lang="en-US" noProof="0" dirty="0"/>
              <a:t>(20%)</a:t>
            </a:r>
          </a:p>
          <a:p>
            <a:endParaRPr lang="en-US" noProof="0" dirty="0"/>
          </a:p>
          <a:p>
            <a:endParaRPr lang="en-US" noProof="0" dirty="0"/>
          </a:p>
        </p:txBody>
      </p:sp>
      <p:pic>
        <p:nvPicPr>
          <p:cNvPr id="6" name="Picture 5">
            <a:extLst>
              <a:ext uri="{FF2B5EF4-FFF2-40B4-BE49-F238E27FC236}">
                <a16:creationId xmlns:a16="http://schemas.microsoft.com/office/drawing/2014/main" id="{D1C1F73F-7F45-9DC4-5C4B-69E85D75D119}"/>
              </a:ext>
            </a:extLst>
          </p:cNvPr>
          <p:cNvPicPr>
            <a:picLocks noChangeAspect="1"/>
          </p:cNvPicPr>
          <p:nvPr/>
        </p:nvPicPr>
        <p:blipFill>
          <a:blip r:embed="rId2"/>
          <a:stretch>
            <a:fillRect/>
          </a:stretch>
        </p:blipFill>
        <p:spPr>
          <a:xfrm>
            <a:off x="3187793" y="3933439"/>
            <a:ext cx="5816413" cy="2559436"/>
          </a:xfrm>
          <a:prstGeom prst="rect">
            <a:avLst/>
          </a:prstGeom>
        </p:spPr>
      </p:pic>
    </p:spTree>
    <p:extLst>
      <p:ext uri="{BB962C8B-B14F-4D97-AF65-F5344CB8AC3E}">
        <p14:creationId xmlns:p14="http://schemas.microsoft.com/office/powerpoint/2010/main" val="182387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86C2F-4D8D-D3F3-9D2F-12EC15F478CA}"/>
              </a:ext>
            </a:extLst>
          </p:cNvPr>
          <p:cNvSpPr>
            <a:spLocks noGrp="1"/>
          </p:cNvSpPr>
          <p:nvPr>
            <p:ph type="title"/>
          </p:nvPr>
        </p:nvSpPr>
        <p:spPr/>
        <p:txBody>
          <a:bodyPr/>
          <a:lstStyle/>
          <a:p>
            <a:r>
              <a:rPr lang="en-US" noProof="0" dirty="0"/>
              <a:t>Divide data in three subsets</a:t>
            </a:r>
            <a:br>
              <a:rPr lang="en-US" noProof="0" dirty="0"/>
            </a:br>
            <a:r>
              <a:rPr lang="en-US" noProof="0" dirty="0"/>
              <a:t>Track RMSE as complexity increases</a:t>
            </a:r>
          </a:p>
        </p:txBody>
      </p:sp>
      <p:pic>
        <p:nvPicPr>
          <p:cNvPr id="4" name="Content Placeholder 11" descr="Chart, scatter chart&#10;&#10;Description automatically generated">
            <a:extLst>
              <a:ext uri="{FF2B5EF4-FFF2-40B4-BE49-F238E27FC236}">
                <a16:creationId xmlns:a16="http://schemas.microsoft.com/office/drawing/2014/main" id="{107F391E-25AF-98E5-07BF-926239DB17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784" y="2256518"/>
            <a:ext cx="4071153" cy="2344963"/>
          </a:xfrm>
        </p:spPr>
      </p:pic>
      <p:pic>
        <p:nvPicPr>
          <p:cNvPr id="5" name="Content Placeholder 6" descr="Chart, line chart&#10;&#10;Description automatically generated">
            <a:extLst>
              <a:ext uri="{FF2B5EF4-FFF2-40B4-BE49-F238E27FC236}">
                <a16:creationId xmlns:a16="http://schemas.microsoft.com/office/drawing/2014/main" id="{F5439478-6644-5CEB-1398-D2F172D66F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9491" y="2427932"/>
            <a:ext cx="6500522" cy="3744267"/>
          </a:xfrm>
          <a:prstGeom prst="rect">
            <a:avLst/>
          </a:prstGeom>
        </p:spPr>
      </p:pic>
      <p:cxnSp>
        <p:nvCxnSpPr>
          <p:cNvPr id="6" name="Straight Arrow Connector 5">
            <a:extLst>
              <a:ext uri="{FF2B5EF4-FFF2-40B4-BE49-F238E27FC236}">
                <a16:creationId xmlns:a16="http://schemas.microsoft.com/office/drawing/2014/main" id="{F3B13380-3B83-BBDF-9A36-BC825E514B5D}"/>
              </a:ext>
            </a:extLst>
          </p:cNvPr>
          <p:cNvCxnSpPr>
            <a:cxnSpLocks/>
          </p:cNvCxnSpPr>
          <p:nvPr/>
        </p:nvCxnSpPr>
        <p:spPr>
          <a:xfrm flipH="1">
            <a:off x="7256390" y="3976661"/>
            <a:ext cx="94638" cy="1615643"/>
          </a:xfrm>
          <a:prstGeom prst="straightConnector1">
            <a:avLst/>
          </a:prstGeom>
          <a:ln w="12700">
            <a:solidFill>
              <a:srgbClr val="EC4B2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82E24F0-2CA2-255F-45E5-81A5E6970763}"/>
              </a:ext>
            </a:extLst>
          </p:cNvPr>
          <p:cNvSpPr txBox="1"/>
          <p:nvPr/>
        </p:nvSpPr>
        <p:spPr>
          <a:xfrm>
            <a:off x="6871045" y="3060834"/>
            <a:ext cx="1901620" cy="939655"/>
          </a:xfrm>
          <a:prstGeom prst="rect">
            <a:avLst/>
          </a:prstGeom>
          <a:noFill/>
        </p:spPr>
        <p:txBody>
          <a:bodyPr wrap="square" rtlCol="0">
            <a:spAutoFit/>
          </a:bodyPr>
          <a:lstStyle/>
          <a:p>
            <a:r>
              <a:rPr lang="en-BE" dirty="0">
                <a:solidFill>
                  <a:srgbClr val="EC4B2F"/>
                </a:solidFill>
              </a:rPr>
              <a:t>Sweet spot</a:t>
            </a:r>
            <a:br>
              <a:rPr lang="en-BE" dirty="0">
                <a:solidFill>
                  <a:srgbClr val="EC4B2F"/>
                </a:solidFill>
              </a:rPr>
            </a:br>
            <a:r>
              <a:rPr lang="en-BE" dirty="0">
                <a:solidFill>
                  <a:srgbClr val="EC4B2F"/>
                </a:solidFill>
              </a:rPr>
              <a:t>OK bias</a:t>
            </a:r>
            <a:br>
              <a:rPr lang="en-BE" dirty="0">
                <a:solidFill>
                  <a:srgbClr val="EC4B2F"/>
                </a:solidFill>
              </a:rPr>
            </a:br>
            <a:r>
              <a:rPr lang="en-BE" dirty="0">
                <a:solidFill>
                  <a:srgbClr val="EC4B2F"/>
                </a:solidFill>
              </a:rPr>
              <a:t>OK variance</a:t>
            </a:r>
            <a:endParaRPr lang="en-BE" b="1" dirty="0">
              <a:solidFill>
                <a:srgbClr val="EC4B2F"/>
              </a:solidFill>
            </a:endParaRPr>
          </a:p>
        </p:txBody>
      </p:sp>
      <p:sp>
        <p:nvSpPr>
          <p:cNvPr id="8" name="TextBox 7">
            <a:extLst>
              <a:ext uri="{FF2B5EF4-FFF2-40B4-BE49-F238E27FC236}">
                <a16:creationId xmlns:a16="http://schemas.microsoft.com/office/drawing/2014/main" id="{88258B48-9476-29E0-3FDB-F6A24B6BEB04}"/>
              </a:ext>
            </a:extLst>
          </p:cNvPr>
          <p:cNvSpPr txBox="1"/>
          <p:nvPr/>
        </p:nvSpPr>
        <p:spPr>
          <a:xfrm>
            <a:off x="8055949" y="5261567"/>
            <a:ext cx="1901619" cy="369332"/>
          </a:xfrm>
          <a:prstGeom prst="rect">
            <a:avLst/>
          </a:prstGeom>
          <a:noFill/>
        </p:spPr>
        <p:txBody>
          <a:bodyPr wrap="square" rtlCol="0">
            <a:spAutoFit/>
          </a:bodyPr>
          <a:lstStyle/>
          <a:p>
            <a:r>
              <a:rPr lang="en-BE" dirty="0">
                <a:solidFill>
                  <a:srgbClr val="EC4B2F"/>
                </a:solidFill>
              </a:rPr>
              <a:t>No improvement</a:t>
            </a:r>
            <a:endParaRPr lang="en-BE" b="1" dirty="0">
              <a:solidFill>
                <a:srgbClr val="EC4B2F"/>
              </a:solidFill>
            </a:endParaRPr>
          </a:p>
        </p:txBody>
      </p:sp>
      <p:sp>
        <p:nvSpPr>
          <p:cNvPr id="9" name="TextBox 8">
            <a:extLst>
              <a:ext uri="{FF2B5EF4-FFF2-40B4-BE49-F238E27FC236}">
                <a16:creationId xmlns:a16="http://schemas.microsoft.com/office/drawing/2014/main" id="{5531DB9E-2C2B-6DF9-15E6-490512BC5C51}"/>
              </a:ext>
            </a:extLst>
          </p:cNvPr>
          <p:cNvSpPr txBox="1"/>
          <p:nvPr/>
        </p:nvSpPr>
        <p:spPr>
          <a:xfrm>
            <a:off x="2962981" y="4751220"/>
            <a:ext cx="1457099" cy="646331"/>
          </a:xfrm>
          <a:prstGeom prst="rect">
            <a:avLst/>
          </a:prstGeom>
          <a:noFill/>
        </p:spPr>
        <p:txBody>
          <a:bodyPr wrap="square" rtlCol="0">
            <a:spAutoFit/>
          </a:bodyPr>
          <a:lstStyle/>
          <a:p>
            <a:r>
              <a:rPr lang="en-BE" dirty="0">
                <a:solidFill>
                  <a:srgbClr val="EC4B2F"/>
                </a:solidFill>
              </a:rPr>
              <a:t>High bias</a:t>
            </a:r>
            <a:br>
              <a:rPr lang="en-BE" dirty="0">
                <a:solidFill>
                  <a:srgbClr val="EC4B2F"/>
                </a:solidFill>
              </a:rPr>
            </a:br>
            <a:r>
              <a:rPr lang="en-BE" dirty="0">
                <a:solidFill>
                  <a:srgbClr val="EC4B2F"/>
                </a:solidFill>
              </a:rPr>
              <a:t>Low variance</a:t>
            </a:r>
            <a:endParaRPr lang="en-BE" b="1" dirty="0">
              <a:solidFill>
                <a:srgbClr val="EC4B2F"/>
              </a:solidFill>
            </a:endParaRPr>
          </a:p>
        </p:txBody>
      </p:sp>
      <p:pic>
        <p:nvPicPr>
          <p:cNvPr id="10" name="Picture 9" descr="Chart, histogram&#10;&#10;Description automatically generated">
            <a:extLst>
              <a:ext uri="{FF2B5EF4-FFF2-40B4-BE49-F238E27FC236}">
                <a16:creationId xmlns:a16="http://schemas.microsoft.com/office/drawing/2014/main" id="{4D1614E9-7D36-C951-E9CE-516ADF2A49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1423" y="5397551"/>
            <a:ext cx="1901622" cy="1095324"/>
          </a:xfrm>
          <a:prstGeom prst="rect">
            <a:avLst/>
          </a:prstGeom>
          <a:ln>
            <a:solidFill>
              <a:srgbClr val="C00000"/>
            </a:solidFill>
          </a:ln>
        </p:spPr>
      </p:pic>
      <p:pic>
        <p:nvPicPr>
          <p:cNvPr id="11" name="Picture 10" descr="Chart, line chart&#10;&#10;Description automatically generated">
            <a:extLst>
              <a:ext uri="{FF2B5EF4-FFF2-40B4-BE49-F238E27FC236}">
                <a16:creationId xmlns:a16="http://schemas.microsoft.com/office/drawing/2014/main" id="{C5FA85C2-53A3-7F1C-18AA-7B033C7D3D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94302" y="2881337"/>
            <a:ext cx="1901620" cy="1095324"/>
          </a:xfrm>
          <a:prstGeom prst="rect">
            <a:avLst/>
          </a:prstGeom>
          <a:ln>
            <a:solidFill>
              <a:srgbClr val="C00000"/>
            </a:solidFill>
          </a:ln>
        </p:spPr>
      </p:pic>
      <p:sp>
        <p:nvSpPr>
          <p:cNvPr id="12" name="TextBox 11">
            <a:extLst>
              <a:ext uri="{FF2B5EF4-FFF2-40B4-BE49-F238E27FC236}">
                <a16:creationId xmlns:a16="http://schemas.microsoft.com/office/drawing/2014/main" id="{948863CD-45B9-E5A2-68C9-504E18F999F9}"/>
              </a:ext>
            </a:extLst>
          </p:cNvPr>
          <p:cNvSpPr txBox="1"/>
          <p:nvPr/>
        </p:nvSpPr>
        <p:spPr>
          <a:xfrm>
            <a:off x="10411463" y="2266155"/>
            <a:ext cx="1457099" cy="646331"/>
          </a:xfrm>
          <a:prstGeom prst="rect">
            <a:avLst/>
          </a:prstGeom>
          <a:noFill/>
        </p:spPr>
        <p:txBody>
          <a:bodyPr wrap="square" rtlCol="0">
            <a:spAutoFit/>
          </a:bodyPr>
          <a:lstStyle/>
          <a:p>
            <a:r>
              <a:rPr lang="en-BE" dirty="0">
                <a:solidFill>
                  <a:srgbClr val="EC4B2F"/>
                </a:solidFill>
              </a:rPr>
              <a:t>Low bias</a:t>
            </a:r>
            <a:br>
              <a:rPr lang="en-BE" dirty="0">
                <a:solidFill>
                  <a:srgbClr val="EC4B2F"/>
                </a:solidFill>
              </a:rPr>
            </a:br>
            <a:r>
              <a:rPr lang="en-BE" dirty="0">
                <a:solidFill>
                  <a:srgbClr val="EC4B2F"/>
                </a:solidFill>
              </a:rPr>
              <a:t>High variance</a:t>
            </a:r>
            <a:endParaRPr lang="en-BE" b="1" dirty="0">
              <a:solidFill>
                <a:srgbClr val="EC4B2F"/>
              </a:solidFill>
            </a:endParaRPr>
          </a:p>
        </p:txBody>
      </p:sp>
      <p:cxnSp>
        <p:nvCxnSpPr>
          <p:cNvPr id="14" name="Straight Arrow Connector 13">
            <a:extLst>
              <a:ext uri="{FF2B5EF4-FFF2-40B4-BE49-F238E27FC236}">
                <a16:creationId xmlns:a16="http://schemas.microsoft.com/office/drawing/2014/main" id="{6BF93D15-07C7-E73F-20E0-7104E6A22889}"/>
              </a:ext>
            </a:extLst>
          </p:cNvPr>
          <p:cNvCxnSpPr>
            <a:cxnSpLocks/>
          </p:cNvCxnSpPr>
          <p:nvPr/>
        </p:nvCxnSpPr>
        <p:spPr>
          <a:xfrm flipV="1">
            <a:off x="4432348" y="2699657"/>
            <a:ext cx="738366" cy="2697894"/>
          </a:xfrm>
          <a:prstGeom prst="straightConnector1">
            <a:avLst/>
          </a:prstGeom>
          <a:ln w="12700">
            <a:solidFill>
              <a:srgbClr val="EC4B2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C9472F-E577-6D36-A2C6-4D6348C047D3}"/>
              </a:ext>
            </a:extLst>
          </p:cNvPr>
          <p:cNvCxnSpPr>
            <a:cxnSpLocks/>
          </p:cNvCxnSpPr>
          <p:nvPr/>
        </p:nvCxnSpPr>
        <p:spPr>
          <a:xfrm flipH="1">
            <a:off x="10765971" y="3976661"/>
            <a:ext cx="283029" cy="1548055"/>
          </a:xfrm>
          <a:prstGeom prst="straightConnector1">
            <a:avLst/>
          </a:prstGeom>
          <a:ln w="12700">
            <a:solidFill>
              <a:srgbClr val="EC4B2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87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249B1-3A1C-EC51-C5A5-F17AEF768E02}"/>
              </a:ext>
            </a:extLst>
          </p:cNvPr>
          <p:cNvSpPr>
            <a:spLocks noGrp="1"/>
          </p:cNvSpPr>
          <p:nvPr>
            <p:ph type="title"/>
          </p:nvPr>
        </p:nvSpPr>
        <p:spPr/>
        <p:txBody>
          <a:bodyPr/>
          <a:lstStyle/>
          <a:p>
            <a:r>
              <a:rPr lang="en-US" dirty="0"/>
              <a:t>3.1 - bias variance tradeoff</a:t>
            </a:r>
          </a:p>
        </p:txBody>
      </p:sp>
      <p:sp>
        <p:nvSpPr>
          <p:cNvPr id="3" name="Content Placeholder 2">
            <a:extLst>
              <a:ext uri="{FF2B5EF4-FFF2-40B4-BE49-F238E27FC236}">
                <a16:creationId xmlns:a16="http://schemas.microsoft.com/office/drawing/2014/main" id="{D213F32B-6020-43AD-B168-8713A4E03EF2}"/>
              </a:ext>
            </a:extLst>
          </p:cNvPr>
          <p:cNvSpPr>
            <a:spLocks noGrp="1"/>
          </p:cNvSpPr>
          <p:nvPr>
            <p:ph idx="1"/>
          </p:nvPr>
        </p:nvSpPr>
        <p:spPr>
          <a:xfrm>
            <a:off x="838200" y="1825625"/>
            <a:ext cx="5257800" cy="4351338"/>
          </a:xfrm>
        </p:spPr>
        <p:txBody>
          <a:bodyPr>
            <a:normAutofit fontScale="85000" lnSpcReduction="20000"/>
          </a:bodyPr>
          <a:lstStyle/>
          <a:p>
            <a:r>
              <a:rPr lang="en-US" dirty="0"/>
              <a:t>For clean and large enough dataset:</a:t>
            </a:r>
          </a:p>
          <a:p>
            <a:pPr lvl="1"/>
            <a:r>
              <a:rPr lang="en-US" dirty="0"/>
              <a:t>The greater the model complexity the lower the estimation error, the better the approximation.</a:t>
            </a:r>
          </a:p>
          <a:p>
            <a:pPr lvl="1"/>
            <a:r>
              <a:rPr lang="en-US" dirty="0"/>
              <a:t>The greater the model complexity the lower the bias</a:t>
            </a:r>
          </a:p>
          <a:p>
            <a:pPr lvl="1"/>
            <a:r>
              <a:rPr lang="en-US" dirty="0"/>
              <a:t>The greater the model complexity the lower the variance</a:t>
            </a:r>
          </a:p>
          <a:p>
            <a:r>
              <a:rPr lang="en-US" dirty="0"/>
              <a:t>For noisy dataset:</a:t>
            </a:r>
          </a:p>
          <a:p>
            <a:pPr lvl="1"/>
            <a:r>
              <a:rPr lang="en-US" dirty="0"/>
              <a:t>Greater model complexity doesn’t mean lower estimation error</a:t>
            </a:r>
          </a:p>
          <a:p>
            <a:pPr lvl="1"/>
            <a:r>
              <a:rPr lang="en-US" dirty="0"/>
              <a:t>The greater the model complexity the lower the bias</a:t>
            </a:r>
          </a:p>
          <a:p>
            <a:pPr lvl="1"/>
            <a:r>
              <a:rPr lang="en-US" dirty="0"/>
              <a:t>The greater the model complexity the higher the variance</a:t>
            </a:r>
          </a:p>
        </p:txBody>
      </p:sp>
      <p:pic>
        <p:nvPicPr>
          <p:cNvPr id="4" name="Picture 3" descr="A pen on top of a book&#10;&#10;Description automatically generated">
            <a:extLst>
              <a:ext uri="{FF2B5EF4-FFF2-40B4-BE49-F238E27FC236}">
                <a16:creationId xmlns:a16="http://schemas.microsoft.com/office/drawing/2014/main" id="{093471B1-21C3-A33B-A036-DA2997A375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7000" y="72785"/>
            <a:ext cx="1730828" cy="1730828"/>
          </a:xfrm>
          <a:prstGeom prst="rect">
            <a:avLst/>
          </a:prstGeom>
        </p:spPr>
      </p:pic>
      <p:pic>
        <p:nvPicPr>
          <p:cNvPr id="6" name="Picture 5">
            <a:extLst>
              <a:ext uri="{FF2B5EF4-FFF2-40B4-BE49-F238E27FC236}">
                <a16:creationId xmlns:a16="http://schemas.microsoft.com/office/drawing/2014/main" id="{9C5E9263-6905-7918-0D38-F6749FE6F102}"/>
              </a:ext>
            </a:extLst>
          </p:cNvPr>
          <p:cNvPicPr>
            <a:picLocks noChangeAspect="1"/>
          </p:cNvPicPr>
          <p:nvPr/>
        </p:nvPicPr>
        <p:blipFill>
          <a:blip r:embed="rId4"/>
          <a:stretch>
            <a:fillRect/>
          </a:stretch>
        </p:blipFill>
        <p:spPr>
          <a:xfrm>
            <a:off x="6096000" y="1825625"/>
            <a:ext cx="5896798" cy="4382112"/>
          </a:xfrm>
          <a:prstGeom prst="rect">
            <a:avLst/>
          </a:prstGeom>
        </p:spPr>
      </p:pic>
    </p:spTree>
    <p:extLst>
      <p:ext uri="{BB962C8B-B14F-4D97-AF65-F5344CB8AC3E}">
        <p14:creationId xmlns:p14="http://schemas.microsoft.com/office/powerpoint/2010/main" val="2305964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597B7-DB0B-E3C3-CDF1-11DD47F86CFE}"/>
              </a:ext>
            </a:extLst>
          </p:cNvPr>
          <p:cNvSpPr>
            <a:spLocks noGrp="1"/>
          </p:cNvSpPr>
          <p:nvPr>
            <p:ph type="title"/>
          </p:nvPr>
        </p:nvSpPr>
        <p:spPr/>
        <p:txBody>
          <a:bodyPr/>
          <a:lstStyle/>
          <a:p>
            <a:r>
              <a:rPr lang="en-US" noProof="0" dirty="0"/>
              <a:t>Problems in data</a:t>
            </a:r>
          </a:p>
        </p:txBody>
      </p:sp>
      <p:sp>
        <p:nvSpPr>
          <p:cNvPr id="3" name="Content Placeholder 2">
            <a:extLst>
              <a:ext uri="{FF2B5EF4-FFF2-40B4-BE49-F238E27FC236}">
                <a16:creationId xmlns:a16="http://schemas.microsoft.com/office/drawing/2014/main" id="{A60C4CCA-D59E-33B9-2FBE-D83D26F61D98}"/>
              </a:ext>
            </a:extLst>
          </p:cNvPr>
          <p:cNvSpPr>
            <a:spLocks noGrp="1"/>
          </p:cNvSpPr>
          <p:nvPr>
            <p:ph idx="1"/>
          </p:nvPr>
        </p:nvSpPr>
        <p:spPr/>
        <p:txBody>
          <a:bodyPr/>
          <a:lstStyle/>
          <a:p>
            <a:r>
              <a:rPr lang="en-US" noProof="0" dirty="0"/>
              <a:t>The data you get will have issues</a:t>
            </a:r>
          </a:p>
          <a:p>
            <a:pPr lvl="1"/>
            <a:r>
              <a:rPr lang="en-US" noProof="0" dirty="0"/>
              <a:t>Not made available</a:t>
            </a:r>
          </a:p>
          <a:p>
            <a:pPr lvl="1"/>
            <a:r>
              <a:rPr lang="en-US" noProof="0" dirty="0"/>
              <a:t>Wrong format</a:t>
            </a:r>
          </a:p>
          <a:p>
            <a:pPr lvl="1"/>
            <a:r>
              <a:rPr lang="en-US" noProof="0" dirty="0"/>
              <a:t>Datetimes (not a real problem, but annoying)</a:t>
            </a:r>
          </a:p>
          <a:p>
            <a:pPr lvl="1"/>
            <a:r>
              <a:rPr lang="en-US" noProof="0" dirty="0"/>
              <a:t>Contains outliers</a:t>
            </a:r>
          </a:p>
          <a:p>
            <a:pPr lvl="1"/>
            <a:r>
              <a:rPr lang="en-US" noProof="0" dirty="0"/>
              <a:t>Ordinal and nominal (important to figure out)</a:t>
            </a:r>
          </a:p>
          <a:p>
            <a:pPr lvl="1"/>
            <a:r>
              <a:rPr lang="en-US" noProof="0" dirty="0"/>
              <a:t>Contains missing values</a:t>
            </a:r>
          </a:p>
          <a:p>
            <a:pPr lvl="1"/>
            <a:r>
              <a:rPr lang="en-US" noProof="0" dirty="0"/>
              <a:t>Has bias</a:t>
            </a:r>
          </a:p>
          <a:p>
            <a:endParaRPr lang="en-US" noProof="0" dirty="0"/>
          </a:p>
          <a:p>
            <a:pPr lvl="1"/>
            <a:endParaRPr lang="en-US" noProof="0" dirty="0"/>
          </a:p>
        </p:txBody>
      </p:sp>
    </p:spTree>
    <p:extLst>
      <p:ext uri="{BB962C8B-B14F-4D97-AF65-F5344CB8AC3E}">
        <p14:creationId xmlns:p14="http://schemas.microsoft.com/office/powerpoint/2010/main" val="1875649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1FA26-0D5B-C3E1-7860-A4E3AD3B0BC2}"/>
              </a:ext>
            </a:extLst>
          </p:cNvPr>
          <p:cNvSpPr>
            <a:spLocks noGrp="1"/>
          </p:cNvSpPr>
          <p:nvPr>
            <p:ph type="title"/>
          </p:nvPr>
        </p:nvSpPr>
        <p:spPr/>
        <p:txBody>
          <a:bodyPr/>
          <a:lstStyle/>
          <a:p>
            <a:r>
              <a:rPr lang="en-US" dirty="0"/>
              <a:t>3.2 - Errors in data.md</a:t>
            </a:r>
          </a:p>
        </p:txBody>
      </p:sp>
      <p:sp>
        <p:nvSpPr>
          <p:cNvPr id="3" name="Content Placeholder 2">
            <a:extLst>
              <a:ext uri="{FF2B5EF4-FFF2-40B4-BE49-F238E27FC236}">
                <a16:creationId xmlns:a16="http://schemas.microsoft.com/office/drawing/2014/main" id="{A913915D-A28B-B93C-015E-B5125405BAAB}"/>
              </a:ext>
            </a:extLst>
          </p:cNvPr>
          <p:cNvSpPr>
            <a:spLocks noGrp="1"/>
          </p:cNvSpPr>
          <p:nvPr>
            <p:ph idx="1"/>
          </p:nvPr>
        </p:nvSpPr>
        <p:spPr/>
        <p:txBody>
          <a:bodyPr/>
          <a:lstStyle/>
          <a:p>
            <a:r>
              <a:rPr lang="en-US" dirty="0"/>
              <a:t>There can be many errors or annoyances in data</a:t>
            </a:r>
          </a:p>
          <a:p>
            <a:r>
              <a:rPr lang="en-US" dirty="0"/>
              <a:t>They’re explained in in the markdown-file in on </a:t>
            </a:r>
            <a:r>
              <a:rPr lang="en-US" dirty="0" err="1"/>
              <a:t>github</a:t>
            </a:r>
            <a:endParaRPr lang="en-US" dirty="0"/>
          </a:p>
          <a:p>
            <a:pPr lvl="1"/>
            <a:r>
              <a:rPr lang="en-US" dirty="0"/>
              <a:t>The full story</a:t>
            </a:r>
          </a:p>
          <a:p>
            <a:r>
              <a:rPr lang="en-US" dirty="0"/>
              <a:t>But also on the following slides…</a:t>
            </a:r>
          </a:p>
          <a:p>
            <a:pPr lvl="1"/>
            <a:r>
              <a:rPr lang="en-US" dirty="0"/>
              <a:t>The abbreviated version</a:t>
            </a:r>
          </a:p>
          <a:p>
            <a:endParaRPr lang="en-US" dirty="0"/>
          </a:p>
        </p:txBody>
      </p:sp>
      <p:pic>
        <p:nvPicPr>
          <p:cNvPr id="4" name="Picture 3" descr="A pen on top of a book&#10;&#10;Description automatically generated">
            <a:extLst>
              <a:ext uri="{FF2B5EF4-FFF2-40B4-BE49-F238E27FC236}">
                <a16:creationId xmlns:a16="http://schemas.microsoft.com/office/drawing/2014/main" id="{E67800DB-A0F9-3A13-1449-0EA60AC63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0" y="72785"/>
            <a:ext cx="1730828" cy="1730828"/>
          </a:xfrm>
          <a:prstGeom prst="rect">
            <a:avLst/>
          </a:prstGeom>
        </p:spPr>
      </p:pic>
    </p:spTree>
    <p:extLst>
      <p:ext uri="{BB962C8B-B14F-4D97-AF65-F5344CB8AC3E}">
        <p14:creationId xmlns:p14="http://schemas.microsoft.com/office/powerpoint/2010/main" val="1538232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9629-CABB-52BA-0548-A8EF7FBF92C4}"/>
              </a:ext>
            </a:extLst>
          </p:cNvPr>
          <p:cNvSpPr>
            <a:spLocks noGrp="1"/>
          </p:cNvSpPr>
          <p:nvPr>
            <p:ph type="title"/>
          </p:nvPr>
        </p:nvSpPr>
        <p:spPr/>
        <p:txBody>
          <a:bodyPr/>
          <a:lstStyle/>
          <a:p>
            <a:r>
              <a:rPr lang="nl-BE" dirty="0" err="1"/>
              <a:t>Outliers</a:t>
            </a:r>
            <a:endParaRPr lang="nl-BE" dirty="0"/>
          </a:p>
        </p:txBody>
      </p:sp>
      <p:sp>
        <p:nvSpPr>
          <p:cNvPr id="3" name="Content Placeholder 2">
            <a:extLst>
              <a:ext uri="{FF2B5EF4-FFF2-40B4-BE49-F238E27FC236}">
                <a16:creationId xmlns:a16="http://schemas.microsoft.com/office/drawing/2014/main" id="{C8F0C62D-5DC2-7564-7345-922EF7A868E7}"/>
              </a:ext>
            </a:extLst>
          </p:cNvPr>
          <p:cNvSpPr>
            <a:spLocks noGrp="1"/>
          </p:cNvSpPr>
          <p:nvPr>
            <p:ph idx="1"/>
          </p:nvPr>
        </p:nvSpPr>
        <p:spPr/>
        <p:txBody>
          <a:bodyPr/>
          <a:lstStyle/>
          <a:p>
            <a:r>
              <a:rPr lang="en-US" b="1" dirty="0"/>
              <a:t>Definition</a:t>
            </a:r>
            <a:r>
              <a:rPr lang="en-US" dirty="0"/>
              <a:t>: Outliers are data points that significantly deviate from the rest of the dataset.</a:t>
            </a:r>
          </a:p>
          <a:p>
            <a:r>
              <a:rPr lang="en-US" b="1" dirty="0"/>
              <a:t>Identification</a:t>
            </a:r>
            <a:r>
              <a:rPr lang="en-US" dirty="0"/>
              <a:t>: Techniques include visual inspection (scatter plots, box plots), statistical methods (z-score), and machine learning algorithms (isolation forests).</a:t>
            </a:r>
          </a:p>
          <a:p>
            <a:r>
              <a:rPr lang="en-US" b="1" dirty="0"/>
              <a:t>Impact</a:t>
            </a:r>
            <a:r>
              <a:rPr lang="en-US" dirty="0"/>
              <a:t>: Outliers can distort statistical analyses and affect summary statistics and regression models.</a:t>
            </a:r>
          </a:p>
          <a:p>
            <a:r>
              <a:rPr lang="en-US" b="1" dirty="0"/>
              <a:t>Handling</a:t>
            </a:r>
            <a:r>
              <a:rPr lang="en-US" dirty="0"/>
              <a:t>: Strategies include removing outliers, data transformation, </a:t>
            </a:r>
            <a:r>
              <a:rPr lang="en-US" dirty="0" err="1"/>
              <a:t>winsorization</a:t>
            </a:r>
            <a:r>
              <a:rPr lang="en-US" dirty="0"/>
              <a:t>, robust statistics, and creating separate models.</a:t>
            </a:r>
          </a:p>
          <a:p>
            <a:endParaRPr lang="nl-BE" dirty="0"/>
          </a:p>
        </p:txBody>
      </p:sp>
    </p:spTree>
    <p:extLst>
      <p:ext uri="{BB962C8B-B14F-4D97-AF65-F5344CB8AC3E}">
        <p14:creationId xmlns:p14="http://schemas.microsoft.com/office/powerpoint/2010/main" val="1092091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ECC9E-4595-7363-6234-1A859BBC4137}"/>
              </a:ext>
            </a:extLst>
          </p:cNvPr>
          <p:cNvSpPr>
            <a:spLocks noGrp="1"/>
          </p:cNvSpPr>
          <p:nvPr>
            <p:ph type="title"/>
          </p:nvPr>
        </p:nvSpPr>
        <p:spPr/>
        <p:txBody>
          <a:bodyPr/>
          <a:lstStyle/>
          <a:p>
            <a:r>
              <a:rPr lang="nl-BE" dirty="0" err="1"/>
              <a:t>Categorical</a:t>
            </a:r>
            <a:r>
              <a:rPr lang="nl-BE" dirty="0"/>
              <a:t> Data</a:t>
            </a:r>
          </a:p>
        </p:txBody>
      </p:sp>
      <p:sp>
        <p:nvSpPr>
          <p:cNvPr id="3" name="Content Placeholder 2">
            <a:extLst>
              <a:ext uri="{FF2B5EF4-FFF2-40B4-BE49-F238E27FC236}">
                <a16:creationId xmlns:a16="http://schemas.microsoft.com/office/drawing/2014/main" id="{0F12AF4D-15F9-7D03-B3D0-110392F61C9B}"/>
              </a:ext>
            </a:extLst>
          </p:cNvPr>
          <p:cNvSpPr>
            <a:spLocks noGrp="1"/>
          </p:cNvSpPr>
          <p:nvPr>
            <p:ph idx="1"/>
          </p:nvPr>
        </p:nvSpPr>
        <p:spPr/>
        <p:txBody>
          <a:bodyPr/>
          <a:lstStyle/>
          <a:p>
            <a:r>
              <a:rPr lang="en-US" b="1" dirty="0"/>
              <a:t>Definition</a:t>
            </a:r>
            <a:r>
              <a:rPr lang="en-US" dirty="0"/>
              <a:t>: Categorical data represents distinct groups or categories, divided into nominal and ordinal data.</a:t>
            </a:r>
          </a:p>
          <a:p>
            <a:r>
              <a:rPr lang="en-US" b="1" dirty="0"/>
              <a:t>Nominal Data</a:t>
            </a:r>
            <a:r>
              <a:rPr lang="en-US" dirty="0"/>
              <a:t>: Categories without inherent order (e.g., gender, hair color).</a:t>
            </a:r>
          </a:p>
          <a:p>
            <a:r>
              <a:rPr lang="en-US" b="1" dirty="0"/>
              <a:t>Ordinal Data</a:t>
            </a:r>
            <a:r>
              <a:rPr lang="en-US" dirty="0"/>
              <a:t>: Categories with a specific order (e.g., satisfaction ratings).</a:t>
            </a:r>
          </a:p>
          <a:p>
            <a:r>
              <a:rPr lang="en-US" b="1" dirty="0"/>
              <a:t>One-Hot Encoding</a:t>
            </a:r>
            <a:r>
              <a:rPr lang="en-US" dirty="0"/>
              <a:t>: Technique to represent categorical variables as binary vectors for machine learning.</a:t>
            </a:r>
          </a:p>
          <a:p>
            <a:endParaRPr lang="nl-BE" dirty="0"/>
          </a:p>
        </p:txBody>
      </p:sp>
    </p:spTree>
    <p:extLst>
      <p:ext uri="{BB962C8B-B14F-4D97-AF65-F5344CB8AC3E}">
        <p14:creationId xmlns:p14="http://schemas.microsoft.com/office/powerpoint/2010/main" val="2178069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443E4-6A16-79E3-C1D4-DDF736643C20}"/>
              </a:ext>
            </a:extLst>
          </p:cNvPr>
          <p:cNvSpPr>
            <a:spLocks noGrp="1"/>
          </p:cNvSpPr>
          <p:nvPr>
            <p:ph type="title"/>
          </p:nvPr>
        </p:nvSpPr>
        <p:spPr/>
        <p:txBody>
          <a:bodyPr/>
          <a:lstStyle/>
          <a:p>
            <a:r>
              <a:rPr lang="nl-BE" dirty="0"/>
              <a:t>Missing </a:t>
            </a:r>
            <a:r>
              <a:rPr lang="nl-BE" dirty="0" err="1"/>
              <a:t>Values</a:t>
            </a:r>
            <a:endParaRPr lang="nl-BE" dirty="0"/>
          </a:p>
        </p:txBody>
      </p:sp>
      <p:sp>
        <p:nvSpPr>
          <p:cNvPr id="3" name="Content Placeholder 2">
            <a:extLst>
              <a:ext uri="{FF2B5EF4-FFF2-40B4-BE49-F238E27FC236}">
                <a16:creationId xmlns:a16="http://schemas.microsoft.com/office/drawing/2014/main" id="{308A4E96-9966-5D1D-02BE-DC8FA7C63AE9}"/>
              </a:ext>
            </a:extLst>
          </p:cNvPr>
          <p:cNvSpPr>
            <a:spLocks noGrp="1"/>
          </p:cNvSpPr>
          <p:nvPr>
            <p:ph idx="1"/>
          </p:nvPr>
        </p:nvSpPr>
        <p:spPr/>
        <p:txBody>
          <a:bodyPr/>
          <a:lstStyle/>
          <a:p>
            <a:r>
              <a:rPr lang="nl-BE" b="1" dirty="0" err="1"/>
              <a:t>Identification</a:t>
            </a:r>
            <a:r>
              <a:rPr lang="nl-BE" dirty="0"/>
              <a:t>: </a:t>
            </a:r>
            <a:r>
              <a:rPr lang="nl-BE" dirty="0" err="1"/>
              <a:t>Use</a:t>
            </a:r>
            <a:r>
              <a:rPr lang="nl-BE" dirty="0"/>
              <a:t> DataFrame.info() in </a:t>
            </a:r>
            <a:r>
              <a:rPr lang="nl-BE" dirty="0" err="1"/>
              <a:t>pandas</a:t>
            </a:r>
            <a:r>
              <a:rPr lang="nl-BE" dirty="0"/>
              <a:t> </a:t>
            </a:r>
            <a:r>
              <a:rPr lang="nl-BE" dirty="0" err="1"/>
              <a:t>to</a:t>
            </a:r>
            <a:r>
              <a:rPr lang="nl-BE" dirty="0"/>
              <a:t> </a:t>
            </a:r>
            <a:r>
              <a:rPr lang="nl-BE" dirty="0" err="1"/>
              <a:t>find</a:t>
            </a:r>
            <a:r>
              <a:rPr lang="nl-BE" dirty="0"/>
              <a:t> missing </a:t>
            </a:r>
            <a:r>
              <a:rPr lang="nl-BE" dirty="0" err="1"/>
              <a:t>values</a:t>
            </a:r>
            <a:r>
              <a:rPr lang="nl-BE" dirty="0"/>
              <a:t>.</a:t>
            </a:r>
          </a:p>
          <a:p>
            <a:r>
              <a:rPr lang="nl-BE" b="1" dirty="0"/>
              <a:t>Handling</a:t>
            </a:r>
            <a:r>
              <a:rPr lang="nl-BE" dirty="0"/>
              <a:t>: </a:t>
            </a:r>
            <a:r>
              <a:rPr lang="nl-BE" dirty="0" err="1"/>
              <a:t>Strategies</a:t>
            </a:r>
            <a:r>
              <a:rPr lang="nl-BE" dirty="0"/>
              <a:t> </a:t>
            </a:r>
            <a:r>
              <a:rPr lang="nl-BE" dirty="0" err="1"/>
              <a:t>include</a:t>
            </a:r>
            <a:r>
              <a:rPr lang="nl-BE" dirty="0"/>
              <a:t> </a:t>
            </a:r>
            <a:r>
              <a:rPr lang="nl-BE" dirty="0" err="1"/>
              <a:t>removing</a:t>
            </a:r>
            <a:r>
              <a:rPr lang="nl-BE" dirty="0"/>
              <a:t> </a:t>
            </a:r>
            <a:r>
              <a:rPr lang="nl-BE" dirty="0" err="1"/>
              <a:t>rows</a:t>
            </a:r>
            <a:r>
              <a:rPr lang="nl-BE" dirty="0"/>
              <a:t>/columns, </a:t>
            </a:r>
            <a:r>
              <a:rPr lang="nl-BE" dirty="0" err="1"/>
              <a:t>imputation</a:t>
            </a:r>
            <a:r>
              <a:rPr lang="nl-BE" dirty="0"/>
              <a:t> (</a:t>
            </a:r>
            <a:r>
              <a:rPr lang="nl-BE" dirty="0" err="1"/>
              <a:t>mean</a:t>
            </a:r>
            <a:r>
              <a:rPr lang="nl-BE" dirty="0"/>
              <a:t>, </a:t>
            </a:r>
            <a:r>
              <a:rPr lang="nl-BE" dirty="0" err="1"/>
              <a:t>median</a:t>
            </a:r>
            <a:r>
              <a:rPr lang="nl-BE" dirty="0"/>
              <a:t>, </a:t>
            </a:r>
            <a:r>
              <a:rPr lang="nl-BE" dirty="0" err="1"/>
              <a:t>regression</a:t>
            </a:r>
            <a:r>
              <a:rPr lang="nl-BE" dirty="0"/>
              <a:t>, KNN), special </a:t>
            </a:r>
            <a:r>
              <a:rPr lang="nl-BE" dirty="0" err="1"/>
              <a:t>value</a:t>
            </a:r>
            <a:r>
              <a:rPr lang="nl-BE" dirty="0"/>
              <a:t> </a:t>
            </a:r>
            <a:r>
              <a:rPr lang="nl-BE" dirty="0" err="1"/>
              <a:t>imputation</a:t>
            </a:r>
            <a:r>
              <a:rPr lang="nl-BE" dirty="0"/>
              <a:t>, </a:t>
            </a:r>
            <a:r>
              <a:rPr lang="nl-BE" dirty="0" err="1"/>
              <a:t>and</a:t>
            </a:r>
            <a:r>
              <a:rPr lang="nl-BE" dirty="0"/>
              <a:t> </a:t>
            </a:r>
            <a:r>
              <a:rPr lang="nl-BE" dirty="0" err="1"/>
              <a:t>creating</a:t>
            </a:r>
            <a:r>
              <a:rPr lang="nl-BE" dirty="0"/>
              <a:t> indicator variables.</a:t>
            </a:r>
          </a:p>
          <a:p>
            <a:endParaRPr lang="nl-BE" dirty="0"/>
          </a:p>
        </p:txBody>
      </p:sp>
    </p:spTree>
    <p:extLst>
      <p:ext uri="{BB962C8B-B14F-4D97-AF65-F5344CB8AC3E}">
        <p14:creationId xmlns:p14="http://schemas.microsoft.com/office/powerpoint/2010/main" val="46466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408B-7E08-FB0E-4CFA-6A16EFDE6061}"/>
              </a:ext>
            </a:extLst>
          </p:cNvPr>
          <p:cNvSpPr>
            <a:spLocks noGrp="1"/>
          </p:cNvSpPr>
          <p:nvPr>
            <p:ph type="title"/>
          </p:nvPr>
        </p:nvSpPr>
        <p:spPr/>
        <p:txBody>
          <a:bodyPr/>
          <a:lstStyle/>
          <a:p>
            <a:r>
              <a:rPr lang="en-US" noProof="0" dirty="0"/>
              <a:t>How good is the model?</a:t>
            </a:r>
          </a:p>
        </p:txBody>
      </p:sp>
      <p:sp>
        <p:nvSpPr>
          <p:cNvPr id="3" name="Content Placeholder 2">
            <a:extLst>
              <a:ext uri="{FF2B5EF4-FFF2-40B4-BE49-F238E27FC236}">
                <a16:creationId xmlns:a16="http://schemas.microsoft.com/office/drawing/2014/main" id="{83192201-3D1E-6149-67F8-8CC3EEC4DAF0}"/>
              </a:ext>
            </a:extLst>
          </p:cNvPr>
          <p:cNvSpPr>
            <a:spLocks noGrp="1"/>
          </p:cNvSpPr>
          <p:nvPr>
            <p:ph idx="1"/>
          </p:nvPr>
        </p:nvSpPr>
        <p:spPr/>
        <p:txBody>
          <a:bodyPr/>
          <a:lstStyle/>
          <a:p>
            <a:r>
              <a:rPr lang="en-US" noProof="0" dirty="0"/>
              <a:t>The model should generalize to unseen data</a:t>
            </a:r>
          </a:p>
          <a:p>
            <a:pPr lvl="1"/>
            <a:r>
              <a:rPr lang="en-US" noProof="0" dirty="0"/>
              <a:t>If you are using it to predict</a:t>
            </a:r>
            <a:endParaRPr lang="en-US" dirty="0"/>
          </a:p>
          <a:p>
            <a:pPr lvl="1"/>
            <a:r>
              <a:rPr lang="en-US" noProof="0" dirty="0"/>
              <a:t>if it’s just to explain the data overfitting isn’t a problem</a:t>
            </a:r>
          </a:p>
          <a:p>
            <a:r>
              <a:rPr lang="en-US" noProof="0" dirty="0"/>
              <a:t>Split up the given dataset:</a:t>
            </a:r>
          </a:p>
          <a:p>
            <a:pPr lvl="1"/>
            <a:r>
              <a:rPr lang="en-US" noProof="0" dirty="0"/>
              <a:t>Build model on training dataset (e.g. 70%)</a:t>
            </a:r>
          </a:p>
          <a:p>
            <a:pPr lvl="1"/>
            <a:r>
              <a:rPr lang="en-US" noProof="0" dirty="0"/>
              <a:t>Test model using test set (remaining 30%)</a:t>
            </a:r>
          </a:p>
          <a:p>
            <a:r>
              <a:rPr lang="en-US" noProof="0" dirty="0"/>
              <a:t>Calculate RMSE on both datasets</a:t>
            </a:r>
          </a:p>
          <a:p>
            <a:r>
              <a:rPr lang="en-US" noProof="0" dirty="0"/>
              <a:t>Check that the RMSE on training is as low as it can be, but that the RMSE of test isn’t significantly higher</a:t>
            </a:r>
          </a:p>
        </p:txBody>
      </p:sp>
    </p:spTree>
    <p:extLst>
      <p:ext uri="{BB962C8B-B14F-4D97-AF65-F5344CB8AC3E}">
        <p14:creationId xmlns:p14="http://schemas.microsoft.com/office/powerpoint/2010/main" val="577045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D557E-A5B7-A5D7-8E51-FEA0BF72E552}"/>
              </a:ext>
            </a:extLst>
          </p:cNvPr>
          <p:cNvSpPr>
            <a:spLocks noGrp="1"/>
          </p:cNvSpPr>
          <p:nvPr>
            <p:ph type="title"/>
          </p:nvPr>
        </p:nvSpPr>
        <p:spPr/>
        <p:txBody>
          <a:bodyPr/>
          <a:lstStyle/>
          <a:p>
            <a:r>
              <a:rPr lang="nl-BE" dirty="0"/>
              <a:t>Bias</a:t>
            </a:r>
          </a:p>
        </p:txBody>
      </p:sp>
      <p:sp>
        <p:nvSpPr>
          <p:cNvPr id="3" name="Content Placeholder 2">
            <a:extLst>
              <a:ext uri="{FF2B5EF4-FFF2-40B4-BE49-F238E27FC236}">
                <a16:creationId xmlns:a16="http://schemas.microsoft.com/office/drawing/2014/main" id="{03EE730D-25A4-2C04-6F4F-E6EAFF018D3C}"/>
              </a:ext>
            </a:extLst>
          </p:cNvPr>
          <p:cNvSpPr>
            <a:spLocks noGrp="1"/>
          </p:cNvSpPr>
          <p:nvPr>
            <p:ph idx="1"/>
          </p:nvPr>
        </p:nvSpPr>
        <p:spPr/>
        <p:txBody>
          <a:bodyPr>
            <a:normAutofit lnSpcReduction="10000"/>
          </a:bodyPr>
          <a:lstStyle/>
          <a:p>
            <a:r>
              <a:rPr lang="nl-BE" dirty="0"/>
              <a:t>Types of Bias:</a:t>
            </a:r>
          </a:p>
          <a:p>
            <a:pPr lvl="1"/>
            <a:r>
              <a:rPr lang="nl-BE" dirty="0"/>
              <a:t>Sampling Bias: Non-</a:t>
            </a:r>
            <a:r>
              <a:rPr lang="nl-BE" dirty="0" err="1"/>
              <a:t>representative</a:t>
            </a:r>
            <a:r>
              <a:rPr lang="nl-BE" dirty="0"/>
              <a:t> sample.</a:t>
            </a:r>
          </a:p>
          <a:p>
            <a:pPr lvl="1"/>
            <a:r>
              <a:rPr lang="nl-BE" dirty="0" err="1"/>
              <a:t>Selection</a:t>
            </a:r>
            <a:r>
              <a:rPr lang="nl-BE" dirty="0"/>
              <a:t> Bias: </a:t>
            </a:r>
            <a:r>
              <a:rPr lang="nl-BE" dirty="0" err="1"/>
              <a:t>Influenced</a:t>
            </a:r>
            <a:r>
              <a:rPr lang="nl-BE" dirty="0"/>
              <a:t> </a:t>
            </a:r>
            <a:r>
              <a:rPr lang="nl-BE" dirty="0" err="1"/>
              <a:t>selection</a:t>
            </a:r>
            <a:r>
              <a:rPr lang="nl-BE" dirty="0"/>
              <a:t> of data points.</a:t>
            </a:r>
          </a:p>
          <a:p>
            <a:pPr lvl="1"/>
            <a:r>
              <a:rPr lang="nl-BE" dirty="0" err="1"/>
              <a:t>Measurement</a:t>
            </a:r>
            <a:r>
              <a:rPr lang="nl-BE" dirty="0"/>
              <a:t> Bias: </a:t>
            </a:r>
            <a:r>
              <a:rPr lang="nl-BE" dirty="0" err="1"/>
              <a:t>Errors</a:t>
            </a:r>
            <a:r>
              <a:rPr lang="nl-BE" dirty="0"/>
              <a:t> in </a:t>
            </a:r>
            <a:r>
              <a:rPr lang="nl-BE" dirty="0" err="1"/>
              <a:t>measurement</a:t>
            </a:r>
            <a:r>
              <a:rPr lang="nl-BE" dirty="0"/>
              <a:t>.</a:t>
            </a:r>
          </a:p>
          <a:p>
            <a:pPr lvl="1"/>
            <a:r>
              <a:rPr lang="nl-BE" dirty="0"/>
              <a:t>Reporting Bias: </a:t>
            </a:r>
            <a:r>
              <a:rPr lang="nl-BE" dirty="0" err="1"/>
              <a:t>Systematic</a:t>
            </a:r>
            <a:r>
              <a:rPr lang="nl-BE" dirty="0"/>
              <a:t> </a:t>
            </a:r>
            <a:r>
              <a:rPr lang="nl-BE" dirty="0" err="1"/>
              <a:t>difference</a:t>
            </a:r>
            <a:r>
              <a:rPr lang="nl-BE" dirty="0"/>
              <a:t> in reporting.</a:t>
            </a:r>
          </a:p>
          <a:p>
            <a:pPr lvl="1"/>
            <a:r>
              <a:rPr lang="nl-BE" dirty="0" err="1"/>
              <a:t>Confirmation</a:t>
            </a:r>
            <a:r>
              <a:rPr lang="nl-BE" dirty="0"/>
              <a:t> Bias: </a:t>
            </a:r>
            <a:r>
              <a:rPr lang="nl-BE" dirty="0" err="1"/>
              <a:t>Selective</a:t>
            </a:r>
            <a:r>
              <a:rPr lang="nl-BE" dirty="0"/>
              <a:t> search </a:t>
            </a:r>
            <a:r>
              <a:rPr lang="nl-BE" dirty="0" err="1"/>
              <a:t>for</a:t>
            </a:r>
            <a:r>
              <a:rPr lang="nl-BE" dirty="0"/>
              <a:t> </a:t>
            </a:r>
            <a:r>
              <a:rPr lang="nl-BE" dirty="0" err="1"/>
              <a:t>confirming</a:t>
            </a:r>
            <a:r>
              <a:rPr lang="nl-BE" dirty="0"/>
              <a:t> information.</a:t>
            </a:r>
          </a:p>
          <a:p>
            <a:pPr lvl="1"/>
            <a:r>
              <a:rPr lang="nl-BE" dirty="0" err="1"/>
              <a:t>Algorithmic</a:t>
            </a:r>
            <a:r>
              <a:rPr lang="nl-BE" dirty="0"/>
              <a:t> Bias: </a:t>
            </a:r>
            <a:r>
              <a:rPr lang="nl-BE" dirty="0" err="1"/>
              <a:t>Discrimination</a:t>
            </a:r>
            <a:r>
              <a:rPr lang="nl-BE" dirty="0"/>
              <a:t> in machine </a:t>
            </a:r>
            <a:r>
              <a:rPr lang="nl-BE" dirty="0" err="1"/>
              <a:t>learning</a:t>
            </a:r>
            <a:r>
              <a:rPr lang="nl-BE" dirty="0"/>
              <a:t> </a:t>
            </a:r>
            <a:r>
              <a:rPr lang="nl-BE" dirty="0" err="1"/>
              <a:t>models</a:t>
            </a:r>
            <a:r>
              <a:rPr lang="nl-BE" dirty="0"/>
              <a:t>.</a:t>
            </a:r>
          </a:p>
          <a:p>
            <a:pPr lvl="1"/>
            <a:r>
              <a:rPr lang="nl-BE" dirty="0" err="1"/>
              <a:t>Survivor</a:t>
            </a:r>
            <a:r>
              <a:rPr lang="nl-BE" dirty="0"/>
              <a:t> Bias: Focus on </a:t>
            </a:r>
            <a:r>
              <a:rPr lang="nl-BE" dirty="0" err="1"/>
              <a:t>surviving</a:t>
            </a:r>
            <a:r>
              <a:rPr lang="nl-BE" dirty="0"/>
              <a:t> data points.</a:t>
            </a:r>
          </a:p>
          <a:p>
            <a:pPr lvl="1"/>
            <a:r>
              <a:rPr lang="nl-BE" dirty="0" err="1"/>
              <a:t>Snoop</a:t>
            </a:r>
            <a:r>
              <a:rPr lang="nl-BE" dirty="0"/>
              <a:t> Bias: Test data </a:t>
            </a:r>
            <a:r>
              <a:rPr lang="nl-BE" dirty="0" err="1"/>
              <a:t>influencing</a:t>
            </a:r>
            <a:r>
              <a:rPr lang="nl-BE" dirty="0"/>
              <a:t> training </a:t>
            </a:r>
            <a:r>
              <a:rPr lang="nl-BE" dirty="0" err="1"/>
              <a:t>process</a:t>
            </a:r>
            <a:r>
              <a:rPr lang="nl-BE" dirty="0"/>
              <a:t>.</a:t>
            </a:r>
          </a:p>
          <a:p>
            <a:r>
              <a:rPr lang="nl-BE" dirty="0" err="1"/>
              <a:t>Mitigation</a:t>
            </a:r>
            <a:r>
              <a:rPr lang="nl-BE" dirty="0"/>
              <a:t>: Random sampling, </a:t>
            </a:r>
            <a:r>
              <a:rPr lang="nl-BE" dirty="0" err="1"/>
              <a:t>rigorous</a:t>
            </a:r>
            <a:r>
              <a:rPr lang="nl-BE" dirty="0"/>
              <a:t> </a:t>
            </a:r>
            <a:r>
              <a:rPr lang="nl-BE" dirty="0" err="1"/>
              <a:t>study</a:t>
            </a:r>
            <a:r>
              <a:rPr lang="nl-BE" dirty="0"/>
              <a:t> designs, </a:t>
            </a:r>
            <a:r>
              <a:rPr lang="nl-BE" dirty="0" err="1"/>
              <a:t>careful</a:t>
            </a:r>
            <a:r>
              <a:rPr lang="nl-BE" dirty="0"/>
              <a:t> </a:t>
            </a:r>
            <a:r>
              <a:rPr lang="nl-BE" dirty="0" err="1"/>
              <a:t>measurement</a:t>
            </a:r>
            <a:r>
              <a:rPr lang="nl-BE" dirty="0"/>
              <a:t>, </a:t>
            </a:r>
            <a:r>
              <a:rPr lang="nl-BE" dirty="0" err="1"/>
              <a:t>transparency</a:t>
            </a:r>
            <a:r>
              <a:rPr lang="nl-BE" dirty="0"/>
              <a:t>, </a:t>
            </a:r>
            <a:r>
              <a:rPr lang="nl-BE" dirty="0" err="1"/>
              <a:t>and</a:t>
            </a:r>
            <a:r>
              <a:rPr lang="nl-BE" dirty="0"/>
              <a:t> </a:t>
            </a:r>
            <a:r>
              <a:rPr lang="nl-BE" dirty="0" err="1"/>
              <a:t>regular</a:t>
            </a:r>
            <a:r>
              <a:rPr lang="nl-BE" dirty="0"/>
              <a:t> bias assessments.</a:t>
            </a:r>
          </a:p>
          <a:p>
            <a:endParaRPr lang="nl-BE" dirty="0"/>
          </a:p>
        </p:txBody>
      </p:sp>
    </p:spTree>
    <p:extLst>
      <p:ext uri="{BB962C8B-B14F-4D97-AF65-F5344CB8AC3E}">
        <p14:creationId xmlns:p14="http://schemas.microsoft.com/office/powerpoint/2010/main" val="370385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507C8-D1C8-C51F-C3EF-B269FF2490B4}"/>
              </a:ext>
            </a:extLst>
          </p:cNvPr>
          <p:cNvSpPr>
            <a:spLocks noGrp="1"/>
          </p:cNvSpPr>
          <p:nvPr>
            <p:ph type="title"/>
          </p:nvPr>
        </p:nvSpPr>
        <p:spPr/>
        <p:txBody>
          <a:bodyPr/>
          <a:lstStyle/>
          <a:p>
            <a:r>
              <a:rPr lang="nl-BE" dirty="0" err="1"/>
              <a:t>Scaling</a:t>
            </a:r>
            <a:endParaRPr lang="nl-BE" dirty="0"/>
          </a:p>
        </p:txBody>
      </p:sp>
      <p:sp>
        <p:nvSpPr>
          <p:cNvPr id="3" name="Content Placeholder 2">
            <a:extLst>
              <a:ext uri="{FF2B5EF4-FFF2-40B4-BE49-F238E27FC236}">
                <a16:creationId xmlns:a16="http://schemas.microsoft.com/office/drawing/2014/main" id="{DA540836-1847-48C4-589B-4D7AEA980280}"/>
              </a:ext>
            </a:extLst>
          </p:cNvPr>
          <p:cNvSpPr>
            <a:spLocks noGrp="1"/>
          </p:cNvSpPr>
          <p:nvPr>
            <p:ph idx="1"/>
          </p:nvPr>
        </p:nvSpPr>
        <p:spPr/>
        <p:txBody>
          <a:bodyPr/>
          <a:lstStyle/>
          <a:p>
            <a:r>
              <a:rPr lang="en-US" dirty="0"/>
              <a:t>Scaling: adjust range of data to fit between 0 and 1 (or something similar)</a:t>
            </a:r>
          </a:p>
          <a:p>
            <a:pPr lvl="1"/>
            <a:r>
              <a:rPr lang="en-US" dirty="0"/>
              <a:t>Min-max scaling:</a:t>
            </a:r>
          </a:p>
          <a:p>
            <a:pPr lvl="1"/>
            <a:endParaRPr lang="en-US" dirty="0"/>
          </a:p>
          <a:p>
            <a:pPr lvl="1"/>
            <a:r>
              <a:rPr lang="en-US" dirty="0" err="1"/>
              <a:t>Standarization</a:t>
            </a:r>
            <a:r>
              <a:rPr lang="en-US" dirty="0"/>
              <a:t>: </a:t>
            </a:r>
          </a:p>
          <a:p>
            <a:pPr lvl="1"/>
            <a:endParaRPr lang="en-US" dirty="0"/>
          </a:p>
          <a:p>
            <a:r>
              <a:rPr lang="en-US" dirty="0"/>
              <a:t>Will provide you with data that is easier for algorithms to compare</a:t>
            </a:r>
          </a:p>
          <a:p>
            <a:pPr lvl="1"/>
            <a:r>
              <a:rPr lang="en-US" dirty="0"/>
              <a:t>Length in meters (between 1.5 and 2) and shoe size (35-45)</a:t>
            </a:r>
          </a:p>
        </p:txBody>
      </p:sp>
      <p:pic>
        <p:nvPicPr>
          <p:cNvPr id="5" name="Picture 4">
            <a:extLst>
              <a:ext uri="{FF2B5EF4-FFF2-40B4-BE49-F238E27FC236}">
                <a16:creationId xmlns:a16="http://schemas.microsoft.com/office/drawing/2014/main" id="{56D33436-286F-C7C6-ABA0-1D43F7A115A1}"/>
              </a:ext>
            </a:extLst>
          </p:cNvPr>
          <p:cNvPicPr>
            <a:picLocks noChangeAspect="1"/>
          </p:cNvPicPr>
          <p:nvPr/>
        </p:nvPicPr>
        <p:blipFill>
          <a:blip r:embed="rId2"/>
          <a:stretch>
            <a:fillRect/>
          </a:stretch>
        </p:blipFill>
        <p:spPr>
          <a:xfrm>
            <a:off x="4100791" y="2491735"/>
            <a:ext cx="2353003" cy="704948"/>
          </a:xfrm>
          <a:prstGeom prst="rect">
            <a:avLst/>
          </a:prstGeom>
        </p:spPr>
      </p:pic>
      <p:pic>
        <p:nvPicPr>
          <p:cNvPr id="7" name="Picture 6">
            <a:extLst>
              <a:ext uri="{FF2B5EF4-FFF2-40B4-BE49-F238E27FC236}">
                <a16:creationId xmlns:a16="http://schemas.microsoft.com/office/drawing/2014/main" id="{36449D6C-83B1-3D05-171E-3D6029BB0D9C}"/>
              </a:ext>
            </a:extLst>
          </p:cNvPr>
          <p:cNvPicPr>
            <a:picLocks noChangeAspect="1"/>
          </p:cNvPicPr>
          <p:nvPr/>
        </p:nvPicPr>
        <p:blipFill>
          <a:blip r:embed="rId3"/>
          <a:stretch>
            <a:fillRect/>
          </a:stretch>
        </p:blipFill>
        <p:spPr>
          <a:xfrm>
            <a:off x="4100791" y="3331620"/>
            <a:ext cx="2133898" cy="600159"/>
          </a:xfrm>
          <a:prstGeom prst="rect">
            <a:avLst/>
          </a:prstGeom>
        </p:spPr>
      </p:pic>
    </p:spTree>
    <p:extLst>
      <p:ext uri="{BB962C8B-B14F-4D97-AF65-F5344CB8AC3E}">
        <p14:creationId xmlns:p14="http://schemas.microsoft.com/office/powerpoint/2010/main" val="68694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BD59F-3E31-18FA-CB21-8C57B5BD8FBC}"/>
              </a:ext>
            </a:extLst>
          </p:cNvPr>
          <p:cNvSpPr>
            <a:spLocks noGrp="1"/>
          </p:cNvSpPr>
          <p:nvPr>
            <p:ph type="title"/>
          </p:nvPr>
        </p:nvSpPr>
        <p:spPr/>
        <p:txBody>
          <a:bodyPr/>
          <a:lstStyle/>
          <a:p>
            <a:r>
              <a:rPr lang="en-US" noProof="0" dirty="0"/>
              <a:t>More exercises!</a:t>
            </a:r>
          </a:p>
        </p:txBody>
      </p:sp>
      <p:sp>
        <p:nvSpPr>
          <p:cNvPr id="3" name="Content Placeholder 2">
            <a:extLst>
              <a:ext uri="{FF2B5EF4-FFF2-40B4-BE49-F238E27FC236}">
                <a16:creationId xmlns:a16="http://schemas.microsoft.com/office/drawing/2014/main" id="{04B0C3D7-7F8E-3723-9589-E2D741361D1C}"/>
              </a:ext>
            </a:extLst>
          </p:cNvPr>
          <p:cNvSpPr>
            <a:spLocks noGrp="1"/>
          </p:cNvSpPr>
          <p:nvPr>
            <p:ph idx="1"/>
          </p:nvPr>
        </p:nvSpPr>
        <p:spPr/>
        <p:txBody>
          <a:bodyPr/>
          <a:lstStyle/>
          <a:p>
            <a:r>
              <a:rPr lang="en-US" noProof="0" dirty="0"/>
              <a:t>3.1, bike-highways (on grouping data)</a:t>
            </a:r>
          </a:p>
          <a:p>
            <a:endParaRPr lang="en-US" noProof="0" dirty="0"/>
          </a:p>
        </p:txBody>
      </p:sp>
    </p:spTree>
    <p:extLst>
      <p:ext uri="{BB962C8B-B14F-4D97-AF65-F5344CB8AC3E}">
        <p14:creationId xmlns:p14="http://schemas.microsoft.com/office/powerpoint/2010/main" val="706679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F9A9F-C048-301B-2F61-E3BDAEA67BD7}"/>
              </a:ext>
            </a:extLst>
          </p:cNvPr>
          <p:cNvSpPr>
            <a:spLocks noGrp="1"/>
          </p:cNvSpPr>
          <p:nvPr>
            <p:ph type="title"/>
          </p:nvPr>
        </p:nvSpPr>
        <p:spPr/>
        <p:txBody>
          <a:bodyPr/>
          <a:lstStyle/>
          <a:p>
            <a:r>
              <a:rPr lang="en-US" noProof="0" dirty="0"/>
              <a:t>Overfitting and underfitting</a:t>
            </a:r>
          </a:p>
        </p:txBody>
      </p:sp>
      <p:sp>
        <p:nvSpPr>
          <p:cNvPr id="3" name="Content Placeholder 2">
            <a:extLst>
              <a:ext uri="{FF2B5EF4-FFF2-40B4-BE49-F238E27FC236}">
                <a16:creationId xmlns:a16="http://schemas.microsoft.com/office/drawing/2014/main" id="{7EBD0FC6-9B5F-F38E-AF26-A19F8C3345AF}"/>
              </a:ext>
            </a:extLst>
          </p:cNvPr>
          <p:cNvSpPr>
            <a:spLocks noGrp="1"/>
          </p:cNvSpPr>
          <p:nvPr>
            <p:ph idx="1"/>
          </p:nvPr>
        </p:nvSpPr>
        <p:spPr>
          <a:xfrm>
            <a:off x="838200" y="1825625"/>
            <a:ext cx="10515600" cy="4833524"/>
          </a:xfrm>
        </p:spPr>
        <p:txBody>
          <a:bodyPr>
            <a:normAutofit fontScale="92500" lnSpcReduction="10000"/>
          </a:bodyPr>
          <a:lstStyle/>
          <a:p>
            <a:r>
              <a:rPr lang="en-US" noProof="0" dirty="0"/>
              <a:t>Good model</a:t>
            </a:r>
          </a:p>
          <a:p>
            <a:pPr lvl="1"/>
            <a:r>
              <a:rPr lang="en-US" noProof="0" dirty="0"/>
              <a:t>Line follows datapoints correctly</a:t>
            </a:r>
          </a:p>
          <a:p>
            <a:pPr lvl="1"/>
            <a:r>
              <a:rPr lang="en-US" noProof="0" dirty="0"/>
              <a:t>Obvious outliers are ignored</a:t>
            </a:r>
          </a:p>
          <a:p>
            <a:r>
              <a:rPr lang="en-US" noProof="0" dirty="0"/>
              <a:t>Underfitting</a:t>
            </a:r>
          </a:p>
          <a:p>
            <a:pPr lvl="1"/>
            <a:r>
              <a:rPr lang="en-US" noProof="0" dirty="0"/>
              <a:t>Line only vaguely follows datapoints</a:t>
            </a:r>
          </a:p>
          <a:p>
            <a:pPr lvl="1"/>
            <a:r>
              <a:rPr lang="en-US" noProof="0" dirty="0"/>
              <a:t>Outliers are ignored, but some data points too</a:t>
            </a:r>
          </a:p>
          <a:p>
            <a:pPr lvl="1"/>
            <a:r>
              <a:rPr lang="en-US" noProof="0" dirty="0"/>
              <a:t>Is equally bad with unseen data as with trained data</a:t>
            </a:r>
          </a:p>
          <a:p>
            <a:pPr lvl="1"/>
            <a:r>
              <a:rPr lang="en-US" noProof="0" dirty="0"/>
              <a:t>Can be a bad model, but also not enough training</a:t>
            </a:r>
          </a:p>
          <a:p>
            <a:r>
              <a:rPr lang="en-US" noProof="0" dirty="0"/>
              <a:t>Overfitting</a:t>
            </a:r>
          </a:p>
          <a:p>
            <a:pPr lvl="1"/>
            <a:r>
              <a:rPr lang="en-US" noProof="0" dirty="0"/>
              <a:t>Line follows datapoints exactly</a:t>
            </a:r>
          </a:p>
          <a:p>
            <a:pPr lvl="1"/>
            <a:r>
              <a:rPr lang="en-US" noProof="0" dirty="0"/>
              <a:t>Outliers are taken very much into account</a:t>
            </a:r>
          </a:p>
          <a:p>
            <a:pPr lvl="1"/>
            <a:r>
              <a:rPr lang="en-US" noProof="0" dirty="0"/>
              <a:t>Does not generalize to unseen data</a:t>
            </a:r>
          </a:p>
          <a:p>
            <a:pPr lvl="1"/>
            <a:r>
              <a:rPr lang="en-US" noProof="0" dirty="0"/>
              <a:t>Model too complex, or too much training</a:t>
            </a:r>
          </a:p>
          <a:p>
            <a:endParaRPr lang="en-US" noProof="0" dirty="0"/>
          </a:p>
          <a:p>
            <a:endParaRPr lang="en-US" noProof="0" dirty="0"/>
          </a:p>
        </p:txBody>
      </p:sp>
      <p:pic>
        <p:nvPicPr>
          <p:cNvPr id="5" name="Picture 4">
            <a:extLst>
              <a:ext uri="{FF2B5EF4-FFF2-40B4-BE49-F238E27FC236}">
                <a16:creationId xmlns:a16="http://schemas.microsoft.com/office/drawing/2014/main" id="{A273282A-5594-5A95-EEAE-7E652B31545E}"/>
              </a:ext>
            </a:extLst>
          </p:cNvPr>
          <p:cNvPicPr>
            <a:picLocks noChangeAspect="1"/>
          </p:cNvPicPr>
          <p:nvPr/>
        </p:nvPicPr>
        <p:blipFill>
          <a:blip r:embed="rId3"/>
          <a:stretch>
            <a:fillRect/>
          </a:stretch>
        </p:blipFill>
        <p:spPr>
          <a:xfrm>
            <a:off x="8860972" y="1560059"/>
            <a:ext cx="2180158" cy="1581106"/>
          </a:xfrm>
          <a:prstGeom prst="rect">
            <a:avLst/>
          </a:prstGeom>
        </p:spPr>
      </p:pic>
      <p:pic>
        <p:nvPicPr>
          <p:cNvPr id="7" name="Picture 6">
            <a:extLst>
              <a:ext uri="{FF2B5EF4-FFF2-40B4-BE49-F238E27FC236}">
                <a16:creationId xmlns:a16="http://schemas.microsoft.com/office/drawing/2014/main" id="{8FC45502-2EDF-53FD-1D22-1390DCE34120}"/>
              </a:ext>
            </a:extLst>
          </p:cNvPr>
          <p:cNvPicPr>
            <a:picLocks noChangeAspect="1"/>
          </p:cNvPicPr>
          <p:nvPr/>
        </p:nvPicPr>
        <p:blipFill>
          <a:blip r:embed="rId4"/>
          <a:stretch>
            <a:fillRect/>
          </a:stretch>
        </p:blipFill>
        <p:spPr>
          <a:xfrm>
            <a:off x="8860972" y="3282339"/>
            <a:ext cx="3071575" cy="1642331"/>
          </a:xfrm>
          <a:prstGeom prst="rect">
            <a:avLst/>
          </a:prstGeom>
        </p:spPr>
      </p:pic>
      <p:pic>
        <p:nvPicPr>
          <p:cNvPr id="9" name="Picture 8">
            <a:extLst>
              <a:ext uri="{FF2B5EF4-FFF2-40B4-BE49-F238E27FC236}">
                <a16:creationId xmlns:a16="http://schemas.microsoft.com/office/drawing/2014/main" id="{F925A6C4-7FB3-A41C-E2DF-64F552C2315C}"/>
              </a:ext>
            </a:extLst>
          </p:cNvPr>
          <p:cNvPicPr>
            <a:picLocks noChangeAspect="1"/>
          </p:cNvPicPr>
          <p:nvPr/>
        </p:nvPicPr>
        <p:blipFill>
          <a:blip r:embed="rId5"/>
          <a:stretch>
            <a:fillRect/>
          </a:stretch>
        </p:blipFill>
        <p:spPr>
          <a:xfrm>
            <a:off x="8860972" y="5065844"/>
            <a:ext cx="2284253" cy="1593305"/>
          </a:xfrm>
          <a:prstGeom prst="rect">
            <a:avLst/>
          </a:prstGeom>
        </p:spPr>
      </p:pic>
    </p:spTree>
    <p:extLst>
      <p:ext uri="{BB962C8B-B14F-4D97-AF65-F5344CB8AC3E}">
        <p14:creationId xmlns:p14="http://schemas.microsoft.com/office/powerpoint/2010/main" val="2567186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2E63A-65A3-9055-94CE-74D652A2CC2A}"/>
              </a:ext>
            </a:extLst>
          </p:cNvPr>
          <p:cNvSpPr>
            <a:spLocks noGrp="1"/>
          </p:cNvSpPr>
          <p:nvPr>
            <p:ph type="title"/>
          </p:nvPr>
        </p:nvSpPr>
        <p:spPr/>
        <p:txBody>
          <a:bodyPr/>
          <a:lstStyle/>
          <a:p>
            <a:r>
              <a:rPr lang="en-US" noProof="0" dirty="0"/>
              <a:t>Overfitting and underfitting</a:t>
            </a:r>
          </a:p>
        </p:txBody>
      </p:sp>
      <p:sp>
        <p:nvSpPr>
          <p:cNvPr id="3" name="Content Placeholder 2">
            <a:extLst>
              <a:ext uri="{FF2B5EF4-FFF2-40B4-BE49-F238E27FC236}">
                <a16:creationId xmlns:a16="http://schemas.microsoft.com/office/drawing/2014/main" id="{E6E5331A-FFF2-263F-4044-7222DB88C9D4}"/>
              </a:ext>
            </a:extLst>
          </p:cNvPr>
          <p:cNvSpPr>
            <a:spLocks noGrp="1"/>
          </p:cNvSpPr>
          <p:nvPr>
            <p:ph idx="1"/>
          </p:nvPr>
        </p:nvSpPr>
        <p:spPr/>
        <p:txBody>
          <a:bodyPr/>
          <a:lstStyle/>
          <a:p>
            <a:r>
              <a:rPr lang="en-US" noProof="0" dirty="0"/>
              <a:t>Overfitting and underfitting are measured using the RMSE</a:t>
            </a:r>
          </a:p>
          <a:p>
            <a:r>
              <a:rPr lang="en-US" noProof="0" dirty="0"/>
              <a:t>In the example in the previous slide we’re not using a linear regression but a polynomial regression</a:t>
            </a:r>
          </a:p>
          <a:p>
            <a:pPr lvl="1"/>
            <a:r>
              <a:rPr lang="en-US" noProof="0" dirty="0"/>
              <a:t>The question we are asking is how many polynomials we should be using</a:t>
            </a:r>
          </a:p>
          <a:p>
            <a:pPr lvl="1"/>
            <a:r>
              <a:rPr lang="en-US" noProof="0" dirty="0"/>
              <a:t>A 17</a:t>
            </a:r>
            <a:r>
              <a:rPr lang="en-US" baseline="30000" noProof="0" dirty="0"/>
              <a:t>th</a:t>
            </a:r>
            <a:r>
              <a:rPr lang="en-US" noProof="0" dirty="0"/>
              <a:t>-order function will have 17 zero-crosses, so will follow the data very well, but have next to no explainability</a:t>
            </a:r>
          </a:p>
          <a:p>
            <a:endParaRPr lang="en-US" noProof="0" dirty="0"/>
          </a:p>
          <a:p>
            <a:endParaRPr lang="en-US" noProof="0" dirty="0"/>
          </a:p>
        </p:txBody>
      </p:sp>
    </p:spTree>
    <p:extLst>
      <p:ext uri="{BB962C8B-B14F-4D97-AF65-F5344CB8AC3E}">
        <p14:creationId xmlns:p14="http://schemas.microsoft.com/office/powerpoint/2010/main" val="28963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3C5EB-B004-52DF-12E9-DD5EE29ED639}"/>
              </a:ext>
            </a:extLst>
          </p:cNvPr>
          <p:cNvSpPr>
            <a:spLocks noGrp="1"/>
          </p:cNvSpPr>
          <p:nvPr>
            <p:ph type="title"/>
          </p:nvPr>
        </p:nvSpPr>
        <p:spPr/>
        <p:txBody>
          <a:bodyPr/>
          <a:lstStyle/>
          <a:p>
            <a:r>
              <a:rPr lang="en-US" noProof="0" dirty="0"/>
              <a:t>Modeling more complex patterns</a:t>
            </a:r>
          </a:p>
        </p:txBody>
      </p:sp>
      <p:pic>
        <p:nvPicPr>
          <p:cNvPr id="4" name="Content Placeholder 6" descr="Chart, scatter chart&#10;&#10;Description automatically generated">
            <a:extLst>
              <a:ext uri="{FF2B5EF4-FFF2-40B4-BE49-F238E27FC236}">
                <a16:creationId xmlns:a16="http://schemas.microsoft.com/office/drawing/2014/main" id="{DB214356-0E73-2433-1030-6875793C3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286" y="2158457"/>
            <a:ext cx="5625050" cy="3240000"/>
          </a:xfrm>
        </p:spPr>
      </p:pic>
      <p:pic>
        <p:nvPicPr>
          <p:cNvPr id="5" name="Picture 4" descr="Chart, scatter chart&#10;&#10;Description automatically generated">
            <a:extLst>
              <a:ext uri="{FF2B5EF4-FFF2-40B4-BE49-F238E27FC236}">
                <a16:creationId xmlns:a16="http://schemas.microsoft.com/office/drawing/2014/main" id="{8D9BEF6E-3B99-9FF7-B5FE-B2987AF30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3286" y="2158457"/>
            <a:ext cx="5625051" cy="3240000"/>
          </a:xfrm>
          <a:prstGeom prst="rect">
            <a:avLst/>
          </a:prstGeom>
        </p:spPr>
      </p:pic>
      <p:sp>
        <p:nvSpPr>
          <p:cNvPr id="6" name="Rectangle 5">
            <a:extLst>
              <a:ext uri="{FF2B5EF4-FFF2-40B4-BE49-F238E27FC236}">
                <a16:creationId xmlns:a16="http://schemas.microsoft.com/office/drawing/2014/main" id="{37DB8692-8574-86DD-4341-3652A5DFCD48}"/>
              </a:ext>
            </a:extLst>
          </p:cNvPr>
          <p:cNvSpPr/>
          <p:nvPr/>
        </p:nvSpPr>
        <p:spPr>
          <a:xfrm>
            <a:off x="4097281" y="5731125"/>
            <a:ext cx="4324010" cy="369332"/>
          </a:xfrm>
          <a:prstGeom prst="rect">
            <a:avLst/>
          </a:prstGeom>
        </p:spPr>
        <p:txBody>
          <a:bodyPr wrap="square">
            <a:spAutoFit/>
          </a:bodyPr>
          <a:lstStyle/>
          <a:p>
            <a:r>
              <a:rPr lang="en-GB" dirty="0"/>
              <a:t>A classical linear model will not do!</a:t>
            </a:r>
          </a:p>
        </p:txBody>
      </p:sp>
    </p:spTree>
    <p:extLst>
      <p:ext uri="{BB962C8B-B14F-4D97-AF65-F5344CB8AC3E}">
        <p14:creationId xmlns:p14="http://schemas.microsoft.com/office/powerpoint/2010/main" val="419427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6ECF2-D90B-E285-B02A-0C782AE8F923}"/>
              </a:ext>
            </a:extLst>
          </p:cNvPr>
          <p:cNvSpPr>
            <a:spLocks noGrp="1"/>
          </p:cNvSpPr>
          <p:nvPr>
            <p:ph type="title"/>
          </p:nvPr>
        </p:nvSpPr>
        <p:spPr/>
        <p:txBody>
          <a:bodyPr/>
          <a:lstStyle/>
          <a:p>
            <a:r>
              <a:rPr lang="en-US" noProof="0" dirty="0"/>
              <a:t>Modeling more complex patterns</a:t>
            </a:r>
          </a:p>
        </p:txBody>
      </p:sp>
      <p:pic>
        <p:nvPicPr>
          <p:cNvPr id="4" name="Picture 3" descr="Chart, histogram&#10;&#10;Description automatically generated">
            <a:extLst>
              <a:ext uri="{FF2B5EF4-FFF2-40B4-BE49-F238E27FC236}">
                <a16:creationId xmlns:a16="http://schemas.microsoft.com/office/drawing/2014/main" id="{400E37C6-2B26-5CB8-F55A-FA088CFB0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43" y="1962514"/>
            <a:ext cx="5625050" cy="3240000"/>
          </a:xfrm>
          <a:prstGeom prst="rect">
            <a:avLst/>
          </a:prstGeom>
        </p:spPr>
      </p:pic>
      <p:pic>
        <p:nvPicPr>
          <p:cNvPr id="5" name="Picture 4" descr="Chart, histogram&#10;&#10;Description automatically generated">
            <a:extLst>
              <a:ext uri="{FF2B5EF4-FFF2-40B4-BE49-F238E27FC236}">
                <a16:creationId xmlns:a16="http://schemas.microsoft.com/office/drawing/2014/main" id="{51111CFF-86ED-6770-EB0B-85DD10EEEF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343" y="1962514"/>
            <a:ext cx="5625050" cy="3240000"/>
          </a:xfrm>
          <a:prstGeom prst="rect">
            <a:avLst/>
          </a:prstGeom>
        </p:spPr>
      </p:pic>
      <p:sp>
        <p:nvSpPr>
          <p:cNvPr id="6" name="Rectangle 5">
            <a:extLst>
              <a:ext uri="{FF2B5EF4-FFF2-40B4-BE49-F238E27FC236}">
                <a16:creationId xmlns:a16="http://schemas.microsoft.com/office/drawing/2014/main" id="{5D1C59A3-196B-6EF8-E585-8FB8ADEC0D4E}"/>
              </a:ext>
            </a:extLst>
          </p:cNvPr>
          <p:cNvSpPr/>
          <p:nvPr/>
        </p:nvSpPr>
        <p:spPr>
          <a:xfrm>
            <a:off x="147343" y="5202514"/>
            <a:ext cx="5625050" cy="646331"/>
          </a:xfrm>
          <a:prstGeom prst="rect">
            <a:avLst/>
          </a:prstGeom>
        </p:spPr>
        <p:txBody>
          <a:bodyPr wrap="square">
            <a:spAutoFit/>
          </a:bodyPr>
          <a:lstStyle/>
          <a:p>
            <a:pPr algn="ctr"/>
            <a:r>
              <a:rPr lang="en-GB" dirty="0" err="1">
                <a:latin typeface="Consolas" panose="020B0609020204030204" pitchFamily="49" charset="0"/>
                <a:cs typeface="Consolas" panose="020B0609020204030204" pitchFamily="49" charset="0"/>
              </a:rPr>
              <a:t>RMSE_train</a:t>
            </a:r>
            <a:r>
              <a:rPr lang="en-GB" dirty="0">
                <a:latin typeface="Consolas" panose="020B0609020204030204" pitchFamily="49" charset="0"/>
                <a:cs typeface="Consolas" panose="020B0609020204030204" pitchFamily="49" charset="0"/>
              </a:rPr>
              <a:t> = 2.971</a:t>
            </a:r>
          </a:p>
          <a:p>
            <a:pPr algn="ctr"/>
            <a:r>
              <a:rPr lang="en-GB" dirty="0" err="1">
                <a:latin typeface="Consolas" panose="020B0609020204030204" pitchFamily="49" charset="0"/>
                <a:cs typeface="Consolas" panose="020B0609020204030204" pitchFamily="49" charset="0"/>
              </a:rPr>
              <a:t>RMSE_test</a:t>
            </a:r>
            <a:r>
              <a:rPr lang="en-GB" dirty="0">
                <a:latin typeface="Consolas" panose="020B0609020204030204" pitchFamily="49" charset="0"/>
                <a:cs typeface="Consolas" panose="020B0609020204030204" pitchFamily="49" charset="0"/>
              </a:rPr>
              <a:t> = 3.020</a:t>
            </a:r>
            <a:endParaRPr lang="en-BE" dirty="0">
              <a:latin typeface="Consolas" panose="020B0609020204030204" pitchFamily="49" charset="0"/>
              <a:cs typeface="Consolas" panose="020B0609020204030204" pitchFamily="49" charset="0"/>
            </a:endParaRPr>
          </a:p>
        </p:txBody>
      </p:sp>
      <p:sp>
        <p:nvSpPr>
          <p:cNvPr id="7" name="Rectangle 6">
            <a:extLst>
              <a:ext uri="{FF2B5EF4-FFF2-40B4-BE49-F238E27FC236}">
                <a16:creationId xmlns:a16="http://schemas.microsoft.com/office/drawing/2014/main" id="{0DEFCA5E-041D-0746-CC3B-0C026C953D9F}"/>
              </a:ext>
            </a:extLst>
          </p:cNvPr>
          <p:cNvSpPr/>
          <p:nvPr/>
        </p:nvSpPr>
        <p:spPr>
          <a:xfrm>
            <a:off x="6066880" y="5202514"/>
            <a:ext cx="5649050" cy="646331"/>
          </a:xfrm>
          <a:prstGeom prst="rect">
            <a:avLst/>
          </a:prstGeom>
        </p:spPr>
        <p:txBody>
          <a:bodyPr wrap="square">
            <a:spAutoFit/>
          </a:bodyPr>
          <a:lstStyle/>
          <a:p>
            <a:pPr algn="ctr"/>
            <a:r>
              <a:rPr lang="en-BE" dirty="0">
                <a:latin typeface="Consolas" panose="020B0609020204030204" pitchFamily="49" charset="0"/>
                <a:cs typeface="Consolas" panose="020B0609020204030204" pitchFamily="49" charset="0"/>
              </a:rPr>
              <a:t>RMSE_train = 2.779</a:t>
            </a:r>
          </a:p>
          <a:p>
            <a:pPr algn="ctr"/>
            <a:r>
              <a:rPr lang="en-BE" dirty="0">
                <a:latin typeface="Consolas" panose="020B0609020204030204" pitchFamily="49" charset="0"/>
                <a:cs typeface="Consolas" panose="020B0609020204030204" pitchFamily="49" charset="0"/>
              </a:rPr>
              <a:t>RMSE_test = 3.204</a:t>
            </a:r>
          </a:p>
        </p:txBody>
      </p:sp>
      <p:sp>
        <p:nvSpPr>
          <p:cNvPr id="8" name="TextBox 7">
            <a:extLst>
              <a:ext uri="{FF2B5EF4-FFF2-40B4-BE49-F238E27FC236}">
                <a16:creationId xmlns:a16="http://schemas.microsoft.com/office/drawing/2014/main" id="{CEBFDF28-A2CB-EE36-CACD-AA2D3197C76E}"/>
              </a:ext>
            </a:extLst>
          </p:cNvPr>
          <p:cNvSpPr txBox="1"/>
          <p:nvPr/>
        </p:nvSpPr>
        <p:spPr>
          <a:xfrm>
            <a:off x="10095791" y="1790820"/>
            <a:ext cx="1800200" cy="461665"/>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3 degrees of freedom</a:t>
            </a:r>
          </a:p>
        </p:txBody>
      </p:sp>
      <p:sp>
        <p:nvSpPr>
          <p:cNvPr id="9" name="TextBox 8">
            <a:extLst>
              <a:ext uri="{FF2B5EF4-FFF2-40B4-BE49-F238E27FC236}">
                <a16:creationId xmlns:a16="http://schemas.microsoft.com/office/drawing/2014/main" id="{5E7DFA38-B73C-2267-1888-45C28073C113}"/>
              </a:ext>
            </a:extLst>
          </p:cNvPr>
          <p:cNvSpPr txBox="1"/>
          <p:nvPr/>
        </p:nvSpPr>
        <p:spPr>
          <a:xfrm>
            <a:off x="4119127" y="1790820"/>
            <a:ext cx="1800200" cy="461665"/>
          </a:xfrm>
          <a:prstGeom prst="rect">
            <a:avLst/>
          </a:prstGeom>
          <a:solidFill>
            <a:schemeClr val="bg1"/>
          </a:solidFill>
          <a:ln>
            <a:solidFill>
              <a:schemeClr val="tx1"/>
            </a:solidFill>
          </a:ln>
        </p:spPr>
        <p:txBody>
          <a:bodyPr wrap="square" rtlCol="0">
            <a:spAutoFit/>
          </a:bodyPr>
          <a:lstStyle/>
          <a:p>
            <a:r>
              <a:rPr lang="en-BE" sz="1200" dirty="0"/>
              <a:t>Natural spline with 1 degrees of freedom</a:t>
            </a:r>
            <a:endParaRPr lang="en-BE" sz="1200" b="1" dirty="0"/>
          </a:p>
        </p:txBody>
      </p:sp>
    </p:spTree>
    <p:extLst>
      <p:ext uri="{BB962C8B-B14F-4D97-AF65-F5344CB8AC3E}">
        <p14:creationId xmlns:p14="http://schemas.microsoft.com/office/powerpoint/2010/main" val="378703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1195-EE66-3284-8A13-229DA731B603}"/>
              </a:ext>
            </a:extLst>
          </p:cNvPr>
          <p:cNvSpPr>
            <a:spLocks noGrp="1"/>
          </p:cNvSpPr>
          <p:nvPr>
            <p:ph type="title"/>
          </p:nvPr>
        </p:nvSpPr>
        <p:spPr/>
        <p:txBody>
          <a:bodyPr/>
          <a:lstStyle/>
          <a:p>
            <a:r>
              <a:rPr lang="en-US" noProof="0" dirty="0"/>
              <a:t>Modeling more complex patterns</a:t>
            </a:r>
          </a:p>
        </p:txBody>
      </p:sp>
      <p:pic>
        <p:nvPicPr>
          <p:cNvPr id="4" name="Content Placeholder 12" descr="Chart, line chart&#10;&#10;Description automatically generated">
            <a:extLst>
              <a:ext uri="{FF2B5EF4-FFF2-40B4-BE49-F238E27FC236}">
                <a16:creationId xmlns:a16="http://schemas.microsoft.com/office/drawing/2014/main" id="{00EBF593-3732-0FC0-C11F-0E68B6E2D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17971" y="2082258"/>
            <a:ext cx="5625051" cy="3240000"/>
          </a:xfrm>
        </p:spPr>
      </p:pic>
      <p:pic>
        <p:nvPicPr>
          <p:cNvPr id="5" name="Picture 4" descr="Chart, histogram&#10;&#10;Description automatically generated">
            <a:extLst>
              <a:ext uri="{FF2B5EF4-FFF2-40B4-BE49-F238E27FC236}">
                <a16:creationId xmlns:a16="http://schemas.microsoft.com/office/drawing/2014/main" id="{2403079E-A561-DBEF-074A-4BA0E3ADE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971" y="2082258"/>
            <a:ext cx="5625050" cy="3240000"/>
          </a:xfrm>
          <a:prstGeom prst="rect">
            <a:avLst/>
          </a:prstGeom>
        </p:spPr>
      </p:pic>
      <p:sp>
        <p:nvSpPr>
          <p:cNvPr id="6" name="Rectangle 5">
            <a:extLst>
              <a:ext uri="{FF2B5EF4-FFF2-40B4-BE49-F238E27FC236}">
                <a16:creationId xmlns:a16="http://schemas.microsoft.com/office/drawing/2014/main" id="{6DDCC0B7-0B30-1554-8092-F2C90F5CE88A}"/>
              </a:ext>
            </a:extLst>
          </p:cNvPr>
          <p:cNvSpPr/>
          <p:nvPr/>
        </p:nvSpPr>
        <p:spPr>
          <a:xfrm>
            <a:off x="277971" y="5322258"/>
            <a:ext cx="5625050" cy="646331"/>
          </a:xfrm>
          <a:prstGeom prst="rect">
            <a:avLst/>
          </a:prstGeom>
        </p:spPr>
        <p:txBody>
          <a:bodyPr wrap="square">
            <a:spAutoFit/>
          </a:bodyPr>
          <a:lstStyle/>
          <a:p>
            <a:pPr algn="ctr"/>
            <a:r>
              <a:rPr lang="en-BE" dirty="0">
                <a:latin typeface="Consolas" panose="020B0609020204030204" pitchFamily="49" charset="0"/>
                <a:cs typeface="Consolas" panose="020B0609020204030204" pitchFamily="49" charset="0"/>
              </a:rPr>
              <a:t>RMSE_train = 1.988</a:t>
            </a:r>
          </a:p>
          <a:p>
            <a:pPr algn="ctr"/>
            <a:r>
              <a:rPr lang="en-BE" dirty="0">
                <a:latin typeface="Consolas" panose="020B0609020204030204" pitchFamily="49" charset="0"/>
                <a:cs typeface="Consolas" panose="020B0609020204030204" pitchFamily="49" charset="0"/>
              </a:rPr>
              <a:t>RMSE_test = 3.120</a:t>
            </a:r>
          </a:p>
        </p:txBody>
      </p:sp>
      <p:sp>
        <p:nvSpPr>
          <p:cNvPr id="7" name="Rectangle 6">
            <a:extLst>
              <a:ext uri="{FF2B5EF4-FFF2-40B4-BE49-F238E27FC236}">
                <a16:creationId xmlns:a16="http://schemas.microsoft.com/office/drawing/2014/main" id="{57177DF0-758E-420F-9D05-EBF177D4B733}"/>
              </a:ext>
            </a:extLst>
          </p:cNvPr>
          <p:cNvSpPr/>
          <p:nvPr/>
        </p:nvSpPr>
        <p:spPr>
          <a:xfrm>
            <a:off x="6217970" y="5322258"/>
            <a:ext cx="5625051" cy="646331"/>
          </a:xfrm>
          <a:prstGeom prst="rect">
            <a:avLst/>
          </a:prstGeom>
        </p:spPr>
        <p:txBody>
          <a:bodyPr wrap="square">
            <a:spAutoFit/>
          </a:bodyPr>
          <a:lstStyle/>
          <a:p>
            <a:pPr algn="ctr"/>
            <a:r>
              <a:rPr lang="en-BE" dirty="0">
                <a:latin typeface="Consolas" panose="020B0609020204030204" pitchFamily="49" charset="0"/>
                <a:cs typeface="Consolas" panose="020B0609020204030204" pitchFamily="49" charset="0"/>
              </a:rPr>
              <a:t>RMSE_train = 1.092</a:t>
            </a:r>
          </a:p>
          <a:p>
            <a:pPr algn="ctr"/>
            <a:r>
              <a:rPr lang="en-BE" dirty="0">
                <a:latin typeface="Consolas" panose="020B0609020204030204" pitchFamily="49" charset="0"/>
                <a:cs typeface="Consolas" panose="020B0609020204030204" pitchFamily="49" charset="0"/>
              </a:rPr>
              <a:t>RMSE_test = 1.310</a:t>
            </a:r>
          </a:p>
        </p:txBody>
      </p:sp>
      <p:sp>
        <p:nvSpPr>
          <p:cNvPr id="8" name="TextBox 7">
            <a:extLst>
              <a:ext uri="{FF2B5EF4-FFF2-40B4-BE49-F238E27FC236}">
                <a16:creationId xmlns:a16="http://schemas.microsoft.com/office/drawing/2014/main" id="{19353898-D2D8-1E30-5DA2-7644E65FC577}"/>
              </a:ext>
            </a:extLst>
          </p:cNvPr>
          <p:cNvSpPr txBox="1"/>
          <p:nvPr/>
        </p:nvSpPr>
        <p:spPr>
          <a:xfrm>
            <a:off x="10226419" y="1910564"/>
            <a:ext cx="1800200" cy="461665"/>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7 degrees of freedom</a:t>
            </a:r>
          </a:p>
        </p:txBody>
      </p:sp>
      <p:sp>
        <p:nvSpPr>
          <p:cNvPr id="9" name="TextBox 8">
            <a:extLst>
              <a:ext uri="{FF2B5EF4-FFF2-40B4-BE49-F238E27FC236}">
                <a16:creationId xmlns:a16="http://schemas.microsoft.com/office/drawing/2014/main" id="{1A4A99ED-91F6-0968-ED25-9C463573F496}"/>
              </a:ext>
            </a:extLst>
          </p:cNvPr>
          <p:cNvSpPr txBox="1"/>
          <p:nvPr/>
        </p:nvSpPr>
        <p:spPr>
          <a:xfrm>
            <a:off x="4249755" y="1910564"/>
            <a:ext cx="1800200" cy="461665"/>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5 degrees of freedom</a:t>
            </a:r>
          </a:p>
        </p:txBody>
      </p:sp>
    </p:spTree>
    <p:extLst>
      <p:ext uri="{BB962C8B-B14F-4D97-AF65-F5344CB8AC3E}">
        <p14:creationId xmlns:p14="http://schemas.microsoft.com/office/powerpoint/2010/main" val="92631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D9E4-4247-366D-83B4-C4DC2C4BF6B8}"/>
              </a:ext>
            </a:extLst>
          </p:cNvPr>
          <p:cNvSpPr>
            <a:spLocks noGrp="1"/>
          </p:cNvSpPr>
          <p:nvPr>
            <p:ph type="title"/>
          </p:nvPr>
        </p:nvSpPr>
        <p:spPr/>
        <p:txBody>
          <a:bodyPr/>
          <a:lstStyle/>
          <a:p>
            <a:r>
              <a:rPr lang="en-US" noProof="0" dirty="0"/>
              <a:t>Modeling more complex patterns</a:t>
            </a:r>
          </a:p>
        </p:txBody>
      </p:sp>
      <p:pic>
        <p:nvPicPr>
          <p:cNvPr id="4" name="Content Placeholder 11" descr="Graphical user interface, chart, line chart&#10;&#10;Description automatically generated">
            <a:extLst>
              <a:ext uri="{FF2B5EF4-FFF2-40B4-BE49-F238E27FC236}">
                <a16:creationId xmlns:a16="http://schemas.microsoft.com/office/drawing/2014/main" id="{0413C570-930F-5642-F68C-F9895E7302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000" y="2049600"/>
            <a:ext cx="5625051" cy="3240000"/>
          </a:xfrm>
        </p:spPr>
      </p:pic>
      <p:sp>
        <p:nvSpPr>
          <p:cNvPr id="5" name="Rectangle 4">
            <a:extLst>
              <a:ext uri="{FF2B5EF4-FFF2-40B4-BE49-F238E27FC236}">
                <a16:creationId xmlns:a16="http://schemas.microsoft.com/office/drawing/2014/main" id="{7FADB1D4-32C1-6592-94B6-D130599D5DBE}"/>
              </a:ext>
            </a:extLst>
          </p:cNvPr>
          <p:cNvSpPr/>
          <p:nvPr/>
        </p:nvSpPr>
        <p:spPr>
          <a:xfrm>
            <a:off x="180000" y="5289600"/>
            <a:ext cx="5625051" cy="646331"/>
          </a:xfrm>
          <a:prstGeom prst="rect">
            <a:avLst/>
          </a:prstGeom>
        </p:spPr>
        <p:txBody>
          <a:bodyPr wrap="square">
            <a:spAutoFit/>
          </a:bodyPr>
          <a:lstStyle/>
          <a:p>
            <a:pPr algn="ctr"/>
            <a:r>
              <a:rPr lang="en-BE" dirty="0">
                <a:latin typeface="Consolas" panose="020B0609020204030204" pitchFamily="49" charset="0"/>
                <a:cs typeface="Consolas" panose="020B0609020204030204" pitchFamily="49" charset="0"/>
              </a:rPr>
              <a:t>RMSE_train = 0.189</a:t>
            </a:r>
          </a:p>
          <a:p>
            <a:pPr algn="ctr"/>
            <a:r>
              <a:rPr lang="en-BE" dirty="0">
                <a:latin typeface="Consolas" panose="020B0609020204030204" pitchFamily="49" charset="0"/>
                <a:cs typeface="Consolas" panose="020B0609020204030204" pitchFamily="49" charset="0"/>
              </a:rPr>
              <a:t>RMSE_test = 1.783</a:t>
            </a:r>
          </a:p>
        </p:txBody>
      </p:sp>
      <p:cxnSp>
        <p:nvCxnSpPr>
          <p:cNvPr id="6" name="Straight Arrow Connector 5">
            <a:extLst>
              <a:ext uri="{FF2B5EF4-FFF2-40B4-BE49-F238E27FC236}">
                <a16:creationId xmlns:a16="http://schemas.microsoft.com/office/drawing/2014/main" id="{24F9B700-F176-7CEB-2B33-85A96D7692BB}"/>
              </a:ext>
            </a:extLst>
          </p:cNvPr>
          <p:cNvCxnSpPr>
            <a:cxnSpLocks/>
            <a:stCxn id="7" idx="1"/>
          </p:cNvCxnSpPr>
          <p:nvPr/>
        </p:nvCxnSpPr>
        <p:spPr>
          <a:xfrm flipH="1" flipV="1">
            <a:off x="4223792" y="5622777"/>
            <a:ext cx="695400" cy="448896"/>
          </a:xfrm>
          <a:prstGeom prst="straightConnector1">
            <a:avLst/>
          </a:prstGeom>
          <a:ln w="12700">
            <a:solidFill>
              <a:srgbClr val="EC4B2F"/>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533A6F3-937F-3079-D159-37F58543B71F}"/>
              </a:ext>
            </a:extLst>
          </p:cNvPr>
          <p:cNvSpPr txBox="1"/>
          <p:nvPr/>
        </p:nvSpPr>
        <p:spPr>
          <a:xfrm>
            <a:off x="4919192" y="5748507"/>
            <a:ext cx="7272808" cy="646331"/>
          </a:xfrm>
          <a:prstGeom prst="rect">
            <a:avLst/>
          </a:prstGeom>
          <a:noFill/>
        </p:spPr>
        <p:txBody>
          <a:bodyPr wrap="square" rtlCol="0">
            <a:spAutoFit/>
          </a:bodyPr>
          <a:lstStyle/>
          <a:p>
            <a:r>
              <a:rPr lang="en-BE" dirty="0">
                <a:solidFill>
                  <a:srgbClr val="EC4B2F"/>
                </a:solidFill>
              </a:rPr>
              <a:t>Error on training is low, but error on test set is much higher Model does </a:t>
            </a:r>
            <a:r>
              <a:rPr lang="en-BE" b="1" i="1" dirty="0">
                <a:solidFill>
                  <a:srgbClr val="EC4B2F"/>
                </a:solidFill>
              </a:rPr>
              <a:t>not</a:t>
            </a:r>
            <a:r>
              <a:rPr lang="en-BE" dirty="0">
                <a:solidFill>
                  <a:srgbClr val="EC4B2F"/>
                </a:solidFill>
              </a:rPr>
              <a:t> generalize well.</a:t>
            </a:r>
            <a:endParaRPr lang="en-BE" b="1" dirty="0">
              <a:solidFill>
                <a:srgbClr val="EC4B2F"/>
              </a:solidFill>
            </a:endParaRPr>
          </a:p>
        </p:txBody>
      </p:sp>
      <p:sp>
        <p:nvSpPr>
          <p:cNvPr id="8" name="TextBox 7">
            <a:extLst>
              <a:ext uri="{FF2B5EF4-FFF2-40B4-BE49-F238E27FC236}">
                <a16:creationId xmlns:a16="http://schemas.microsoft.com/office/drawing/2014/main" id="{3B46D047-1071-5680-D59E-378D0BAD9B75}"/>
              </a:ext>
            </a:extLst>
          </p:cNvPr>
          <p:cNvSpPr txBox="1"/>
          <p:nvPr/>
        </p:nvSpPr>
        <p:spPr>
          <a:xfrm>
            <a:off x="4151784" y="1877906"/>
            <a:ext cx="1872208" cy="461665"/>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65 degrees of freedom</a:t>
            </a:r>
          </a:p>
        </p:txBody>
      </p:sp>
    </p:spTree>
    <p:extLst>
      <p:ext uri="{BB962C8B-B14F-4D97-AF65-F5344CB8AC3E}">
        <p14:creationId xmlns:p14="http://schemas.microsoft.com/office/powerpoint/2010/main" val="4018394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9F42-1452-DE17-E89A-7A24FB169627}"/>
              </a:ext>
            </a:extLst>
          </p:cNvPr>
          <p:cNvSpPr>
            <a:spLocks noGrp="1"/>
          </p:cNvSpPr>
          <p:nvPr>
            <p:ph type="title"/>
          </p:nvPr>
        </p:nvSpPr>
        <p:spPr/>
        <p:txBody>
          <a:bodyPr/>
          <a:lstStyle/>
          <a:p>
            <a:r>
              <a:rPr lang="en-US" noProof="0" dirty="0"/>
              <a:t>Sensitivity to train/test split</a:t>
            </a:r>
          </a:p>
        </p:txBody>
      </p:sp>
      <p:pic>
        <p:nvPicPr>
          <p:cNvPr id="4" name="Picture 3" descr="Chart, line chart&#10;&#10;Description automatically generated">
            <a:extLst>
              <a:ext uri="{FF2B5EF4-FFF2-40B4-BE49-F238E27FC236}">
                <a16:creationId xmlns:a16="http://schemas.microsoft.com/office/drawing/2014/main" id="{79AF05F7-5C0A-5DB7-1D24-71BBEAD1B3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750" y="2146900"/>
            <a:ext cx="5626800" cy="3241007"/>
          </a:xfrm>
          <a:prstGeom prst="rect">
            <a:avLst/>
          </a:prstGeom>
        </p:spPr>
      </p:pic>
      <p:pic>
        <p:nvPicPr>
          <p:cNvPr id="5" name="Content Placeholder 18" descr="Graphical user interface, chart, line chart&#10;&#10;Description automatically generated">
            <a:extLst>
              <a:ext uri="{FF2B5EF4-FFF2-40B4-BE49-F238E27FC236}">
                <a16:creationId xmlns:a16="http://schemas.microsoft.com/office/drawing/2014/main" id="{75CDDE5E-C4E3-ACE9-F037-13DE9027E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750" y="2146900"/>
            <a:ext cx="5625050" cy="3240000"/>
          </a:xfrm>
          <a:prstGeom prst="rect">
            <a:avLst/>
          </a:prstGeom>
        </p:spPr>
      </p:pic>
      <p:sp>
        <p:nvSpPr>
          <p:cNvPr id="6" name="Rectangle 5">
            <a:extLst>
              <a:ext uri="{FF2B5EF4-FFF2-40B4-BE49-F238E27FC236}">
                <a16:creationId xmlns:a16="http://schemas.microsoft.com/office/drawing/2014/main" id="{C25A0BD6-4C90-7E43-70E5-7EF0554B5BBD}"/>
              </a:ext>
            </a:extLst>
          </p:cNvPr>
          <p:cNvSpPr/>
          <p:nvPr/>
        </p:nvSpPr>
        <p:spPr>
          <a:xfrm>
            <a:off x="313750" y="5674584"/>
            <a:ext cx="11565050" cy="369332"/>
          </a:xfrm>
          <a:prstGeom prst="rect">
            <a:avLst/>
          </a:prstGeom>
        </p:spPr>
        <p:txBody>
          <a:bodyPr wrap="square">
            <a:spAutoFit/>
          </a:bodyPr>
          <a:lstStyle/>
          <a:p>
            <a:pPr algn="ctr"/>
            <a:r>
              <a:rPr lang="en-BE" dirty="0"/>
              <a:t>Also called </a:t>
            </a:r>
            <a:r>
              <a:rPr lang="en-BE" b="1" dirty="0"/>
              <a:t>variance</a:t>
            </a:r>
            <a:r>
              <a:rPr lang="en-BE" dirty="0"/>
              <a:t>: error from sensitivity to small fluctuations in the training set</a:t>
            </a:r>
          </a:p>
        </p:txBody>
      </p:sp>
      <p:sp>
        <p:nvSpPr>
          <p:cNvPr id="7" name="TextBox 6">
            <a:extLst>
              <a:ext uri="{FF2B5EF4-FFF2-40B4-BE49-F238E27FC236}">
                <a16:creationId xmlns:a16="http://schemas.microsoft.com/office/drawing/2014/main" id="{BBBB00F4-6FDC-342F-CE7D-50821BC66367}"/>
              </a:ext>
            </a:extLst>
          </p:cNvPr>
          <p:cNvSpPr txBox="1"/>
          <p:nvPr/>
        </p:nvSpPr>
        <p:spPr>
          <a:xfrm>
            <a:off x="4333543" y="1694116"/>
            <a:ext cx="1872208" cy="646331"/>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65 degrees of freedom,</a:t>
            </a:r>
          </a:p>
          <a:p>
            <a:r>
              <a:rPr lang="en-BE" dirty="0"/>
              <a:t>train/test split </a:t>
            </a:r>
            <a:r>
              <a:rPr lang="en-BE" b="1" dirty="0"/>
              <a:t>v1</a:t>
            </a:r>
          </a:p>
        </p:txBody>
      </p:sp>
      <p:sp>
        <p:nvSpPr>
          <p:cNvPr id="8" name="TextBox 7">
            <a:extLst>
              <a:ext uri="{FF2B5EF4-FFF2-40B4-BE49-F238E27FC236}">
                <a16:creationId xmlns:a16="http://schemas.microsoft.com/office/drawing/2014/main" id="{DAD54C5A-904A-E877-3034-310560E26DAF}"/>
              </a:ext>
            </a:extLst>
          </p:cNvPr>
          <p:cNvSpPr txBox="1"/>
          <p:nvPr/>
        </p:nvSpPr>
        <p:spPr>
          <a:xfrm>
            <a:off x="10262198" y="1690688"/>
            <a:ext cx="1929802" cy="646331"/>
          </a:xfrm>
          <a:prstGeom prst="rect">
            <a:avLst/>
          </a:prstGeom>
          <a:solidFill>
            <a:schemeClr val="bg1"/>
          </a:solidFill>
          <a:ln>
            <a:solidFill>
              <a:schemeClr val="tx1"/>
            </a:solidFill>
          </a:ln>
        </p:spPr>
        <p:txBody>
          <a:bodyPr wrap="square" rtlCol="0">
            <a:spAutoFit/>
          </a:bodyPr>
          <a:lstStyle>
            <a:defPPr>
              <a:defRPr lang="nl-BE"/>
            </a:defPPr>
            <a:lvl1pPr>
              <a:defRPr sz="1200"/>
            </a:lvl1pPr>
          </a:lstStyle>
          <a:p>
            <a:r>
              <a:rPr lang="en-BE" dirty="0"/>
              <a:t>Natural spline with 65 degrees of freedom</a:t>
            </a:r>
            <a:br>
              <a:rPr lang="en-BE" dirty="0"/>
            </a:br>
            <a:r>
              <a:rPr lang="en-BE" dirty="0"/>
              <a:t>train/test split </a:t>
            </a:r>
            <a:r>
              <a:rPr lang="en-BE" b="1" dirty="0"/>
              <a:t>v2</a:t>
            </a:r>
          </a:p>
        </p:txBody>
      </p:sp>
    </p:spTree>
    <p:extLst>
      <p:ext uri="{BB962C8B-B14F-4D97-AF65-F5344CB8AC3E}">
        <p14:creationId xmlns:p14="http://schemas.microsoft.com/office/powerpoint/2010/main" val="41058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1172</Words>
  <Application>Microsoft Office PowerPoint</Application>
  <PresentationFormat>Widescreen</PresentationFormat>
  <Paragraphs>157</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Consolas</vt:lpstr>
      <vt:lpstr>Office Theme</vt:lpstr>
      <vt:lpstr>Model Quality</vt:lpstr>
      <vt:lpstr>How good is the model?</vt:lpstr>
      <vt:lpstr>Overfitting and underfitting</vt:lpstr>
      <vt:lpstr>Overfitting and underfitting</vt:lpstr>
      <vt:lpstr>Modeling more complex patterns</vt:lpstr>
      <vt:lpstr>Modeling more complex patterns</vt:lpstr>
      <vt:lpstr>Modeling more complex patterns</vt:lpstr>
      <vt:lpstr>Modeling more complex patterns</vt:lpstr>
      <vt:lpstr>Sensitivity to train/test split</vt:lpstr>
      <vt:lpstr>Under- and overfitting</vt:lpstr>
      <vt:lpstr>The bias-variance tradeoff</vt:lpstr>
      <vt:lpstr>How to find the sweet spot?</vt:lpstr>
      <vt:lpstr>Divide data in three subsets Track RMSE as complexity increases</vt:lpstr>
      <vt:lpstr>3.1 - bias variance tradeoff</vt:lpstr>
      <vt:lpstr>Problems in data</vt:lpstr>
      <vt:lpstr>3.2 - Errors in data.md</vt:lpstr>
      <vt:lpstr>Outliers</vt:lpstr>
      <vt:lpstr>Categorical Data</vt:lpstr>
      <vt:lpstr>Missing Values</vt:lpstr>
      <vt:lpstr>Bias</vt:lpstr>
      <vt:lpstr>Scaling</vt:lpstr>
      <vt:lpstr>More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Jochen Mariën</dc:creator>
  <cp:lastModifiedBy>Jochen Mariën</cp:lastModifiedBy>
  <cp:revision>1</cp:revision>
  <dcterms:created xsi:type="dcterms:W3CDTF">2024-09-27T11:29:01Z</dcterms:created>
  <dcterms:modified xsi:type="dcterms:W3CDTF">2024-10-03T13:16:03Z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2024-09-27T11:29:10Z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86e98e35-687b-4ab8-ac37-0ef5a60654cc</vt:lpwstr>
  </property>
  <property fmtid="{D5CDD505-2E9C-101B-9397-08002B2CF9AE}" pid="8" name="MSIP_Label_c337be75-dfbb-4261-9834-ac247c7dde13_ContentBits">
    <vt:lpwstr>0</vt:lpwstr>
  </property>
</Properties>
</file>