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1"/>
  </p:notesMasterIdLst>
  <p:handoutMasterIdLst>
    <p:handoutMasterId r:id="rId72"/>
  </p:handoutMasterIdLst>
  <p:sldIdLst>
    <p:sldId id="257" r:id="rId2"/>
    <p:sldId id="332" r:id="rId3"/>
    <p:sldId id="281" r:id="rId4"/>
    <p:sldId id="276" r:id="rId5"/>
    <p:sldId id="277" r:id="rId6"/>
    <p:sldId id="278" r:id="rId7"/>
    <p:sldId id="293" r:id="rId8"/>
    <p:sldId id="279" r:id="rId9"/>
    <p:sldId id="291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2" r:id="rId20"/>
    <p:sldId id="290" r:id="rId21"/>
    <p:sldId id="294" r:id="rId22"/>
    <p:sldId id="345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5" r:id="rId31"/>
    <p:sldId id="304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8" r:id="rId44"/>
    <p:sldId id="317" r:id="rId45"/>
    <p:sldId id="319" r:id="rId46"/>
    <p:sldId id="320" r:id="rId47"/>
    <p:sldId id="321" r:id="rId48"/>
    <p:sldId id="322" r:id="rId49"/>
    <p:sldId id="323" r:id="rId50"/>
    <p:sldId id="326" r:id="rId51"/>
    <p:sldId id="325" r:id="rId52"/>
    <p:sldId id="328" r:id="rId53"/>
    <p:sldId id="337" r:id="rId54"/>
    <p:sldId id="327" r:id="rId55"/>
    <p:sldId id="329" r:id="rId56"/>
    <p:sldId id="330" r:id="rId57"/>
    <p:sldId id="324" r:id="rId58"/>
    <p:sldId id="331" r:id="rId59"/>
    <p:sldId id="333" r:id="rId60"/>
    <p:sldId id="334" r:id="rId61"/>
    <p:sldId id="336" r:id="rId62"/>
    <p:sldId id="335" r:id="rId63"/>
    <p:sldId id="339" r:id="rId64"/>
    <p:sldId id="340" r:id="rId65"/>
    <p:sldId id="341" r:id="rId66"/>
    <p:sldId id="342" r:id="rId67"/>
    <p:sldId id="343" r:id="rId68"/>
    <p:sldId id="299" r:id="rId69"/>
    <p:sldId id="34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8E2CDD-805D-4742-A702-180AFA94219E}">
          <p14:sldIdLst>
            <p14:sldId id="257"/>
            <p14:sldId id="332"/>
            <p14:sldId id="281"/>
          </p14:sldIdLst>
        </p14:section>
        <p14:section name="Introduction" id="{2D4FF97A-FE31-4DD5-858D-F4DDC361B0B1}">
          <p14:sldIdLst>
            <p14:sldId id="276"/>
            <p14:sldId id="277"/>
            <p14:sldId id="278"/>
            <p14:sldId id="293"/>
            <p14:sldId id="279"/>
            <p14:sldId id="291"/>
          </p14:sldIdLst>
        </p14:section>
        <p14:section name="DSC quick start" id="{6F0D96D2-15B0-418D-8B81-9DB93378B8EA}">
          <p14:sldIdLst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0"/>
          </p14:sldIdLst>
        </p14:section>
        <p14:section name="Configurations" id="{2A90914F-01AE-4FD8-BF7C-305A0FEBBECE}">
          <p14:sldIdLst>
            <p14:sldId id="294"/>
            <p14:sldId id="345"/>
            <p14:sldId id="295"/>
            <p14:sldId id="296"/>
            <p14:sldId id="297"/>
            <p14:sldId id="298"/>
            <p14:sldId id="300"/>
            <p14:sldId id="301"/>
            <p14:sldId id="302"/>
            <p14:sldId id="305"/>
          </p14:sldIdLst>
        </p14:section>
        <p14:section name="Encrypting configurations" id="{BA3E678F-E115-469D-9A27-48B252BBDED4}">
          <p14:sldIdLst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Running with CIM" id="{648CEA74-9104-4D9F-AF06-2536A9C56FE5}">
          <p14:sldIdLst>
            <p14:sldId id="318"/>
            <p14:sldId id="317"/>
            <p14:sldId id="319"/>
            <p14:sldId id="320"/>
            <p14:sldId id="321"/>
          </p14:sldIdLst>
        </p14:section>
        <p14:section name="Pull server" id="{544A6BD5-105B-4D04-88D2-E02FC8EB69FD}">
          <p14:sldIdLst>
            <p14:sldId id="322"/>
            <p14:sldId id="323"/>
            <p14:sldId id="326"/>
            <p14:sldId id="325"/>
            <p14:sldId id="328"/>
            <p14:sldId id="337"/>
            <p14:sldId id="327"/>
            <p14:sldId id="329"/>
            <p14:sldId id="330"/>
            <p14:sldId id="324"/>
            <p14:sldId id="331"/>
            <p14:sldId id="333"/>
            <p14:sldId id="334"/>
            <p14:sldId id="336"/>
          </p14:sldIdLst>
        </p14:section>
        <p14:section name="Reports from pull server" id="{C9CEDEBE-B0F3-4ED2-B342-CB82101E45E9}">
          <p14:sldIdLst>
            <p14:sldId id="335"/>
            <p14:sldId id="339"/>
            <p14:sldId id="340"/>
          </p14:sldIdLst>
        </p14:section>
        <p14:section name="Partial configurations" id="{5030B8CA-3C85-43A2-9FA4-D75CA1D456DC}">
          <p14:sldIdLst>
            <p14:sldId id="341"/>
            <p14:sldId id="342"/>
            <p14:sldId id="343"/>
          </p14:sldIdLst>
        </p14:section>
        <p14:section name="Finishing up" id="{31DC1433-56CD-4463-A030-E3C8E41183E0}">
          <p14:sldIdLst>
            <p14:sldId id="299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DF496528-2CF5-4248-9068-027C8F258ECC}"/>
    <pc:docChg chg="custSel addSld modSld">
      <pc:chgData name="Jochen Mariën" userId="a4f8d9ed-3895-4365-b2d5-9432cb8a20d4" providerId="ADAL" clId="{DF496528-2CF5-4248-9068-027C8F258ECC}" dt="2018-02-06T09:39:48.712" v="114" actId="1076"/>
      <pc:docMkLst>
        <pc:docMk/>
      </pc:docMkLst>
      <pc:sldChg chg="addSp modSp">
        <pc:chgData name="Jochen Mariën" userId="a4f8d9ed-3895-4365-b2d5-9432cb8a20d4" providerId="ADAL" clId="{DF496528-2CF5-4248-9068-027C8F258ECC}" dt="2018-02-06T09:39:48.712" v="114" actId="1076"/>
        <pc:sldMkLst>
          <pc:docMk/>
          <pc:sldMk cId="1454517271" sldId="301"/>
        </pc:sldMkLst>
        <pc:spChg chg="mod">
          <ac:chgData name="Jochen Mariën" userId="a4f8d9ed-3895-4365-b2d5-9432cb8a20d4" providerId="ADAL" clId="{DF496528-2CF5-4248-9068-027C8F258ECC}" dt="2018-02-06T09:39:43.637" v="113" actId="27636"/>
          <ac:spMkLst>
            <pc:docMk/>
            <pc:sldMk cId="1454517271" sldId="301"/>
            <ac:spMk id="3" creationId="{00000000-0000-0000-0000-000000000000}"/>
          </ac:spMkLst>
        </pc:spChg>
        <pc:spChg chg="mod">
          <ac:chgData name="Jochen Mariën" userId="a4f8d9ed-3895-4365-b2d5-9432cb8a20d4" providerId="ADAL" clId="{DF496528-2CF5-4248-9068-027C8F258ECC}" dt="2018-02-06T09:39:25.634" v="111" actId="20577"/>
          <ac:spMkLst>
            <pc:docMk/>
            <pc:sldMk cId="1454517271" sldId="301"/>
            <ac:spMk id="4" creationId="{00000000-0000-0000-0000-000000000000}"/>
          </ac:spMkLst>
        </pc:spChg>
        <pc:spChg chg="add mod">
          <ac:chgData name="Jochen Mariën" userId="a4f8d9ed-3895-4365-b2d5-9432cb8a20d4" providerId="ADAL" clId="{DF496528-2CF5-4248-9068-027C8F258ECC}" dt="2018-02-06T09:39:48.712" v="114" actId="1076"/>
          <ac:spMkLst>
            <pc:docMk/>
            <pc:sldMk cId="1454517271" sldId="301"/>
            <ac:spMk id="5" creationId="{BC250084-F488-4EDD-B431-878A1E0B0875}"/>
          </ac:spMkLst>
        </pc:spChg>
      </pc:sldChg>
      <pc:sldChg chg="add">
        <pc:chgData name="Jochen Mariën" userId="a4f8d9ed-3895-4365-b2d5-9432cb8a20d4" providerId="ADAL" clId="{DF496528-2CF5-4248-9068-027C8F258ECC}" dt="2018-02-06T09:38:06.309" v="0" actId="1076"/>
        <pc:sldMkLst>
          <pc:docMk/>
          <pc:sldMk cId="886765764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92DEC6-B02A-4C43-99A7-01065A575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A5A50-7D41-4407-87F6-27586774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C351-B0CE-493F-A6CE-2DD9F63FEA6D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3017-5C68-45D8-A649-4586370BBB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141A7-9461-440D-A723-F1545428F3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00ACB-8171-48DF-8011-10ACFBA3B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70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dsc/separatingenvdata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https://blogs.msdn.microsoft.com/powershell/2017/12/08/dsc-resource-naming-and-support-guidelines/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3537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903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https://docs.microsoft.com/en-us/powershell/dsc/configdata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8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https://docs.microsoft.com/en-us/powershell/dsc/configdatacredentials</a:t>
            </a:r>
          </a:p>
          <a:p>
            <a:endParaRPr lang="en-GB" dirty="0"/>
          </a:p>
          <a:p>
            <a:r>
              <a:rPr lang="en-GB" dirty="0"/>
              <a:t>Advanced configuration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https://docs.microsoft.com/en-us/powershell/dsc/separatingenvdata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949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https://docs.microsoft.com/en-us/powershell/dsc/securemof</a:t>
            </a:r>
          </a:p>
          <a:p>
            <a:endParaRPr lang="en-GB" dirty="0"/>
          </a:p>
          <a:p>
            <a:r>
              <a:rPr lang="en-GB" dirty="0"/>
              <a:t>https://blogs.technet.microsoft.com/ashleymcglone/2015/12/18/using-credentials-with-psdscallowplaintextpassword-and-psdscallowdomainuser-in-powershell-dsc-configuration-data/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4804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3236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https://blogs.technet.microsoft.com/heyscriptingguy/2014/01/31/comparing-powershell-pssessions-and-cim-sessions/</a:t>
            </a:r>
          </a:p>
          <a:p>
            <a:r>
              <a:rPr lang="en-GB" dirty="0"/>
              <a:t>https://technet.microsoft.com/en-us/library/dn448522(v=wps.630).aspx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856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https://docs.microsoft.com/en-us/powershell/dsc/secureserver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5641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https://docs.microsoft.com/en-us/powershell/dsc/pullclientconfignames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95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https://blogs.technet.microsoft.com/mhendric/2014/11/10/using-a-dsc-pull-server-to-deploy-the-xexchange-module-managing-exchange-2013-with-dsc-part-4/ and scroll down a 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50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https://docs.microsoft.com/en-us/powershell/dsc/overview</a:t>
            </a:r>
          </a:p>
          <a:p>
            <a:r>
              <a:rPr lang="en-GB" dirty="0"/>
              <a:t>https://blogs.msdn.microsoft.com/powershell/2018/01/26/dsc-planning-update-january-2018/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67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https://docs.microsoft.com/en-us/powershell/dsc/reportserver</a:t>
            </a:r>
          </a:p>
          <a:p>
            <a:endParaRPr lang="en-GB" dirty="0"/>
          </a:p>
          <a:p>
            <a:r>
              <a:rPr lang="en-GB" dirty="0"/>
              <a:t>https://docs.microsoft.com/en-us/powershell/dsc/queryservernodes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5738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https://docs.microsoft.com/en-us/powershell/dsc/partialconfigs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9868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173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https://docs.microsoft.com/en-us/powershell/dsc/dscforengineers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41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https://blogs.technet.microsoft.com/ashleymcglone/2017/02/27/compare-group-policy-gpo-and-powershell-desired-state-configuration-dsc/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32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19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https://docs.microsoft.com/en-us/powershell/dsc/securemof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48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675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5826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748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26/04/2018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dsc/fileresour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jj554301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18" Type="http://schemas.openxmlformats.org/officeDocument/2006/relationships/slide" Target="slide48.xml"/><Relationship Id="rId3" Type="http://schemas.openxmlformats.org/officeDocument/2006/relationships/slide" Target="slide4.xml"/><Relationship Id="rId21" Type="http://schemas.openxmlformats.org/officeDocument/2006/relationships/slide" Target="slide62.xml"/><Relationship Id="rId7" Type="http://schemas.openxmlformats.org/officeDocument/2006/relationships/image" Target="../media/image5.png"/><Relationship Id="rId12" Type="http://schemas.openxmlformats.org/officeDocument/2006/relationships/slide" Target="slide31.xml"/><Relationship Id="rId17" Type="http://schemas.openxmlformats.org/officeDocument/2006/relationships/image" Target="../media/image9.png"/><Relationship Id="rId25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7.png"/><Relationship Id="rId24" Type="http://schemas.openxmlformats.org/officeDocument/2006/relationships/slide" Target="slide65.xml"/><Relationship Id="rId5" Type="http://schemas.openxmlformats.org/officeDocument/2006/relationships/image" Target="../media/image5.png"/><Relationship Id="rId15" Type="http://schemas.openxmlformats.org/officeDocument/2006/relationships/slide" Target="slide43.xml"/><Relationship Id="rId23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slide" Target="slide21.xml"/><Relationship Id="rId14" Type="http://schemas.openxmlformats.org/officeDocument/2006/relationships/image" Target="../media/image8.png"/><Relationship Id="rId2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dsc/builtinresour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[name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nirsoft.net/utils/ese_database_view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mailto:Jochen.marien@thomasmore.b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-Desired State Configuration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9F5D-7B79-459F-BAB5-AB8691FE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592C-EBE0-431C-96E8-18A6C0DE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Write a configuration that states a folder “c:\Scripts” has to be present</a:t>
            </a:r>
          </a:p>
          <a:p>
            <a:r>
              <a:rPr lang="en-GB" dirty="0"/>
              <a:t>Compile this into a MOF-file</a:t>
            </a:r>
          </a:p>
          <a:p>
            <a:r>
              <a:rPr lang="en-GB" dirty="0"/>
              <a:t>Apply the configuration to the local computer</a:t>
            </a:r>
          </a:p>
          <a:p>
            <a:r>
              <a:rPr lang="en-GB" dirty="0"/>
              <a:t>Check whether the computer is ok</a:t>
            </a:r>
          </a:p>
          <a:p>
            <a:r>
              <a:rPr lang="en-GB" dirty="0"/>
              <a:t>Break the configuration</a:t>
            </a:r>
          </a:p>
          <a:p>
            <a:r>
              <a:rPr lang="en-GB" dirty="0"/>
              <a:t>And let it fix itself</a:t>
            </a:r>
          </a:p>
          <a:p>
            <a:endParaRPr lang="en-GB" dirty="0"/>
          </a:p>
          <a:p>
            <a:r>
              <a:rPr lang="en-GB" dirty="0"/>
              <a:t>File: “</a:t>
            </a:r>
            <a:r>
              <a:rPr lang="en-GB" dirty="0" err="1"/>
              <a:t>FolderPresent</a:t>
            </a:r>
            <a:r>
              <a:rPr lang="en-GB" dirty="0"/>
              <a:t> [</a:t>
            </a:r>
            <a:r>
              <a:rPr lang="en-GB" dirty="0" err="1"/>
              <a:t>conf</a:t>
            </a:r>
            <a:r>
              <a:rPr lang="en-GB" dirty="0"/>
              <a:t>/run].ps1”</a:t>
            </a:r>
          </a:p>
          <a:p>
            <a:r>
              <a:rPr lang="en-GB" dirty="0"/>
              <a:t>Computer: cl3-win10</a:t>
            </a:r>
          </a:p>
        </p:txBody>
      </p:sp>
    </p:spTree>
    <p:extLst>
      <p:ext uri="{BB962C8B-B14F-4D97-AF65-F5344CB8AC3E}">
        <p14:creationId xmlns:p14="http://schemas.microsoft.com/office/powerpoint/2010/main" val="356520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162F-4B65-494C-B808-7FF08FFC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5D98-8EBA-4087-8769-EF87C4A8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DSC configuration is really a function of the type “configuration”</a:t>
            </a:r>
          </a:p>
          <a:p>
            <a:r>
              <a:rPr lang="en-GB" dirty="0"/>
              <a:t>It needs a name, and this can be any name</a:t>
            </a:r>
          </a:p>
          <a:p>
            <a:pPr lvl="1"/>
            <a:r>
              <a:rPr lang="en-GB" dirty="0"/>
              <a:t>But that is the name you will use later on to ‘load’ the configuration</a:t>
            </a:r>
          </a:p>
          <a:p>
            <a:r>
              <a:rPr lang="en-GB" dirty="0"/>
              <a:t>It needs one or more </a:t>
            </a:r>
            <a:r>
              <a:rPr lang="en-GB" b="1" dirty="0"/>
              <a:t>node</a:t>
            </a:r>
            <a:r>
              <a:rPr lang="en-GB" dirty="0"/>
              <a:t>-blocks</a:t>
            </a:r>
          </a:p>
          <a:p>
            <a:pPr lvl="1"/>
            <a:r>
              <a:rPr lang="en-GB" dirty="0"/>
              <a:t>Define the nodes that the configuration will apply to</a:t>
            </a:r>
          </a:p>
          <a:p>
            <a:pPr lvl="1"/>
            <a:r>
              <a:rPr lang="en-GB" dirty="0"/>
              <a:t>Named “localhost” or the name of the PC</a:t>
            </a:r>
          </a:p>
          <a:p>
            <a:r>
              <a:rPr lang="en-GB" dirty="0"/>
              <a:t>Every node-block needs resource-blocks</a:t>
            </a:r>
          </a:p>
          <a:p>
            <a:pPr lvl="1"/>
            <a:r>
              <a:rPr lang="en-GB" dirty="0"/>
              <a:t>Contain the actual configuration</a:t>
            </a:r>
          </a:p>
          <a:p>
            <a:pPr lvl="1"/>
            <a:r>
              <a:rPr lang="en-GB" dirty="0"/>
              <a:t>Also have a name that you can refer to later on when using “</a:t>
            </a:r>
            <a:r>
              <a:rPr lang="en-GB" dirty="0" err="1"/>
              <a:t>DependsOn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Named after the resource we’ll be configuring</a:t>
            </a:r>
          </a:p>
          <a:p>
            <a:pPr lvl="2"/>
            <a:r>
              <a:rPr lang="en-GB" dirty="0"/>
              <a:t>“File”, “</a:t>
            </a:r>
            <a:r>
              <a:rPr lang="en-GB" dirty="0" err="1"/>
              <a:t>xComputer</a:t>
            </a:r>
            <a:r>
              <a:rPr lang="en-GB" dirty="0"/>
              <a:t>”, “</a:t>
            </a:r>
            <a:r>
              <a:rPr lang="en-GB" dirty="0" err="1"/>
              <a:t>WindowsFeature</a:t>
            </a:r>
            <a:r>
              <a:rPr lang="en-GB" dirty="0"/>
              <a:t>”, …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88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6399-591F-4E37-81D5-FDB75561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DBD5-50E5-4C05-814F-CC898053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configuration:</a:t>
            </a:r>
          </a:p>
          <a:p>
            <a:pPr lvl="1"/>
            <a:r>
              <a:rPr lang="en-GB" dirty="0"/>
              <a:t>For localhost, ensure folder “c:\Scripts” is present using the File-resource</a:t>
            </a:r>
          </a:p>
          <a:p>
            <a:pPr lvl="1"/>
            <a:r>
              <a:rPr lang="en-GB" dirty="0">
                <a:hlinkClick r:id="rId2"/>
              </a:rPr>
              <a:t>https://docs.microsoft.com/en-us/powershell/dsc/fileresource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7B646-53C8-4104-929E-3341CDFF89EC}"/>
              </a:ext>
            </a:extLst>
          </p:cNvPr>
          <p:cNvSpPr/>
          <p:nvPr/>
        </p:nvSpPr>
        <p:spPr>
          <a:xfrm>
            <a:off x="838200" y="3208846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FolderPresent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localhost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Ensure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You can also set Ensure to "Absent"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Type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"Directory"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 is "File".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DestinationPath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"C:\Scripts"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7329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871D1E-F04E-4E8C-93FB-FFAC8FB4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134" y="5496761"/>
            <a:ext cx="2333951" cy="885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98CFA-3C37-43E6-B31D-185CAB16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41F1-B372-4D58-884C-74386D41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Simply run the name of the previously made configuration:</a:t>
            </a:r>
          </a:p>
          <a:p>
            <a:pPr lvl="4"/>
            <a:endParaRPr lang="en-GB" dirty="0"/>
          </a:p>
          <a:p>
            <a:r>
              <a:rPr lang="en-GB" dirty="0"/>
              <a:t>When you get a warning: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Fix it by adding ‘Import-…’ to the configuration-block</a:t>
            </a:r>
          </a:p>
          <a:p>
            <a:r>
              <a:rPr lang="en-GB" dirty="0"/>
              <a:t>Result: a MOF-file with the name of the node-block is generated</a:t>
            </a:r>
          </a:p>
          <a:p>
            <a:pPr lvl="1"/>
            <a:r>
              <a:rPr lang="en-GB" dirty="0"/>
              <a:t>In a subfolder with the name of the configuration in the current folder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4090-441A-4705-A9BE-618DA9F7A4E4}"/>
              </a:ext>
            </a:extLst>
          </p:cNvPr>
          <p:cNvSpPr/>
          <p:nvPr/>
        </p:nvSpPr>
        <p:spPr>
          <a:xfrm>
            <a:off x="5000988" y="2308669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FolderPresent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43C94-EA02-450B-86EF-FE4B26E2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87" y="3132104"/>
            <a:ext cx="840222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E0C0-F439-49FC-ACF7-D38D73AB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541F-AD2C-408D-90A4-ED8415F6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compiling (or calling) the configuration will resolve all variables</a:t>
            </a:r>
          </a:p>
          <a:p>
            <a:pPr lvl="1"/>
            <a:r>
              <a:rPr lang="en-GB" dirty="0"/>
              <a:t>And store any passwords you’ve used in plain text</a:t>
            </a:r>
          </a:p>
          <a:p>
            <a:r>
              <a:rPr lang="en-GB" dirty="0"/>
              <a:t>This file can be copied to any computer and applied</a:t>
            </a:r>
          </a:p>
          <a:p>
            <a:pPr lvl="1"/>
            <a:r>
              <a:rPr lang="en-GB" dirty="0"/>
              <a:t>This would be the simplest way of distributing configurations</a:t>
            </a:r>
          </a:p>
          <a:p>
            <a:pPr lvl="1"/>
            <a:r>
              <a:rPr lang="en-GB" dirty="0"/>
              <a:t>In fact, that is what an SMB-pull server does</a:t>
            </a:r>
          </a:p>
        </p:txBody>
      </p:sp>
    </p:spTree>
    <p:extLst>
      <p:ext uri="{BB962C8B-B14F-4D97-AF65-F5344CB8AC3E}">
        <p14:creationId xmlns:p14="http://schemas.microsoft.com/office/powerpoint/2010/main" val="411500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A214-03EF-4158-B035-5EDA77A4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6264-23CC-42B2-A274-0C488A38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Start-</a:t>
            </a:r>
            <a:r>
              <a:rPr lang="en-GB" dirty="0" err="1"/>
              <a:t>DscConfiguration</a:t>
            </a:r>
            <a:r>
              <a:rPr lang="en-GB" dirty="0"/>
              <a:t> on the path where the MOF-file is located</a:t>
            </a:r>
          </a:p>
          <a:p>
            <a:r>
              <a:rPr lang="en-GB" dirty="0"/>
              <a:t>Starts a job by default, so to follow the output, use –wait</a:t>
            </a:r>
          </a:p>
          <a:p>
            <a:pPr lvl="1"/>
            <a:r>
              <a:rPr lang="en-GB" dirty="0"/>
              <a:t>You could not use -wait, and ‘catch’ the resulting job</a:t>
            </a:r>
          </a:p>
          <a:p>
            <a:pPr lvl="1"/>
            <a:r>
              <a:rPr lang="en-GB" dirty="0"/>
              <a:t>… and use “Receive-Job” to see the results</a:t>
            </a:r>
          </a:p>
          <a:p>
            <a:pPr lvl="1"/>
            <a:r>
              <a:rPr lang="en-GB" dirty="0"/>
              <a:t>Or get the job using Get-Job</a:t>
            </a:r>
          </a:p>
          <a:p>
            <a:r>
              <a:rPr lang="en-GB" dirty="0"/>
              <a:t>-Verbose is very interesting as well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Note: Start-</a:t>
            </a:r>
            <a:r>
              <a:rPr lang="en-GB" dirty="0" err="1"/>
              <a:t>DscConf</a:t>
            </a:r>
            <a:r>
              <a:rPr lang="en-GB" dirty="0"/>
              <a:t> needs the </a:t>
            </a:r>
            <a:r>
              <a:rPr lang="en-GB" dirty="0" err="1"/>
              <a:t>winrm</a:t>
            </a:r>
            <a:r>
              <a:rPr lang="en-GB" dirty="0"/>
              <a:t>-service to be enabled</a:t>
            </a:r>
          </a:p>
        </p:txBody>
      </p:sp>
    </p:spTree>
    <p:extLst>
      <p:ext uri="{BB962C8B-B14F-4D97-AF65-F5344CB8AC3E}">
        <p14:creationId xmlns:p14="http://schemas.microsoft.com/office/powerpoint/2010/main" val="267453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7CED-2080-4584-A729-74405482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successful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DF08-6411-4F3D-9090-D0895582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 folder present?</a:t>
            </a:r>
          </a:p>
          <a:p>
            <a:r>
              <a:rPr lang="en-GB" dirty="0"/>
              <a:t>Get-</a:t>
            </a:r>
            <a:r>
              <a:rPr lang="en-GB" dirty="0" err="1"/>
              <a:t>DscConfiguration</a:t>
            </a:r>
            <a:endParaRPr lang="en-GB" dirty="0"/>
          </a:p>
          <a:p>
            <a:pPr lvl="1"/>
            <a:r>
              <a:rPr lang="en-GB" dirty="0"/>
              <a:t>Gives an overview</a:t>
            </a:r>
          </a:p>
          <a:p>
            <a:r>
              <a:rPr lang="en-GB" dirty="0"/>
              <a:t>Test-</a:t>
            </a:r>
            <a:r>
              <a:rPr lang="en-GB" dirty="0" err="1"/>
              <a:t>DscConfiguration</a:t>
            </a:r>
            <a:endParaRPr lang="en-GB" dirty="0"/>
          </a:p>
          <a:p>
            <a:pPr lvl="1"/>
            <a:r>
              <a:rPr lang="en-GB" dirty="0"/>
              <a:t>Test with and without the folder</a:t>
            </a:r>
          </a:p>
          <a:p>
            <a:r>
              <a:rPr lang="en-GB" dirty="0"/>
              <a:t>After deleting the folder, recreate using Start-</a:t>
            </a:r>
            <a:r>
              <a:rPr lang="en-GB" dirty="0" err="1"/>
              <a:t>DscConf</a:t>
            </a:r>
            <a:r>
              <a:rPr lang="en-GB" dirty="0"/>
              <a:t>… -</a:t>
            </a:r>
            <a:r>
              <a:rPr lang="en-GB" dirty="0" err="1"/>
              <a:t>useExisting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38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9352-9288-4223-827C-280BB5C0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configuration with a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2B0F-7B73-4AC9-93C1-331D91B1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Let’s spice things up: the same configuration, but using a parameter for the folder want to exist</a:t>
            </a:r>
          </a:p>
          <a:p>
            <a:r>
              <a:rPr lang="en-GB" dirty="0"/>
              <a:t>A configuration uses parameters exactly like a function</a:t>
            </a:r>
          </a:p>
          <a:p>
            <a:pPr lvl="1"/>
            <a:r>
              <a:rPr lang="en-GB" dirty="0">
                <a:hlinkClick r:id="rId2"/>
              </a:rPr>
              <a:t>https://technet.microsoft.com/en-us/library/jj554301.aspx</a:t>
            </a:r>
            <a:endParaRPr lang="en-GB" dirty="0"/>
          </a:p>
          <a:p>
            <a:r>
              <a:rPr lang="en-GB" dirty="0"/>
              <a:t>So add the parameter to the configuration, and recompile it</a:t>
            </a:r>
          </a:p>
          <a:p>
            <a:r>
              <a:rPr lang="en-GB" dirty="0"/>
              <a:t>Also, apply the configuration to the computer again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File: </a:t>
            </a:r>
            <a:r>
              <a:rPr lang="en-GB" dirty="0" err="1"/>
              <a:t>FolderPresent</a:t>
            </a:r>
            <a:r>
              <a:rPr lang="en-GB" dirty="0"/>
              <a:t> </a:t>
            </a:r>
            <a:r>
              <a:rPr lang="en-GB" dirty="0" err="1"/>
              <a:t>conf</a:t>
            </a:r>
            <a:r>
              <a:rPr lang="en-GB" dirty="0"/>
              <a:t> with parameter.ps1</a:t>
            </a:r>
          </a:p>
        </p:txBody>
      </p:sp>
    </p:spTree>
    <p:extLst>
      <p:ext uri="{BB962C8B-B14F-4D97-AF65-F5344CB8AC3E}">
        <p14:creationId xmlns:p14="http://schemas.microsoft.com/office/powerpoint/2010/main" val="411811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4A30-40B7-4AB4-BCAB-A037078C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what about Scripts?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7A2E-27A4-4CF7-91D3-FB071C69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applied a new configuration to the computer</a:t>
            </a:r>
          </a:p>
          <a:p>
            <a:r>
              <a:rPr lang="en-GB" dirty="0"/>
              <a:t>And the LCM can only allow one configuration</a:t>
            </a:r>
          </a:p>
          <a:p>
            <a:r>
              <a:rPr lang="en-GB" dirty="0"/>
              <a:t>So, when we delete c:\Scripts (the old configuration), and recheck…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E0854-0653-4BD9-BD14-A4E4F771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0" y="3490926"/>
            <a:ext cx="379147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011-4904-474D-8599-55A06693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I don’t want to check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F0F1-C410-43E5-9482-B99B54CA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Remove c:\tmp</a:t>
            </a:r>
          </a:p>
          <a:p>
            <a:r>
              <a:rPr lang="en-GB" dirty="0"/>
              <a:t>How long will we have to wait for it to return?</a:t>
            </a:r>
          </a:p>
          <a:p>
            <a:endParaRPr lang="en-GB" dirty="0"/>
          </a:p>
          <a:p>
            <a:r>
              <a:rPr lang="en-GB" dirty="0"/>
              <a:t>Indefinitely:</a:t>
            </a:r>
          </a:p>
          <a:p>
            <a:r>
              <a:rPr lang="en-GB" dirty="0"/>
              <a:t>To fix:</a:t>
            </a:r>
          </a:p>
          <a:p>
            <a:pPr lvl="1"/>
            <a:r>
              <a:rPr lang="en-GB" dirty="0"/>
              <a:t>Create a new configuration containing only a “</a:t>
            </a:r>
            <a:r>
              <a:rPr lang="en-GB" dirty="0" err="1"/>
              <a:t>LocalConfigurationManager</a:t>
            </a:r>
            <a:r>
              <a:rPr lang="en-GB" dirty="0"/>
              <a:t>”-resource block in the node “localhost”</a:t>
            </a:r>
          </a:p>
          <a:p>
            <a:pPr lvl="1"/>
            <a:r>
              <a:rPr lang="en-GB" dirty="0"/>
              <a:t>Compile and apply using Set-</a:t>
            </a:r>
            <a:r>
              <a:rPr lang="en-GB" dirty="0" err="1"/>
              <a:t>DscLocalConfigurationManager</a:t>
            </a:r>
            <a:endParaRPr lang="en-GB" dirty="0"/>
          </a:p>
          <a:p>
            <a:pPr lvl="1"/>
            <a:r>
              <a:rPr lang="en-GB" dirty="0"/>
              <a:t>(The existing </a:t>
            </a:r>
            <a:r>
              <a:rPr lang="en-GB" dirty="0" err="1"/>
              <a:t>DscConfiguration</a:t>
            </a:r>
            <a:r>
              <a:rPr lang="en-GB" dirty="0"/>
              <a:t> isn’t replaced)</a:t>
            </a:r>
          </a:p>
          <a:p>
            <a:r>
              <a:rPr lang="en-GB" dirty="0"/>
              <a:t>Now wait 15 minutes</a:t>
            </a:r>
          </a:p>
          <a:p>
            <a:r>
              <a:rPr lang="en-GB" dirty="0"/>
              <a:t>(Example: LCM push configuration.ps1)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DBCC8-95A4-41C2-B203-15A22BF46D58}"/>
              </a:ext>
            </a:extLst>
          </p:cNvPr>
          <p:cNvSpPr/>
          <p:nvPr/>
        </p:nvSpPr>
        <p:spPr>
          <a:xfrm>
            <a:off x="3676107" y="2807534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A94EF-F916-47EF-B8A2-7181F128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86" y="3176866"/>
            <a:ext cx="532521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2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2E77DEDD-C171-4885-9AAC-666B42D081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580949"/>
                  </p:ext>
                </p:extLst>
              </p:nvPr>
            </p:nvGraphicFramePr>
            <p:xfrm>
              <a:off x="832884" y="83343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D4FF97A-FE31-4DD5-858D-F4DDC361B0B1}">
                    <psez:zmPr id="{E413AF97-4669-4C81-AD16-532E27DDDCE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E77DEDD-C171-4885-9AAC-666B42D081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884" y="8334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7600F341-D65A-4F52-9CEA-E42371784B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5242288"/>
                  </p:ext>
                </p:extLst>
              </p:nvPr>
            </p:nvGraphicFramePr>
            <p:xfrm>
              <a:off x="4566684" y="83343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F0D96D2-15B0-418D-8B81-9DB93378B8EA}">
                    <psez:zmPr id="{3C57192F-A70A-4D1C-A028-6C2829EC899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600F341-D65A-4F52-9CEA-E42371784B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6684" y="8334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E897B072-DF72-4595-9DA6-7FA2336C10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093803"/>
                  </p:ext>
                </p:extLst>
              </p:nvPr>
            </p:nvGraphicFramePr>
            <p:xfrm>
              <a:off x="8305800" y="83343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A90914F-01AE-4FD8-BF7C-305A0FEBBECE}">
                    <psez:zmPr id="{7BCB06A9-4DE1-49D4-B94E-D83D58352DD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897B072-DF72-4595-9DA6-7FA2336C10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5800" y="8334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CABEC6C1-C562-49F2-960B-72BB8BCD33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6669347"/>
                  </p:ext>
                </p:extLst>
              </p:nvPr>
            </p:nvGraphicFramePr>
            <p:xfrm>
              <a:off x="832884" y="26479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A3E678F-E115-469D-9A27-48B252BBDED4}">
                    <psez:zmPr id="{DE8F6BB0-7A9F-47C5-AF1C-088947CBD766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ABEC6C1-C562-49F2-960B-72BB8BCD33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2884" y="2647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9589BBEA-3859-4A5D-BF54-9680480CA0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5821028"/>
                  </p:ext>
                </p:extLst>
              </p:nvPr>
            </p:nvGraphicFramePr>
            <p:xfrm>
              <a:off x="832884" y="446246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48CEA74-9104-4D9F-AF06-2536A9C56FE5}">
                    <psez:zmPr id="{7431A891-E0FA-4B92-9303-F8BA0358F750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9589BBEA-3859-4A5D-BF54-9680480CA0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2884" y="44624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B632DF39-179D-47B9-BDBA-6A27F350E8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3260"/>
                  </p:ext>
                </p:extLst>
              </p:nvPr>
            </p:nvGraphicFramePr>
            <p:xfrm>
              <a:off x="8305800" y="26479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44A6BD5-105B-4D04-88D2-E02FC8EB69FD}">
                    <psez:zmPr id="{6CBB1427-51C7-4246-8204-DC6872860EB3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B632DF39-179D-47B9-BDBA-6A27F350E8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05800" y="2647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24ED5ADF-1D83-40DD-9625-08DB8C03EE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1631890"/>
                  </p:ext>
                </p:extLst>
              </p:nvPr>
            </p:nvGraphicFramePr>
            <p:xfrm>
              <a:off x="4566684" y="446246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9CEDEBE-B0F3-4ED2-B342-CB82101E45E9}">
                    <psez:zmPr id="{6D5E4F49-8629-4493-A662-4F1005D4BE77}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Section Zoom 1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24ED5ADF-1D83-40DD-9625-08DB8C03EE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66684" y="44624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25F46381-A9F4-44AF-A3F6-E2C9C98EFA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4186468"/>
                  </p:ext>
                </p:extLst>
              </p:nvPr>
            </p:nvGraphicFramePr>
            <p:xfrm>
              <a:off x="8305800" y="446246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030B8CA-3C85-43A2-9FA4-D75CA1D456DC}">
                    <psez:zmPr id="{1E32BD2C-0407-4E21-8130-7B659E5CE850}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9" name="Section Zoom 18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25F46381-A9F4-44AF-A3F6-E2C9C98EFA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05800" y="44624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DB09EC37-FF8B-4C23-BBB5-3FB4B08593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1871314"/>
                  </p:ext>
                </p:extLst>
              </p:nvPr>
            </p:nvGraphicFramePr>
            <p:xfrm>
              <a:off x="4566684" y="26479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48CEA74-9104-4D9F-AF06-2536A9C56FE5}">
                    <psez:zmPr id="{9C53F1E4-D078-491C-AA78-53587B433351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DB09EC37-FF8B-4C23-BBB5-3FB4B08593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66684" y="2647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34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4060-2642-4A6E-913B-96AE0F53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Basic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84AF-07AD-4228-83C7-D32C41E0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configuration that will make sure a server:</a:t>
            </a:r>
          </a:p>
          <a:p>
            <a:pPr lvl="1"/>
            <a:r>
              <a:rPr lang="en-GB" dirty="0"/>
              <a:t>Has IIS installed (the windows feature called “Web-Server”)</a:t>
            </a:r>
          </a:p>
          <a:p>
            <a:pPr lvl="2"/>
            <a:r>
              <a:rPr lang="en-GB" dirty="0"/>
              <a:t>Also make sure the “IIS 6 management compatibility” is installed</a:t>
            </a:r>
          </a:p>
          <a:p>
            <a:pPr lvl="1"/>
            <a:r>
              <a:rPr lang="en-GB" dirty="0"/>
              <a:t>Has a file called “index.htm” with a basic website at c:\inetpub\wwwroot</a:t>
            </a:r>
          </a:p>
          <a:p>
            <a:pPr lvl="1"/>
            <a:r>
              <a:rPr lang="en-GB" dirty="0"/>
              <a:t>(You can pre-create this file locally)</a:t>
            </a:r>
          </a:p>
        </p:txBody>
      </p:sp>
    </p:spTree>
    <p:extLst>
      <p:ext uri="{BB962C8B-B14F-4D97-AF65-F5344CB8AC3E}">
        <p14:creationId xmlns:p14="http://schemas.microsoft.com/office/powerpoint/2010/main" val="421175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B792-FDD2-4450-8D73-1C7A1DAF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4190-BDFE-4CEA-BCC0-1F134532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Use different resources to accomplish different tasks</a:t>
            </a:r>
          </a:p>
          <a:p>
            <a:r>
              <a:rPr lang="en-GB" dirty="0"/>
              <a:t>A lot of resources are gathered in the </a:t>
            </a:r>
            <a:r>
              <a:rPr lang="en-GB" dirty="0" err="1"/>
              <a:t>PSDesiredStateConfiguration</a:t>
            </a:r>
            <a:r>
              <a:rPr lang="en-GB" dirty="0"/>
              <a:t>-resource</a:t>
            </a:r>
          </a:p>
          <a:p>
            <a:pPr lvl="1"/>
            <a:r>
              <a:rPr lang="en-GB" dirty="0">
                <a:hlinkClick r:id="rId2"/>
              </a:rPr>
              <a:t>https://docs.microsoft.com/en-us/powershell/dsc/builtinresource</a:t>
            </a:r>
            <a:endParaRPr lang="en-GB" dirty="0"/>
          </a:p>
          <a:p>
            <a:r>
              <a:rPr lang="en-GB" dirty="0"/>
              <a:t>Additional resources that can be imported and used (aka, are installed by default)</a:t>
            </a:r>
          </a:p>
          <a:p>
            <a:pPr lvl="1"/>
            <a:r>
              <a:rPr lang="en-GB" dirty="0"/>
              <a:t> Get-</a:t>
            </a:r>
            <a:r>
              <a:rPr lang="en-GB" dirty="0" err="1"/>
              <a:t>DscResource</a:t>
            </a:r>
            <a:r>
              <a:rPr lang="en-GB" dirty="0"/>
              <a:t> </a:t>
            </a:r>
          </a:p>
          <a:p>
            <a:r>
              <a:rPr lang="en-GB" dirty="0"/>
              <a:t>Installing additional resources: Install-Module</a:t>
            </a:r>
          </a:p>
          <a:p>
            <a:pPr lvl="1"/>
            <a:r>
              <a:rPr lang="en-GB" dirty="0"/>
              <a:t>Looks for the modules in all the right places</a:t>
            </a:r>
          </a:p>
          <a:p>
            <a:pPr lvl="1"/>
            <a:r>
              <a:rPr lang="en-GB" dirty="0"/>
              <a:t>Installs the modules in the right path</a:t>
            </a:r>
          </a:p>
          <a:p>
            <a:r>
              <a:rPr lang="en-GB" dirty="0"/>
              <a:t>Installing additional resources: Manually</a:t>
            </a:r>
          </a:p>
          <a:p>
            <a:pPr lvl="1"/>
            <a:r>
              <a:rPr lang="en-GB" dirty="0"/>
              <a:t>Download the files and place them in the right place manually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664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EE82-53B4-426F-B48F-E6657B46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3A08-AB74-446B-9C96-A10128AB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resources are made by Microsoft, but most are made by the community</a:t>
            </a:r>
          </a:p>
          <a:p>
            <a:r>
              <a:rPr lang="en-GB" dirty="0"/>
              <a:t>The old naming convention (suffix):</a:t>
            </a:r>
          </a:p>
          <a:p>
            <a:pPr lvl="1"/>
            <a:r>
              <a:rPr lang="en-GB" dirty="0"/>
              <a:t>X for experimental</a:t>
            </a:r>
          </a:p>
          <a:p>
            <a:pPr lvl="1"/>
            <a:r>
              <a:rPr lang="en-GB" dirty="0"/>
              <a:t>C for community-developed</a:t>
            </a:r>
          </a:p>
          <a:p>
            <a:pPr lvl="1"/>
            <a:r>
              <a:rPr lang="en-GB" dirty="0" err="1"/>
              <a:t>Dsc</a:t>
            </a:r>
            <a:r>
              <a:rPr lang="en-GB" dirty="0"/>
              <a:t> for resources of high quality</a:t>
            </a:r>
          </a:p>
          <a:p>
            <a:r>
              <a:rPr lang="en-GB" dirty="0"/>
              <a:t>The new naming convention (suffix):</a:t>
            </a:r>
          </a:p>
          <a:p>
            <a:pPr lvl="1"/>
            <a:r>
              <a:rPr lang="en-GB" dirty="0"/>
              <a:t>Always use the </a:t>
            </a:r>
            <a:r>
              <a:rPr lang="en-GB" dirty="0" err="1"/>
              <a:t>Dsc</a:t>
            </a:r>
            <a:r>
              <a:rPr lang="en-GB" dirty="0"/>
              <a:t>-suffix</a:t>
            </a:r>
          </a:p>
          <a:p>
            <a:pPr lvl="1"/>
            <a:r>
              <a:rPr lang="en-GB" dirty="0"/>
              <a:t>A tag is added for high quality resources</a:t>
            </a:r>
          </a:p>
          <a:p>
            <a:r>
              <a:rPr lang="en-GB" dirty="0"/>
              <a:t>A lot of resources still have the x-prefix</a:t>
            </a:r>
          </a:p>
          <a:p>
            <a:pPr lvl="1"/>
            <a:r>
              <a:rPr lang="en-GB" dirty="0"/>
              <a:t>The new convention started on December 8, 2017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69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67C0-C0DB-443F-9D91-B46625DC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FF5E-84DE-4658-809B-5586302A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settings:</a:t>
            </a:r>
          </a:p>
          <a:p>
            <a:pPr lvl="1"/>
            <a:r>
              <a:rPr lang="en-GB" dirty="0"/>
              <a:t>Member of a domain</a:t>
            </a:r>
          </a:p>
          <a:p>
            <a:pPr lvl="1"/>
            <a:r>
              <a:rPr lang="en-GB" dirty="0"/>
              <a:t>Domain Users is member of local Allow RDP-users</a:t>
            </a:r>
          </a:p>
          <a:p>
            <a:r>
              <a:rPr lang="en-GB" dirty="0"/>
              <a:t>The difficulties:</a:t>
            </a:r>
          </a:p>
          <a:p>
            <a:pPr lvl="1"/>
            <a:r>
              <a:rPr lang="en-GB" dirty="0"/>
              <a:t>We need a user account to become member of the domain: Encryption</a:t>
            </a:r>
          </a:p>
          <a:p>
            <a:pPr lvl="1"/>
            <a:r>
              <a:rPr lang="en-GB" dirty="0"/>
              <a:t>We need to reboot to become member of the domain</a:t>
            </a:r>
          </a:p>
          <a:p>
            <a:pPr lvl="1"/>
            <a:r>
              <a:rPr lang="en-GB" dirty="0"/>
              <a:t>We need additional modules</a:t>
            </a:r>
          </a:p>
          <a:p>
            <a:r>
              <a:rPr lang="en-GB" dirty="0"/>
              <a:t>What we won’t be dealing with:</a:t>
            </a:r>
          </a:p>
          <a:p>
            <a:pPr lvl="1"/>
            <a:r>
              <a:rPr lang="en-GB" dirty="0"/>
              <a:t>Connecting to the computer: Simply open a new </a:t>
            </a:r>
            <a:r>
              <a:rPr lang="en-GB" dirty="0" err="1"/>
              <a:t>PSSession</a:t>
            </a:r>
            <a:r>
              <a:rPr lang="en-GB" dirty="0"/>
              <a:t> to the </a:t>
            </a:r>
            <a:r>
              <a:rPr lang="en-GB" dirty="0" err="1"/>
              <a:t>VMname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File: SimpleComputer.ps1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3844D3-552A-441A-B723-A523F83CEC55}"/>
              </a:ext>
            </a:extLst>
          </p:cNvPr>
          <p:cNvSpPr/>
          <p:nvPr/>
        </p:nvSpPr>
        <p:spPr>
          <a:xfrm>
            <a:off x="1591056" y="4710791"/>
            <a:ext cx="9009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Administrator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$ms01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"MS01"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$admin </a:t>
            </a:r>
          </a:p>
        </p:txBody>
      </p:sp>
    </p:spTree>
    <p:extLst>
      <p:ext uri="{BB962C8B-B14F-4D97-AF65-F5344CB8AC3E}">
        <p14:creationId xmlns:p14="http://schemas.microsoft.com/office/powerpoint/2010/main" val="57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BCDD-4AC5-4297-9D34-52F17773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7516-5A27-4DDD-929B-FB607660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Install the additional modules:</a:t>
            </a:r>
          </a:p>
          <a:p>
            <a:endParaRPr lang="en-GB" dirty="0"/>
          </a:p>
          <a:p>
            <a:r>
              <a:rPr lang="en-GB" dirty="0"/>
              <a:t>Uses the PowerShell </a:t>
            </a:r>
            <a:r>
              <a:rPr lang="en-GB" dirty="0" err="1"/>
              <a:t>packagemanager</a:t>
            </a:r>
            <a:r>
              <a:rPr lang="en-GB" dirty="0"/>
              <a:t> to find, download and install the package</a:t>
            </a:r>
          </a:p>
          <a:p>
            <a:r>
              <a:rPr lang="en-GB" dirty="0"/>
              <a:t>After installation, check: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run the configuration…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A8A3F-6902-40F2-8D8F-96BD7C86E0FB}"/>
              </a:ext>
            </a:extLst>
          </p:cNvPr>
          <p:cNvSpPr/>
          <p:nvPr/>
        </p:nvSpPr>
        <p:spPr>
          <a:xfrm>
            <a:off x="3118262" y="2281166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xComputerManagement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05F5C-0349-4C0C-AE6D-51C7B203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48" y="4207502"/>
            <a:ext cx="6897063" cy="981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DE4011-6D4A-4DB2-96E8-6E241E0B0F89}"/>
              </a:ext>
            </a:extLst>
          </p:cNvPr>
          <p:cNvSpPr/>
          <p:nvPr/>
        </p:nvSpPr>
        <p:spPr>
          <a:xfrm>
            <a:off x="1252695" y="4513442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DscResource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08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84B6-C031-4A0F-A417-8E0DA054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E383-99A3-4C58-A167-9844CEE4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the parameter values is easy</a:t>
            </a:r>
          </a:p>
          <a:p>
            <a:pPr lvl="1"/>
            <a:r>
              <a:rPr lang="en-GB" dirty="0"/>
              <a:t>Get-credential for a credential, or some more elaborate way that involves less typing</a:t>
            </a:r>
          </a:p>
          <a:p>
            <a:pPr lvl="1"/>
            <a:r>
              <a:rPr lang="en-GB" dirty="0"/>
              <a:t>Simply type the </a:t>
            </a:r>
            <a:r>
              <a:rPr lang="en-GB" dirty="0" err="1"/>
              <a:t>computername</a:t>
            </a:r>
            <a:endParaRPr lang="en-GB" dirty="0"/>
          </a:p>
          <a:p>
            <a:r>
              <a:rPr lang="en-GB" dirty="0"/>
              <a:t>But…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D6922-18F0-4735-B733-B010EF99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" y="1343448"/>
            <a:ext cx="1193649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F92D-2040-4595-ACBE-824CCF35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7716-6C51-4CF3-A4F4-DC358432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used to write a single configuration-block for different types of servers</a:t>
            </a:r>
          </a:p>
          <a:p>
            <a:pPr lvl="1"/>
            <a:r>
              <a:rPr lang="en-GB" dirty="0"/>
              <a:t>In the configuration, you can refer to the different configuration-data settings</a:t>
            </a:r>
          </a:p>
          <a:p>
            <a:pPr lvl="1"/>
            <a:r>
              <a:rPr lang="en-GB" dirty="0"/>
              <a:t>In the configuration-data, you can define settings</a:t>
            </a:r>
          </a:p>
          <a:p>
            <a:r>
              <a:rPr lang="en-GB" dirty="0"/>
              <a:t>Can also be used to pass parameters to the configuration block, even though they haven’t been defined as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73048-6CAC-4DCE-A24D-745E9846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2" y="4690856"/>
            <a:ext cx="4791744" cy="1486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C77A06-0A96-480E-B8B7-68AAE933B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73293"/>
            <a:ext cx="5658640" cy="201958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4A29157-D4C2-49CD-9AFF-65E8125622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2459" y="4103744"/>
            <a:ext cx="675034" cy="22931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57A9EF8-A54F-4E1A-AA1A-7BA90F0B708D}"/>
              </a:ext>
            </a:extLst>
          </p:cNvPr>
          <p:cNvCxnSpPr>
            <a:cxnSpLocks/>
          </p:cNvCxnSpPr>
          <p:nvPr/>
        </p:nvCxnSpPr>
        <p:spPr>
          <a:xfrm rot="5400000">
            <a:off x="-367772" y="3238564"/>
            <a:ext cx="2351694" cy="552894"/>
          </a:xfrm>
          <a:prstGeom prst="bentConnector3">
            <a:avLst>
              <a:gd name="adj1" fmla="val 26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5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B5BC-FF65-4040-BBE2-4627810E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72C4-D566-462B-9546-48BFB847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it can also be used to allow plain text password…</a:t>
            </a:r>
          </a:p>
          <a:p>
            <a:pPr lvl="1"/>
            <a:r>
              <a:rPr lang="en-GB" dirty="0"/>
              <a:t>Which is a bad idea, but it’s easier than going full-encryption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105C4-FBC3-47E0-9955-C39FA06FE635}"/>
              </a:ext>
            </a:extLst>
          </p:cNvPr>
          <p:cNvSpPr/>
          <p:nvPr/>
        </p:nvSpPr>
        <p:spPr>
          <a:xfrm>
            <a:off x="286512" y="2872708"/>
            <a:ext cx="11618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AllNodes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'localhost'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PSDscAllowPlainTextPassword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PSDscAllowDomainUser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SimpleComputer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DomainUser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"MS01"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ConfigurationData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$cd </a:t>
            </a:r>
          </a:p>
        </p:txBody>
      </p:sp>
    </p:spTree>
    <p:extLst>
      <p:ext uri="{BB962C8B-B14F-4D97-AF65-F5344CB8AC3E}">
        <p14:creationId xmlns:p14="http://schemas.microsoft.com/office/powerpoint/2010/main" val="107971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61F5-6A2A-462E-9CBB-A3BE9E55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the password </a:t>
            </a:r>
            <a:r>
              <a:rPr lang="en-GB" b="1" i="1" dirty="0"/>
              <a:t>is</a:t>
            </a:r>
            <a:r>
              <a:rPr lang="en-GB" dirty="0"/>
              <a:t> encrypted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6F4B-6993-4B8B-8E1F-2F879AC2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5336" cy="4351338"/>
          </a:xfrm>
        </p:spPr>
        <p:txBody>
          <a:bodyPr/>
          <a:lstStyle/>
          <a:p>
            <a:r>
              <a:rPr lang="en-GB" dirty="0"/>
              <a:t>It was in the parameter, but it isn’t in the MOF-file anymore…</a:t>
            </a:r>
          </a:p>
          <a:p>
            <a:r>
              <a:rPr lang="en-GB" dirty="0"/>
              <a:t>The only way to fix this is by encrypting the configuration</a:t>
            </a:r>
          </a:p>
          <a:p>
            <a:pPr lvl="1"/>
            <a:r>
              <a:rPr lang="en-GB" dirty="0"/>
              <a:t>We’ll get to that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09C57-DF7B-4B59-9CF7-C8867EFE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55" y="1647576"/>
            <a:ext cx="5561335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658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D5A6-7B8E-4A68-ABB3-964B834E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this fix another of our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E623-4062-4C5D-9889-4C43B71B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Adding a computer to a domain requires a restart</a:t>
            </a:r>
          </a:p>
          <a:p>
            <a:pPr lvl="1"/>
            <a:r>
              <a:rPr lang="en-GB" dirty="0"/>
              <a:t>It still does. It’s annoying, but it still does.</a:t>
            </a:r>
          </a:p>
          <a:p>
            <a:r>
              <a:rPr lang="en-GB" dirty="0"/>
              <a:t>A second file was generated: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remember those:</a:t>
            </a:r>
          </a:p>
          <a:p>
            <a:pPr lvl="1"/>
            <a:r>
              <a:rPr lang="en-GB" dirty="0"/>
              <a:t>Example: LCM push configuration.ps1</a:t>
            </a:r>
          </a:p>
          <a:p>
            <a:pPr lvl="1"/>
            <a:r>
              <a:rPr lang="en-GB" dirty="0"/>
              <a:t>Apply </a:t>
            </a:r>
            <a:r>
              <a:rPr lang="en-GB" dirty="0" err="1"/>
              <a:t>localhost.meta.mof</a:t>
            </a:r>
            <a:r>
              <a:rPr lang="en-GB" dirty="0"/>
              <a:t>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We need to do this manually, because we could have created this configuration for another computer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A6875-F4FA-4C00-9569-F99C0F22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2874196"/>
            <a:ext cx="7449590" cy="8383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A65311-EAC7-43FB-BC32-18A0EC9CE68B}"/>
              </a:ext>
            </a:extLst>
          </p:cNvPr>
          <p:cNvSpPr/>
          <p:nvPr/>
        </p:nvSpPr>
        <p:spPr>
          <a:xfrm>
            <a:off x="949941" y="4610149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E33B5-0B17-4FF9-BEDE-558D35F1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03" y="4181505"/>
            <a:ext cx="4277322" cy="5715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6A229B-9471-4668-A923-8B450F18D6D7}"/>
              </a:ext>
            </a:extLst>
          </p:cNvPr>
          <p:cNvSpPr/>
          <p:nvPr/>
        </p:nvSpPr>
        <p:spPr>
          <a:xfrm>
            <a:off x="949941" y="4896021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F4405-3DCB-49F6-86E1-A66E29D5A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458" r="9084"/>
          <a:stretch/>
        </p:blipFill>
        <p:spPr>
          <a:xfrm>
            <a:off x="6392288" y="5657088"/>
            <a:ext cx="4183238" cy="5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C8B5-BE07-4270-B465-EA6AF121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2453-8B76-49B1-B45F-F57305B0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course material is distributed by USB</a:t>
            </a:r>
          </a:p>
          <a:p>
            <a:r>
              <a:rPr lang="en-GB" dirty="0"/>
              <a:t>About the examples:</a:t>
            </a:r>
          </a:p>
          <a:p>
            <a:pPr lvl="1"/>
            <a:r>
              <a:rPr lang="en-GB" dirty="0"/>
              <a:t>Don’t just run the entire script, but run all commands one at a time</a:t>
            </a:r>
          </a:p>
          <a:p>
            <a:pPr lvl="2"/>
            <a:r>
              <a:rPr lang="en-GB" dirty="0"/>
              <a:t>You’ll see what works and what goes wrong</a:t>
            </a:r>
          </a:p>
          <a:p>
            <a:pPr lvl="2"/>
            <a:r>
              <a:rPr lang="en-GB" dirty="0"/>
              <a:t>This voids the #require on top of some scripts</a:t>
            </a:r>
          </a:p>
          <a:p>
            <a:r>
              <a:rPr lang="en-GB" dirty="0"/>
              <a:t>About the slides:</a:t>
            </a:r>
          </a:p>
          <a:p>
            <a:pPr lvl="1"/>
            <a:r>
              <a:rPr lang="en-GB" dirty="0"/>
              <a:t>Note the notes – they contain the links to the origin of the course material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608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A7A5-08C0-48CD-99A2-E5CAB967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Domain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8F4E-A7AE-4557-911F-7A6F40F00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Write a DSC-script to check up on a domain controller</a:t>
            </a:r>
          </a:p>
          <a:p>
            <a:r>
              <a:rPr lang="en-GB" dirty="0"/>
              <a:t>Include, but don’t feel limited to</a:t>
            </a:r>
          </a:p>
          <a:p>
            <a:pPr lvl="1"/>
            <a:r>
              <a:rPr lang="en-GB" dirty="0" err="1"/>
              <a:t>Computername</a:t>
            </a:r>
            <a:endParaRPr lang="en-GB" dirty="0"/>
          </a:p>
          <a:p>
            <a:pPr lvl="1"/>
            <a:r>
              <a:rPr lang="en-GB" dirty="0"/>
              <a:t>Install Domain Services, DHCP, DNS (and their RSAT’s)</a:t>
            </a:r>
          </a:p>
          <a:p>
            <a:pPr lvl="1"/>
            <a:r>
              <a:rPr lang="en-GB" dirty="0"/>
              <a:t>Set a static IP, DNS-server, default gateway</a:t>
            </a:r>
          </a:p>
          <a:p>
            <a:pPr lvl="1"/>
            <a:r>
              <a:rPr lang="en-GB" dirty="0"/>
              <a:t>Install the domain</a:t>
            </a:r>
          </a:p>
          <a:p>
            <a:pPr lvl="1"/>
            <a:r>
              <a:rPr lang="en-GB" dirty="0"/>
              <a:t>Install a DHCP scope</a:t>
            </a:r>
          </a:p>
          <a:p>
            <a:pPr lvl="1"/>
            <a:r>
              <a:rPr lang="en-GB" dirty="0"/>
              <a:t>Set the DHCP server options (DNS suffix, DNS server, default gateway)</a:t>
            </a:r>
          </a:p>
          <a:p>
            <a:r>
              <a:rPr lang="en-GB" dirty="0"/>
              <a:t>You can save all passwords in plain text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842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4C3FE36-FDD2-465E-9B9B-BE8ED5A7A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6" y="3429000"/>
            <a:ext cx="1874520" cy="1874520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77BE1FC4-F7E0-4F9E-9239-839572754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44" y="3429000"/>
            <a:ext cx="1984821" cy="1984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52AA5-1600-40B0-B5FF-405E4D2D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0F6-958E-44E8-BA99-D81CC3AD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Starting from PS version 5.0, the applied configuration is encrypted by default</a:t>
            </a:r>
          </a:p>
          <a:p>
            <a:r>
              <a:rPr lang="en-GB" dirty="0"/>
              <a:t>But the MOF-files aren’t, and they contain all passwords used</a:t>
            </a:r>
          </a:p>
          <a:p>
            <a:r>
              <a:rPr lang="en-GB" dirty="0"/>
              <a:t>You could keep it this way, if you transfer all configurations using a secure channel</a:t>
            </a:r>
          </a:p>
          <a:p>
            <a:pPr lvl="1"/>
            <a:r>
              <a:rPr lang="en-GB" dirty="0"/>
              <a:t>Secure channels are “creating the configuration and applying it locally” and “move the configuration with cleverly concealed USB flash drive”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We’ll reuse the </a:t>
            </a:r>
            <a:r>
              <a:rPr lang="en-GB" dirty="0" err="1"/>
              <a:t>SimpleComputer</a:t>
            </a:r>
            <a:r>
              <a:rPr lang="en-GB" dirty="0"/>
              <a:t>-example to add a computer to a domain</a:t>
            </a:r>
          </a:p>
          <a:p>
            <a:r>
              <a:rPr lang="en-GB" dirty="0"/>
              <a:t>File: </a:t>
            </a:r>
            <a:r>
              <a:rPr lang="en-GB" dirty="0" err="1"/>
              <a:t>SimpleComputer</a:t>
            </a:r>
            <a:r>
              <a:rPr lang="en-GB" dirty="0"/>
              <a:t> with Certificate.ps1</a:t>
            </a:r>
          </a:p>
        </p:txBody>
      </p:sp>
    </p:spTree>
    <p:extLst>
      <p:ext uri="{BB962C8B-B14F-4D97-AF65-F5344CB8AC3E}">
        <p14:creationId xmlns:p14="http://schemas.microsoft.com/office/powerpoint/2010/main" val="996704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E426-E236-452E-8712-A443D110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BC3B0-346B-4850-A3B3-5DEB837A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08"/>
            <a:ext cx="10515600" cy="4360355"/>
          </a:xfrm>
        </p:spPr>
        <p:txBody>
          <a:bodyPr/>
          <a:lstStyle/>
          <a:p>
            <a:r>
              <a:rPr lang="en-GB" dirty="0"/>
              <a:t>Setup the certificates</a:t>
            </a:r>
          </a:p>
          <a:p>
            <a:pPr lvl="1"/>
            <a:r>
              <a:rPr lang="en-GB" dirty="0"/>
              <a:t>Target node has the certificate</a:t>
            </a:r>
          </a:p>
          <a:p>
            <a:pPr lvl="1"/>
            <a:r>
              <a:rPr lang="en-GB" dirty="0"/>
              <a:t>Configuration computer has the public key and thumbprint</a:t>
            </a:r>
          </a:p>
          <a:p>
            <a:r>
              <a:rPr lang="en-GB" dirty="0"/>
              <a:t>Create a configuration data block that contains the key and thumbprint</a:t>
            </a:r>
          </a:p>
          <a:p>
            <a:r>
              <a:rPr lang="en-GB" dirty="0"/>
              <a:t>Create a configuration script that</a:t>
            </a:r>
          </a:p>
          <a:p>
            <a:pPr lvl="1"/>
            <a:r>
              <a:rPr lang="en-GB" dirty="0"/>
              <a:t>Contains the actual configuration</a:t>
            </a:r>
          </a:p>
          <a:p>
            <a:pPr lvl="1"/>
            <a:r>
              <a:rPr lang="en-GB" dirty="0"/>
              <a:t>Sets up decryption</a:t>
            </a:r>
          </a:p>
          <a:p>
            <a:r>
              <a:rPr lang="en-GB" dirty="0"/>
              <a:t>Run the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77519-32D1-441A-B6AF-C17E1FC1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88" y="65630"/>
            <a:ext cx="6619612" cy="19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1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FB2-726C-4750-8F6F-61D87F9D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two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A0C-30D6-4AE3-8D8D-19E26AD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 computer: the one who will be subjected to the configuration</a:t>
            </a:r>
          </a:p>
          <a:p>
            <a:pPr lvl="1"/>
            <a:r>
              <a:rPr lang="en-GB" dirty="0"/>
              <a:t>Cl4-win10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Authoring computer: the one we’ll use to create the configuration</a:t>
            </a:r>
          </a:p>
          <a:p>
            <a:pPr lvl="1"/>
            <a:r>
              <a:rPr lang="en-GB" dirty="0"/>
              <a:t>The host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6F201-7BA2-4B94-B1FC-1A41E49FF2AC}"/>
              </a:ext>
            </a:extLst>
          </p:cNvPr>
          <p:cNvSpPr/>
          <p:nvPr/>
        </p:nvSpPr>
        <p:spPr>
          <a:xfrm>
            <a:off x="2115312" y="2617184"/>
            <a:ext cx="7961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"Player 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R1234-56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"cl4-win10"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$cl4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36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F13F-08EE-4BA7-BA68-736A4279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C415-3312-496D-B08A-72C84C24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/>
          <a:lstStyle/>
          <a:p>
            <a:r>
              <a:rPr lang="en-GB" dirty="0"/>
              <a:t>Create the self signed certificate:</a:t>
            </a:r>
          </a:p>
          <a:p>
            <a:endParaRPr lang="en-GB" dirty="0"/>
          </a:p>
          <a:p>
            <a:r>
              <a:rPr lang="en-GB" dirty="0"/>
              <a:t>Export the public key:</a:t>
            </a:r>
          </a:p>
          <a:p>
            <a:endParaRPr lang="en-GB" dirty="0"/>
          </a:p>
          <a:p>
            <a:r>
              <a:rPr lang="en-GB" dirty="0"/>
              <a:t>Copy the exported file to the other computer</a:t>
            </a:r>
          </a:p>
          <a:p>
            <a:r>
              <a:rPr lang="en-GB" dirty="0"/>
              <a:t>And import the certificate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19AEA-FEA2-4DF5-A922-AC5DAD2903CF}"/>
              </a:ext>
            </a:extLst>
          </p:cNvPr>
          <p:cNvSpPr/>
          <p:nvPr/>
        </p:nvSpPr>
        <p:spPr>
          <a:xfrm>
            <a:off x="838200" y="2142617"/>
            <a:ext cx="10378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SelfSignedCertificate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DocumentEncryptionCertLegacyCsp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 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DnsName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DscEncryptionCert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HashAlgorithm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SHA256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1C7D7-F8E0-4AF5-960E-CFE7DDDF4042}"/>
              </a:ext>
            </a:extLst>
          </p:cNvPr>
          <p:cNvSpPr/>
          <p:nvPr/>
        </p:nvSpPr>
        <p:spPr>
          <a:xfrm>
            <a:off x="838200" y="320002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Export-Certificate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"c:\temp\DscPublicKey.cer"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D739B4-1D2B-4A64-8ED3-7936AF0EC8E4}"/>
              </a:ext>
            </a:extLst>
          </p:cNvPr>
          <p:cNvSpPr/>
          <p:nvPr/>
        </p:nvSpPr>
        <p:spPr>
          <a:xfrm>
            <a:off x="838200" y="4705647"/>
            <a:ext cx="10073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Import-Certificate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env:temp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\DscPublicKey.cer"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CertStoreLocation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\My </a:t>
            </a:r>
          </a:p>
        </p:txBody>
      </p:sp>
    </p:spTree>
    <p:extLst>
      <p:ext uri="{BB962C8B-B14F-4D97-AF65-F5344CB8AC3E}">
        <p14:creationId xmlns:p14="http://schemas.microsoft.com/office/powerpoint/2010/main" val="1155005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0183-9B3A-40E9-B7D2-37D837B3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AF82-DD85-4E24-B5F4-ABCEFD44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configuration doesn’t change</a:t>
            </a:r>
          </a:p>
          <a:p>
            <a:r>
              <a:rPr lang="en-GB" dirty="0"/>
              <a:t>This is the good part: when writing configurations, the way they are distributed doesn’t matter</a:t>
            </a:r>
          </a:p>
          <a:p>
            <a:pPr lvl="1"/>
            <a:r>
              <a:rPr lang="en-GB" dirty="0"/>
              <a:t>You could pull them</a:t>
            </a:r>
          </a:p>
          <a:p>
            <a:pPr lvl="1"/>
            <a:r>
              <a:rPr lang="en-GB" dirty="0"/>
              <a:t>You could push them</a:t>
            </a:r>
          </a:p>
          <a:p>
            <a:pPr lvl="1"/>
            <a:r>
              <a:rPr lang="en-GB" dirty="0"/>
              <a:t>You could encrypt them</a:t>
            </a:r>
          </a:p>
          <a:p>
            <a:pPr lvl="1"/>
            <a:r>
              <a:rPr lang="en-GB" dirty="0"/>
              <a:t>You store them in a publicly available share</a:t>
            </a:r>
          </a:p>
          <a:p>
            <a:r>
              <a:rPr lang="en-GB" dirty="0"/>
              <a:t>What changes is the way the configuration is turned into a MOF-file</a:t>
            </a:r>
          </a:p>
          <a:p>
            <a:pPr lvl="1"/>
            <a:r>
              <a:rPr lang="en-GB" dirty="0"/>
              <a:t>Aka the compilation</a:t>
            </a:r>
          </a:p>
        </p:txBody>
      </p:sp>
    </p:spTree>
    <p:extLst>
      <p:ext uri="{BB962C8B-B14F-4D97-AF65-F5344CB8AC3E}">
        <p14:creationId xmlns:p14="http://schemas.microsoft.com/office/powerpoint/2010/main" val="328981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A924-A2EA-48AF-95AC-55E0817D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47F5-8C25-4115-93E9-926750BD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forgotten to store the thumbprint when importing the certificate</a:t>
            </a:r>
          </a:p>
          <a:p>
            <a:r>
              <a:rPr lang="en-GB" dirty="0"/>
              <a:t>So, look for the certificate, and store the thumbprint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configuration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96F99-42A9-4C29-8CB7-3B35828C516E}"/>
              </a:ext>
            </a:extLst>
          </p:cNvPr>
          <p:cNvSpPr/>
          <p:nvPr/>
        </p:nvSpPr>
        <p:spPr>
          <a:xfrm>
            <a:off x="838200" y="3177286"/>
            <a:ext cx="9683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\My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Subject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"CN=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DscEncryptionCert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cert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Thumbprint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B95BE-1101-4170-A972-E8F95E1B14EF}"/>
              </a:ext>
            </a:extLst>
          </p:cNvPr>
          <p:cNvSpPr/>
          <p:nvPr/>
        </p:nvSpPr>
        <p:spPr>
          <a:xfrm>
            <a:off x="422148" y="482667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AllNodes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@( 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'localhost’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PSDscAllowDomainUser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Thumbprint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cert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Thumbprint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CertificateFile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"c:\Scripts\Public Keys\DscPublicKey.cer"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   )	} </a:t>
            </a:r>
          </a:p>
        </p:txBody>
      </p:sp>
    </p:spTree>
    <p:extLst>
      <p:ext uri="{BB962C8B-B14F-4D97-AF65-F5344CB8AC3E}">
        <p14:creationId xmlns:p14="http://schemas.microsoft.com/office/powerpoint/2010/main" val="2511252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438C-3C14-45E6-A0D5-6D91A3A5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 descr="A person standing posing for the camera&#10;&#10;Description generated with very high confidence">
            <a:extLst>
              <a:ext uri="{FF2B5EF4-FFF2-40B4-BE49-F238E27FC236}">
                <a16:creationId xmlns:a16="http://schemas.microsoft.com/office/drawing/2014/main" id="{1E9CF8F9-8708-4FDB-A83F-C79F8ED6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18" y="2459132"/>
            <a:ext cx="377556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7514A-7026-4FB8-9944-49E1D9B3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5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54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EC76-8929-4944-BE5F-52569B34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218C-4E2A-4BA7-8FEB-EBB15E62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all MOF-files to the target computer</a:t>
            </a:r>
          </a:p>
          <a:p>
            <a:r>
              <a:rPr lang="en-GB" dirty="0"/>
              <a:t>Run the local configuration (to enable reboots)</a:t>
            </a:r>
          </a:p>
          <a:p>
            <a:pPr lvl="1"/>
            <a:endParaRPr lang="en-GB" dirty="0"/>
          </a:p>
          <a:p>
            <a:r>
              <a:rPr lang="en-GB" dirty="0"/>
              <a:t>Add the certificate thumbprint in the LCM-configuration</a:t>
            </a:r>
          </a:p>
          <a:p>
            <a:endParaRPr lang="en-GB" dirty="0"/>
          </a:p>
          <a:p>
            <a:r>
              <a:rPr lang="en-GB" dirty="0"/>
              <a:t>Which is bad news:</a:t>
            </a:r>
          </a:p>
          <a:p>
            <a:pPr lvl="1"/>
            <a:r>
              <a:rPr lang="en-GB" dirty="0"/>
              <a:t>We could add it now, risking that we loose the “Reboot if needed”</a:t>
            </a:r>
          </a:p>
          <a:p>
            <a:pPr lvl="1"/>
            <a:r>
              <a:rPr lang="en-GB" dirty="0"/>
              <a:t>We could have added the thumbprint in the configuration, making it specific for that computer (/certificate)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A8DB5-8FE5-4283-8033-101F0C091CE2}"/>
              </a:ext>
            </a:extLst>
          </p:cNvPr>
          <p:cNvSpPr/>
          <p:nvPr/>
        </p:nvSpPr>
        <p:spPr>
          <a:xfrm>
            <a:off x="838200" y="3729498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1B655-C011-40FC-B1C1-671D3D62C208}"/>
              </a:ext>
            </a:extLst>
          </p:cNvPr>
          <p:cNvSpPr/>
          <p:nvPr/>
        </p:nvSpPr>
        <p:spPr>
          <a:xfrm>
            <a:off x="838200" y="2846840"/>
            <a:ext cx="9009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132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5DB6-E6D2-435F-A32E-42AD6DB7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it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B5E1-DC0F-461F-A77C-D2893E5E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see file: LCM push configuration.ps1</a:t>
            </a:r>
          </a:p>
          <a:p>
            <a:r>
              <a:rPr lang="en-GB" dirty="0"/>
              <a:t>Get the thumbprint:</a:t>
            </a:r>
          </a:p>
          <a:p>
            <a:endParaRPr lang="en-GB" dirty="0"/>
          </a:p>
          <a:p>
            <a:r>
              <a:rPr lang="en-GB" dirty="0"/>
              <a:t>New configuration (only </a:t>
            </a:r>
            <a:r>
              <a:rPr lang="en-GB" dirty="0" err="1"/>
              <a:t>LocalConfigurationManager</a:t>
            </a:r>
            <a:r>
              <a:rPr lang="en-GB" dirty="0"/>
              <a:t>-block)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lvl="1"/>
            <a:endParaRPr lang="en-GB" dirty="0"/>
          </a:p>
          <a:p>
            <a:r>
              <a:rPr lang="en-GB" dirty="0"/>
              <a:t>Compile and apply</a:t>
            </a:r>
          </a:p>
          <a:p>
            <a:r>
              <a:rPr lang="en-GB" dirty="0"/>
              <a:t>Note how “</a:t>
            </a:r>
            <a:r>
              <a:rPr lang="en-GB" dirty="0" err="1"/>
              <a:t>RebootIfNeeded</a:t>
            </a:r>
            <a:r>
              <a:rPr lang="en-GB" dirty="0"/>
              <a:t>” is back to false…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44573-EB4F-443A-9CDB-A6FF15DA691B}"/>
              </a:ext>
            </a:extLst>
          </p:cNvPr>
          <p:cNvSpPr/>
          <p:nvPr/>
        </p:nvSpPr>
        <p:spPr>
          <a:xfrm>
            <a:off x="838200" y="2782669"/>
            <a:ext cx="8549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\My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Subject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"CN=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DscEncryptionCert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10F01-6C09-4217-AD83-A509C8DBED15}"/>
              </a:ext>
            </a:extLst>
          </p:cNvPr>
          <p:cNvSpPr/>
          <p:nvPr/>
        </p:nvSpPr>
        <p:spPr>
          <a:xfrm>
            <a:off x="838200" y="3770221"/>
            <a:ext cx="10024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LCMConfiguration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"localhost"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{  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LocalConfigurationManager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CertificateID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cert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Thumbprint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 } } } </a:t>
            </a:r>
          </a:p>
        </p:txBody>
      </p:sp>
    </p:spTree>
    <p:extLst>
      <p:ext uri="{BB962C8B-B14F-4D97-AF65-F5344CB8AC3E}">
        <p14:creationId xmlns:p14="http://schemas.microsoft.com/office/powerpoint/2010/main" val="298379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D847-7CC1-476A-9F3C-4C214EE3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7816-E922-4603-9A84-BAC8B788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DSC is supported on PowerShell 4.0 and 5.0</a:t>
            </a:r>
          </a:p>
          <a:p>
            <a:r>
              <a:rPr lang="en-GB" dirty="0"/>
              <a:t>DSC is also supported on PS Core 6.0</a:t>
            </a:r>
          </a:p>
          <a:p>
            <a:pPr lvl="1"/>
            <a:r>
              <a:rPr lang="en-GB" dirty="0"/>
              <a:t>PS Core: the version running on </a:t>
            </a:r>
            <a:r>
              <a:rPr lang="en-GB" dirty="0" err="1"/>
              <a:t>linux</a:t>
            </a:r>
            <a:r>
              <a:rPr lang="en-GB" dirty="0"/>
              <a:t>, mac and windows Nano</a:t>
            </a:r>
          </a:p>
          <a:p>
            <a:r>
              <a:rPr lang="en-GB" dirty="0"/>
              <a:t>Both have different code bases</a:t>
            </a:r>
          </a:p>
          <a:p>
            <a:r>
              <a:rPr lang="en-GB" dirty="0"/>
              <a:t>The future: DSC Core</a:t>
            </a:r>
          </a:p>
          <a:p>
            <a:pPr lvl="1"/>
            <a:r>
              <a:rPr lang="en-GB" dirty="0" err="1"/>
              <a:t>Xcopy</a:t>
            </a:r>
            <a:r>
              <a:rPr lang="en-GB" dirty="0"/>
              <a:t>-able package that runs on windows and </a:t>
            </a:r>
            <a:r>
              <a:rPr lang="en-GB" dirty="0" err="1"/>
              <a:t>linux</a:t>
            </a:r>
            <a:endParaRPr lang="en-GB" dirty="0"/>
          </a:p>
          <a:p>
            <a:pPr lvl="1"/>
            <a:r>
              <a:rPr lang="en-GB" dirty="0"/>
              <a:t>Single code base</a:t>
            </a:r>
          </a:p>
          <a:p>
            <a:pPr lvl="1"/>
            <a:r>
              <a:rPr lang="en-GB" dirty="0"/>
              <a:t>Current skillset and resources will be transferable</a:t>
            </a:r>
          </a:p>
          <a:p>
            <a:pPr lvl="1"/>
            <a:r>
              <a:rPr lang="en-GB" dirty="0"/>
              <a:t>Future of the Pull-server is </a:t>
            </a:r>
            <a:r>
              <a:rPr lang="en-GB" dirty="0" err="1"/>
              <a:t>unkown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361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3B34-134F-47B1-A8C9-FE9C19AA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it in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D801-67B2-46C3-A8AD-E846B114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bit more work, but the better option</a:t>
            </a:r>
          </a:p>
          <a:p>
            <a:r>
              <a:rPr lang="en-GB" dirty="0"/>
              <a:t>In the configuration</a:t>
            </a:r>
          </a:p>
          <a:p>
            <a:pPr lvl="1"/>
            <a:r>
              <a:rPr lang="en-GB" dirty="0"/>
              <a:t>Add the thumbprint as a parameter (or insert it through the configuration data)</a:t>
            </a:r>
          </a:p>
          <a:p>
            <a:pPr lvl="1"/>
            <a:r>
              <a:rPr lang="en-GB" dirty="0"/>
              <a:t>Add the “</a:t>
            </a:r>
            <a:r>
              <a:rPr lang="en-GB" dirty="0" err="1"/>
              <a:t>CertificateID</a:t>
            </a:r>
            <a:r>
              <a:rPr lang="en-GB" dirty="0"/>
              <a:t>” to the </a:t>
            </a:r>
            <a:r>
              <a:rPr lang="en-GB" dirty="0" err="1"/>
              <a:t>LocalConfigurationManager</a:t>
            </a:r>
            <a:endParaRPr lang="en-GB" dirty="0"/>
          </a:p>
          <a:p>
            <a:r>
              <a:rPr lang="en-GB" dirty="0"/>
              <a:t>Recompile (with the extra parameter), copy, reapply the LCM-config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913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5524-BE13-4522-8B1F-A3967968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81B1-1290-49D0-BCDA-F3BB9447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Nothing new here, simply start the DSC configuration</a:t>
            </a:r>
          </a:p>
        </p:txBody>
      </p:sp>
      <p:pic>
        <p:nvPicPr>
          <p:cNvPr id="5" name="Picture 4" descr="A picture containing grass, sky, outdoor, field&#10;&#10;Description generated with very high confidence">
            <a:extLst>
              <a:ext uri="{FF2B5EF4-FFF2-40B4-BE49-F238E27FC236}">
                <a16:creationId xmlns:a16="http://schemas.microsoft.com/office/drawing/2014/main" id="{06607E70-73C6-46C5-B206-4105A1B0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978150"/>
            <a:ext cx="6477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84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ECD7-AC07-4655-875F-618C4E3B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B36-51F6-4562-AFBA-0AE8C7CA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is quite a lot of work</a:t>
            </a:r>
          </a:p>
          <a:p>
            <a:r>
              <a:rPr lang="en-GB" dirty="0"/>
              <a:t>But you really should, especially since configurations don’t ‘add up’</a:t>
            </a:r>
          </a:p>
          <a:p>
            <a:pPr lvl="1"/>
            <a:r>
              <a:rPr lang="en-GB" dirty="0"/>
              <a:t>If you want to add a setting to a configuration, you’ll need the current configuration to alter it</a:t>
            </a:r>
          </a:p>
          <a:p>
            <a:r>
              <a:rPr lang="en-GB" dirty="0"/>
              <a:t>It would be great if you could integrate this with the company CA, and not be dependent on self-signed certificates</a:t>
            </a:r>
          </a:p>
          <a:p>
            <a:r>
              <a:rPr lang="en-GB" dirty="0"/>
              <a:t>Another approach would be to create users with JEP (just enough permissions), so their credentials aren’t that important</a:t>
            </a:r>
          </a:p>
          <a:p>
            <a:pPr lvl="1"/>
            <a:r>
              <a:rPr lang="en-GB" dirty="0"/>
              <a:t>Even common users can add up to 5 computers to a domain…</a:t>
            </a:r>
          </a:p>
        </p:txBody>
      </p:sp>
    </p:spTree>
    <p:extLst>
      <p:ext uri="{BB962C8B-B14F-4D97-AF65-F5344CB8AC3E}">
        <p14:creationId xmlns:p14="http://schemas.microsoft.com/office/powerpoint/2010/main" val="1964859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3B95-8D4E-46AD-A260-ADEDCE76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a configuration remotely (once)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5176-D9AC-4DAF-A5B1-BC5960BD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if we were to run only the “Start-</a:t>
            </a:r>
            <a:r>
              <a:rPr lang="en-GB" dirty="0" err="1"/>
              <a:t>DscConfiguration</a:t>
            </a:r>
            <a:r>
              <a:rPr lang="en-GB" dirty="0"/>
              <a:t>” on the remote computer</a:t>
            </a:r>
          </a:p>
          <a:p>
            <a:pPr lvl="1"/>
            <a:r>
              <a:rPr lang="en-GB" dirty="0"/>
              <a:t>Without even making a connection first, ideally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Works if you copy the compiled configuration first</a:t>
            </a:r>
          </a:p>
          <a:p>
            <a:r>
              <a:rPr lang="en-GB" dirty="0"/>
              <a:t>Alternative:</a:t>
            </a:r>
          </a:p>
          <a:p>
            <a:endParaRPr lang="en-GB" dirty="0"/>
          </a:p>
          <a:p>
            <a:r>
              <a:rPr lang="en-GB" dirty="0"/>
              <a:t>[Dis]advantages:</a:t>
            </a:r>
          </a:p>
          <a:p>
            <a:pPr lvl="1"/>
            <a:r>
              <a:rPr lang="en-GB" dirty="0"/>
              <a:t>+ Works on any computer that is CIM-capable</a:t>
            </a:r>
          </a:p>
          <a:p>
            <a:pPr lvl="1"/>
            <a:r>
              <a:rPr lang="en-GB" dirty="0"/>
              <a:t>+ No need to copy files</a:t>
            </a:r>
          </a:p>
          <a:p>
            <a:pPr lvl="1"/>
            <a:r>
              <a:rPr lang="en-GB" dirty="0"/>
              <a:t>- Configuration needs to be tuned to the </a:t>
            </a:r>
            <a:r>
              <a:rPr lang="en-GB" dirty="0" err="1"/>
              <a:t>computername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19B55-147A-4C30-AB9B-97A3FDBF338B}"/>
              </a:ext>
            </a:extLst>
          </p:cNvPr>
          <p:cNvSpPr/>
          <p:nvPr/>
        </p:nvSpPr>
        <p:spPr>
          <a:xfrm>
            <a:off x="838200" y="2956702"/>
            <a:ext cx="9975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…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3CA40-DEAD-49C3-8954-E908D47D4465}"/>
              </a:ext>
            </a:extLst>
          </p:cNvPr>
          <p:cNvSpPr/>
          <p:nvPr/>
        </p:nvSpPr>
        <p:spPr>
          <a:xfrm>
            <a:off x="838200" y="4101864"/>
            <a:ext cx="10411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…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 </a:t>
            </a:r>
          </a:p>
        </p:txBody>
      </p:sp>
    </p:spTree>
    <p:extLst>
      <p:ext uri="{BB962C8B-B14F-4D97-AF65-F5344CB8AC3E}">
        <p14:creationId xmlns:p14="http://schemas.microsoft.com/office/powerpoint/2010/main" val="91054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D1EC-FE12-4E3F-ACEA-725A8049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Wait, CIM?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1D0D-D44E-4722-A12D-248AEA8D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CIM session are a lighter version of </a:t>
            </a:r>
            <a:r>
              <a:rPr lang="en-GB" dirty="0" err="1"/>
              <a:t>PSSessions</a:t>
            </a:r>
            <a:endParaRPr lang="en-GB" dirty="0"/>
          </a:p>
          <a:p>
            <a:r>
              <a:rPr lang="en-GB" dirty="0"/>
              <a:t>CIM is the ‘new’ WMI and, theoretically, any OS can understand CIM</a:t>
            </a:r>
          </a:p>
          <a:p>
            <a:r>
              <a:rPr lang="en-GB" dirty="0"/>
              <a:t>The main difference for running a command over CIM: a connection is made to the CIM database, not to PowerShell</a:t>
            </a:r>
          </a:p>
          <a:p>
            <a:pPr lvl="1"/>
            <a:r>
              <a:rPr lang="en-GB" dirty="0"/>
              <a:t>The target doesn’t need PowerShell installed</a:t>
            </a:r>
          </a:p>
          <a:p>
            <a:r>
              <a:rPr lang="en-GB" dirty="0"/>
              <a:t>A CIM session is only </a:t>
            </a:r>
            <a:r>
              <a:rPr lang="en-GB" dirty="0" err="1"/>
              <a:t>openened</a:t>
            </a:r>
            <a:r>
              <a:rPr lang="en-GB" dirty="0"/>
              <a:t> when needed, not maintained</a:t>
            </a:r>
          </a:p>
          <a:p>
            <a:r>
              <a:rPr lang="en-GB" dirty="0"/>
              <a:t>CIM and </a:t>
            </a:r>
            <a:r>
              <a:rPr lang="en-GB" dirty="0" err="1"/>
              <a:t>PSSession</a:t>
            </a:r>
            <a:r>
              <a:rPr lang="en-GB" dirty="0"/>
              <a:t> both use </a:t>
            </a:r>
            <a:r>
              <a:rPr lang="en-GB" dirty="0" err="1"/>
              <a:t>WinRM</a:t>
            </a:r>
            <a:r>
              <a:rPr lang="en-GB" dirty="0"/>
              <a:t>, but CIM can also use DCOM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123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B47B-FBD8-4030-8938-B3BDF523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A243-894A-4665-9593-F2C1C346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File: Cim.ps1</a:t>
            </a:r>
          </a:p>
          <a:p>
            <a:r>
              <a:rPr lang="en-GB" dirty="0"/>
              <a:t>Take any regular configuration, but change…</a:t>
            </a:r>
          </a:p>
          <a:p>
            <a:endParaRPr lang="en-GB" dirty="0"/>
          </a:p>
          <a:p>
            <a:pPr lvl="1"/>
            <a:r>
              <a:rPr lang="en-GB" dirty="0"/>
              <a:t>Where “172.20.1.1” is the name of the target computer</a:t>
            </a:r>
          </a:p>
          <a:p>
            <a:pPr lvl="1"/>
            <a:r>
              <a:rPr lang="en-GB" dirty="0"/>
              <a:t>Also change it in the configuration data, if needed</a:t>
            </a:r>
          </a:p>
          <a:p>
            <a:r>
              <a:rPr lang="en-GB" dirty="0"/>
              <a:t>On compilation, you’ll get the following files: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96EF5-A01A-4CEF-9E2B-670F1915F8D1}"/>
              </a:ext>
            </a:extLst>
          </p:cNvPr>
          <p:cNvSpPr/>
          <p:nvPr/>
        </p:nvSpPr>
        <p:spPr>
          <a:xfrm>
            <a:off x="2941674" y="2839744"/>
            <a:ext cx="630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Localhost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to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"172.20.1.1”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03F66-3F3D-46C9-877F-BCF1F7AD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392" y="4792281"/>
            <a:ext cx="2429214" cy="1086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2674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9DF9-DAE9-4096-8743-624B8EDA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it remotely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7718-BF4E-4A5C-A027-27F06CB4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session</a:t>
            </a:r>
          </a:p>
          <a:p>
            <a:endParaRPr lang="en-GB" dirty="0"/>
          </a:p>
          <a:p>
            <a:r>
              <a:rPr lang="en-GB" dirty="0"/>
              <a:t>Credentials are the same type</a:t>
            </a:r>
            <a:br>
              <a:rPr lang="en-GB" dirty="0"/>
            </a:br>
            <a:r>
              <a:rPr lang="en-GB" dirty="0"/>
              <a:t>of variable as </a:t>
            </a:r>
            <a:r>
              <a:rPr lang="en-GB" dirty="0" err="1"/>
              <a:t>PSSessions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run the configurations…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ACBFD-882E-425C-9E35-F68E0C752B84}"/>
              </a:ext>
            </a:extLst>
          </p:cNvPr>
          <p:cNvSpPr/>
          <p:nvPr/>
        </p:nvSpPr>
        <p:spPr>
          <a:xfrm>
            <a:off x="838200" y="2284583"/>
            <a:ext cx="10975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credAdmin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"172.20.1.1"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0C65F-25B8-4743-8A68-76F5BBE9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82" y="2779708"/>
            <a:ext cx="5506218" cy="1581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5D7420-C6BC-4A53-806E-A1AFFF918ED8}"/>
              </a:ext>
            </a:extLst>
          </p:cNvPr>
          <p:cNvSpPr/>
          <p:nvPr/>
        </p:nvSpPr>
        <p:spPr>
          <a:xfrm>
            <a:off x="838200" y="4663705"/>
            <a:ext cx="110611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SimpleComputerRemote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SimpleComputerRemote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-Wait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4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CB6F-9A7A-4D88-9BD4-99E02186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A0E4-3218-4498-B6E3-9C9138BA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The advantage is that we can make a single configuration for a lot of computers, and run this configuration on all those computers without logging on to these computers locally to copy files or run commands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AA33F9-2F49-4898-A2F3-75466C8BAD45}"/>
              </a:ext>
            </a:extLst>
          </p:cNvPr>
          <p:cNvSpPr txBox="1">
            <a:spLocks/>
          </p:cNvSpPr>
          <p:nvPr/>
        </p:nvSpPr>
        <p:spPr>
          <a:xfrm>
            <a:off x="838200" y="315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Exercise: </a:t>
            </a:r>
            <a:r>
              <a:rPr lang="en-GB" dirty="0" err="1"/>
              <a:t>Testlab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1F1D63-CEAC-4D79-ACC5-B90E5C83F61D}"/>
              </a:ext>
            </a:extLst>
          </p:cNvPr>
          <p:cNvSpPr txBox="1">
            <a:spLocks/>
          </p:cNvSpPr>
          <p:nvPr/>
        </p:nvSpPr>
        <p:spPr>
          <a:xfrm>
            <a:off x="838200" y="4476751"/>
            <a:ext cx="10515600" cy="2016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need to </a:t>
            </a:r>
            <a:r>
              <a:rPr lang="en-GB" dirty="0" err="1"/>
              <a:t>prestage</a:t>
            </a:r>
            <a:r>
              <a:rPr lang="en-GB" dirty="0"/>
              <a:t> 15 computers for a </a:t>
            </a:r>
            <a:r>
              <a:rPr lang="en-GB" dirty="0" err="1"/>
              <a:t>PowerShellcourse</a:t>
            </a:r>
            <a:r>
              <a:rPr lang="en-GB" dirty="0"/>
              <a:t> with a domain controller and a fileserver</a:t>
            </a:r>
          </a:p>
          <a:p>
            <a:r>
              <a:rPr lang="en-GB" dirty="0"/>
              <a:t>Write a script that will setup both servers</a:t>
            </a:r>
          </a:p>
          <a:p>
            <a:pPr lvl="1"/>
            <a:r>
              <a:rPr lang="en-GB" dirty="0"/>
              <a:t>Hint: you can reuse a lot of code we made earlier</a:t>
            </a:r>
          </a:p>
          <a:p>
            <a:pPr lvl="1"/>
            <a:r>
              <a:rPr lang="en-GB" dirty="0"/>
              <a:t>Another hint: Using their IP-addresses will make life a lot easier</a:t>
            </a:r>
          </a:p>
        </p:txBody>
      </p:sp>
    </p:spTree>
    <p:extLst>
      <p:ext uri="{BB962C8B-B14F-4D97-AF65-F5344CB8AC3E}">
        <p14:creationId xmlns:p14="http://schemas.microsoft.com/office/powerpoint/2010/main" val="1262414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51BF-D631-44FB-BF75-BBD55756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7854-E482-4F97-8A65-4EF72F50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Now, there are two codebases for DSC</a:t>
            </a:r>
          </a:p>
          <a:p>
            <a:pPr lvl="1"/>
            <a:r>
              <a:rPr lang="en-GB" dirty="0"/>
              <a:t>One for PowerShell</a:t>
            </a:r>
          </a:p>
          <a:p>
            <a:pPr lvl="1"/>
            <a:r>
              <a:rPr lang="en-GB" dirty="0"/>
              <a:t>One for PowerShell core</a:t>
            </a:r>
          </a:p>
          <a:p>
            <a:r>
              <a:rPr lang="en-GB" dirty="0"/>
              <a:t>Maintaining two separate codebases for the same </a:t>
            </a:r>
            <a:br>
              <a:rPr lang="en-GB" dirty="0"/>
            </a:br>
            <a:r>
              <a:rPr lang="en-GB" dirty="0"/>
              <a:t>project is hard</a:t>
            </a:r>
          </a:p>
          <a:p>
            <a:r>
              <a:rPr lang="en-GB" dirty="0"/>
              <a:t>So Microsoft is working towards one codebase that replaces the two existing ones</a:t>
            </a:r>
          </a:p>
          <a:p>
            <a:r>
              <a:rPr lang="en-GB" dirty="0"/>
              <a:t>And in all the blog-posts regarding this, the pull-server is rarely mentioned</a:t>
            </a:r>
          </a:p>
          <a:p>
            <a:r>
              <a:rPr lang="en-GB" dirty="0"/>
              <a:t>What is mentioned, is this:</a:t>
            </a:r>
          </a:p>
        </p:txBody>
      </p:sp>
      <p:pic>
        <p:nvPicPr>
          <p:cNvPr id="9" name="Picture 8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B66EF930-3E47-48F6-8796-EDA50123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72" y="365124"/>
            <a:ext cx="2319528" cy="341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8BDE6C-B902-46D6-B23D-41876D17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8" y="1091748"/>
            <a:ext cx="10873303" cy="46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C01B-D589-4967-B710-AD8BE8A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009F-B156-438F-9A29-9CA4A83B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DSC is strongly integrated with Azure, and running some servers in the cloud isn’t that bad an idea</a:t>
            </a:r>
          </a:p>
          <a:p>
            <a:r>
              <a:rPr lang="en-GB" dirty="0"/>
              <a:t>But Azure isn’t free, and unlike for server operating systems (where there’s really only one option), there are a lot of cloud providers</a:t>
            </a:r>
          </a:p>
          <a:p>
            <a:pPr lvl="1"/>
            <a:r>
              <a:rPr lang="en-GB" dirty="0"/>
              <a:t>But creating your entire configuration in Azure DSC makes transitioning to the competition difficult</a:t>
            </a:r>
          </a:p>
          <a:p>
            <a:r>
              <a:rPr lang="en-GB" dirty="0"/>
              <a:t>But the blog posts say MS understands not all</a:t>
            </a:r>
            <a:br>
              <a:rPr lang="en-GB" dirty="0"/>
            </a:br>
            <a:r>
              <a:rPr lang="en-GB" dirty="0"/>
              <a:t>environments can go full cloud, so some support </a:t>
            </a:r>
            <a:br>
              <a:rPr lang="en-GB" dirty="0"/>
            </a:br>
            <a:r>
              <a:rPr lang="en-GB" dirty="0"/>
              <a:t>for pull servers will remain</a:t>
            </a:r>
          </a:p>
          <a:p>
            <a:r>
              <a:rPr lang="en-GB" dirty="0"/>
              <a:t>We’ll go into pull servers as they are now, hoping</a:t>
            </a:r>
            <a:br>
              <a:rPr lang="en-GB" dirty="0"/>
            </a:br>
            <a:r>
              <a:rPr lang="en-GB" dirty="0"/>
              <a:t>for the best</a:t>
            </a:r>
          </a:p>
          <a:p>
            <a:endParaRPr lang="en-GB" dirty="0"/>
          </a:p>
        </p:txBody>
      </p:sp>
      <p:pic>
        <p:nvPicPr>
          <p:cNvPr id="5" name="Picture 4" descr="A close up of a penguin&#10;&#10;Description generated with very high confidence">
            <a:extLst>
              <a:ext uri="{FF2B5EF4-FFF2-40B4-BE49-F238E27FC236}">
                <a16:creationId xmlns:a16="http://schemas.microsoft.com/office/drawing/2014/main" id="{9F4252B8-DDAB-42DA-A92D-2875627ED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94" y="3990912"/>
            <a:ext cx="2021586" cy="25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485-7055-4694-BC32-ED890B15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"I have PowerShell, why do I need Desired State Configuration?"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C4C6-AA0F-4015-AF98-C8998DFC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Create a share in normal </a:t>
            </a:r>
            <a:r>
              <a:rPr lang="en-GB" dirty="0" err="1"/>
              <a:t>powershell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Simple script, but what if Bob already has access, or the folder doesn’t exist, or…</a:t>
            </a:r>
          </a:p>
          <a:p>
            <a:r>
              <a:rPr lang="en-GB" dirty="0"/>
              <a:t>So the actual script: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03738-FEB9-4BF1-B5A3-C3C61F36853D}"/>
              </a:ext>
            </a:extLst>
          </p:cNvPr>
          <p:cNvSpPr/>
          <p:nvPr/>
        </p:nvSpPr>
        <p:spPr>
          <a:xfrm>
            <a:off x="838200" y="230737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MyShare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FullAccess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Bob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00728-5457-43E7-A924-0D33DE07FD79}"/>
              </a:ext>
            </a:extLst>
          </p:cNvPr>
          <p:cNvSpPr/>
          <p:nvPr/>
        </p:nvSpPr>
        <p:spPr>
          <a:xfrm>
            <a:off x="3509629" y="4180344"/>
            <a:ext cx="5172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shareExists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smbShare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smbShare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"Share with name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 exists"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shareExists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shareExists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"Creating share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 to ensure it is Present"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Need to call either Set-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SmbShare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 or *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ShareAccess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 cmdlets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r>
              <a:rPr lang="en-GB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ContainsKey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ChangeAccess</a:t>
            </a:r>
            <a:r>
              <a:rPr lang="en-GB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GB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#...etc, etc, etc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4206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9008-BFA2-4834-86BC-771D2A6A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D3EC-BB1F-4DD1-BF6D-5FF70CAE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service</a:t>
            </a:r>
          </a:p>
          <a:p>
            <a:pPr lvl="1"/>
            <a:r>
              <a:rPr lang="en-GB" dirty="0"/>
              <a:t>Has an </a:t>
            </a:r>
            <a:r>
              <a:rPr lang="en-GB" dirty="0" err="1"/>
              <a:t>Odata</a:t>
            </a:r>
            <a:r>
              <a:rPr lang="en-GB" dirty="0"/>
              <a:t> interface</a:t>
            </a:r>
          </a:p>
          <a:p>
            <a:pPr lvl="1"/>
            <a:r>
              <a:rPr lang="en-GB" dirty="0"/>
              <a:t>Can include </a:t>
            </a:r>
            <a:r>
              <a:rPr lang="en-US" dirty="0"/>
              <a:t>capabilities for target nodes to report back confirmation of success or failure</a:t>
            </a:r>
          </a:p>
          <a:p>
            <a:pPr lvl="1"/>
            <a:r>
              <a:rPr lang="en-US" dirty="0"/>
              <a:t>Generally advisable when you have a lot of servers to manage</a:t>
            </a:r>
            <a:endParaRPr lang="en-GB" dirty="0"/>
          </a:p>
          <a:p>
            <a:r>
              <a:rPr lang="en-GB" dirty="0"/>
              <a:t>SMB Service</a:t>
            </a:r>
          </a:p>
          <a:p>
            <a:pPr lvl="1"/>
            <a:r>
              <a:rPr lang="en-GB" dirty="0"/>
              <a:t>Basically a share on a server</a:t>
            </a:r>
          </a:p>
          <a:p>
            <a:pPr lvl="1"/>
            <a:r>
              <a:rPr lang="en-GB" dirty="0"/>
              <a:t>Less work to setup</a:t>
            </a:r>
          </a:p>
          <a:p>
            <a:pPr lvl="1"/>
            <a:r>
              <a:rPr lang="en-GB" dirty="0"/>
              <a:t>Doesn’t need the soon to be deprecated DSC-service</a:t>
            </a:r>
          </a:p>
          <a:p>
            <a:pPr lvl="1"/>
            <a:r>
              <a:rPr lang="en-GB" dirty="0"/>
              <a:t>Great in smaller environments</a:t>
            </a:r>
          </a:p>
        </p:txBody>
      </p:sp>
    </p:spTree>
    <p:extLst>
      <p:ext uri="{BB962C8B-B14F-4D97-AF65-F5344CB8AC3E}">
        <p14:creationId xmlns:p14="http://schemas.microsoft.com/office/powerpoint/2010/main" val="1993976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9C21-681A-4CBC-B12A-4C10AB0B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3342-DE9A-4762-8C6D-83B1D024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352" cy="4351338"/>
          </a:xfrm>
        </p:spPr>
        <p:txBody>
          <a:bodyPr/>
          <a:lstStyle/>
          <a:p>
            <a:r>
              <a:rPr lang="en-GB" dirty="0"/>
              <a:t>File: Pull server setup.ps1</a:t>
            </a:r>
          </a:p>
          <a:p>
            <a:r>
              <a:rPr lang="en-GB" dirty="0"/>
              <a:t>We’ll promote MS01 to our pull server</a:t>
            </a:r>
          </a:p>
          <a:p>
            <a:pPr lvl="1"/>
            <a:r>
              <a:rPr lang="en-GB" dirty="0"/>
              <a:t>And FS01 to our client</a:t>
            </a:r>
          </a:p>
          <a:p>
            <a:r>
              <a:rPr lang="en-GB" dirty="0"/>
              <a:t>Connect to MS01, and install the module </a:t>
            </a:r>
            <a:r>
              <a:rPr lang="en-GB" dirty="0" err="1"/>
              <a:t>xPSDesiredStateConfiguration</a:t>
            </a:r>
            <a:endParaRPr lang="en-GB" dirty="0"/>
          </a:p>
          <a:p>
            <a:r>
              <a:rPr lang="en-GB" dirty="0"/>
              <a:t> Unlike the example, we’ll setup a HTTP pull-server</a:t>
            </a:r>
          </a:p>
          <a:p>
            <a:pPr lvl="1"/>
            <a:r>
              <a:rPr lang="en-GB" dirty="0"/>
              <a:t>Which is fine for labs, but not for production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B17113-3621-4620-8ECC-25FA2E2E8DB2}"/>
              </a:ext>
            </a:extLst>
          </p:cNvPr>
          <p:cNvGrpSpPr/>
          <p:nvPr/>
        </p:nvGrpSpPr>
        <p:grpSpPr>
          <a:xfrm>
            <a:off x="838200" y="4538625"/>
            <a:ext cx="3250592" cy="2106429"/>
            <a:chOff x="838200" y="4538625"/>
            <a:chExt cx="3250592" cy="2106429"/>
          </a:xfrm>
        </p:grpSpPr>
        <p:pic>
          <p:nvPicPr>
            <p:cNvPr id="1026" name="Picture 2" descr="Image result for labrador">
              <a:extLst>
                <a:ext uri="{FF2B5EF4-FFF2-40B4-BE49-F238E27FC236}">
                  <a16:creationId xmlns:a16="http://schemas.microsoft.com/office/drawing/2014/main" id="{5B20F2D5-1684-433E-B0C1-2BEF95FF2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538625"/>
              <a:ext cx="3159643" cy="2106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C98A49-DC78-433A-A008-B8C34107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7355" y="5975498"/>
              <a:ext cx="671437" cy="66955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D6BA9A-252C-414F-910F-DCE77522307D}"/>
              </a:ext>
            </a:extLst>
          </p:cNvPr>
          <p:cNvGrpSpPr/>
          <p:nvPr/>
        </p:nvGrpSpPr>
        <p:grpSpPr>
          <a:xfrm>
            <a:off x="8103210" y="4124940"/>
            <a:ext cx="3449091" cy="2520114"/>
            <a:chOff x="8103210" y="4124940"/>
            <a:chExt cx="3449091" cy="2520114"/>
          </a:xfrm>
        </p:grpSpPr>
        <p:pic>
          <p:nvPicPr>
            <p:cNvPr id="1028" name="Picture 4" descr="Image result for production">
              <a:extLst>
                <a:ext uri="{FF2B5EF4-FFF2-40B4-BE49-F238E27FC236}">
                  <a16:creationId xmlns:a16="http://schemas.microsoft.com/office/drawing/2014/main" id="{8F3FBB9A-7E51-4566-AB1E-15C2290D7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4159" y="4124940"/>
              <a:ext cx="3358142" cy="2520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2DB9E6-1959-4E73-8B88-81A2A1198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3210" y="5966779"/>
              <a:ext cx="699233" cy="67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55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900B-7844-433F-ADBC-85AF9BC8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9600-8670-46CC-B3BF-68C21454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configure the pull server, an example configuration file is available</a:t>
            </a:r>
          </a:p>
          <a:p>
            <a:pPr lvl="1"/>
            <a:r>
              <a:rPr lang="en-GB" dirty="0"/>
              <a:t>Look for Sample_xDscWebServiceRegistration.ps1 </a:t>
            </a:r>
          </a:p>
          <a:p>
            <a:r>
              <a:rPr lang="en-GB" dirty="0"/>
              <a:t>The script needs:</a:t>
            </a:r>
          </a:p>
          <a:p>
            <a:pPr lvl="1"/>
            <a:r>
              <a:rPr lang="en-GB" dirty="0"/>
              <a:t>A node name, localhost is default and fine</a:t>
            </a:r>
          </a:p>
          <a:p>
            <a:pPr lvl="1"/>
            <a:r>
              <a:rPr lang="en-GB" dirty="0"/>
              <a:t>A unique </a:t>
            </a:r>
            <a:r>
              <a:rPr lang="en-GB" dirty="0" err="1"/>
              <a:t>guid</a:t>
            </a:r>
            <a:r>
              <a:rPr lang="en-GB" dirty="0"/>
              <a:t> value, that can be generated using “New-</a:t>
            </a:r>
            <a:r>
              <a:rPr lang="en-GB" dirty="0" err="1"/>
              <a:t>Guid</a:t>
            </a:r>
            <a:r>
              <a:rPr lang="en-GB" dirty="0"/>
              <a:t>”</a:t>
            </a:r>
          </a:p>
          <a:p>
            <a:r>
              <a:rPr lang="en-GB" dirty="0"/>
              <a:t>What the script does:</a:t>
            </a:r>
          </a:p>
          <a:p>
            <a:pPr lvl="1"/>
            <a:r>
              <a:rPr lang="en-GB" dirty="0"/>
              <a:t>Installs the DSC-Service</a:t>
            </a:r>
          </a:p>
          <a:p>
            <a:pPr lvl="1"/>
            <a:r>
              <a:rPr lang="en-GB" dirty="0"/>
              <a:t>Configures the server to use port 8080 and some more useful stuff</a:t>
            </a:r>
          </a:p>
          <a:p>
            <a:pPr lvl="1"/>
            <a:r>
              <a:rPr lang="en-GB" dirty="0"/>
              <a:t>Exports the registration key (the random </a:t>
            </a:r>
            <a:r>
              <a:rPr lang="en-GB" dirty="0" err="1"/>
              <a:t>guid</a:t>
            </a:r>
            <a:r>
              <a:rPr lang="en-GB" dirty="0"/>
              <a:t>) to a file</a:t>
            </a:r>
          </a:p>
        </p:txBody>
      </p:sp>
    </p:spTree>
    <p:extLst>
      <p:ext uri="{BB962C8B-B14F-4D97-AF65-F5344CB8AC3E}">
        <p14:creationId xmlns:p14="http://schemas.microsoft.com/office/powerpoint/2010/main" val="857763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5FA1-AB7E-4FEF-B5CE-2F398910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my pull server running?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7F21-4326-42B4-B063-32B2D060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Surf to </a:t>
            </a:r>
            <a:r>
              <a:rPr lang="en-GB" dirty="0">
                <a:hlinkClick r:id="rId2"/>
              </a:rPr>
              <a:t>http://[name</a:t>
            </a:r>
            <a:r>
              <a:rPr lang="en-GB" dirty="0"/>
              <a:t> of server]:8080/</a:t>
            </a:r>
            <a:r>
              <a:rPr lang="en-GB" dirty="0" err="1"/>
              <a:t>PSDSCPullServer.svc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C0D53-7262-4093-9473-6FC29C066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23"/>
          <a:stretch/>
        </p:blipFill>
        <p:spPr>
          <a:xfrm>
            <a:off x="2100262" y="2656921"/>
            <a:ext cx="7991475" cy="42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98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B3A5-4175-4BCE-988F-91B24F99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the client to listen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7B1E-035B-465F-A770-783056F2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client, another script is available (in the same file as before)</a:t>
            </a:r>
          </a:p>
          <a:p>
            <a:r>
              <a:rPr lang="en-GB" dirty="0"/>
              <a:t>The script needs:</a:t>
            </a:r>
          </a:p>
          <a:p>
            <a:pPr lvl="1"/>
            <a:r>
              <a:rPr lang="en-GB" dirty="0"/>
              <a:t>A node name, localhost is default and fine</a:t>
            </a:r>
          </a:p>
          <a:p>
            <a:pPr lvl="1"/>
            <a:r>
              <a:rPr lang="en-GB" dirty="0"/>
              <a:t>The exported unique random value from before</a:t>
            </a:r>
          </a:p>
          <a:p>
            <a:pPr lvl="1"/>
            <a:r>
              <a:rPr lang="en-GB" dirty="0"/>
              <a:t>The name of the pull-server</a:t>
            </a:r>
          </a:p>
          <a:p>
            <a:pPr lvl="1"/>
            <a:r>
              <a:rPr lang="en-GB" dirty="0"/>
              <a:t>The name of the configuration on the pull server that this computer will use</a:t>
            </a:r>
          </a:p>
          <a:p>
            <a:r>
              <a:rPr lang="en-GB" dirty="0"/>
              <a:t>What the script does:</a:t>
            </a:r>
          </a:p>
          <a:p>
            <a:pPr lvl="1"/>
            <a:r>
              <a:rPr lang="en-GB" dirty="0"/>
              <a:t>Configures the LCM to use Pull (and reboot, and refresh regularly)</a:t>
            </a:r>
          </a:p>
          <a:p>
            <a:pPr lvl="1"/>
            <a:r>
              <a:rPr lang="en-GB" dirty="0"/>
              <a:t>Saves the </a:t>
            </a:r>
            <a:r>
              <a:rPr lang="en-GB" dirty="0" err="1"/>
              <a:t>guid</a:t>
            </a:r>
            <a:r>
              <a:rPr lang="en-GB" dirty="0"/>
              <a:t> and name for the server containing configurations</a:t>
            </a:r>
          </a:p>
          <a:p>
            <a:pPr lvl="1"/>
            <a:r>
              <a:rPr lang="en-GB" dirty="0"/>
              <a:t>Saves the </a:t>
            </a:r>
            <a:r>
              <a:rPr lang="en-GB" dirty="0" err="1"/>
              <a:t>guid</a:t>
            </a:r>
            <a:r>
              <a:rPr lang="en-GB" dirty="0"/>
              <a:t> and name for the reporting server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076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8B07-4BC4-4BD2-89F4-F00598C4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B68F-ACCD-43D3-A4C8-FEA37D3A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client is listening, so back to the server to create a configuration</a:t>
            </a:r>
          </a:p>
          <a:p>
            <a:r>
              <a:rPr lang="en-GB" dirty="0"/>
              <a:t>To start of simply, let’s just create a folder…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B2202-5734-45F8-B33D-3DC57708D6B1}"/>
              </a:ext>
            </a:extLst>
          </p:cNvPr>
          <p:cNvSpPr/>
          <p:nvPr/>
        </p:nvSpPr>
        <p:spPr>
          <a:xfrm>
            <a:off x="838200" y="2783594"/>
            <a:ext cx="10515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FS01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DscResource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GB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ModuleName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sz="1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PSDesiredStateConfiguration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FS01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Ensure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You can also set Ensure to "Absent"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Type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"Directory"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 is "File".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DestinationPath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"C:\SharedFolder"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FS01 </a:t>
            </a:r>
          </a:p>
        </p:txBody>
      </p:sp>
    </p:spTree>
    <p:extLst>
      <p:ext uri="{BB962C8B-B14F-4D97-AF65-F5344CB8AC3E}">
        <p14:creationId xmlns:p14="http://schemas.microsoft.com/office/powerpoint/2010/main" val="3058640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CCBA-79B2-41DC-A995-F1C83A99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5BE6-33C7-4422-BDD5-C777D4AF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Comes down to moving the files with the correct name and a checksum to the right location</a:t>
            </a:r>
          </a:p>
          <a:p>
            <a:pPr lvl="1"/>
            <a:r>
              <a:rPr lang="en-GB" dirty="0"/>
              <a:t>Correct name: the </a:t>
            </a:r>
            <a:r>
              <a:rPr lang="en-GB" dirty="0" err="1"/>
              <a:t>ClientConfigName</a:t>
            </a:r>
            <a:r>
              <a:rPr lang="en-GB" dirty="0"/>
              <a:t> from when installing the pull server</a:t>
            </a:r>
          </a:p>
          <a:p>
            <a:pPr lvl="1"/>
            <a:r>
              <a:rPr lang="en-GB" dirty="0"/>
              <a:t>A checksum: New-</a:t>
            </a:r>
            <a:r>
              <a:rPr lang="en-GB" dirty="0" err="1"/>
              <a:t>DscChecksum</a:t>
            </a:r>
            <a:endParaRPr lang="en-GB" dirty="0"/>
          </a:p>
          <a:p>
            <a:pPr lvl="1"/>
            <a:r>
              <a:rPr lang="en-GB" dirty="0"/>
              <a:t>The right location: </a:t>
            </a:r>
            <a:r>
              <a:rPr lang="en-US" dirty="0"/>
              <a:t> </a:t>
            </a:r>
            <a:r>
              <a:rPr lang="en-US" sz="1800" dirty="0"/>
              <a:t>"$</a:t>
            </a:r>
            <a:r>
              <a:rPr lang="en-US" sz="1800" dirty="0" err="1"/>
              <a:t>env:PROGRAMFILES</a:t>
            </a:r>
            <a:r>
              <a:rPr lang="en-US" sz="1800" dirty="0"/>
              <a:t>\</a:t>
            </a:r>
            <a:r>
              <a:rPr lang="en-US" sz="1800" dirty="0" err="1"/>
              <a:t>WindowsPowerShell</a:t>
            </a:r>
            <a:r>
              <a:rPr lang="en-US" sz="1800" dirty="0"/>
              <a:t>\</a:t>
            </a:r>
            <a:r>
              <a:rPr lang="en-US" sz="1800" dirty="0" err="1"/>
              <a:t>DscService</a:t>
            </a:r>
            <a:r>
              <a:rPr lang="en-US" sz="1800" dirty="0"/>
              <a:t>\Configuration" 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131AF1-ED11-45FA-81C6-518242199680}"/>
              </a:ext>
            </a:extLst>
          </p:cNvPr>
          <p:cNvSpPr/>
          <p:nvPr/>
        </p:nvSpPr>
        <p:spPr>
          <a:xfrm>
            <a:off x="838200" y="4001294"/>
            <a:ext cx="1081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DscChecksum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ConfigurationPath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.\FS01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OutPath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.\FS01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.\FS01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FS01*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 `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env:PROGRAMFILES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WindowsPowerShell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DscService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\Configuration"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11148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FAAE-2BE6-4CD6-8280-5C1D2815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has it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4B04-5D9C-4B10-9E6F-A73CD74C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to the client!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AD274-AD2E-42B0-9475-C82AE2EF66F8}"/>
              </a:ext>
            </a:extLst>
          </p:cNvPr>
          <p:cNvSpPr/>
          <p:nvPr/>
        </p:nvSpPr>
        <p:spPr>
          <a:xfrm>
            <a:off x="3133344" y="2523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c:\SharedFolder?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output?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Test-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true? </a:t>
            </a:r>
          </a:p>
        </p:txBody>
      </p:sp>
    </p:spTree>
    <p:extLst>
      <p:ext uri="{BB962C8B-B14F-4D97-AF65-F5344CB8AC3E}">
        <p14:creationId xmlns:p14="http://schemas.microsoft.com/office/powerpoint/2010/main" val="520070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5744-54F7-430A-BE59-588F7816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Adding to the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6F21-574B-4693-AE20-FB3FC322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FS01 isn’t a member of the domain yet</a:t>
            </a:r>
          </a:p>
          <a:p>
            <a:pPr lvl="1"/>
            <a:r>
              <a:rPr lang="en-GB" dirty="0"/>
              <a:t>I’m going to let that sink in</a:t>
            </a:r>
          </a:p>
          <a:p>
            <a:r>
              <a:rPr lang="en-GB" dirty="0"/>
              <a:t>Let’s add it</a:t>
            </a:r>
          </a:p>
          <a:p>
            <a:pPr lvl="1"/>
            <a:r>
              <a:rPr lang="en-GB" dirty="0"/>
              <a:t>You’ll need to use the </a:t>
            </a:r>
            <a:r>
              <a:rPr lang="en-GB" dirty="0" err="1"/>
              <a:t>xComputer</a:t>
            </a:r>
            <a:r>
              <a:rPr lang="en-GB" dirty="0"/>
              <a:t> module</a:t>
            </a:r>
          </a:p>
          <a:p>
            <a:pPr lvl="2"/>
            <a:r>
              <a:rPr lang="en-GB" dirty="0"/>
              <a:t>To compile the configuration</a:t>
            </a:r>
          </a:p>
          <a:p>
            <a:pPr lvl="2"/>
            <a:r>
              <a:rPr lang="en-GB" dirty="0"/>
              <a:t>To apply the configuration</a:t>
            </a:r>
          </a:p>
          <a:p>
            <a:pPr lvl="2"/>
            <a:r>
              <a:rPr lang="en-GB" dirty="0"/>
              <a:t>Preferably without installing it on the client first</a:t>
            </a:r>
          </a:p>
        </p:txBody>
      </p:sp>
    </p:spTree>
    <p:extLst>
      <p:ext uri="{BB962C8B-B14F-4D97-AF65-F5344CB8AC3E}">
        <p14:creationId xmlns:p14="http://schemas.microsoft.com/office/powerpoint/2010/main" val="1865156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5FB5-F05C-4E19-B56C-E3FA310F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Distributing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1EC8-7CA4-45D3-8158-D96ACDB3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Modules are downloaded in $</a:t>
            </a:r>
            <a:r>
              <a:rPr lang="en-GB" dirty="0" err="1"/>
              <a:t>env:PSModulePath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This contains three paths (;-separated), and the middle one is where the modules are installed when using Install-Module</a:t>
            </a:r>
          </a:p>
          <a:p>
            <a:r>
              <a:rPr lang="en-GB" dirty="0"/>
              <a:t>The structure of an installed module: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The structure of the zipped module (ready to distribute):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872CD-6E88-462B-B42A-1773F64F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3429000"/>
            <a:ext cx="5753903" cy="1428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57C8E-DA90-4602-97F8-0D15D436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06" y="5331310"/>
            <a:ext cx="4553585" cy="1505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6799A-BE60-4B2E-880E-80A33F1FE0A1}"/>
              </a:ext>
            </a:extLst>
          </p:cNvPr>
          <p:cNvSpPr/>
          <p:nvPr/>
        </p:nvSpPr>
        <p:spPr>
          <a:xfrm>
            <a:off x="8372791" y="3338623"/>
            <a:ext cx="441600" cy="41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5702C-4C36-43DE-84A2-0FA00F8934B9}"/>
              </a:ext>
            </a:extLst>
          </p:cNvPr>
          <p:cNvSpPr txBox="1"/>
          <p:nvPr/>
        </p:nvSpPr>
        <p:spPr>
          <a:xfrm>
            <a:off x="8593591" y="5266291"/>
            <a:ext cx="308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Version-subfolder isn’t allowed</a:t>
            </a:r>
          </a:p>
        </p:txBody>
      </p:sp>
    </p:spTree>
    <p:extLst>
      <p:ext uri="{BB962C8B-B14F-4D97-AF65-F5344CB8AC3E}">
        <p14:creationId xmlns:p14="http://schemas.microsoft.com/office/powerpoint/2010/main" val="6431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E4F0-632A-4A98-9436-A349E482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“What you want to do” vs “how to do it?”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2439-578A-48C6-ADA6-56872319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know what you want to do, but have to figure out how to do it</a:t>
            </a:r>
          </a:p>
          <a:p>
            <a:r>
              <a:rPr lang="en-GB" dirty="0"/>
              <a:t>The idea behind DSC is that you define what you want to do, and the resources (official, community or custom) know how to do this</a:t>
            </a:r>
          </a:p>
          <a:p>
            <a:r>
              <a:rPr lang="en-GB" dirty="0"/>
              <a:t>So, a share with the correct access: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8CEC4-15C4-4B5D-A6A9-8A2F19DB9EC8}"/>
              </a:ext>
            </a:extLst>
          </p:cNvPr>
          <p:cNvSpPr/>
          <p:nvPr/>
        </p:nvSpPr>
        <p:spPr>
          <a:xfrm>
            <a:off x="6301563" y="3318570"/>
            <a:ext cx="58904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Sample_Share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DscResource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xSmbShare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NodeName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{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xSmbShare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MySMBShare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{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Ensure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Name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MyShare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Path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"C:\Demo\Temp"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ReadAccess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"Alice"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FullAccess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"Bob"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}}} </a:t>
            </a:r>
          </a:p>
        </p:txBody>
      </p:sp>
    </p:spTree>
    <p:extLst>
      <p:ext uri="{BB962C8B-B14F-4D97-AF65-F5344CB8AC3E}">
        <p14:creationId xmlns:p14="http://schemas.microsoft.com/office/powerpoint/2010/main" val="1413680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3BD7-3A2F-4A77-99BF-FD769B8E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Distributing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38F9-CE49-40D9-A213-A5B404C4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zipping the module (Compress-Archive)</a:t>
            </a:r>
          </a:p>
          <a:p>
            <a:pPr lvl="1"/>
            <a:r>
              <a:rPr lang="en-GB" dirty="0"/>
              <a:t>Move it to the location selected when installing the Pull-server</a:t>
            </a:r>
          </a:p>
          <a:p>
            <a:pPr lvl="1"/>
            <a:r>
              <a:rPr lang="en-GB" dirty="0"/>
              <a:t>Generate a checksum</a:t>
            </a:r>
          </a:p>
          <a:p>
            <a:r>
              <a:rPr lang="en-GB" dirty="0"/>
              <a:t>And to have a client download it</a:t>
            </a:r>
          </a:p>
          <a:p>
            <a:pPr lvl="1"/>
            <a:r>
              <a:rPr lang="en-GB" dirty="0"/>
              <a:t>Refer to it in a configuration</a:t>
            </a:r>
          </a:p>
          <a:p>
            <a:r>
              <a:rPr lang="en-GB" dirty="0"/>
              <a:t>PS: Where are the modules installed?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79C0C-D096-4185-9A71-A6CC51CDE501}"/>
              </a:ext>
            </a:extLst>
          </p:cNvPr>
          <p:cNvSpPr/>
          <p:nvPr/>
        </p:nvSpPr>
        <p:spPr>
          <a:xfrm>
            <a:off x="838200" y="4557574"/>
            <a:ext cx="9838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env:PSModulePath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env:PSModulePath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85497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5A8E-B9F6-47BF-8BCD-0EE739C9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add the DC to 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B43A-6558-4370-897E-4EF3C773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already created the configuration for our domain controller</a:t>
            </a:r>
          </a:p>
          <a:p>
            <a:r>
              <a:rPr lang="en-GB" dirty="0"/>
              <a:t>It would </a:t>
            </a:r>
            <a:r>
              <a:rPr lang="en-GB"/>
              <a:t>be easy </a:t>
            </a:r>
            <a:r>
              <a:rPr lang="en-GB" dirty="0"/>
              <a:t>to add this configuration to our pull-server, no?</a:t>
            </a:r>
          </a:p>
          <a:p>
            <a:endParaRPr lang="en-GB" dirty="0"/>
          </a:p>
          <a:p>
            <a:r>
              <a:rPr lang="en-GB" dirty="0"/>
              <a:t>Hint: Compile the MOF on the DC, otherwise you’ll have a lot of work installing modules</a:t>
            </a:r>
          </a:p>
        </p:txBody>
      </p:sp>
    </p:spTree>
    <p:extLst>
      <p:ext uri="{BB962C8B-B14F-4D97-AF65-F5344CB8AC3E}">
        <p14:creationId xmlns:p14="http://schemas.microsoft.com/office/powerpoint/2010/main" val="23972591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C932-B77A-4291-B83B-B112FA6B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Reports from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90FE-152E-4845-94C5-06DB6C6F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setting up the client to listen to the pull-server, we’ve set it to use it as a report-server as well</a:t>
            </a:r>
          </a:p>
          <a:p>
            <a:pPr lvl="1"/>
            <a:r>
              <a:rPr lang="en-GB" dirty="0"/>
              <a:t>In fact, these reports were the main advantage of using an IIS-pull server, vs an SMB-pull server</a:t>
            </a:r>
          </a:p>
          <a:p>
            <a:r>
              <a:rPr lang="en-GB" dirty="0"/>
              <a:t>The reports sent to this server are saved in a database</a:t>
            </a:r>
          </a:p>
          <a:p>
            <a:pPr lvl="1"/>
            <a:r>
              <a:rPr lang="en-GB" dirty="0"/>
              <a:t>This is also the database where registered computers are stored</a:t>
            </a:r>
          </a:p>
          <a:p>
            <a:pPr lvl="1"/>
            <a:r>
              <a:rPr lang="en-GB" dirty="0"/>
              <a:t>You can, if you wish, replace it with a </a:t>
            </a:r>
            <a:r>
              <a:rPr lang="en-GB" dirty="0" err="1"/>
              <a:t>SQLServer</a:t>
            </a:r>
            <a:r>
              <a:rPr lang="en-GB" dirty="0"/>
              <a:t> database</a:t>
            </a:r>
          </a:p>
          <a:p>
            <a:r>
              <a:rPr lang="en-GB" dirty="0"/>
              <a:t>Get the reports by sending a </a:t>
            </a:r>
            <a:r>
              <a:rPr lang="en-GB" dirty="0" err="1"/>
              <a:t>webrequest</a:t>
            </a:r>
            <a:r>
              <a:rPr lang="en-GB" dirty="0"/>
              <a:t> to the</a:t>
            </a:r>
            <a:br>
              <a:rPr lang="en-GB" dirty="0"/>
            </a:br>
            <a:r>
              <a:rPr lang="en-GB" dirty="0" err="1"/>
              <a:t>reportingserver</a:t>
            </a:r>
            <a:endParaRPr lang="en-GB" dirty="0"/>
          </a:p>
          <a:p>
            <a:pPr lvl="1"/>
            <a:r>
              <a:rPr lang="en-GB" dirty="0"/>
              <a:t>It returns </a:t>
            </a:r>
            <a:r>
              <a:rPr lang="en-GB" dirty="0" err="1"/>
              <a:t>json</a:t>
            </a:r>
            <a:r>
              <a:rPr lang="en-GB" dirty="0"/>
              <a:t>, that can be converted to an object</a:t>
            </a:r>
          </a:p>
          <a:p>
            <a:r>
              <a:rPr lang="en-GB" dirty="0"/>
              <a:t>What properties are available?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2C414-6735-4F7E-B072-3AB180EB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625" y="3692134"/>
            <a:ext cx="2295845" cy="28007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BFF533-CCEE-4C43-8B87-2F861D6EA143}"/>
              </a:ext>
            </a:extLst>
          </p:cNvPr>
          <p:cNvCxnSpPr/>
          <p:nvPr/>
        </p:nvCxnSpPr>
        <p:spPr>
          <a:xfrm>
            <a:off x="5624623" y="5837274"/>
            <a:ext cx="398721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31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CE4D-0E39-4288-88D0-364194D9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4749-E582-404C-AD02-302CF5EC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Problem: to get the reports, you have to pass the </a:t>
            </a:r>
            <a:r>
              <a:rPr lang="en-GB" dirty="0" err="1"/>
              <a:t>agentID</a:t>
            </a:r>
            <a:r>
              <a:rPr lang="en-GB" dirty="0"/>
              <a:t> of the server the reports will be about</a:t>
            </a:r>
          </a:p>
          <a:p>
            <a:r>
              <a:rPr lang="en-GB" dirty="0"/>
              <a:t>Getting the </a:t>
            </a:r>
            <a:r>
              <a:rPr lang="en-GB" dirty="0" err="1"/>
              <a:t>agentID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Can’t I get the </a:t>
            </a:r>
            <a:r>
              <a:rPr lang="en-GB" dirty="0" err="1"/>
              <a:t>agentID’s</a:t>
            </a:r>
            <a:r>
              <a:rPr lang="en-GB" dirty="0"/>
              <a:t> from the server?</a:t>
            </a:r>
          </a:p>
          <a:p>
            <a:pPr lvl="1"/>
            <a:r>
              <a:rPr lang="en-GB" dirty="0"/>
              <a:t>Not easily…</a:t>
            </a:r>
          </a:p>
          <a:p>
            <a:pPr lvl="1"/>
            <a:endParaRPr lang="en-GB" dirty="0"/>
          </a:p>
          <a:p>
            <a:r>
              <a:rPr lang="en-GB" dirty="0"/>
              <a:t>File: Reports.ps1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6D62E-BF14-4B88-A6EF-A5B14499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3160233"/>
            <a:ext cx="769727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83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281E-3E02-4573-8CC4-43D71CD7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Hacking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B31C-F5DD-4300-9B7C-E9085869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Remember the database: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could open it using a GUI-tool</a:t>
            </a:r>
          </a:p>
          <a:p>
            <a:pPr lvl="1"/>
            <a:r>
              <a:rPr lang="en-GB" dirty="0">
                <a:hlinkClick r:id="rId2"/>
              </a:rPr>
              <a:t>https://www.nirsoft.net/utils/ese_database_view.html</a:t>
            </a:r>
            <a:endParaRPr lang="en-GB" dirty="0"/>
          </a:p>
          <a:p>
            <a:r>
              <a:rPr lang="en-GB" dirty="0"/>
              <a:t>Or using PowerShell</a:t>
            </a:r>
          </a:p>
          <a:p>
            <a:pPr lvl="1"/>
            <a:r>
              <a:rPr lang="en-GB" dirty="0"/>
              <a:t>Someone made a module</a:t>
            </a:r>
          </a:p>
          <a:p>
            <a:pPr lvl="1"/>
            <a:r>
              <a:rPr lang="en-GB" dirty="0"/>
              <a:t>First copy the database, with IIS stopped</a:t>
            </a:r>
          </a:p>
          <a:p>
            <a:pPr lvl="1"/>
            <a:r>
              <a:rPr lang="en-GB" dirty="0"/>
              <a:t>Then investigate</a:t>
            </a:r>
          </a:p>
          <a:p>
            <a:r>
              <a:rPr lang="en-GB" dirty="0"/>
              <a:t>File: Hacking the database.ps1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3CEC4-A613-4514-941D-B92DE2F5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78" y="1825625"/>
            <a:ext cx="5715798" cy="12098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7637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3E2C-1606-44EA-98ED-F7227E4F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D84F-724C-47B4-8B21-77030C1B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setup IIS, the developers control the settings for the site</a:t>
            </a:r>
          </a:p>
          <a:p>
            <a:r>
              <a:rPr lang="en-GB" dirty="0"/>
              <a:t>The developers have their own testing-machines</a:t>
            </a:r>
          </a:p>
          <a:p>
            <a:pPr lvl="1"/>
            <a:r>
              <a:rPr lang="en-GB" dirty="0"/>
              <a:t>Configured with a DSC-configuration</a:t>
            </a:r>
          </a:p>
          <a:p>
            <a:r>
              <a:rPr lang="en-GB" dirty="0"/>
              <a:t>How can you use this DSC-configuration to configure the site, without changing the DSC-configuration you already have for the server?</a:t>
            </a:r>
          </a:p>
          <a:p>
            <a:r>
              <a:rPr lang="en-GB" dirty="0"/>
              <a:t>Partial configurations!</a:t>
            </a:r>
          </a:p>
          <a:p>
            <a:pPr lvl="1"/>
            <a:r>
              <a:rPr lang="en-GB" dirty="0"/>
              <a:t>Multiple Pull-configurations (from different servers)</a:t>
            </a:r>
          </a:p>
          <a:p>
            <a:pPr lvl="1"/>
            <a:r>
              <a:rPr lang="en-GB" dirty="0"/>
              <a:t>Multiple Push-configurations</a:t>
            </a:r>
          </a:p>
          <a:p>
            <a:pPr lvl="1"/>
            <a:r>
              <a:rPr lang="en-GB" dirty="0"/>
              <a:t>A combination of both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6942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224B-2DFE-473C-94B2-185A698C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001A-9812-44E0-B0FB-0692DCC7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FS01 gets the following config from the Pull-server</a:t>
            </a:r>
          </a:p>
          <a:p>
            <a:pPr lvl="1"/>
            <a:r>
              <a:rPr lang="en-GB" dirty="0"/>
              <a:t>Folder c:\SharedFolder exists</a:t>
            </a:r>
          </a:p>
          <a:p>
            <a:pPr lvl="1"/>
            <a:r>
              <a:rPr lang="en-GB" dirty="0"/>
              <a:t>Is member of domain</a:t>
            </a:r>
          </a:p>
          <a:p>
            <a:r>
              <a:rPr lang="en-GB" dirty="0"/>
              <a:t>We’ll replace it by two different configurations</a:t>
            </a:r>
          </a:p>
          <a:p>
            <a:pPr lvl="1"/>
            <a:r>
              <a:rPr lang="en-GB" dirty="0"/>
              <a:t>IIS is installed, with the management interface</a:t>
            </a:r>
          </a:p>
          <a:p>
            <a:pPr lvl="1"/>
            <a:r>
              <a:rPr lang="en-GB" dirty="0"/>
              <a:t>A file called “index.htm” exists at c:\inetpub\wwwroot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File: Partial configuration.ps1</a:t>
            </a:r>
          </a:p>
        </p:txBody>
      </p:sp>
    </p:spTree>
    <p:extLst>
      <p:ext uri="{BB962C8B-B14F-4D97-AF65-F5344CB8AC3E}">
        <p14:creationId xmlns:p14="http://schemas.microsoft.com/office/powerpoint/2010/main" val="924501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2E14-4FE1-4744-BF21-3314F67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Mixed partial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82F2-9F7B-4817-BAE1-16EE03DD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previous Pull-configuration for FS01 back into the full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06226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You made it">
            <a:extLst>
              <a:ext uri="{FF2B5EF4-FFF2-40B4-BE49-F238E27FC236}">
                <a16:creationId xmlns:a16="http://schemas.microsoft.com/office/drawing/2014/main" id="{EC10FCA2-6F8B-4016-BB0C-2BBEDABC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639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5BDC-C626-477D-8550-74E4AA5B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Followup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8EAB-910D-42FD-96FF-8D00070C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email: </a:t>
            </a:r>
            <a:r>
              <a:rPr lang="en-GB" dirty="0">
                <a:hlinkClick r:id="rId3"/>
              </a:rPr>
              <a:t>Jochen.marien@thomasmore.be</a:t>
            </a:r>
            <a:endParaRPr lang="en-GB" dirty="0"/>
          </a:p>
          <a:p>
            <a:r>
              <a:rPr lang="en-GB" dirty="0"/>
              <a:t>Please send</a:t>
            </a:r>
          </a:p>
          <a:p>
            <a:pPr lvl="1"/>
            <a:r>
              <a:rPr lang="en-GB" dirty="0"/>
              <a:t>Questions (not to difficult)</a:t>
            </a:r>
          </a:p>
          <a:p>
            <a:pPr lvl="1"/>
            <a:r>
              <a:rPr lang="en-GB" dirty="0"/>
              <a:t>Real live examples (as difficult as possible)</a:t>
            </a:r>
          </a:p>
          <a:p>
            <a:pPr lvl="1"/>
            <a:r>
              <a:rPr lang="en-GB" dirty="0"/>
              <a:t>Stuff you notice in three weeks I should have told you now</a:t>
            </a:r>
          </a:p>
        </p:txBody>
      </p:sp>
    </p:spTree>
    <p:extLst>
      <p:ext uri="{BB962C8B-B14F-4D97-AF65-F5344CB8AC3E}">
        <p14:creationId xmlns:p14="http://schemas.microsoft.com/office/powerpoint/2010/main" val="23600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AC45ED-AAC5-4B27-A13E-5D628C05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9061"/>
            <a:ext cx="10425499" cy="5717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65915-BD08-4138-BDE3-62101B98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1369958"/>
            <a:ext cx="6857999" cy="9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71FE-8A53-454F-8A80-4458CD41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669E-C0AB-47AE-9D44-A72AF96A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Configurations:</a:t>
            </a:r>
          </a:p>
          <a:p>
            <a:pPr lvl="1"/>
            <a:r>
              <a:rPr lang="en-GB" dirty="0"/>
              <a:t>Declarative PS-script that defines and configures a configuration</a:t>
            </a:r>
          </a:p>
          <a:p>
            <a:pPr lvl="1"/>
            <a:r>
              <a:rPr lang="en-GB" dirty="0"/>
              <a:t>Uses resources and is applied to an LCM</a:t>
            </a:r>
          </a:p>
          <a:p>
            <a:r>
              <a:rPr lang="en-GB" dirty="0"/>
              <a:t>Resources:</a:t>
            </a:r>
          </a:p>
          <a:p>
            <a:pPr lvl="1"/>
            <a:r>
              <a:rPr lang="en-GB" dirty="0"/>
              <a:t>Transform a configuration into an actual PS-script</a:t>
            </a:r>
          </a:p>
          <a:p>
            <a:r>
              <a:rPr lang="en-GB" dirty="0"/>
              <a:t>The Local Configuration Manager:</a:t>
            </a:r>
          </a:p>
          <a:p>
            <a:pPr lvl="1"/>
            <a:r>
              <a:rPr lang="en-GB" dirty="0"/>
              <a:t>The engine to which configurations are applied</a:t>
            </a:r>
          </a:p>
          <a:p>
            <a:pPr lvl="1"/>
            <a:r>
              <a:rPr lang="en-GB" dirty="0"/>
              <a:t>Runs on every target node</a:t>
            </a:r>
          </a:p>
        </p:txBody>
      </p:sp>
    </p:spTree>
    <p:extLst>
      <p:ext uri="{BB962C8B-B14F-4D97-AF65-F5344CB8AC3E}">
        <p14:creationId xmlns:p14="http://schemas.microsoft.com/office/powerpoint/2010/main" val="136608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9B2F-DB13-4F2A-B2A1-10938D2E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 vs GPO’s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BC606-BD23-4CFB-83B6-D419613E0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82958"/>
              </p:ext>
            </p:extLst>
          </p:nvPr>
        </p:nvGraphicFramePr>
        <p:xfrm>
          <a:off x="838200" y="1825625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585043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4740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4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Proven technology that we all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new, still 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Requires Active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anywhere (the DMZ,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Works on every Windows since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 installed on 7/2008R2, but also works on </a:t>
                      </a:r>
                      <a:r>
                        <a:rPr lang="en-GB" dirty="0" err="1"/>
                        <a:t>linux</a:t>
                      </a:r>
                      <a:r>
                        <a:rPr lang="en-GB" dirty="0"/>
                        <a:t> (mostly with the same commands, even)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4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Prevents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Reverts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0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Administered via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Administered via PowerShell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 workstations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5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Sort of extensible, but not really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Really extensible (when you can program and have some time on your hands)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0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 clients really don’t want GPO’s, they don’t get GPO’s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 distributed, but an admin on the server can turn it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 many GPO’s as you 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Only one DSC configuration can be present at a time (but partial configurations are supported)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9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4504</TotalTime>
  <Words>4478</Words>
  <Application>Microsoft Office PowerPoint</Application>
  <PresentationFormat>Widescreen</PresentationFormat>
  <Paragraphs>684</Paragraphs>
  <Slides>69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Lucida Console</vt:lpstr>
      <vt:lpstr>Office Theme</vt:lpstr>
      <vt:lpstr>Windows PowerShell </vt:lpstr>
      <vt:lpstr>PowerPoint Presentation</vt:lpstr>
      <vt:lpstr>The course material</vt:lpstr>
      <vt:lpstr>DSC</vt:lpstr>
      <vt:lpstr>"I have PowerShell, why do I need Desired State Configuration?"</vt:lpstr>
      <vt:lpstr>“What you want to do” vs “how to do it?”</vt:lpstr>
      <vt:lpstr>PowerPoint Presentation</vt:lpstr>
      <vt:lpstr>Key concepts</vt:lpstr>
      <vt:lpstr>DSC vs GPO’s</vt:lpstr>
      <vt:lpstr>What we’ll do</vt:lpstr>
      <vt:lpstr>Write the configuration</vt:lpstr>
      <vt:lpstr>Write the configuration</vt:lpstr>
      <vt:lpstr>Compile the configuration</vt:lpstr>
      <vt:lpstr>Compile the configuration</vt:lpstr>
      <vt:lpstr>Apply the configuration</vt:lpstr>
      <vt:lpstr>Check successful execution</vt:lpstr>
      <vt:lpstr>The configuration with a parameter</vt:lpstr>
      <vt:lpstr>And what about Scripts?</vt:lpstr>
      <vt:lpstr>But I don’t want to check the servers</vt:lpstr>
      <vt:lpstr>Exercise: Basic webserver</vt:lpstr>
      <vt:lpstr>Configurations</vt:lpstr>
      <vt:lpstr>On resources</vt:lpstr>
      <vt:lpstr>Simple computer</vt:lpstr>
      <vt:lpstr>Installing modules</vt:lpstr>
      <vt:lpstr>Compile the configuration</vt:lpstr>
      <vt:lpstr>Compiling: Configuration data</vt:lpstr>
      <vt:lpstr>Compiling: Configuration data</vt:lpstr>
      <vt:lpstr>But the password is encrypted</vt:lpstr>
      <vt:lpstr>Can this fix another of our problems?</vt:lpstr>
      <vt:lpstr>Exercise: Domain Controller</vt:lpstr>
      <vt:lpstr>Encrypt the configuration</vt:lpstr>
      <vt:lpstr>Overall process</vt:lpstr>
      <vt:lpstr>We have two computers</vt:lpstr>
      <vt:lpstr>Creating the certificate</vt:lpstr>
      <vt:lpstr>The configuration</vt:lpstr>
      <vt:lpstr>Compiling the configuration</vt:lpstr>
      <vt:lpstr>PowerPoint Presentation</vt:lpstr>
      <vt:lpstr>Applying the configuration</vt:lpstr>
      <vt:lpstr>Adding it now</vt:lpstr>
      <vt:lpstr>Add it in the configuration</vt:lpstr>
      <vt:lpstr>Compile and run</vt:lpstr>
      <vt:lpstr>Encryption</vt:lpstr>
      <vt:lpstr>Run a configuration remotely (once)</vt:lpstr>
      <vt:lpstr>Wait, CIM?</vt:lpstr>
      <vt:lpstr>Let’s start</vt:lpstr>
      <vt:lpstr>Run it remotely</vt:lpstr>
      <vt:lpstr>But why?</vt:lpstr>
      <vt:lpstr>The pull server</vt:lpstr>
      <vt:lpstr>Azure</vt:lpstr>
      <vt:lpstr>Types of pull server</vt:lpstr>
      <vt:lpstr>Setting up the pull server</vt:lpstr>
      <vt:lpstr>Configure the pull server</vt:lpstr>
      <vt:lpstr>Is my pull server running?</vt:lpstr>
      <vt:lpstr>Setup the client to listen</vt:lpstr>
      <vt:lpstr>Adding the configuration</vt:lpstr>
      <vt:lpstr>Distributing the configuration</vt:lpstr>
      <vt:lpstr>But has it worked?</vt:lpstr>
      <vt:lpstr>Exercise: Adding to the domain</vt:lpstr>
      <vt:lpstr>Solution: Distributing a module</vt:lpstr>
      <vt:lpstr>Solution: Distributing a module</vt:lpstr>
      <vt:lpstr>Exercise: add the DC to the pull server</vt:lpstr>
      <vt:lpstr>Reports from pull server</vt:lpstr>
      <vt:lpstr>Getting the reports</vt:lpstr>
      <vt:lpstr>Hacking the database</vt:lpstr>
      <vt:lpstr>Partial configurations</vt:lpstr>
      <vt:lpstr>The example</vt:lpstr>
      <vt:lpstr>Exercise: Mixed partial configuration</vt:lpstr>
      <vt:lpstr>PowerPoint Presentation</vt:lpstr>
      <vt:lpstr>Followup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299</cp:revision>
  <dcterms:created xsi:type="dcterms:W3CDTF">2016-01-25T12:29:25Z</dcterms:created>
  <dcterms:modified xsi:type="dcterms:W3CDTF">2018-04-26T14:08:39Z</dcterms:modified>
</cp:coreProperties>
</file>