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4" r:id="rId3"/>
    <p:sldId id="281" r:id="rId4"/>
    <p:sldId id="276" r:id="rId5"/>
    <p:sldId id="277" r:id="rId6"/>
    <p:sldId id="278" r:id="rId7"/>
    <p:sldId id="293" r:id="rId8"/>
    <p:sldId id="279" r:id="rId9"/>
    <p:sldId id="29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2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BFE17-89F1-4719-BD21-7EFD0061431B}" v="2" dt="2021-05-05T12:14:2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3F3BFE17-89F1-4719-BD21-7EFD0061431B}"/>
    <pc:docChg chg="custSel addSld modSld">
      <pc:chgData name="Jochen Mariën" userId="a4f8d9ed-3895-4365-b2d5-9432cb8a20d4" providerId="ADAL" clId="{3F3BFE17-89F1-4719-BD21-7EFD0061431B}" dt="2021-05-05T12:14:59.540" v="59" actId="20577"/>
      <pc:docMkLst>
        <pc:docMk/>
      </pc:docMkLst>
      <pc:sldChg chg="modSp add mod">
        <pc:chgData name="Jochen Mariën" userId="a4f8d9ed-3895-4365-b2d5-9432cb8a20d4" providerId="ADAL" clId="{3F3BFE17-89F1-4719-BD21-7EFD0061431B}" dt="2021-05-05T12:13:59.141" v="8" actId="20577"/>
        <pc:sldMkLst>
          <pc:docMk/>
          <pc:sldMk cId="2486912699" sldId="257"/>
        </pc:sldMkLst>
        <pc:spChg chg="mod">
          <ac:chgData name="Jochen Mariën" userId="a4f8d9ed-3895-4365-b2d5-9432cb8a20d4" providerId="ADAL" clId="{3F3BFE17-89F1-4719-BD21-7EFD0061431B}" dt="2021-05-05T12:13:59.141" v="8" actId="20577"/>
          <ac:spMkLst>
            <pc:docMk/>
            <pc:sldMk cId="2486912699" sldId="257"/>
            <ac:spMk id="6" creationId="{00000000-0000-0000-0000-000000000000}"/>
          </ac:spMkLst>
        </pc:spChg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2055361093" sldId="276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614206392" sldId="277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413680248" sldId="278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366085765" sldId="279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3565203855" sldId="280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3624608719" sldId="281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804883302" sldId="282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673293284" sldId="283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436888098" sldId="284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4115006906" sldId="285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2674539490" sldId="286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3654385591" sldId="287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4118110182" sldId="288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70369149" sldId="289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4211752918" sldId="290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38043173" sldId="291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2353828345" sldId="292"/>
        </pc:sldMkLst>
      </pc:sldChg>
      <pc:sldChg chg="add">
        <pc:chgData name="Jochen Mariën" userId="a4f8d9ed-3895-4365-b2d5-9432cb8a20d4" providerId="ADAL" clId="{3F3BFE17-89F1-4719-BD21-7EFD0061431B}" dt="2021-05-05T12:14:23.216" v="9"/>
        <pc:sldMkLst>
          <pc:docMk/>
          <pc:sldMk cId="1852556739" sldId="293"/>
        </pc:sldMkLst>
      </pc:sldChg>
      <pc:sldChg chg="addSp delSp modSp new mod chgLayout">
        <pc:chgData name="Jochen Mariën" userId="a4f8d9ed-3895-4365-b2d5-9432cb8a20d4" providerId="ADAL" clId="{3F3BFE17-89F1-4719-BD21-7EFD0061431B}" dt="2021-05-05T12:14:59.540" v="59" actId="20577"/>
        <pc:sldMkLst>
          <pc:docMk/>
          <pc:sldMk cId="1383161720" sldId="294"/>
        </pc:sldMkLst>
        <pc:spChg chg="del mod ord">
          <ac:chgData name="Jochen Mariën" userId="a4f8d9ed-3895-4365-b2d5-9432cb8a20d4" providerId="ADAL" clId="{3F3BFE17-89F1-4719-BD21-7EFD0061431B}" dt="2021-05-05T12:14:43.445" v="11" actId="700"/>
          <ac:spMkLst>
            <pc:docMk/>
            <pc:sldMk cId="1383161720" sldId="294"/>
            <ac:spMk id="2" creationId="{455D6E33-F736-4FE0-8788-D19F5BF5B7E0}"/>
          </ac:spMkLst>
        </pc:spChg>
        <pc:spChg chg="del mod ord">
          <ac:chgData name="Jochen Mariën" userId="a4f8d9ed-3895-4365-b2d5-9432cb8a20d4" providerId="ADAL" clId="{3F3BFE17-89F1-4719-BD21-7EFD0061431B}" dt="2021-05-05T12:14:43.445" v="11" actId="700"/>
          <ac:spMkLst>
            <pc:docMk/>
            <pc:sldMk cId="1383161720" sldId="294"/>
            <ac:spMk id="3" creationId="{429F4C1C-6B1E-46FC-9E44-2E2FCC7847FA}"/>
          </ac:spMkLst>
        </pc:spChg>
        <pc:spChg chg="add mod ord">
          <ac:chgData name="Jochen Mariën" userId="a4f8d9ed-3895-4365-b2d5-9432cb8a20d4" providerId="ADAL" clId="{3F3BFE17-89F1-4719-BD21-7EFD0061431B}" dt="2021-05-05T12:14:50.448" v="35" actId="20577"/>
          <ac:spMkLst>
            <pc:docMk/>
            <pc:sldMk cId="1383161720" sldId="294"/>
            <ac:spMk id="4" creationId="{0CE7D57D-D19A-4C83-9C4E-549E8B1FD34C}"/>
          </ac:spMkLst>
        </pc:spChg>
        <pc:spChg chg="add mod ord">
          <ac:chgData name="Jochen Mariën" userId="a4f8d9ed-3895-4365-b2d5-9432cb8a20d4" providerId="ADAL" clId="{3F3BFE17-89F1-4719-BD21-7EFD0061431B}" dt="2021-05-05T12:14:59.540" v="59" actId="20577"/>
          <ac:spMkLst>
            <pc:docMk/>
            <pc:sldMk cId="1383161720" sldId="294"/>
            <ac:spMk id="5" creationId="{BCE967F5-9FDF-4737-98F4-6964229505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8E81D-E3D9-44F8-B493-2F622C72565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47D-79C0-4237-969F-636B1E69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https://docs.microsoft.com/en-us/powershell/dsc/overview</a:t>
            </a:r>
          </a:p>
          <a:p>
            <a:r>
              <a:rPr lang="en-GB" dirty="0"/>
              <a:t>https://blogs.msdn.microsoft.com/powershell/2018/01/26/dsc-planning-update-january-2018/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6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https://docs.microsoft.com/en-us/powershell/dsc/dscforengineers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41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https://blogs.technet.microsoft.com/ashleymcglone/2017/02/27/compare-group-policy-gpo-and-powershell-desired-state-configuration-dsc/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2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19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https://docs.microsoft.com/en-us/powershell/dsc/securemof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48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675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582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748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F5CF-6079-4A5E-A0D2-75445C09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7ED1-DD2A-4A00-A2F5-7B842257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0082-23E6-4F68-A40F-EF01AF74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8EF-0651-4D8E-9A26-3F9DAB7B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0A0B-7ADB-4FBD-8894-5BB2B3CF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202F-67AA-4E6B-950A-A3A455AE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79CD4-9202-4D85-924A-6317970B8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A812-7A06-4DB0-91C5-9D0E98E4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FA52-068D-46B1-A9F8-3D9D83F8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810E-8499-4104-9260-ABED1F2E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BC18C-4123-465E-B215-1F495056C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1C1B8-A9AD-407E-9D67-9FA9BDA1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2163-CEEF-4B27-BDF8-0E9ACAEE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6BD-25D3-44FC-8BA2-45437E92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5D77-405E-4DF1-8538-84DD1774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7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C4FB-3B43-45D6-B51E-20289487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6327-D17A-43D8-AE88-5BA0C742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8241-FC45-4D7D-BEFB-3E77FD69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E65B-36EE-4709-A857-9FB6933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8903-2EB5-48C4-A666-0D509280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3442-0B06-4BD6-BB35-0D85C849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A25A2-8ECF-49E3-9419-FFAB74D0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5551-ACF2-492A-ACD0-8D2C85A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E7C6-A999-40FE-89FC-FFF9D8E0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F6BA-57B6-4186-BDD4-D148B8A5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2F1F-0D99-4180-B09D-4715D84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883B-2E4A-463E-B1FF-AB345D1B1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0BD7D-F99B-4BAD-AA73-95817D63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3B09-081E-4049-87E8-BD5E703E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B7DF-E270-4D15-AC08-34107309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7701-CB9B-4332-A7EC-BD16E8A0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DCE2-93E3-43EF-A991-E8EF3994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B440-279C-4B00-B2C4-390C997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1F24F-E443-47BF-92B1-52643F968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BF00B-9CFB-4F2F-BD70-C04CD9E64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6D044-4BA0-408A-ACA7-C2CC76098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2946A-E4E6-433E-BD5F-AB6BEF81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88C59-9E89-40C6-8A49-62DFDABE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A9DA8-A13D-406A-8C18-E53FDB00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B9D7-3483-439B-A4CE-19C50C89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94FD2-7318-4324-9583-A4402756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73B36-820E-4AC4-9C7B-6C83216E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3335C-0152-4256-94A9-BED7F580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3B579-371E-4730-AF42-6B0FCE56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1D69-41B9-4783-9B8A-11A43E8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0625C-BC5C-4828-A526-70AEB57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909-46B7-46AD-987A-F15CA4B3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A94A-1C83-4697-BCF0-09D75874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A46AB-CC19-4CBE-86EF-D2ABE1FE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6C3A5-DC4F-4505-B694-4C5C6BB2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D651-0676-480E-83FC-F17E3666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214C-E09C-48BB-93A1-7A3330E7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0FC-8410-4079-A183-0DBC0DCC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87B3A-3CC5-4DF3-A36F-A32F53B0A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1A678-17F2-4F0D-AF43-42840449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0FB1-BED6-4C2C-B2BC-6D772DF2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1403-F72E-43B6-9BB3-888603AE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105-DA9F-4EBC-8416-8785270E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01717-DA6C-4488-866D-CF766FDB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2A2A-BC89-4483-8970-258D7CA7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72B1-CEE2-45FC-92C4-15A5CA3B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AE15-EA2C-4F46-AE47-FA06EE579C8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85A7-A860-4E8D-9726-ACB365DB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5F3B-0531-4161-B2F6-80DA9EF1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F8EE-7C7C-40EE-A6A5-3D5372AF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dsc/fileresour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jj554301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ochen/PS-DSC-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-Desired State Configuration, part 1 -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F5D-7B79-459F-BAB5-AB8691F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592C-EBE0-431C-96E8-18A6C0DE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Write a configuration that states a folder “c:\Scripts” has to be present</a:t>
            </a:r>
          </a:p>
          <a:p>
            <a:r>
              <a:rPr lang="en-GB" dirty="0"/>
              <a:t>Compile this into a MOF-file</a:t>
            </a:r>
          </a:p>
          <a:p>
            <a:r>
              <a:rPr lang="en-GB" dirty="0"/>
              <a:t>Apply the configuration to the local computer</a:t>
            </a:r>
          </a:p>
          <a:p>
            <a:r>
              <a:rPr lang="en-GB" dirty="0"/>
              <a:t>Check whether the computer is ok</a:t>
            </a:r>
          </a:p>
          <a:p>
            <a:r>
              <a:rPr lang="en-GB" dirty="0"/>
              <a:t>Break the configuration</a:t>
            </a:r>
          </a:p>
          <a:p>
            <a:r>
              <a:rPr lang="en-GB" dirty="0"/>
              <a:t>And let it fix itself</a:t>
            </a:r>
          </a:p>
          <a:p>
            <a:endParaRPr lang="en-GB" dirty="0"/>
          </a:p>
          <a:p>
            <a:r>
              <a:rPr lang="en-GB" dirty="0"/>
              <a:t>File: “</a:t>
            </a:r>
            <a:r>
              <a:rPr lang="en-GB" dirty="0" err="1"/>
              <a:t>FolderPresent</a:t>
            </a:r>
            <a:r>
              <a:rPr lang="en-GB" dirty="0"/>
              <a:t> [</a:t>
            </a:r>
            <a:r>
              <a:rPr lang="en-GB" dirty="0" err="1"/>
              <a:t>conf</a:t>
            </a:r>
            <a:r>
              <a:rPr lang="en-GB" dirty="0"/>
              <a:t>/run].ps1”</a:t>
            </a:r>
          </a:p>
          <a:p>
            <a:r>
              <a:rPr lang="en-GB" dirty="0"/>
              <a:t>Computer: cl3-win10</a:t>
            </a:r>
          </a:p>
        </p:txBody>
      </p:sp>
    </p:spTree>
    <p:extLst>
      <p:ext uri="{BB962C8B-B14F-4D97-AF65-F5344CB8AC3E}">
        <p14:creationId xmlns:p14="http://schemas.microsoft.com/office/powerpoint/2010/main" val="356520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162F-4B65-494C-B808-7FF08FFC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5D98-8EBA-4087-8769-EF87C4A8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DSC configuration is really a function of the type “configuration”</a:t>
            </a:r>
          </a:p>
          <a:p>
            <a:r>
              <a:rPr lang="en-GB" dirty="0"/>
              <a:t>It needs a name, and this can be any name</a:t>
            </a:r>
          </a:p>
          <a:p>
            <a:pPr lvl="1"/>
            <a:r>
              <a:rPr lang="en-GB" dirty="0"/>
              <a:t>But that is the name you will use later on to ‘load’ the configuration</a:t>
            </a:r>
          </a:p>
          <a:p>
            <a:r>
              <a:rPr lang="en-GB" dirty="0"/>
              <a:t>It needs one or more </a:t>
            </a:r>
            <a:r>
              <a:rPr lang="en-GB" b="1" dirty="0"/>
              <a:t>node</a:t>
            </a:r>
            <a:r>
              <a:rPr lang="en-GB" dirty="0"/>
              <a:t>-blocks</a:t>
            </a:r>
          </a:p>
          <a:p>
            <a:pPr lvl="1"/>
            <a:r>
              <a:rPr lang="en-GB" dirty="0"/>
              <a:t>Define the nodes that the configuration will apply to</a:t>
            </a:r>
          </a:p>
          <a:p>
            <a:pPr lvl="1"/>
            <a:r>
              <a:rPr lang="en-GB" dirty="0"/>
              <a:t>Named “localhost” or the name of the PC</a:t>
            </a:r>
          </a:p>
          <a:p>
            <a:r>
              <a:rPr lang="en-GB" dirty="0"/>
              <a:t>Every node-block needs resource-blocks</a:t>
            </a:r>
          </a:p>
          <a:p>
            <a:pPr lvl="1"/>
            <a:r>
              <a:rPr lang="en-GB" dirty="0"/>
              <a:t>Contain the actual configuration</a:t>
            </a:r>
          </a:p>
          <a:p>
            <a:pPr lvl="1"/>
            <a:r>
              <a:rPr lang="en-GB" dirty="0"/>
              <a:t>Also have a name that you can refer to later on when using “</a:t>
            </a:r>
            <a:r>
              <a:rPr lang="en-GB" dirty="0" err="1"/>
              <a:t>DependsOn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Named after the resource we’ll be configuring</a:t>
            </a:r>
          </a:p>
          <a:p>
            <a:pPr lvl="2"/>
            <a:r>
              <a:rPr lang="en-GB" dirty="0"/>
              <a:t>“File”, “</a:t>
            </a:r>
            <a:r>
              <a:rPr lang="en-GB" dirty="0" err="1"/>
              <a:t>xComputer</a:t>
            </a:r>
            <a:r>
              <a:rPr lang="en-GB" dirty="0"/>
              <a:t>”, “</a:t>
            </a:r>
            <a:r>
              <a:rPr lang="en-GB" dirty="0" err="1"/>
              <a:t>WindowsFeature</a:t>
            </a:r>
            <a:r>
              <a:rPr lang="en-GB" dirty="0"/>
              <a:t>”, 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8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6399-591F-4E37-81D5-FDB75561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DBD5-50E5-4C05-814F-CC898053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configuration:</a:t>
            </a:r>
          </a:p>
          <a:p>
            <a:pPr lvl="1"/>
            <a:r>
              <a:rPr lang="en-GB" dirty="0"/>
              <a:t>For localhost, ensure folder “c:\Scripts” is present using the File-resource</a:t>
            </a:r>
          </a:p>
          <a:p>
            <a:pPr lvl="1"/>
            <a:r>
              <a:rPr lang="en-GB" dirty="0">
                <a:hlinkClick r:id="rId2"/>
              </a:rPr>
              <a:t>https://docs.microsoft.com/en-us/powershell/dsc/fileresource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7B646-53C8-4104-929E-3341CDFF89EC}"/>
              </a:ext>
            </a:extLst>
          </p:cNvPr>
          <p:cNvSpPr/>
          <p:nvPr/>
        </p:nvSpPr>
        <p:spPr>
          <a:xfrm>
            <a:off x="838200" y="3208846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FolderPresent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You can also set Ensure to "Absent"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"Directory"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 is "File".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"C:\Scripts"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329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871D1E-F04E-4E8C-93FB-FFAC8FB4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134" y="5496761"/>
            <a:ext cx="2333951" cy="885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98CFA-3C37-43E6-B31D-185CAB16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1F1-B372-4D58-884C-74386D41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Simply run the name of the previously made configuration:</a:t>
            </a:r>
          </a:p>
          <a:p>
            <a:pPr lvl="4"/>
            <a:endParaRPr lang="en-GB" dirty="0"/>
          </a:p>
          <a:p>
            <a:r>
              <a:rPr lang="en-GB" dirty="0"/>
              <a:t>When you get a warning: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Fix it by adding ‘Import-…’ to the configuration-block</a:t>
            </a:r>
          </a:p>
          <a:p>
            <a:r>
              <a:rPr lang="en-GB" dirty="0"/>
              <a:t>Result: a MOF-file with the name of the node-block is generated</a:t>
            </a:r>
          </a:p>
          <a:p>
            <a:pPr lvl="1"/>
            <a:r>
              <a:rPr lang="en-GB" dirty="0"/>
              <a:t>In a subfolder with the name of the configuration in the current folder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4090-441A-4705-A9BE-618DA9F7A4E4}"/>
              </a:ext>
            </a:extLst>
          </p:cNvPr>
          <p:cNvSpPr/>
          <p:nvPr/>
        </p:nvSpPr>
        <p:spPr>
          <a:xfrm>
            <a:off x="5000988" y="2308669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FolderPresent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3C94-EA02-450B-86EF-FE4B26E2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7" y="3132104"/>
            <a:ext cx="840222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E0C0-F439-49FC-ACF7-D38D73AB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541F-AD2C-408D-90A4-ED8415F6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compiling (or calling) the configuration will resolve all variables</a:t>
            </a:r>
          </a:p>
          <a:p>
            <a:pPr lvl="1"/>
            <a:r>
              <a:rPr lang="en-GB" dirty="0"/>
              <a:t>And store any passwords you’ve used in plain text</a:t>
            </a:r>
          </a:p>
          <a:p>
            <a:r>
              <a:rPr lang="en-GB" dirty="0"/>
              <a:t>This file can be copied to any computer and applied</a:t>
            </a:r>
          </a:p>
          <a:p>
            <a:pPr lvl="1"/>
            <a:r>
              <a:rPr lang="en-GB" dirty="0"/>
              <a:t>This would be the simplest way of distributing configurations</a:t>
            </a:r>
          </a:p>
          <a:p>
            <a:pPr lvl="1"/>
            <a:r>
              <a:rPr lang="en-GB" dirty="0"/>
              <a:t>In fact, that is what an SMB-pull server does</a:t>
            </a:r>
          </a:p>
        </p:txBody>
      </p:sp>
    </p:spTree>
    <p:extLst>
      <p:ext uri="{BB962C8B-B14F-4D97-AF65-F5344CB8AC3E}">
        <p14:creationId xmlns:p14="http://schemas.microsoft.com/office/powerpoint/2010/main" val="41150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A214-03EF-4158-B035-5EDA77A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6264-23CC-42B2-A274-0C488A38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Start-</a:t>
            </a:r>
            <a:r>
              <a:rPr lang="en-GB" dirty="0" err="1"/>
              <a:t>DscConfiguration</a:t>
            </a:r>
            <a:r>
              <a:rPr lang="en-GB" dirty="0"/>
              <a:t> on the path where the MOF-file is located</a:t>
            </a:r>
          </a:p>
          <a:p>
            <a:r>
              <a:rPr lang="en-GB" dirty="0"/>
              <a:t>Starts a job by default, so to follow the output, use –wait</a:t>
            </a:r>
          </a:p>
          <a:p>
            <a:pPr lvl="1"/>
            <a:r>
              <a:rPr lang="en-GB" dirty="0"/>
              <a:t>You could not use -wait, and ‘catch’ the resulting job</a:t>
            </a:r>
          </a:p>
          <a:p>
            <a:pPr lvl="1"/>
            <a:r>
              <a:rPr lang="en-GB" dirty="0"/>
              <a:t>… and use “Receive-Job” to see the results</a:t>
            </a:r>
          </a:p>
          <a:p>
            <a:pPr lvl="1"/>
            <a:r>
              <a:rPr lang="en-GB" dirty="0"/>
              <a:t>Or get the job using Get-Job</a:t>
            </a:r>
          </a:p>
          <a:p>
            <a:r>
              <a:rPr lang="en-GB" dirty="0"/>
              <a:t>-Verbose is very interesting as well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Note: Start-</a:t>
            </a:r>
            <a:r>
              <a:rPr lang="en-GB" dirty="0" err="1"/>
              <a:t>DscConf</a:t>
            </a:r>
            <a:r>
              <a:rPr lang="en-GB" dirty="0"/>
              <a:t> needs the </a:t>
            </a:r>
            <a:r>
              <a:rPr lang="en-GB" dirty="0" err="1"/>
              <a:t>winrm</a:t>
            </a:r>
            <a:r>
              <a:rPr lang="en-GB" dirty="0"/>
              <a:t>-service to be enabled</a:t>
            </a:r>
          </a:p>
        </p:txBody>
      </p:sp>
    </p:spTree>
    <p:extLst>
      <p:ext uri="{BB962C8B-B14F-4D97-AF65-F5344CB8AC3E}">
        <p14:creationId xmlns:p14="http://schemas.microsoft.com/office/powerpoint/2010/main" val="267453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7CED-2080-4584-A729-74405482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successful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DF08-6411-4F3D-9090-D0895582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folder present?</a:t>
            </a:r>
          </a:p>
          <a:p>
            <a:r>
              <a:rPr lang="en-GB" dirty="0"/>
              <a:t>Get-</a:t>
            </a:r>
            <a:r>
              <a:rPr lang="en-GB" dirty="0" err="1"/>
              <a:t>DscConfiguration</a:t>
            </a:r>
            <a:endParaRPr lang="en-GB" dirty="0"/>
          </a:p>
          <a:p>
            <a:pPr lvl="1"/>
            <a:r>
              <a:rPr lang="en-GB" dirty="0"/>
              <a:t>Gives an overview</a:t>
            </a:r>
          </a:p>
          <a:p>
            <a:r>
              <a:rPr lang="en-GB" dirty="0"/>
              <a:t>Test-</a:t>
            </a:r>
            <a:r>
              <a:rPr lang="en-GB" dirty="0" err="1"/>
              <a:t>DscConfiguration</a:t>
            </a:r>
            <a:endParaRPr lang="en-GB" dirty="0"/>
          </a:p>
          <a:p>
            <a:pPr lvl="1"/>
            <a:r>
              <a:rPr lang="en-GB" dirty="0"/>
              <a:t>Test with and without the folder</a:t>
            </a:r>
          </a:p>
          <a:p>
            <a:r>
              <a:rPr lang="en-GB" dirty="0"/>
              <a:t>After deleting the folder, recreate using Start-</a:t>
            </a:r>
            <a:r>
              <a:rPr lang="en-GB" dirty="0" err="1"/>
              <a:t>DscConf</a:t>
            </a:r>
            <a:r>
              <a:rPr lang="en-GB" dirty="0"/>
              <a:t>… -</a:t>
            </a:r>
            <a:r>
              <a:rPr lang="en-GB" dirty="0" err="1"/>
              <a:t>useExisting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8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9352-9288-4223-827C-280BB5C0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configuration with 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2B0F-7B73-4AC9-93C1-331D91B1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spice things up: the same configuration, but using a parameter for the folder we want to exist</a:t>
            </a:r>
          </a:p>
          <a:p>
            <a:r>
              <a:rPr lang="en-GB" dirty="0"/>
              <a:t>A configuration uses parameters exactly like a function</a:t>
            </a:r>
          </a:p>
          <a:p>
            <a:pPr lvl="1"/>
            <a:r>
              <a:rPr lang="en-GB" dirty="0">
                <a:hlinkClick r:id="rId2"/>
              </a:rPr>
              <a:t>https://technet.microsoft.com/en-us/library/jj554301.aspx</a:t>
            </a:r>
            <a:endParaRPr lang="en-GB" dirty="0"/>
          </a:p>
          <a:p>
            <a:r>
              <a:rPr lang="en-GB" dirty="0"/>
              <a:t>So add the parameter to the configuration, and recompile it</a:t>
            </a:r>
          </a:p>
          <a:p>
            <a:r>
              <a:rPr lang="en-GB" dirty="0"/>
              <a:t>Also, apply the configuration to the computer again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File: </a:t>
            </a:r>
            <a:r>
              <a:rPr lang="en-GB" dirty="0" err="1"/>
              <a:t>FolderPresent</a:t>
            </a:r>
            <a:r>
              <a:rPr lang="en-GB" dirty="0"/>
              <a:t> </a:t>
            </a:r>
            <a:r>
              <a:rPr lang="en-GB" dirty="0" err="1"/>
              <a:t>conf</a:t>
            </a:r>
            <a:r>
              <a:rPr lang="en-GB" dirty="0"/>
              <a:t> with parameter.ps1</a:t>
            </a:r>
          </a:p>
        </p:txBody>
      </p:sp>
    </p:spTree>
    <p:extLst>
      <p:ext uri="{BB962C8B-B14F-4D97-AF65-F5344CB8AC3E}">
        <p14:creationId xmlns:p14="http://schemas.microsoft.com/office/powerpoint/2010/main" val="411811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4A30-40B7-4AB4-BCAB-A037078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what about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7A2E-27A4-4CF7-91D3-FB071C69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applied a new configuration to the computer</a:t>
            </a:r>
          </a:p>
          <a:p>
            <a:r>
              <a:rPr lang="en-GB" dirty="0"/>
              <a:t>And the LCM can only allow one configuration</a:t>
            </a:r>
          </a:p>
          <a:p>
            <a:r>
              <a:rPr lang="en-GB" dirty="0"/>
              <a:t>So, when we delete c:\Scripts (the old configuration), and recheck…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E0854-0653-4BD9-BD14-A4E4F771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0" y="3490926"/>
            <a:ext cx="3791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011-4904-474D-8599-55A06693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I don’t want to check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F0F1-C410-43E5-9482-B99B54CA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Remove c:\tmp</a:t>
            </a:r>
          </a:p>
          <a:p>
            <a:r>
              <a:rPr lang="en-GB" dirty="0"/>
              <a:t>How long will we have to wait for it to return?</a:t>
            </a:r>
          </a:p>
          <a:p>
            <a:endParaRPr lang="en-GB" dirty="0"/>
          </a:p>
          <a:p>
            <a:r>
              <a:rPr lang="en-GB" dirty="0"/>
              <a:t>Indefinitely:</a:t>
            </a:r>
          </a:p>
          <a:p>
            <a:r>
              <a:rPr lang="en-GB" dirty="0"/>
              <a:t>To fix:</a:t>
            </a:r>
          </a:p>
          <a:p>
            <a:pPr lvl="1"/>
            <a:r>
              <a:rPr lang="en-GB" dirty="0"/>
              <a:t>Create a new configuration containing only a “</a:t>
            </a:r>
            <a:r>
              <a:rPr lang="en-GB" dirty="0" err="1"/>
              <a:t>LocalConfigurationManager</a:t>
            </a:r>
            <a:r>
              <a:rPr lang="en-GB" dirty="0"/>
              <a:t>”-resource block in the node “localhost”</a:t>
            </a:r>
          </a:p>
          <a:p>
            <a:pPr lvl="1"/>
            <a:r>
              <a:rPr lang="en-GB" dirty="0"/>
              <a:t>Compile and apply using Set-</a:t>
            </a:r>
            <a:r>
              <a:rPr lang="en-GB" dirty="0" err="1"/>
              <a:t>DscLocalConfigurationManager</a:t>
            </a:r>
            <a:endParaRPr lang="en-GB" dirty="0"/>
          </a:p>
          <a:p>
            <a:pPr lvl="1"/>
            <a:r>
              <a:rPr lang="en-GB" dirty="0"/>
              <a:t>(The existing </a:t>
            </a:r>
            <a:r>
              <a:rPr lang="en-GB" dirty="0" err="1"/>
              <a:t>DscConfiguration</a:t>
            </a:r>
            <a:r>
              <a:rPr lang="en-GB" dirty="0"/>
              <a:t> isn’t replaced)</a:t>
            </a:r>
          </a:p>
          <a:p>
            <a:r>
              <a:rPr lang="en-GB" dirty="0"/>
              <a:t>Now wait 15 minutes</a:t>
            </a:r>
          </a:p>
          <a:p>
            <a:r>
              <a:rPr lang="en-GB" dirty="0"/>
              <a:t>(Example: LCM push configuration.ps1)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DBCC8-95A4-41C2-B203-15A22BF46D58}"/>
              </a:ext>
            </a:extLst>
          </p:cNvPr>
          <p:cNvSpPr/>
          <p:nvPr/>
        </p:nvSpPr>
        <p:spPr>
          <a:xfrm>
            <a:off x="3676107" y="2807534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A94EF-F916-47EF-B8A2-7181F128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86" y="3176866"/>
            <a:ext cx="532521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E7D57D-D19A-4C83-9C4E-549E8B1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967F5-9FDF-4737-98F4-69642295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138316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4060-2642-4A6E-913B-96AE0F53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Basic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84AF-07AD-4228-83C7-D32C41E0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configuration that will make sure a server:</a:t>
            </a:r>
          </a:p>
          <a:p>
            <a:pPr lvl="1"/>
            <a:r>
              <a:rPr lang="en-GB" dirty="0"/>
              <a:t>Has IIS installed (the windows feature called “Web-Server”)</a:t>
            </a:r>
          </a:p>
          <a:p>
            <a:pPr lvl="2"/>
            <a:r>
              <a:rPr lang="en-GB" dirty="0"/>
              <a:t>Also make sure the “IIS 6 management compatibility” is installed</a:t>
            </a:r>
          </a:p>
          <a:p>
            <a:pPr lvl="1"/>
            <a:r>
              <a:rPr lang="en-GB" dirty="0"/>
              <a:t>Has a file called “index.htm” with a basic website at c:\inetpub\wwwroot</a:t>
            </a:r>
          </a:p>
          <a:p>
            <a:pPr lvl="1"/>
            <a:r>
              <a:rPr lang="en-GB" dirty="0"/>
              <a:t>(You can pre-create this file locally)</a:t>
            </a:r>
          </a:p>
        </p:txBody>
      </p:sp>
    </p:spTree>
    <p:extLst>
      <p:ext uri="{BB962C8B-B14F-4D97-AF65-F5344CB8AC3E}">
        <p14:creationId xmlns:p14="http://schemas.microsoft.com/office/powerpoint/2010/main" val="421175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C8B5-BE07-4270-B465-EA6AF12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2453-8B76-49B1-B45F-F57305B0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All course material can be found on</a:t>
            </a:r>
            <a:br>
              <a:rPr lang="en-GB"/>
            </a:br>
            <a:r>
              <a:rPr lang="en-GB"/>
              <a:t>			</a:t>
            </a:r>
            <a:r>
              <a:rPr lang="en-GB">
                <a:hlinkClick r:id="rId2"/>
              </a:rPr>
              <a:t>https://github.com/mjochen/PS-DSC-Course</a:t>
            </a:r>
            <a:endParaRPr lang="en-GB"/>
          </a:p>
          <a:p>
            <a:r>
              <a:rPr lang="en-GB"/>
              <a:t>About </a:t>
            </a:r>
            <a:r>
              <a:rPr lang="en-GB" dirty="0"/>
              <a:t>the examples:</a:t>
            </a:r>
          </a:p>
          <a:p>
            <a:pPr lvl="1"/>
            <a:r>
              <a:rPr lang="en-GB" dirty="0"/>
              <a:t>Don’t just run the entire script, but run all commands one at a time</a:t>
            </a:r>
          </a:p>
          <a:p>
            <a:pPr lvl="2"/>
            <a:r>
              <a:rPr lang="en-GB" dirty="0"/>
              <a:t>You’ll see what works and what goes wrong</a:t>
            </a:r>
          </a:p>
          <a:p>
            <a:pPr lvl="2"/>
            <a:r>
              <a:rPr lang="en-GB" dirty="0"/>
              <a:t>This voids the #require on top of some scripts</a:t>
            </a:r>
          </a:p>
          <a:p>
            <a:r>
              <a:rPr lang="en-GB" dirty="0"/>
              <a:t>About the slides:</a:t>
            </a:r>
          </a:p>
          <a:p>
            <a:pPr lvl="1"/>
            <a:r>
              <a:rPr lang="en-GB" dirty="0"/>
              <a:t>Note the notes – they contain the links to the origin of the course material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60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847-7CC1-476A-9F3C-4C214EE3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7816-E922-4603-9A84-BAC8B788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DSC is supported on PowerShell 4.0 and 5.0</a:t>
            </a:r>
          </a:p>
          <a:p>
            <a:r>
              <a:rPr lang="en-GB" dirty="0"/>
              <a:t>DSC is also supported on PS Core 6.0</a:t>
            </a:r>
          </a:p>
          <a:p>
            <a:pPr lvl="1"/>
            <a:r>
              <a:rPr lang="en-GB" dirty="0"/>
              <a:t>PS Core: the version running on </a:t>
            </a:r>
            <a:r>
              <a:rPr lang="en-GB" dirty="0" err="1"/>
              <a:t>linux</a:t>
            </a:r>
            <a:r>
              <a:rPr lang="en-GB" dirty="0"/>
              <a:t>, mac and windows Nano</a:t>
            </a:r>
          </a:p>
          <a:p>
            <a:r>
              <a:rPr lang="en-GB" dirty="0"/>
              <a:t>Both have different code bases</a:t>
            </a:r>
          </a:p>
          <a:p>
            <a:r>
              <a:rPr lang="en-GB" dirty="0"/>
              <a:t>The future: DSC Core</a:t>
            </a:r>
          </a:p>
          <a:p>
            <a:pPr lvl="1"/>
            <a:r>
              <a:rPr lang="en-GB" dirty="0" err="1"/>
              <a:t>Xcopy</a:t>
            </a:r>
            <a:r>
              <a:rPr lang="en-GB" dirty="0"/>
              <a:t>-able package that runs on windows and </a:t>
            </a:r>
            <a:r>
              <a:rPr lang="en-GB" dirty="0" err="1"/>
              <a:t>linux</a:t>
            </a:r>
            <a:endParaRPr lang="en-GB" dirty="0"/>
          </a:p>
          <a:p>
            <a:pPr lvl="1"/>
            <a:r>
              <a:rPr lang="en-GB" dirty="0"/>
              <a:t>Single code base</a:t>
            </a:r>
          </a:p>
          <a:p>
            <a:pPr lvl="1"/>
            <a:r>
              <a:rPr lang="en-GB" dirty="0"/>
              <a:t>Current skillset and resources will be transferable</a:t>
            </a:r>
          </a:p>
          <a:p>
            <a:pPr lvl="1"/>
            <a:r>
              <a:rPr lang="en-GB" dirty="0"/>
              <a:t>Future of the Pull-server is </a:t>
            </a:r>
            <a:r>
              <a:rPr lang="en-GB" dirty="0" err="1"/>
              <a:t>unkown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3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485-7055-4694-BC32-ED890B1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"I have PowerShell, why do I need Desired State Configuration?"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C4C6-AA0F-4015-AF98-C8998DFC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Create a share in normal </a:t>
            </a:r>
            <a:r>
              <a:rPr lang="en-GB" dirty="0" err="1"/>
              <a:t>powershell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Simple script, but what if Bob already has access, or the folder doesn’t exist, or…</a:t>
            </a:r>
          </a:p>
          <a:p>
            <a:r>
              <a:rPr lang="en-GB" dirty="0"/>
              <a:t>So the actual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03738-FEB9-4BF1-B5A3-C3C61F36853D}"/>
              </a:ext>
            </a:extLst>
          </p:cNvPr>
          <p:cNvSpPr/>
          <p:nvPr/>
        </p:nvSpPr>
        <p:spPr>
          <a:xfrm>
            <a:off x="838200" y="230737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MyShare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FullAccess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Bob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00728-5457-43E7-A924-0D33DE07FD79}"/>
              </a:ext>
            </a:extLst>
          </p:cNvPr>
          <p:cNvSpPr/>
          <p:nvPr/>
        </p:nvSpPr>
        <p:spPr>
          <a:xfrm>
            <a:off x="3509629" y="4180344"/>
            <a:ext cx="5172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smbShare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"Share with name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exists"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"Creating share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to ensure it is Present"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Need to call either Set-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or *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ShareAccess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cmdlets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GB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ContainsKey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ChangeAccess</a:t>
            </a:r>
            <a:r>
              <a:rPr lang="en-GB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GB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#...etc, etc, etc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420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E4F0-632A-4A98-9436-A349E482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“What you want to do” vs “how to do it?”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2439-578A-48C6-ADA6-56872319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know what you want to do, but have to figure out how to do it</a:t>
            </a:r>
          </a:p>
          <a:p>
            <a:r>
              <a:rPr lang="en-GB" dirty="0"/>
              <a:t>The idea behind DSC is that you define what you want to do, and the resources (official, community or custom) know how to do this</a:t>
            </a:r>
          </a:p>
          <a:p>
            <a:r>
              <a:rPr lang="en-GB" dirty="0"/>
              <a:t>So, a share with the correct access: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8CEC4-15C4-4B5D-A6A9-8A2F19DB9EC8}"/>
              </a:ext>
            </a:extLst>
          </p:cNvPr>
          <p:cNvSpPr/>
          <p:nvPr/>
        </p:nvSpPr>
        <p:spPr>
          <a:xfrm>
            <a:off x="6301563" y="3318570"/>
            <a:ext cx="58904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Sample_Share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xSmbShare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NodeName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xSmbShare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MySMBShare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Ensure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MyShare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Path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"C:\Demo\Temp"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ReadAccess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"Alice"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FullAccess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"Bob"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}}} </a:t>
            </a:r>
          </a:p>
        </p:txBody>
      </p:sp>
    </p:spTree>
    <p:extLst>
      <p:ext uri="{BB962C8B-B14F-4D97-AF65-F5344CB8AC3E}">
        <p14:creationId xmlns:p14="http://schemas.microsoft.com/office/powerpoint/2010/main" val="141368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AC45ED-AAC5-4B27-A13E-5D628C05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9061"/>
            <a:ext cx="10425499" cy="5717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65915-BD08-4138-BDE3-62101B98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369958"/>
            <a:ext cx="6857999" cy="9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71FE-8A53-454F-8A80-4458CD41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669E-C0AB-47AE-9D44-A72AF96A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Configurations:</a:t>
            </a:r>
          </a:p>
          <a:p>
            <a:pPr lvl="1"/>
            <a:r>
              <a:rPr lang="en-GB" dirty="0"/>
              <a:t>Declarative PS-script that defines and configures a configuration</a:t>
            </a:r>
          </a:p>
          <a:p>
            <a:pPr lvl="1"/>
            <a:r>
              <a:rPr lang="en-GB" dirty="0"/>
              <a:t>Uses resources and is applied to an LCM</a:t>
            </a:r>
          </a:p>
          <a:p>
            <a:r>
              <a:rPr lang="en-GB" dirty="0"/>
              <a:t>Resources:</a:t>
            </a:r>
          </a:p>
          <a:p>
            <a:pPr lvl="1"/>
            <a:r>
              <a:rPr lang="en-GB" dirty="0"/>
              <a:t>Transform a configuration into an actual PS-script</a:t>
            </a:r>
          </a:p>
          <a:p>
            <a:r>
              <a:rPr lang="en-GB" dirty="0"/>
              <a:t>The Local Configuration Manager:</a:t>
            </a:r>
          </a:p>
          <a:p>
            <a:pPr lvl="1"/>
            <a:r>
              <a:rPr lang="en-GB" dirty="0"/>
              <a:t>The engine to which configurations are applied</a:t>
            </a:r>
          </a:p>
          <a:p>
            <a:pPr lvl="1"/>
            <a:r>
              <a:rPr lang="en-GB" dirty="0"/>
              <a:t>Runs on every target node</a:t>
            </a:r>
          </a:p>
        </p:txBody>
      </p:sp>
    </p:spTree>
    <p:extLst>
      <p:ext uri="{BB962C8B-B14F-4D97-AF65-F5344CB8AC3E}">
        <p14:creationId xmlns:p14="http://schemas.microsoft.com/office/powerpoint/2010/main" val="136608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9B2F-DB13-4F2A-B2A1-10938D2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vs GPO’s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BC606-BD23-4CFB-83B6-D419613E0A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58504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4740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Proven technology that we all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new, still 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anywhere (the DMZ,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Works on every Windows since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installed on 7/2008R2, but also works on </a:t>
                      </a:r>
                      <a:r>
                        <a:rPr lang="en-GB" dirty="0" err="1"/>
                        <a:t>linux</a:t>
                      </a:r>
                      <a:r>
                        <a:rPr lang="en-GB" dirty="0"/>
                        <a:t> (mostly with the same commands, even)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Prevents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Reverts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0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Administered via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Administered via 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 workstations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Sort of extensible, but not 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Really extensible (when you can program and have some time on your hands)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0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 clients really don’t want GPO’s, they don’t get GPO’s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distributed, but an admin on the server can turn it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 many GPO’s as you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one DSC configuration can be present at a time (but partial configurations are supported)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9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1467</Words>
  <Application>Microsoft Office PowerPoint</Application>
  <PresentationFormat>Widescreen</PresentationFormat>
  <Paragraphs>216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Windows PowerShell </vt:lpstr>
      <vt:lpstr>In this presentation</vt:lpstr>
      <vt:lpstr>The course material</vt:lpstr>
      <vt:lpstr>DSC</vt:lpstr>
      <vt:lpstr>"I have PowerShell, why do I need Desired State Configuration?"</vt:lpstr>
      <vt:lpstr>“What you want to do” vs “how to do it?”</vt:lpstr>
      <vt:lpstr>PowerPoint Presentation</vt:lpstr>
      <vt:lpstr>Key concepts</vt:lpstr>
      <vt:lpstr>DSC vs GPO’s</vt:lpstr>
      <vt:lpstr>What we’ll do</vt:lpstr>
      <vt:lpstr>Write the configuration</vt:lpstr>
      <vt:lpstr>Write the configuration</vt:lpstr>
      <vt:lpstr>Compile the configuration</vt:lpstr>
      <vt:lpstr>Compile the configuration</vt:lpstr>
      <vt:lpstr>Apply the configuration</vt:lpstr>
      <vt:lpstr>Check successful execution</vt:lpstr>
      <vt:lpstr>The configuration with a parameter</vt:lpstr>
      <vt:lpstr>And what about Scripts?</vt:lpstr>
      <vt:lpstr>But I don’t want to check the servers</vt:lpstr>
      <vt:lpstr>Exercise: Basic webserver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Jochen Mariën</dc:creator>
  <cp:lastModifiedBy>Jochen Mariën</cp:lastModifiedBy>
  <cp:revision>1</cp:revision>
  <dcterms:created xsi:type="dcterms:W3CDTF">2021-05-05T12:13:12Z</dcterms:created>
  <dcterms:modified xsi:type="dcterms:W3CDTF">2021-05-05T12:15:11Z</dcterms:modified>
</cp:coreProperties>
</file>