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46" r:id="rId3"/>
    <p:sldId id="322" r:id="rId4"/>
    <p:sldId id="323" r:id="rId5"/>
    <p:sldId id="326" r:id="rId6"/>
    <p:sldId id="325" r:id="rId7"/>
    <p:sldId id="328" r:id="rId8"/>
    <p:sldId id="337" r:id="rId9"/>
    <p:sldId id="327" r:id="rId10"/>
    <p:sldId id="329" r:id="rId11"/>
    <p:sldId id="330" r:id="rId12"/>
    <p:sldId id="324" r:id="rId13"/>
    <p:sldId id="331" r:id="rId14"/>
    <p:sldId id="333" r:id="rId15"/>
    <p:sldId id="334" r:id="rId16"/>
    <p:sldId id="336" r:id="rId17"/>
    <p:sldId id="335" r:id="rId18"/>
    <p:sldId id="339" r:id="rId19"/>
    <p:sldId id="340" r:id="rId20"/>
    <p:sldId id="341" r:id="rId21"/>
    <p:sldId id="342" r:id="rId22"/>
    <p:sldId id="343" r:id="rId23"/>
    <p:sldId id="299" r:id="rId24"/>
    <p:sldId id="34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10BBE-2C8D-40B5-A743-781FBF355F28}" v="3" dt="2021-05-05T12:19:40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C8010BBE-2C8D-40B5-A743-781FBF355F28}"/>
    <pc:docChg chg="addSld modSld">
      <pc:chgData name="Jochen Mariën" userId="a4f8d9ed-3895-4365-b2d5-9432cb8a20d4" providerId="ADAL" clId="{C8010BBE-2C8D-40B5-A743-781FBF355F28}" dt="2021-05-05T12:20:03.590" v="73" actId="20577"/>
      <pc:docMkLst>
        <pc:docMk/>
      </pc:docMkLst>
      <pc:sldChg chg="modSp add mod">
        <pc:chgData name="Jochen Mariën" userId="a4f8d9ed-3895-4365-b2d5-9432cb8a20d4" providerId="ADAL" clId="{C8010BBE-2C8D-40B5-A743-781FBF355F28}" dt="2021-05-05T12:18:13.208" v="8" actId="20577"/>
        <pc:sldMkLst>
          <pc:docMk/>
          <pc:sldMk cId="2486912699" sldId="257"/>
        </pc:sldMkLst>
        <pc:spChg chg="mod">
          <ac:chgData name="Jochen Mariën" userId="a4f8d9ed-3895-4365-b2d5-9432cb8a20d4" providerId="ADAL" clId="{C8010BBE-2C8D-40B5-A743-781FBF355F28}" dt="2021-05-05T12:18:13.208" v="8" actId="20577"/>
          <ac:spMkLst>
            <pc:docMk/>
            <pc:sldMk cId="2486912699" sldId="257"/>
            <ac:spMk id="6" creationId="{00000000-0000-0000-0000-000000000000}"/>
          </ac:spMkLst>
        </pc:spChg>
      </pc:sldChg>
      <pc:sldChg chg="add">
        <pc:chgData name="Jochen Mariën" userId="a4f8d9ed-3895-4365-b2d5-9432cb8a20d4" providerId="ADAL" clId="{C8010BBE-2C8D-40B5-A743-781FBF355F28}" dt="2021-05-05T12:19:40.644" v="25"/>
        <pc:sldMkLst>
          <pc:docMk/>
          <pc:sldMk cId="2191663926" sldId="299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2371526296" sldId="322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1648984886" sldId="323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520070981" sldId="324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2077554056" sldId="325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1993976442" sldId="326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2154076723" sldId="327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857763659" sldId="328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3058640708" sldId="329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2811148509" sldId="330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1865156230" sldId="331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64315671" sldId="333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2685497644" sldId="334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2118431783" sldId="335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2397259115" sldId="336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1313998592" sldId="337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3627883621" sldId="339"/>
        </pc:sldMkLst>
      </pc:sldChg>
      <pc:sldChg chg="add">
        <pc:chgData name="Jochen Mariën" userId="a4f8d9ed-3895-4365-b2d5-9432cb8a20d4" providerId="ADAL" clId="{C8010BBE-2C8D-40B5-A743-781FBF355F28}" dt="2021-05-05T12:19:11.109" v="24"/>
        <pc:sldMkLst>
          <pc:docMk/>
          <pc:sldMk cId="3407637108" sldId="340"/>
        </pc:sldMkLst>
      </pc:sldChg>
      <pc:sldChg chg="add">
        <pc:chgData name="Jochen Mariën" userId="a4f8d9ed-3895-4365-b2d5-9432cb8a20d4" providerId="ADAL" clId="{C8010BBE-2C8D-40B5-A743-781FBF355F28}" dt="2021-05-05T12:19:40.644" v="25"/>
        <pc:sldMkLst>
          <pc:docMk/>
          <pc:sldMk cId="3643694241" sldId="341"/>
        </pc:sldMkLst>
      </pc:sldChg>
      <pc:sldChg chg="add">
        <pc:chgData name="Jochen Mariën" userId="a4f8d9ed-3895-4365-b2d5-9432cb8a20d4" providerId="ADAL" clId="{C8010BBE-2C8D-40B5-A743-781FBF355F28}" dt="2021-05-05T12:19:40.644" v="25"/>
        <pc:sldMkLst>
          <pc:docMk/>
          <pc:sldMk cId="924501308" sldId="342"/>
        </pc:sldMkLst>
      </pc:sldChg>
      <pc:sldChg chg="add">
        <pc:chgData name="Jochen Mariën" userId="a4f8d9ed-3895-4365-b2d5-9432cb8a20d4" providerId="ADAL" clId="{C8010BBE-2C8D-40B5-A743-781FBF355F28}" dt="2021-05-05T12:19:40.644" v="25"/>
        <pc:sldMkLst>
          <pc:docMk/>
          <pc:sldMk cId="3406226348" sldId="343"/>
        </pc:sldMkLst>
      </pc:sldChg>
      <pc:sldChg chg="add">
        <pc:chgData name="Jochen Mariën" userId="a4f8d9ed-3895-4365-b2d5-9432cb8a20d4" providerId="ADAL" clId="{C8010BBE-2C8D-40B5-A743-781FBF355F28}" dt="2021-05-05T12:19:40.644" v="25"/>
        <pc:sldMkLst>
          <pc:docMk/>
          <pc:sldMk cId="2360052675" sldId="344"/>
        </pc:sldMkLst>
      </pc:sldChg>
      <pc:sldChg chg="modSp add mod">
        <pc:chgData name="Jochen Mariën" userId="a4f8d9ed-3895-4365-b2d5-9432cb8a20d4" providerId="ADAL" clId="{C8010BBE-2C8D-40B5-A743-781FBF355F28}" dt="2021-05-05T12:20:03.590" v="73" actId="20577"/>
        <pc:sldMkLst>
          <pc:docMk/>
          <pc:sldMk cId="1383161720" sldId="346"/>
        </pc:sldMkLst>
        <pc:spChg chg="mod">
          <ac:chgData name="Jochen Mariën" userId="a4f8d9ed-3895-4365-b2d5-9432cb8a20d4" providerId="ADAL" clId="{C8010BBE-2C8D-40B5-A743-781FBF355F28}" dt="2021-05-05T12:20:03.590" v="73" actId="20577"/>
          <ac:spMkLst>
            <pc:docMk/>
            <pc:sldMk cId="1383161720" sldId="346"/>
            <ac:spMk id="5" creationId="{BCE967F5-9FDF-4737-98F4-6964229505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83813-1AAE-415D-8BEB-CE3FE1D0D86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C312-BA50-499B-A68A-6DE293E1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https://docs.microsoft.com/en-us/powershell/dsc/secureserver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564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https://docs.microsoft.com/en-us/powershell/dsc/pullclientconfignames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https://blogs.technet.microsoft.com/mhendric/2014/11/10/using-a-dsc-pull-server-to-deploy-the-xexchange-module-managing-exchange-2013-with-dsc-part-4/ and scroll down a 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50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https://docs.microsoft.com/en-us/powershell/dsc/reportserver</a:t>
            </a:r>
          </a:p>
          <a:p>
            <a:endParaRPr lang="en-GB" dirty="0"/>
          </a:p>
          <a:p>
            <a:r>
              <a:rPr lang="en-GB" dirty="0"/>
              <a:t>https://docs.microsoft.com/en-us/powershell/dsc/queryservernodes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573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https://docs.microsoft.com/en-us/powershell/dsc/partialconfigs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986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173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1274-D58C-4165-B8B7-DDFFFAAA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6DB43-8EE1-41C3-BF82-A5AFA31D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1204-7D72-4FC0-B854-92B8CB8E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BFF4-CE10-48E8-B8B1-7E40F614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58E1-4142-43E2-A30E-8EAE7B1D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58D-A197-47E3-B98E-93439802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2418-5AC2-4DFB-82E3-E1BCBB92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C273-A2D8-4668-A176-C91ACFEF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18D0-1674-416D-9C55-1F65D916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553A-7449-42B2-B628-8B005E62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BB988-B7F3-4ACB-A301-DB51C2E77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0C22-FA0A-4A82-9257-AACF7086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14A5-BF11-45EB-8F9D-2A3D6E49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DC13-4CD3-4D79-A4DA-EE27EC16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B284-73D6-41AC-89B1-73BC1A3E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3313-A223-48D1-B69E-E7B10EE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B7FB-920A-4339-8EA7-D174013F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7EDC-FCC9-496B-B1EC-321C5E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4564-BA8C-447D-8692-42A4A76F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1D1F-EE02-4B8E-BCD8-7999EC63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CC8A-4DA8-4A00-BCA7-4E017CA7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5D322-C044-4572-B3D5-8BFCF42C4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CC6F-F6E8-44E0-8ADB-05DCB4D3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7AF6-5331-4403-8276-122F6879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01B4-FEE9-4D44-A85D-E5234DBB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36B7-7BE4-495C-AF94-2C32D6C2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2C42-D151-46B5-82C9-FB2523766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7CF52-A287-4B87-95FC-A42CD9B27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E8C9E-2D9B-444E-B297-B2EA896C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3E4D8-7C90-4897-AE58-90E4BE22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BC308-7CE3-41A6-9DB4-9DAB8436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186-1C55-484B-9394-ED2FA953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48F9A-0573-46AF-9B03-A5BDA681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663A3-4F46-42F2-9F8B-15B16F207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8411F-231A-4A79-8300-48706073D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28977-2677-4E17-8AAB-35C1213B8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C71AA-278D-4E9D-BE95-18F6E358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B0BDB-2B2C-4611-9DD0-B6614A5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954C3-551C-43A3-B519-25F00139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8FAA-8C25-47DF-A3F4-7E9933A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D0DC8-9CD9-4AB3-9859-AE96E232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6EE3-EBB7-47ED-AF71-4C98EA0D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979DD-4FBB-487A-A3F7-A4D3B831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5860B-C015-45AE-89D5-1619FCB6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15471-DCA9-4286-A7D2-EFDB6104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CC502-AA84-4868-AC2A-6BB0D217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6704-FB35-4446-B471-760924C6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D9A4-F6CF-46C7-8670-9577D6FB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C8A25-8318-4DAC-B00F-366AC2D8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1BC5-B734-4E31-A5E8-9990608D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EB75-7558-4659-835B-27308621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6C181-870D-44DF-A1B3-B66987DE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03A9-1FF7-41A8-A8BA-0565B15E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8BEB-816E-4615-872F-84443F815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9E9B3-86B5-4C68-BD0D-D37656E1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A5B1-564D-47BB-B1D9-9F3F67BC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D514C-DB4A-421D-8C53-2AED52F2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D145A-826E-4584-BF73-91CB2B17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567D6-F812-47E7-8EAF-0E7B904C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BFE5-BBAD-4B5E-9FCA-DA6D27AB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6C88-4BFC-46D1-A44C-28102F94D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E324-04C7-45FE-8574-2FE113270E7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BCD9-CA6B-46EB-9A17-5480358FD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ED71-952F-4B6E-95EB-791EB9903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291F-9D4C-48A2-A065-A0F51C23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nirsoft.net/utils/ese_database_view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Jochen.marien@thomasmore.b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[nam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-Desired State Configuration, part 4 -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8B07-4BC4-4BD2-89F4-F00598C4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B68F-ACCD-43D3-A4C8-FEA37D3A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client is listening, so back to the server to create a configuration</a:t>
            </a:r>
          </a:p>
          <a:p>
            <a:r>
              <a:rPr lang="en-GB" dirty="0"/>
              <a:t>To start of simply, let’s just create a folder…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B2202-5734-45F8-B33D-3DC57708D6B1}"/>
              </a:ext>
            </a:extLst>
          </p:cNvPr>
          <p:cNvSpPr/>
          <p:nvPr/>
        </p:nvSpPr>
        <p:spPr>
          <a:xfrm>
            <a:off x="838200" y="2783594"/>
            <a:ext cx="10515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FS01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GB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ModuleName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PSDesiredStateConfiguration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FS01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"Present"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You can also set Ensure to "Absent"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Type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"Directory"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 is "File".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"C:\SharedFolder"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FS01 </a:t>
            </a:r>
          </a:p>
        </p:txBody>
      </p:sp>
    </p:spTree>
    <p:extLst>
      <p:ext uri="{BB962C8B-B14F-4D97-AF65-F5344CB8AC3E}">
        <p14:creationId xmlns:p14="http://schemas.microsoft.com/office/powerpoint/2010/main" val="305864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CCBA-79B2-41DC-A995-F1C83A99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Distributing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5BE6-33C7-4422-BDD5-C777D4AF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Comes down to moving the files with the correct name and a checksum to the right location</a:t>
            </a:r>
          </a:p>
          <a:p>
            <a:pPr lvl="1"/>
            <a:r>
              <a:rPr lang="en-GB" dirty="0"/>
              <a:t>Correct name: the </a:t>
            </a:r>
            <a:r>
              <a:rPr lang="en-GB" dirty="0" err="1"/>
              <a:t>ClientConfigName</a:t>
            </a:r>
            <a:r>
              <a:rPr lang="en-GB" dirty="0"/>
              <a:t> from when installing the pull server</a:t>
            </a:r>
          </a:p>
          <a:p>
            <a:pPr lvl="1"/>
            <a:r>
              <a:rPr lang="en-GB" dirty="0"/>
              <a:t>A checksum: New-</a:t>
            </a:r>
            <a:r>
              <a:rPr lang="en-GB" dirty="0" err="1"/>
              <a:t>DscChecksum</a:t>
            </a:r>
            <a:endParaRPr lang="en-GB" dirty="0"/>
          </a:p>
          <a:p>
            <a:pPr lvl="1"/>
            <a:r>
              <a:rPr lang="en-GB" dirty="0"/>
              <a:t>The right location: </a:t>
            </a:r>
            <a:r>
              <a:rPr lang="en-US" dirty="0"/>
              <a:t> </a:t>
            </a:r>
            <a:r>
              <a:rPr lang="en-US" sz="1800" dirty="0"/>
              <a:t>"$</a:t>
            </a:r>
            <a:r>
              <a:rPr lang="en-US" sz="1800" dirty="0" err="1"/>
              <a:t>env:PROGRAMFILES</a:t>
            </a:r>
            <a:r>
              <a:rPr lang="en-US" sz="1800" dirty="0"/>
              <a:t>\</a:t>
            </a:r>
            <a:r>
              <a:rPr lang="en-US" sz="1800" dirty="0" err="1"/>
              <a:t>WindowsPowerShell</a:t>
            </a:r>
            <a:r>
              <a:rPr lang="en-US" sz="1800" dirty="0"/>
              <a:t>\</a:t>
            </a:r>
            <a:r>
              <a:rPr lang="en-US" sz="1800" dirty="0" err="1"/>
              <a:t>DscService</a:t>
            </a:r>
            <a:r>
              <a:rPr lang="en-US" sz="1800" dirty="0"/>
              <a:t>\Configuration" 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131AF1-ED11-45FA-81C6-518242199680}"/>
              </a:ext>
            </a:extLst>
          </p:cNvPr>
          <p:cNvSpPr/>
          <p:nvPr/>
        </p:nvSpPr>
        <p:spPr>
          <a:xfrm>
            <a:off x="838200" y="4001294"/>
            <a:ext cx="1081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DscChecksum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OutPath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.\FS01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FS01*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 `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env:PROGRAMFILES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WindowsPowerShell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DscService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\Configuration"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1114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FAAE-2BE6-4CD6-8280-5C1D2815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has it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4B04-5D9C-4B10-9E6F-A73CD74C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the client!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AD274-AD2E-42B0-9475-C82AE2EF66F8}"/>
              </a:ext>
            </a:extLst>
          </p:cNvPr>
          <p:cNvSpPr/>
          <p:nvPr/>
        </p:nvSpPr>
        <p:spPr>
          <a:xfrm>
            <a:off x="3133344" y="2523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c:\SharedFolder?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output?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true? </a:t>
            </a:r>
          </a:p>
        </p:txBody>
      </p:sp>
    </p:spTree>
    <p:extLst>
      <p:ext uri="{BB962C8B-B14F-4D97-AF65-F5344CB8AC3E}">
        <p14:creationId xmlns:p14="http://schemas.microsoft.com/office/powerpoint/2010/main" val="52007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5744-54F7-430A-BE59-588F7816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Adding to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6F21-574B-4693-AE20-FB3FC322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FS01 isn’t a member of the domain yet</a:t>
            </a:r>
          </a:p>
          <a:p>
            <a:pPr lvl="1"/>
            <a:r>
              <a:rPr lang="en-GB" dirty="0"/>
              <a:t>I’m going to let that sink in</a:t>
            </a:r>
          </a:p>
          <a:p>
            <a:r>
              <a:rPr lang="en-GB" dirty="0"/>
              <a:t>Let’s add it</a:t>
            </a:r>
          </a:p>
          <a:p>
            <a:pPr lvl="1"/>
            <a:r>
              <a:rPr lang="en-GB" dirty="0"/>
              <a:t>You’ll need to use the </a:t>
            </a:r>
            <a:r>
              <a:rPr lang="en-GB" dirty="0" err="1"/>
              <a:t>xComputer</a:t>
            </a:r>
            <a:r>
              <a:rPr lang="en-GB" dirty="0"/>
              <a:t> module</a:t>
            </a:r>
          </a:p>
          <a:p>
            <a:pPr lvl="2"/>
            <a:r>
              <a:rPr lang="en-GB" dirty="0"/>
              <a:t>To compile the configuration</a:t>
            </a:r>
          </a:p>
          <a:p>
            <a:pPr lvl="2"/>
            <a:r>
              <a:rPr lang="en-GB" dirty="0"/>
              <a:t>To apply the configuration</a:t>
            </a:r>
          </a:p>
          <a:p>
            <a:pPr lvl="2"/>
            <a:r>
              <a:rPr lang="en-GB" dirty="0"/>
              <a:t>Preferably without installing it on the client first</a:t>
            </a:r>
          </a:p>
        </p:txBody>
      </p:sp>
    </p:spTree>
    <p:extLst>
      <p:ext uri="{BB962C8B-B14F-4D97-AF65-F5344CB8AC3E}">
        <p14:creationId xmlns:p14="http://schemas.microsoft.com/office/powerpoint/2010/main" val="186515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5FB5-F05C-4E19-B56C-E3FA310F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Distributing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1EC8-7CA4-45D3-8158-D96ACDB3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Modules are downloaded in $</a:t>
            </a:r>
            <a:r>
              <a:rPr lang="en-GB" dirty="0" err="1"/>
              <a:t>env:PSModulePath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This contains three paths (;-separated), and the middle one is where the modules are installed when using Install-Module</a:t>
            </a:r>
          </a:p>
          <a:p>
            <a:r>
              <a:rPr lang="en-GB" dirty="0"/>
              <a:t>The structure of an installed module: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 structure of the zipped module (ready to distribute):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872CD-6E88-462B-B42A-1773F64F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3429000"/>
            <a:ext cx="5753903" cy="142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57C8E-DA90-4602-97F8-0D15D436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06" y="5331310"/>
            <a:ext cx="4553585" cy="1505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6799A-BE60-4B2E-880E-80A33F1FE0A1}"/>
              </a:ext>
            </a:extLst>
          </p:cNvPr>
          <p:cNvSpPr/>
          <p:nvPr/>
        </p:nvSpPr>
        <p:spPr>
          <a:xfrm>
            <a:off x="8372791" y="3338623"/>
            <a:ext cx="441600" cy="41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702C-4C36-43DE-84A2-0FA00F8934B9}"/>
              </a:ext>
            </a:extLst>
          </p:cNvPr>
          <p:cNvSpPr txBox="1"/>
          <p:nvPr/>
        </p:nvSpPr>
        <p:spPr>
          <a:xfrm>
            <a:off x="8593591" y="5266291"/>
            <a:ext cx="308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Version-subfolder isn’t allowed</a:t>
            </a:r>
          </a:p>
        </p:txBody>
      </p:sp>
    </p:spTree>
    <p:extLst>
      <p:ext uri="{BB962C8B-B14F-4D97-AF65-F5344CB8AC3E}">
        <p14:creationId xmlns:p14="http://schemas.microsoft.com/office/powerpoint/2010/main" val="6431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3BD7-3A2F-4A77-99BF-FD769B8E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Distributing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38F9-CE49-40D9-A213-A5B404C4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zipping the module (Compress-Archive)</a:t>
            </a:r>
          </a:p>
          <a:p>
            <a:pPr lvl="1"/>
            <a:r>
              <a:rPr lang="en-GB" dirty="0"/>
              <a:t>Move it to the location selected when installing the Pull-server</a:t>
            </a:r>
          </a:p>
          <a:p>
            <a:pPr lvl="1"/>
            <a:r>
              <a:rPr lang="en-GB" dirty="0"/>
              <a:t>Generate a checksum</a:t>
            </a:r>
          </a:p>
          <a:p>
            <a:r>
              <a:rPr lang="en-GB" dirty="0"/>
              <a:t>And to have a client download it</a:t>
            </a:r>
          </a:p>
          <a:p>
            <a:pPr lvl="1"/>
            <a:r>
              <a:rPr lang="en-GB" dirty="0"/>
              <a:t>Refer to it in a configuration</a:t>
            </a:r>
          </a:p>
          <a:p>
            <a:r>
              <a:rPr lang="en-GB" dirty="0"/>
              <a:t>PS: Where are the modules installed?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79C0C-D096-4185-9A71-A6CC51CDE501}"/>
              </a:ext>
            </a:extLst>
          </p:cNvPr>
          <p:cNvSpPr/>
          <p:nvPr/>
        </p:nvSpPr>
        <p:spPr>
          <a:xfrm>
            <a:off x="838200" y="4557574"/>
            <a:ext cx="9838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env:PSModulePath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env:PSModulePath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8549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5A8E-B9F6-47BF-8BCD-0EE739C9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add the DC to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B43A-6558-4370-897E-4EF3C773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already created the configuration for our domain controller</a:t>
            </a:r>
          </a:p>
          <a:p>
            <a:r>
              <a:rPr lang="en-GB" dirty="0"/>
              <a:t>It would </a:t>
            </a:r>
            <a:r>
              <a:rPr lang="en-GB"/>
              <a:t>be easy </a:t>
            </a:r>
            <a:r>
              <a:rPr lang="en-GB" dirty="0"/>
              <a:t>to add this configuration to our pull-server, no?</a:t>
            </a:r>
          </a:p>
          <a:p>
            <a:endParaRPr lang="en-GB" dirty="0"/>
          </a:p>
          <a:p>
            <a:r>
              <a:rPr lang="en-GB" dirty="0"/>
              <a:t>Hint: Compile the MOF on the DC, otherwise you’ll have a lot of work installing modules</a:t>
            </a:r>
          </a:p>
        </p:txBody>
      </p:sp>
    </p:spTree>
    <p:extLst>
      <p:ext uri="{BB962C8B-B14F-4D97-AF65-F5344CB8AC3E}">
        <p14:creationId xmlns:p14="http://schemas.microsoft.com/office/powerpoint/2010/main" val="239725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C932-B77A-4291-B83B-B112FA6B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Reports from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90FE-152E-4845-94C5-06DB6C6F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setting up the client to listen to the pull-server, we’ve set it to use it as a report-server as well</a:t>
            </a:r>
          </a:p>
          <a:p>
            <a:pPr lvl="1"/>
            <a:r>
              <a:rPr lang="en-GB" dirty="0"/>
              <a:t>In fact, these reports were the main advantage of using an IIS-pull server, vs an SMB-pull server</a:t>
            </a:r>
          </a:p>
          <a:p>
            <a:r>
              <a:rPr lang="en-GB" dirty="0"/>
              <a:t>The reports sent to this server are saved in a database</a:t>
            </a:r>
          </a:p>
          <a:p>
            <a:pPr lvl="1"/>
            <a:r>
              <a:rPr lang="en-GB" dirty="0"/>
              <a:t>This is also the database where registered computers are stored</a:t>
            </a:r>
          </a:p>
          <a:p>
            <a:pPr lvl="1"/>
            <a:r>
              <a:rPr lang="en-GB" dirty="0"/>
              <a:t>You can, if you wish, replace it with a </a:t>
            </a:r>
            <a:r>
              <a:rPr lang="en-GB" dirty="0" err="1"/>
              <a:t>SQLServer</a:t>
            </a:r>
            <a:r>
              <a:rPr lang="en-GB" dirty="0"/>
              <a:t> database</a:t>
            </a:r>
          </a:p>
          <a:p>
            <a:r>
              <a:rPr lang="en-GB" dirty="0"/>
              <a:t>Get the reports by sending a </a:t>
            </a:r>
            <a:r>
              <a:rPr lang="en-GB" dirty="0" err="1"/>
              <a:t>webrequest</a:t>
            </a:r>
            <a:r>
              <a:rPr lang="en-GB" dirty="0"/>
              <a:t> to the</a:t>
            </a:r>
            <a:br>
              <a:rPr lang="en-GB" dirty="0"/>
            </a:br>
            <a:r>
              <a:rPr lang="en-GB" dirty="0" err="1"/>
              <a:t>reportingserver</a:t>
            </a:r>
            <a:endParaRPr lang="en-GB" dirty="0"/>
          </a:p>
          <a:p>
            <a:pPr lvl="1"/>
            <a:r>
              <a:rPr lang="en-GB" dirty="0"/>
              <a:t>It returns </a:t>
            </a:r>
            <a:r>
              <a:rPr lang="en-GB" dirty="0" err="1"/>
              <a:t>json</a:t>
            </a:r>
            <a:r>
              <a:rPr lang="en-GB" dirty="0"/>
              <a:t>, that can be converted to an object</a:t>
            </a:r>
          </a:p>
          <a:p>
            <a:r>
              <a:rPr lang="en-GB" dirty="0"/>
              <a:t>What properties are available?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2C414-6735-4F7E-B072-3AB180EB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625" y="3692134"/>
            <a:ext cx="2295845" cy="28007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BFF533-CCEE-4C43-8B87-2F861D6EA143}"/>
              </a:ext>
            </a:extLst>
          </p:cNvPr>
          <p:cNvCxnSpPr/>
          <p:nvPr/>
        </p:nvCxnSpPr>
        <p:spPr>
          <a:xfrm>
            <a:off x="5624623" y="5837274"/>
            <a:ext cx="398721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3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CE4D-0E39-4288-88D0-364194D9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4749-E582-404C-AD02-302CF5EC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to get the reports, you have to pass the </a:t>
            </a:r>
            <a:r>
              <a:rPr lang="en-GB" dirty="0" err="1"/>
              <a:t>agentID</a:t>
            </a:r>
            <a:r>
              <a:rPr lang="en-GB" dirty="0"/>
              <a:t> of the server the reports will be about</a:t>
            </a:r>
          </a:p>
          <a:p>
            <a:r>
              <a:rPr lang="en-GB" dirty="0"/>
              <a:t>Getting the </a:t>
            </a:r>
            <a:r>
              <a:rPr lang="en-GB" dirty="0" err="1"/>
              <a:t>agentID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Can’t I get the </a:t>
            </a:r>
            <a:r>
              <a:rPr lang="en-GB" dirty="0" err="1"/>
              <a:t>agentID’s</a:t>
            </a:r>
            <a:r>
              <a:rPr lang="en-GB" dirty="0"/>
              <a:t> from the server?</a:t>
            </a:r>
          </a:p>
          <a:p>
            <a:pPr lvl="1"/>
            <a:r>
              <a:rPr lang="en-GB" dirty="0"/>
              <a:t>Not easily…</a:t>
            </a:r>
          </a:p>
          <a:p>
            <a:pPr lvl="1"/>
            <a:endParaRPr lang="en-GB" dirty="0"/>
          </a:p>
          <a:p>
            <a:r>
              <a:rPr lang="en-GB" dirty="0"/>
              <a:t>File: Reports.ps1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6D62E-BF14-4B88-A6EF-A5B14499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3160233"/>
            <a:ext cx="769727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8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281E-3E02-4573-8CC4-43D71CD7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Hacking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B31C-F5DD-4300-9B7C-E9085869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Remember the database: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could open it using a GUI-tool</a:t>
            </a:r>
          </a:p>
          <a:p>
            <a:pPr lvl="1"/>
            <a:r>
              <a:rPr lang="en-GB" dirty="0">
                <a:hlinkClick r:id="rId2"/>
              </a:rPr>
              <a:t>https://www.nirsoft.net/utils/ese_database_view.html</a:t>
            </a:r>
            <a:endParaRPr lang="en-GB" dirty="0"/>
          </a:p>
          <a:p>
            <a:r>
              <a:rPr lang="en-GB" dirty="0"/>
              <a:t>Or using PowerShell</a:t>
            </a:r>
          </a:p>
          <a:p>
            <a:pPr lvl="1"/>
            <a:r>
              <a:rPr lang="en-GB" dirty="0"/>
              <a:t>Someone made a module</a:t>
            </a:r>
          </a:p>
          <a:p>
            <a:pPr lvl="1"/>
            <a:r>
              <a:rPr lang="en-GB" dirty="0"/>
              <a:t>First copy the database, with IIS stopped</a:t>
            </a:r>
          </a:p>
          <a:p>
            <a:pPr lvl="1"/>
            <a:r>
              <a:rPr lang="en-GB" dirty="0"/>
              <a:t>Then investigate</a:t>
            </a:r>
          </a:p>
          <a:p>
            <a:r>
              <a:rPr lang="en-GB" dirty="0"/>
              <a:t>File: Hacking the database.ps1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3CEC4-A613-4514-941D-B92DE2F5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78" y="1825625"/>
            <a:ext cx="5715798" cy="12098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763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E7D57D-D19A-4C83-9C4E-549E8B1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967F5-9FDF-4737-98F4-69642295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pull server</a:t>
            </a:r>
          </a:p>
          <a:p>
            <a:r>
              <a:rPr lang="en-US" dirty="0"/>
              <a:t>The pull server database</a:t>
            </a:r>
          </a:p>
          <a:p>
            <a:r>
              <a:rPr lang="en-US"/>
              <a:t>Partial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6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3E2C-1606-44EA-98ED-F7227E4F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D84F-724C-47B4-8B21-77030C1B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setup IIS, the developers control the settings for the site</a:t>
            </a:r>
          </a:p>
          <a:p>
            <a:r>
              <a:rPr lang="en-GB" dirty="0"/>
              <a:t>The developers have their own testing-machines</a:t>
            </a:r>
          </a:p>
          <a:p>
            <a:pPr lvl="1"/>
            <a:r>
              <a:rPr lang="en-GB" dirty="0"/>
              <a:t>Configured with a DSC-configuration</a:t>
            </a:r>
          </a:p>
          <a:p>
            <a:r>
              <a:rPr lang="en-GB" dirty="0"/>
              <a:t>How can you use this DSC-configuration to configure the site, without changing the DSC-configuration you already have for the server?</a:t>
            </a:r>
          </a:p>
          <a:p>
            <a:r>
              <a:rPr lang="en-GB" dirty="0"/>
              <a:t>Partial configurations!</a:t>
            </a:r>
          </a:p>
          <a:p>
            <a:pPr lvl="1"/>
            <a:r>
              <a:rPr lang="en-GB" dirty="0"/>
              <a:t>Multiple Pull-configurations (from different servers)</a:t>
            </a:r>
          </a:p>
          <a:p>
            <a:pPr lvl="1"/>
            <a:r>
              <a:rPr lang="en-GB" dirty="0"/>
              <a:t>Multiple Push-configurations</a:t>
            </a:r>
          </a:p>
          <a:p>
            <a:pPr lvl="1"/>
            <a:r>
              <a:rPr lang="en-GB" dirty="0"/>
              <a:t>A combination of both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69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224B-2DFE-473C-94B2-185A698C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001A-9812-44E0-B0FB-0692DCC7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FS01 gets the following config from the Pull-server</a:t>
            </a:r>
          </a:p>
          <a:p>
            <a:pPr lvl="1"/>
            <a:r>
              <a:rPr lang="en-GB" dirty="0"/>
              <a:t>Folder c:\SharedFolder exists</a:t>
            </a:r>
          </a:p>
          <a:p>
            <a:pPr lvl="1"/>
            <a:r>
              <a:rPr lang="en-GB" dirty="0"/>
              <a:t>Is member of domain</a:t>
            </a:r>
          </a:p>
          <a:p>
            <a:r>
              <a:rPr lang="en-GB" dirty="0"/>
              <a:t>We’ll replace it by two different configurations</a:t>
            </a:r>
          </a:p>
          <a:p>
            <a:pPr lvl="1"/>
            <a:r>
              <a:rPr lang="en-GB" dirty="0"/>
              <a:t>IIS is installed, with the management interface</a:t>
            </a:r>
          </a:p>
          <a:p>
            <a:pPr lvl="1"/>
            <a:r>
              <a:rPr lang="en-GB" dirty="0"/>
              <a:t>A file called “index.htm” exists at c:\inetpub\wwwroot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File: Partial configuration.ps1</a:t>
            </a:r>
          </a:p>
        </p:txBody>
      </p:sp>
    </p:spTree>
    <p:extLst>
      <p:ext uri="{BB962C8B-B14F-4D97-AF65-F5344CB8AC3E}">
        <p14:creationId xmlns:p14="http://schemas.microsoft.com/office/powerpoint/2010/main" val="92450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2E14-4FE1-4744-BF21-3314F674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Mixed partial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82F2-9F7B-4817-BAE1-16EE03DD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previous Pull-configuration for FS01 back into the full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0622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You made it">
            <a:extLst>
              <a:ext uri="{FF2B5EF4-FFF2-40B4-BE49-F238E27FC236}">
                <a16:creationId xmlns:a16="http://schemas.microsoft.com/office/drawing/2014/main" id="{EC10FCA2-6F8B-4016-BB0C-2BBEDABC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6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5BDC-C626-477D-8550-74E4AA5B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Followup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EAB-910D-42FD-96FF-8D00070C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email: </a:t>
            </a:r>
            <a:r>
              <a:rPr lang="en-GB" dirty="0">
                <a:hlinkClick r:id="rId3"/>
              </a:rPr>
              <a:t>Jochen.marien@thomasmore.be</a:t>
            </a:r>
            <a:endParaRPr lang="en-GB" dirty="0"/>
          </a:p>
          <a:p>
            <a:r>
              <a:rPr lang="en-GB" dirty="0"/>
              <a:t>Please send</a:t>
            </a:r>
          </a:p>
          <a:p>
            <a:pPr lvl="1"/>
            <a:r>
              <a:rPr lang="en-GB" dirty="0"/>
              <a:t>Questions (</a:t>
            </a:r>
            <a:r>
              <a:rPr lang="en-GB"/>
              <a:t>not too </a:t>
            </a:r>
            <a:r>
              <a:rPr lang="en-GB" dirty="0"/>
              <a:t>difficult)</a:t>
            </a:r>
          </a:p>
          <a:p>
            <a:pPr lvl="1"/>
            <a:r>
              <a:rPr lang="en-GB" dirty="0"/>
              <a:t>Real live examples (as difficult as possible)</a:t>
            </a:r>
          </a:p>
          <a:p>
            <a:pPr lvl="1"/>
            <a:r>
              <a:rPr lang="en-GB" dirty="0"/>
              <a:t>Stuff you notice in three weeks I should have told you now</a:t>
            </a:r>
          </a:p>
        </p:txBody>
      </p:sp>
    </p:spTree>
    <p:extLst>
      <p:ext uri="{BB962C8B-B14F-4D97-AF65-F5344CB8AC3E}">
        <p14:creationId xmlns:p14="http://schemas.microsoft.com/office/powerpoint/2010/main" val="236005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1BF-D631-44FB-BF75-BBD55756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7854-E482-4F97-8A65-4EF72F50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Now, there are two codebases for DSC</a:t>
            </a:r>
          </a:p>
          <a:p>
            <a:pPr lvl="1"/>
            <a:r>
              <a:rPr lang="en-GB" dirty="0"/>
              <a:t>One for PowerShell</a:t>
            </a:r>
          </a:p>
          <a:p>
            <a:pPr lvl="1"/>
            <a:r>
              <a:rPr lang="en-GB" dirty="0"/>
              <a:t>One for PowerShell core</a:t>
            </a:r>
          </a:p>
          <a:p>
            <a:r>
              <a:rPr lang="en-GB" dirty="0"/>
              <a:t>Maintaining two separate codebases for the same </a:t>
            </a:r>
            <a:br>
              <a:rPr lang="en-GB" dirty="0"/>
            </a:br>
            <a:r>
              <a:rPr lang="en-GB" dirty="0"/>
              <a:t>project is hard</a:t>
            </a:r>
          </a:p>
          <a:p>
            <a:r>
              <a:rPr lang="en-GB" dirty="0"/>
              <a:t>So Microsoft is working towards one codebase that replaces the two existing ones</a:t>
            </a:r>
          </a:p>
          <a:p>
            <a:r>
              <a:rPr lang="en-GB" dirty="0"/>
              <a:t>And in all the blog-posts regarding this, the pull-server is rarely mentioned</a:t>
            </a:r>
          </a:p>
          <a:p>
            <a:r>
              <a:rPr lang="en-GB" dirty="0"/>
              <a:t>What is mentioned, is this:</a:t>
            </a:r>
          </a:p>
        </p:txBody>
      </p:sp>
      <p:pic>
        <p:nvPicPr>
          <p:cNvPr id="9" name="Picture 8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B66EF930-3E47-48F6-8796-EDA50123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72" y="365124"/>
            <a:ext cx="2319528" cy="341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BDE6C-B902-46D6-B23D-41876D17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8" y="1091748"/>
            <a:ext cx="10873303" cy="46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C01B-D589-4967-B710-AD8BE8A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009F-B156-438F-9A29-9CA4A83B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DSC is strongly integrated with Azure, and running some servers in the cloud isn’t that bad an idea</a:t>
            </a:r>
          </a:p>
          <a:p>
            <a:r>
              <a:rPr lang="en-GB" dirty="0"/>
              <a:t>But Azure isn’t free, and unlike for server operating systems (where there’s really only one option), there are a lot of cloud providers</a:t>
            </a:r>
          </a:p>
          <a:p>
            <a:pPr lvl="1"/>
            <a:r>
              <a:rPr lang="en-GB" dirty="0"/>
              <a:t>But creating your entire configuration in Azure DSC makes transitioning to the competition difficult</a:t>
            </a:r>
          </a:p>
          <a:p>
            <a:r>
              <a:rPr lang="en-GB" dirty="0"/>
              <a:t>But the blog posts say MS understands not all</a:t>
            </a:r>
            <a:br>
              <a:rPr lang="en-GB" dirty="0"/>
            </a:br>
            <a:r>
              <a:rPr lang="en-GB" dirty="0"/>
              <a:t>environments can go full cloud, so some support </a:t>
            </a:r>
            <a:br>
              <a:rPr lang="en-GB" dirty="0"/>
            </a:br>
            <a:r>
              <a:rPr lang="en-GB" dirty="0"/>
              <a:t>for pull servers will remain</a:t>
            </a:r>
          </a:p>
          <a:p>
            <a:r>
              <a:rPr lang="en-GB" dirty="0"/>
              <a:t>We’ll go into pull servers as they are now, hoping</a:t>
            </a:r>
            <a:br>
              <a:rPr lang="en-GB" dirty="0"/>
            </a:br>
            <a:r>
              <a:rPr lang="en-GB" dirty="0"/>
              <a:t>for the best</a:t>
            </a:r>
          </a:p>
          <a:p>
            <a:endParaRPr lang="en-GB" dirty="0"/>
          </a:p>
        </p:txBody>
      </p:sp>
      <p:pic>
        <p:nvPicPr>
          <p:cNvPr id="5" name="Picture 4" descr="A close up of a penguin&#10;&#10;Description generated with very high confidence">
            <a:extLst>
              <a:ext uri="{FF2B5EF4-FFF2-40B4-BE49-F238E27FC236}">
                <a16:creationId xmlns:a16="http://schemas.microsoft.com/office/drawing/2014/main" id="{9F4252B8-DDAB-42DA-A92D-2875627E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94" y="3990912"/>
            <a:ext cx="2021586" cy="2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9008-BFA2-4834-86BC-771D2A6A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D3EC-BB1F-4DD1-BF6D-5FF70CAE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</a:t>
            </a:r>
          </a:p>
          <a:p>
            <a:pPr lvl="1"/>
            <a:r>
              <a:rPr lang="en-GB" dirty="0"/>
              <a:t>Has an </a:t>
            </a:r>
            <a:r>
              <a:rPr lang="en-GB" dirty="0" err="1"/>
              <a:t>Odata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Can include </a:t>
            </a:r>
            <a:r>
              <a:rPr lang="en-US" dirty="0"/>
              <a:t>capabilities for target nodes to report back confirmation of success or failure</a:t>
            </a:r>
          </a:p>
          <a:p>
            <a:pPr lvl="1"/>
            <a:r>
              <a:rPr lang="en-US" dirty="0"/>
              <a:t>Generally advisable when you have a lot of servers to manage</a:t>
            </a:r>
            <a:endParaRPr lang="en-GB" dirty="0"/>
          </a:p>
          <a:p>
            <a:r>
              <a:rPr lang="en-GB" dirty="0"/>
              <a:t>SMB Service</a:t>
            </a:r>
          </a:p>
          <a:p>
            <a:pPr lvl="1"/>
            <a:r>
              <a:rPr lang="en-GB" dirty="0"/>
              <a:t>Basically a share on a server</a:t>
            </a:r>
          </a:p>
          <a:p>
            <a:pPr lvl="1"/>
            <a:r>
              <a:rPr lang="en-GB" dirty="0"/>
              <a:t>Less work to setup</a:t>
            </a:r>
          </a:p>
          <a:p>
            <a:pPr lvl="1"/>
            <a:r>
              <a:rPr lang="en-GB" dirty="0"/>
              <a:t>Doesn’t need the soon to be deprecated DSC-service</a:t>
            </a:r>
          </a:p>
          <a:p>
            <a:pPr lvl="1"/>
            <a:r>
              <a:rPr lang="en-GB" dirty="0"/>
              <a:t>Great in smaller environments</a:t>
            </a:r>
          </a:p>
        </p:txBody>
      </p:sp>
    </p:spTree>
    <p:extLst>
      <p:ext uri="{BB962C8B-B14F-4D97-AF65-F5344CB8AC3E}">
        <p14:creationId xmlns:p14="http://schemas.microsoft.com/office/powerpoint/2010/main" val="199397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9C21-681A-4CBC-B12A-4C10AB0B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3342-DE9A-4762-8C6D-83B1D024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352" cy="4351338"/>
          </a:xfrm>
        </p:spPr>
        <p:txBody>
          <a:bodyPr/>
          <a:lstStyle/>
          <a:p>
            <a:r>
              <a:rPr lang="en-GB" dirty="0"/>
              <a:t>File: Pull server setup.ps1</a:t>
            </a:r>
          </a:p>
          <a:p>
            <a:r>
              <a:rPr lang="en-GB" dirty="0"/>
              <a:t>We’ll promote MS01 to our pull server</a:t>
            </a:r>
          </a:p>
          <a:p>
            <a:pPr lvl="1"/>
            <a:r>
              <a:rPr lang="en-GB" dirty="0"/>
              <a:t>And FS01 to our client</a:t>
            </a:r>
          </a:p>
          <a:p>
            <a:r>
              <a:rPr lang="en-GB" dirty="0"/>
              <a:t>Connect to MS01, and install the module </a:t>
            </a:r>
            <a:r>
              <a:rPr lang="en-GB" dirty="0" err="1"/>
              <a:t>xPSDesiredStateConfiguration</a:t>
            </a:r>
            <a:endParaRPr lang="en-GB" dirty="0"/>
          </a:p>
          <a:p>
            <a:r>
              <a:rPr lang="en-GB" dirty="0"/>
              <a:t> Unlike the example, we’ll setup a HTTP pull-server</a:t>
            </a:r>
          </a:p>
          <a:p>
            <a:pPr lvl="1"/>
            <a:r>
              <a:rPr lang="en-GB" dirty="0"/>
              <a:t>Which is fine for labs, but not for production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17113-3621-4620-8ECC-25FA2E2E8DB2}"/>
              </a:ext>
            </a:extLst>
          </p:cNvPr>
          <p:cNvGrpSpPr/>
          <p:nvPr/>
        </p:nvGrpSpPr>
        <p:grpSpPr>
          <a:xfrm>
            <a:off x="838200" y="4538625"/>
            <a:ext cx="3250592" cy="2106429"/>
            <a:chOff x="838200" y="4538625"/>
            <a:chExt cx="3250592" cy="2106429"/>
          </a:xfrm>
        </p:grpSpPr>
        <p:pic>
          <p:nvPicPr>
            <p:cNvPr id="1026" name="Picture 2" descr="Image result for labrador">
              <a:extLst>
                <a:ext uri="{FF2B5EF4-FFF2-40B4-BE49-F238E27FC236}">
                  <a16:creationId xmlns:a16="http://schemas.microsoft.com/office/drawing/2014/main" id="{5B20F2D5-1684-433E-B0C1-2BEF95FF2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538625"/>
              <a:ext cx="3159643" cy="2106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C98A49-DC78-433A-A008-B8C34107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7355" y="5975498"/>
              <a:ext cx="671437" cy="6695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D6BA9A-252C-414F-910F-DCE77522307D}"/>
              </a:ext>
            </a:extLst>
          </p:cNvPr>
          <p:cNvGrpSpPr/>
          <p:nvPr/>
        </p:nvGrpSpPr>
        <p:grpSpPr>
          <a:xfrm>
            <a:off x="8103210" y="4124940"/>
            <a:ext cx="3449091" cy="2520114"/>
            <a:chOff x="8103210" y="4124940"/>
            <a:chExt cx="3449091" cy="2520114"/>
          </a:xfrm>
        </p:grpSpPr>
        <p:pic>
          <p:nvPicPr>
            <p:cNvPr id="1028" name="Picture 4" descr="Image result for production">
              <a:extLst>
                <a:ext uri="{FF2B5EF4-FFF2-40B4-BE49-F238E27FC236}">
                  <a16:creationId xmlns:a16="http://schemas.microsoft.com/office/drawing/2014/main" id="{8F3FBB9A-7E51-4566-AB1E-15C2290D7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4159" y="4124940"/>
              <a:ext cx="3358142" cy="2520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2DB9E6-1959-4E73-8B88-81A2A1198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3210" y="5966779"/>
              <a:ext cx="699233" cy="67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55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900B-7844-433F-ADBC-85AF9BC8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the pull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9600-8670-46CC-B3BF-68C21454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configure the pull server, an example configuration file is available</a:t>
            </a:r>
          </a:p>
          <a:p>
            <a:pPr lvl="1"/>
            <a:r>
              <a:rPr lang="en-GB" dirty="0"/>
              <a:t>Look for Sample_xDscWebServiceRegistration.ps1 </a:t>
            </a:r>
          </a:p>
          <a:p>
            <a:r>
              <a:rPr lang="en-GB" dirty="0"/>
              <a:t>The script needs:</a:t>
            </a:r>
          </a:p>
          <a:p>
            <a:pPr lvl="1"/>
            <a:r>
              <a:rPr lang="en-GB" dirty="0"/>
              <a:t>A node name, localhost is default and fine</a:t>
            </a:r>
          </a:p>
          <a:p>
            <a:pPr lvl="1"/>
            <a:r>
              <a:rPr lang="en-GB" dirty="0"/>
              <a:t>A unique </a:t>
            </a:r>
            <a:r>
              <a:rPr lang="en-GB" dirty="0" err="1"/>
              <a:t>guid</a:t>
            </a:r>
            <a:r>
              <a:rPr lang="en-GB" dirty="0"/>
              <a:t> value, that can be generated using “New-</a:t>
            </a:r>
            <a:r>
              <a:rPr lang="en-GB" dirty="0" err="1"/>
              <a:t>Guid</a:t>
            </a:r>
            <a:r>
              <a:rPr lang="en-GB" dirty="0"/>
              <a:t>”</a:t>
            </a:r>
          </a:p>
          <a:p>
            <a:r>
              <a:rPr lang="en-GB" dirty="0"/>
              <a:t>What the script does:</a:t>
            </a:r>
          </a:p>
          <a:p>
            <a:pPr lvl="1"/>
            <a:r>
              <a:rPr lang="en-GB" dirty="0"/>
              <a:t>Installs the DSC-Service</a:t>
            </a:r>
          </a:p>
          <a:p>
            <a:pPr lvl="1"/>
            <a:r>
              <a:rPr lang="en-GB" dirty="0"/>
              <a:t>Configures the server to use port 8080 and some more useful stuff</a:t>
            </a:r>
          </a:p>
          <a:p>
            <a:pPr lvl="1"/>
            <a:r>
              <a:rPr lang="en-GB" dirty="0"/>
              <a:t>Exports the registration key (the random </a:t>
            </a:r>
            <a:r>
              <a:rPr lang="en-GB" dirty="0" err="1"/>
              <a:t>guid</a:t>
            </a:r>
            <a:r>
              <a:rPr lang="en-GB" dirty="0"/>
              <a:t>) to a file</a:t>
            </a:r>
          </a:p>
        </p:txBody>
      </p:sp>
    </p:spTree>
    <p:extLst>
      <p:ext uri="{BB962C8B-B14F-4D97-AF65-F5344CB8AC3E}">
        <p14:creationId xmlns:p14="http://schemas.microsoft.com/office/powerpoint/2010/main" val="85776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5FA1-AB7E-4FEF-B5CE-2F398910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my pull server running?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7F21-4326-42B4-B063-32B2D060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Surf to </a:t>
            </a:r>
            <a:r>
              <a:rPr lang="en-GB" dirty="0">
                <a:hlinkClick r:id="rId2"/>
              </a:rPr>
              <a:t>http://[name</a:t>
            </a:r>
            <a:r>
              <a:rPr lang="en-GB" dirty="0"/>
              <a:t> of server]:8080/</a:t>
            </a:r>
            <a:r>
              <a:rPr lang="en-GB" dirty="0" err="1"/>
              <a:t>PSDSCPullServer.svc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C0D53-7262-4093-9473-6FC29C066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23"/>
          <a:stretch/>
        </p:blipFill>
        <p:spPr>
          <a:xfrm>
            <a:off x="2100262" y="2656921"/>
            <a:ext cx="7991475" cy="42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B3A5-4175-4BCE-988F-91B24F99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the client to listen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7B1E-035B-465F-A770-783056F2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client, another script is available (in the same file as before)</a:t>
            </a:r>
          </a:p>
          <a:p>
            <a:r>
              <a:rPr lang="en-GB" dirty="0"/>
              <a:t>The script needs:</a:t>
            </a:r>
          </a:p>
          <a:p>
            <a:pPr lvl="1"/>
            <a:r>
              <a:rPr lang="en-GB" dirty="0"/>
              <a:t>A node name, localhost is default and fine</a:t>
            </a:r>
          </a:p>
          <a:p>
            <a:pPr lvl="1"/>
            <a:r>
              <a:rPr lang="en-GB" dirty="0"/>
              <a:t>The exported unique random value from before</a:t>
            </a:r>
          </a:p>
          <a:p>
            <a:pPr lvl="1"/>
            <a:r>
              <a:rPr lang="en-GB" dirty="0"/>
              <a:t>The name of the pull-server</a:t>
            </a:r>
          </a:p>
          <a:p>
            <a:pPr lvl="1"/>
            <a:r>
              <a:rPr lang="en-GB" dirty="0"/>
              <a:t>The name of the configuration on the pull server that this computer will use</a:t>
            </a:r>
          </a:p>
          <a:p>
            <a:r>
              <a:rPr lang="en-GB" dirty="0"/>
              <a:t>What the script does:</a:t>
            </a:r>
          </a:p>
          <a:p>
            <a:pPr lvl="1"/>
            <a:r>
              <a:rPr lang="en-GB" dirty="0"/>
              <a:t>Configures the LCM to use Pull (and reboot, and refresh regularly)</a:t>
            </a:r>
          </a:p>
          <a:p>
            <a:pPr lvl="1"/>
            <a:r>
              <a:rPr lang="en-GB" dirty="0"/>
              <a:t>Saves the </a:t>
            </a:r>
            <a:r>
              <a:rPr lang="en-GB" dirty="0" err="1"/>
              <a:t>guid</a:t>
            </a:r>
            <a:r>
              <a:rPr lang="en-GB" dirty="0"/>
              <a:t> and name for the server containing configurations</a:t>
            </a:r>
          </a:p>
          <a:p>
            <a:pPr lvl="1"/>
            <a:r>
              <a:rPr lang="en-GB" dirty="0"/>
              <a:t>Saves the </a:t>
            </a:r>
            <a:r>
              <a:rPr lang="en-GB" dirty="0" err="1"/>
              <a:t>guid</a:t>
            </a:r>
            <a:r>
              <a:rPr lang="en-GB" dirty="0"/>
              <a:t> and name for the reporting server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07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1407</Words>
  <Application>Microsoft Office PowerPoint</Application>
  <PresentationFormat>Widescreen</PresentationFormat>
  <Paragraphs>206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Office Theme</vt:lpstr>
      <vt:lpstr>Windows PowerShell </vt:lpstr>
      <vt:lpstr>In this presentation</vt:lpstr>
      <vt:lpstr>The pull server</vt:lpstr>
      <vt:lpstr>Azure</vt:lpstr>
      <vt:lpstr>Types of pull server</vt:lpstr>
      <vt:lpstr>Setting up the pull server</vt:lpstr>
      <vt:lpstr>Configure the pull server</vt:lpstr>
      <vt:lpstr>Is my pull server running?</vt:lpstr>
      <vt:lpstr>Setup the client to listen</vt:lpstr>
      <vt:lpstr>Adding the configuration</vt:lpstr>
      <vt:lpstr>Distributing the configuration</vt:lpstr>
      <vt:lpstr>But has it worked?</vt:lpstr>
      <vt:lpstr>Exercise: Adding to the domain</vt:lpstr>
      <vt:lpstr>Solution: Distributing a module</vt:lpstr>
      <vt:lpstr>Solution: Distributing a module</vt:lpstr>
      <vt:lpstr>Exercise: add the DC to the pull server</vt:lpstr>
      <vt:lpstr>Reports from pull server</vt:lpstr>
      <vt:lpstr>Getting the reports</vt:lpstr>
      <vt:lpstr>Hacking the database</vt:lpstr>
      <vt:lpstr>Partial configurations</vt:lpstr>
      <vt:lpstr>The example</vt:lpstr>
      <vt:lpstr>Exercise: Mixed partial configuration</vt:lpstr>
      <vt:lpstr>PowerPoint Presentation</vt:lpstr>
      <vt:lpstr>Followup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Jochen Mariën</dc:creator>
  <cp:lastModifiedBy>Jochen Mariën</cp:lastModifiedBy>
  <cp:revision>1</cp:revision>
  <dcterms:created xsi:type="dcterms:W3CDTF">2021-05-05T12:17:58Z</dcterms:created>
  <dcterms:modified xsi:type="dcterms:W3CDTF">2021-05-05T12:20:04Z</dcterms:modified>
</cp:coreProperties>
</file>