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464" r:id="rId3"/>
    <p:sldId id="482" r:id="rId4"/>
    <p:sldId id="480" r:id="rId5"/>
    <p:sldId id="483" r:id="rId6"/>
    <p:sldId id="484" r:id="rId7"/>
    <p:sldId id="485" r:id="rId8"/>
    <p:sldId id="486" r:id="rId9"/>
    <p:sldId id="479" r:id="rId10"/>
    <p:sldId id="481" r:id="rId11"/>
    <p:sldId id="476" r:id="rId12"/>
    <p:sldId id="487" r:id="rId13"/>
    <p:sldId id="488" r:id="rId14"/>
    <p:sldId id="489" r:id="rId15"/>
    <p:sldId id="491" r:id="rId16"/>
    <p:sldId id="492" r:id="rId17"/>
    <p:sldId id="501" r:id="rId18"/>
    <p:sldId id="500" r:id="rId19"/>
    <p:sldId id="502" r:id="rId20"/>
    <p:sldId id="516" r:id="rId21"/>
    <p:sldId id="506" r:id="rId22"/>
    <p:sldId id="517" r:id="rId23"/>
    <p:sldId id="505" r:id="rId24"/>
    <p:sldId id="510" r:id="rId25"/>
    <p:sldId id="509" r:id="rId26"/>
    <p:sldId id="511" r:id="rId27"/>
    <p:sldId id="512" r:id="rId28"/>
    <p:sldId id="513" r:id="rId29"/>
    <p:sldId id="515" r:id="rId30"/>
    <p:sldId id="518" r:id="rId31"/>
    <p:sldId id="493" r:id="rId32"/>
    <p:sldId id="503" r:id="rId33"/>
    <p:sldId id="504" r:id="rId34"/>
    <p:sldId id="497" r:id="rId3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A35A76A-BFEA-43DB-B18A-638B3F86E2B5}">
          <p14:sldIdLst>
            <p14:sldId id="259"/>
            <p14:sldId id="464"/>
            <p14:sldId id="482"/>
            <p14:sldId id="480"/>
            <p14:sldId id="483"/>
            <p14:sldId id="484"/>
            <p14:sldId id="485"/>
            <p14:sldId id="486"/>
            <p14:sldId id="479"/>
            <p14:sldId id="481"/>
            <p14:sldId id="476"/>
            <p14:sldId id="487"/>
            <p14:sldId id="488"/>
            <p14:sldId id="489"/>
            <p14:sldId id="491"/>
            <p14:sldId id="492"/>
            <p14:sldId id="501"/>
            <p14:sldId id="500"/>
            <p14:sldId id="502"/>
            <p14:sldId id="516"/>
            <p14:sldId id="506"/>
            <p14:sldId id="517"/>
            <p14:sldId id="505"/>
            <p14:sldId id="510"/>
            <p14:sldId id="509"/>
            <p14:sldId id="511"/>
            <p14:sldId id="512"/>
            <p14:sldId id="513"/>
            <p14:sldId id="515"/>
            <p14:sldId id="518"/>
            <p14:sldId id="493"/>
            <p14:sldId id="503"/>
            <p14:sldId id="504"/>
            <p14:sldId id="4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3E16"/>
    <a:srgbClr val="001440"/>
    <a:srgbClr val="00A0AE"/>
    <a:srgbClr val="FEE333"/>
    <a:srgbClr val="FC3DB6"/>
    <a:srgbClr val="F05033"/>
    <a:srgbClr val="53BB32"/>
    <a:srgbClr val="554E49"/>
    <a:srgbClr val="343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6416" autoAdjust="0"/>
  </p:normalViewPr>
  <p:slideViewPr>
    <p:cSldViewPr snapToGrid="0">
      <p:cViewPr varScale="1">
        <p:scale>
          <a:sx n="116" d="100"/>
          <a:sy n="116" d="100"/>
        </p:scale>
        <p:origin x="102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8F0D1-0503-424B-8069-83B0C43658A1}" type="datetimeFigureOut">
              <a:rPr lang="nl-BE" smtClean="0"/>
              <a:t>12/09/2019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D66D5-7075-4CE9-847F-A630737DF2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2005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27BB8-0871-4F81-B3D3-C0B42C575893}" type="datetimeFigureOut">
              <a:rPr lang="nl-BE" smtClean="0"/>
              <a:t>12/09/2019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0657-9498-487F-880F-14CD6C675A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440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nl-BE">
                <a:latin typeface="Arial" pitchFamily="34" charset="0"/>
              </a:rPr>
              <a:t>KHK 1e jaar Toegepaste Informatica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nl-BE">
                <a:latin typeface="Arial" pitchFamily="34" charset="0"/>
              </a:rPr>
              <a:t>Inleiding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3A27E-AD9C-4DE1-BC5D-B3E7D5BCAAB2}" type="slidenum">
              <a:rPr lang="nl-BE"/>
              <a:pPr/>
              <a:t>1</a:t>
            </a:fld>
            <a:endParaRPr lang="nl-BE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1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657-9498-487F-880F-14CD6C675AA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515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https://github.com/PowerShell/PowerShell/blob/master/docs/learning-powershell/using-vscode.md</a:t>
            </a:r>
          </a:p>
          <a:p>
            <a:r>
              <a:rPr lang="en-GB" dirty="0"/>
              <a:t>https://blogs.msdn.microsoft.com/powershell/2015/11/16/announcing-powershell-language-support-for-visual-studio-code-and-more/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657-9498-487F-880F-14CD6C675AA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860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https://code.visualstudio.com/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https://git-scm.com/download/win</a:t>
            </a:r>
            <a:endParaRPr lang="en-GB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657-9498-487F-880F-14CD6C675AA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7293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0657-9498-487F-880F-14CD6C675AA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293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19A6F7-7564-44B7-B15A-06C9B6F87F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C4C8B-CC24-4DF3-9B49-9F10756E4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48BBB69-78CC-4007-AD8B-593DE32245CC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5" name="Picture 2" descr="https://git-scm.com/images/logos/downloads/Git-Icon-1788C.png">
            <a:extLst>
              <a:ext uri="{FF2B5EF4-FFF2-40B4-BE49-F238E27FC236}">
                <a16:creationId xmlns:a16="http://schemas.microsoft.com/office/drawing/2014/main" id="{E91A1014-12CC-4C5E-B3F2-5886C0BA1E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055" y="235258"/>
            <a:ext cx="1084486" cy="116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1718EF-36CF-4C01-AFFE-6E943A381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8117" y="2013806"/>
            <a:ext cx="8722213" cy="614362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1pPr>
            <a:lvl2pPr marL="26670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2pPr>
            <a:lvl3pPr marL="91440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3pPr>
            <a:lvl4pPr marL="137160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4pPr>
            <a:lvl5pPr marL="182880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333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er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19A6F7-7564-44B7-B15A-06C9B6F87F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C4C8B-CC24-4DF3-9B49-9F10756E4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48BBB69-78CC-4007-AD8B-593DE32245CC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1718EF-36CF-4C01-AFFE-6E943A381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8117" y="2013806"/>
            <a:ext cx="8722213" cy="614362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1pPr>
            <a:lvl2pPr marL="26670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2pPr>
            <a:lvl3pPr marL="91440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3pPr>
            <a:lvl4pPr marL="137160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4pPr>
            <a:lvl5pPr marL="1828800" indent="0">
              <a:buNone/>
              <a:defRPr sz="6600">
                <a:solidFill>
                  <a:srgbClr val="FFFFFF"/>
                </a:solidFill>
                <a:latin typeface="Varela Round" panose="0200000000000000000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B8F2D12-CD7D-4740-A94D-98EBCAE8C3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7219" y="199880"/>
            <a:ext cx="1231499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8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95" y="158936"/>
            <a:ext cx="10076330" cy="737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  <a:latin typeface="Montserrat Alternates Medium" panose="000006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295" y="1138518"/>
            <a:ext cx="11842376" cy="5154705"/>
          </a:xfrm>
        </p:spPr>
        <p:txBody>
          <a:bodyPr/>
          <a:lstStyle>
            <a:lvl1pPr>
              <a:buClrTx/>
              <a:defRPr sz="2400">
                <a:latin typeface="Varela Round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8163" indent="-269875">
              <a:buClrTx/>
              <a:defRPr sz="2000">
                <a:latin typeface="Varela Round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4471" y="6356350"/>
            <a:ext cx="560294" cy="365125"/>
          </a:xfr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48BBB69-78CC-4007-AD8B-593DE32245CC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8" name="Rechte verbindingslijn 7"/>
          <p:cNvCxnSpPr/>
          <p:nvPr userDrawn="1"/>
        </p:nvCxnSpPr>
        <p:spPr>
          <a:xfrm flipV="1">
            <a:off x="179295" y="896471"/>
            <a:ext cx="9975151" cy="1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A3F72B75-FBB4-4D09-BDAD-FAFDD067CE9F}"/>
              </a:ext>
            </a:extLst>
          </p:cNvPr>
          <p:cNvSpPr/>
          <p:nvPr userDrawn="1"/>
        </p:nvSpPr>
        <p:spPr>
          <a:xfrm>
            <a:off x="10557219" y="199880"/>
            <a:ext cx="1231499" cy="127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95" y="158936"/>
            <a:ext cx="10076330" cy="737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  <a:latin typeface="Montserrat Alternates Medium" panose="000006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295" y="1138518"/>
            <a:ext cx="11842376" cy="5154705"/>
          </a:xfrm>
        </p:spPr>
        <p:txBody>
          <a:bodyPr/>
          <a:lstStyle>
            <a:lvl1pPr>
              <a:buClrTx/>
              <a:defRPr sz="2400">
                <a:latin typeface="Varela Round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8163" indent="-269875">
              <a:buClrTx/>
              <a:defRPr sz="2000">
                <a:latin typeface="Varela Round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4471" y="6356350"/>
            <a:ext cx="560294" cy="365125"/>
          </a:xfr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48BBB69-78CC-4007-AD8B-593DE32245CC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8" name="Rechte verbindingslijn 7"/>
          <p:cNvCxnSpPr/>
          <p:nvPr userDrawn="1"/>
        </p:nvCxnSpPr>
        <p:spPr>
          <a:xfrm flipV="1">
            <a:off x="179295" y="896471"/>
            <a:ext cx="9975151" cy="1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EF0DEBB5-5530-49E6-BF81-D10862D5A4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7219" y="199880"/>
            <a:ext cx="1231499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dia">
    <p:bg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41C4A37-D05F-4F15-BFBB-68E7FCE11CED}"/>
              </a:ext>
            </a:extLst>
          </p:cNvPr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pic>
        <p:nvPicPr>
          <p:cNvPr id="2050" name="Picture 2" descr="ASSO LOGO RGB">
            <a:extLst>
              <a:ext uri="{FF2B5EF4-FFF2-40B4-BE49-F238E27FC236}">
                <a16:creationId xmlns:a16="http://schemas.microsoft.com/office/drawing/2014/main" id="{CA0C7219-4EB3-4103-9C35-039383EB9C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537" y="6073898"/>
            <a:ext cx="1573939" cy="66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3600052-A646-4757-BA3A-1E13C90EE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11" y="437229"/>
            <a:ext cx="2691331" cy="14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DFEFC75-6119-43E2-A680-4939A3C4BD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BBB69-78CC-4007-AD8B-593DE32245CC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800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85" y="115889"/>
            <a:ext cx="10274300" cy="7207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34433" y="1052514"/>
            <a:ext cx="5657851" cy="561657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5485" y="1052514"/>
            <a:ext cx="5659967" cy="561657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656FE-6897-41E8-B55B-7B97650E440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737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34433" y="1052514"/>
            <a:ext cx="5657851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5485" y="1052514"/>
            <a:ext cx="565996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30137-E383-474A-90FB-6D02764AD6F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555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Rectangle 5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0CFFC-6F1B-461A-82FA-2136A5201ED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485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84085" y="1127464"/>
            <a:ext cx="11576482" cy="5495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505459" y="6407955"/>
            <a:ext cx="514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BB69-78CC-4007-AD8B-593DE32245CC}" type="slidenum">
              <a:rPr lang="nl-BE" smtClean="0"/>
              <a:t>‹nr.›</a:t>
            </a:fld>
            <a:endParaRPr lang="nl-BE" dirty="0"/>
          </a:p>
        </p:txBody>
      </p:sp>
      <p:sp>
        <p:nvSpPr>
          <p:cNvPr id="7" name="Titel 1"/>
          <p:cNvSpPr txBox="1">
            <a:spLocks/>
          </p:cNvSpPr>
          <p:nvPr userDrawn="1"/>
        </p:nvSpPr>
        <p:spPr>
          <a:xfrm>
            <a:off x="179295" y="158936"/>
            <a:ext cx="10076330" cy="737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6EB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nl-BE" dirty="0"/>
          </a:p>
        </p:txBody>
      </p:sp>
      <p:cxnSp>
        <p:nvCxnSpPr>
          <p:cNvPr id="8" name="Rechte verbindingslijn 7"/>
          <p:cNvCxnSpPr/>
          <p:nvPr userDrawn="1"/>
        </p:nvCxnSpPr>
        <p:spPr>
          <a:xfrm flipV="1">
            <a:off x="179295" y="896471"/>
            <a:ext cx="9975151" cy="1"/>
          </a:xfrm>
          <a:prstGeom prst="line">
            <a:avLst/>
          </a:prstGeom>
          <a:ln w="15875">
            <a:solidFill>
              <a:srgbClr val="E73E1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Picture 2" descr="https://git-scm.com/images/logos/downloads/Git-Icon-1788C.png">
            <a:extLst>
              <a:ext uri="{FF2B5EF4-FFF2-40B4-BE49-F238E27FC236}">
                <a16:creationId xmlns:a16="http://schemas.microsoft.com/office/drawing/2014/main" id="{48A720F3-3B42-4408-B6FC-4D65870628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055" y="235258"/>
            <a:ext cx="1084486" cy="116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3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50" r:id="rId3"/>
    <p:sldLayoutId id="2147483665" r:id="rId4"/>
    <p:sldLayoutId id="2147483660" r:id="rId5"/>
    <p:sldLayoutId id="2147483661" r:id="rId6"/>
    <p:sldLayoutId id="2147483662" r:id="rId7"/>
    <p:sldLayoutId id="2147483663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arela Round" panose="02000000000000000000" pitchFamily="50" charset="0"/>
          <a:ea typeface="Verdana" panose="020B0604030504040204" pitchFamily="34" charset="0"/>
          <a:cs typeface="Verdana" panose="020B0604030504040204" pitchFamily="34" charset="0"/>
        </a:defRPr>
      </a:lvl1pPr>
      <a:lvl2pPr marL="541338" indent="-274638" algn="l" defTabSz="914400" rtl="0" eaLnBrk="1" latinLnBrk="0" hangingPunct="1">
        <a:lnSpc>
          <a:spcPct val="90000"/>
        </a:lnSpc>
        <a:spcBef>
          <a:spcPts val="500"/>
        </a:spcBef>
        <a:buClrTx/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arela Round" panose="02000000000000000000" pitchFamily="50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cs/editor/versioncontro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ochen/PS-Basic-course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user/project/members/" TargetMode="External"/><Relationship Id="rId2" Type="http://schemas.openxmlformats.org/officeDocument/2006/relationships/hyperlink" Target="https://www.youtube.com/watch?v=SWYqp7iY_Tc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hannel/UCqIw7UUwC5fUBFXYX68aMrQ" TargetMode="External"/><Relationship Id="rId5" Type="http://schemas.openxmlformats.org/officeDocument/2006/relationships/hyperlink" Target="https://www.youtube.com/watch?v=EwbhA53Jpp4" TargetMode="External"/><Relationship Id="rId4" Type="http://schemas.openxmlformats.org/officeDocument/2006/relationships/hyperlink" Target="https://www.youtube.com/watch?v=rj0QrccYqG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vie.com/posts/a-successful-git-branching-model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0" y="2636838"/>
            <a:ext cx="12192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BE" sz="6600" dirty="0" err="1">
                <a:solidFill>
                  <a:schemeClr val="bg1"/>
                </a:solidFill>
                <a:latin typeface="Montserrat Alternates ExtraBold" panose="000009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VSCode</a:t>
            </a:r>
            <a:r>
              <a:rPr lang="nl-BE" sz="6600" dirty="0">
                <a:solidFill>
                  <a:schemeClr val="bg1"/>
                </a:solidFill>
                <a:latin typeface="Montserrat Alternates ExtraBold" panose="000009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 &amp; GIT</a:t>
            </a:r>
            <a:endParaRPr lang="nl-NL" sz="6600" dirty="0">
              <a:solidFill>
                <a:schemeClr val="bg1"/>
              </a:solidFill>
              <a:latin typeface="Montserrat Alternates ExtraBold" panose="00000900000000000000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ttps://git-scm.com/images/logos/downloads/Git-Icon-1788C.png">
            <a:extLst>
              <a:ext uri="{FF2B5EF4-FFF2-40B4-BE49-F238E27FC236}">
                <a16:creationId xmlns:a16="http://schemas.microsoft.com/office/drawing/2014/main" id="{DECE3627-CD01-42A4-8C1F-D6A3639D7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505" y="254537"/>
            <a:ext cx="1342978" cy="14398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DEA328F5-ABED-4F45-9C33-B68EFDF116F3}"/>
              </a:ext>
            </a:extLst>
          </p:cNvPr>
          <p:cNvSpPr txBox="1"/>
          <p:nvPr/>
        </p:nvSpPr>
        <p:spPr>
          <a:xfrm>
            <a:off x="6096000" y="615463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001440"/>
                </a:solidFill>
                <a:latin typeface="Montserrat Alternates ExtraBold" panose="00000900000000000000"/>
              </a:rPr>
              <a:t>Michiel Verboven, Jochen Mariën</a:t>
            </a:r>
            <a:endParaRPr lang="nl-BE" sz="2400" dirty="0">
              <a:solidFill>
                <a:srgbClr val="001440"/>
              </a:solidFill>
              <a:latin typeface="Montserrat Alternates ExtraBold" panose="0000090000000000000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A8AB450-97AF-450E-96FD-77ADAB97D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483" y="1694399"/>
            <a:ext cx="1234530" cy="12345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72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198CD3-11A4-40C2-8738-57F70153C0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8117" y="2013806"/>
            <a:ext cx="9165597" cy="1415194"/>
          </a:xfrm>
        </p:spPr>
        <p:txBody>
          <a:bodyPr/>
          <a:lstStyle/>
          <a:p>
            <a:r>
              <a:rPr lang="nl-BE" dirty="0"/>
              <a:t>Demo: Basic usage with Bash</a:t>
            </a:r>
          </a:p>
        </p:txBody>
      </p:sp>
    </p:spTree>
    <p:extLst>
      <p:ext uri="{BB962C8B-B14F-4D97-AF65-F5344CB8AC3E}">
        <p14:creationId xmlns:p14="http://schemas.microsoft.com/office/powerpoint/2010/main" val="231923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Remote repos: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Most used remote repo: </a:t>
            </a:r>
            <a:r>
              <a:rPr lang="nl-BE" u="sng" dirty="0">
                <a:hlinkClick r:id="rId2"/>
              </a:rPr>
              <a:t>https://github.com</a:t>
            </a:r>
            <a:endParaRPr lang="nl-BE" u="sng" dirty="0"/>
          </a:p>
          <a:p>
            <a:endParaRPr lang="nl-BE" u="sng" dirty="0"/>
          </a:p>
        </p:txBody>
      </p:sp>
      <p:pic>
        <p:nvPicPr>
          <p:cNvPr id="1026" name="Picture 2" descr="https://about.gitlab.com/images/blogimages/github-ui.png">
            <a:extLst>
              <a:ext uri="{FF2B5EF4-FFF2-40B4-BE49-F238E27FC236}">
                <a16:creationId xmlns:a16="http://schemas.microsoft.com/office/drawing/2014/main" id="{F1A5B016-88D8-4D84-9D1B-761DAF82B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02" y="1665226"/>
            <a:ext cx="9234196" cy="505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9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C125-2009-4A7C-BE41-0C9860EF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Remote repos: GitHub</a:t>
            </a:r>
          </a:p>
        </p:txBody>
      </p:sp>
      <p:pic>
        <p:nvPicPr>
          <p:cNvPr id="6146" name="Picture 2" descr="https://d186loudes4jlv.cloudfront.net/git/images/github_new_repo.png">
            <a:extLst>
              <a:ext uri="{FF2B5EF4-FFF2-40B4-BE49-F238E27FC236}">
                <a16:creationId xmlns:a16="http://schemas.microsoft.com/office/drawing/2014/main" id="{625908A7-7ABC-4EF6-9B15-CEF0E0C1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t="6939" r="8924" b="62857"/>
          <a:stretch/>
        </p:blipFill>
        <p:spPr bwMode="auto">
          <a:xfrm>
            <a:off x="1558254" y="2038737"/>
            <a:ext cx="9075492" cy="207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2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C125-2009-4A7C-BE41-0C9860EF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Remote repos: GitHub</a:t>
            </a:r>
          </a:p>
        </p:txBody>
      </p:sp>
      <p:pic>
        <p:nvPicPr>
          <p:cNvPr id="5" name="Picture 4" descr="https://d186loudes4jlv.cloudfront.net/git/images/github_new_repo2.png">
            <a:extLst>
              <a:ext uri="{FF2B5EF4-FFF2-40B4-BE49-F238E27FC236}">
                <a16:creationId xmlns:a16="http://schemas.microsoft.com/office/drawing/2014/main" id="{A1EFDA10-3688-4370-BCCB-B79D66860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5" t="14694" r="9535" b="22585"/>
          <a:stretch/>
        </p:blipFill>
        <p:spPr bwMode="auto">
          <a:xfrm>
            <a:off x="1320067" y="1621680"/>
            <a:ext cx="9551865" cy="452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87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C125-2009-4A7C-BE41-0C9860EF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Remote repos: GitHub</a:t>
            </a:r>
          </a:p>
        </p:txBody>
      </p:sp>
      <p:pic>
        <p:nvPicPr>
          <p:cNvPr id="7170" name="Picture 2" descr="https://d186loudes4jlv.cloudfront.net/git/images/github_new_repo3.png">
            <a:extLst>
              <a:ext uri="{FF2B5EF4-FFF2-40B4-BE49-F238E27FC236}">
                <a16:creationId xmlns:a16="http://schemas.microsoft.com/office/drawing/2014/main" id="{FED2ABCD-F550-4AAF-B23A-D7DBC779D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t="13072" r="10684" b="16055"/>
          <a:stretch/>
        </p:blipFill>
        <p:spPr bwMode="auto">
          <a:xfrm>
            <a:off x="1363551" y="1157729"/>
            <a:ext cx="8892074" cy="486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A73D67-912E-4D9D-8BE2-730F491329A7}"/>
              </a:ext>
            </a:extLst>
          </p:cNvPr>
          <p:cNvCxnSpPr>
            <a:cxnSpLocks/>
          </p:cNvCxnSpPr>
          <p:nvPr/>
        </p:nvCxnSpPr>
        <p:spPr>
          <a:xfrm>
            <a:off x="895739" y="4861249"/>
            <a:ext cx="737118" cy="56916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B1CEDE-EDCA-4098-B11F-2D51FD53262B}"/>
              </a:ext>
            </a:extLst>
          </p:cNvPr>
          <p:cNvSpPr txBox="1"/>
          <p:nvPr/>
        </p:nvSpPr>
        <p:spPr>
          <a:xfrm>
            <a:off x="373225" y="6133230"/>
            <a:ext cx="11312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Branches and pull requests on GitHub: </a:t>
            </a:r>
            <a:r>
              <a:rPr lang="nl-BE" sz="2400" dirty="0">
                <a:hlinkClick r:id="rId3"/>
              </a:rPr>
              <a:t>https://guides.github.com/activities/hello-world/</a:t>
            </a:r>
            <a:endParaRPr lang="nl-BE" sz="2400" dirty="0"/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09795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Remote repos: 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All the features of GitHub, plus:</a:t>
            </a:r>
          </a:p>
          <a:p>
            <a:pPr lvl="1"/>
            <a:r>
              <a:rPr lang="nl-BE" sz="2400" dirty="0"/>
              <a:t>Open-source, not owned by Microsoft</a:t>
            </a:r>
          </a:p>
          <a:p>
            <a:pPr lvl="1"/>
            <a:r>
              <a:rPr lang="nl-BE" sz="2400" dirty="0"/>
              <a:t>Free public and private repos</a:t>
            </a:r>
          </a:p>
          <a:p>
            <a:pPr lvl="1"/>
            <a:r>
              <a:rPr lang="nl-BE" sz="2400" dirty="0"/>
              <a:t>Different hosting plans</a:t>
            </a:r>
          </a:p>
          <a:p>
            <a:pPr lvl="1"/>
            <a:r>
              <a:rPr lang="nl-BE" sz="2400" dirty="0"/>
              <a:t>Full CI/CD</a:t>
            </a:r>
          </a:p>
          <a:p>
            <a:pPr lvl="1"/>
            <a:r>
              <a:rPr lang="nl-BE" sz="2400" dirty="0"/>
              <a:t>Protected branches, WIP status</a:t>
            </a:r>
          </a:p>
          <a:p>
            <a:pPr lvl="1"/>
            <a:r>
              <a:rPr lang="nl-BE" sz="2400" dirty="0"/>
              <a:t>Authentication levels, going beyond just read/write</a:t>
            </a:r>
          </a:p>
          <a:p>
            <a:pPr lvl="1"/>
            <a:r>
              <a:rPr lang="nl-BE" sz="2400" dirty="0"/>
              <a:t>...</a:t>
            </a:r>
          </a:p>
          <a:p>
            <a:pPr lvl="1"/>
            <a:endParaRPr lang="nl-BE" sz="2400" dirty="0"/>
          </a:p>
        </p:txBody>
      </p:sp>
      <p:pic>
        <p:nvPicPr>
          <p:cNvPr id="5" name="Picture 4" descr="https://upload.wikimedia.org/wikipedia/commons/c/c6/GitLab_logo.png">
            <a:extLst>
              <a:ext uri="{FF2B5EF4-FFF2-40B4-BE49-F238E27FC236}">
                <a16:creationId xmlns:a16="http://schemas.microsoft.com/office/drawing/2014/main" id="{2DB8E91D-1E56-4E53-9F39-39D92041A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28" y="5030889"/>
            <a:ext cx="3132612" cy="111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9FEB2D-4EDD-4267-9AAE-2966866939A0}"/>
              </a:ext>
            </a:extLst>
          </p:cNvPr>
          <p:cNvSpPr/>
          <p:nvPr/>
        </p:nvSpPr>
        <p:spPr>
          <a:xfrm>
            <a:off x="7760569" y="5216005"/>
            <a:ext cx="32163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3200" dirty="0">
                <a:hlinkClick r:id="rId3"/>
              </a:rPr>
              <a:t>https://gitlab.com</a:t>
            </a:r>
            <a:endParaRPr lang="nl-BE" sz="3200" dirty="0"/>
          </a:p>
          <a:p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67280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198CD3-11A4-40C2-8738-57F70153C0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8117" y="2013806"/>
            <a:ext cx="9165597" cy="1415194"/>
          </a:xfrm>
        </p:spPr>
        <p:txBody>
          <a:bodyPr/>
          <a:lstStyle/>
          <a:p>
            <a:r>
              <a:rPr lang="nl-BE" dirty="0"/>
              <a:t>Demo: GitLab – Usage, features and issues / branches</a:t>
            </a:r>
          </a:p>
        </p:txBody>
      </p:sp>
    </p:spTree>
    <p:extLst>
      <p:ext uri="{BB962C8B-B14F-4D97-AF65-F5344CB8AC3E}">
        <p14:creationId xmlns:p14="http://schemas.microsoft.com/office/powerpoint/2010/main" val="1178386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52C12-06C5-42B5-BF76-218074E6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Code: when and why?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C90AA3-FFB2-4641-9AD0-7C20AE04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should you switch to </a:t>
            </a:r>
            <a:r>
              <a:rPr lang="en-US" sz="2800" dirty="0" err="1"/>
              <a:t>VSCode</a:t>
            </a:r>
            <a:r>
              <a:rPr lang="en-US" sz="2800" dirty="0"/>
              <a:t>?</a:t>
            </a:r>
          </a:p>
          <a:p>
            <a:pPr lvl="1"/>
            <a:r>
              <a:rPr lang="en-US" sz="2400" dirty="0"/>
              <a:t>When collaborating</a:t>
            </a:r>
          </a:p>
          <a:p>
            <a:pPr lvl="1"/>
            <a:r>
              <a:rPr lang="en-US" sz="2400" dirty="0"/>
              <a:t>When writing large scripts</a:t>
            </a:r>
          </a:p>
          <a:p>
            <a:pPr lvl="1"/>
            <a:r>
              <a:rPr lang="en-US" sz="2400" dirty="0"/>
              <a:t>When maintaining large libraries of scripts</a:t>
            </a:r>
          </a:p>
          <a:p>
            <a:pPr lvl="1"/>
            <a:r>
              <a:rPr lang="en-US" sz="2400" dirty="0"/>
              <a:t>When working on multiple computers</a:t>
            </a:r>
          </a:p>
          <a:p>
            <a:pPr lvl="1"/>
            <a:r>
              <a:rPr lang="en-US" sz="2400" dirty="0"/>
              <a:t>When working on a Mac/Linux</a:t>
            </a:r>
          </a:p>
          <a:p>
            <a:r>
              <a:rPr lang="en-US" sz="2800" dirty="0"/>
              <a:t>When shouldn’t you use </a:t>
            </a:r>
            <a:r>
              <a:rPr lang="en-US" sz="2800" dirty="0" err="1"/>
              <a:t>VSCode</a:t>
            </a:r>
            <a:r>
              <a:rPr lang="en-US" sz="2800" dirty="0"/>
              <a:t>?</a:t>
            </a:r>
          </a:p>
          <a:p>
            <a:pPr lvl="1"/>
            <a:r>
              <a:rPr lang="en-US" sz="2400" dirty="0"/>
              <a:t>When quickly checking something</a:t>
            </a:r>
          </a:p>
          <a:p>
            <a:pPr lvl="1"/>
            <a:r>
              <a:rPr lang="en-US" sz="2400" dirty="0"/>
              <a:t>When writing a script on a server for that server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3617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52C12-06C5-42B5-BF76-218074E6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C90AA3-FFB2-4641-9AD0-7C20AE04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Visual Studio Code is the new cross-platform multi language editor by Microsoft</a:t>
            </a:r>
          </a:p>
          <a:p>
            <a:r>
              <a:rPr lang="en-US" sz="2800" dirty="0"/>
              <a:t>It’s being used for web (html and </a:t>
            </a:r>
            <a:r>
              <a:rPr lang="en-US" sz="2800" dirty="0" err="1"/>
              <a:t>javascript</a:t>
            </a:r>
            <a:r>
              <a:rPr lang="en-US" sz="2800" dirty="0"/>
              <a:t>), python, …</a:t>
            </a:r>
          </a:p>
          <a:p>
            <a:r>
              <a:rPr lang="en-US" sz="2800" dirty="0"/>
              <a:t>It has </a:t>
            </a:r>
            <a:r>
              <a:rPr lang="en-US" sz="2800" dirty="0" err="1"/>
              <a:t>Intellisense</a:t>
            </a:r>
            <a:r>
              <a:rPr lang="en-US" sz="2800" dirty="0"/>
              <a:t> for any language (through extensions)</a:t>
            </a:r>
          </a:p>
          <a:p>
            <a:r>
              <a:rPr lang="en-US" sz="2800" dirty="0"/>
              <a:t>And it has integrated source control using Git</a:t>
            </a:r>
            <a:endParaRPr lang="nl-BE" sz="2800" dirty="0"/>
          </a:p>
          <a:p>
            <a:r>
              <a:rPr lang="nl-BE" sz="2800" dirty="0" err="1"/>
              <a:t>Two</a:t>
            </a:r>
            <a:r>
              <a:rPr lang="nl-BE" sz="2800" dirty="0"/>
              <a:t> </a:t>
            </a:r>
            <a:r>
              <a:rPr lang="nl-BE" sz="2800" dirty="0" err="1"/>
              <a:t>versions</a:t>
            </a:r>
            <a:r>
              <a:rPr lang="nl-BE" sz="2800" dirty="0"/>
              <a:t>, side-</a:t>
            </a:r>
            <a:r>
              <a:rPr lang="nl-BE" sz="2800" dirty="0" err="1"/>
              <a:t>by</a:t>
            </a:r>
            <a:r>
              <a:rPr lang="nl-BE" sz="2800" dirty="0"/>
              <a:t>-side </a:t>
            </a:r>
            <a:r>
              <a:rPr lang="nl-BE" sz="2800" dirty="0" err="1"/>
              <a:t>possible</a:t>
            </a:r>
            <a:r>
              <a:rPr lang="nl-BE" sz="2800" dirty="0"/>
              <a:t>:</a:t>
            </a:r>
          </a:p>
          <a:p>
            <a:endParaRPr lang="nl-BE" sz="2800" dirty="0"/>
          </a:p>
          <a:p>
            <a:endParaRPr lang="en-GB" sz="2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E5F381-9BA2-4863-9EEA-663D23AF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770" y="4498055"/>
            <a:ext cx="1593934" cy="159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1BA8180-D9F0-47EC-BF99-A9DA4279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927" y="4498055"/>
            <a:ext cx="1593934" cy="159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F2B4C2B7-F26D-44C6-A8FD-AC9924557BCE}"/>
              </a:ext>
            </a:extLst>
          </p:cNvPr>
          <p:cNvSpPr txBox="1"/>
          <p:nvPr/>
        </p:nvSpPr>
        <p:spPr>
          <a:xfrm>
            <a:off x="401052" y="4498054"/>
            <a:ext cx="2618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err="1"/>
              <a:t>Normal</a:t>
            </a:r>
            <a:endParaRPr lang="nl-NL" sz="2800" b="1" dirty="0"/>
          </a:p>
          <a:p>
            <a:r>
              <a:rPr lang="nl-NL" sz="2800" dirty="0" err="1"/>
              <a:t>Only</a:t>
            </a:r>
            <a:r>
              <a:rPr lang="nl-NL" sz="2800" dirty="0"/>
              <a:t> </a:t>
            </a:r>
            <a:r>
              <a:rPr lang="nl-NL" sz="2800" dirty="0" err="1"/>
              <a:t>occasional</a:t>
            </a:r>
            <a:r>
              <a:rPr lang="nl-NL" sz="2800" dirty="0"/>
              <a:t> </a:t>
            </a:r>
            <a:r>
              <a:rPr lang="nl-NL" sz="2800" dirty="0" err="1"/>
              <a:t>stable</a:t>
            </a:r>
            <a:r>
              <a:rPr lang="nl-NL" sz="2800" dirty="0"/>
              <a:t> </a:t>
            </a:r>
            <a:r>
              <a:rPr lang="nl-NL" sz="2800" dirty="0" err="1"/>
              <a:t>builds</a:t>
            </a:r>
            <a:endParaRPr lang="nl-BE" sz="28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5402FC5-84CE-40E8-B74E-119FA4FEFADA}"/>
              </a:ext>
            </a:extLst>
          </p:cNvPr>
          <p:cNvSpPr txBox="1"/>
          <p:nvPr/>
        </p:nvSpPr>
        <p:spPr>
          <a:xfrm>
            <a:off x="5238204" y="4477341"/>
            <a:ext cx="45651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/>
              <a:t>Insiders</a:t>
            </a:r>
          </a:p>
          <a:p>
            <a:r>
              <a:rPr lang="nl-NL" sz="2800" dirty="0"/>
              <a:t>New </a:t>
            </a:r>
            <a:r>
              <a:rPr lang="nl-NL" sz="2800" dirty="0" err="1"/>
              <a:t>build</a:t>
            </a:r>
            <a:r>
              <a:rPr lang="nl-NL" sz="2800" dirty="0"/>
              <a:t> </a:t>
            </a:r>
            <a:r>
              <a:rPr lang="nl-NL" sz="2800" dirty="0" err="1"/>
              <a:t>every</a:t>
            </a:r>
            <a:r>
              <a:rPr lang="nl-NL" sz="2800" dirty="0"/>
              <a:t> </a:t>
            </a:r>
            <a:r>
              <a:rPr lang="nl-NL" sz="2800" dirty="0" err="1"/>
              <a:t>day</a:t>
            </a:r>
            <a:r>
              <a:rPr lang="nl-NL" sz="2800" dirty="0"/>
              <a:t> </a:t>
            </a:r>
            <a:r>
              <a:rPr lang="nl-NL" sz="2800" dirty="0" err="1"/>
              <a:t>with</a:t>
            </a:r>
            <a:r>
              <a:rPr lang="nl-NL" sz="2800" dirty="0"/>
              <a:t> </a:t>
            </a:r>
            <a:r>
              <a:rPr lang="nl-NL" sz="2800" dirty="0" err="1"/>
              <a:t>newest</a:t>
            </a:r>
            <a:r>
              <a:rPr lang="nl-NL" sz="2800" dirty="0"/>
              <a:t> features, </a:t>
            </a:r>
            <a:r>
              <a:rPr lang="nl-NL" sz="2800" dirty="0" err="1"/>
              <a:t>yet</a:t>
            </a:r>
            <a:r>
              <a:rPr lang="nl-NL" sz="2800" dirty="0"/>
              <a:t> </a:t>
            </a:r>
            <a:r>
              <a:rPr lang="nl-NL" sz="2800" dirty="0" err="1"/>
              <a:t>there</a:t>
            </a:r>
            <a:r>
              <a:rPr lang="nl-NL" sz="2800" dirty="0"/>
              <a:t> is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occasional</a:t>
            </a:r>
            <a:r>
              <a:rPr lang="nl-NL" sz="2800" dirty="0"/>
              <a:t> </a:t>
            </a:r>
            <a:r>
              <a:rPr lang="nl-NL" sz="2800" dirty="0" err="1"/>
              <a:t>broken</a:t>
            </a:r>
            <a:r>
              <a:rPr lang="nl-NL" sz="2800" dirty="0"/>
              <a:t> </a:t>
            </a:r>
            <a:r>
              <a:rPr lang="nl-NL" sz="2800" dirty="0" err="1"/>
              <a:t>build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132393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52C12-06C5-42B5-BF76-218074E6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But… You shouldn’t be writing scripts on servers!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C90AA3-FFB2-4641-9AD0-7C20AE04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Assuming you need to do AD-stuff</a:t>
            </a:r>
          </a:p>
          <a:p>
            <a:pPr lvl="1"/>
            <a:r>
              <a:rPr lang="en-US" sz="2400" dirty="0"/>
              <a:t>Aka you need resources and modules from a server</a:t>
            </a:r>
          </a:p>
          <a:p>
            <a:r>
              <a:rPr lang="en-US" sz="2800" dirty="0"/>
              <a:t>Option A:</a:t>
            </a:r>
          </a:p>
          <a:p>
            <a:pPr lvl="1"/>
            <a:r>
              <a:rPr lang="en-US" sz="2400" dirty="0"/>
              <a:t>Install the AD-module locally</a:t>
            </a:r>
          </a:p>
          <a:p>
            <a:pPr lvl="1"/>
            <a:r>
              <a:rPr lang="en-US" sz="2400" dirty="0"/>
              <a:t>Create a drive to the AD you want to edit</a:t>
            </a:r>
          </a:p>
          <a:p>
            <a:r>
              <a:rPr lang="en-US" sz="2800" dirty="0"/>
              <a:t>Option B:</a:t>
            </a:r>
          </a:p>
          <a:p>
            <a:pPr lvl="1"/>
            <a:r>
              <a:rPr lang="en-US" sz="2400" dirty="0"/>
              <a:t>Remote into a DC of the AD you want to edit</a:t>
            </a:r>
          </a:p>
          <a:p>
            <a:r>
              <a:rPr lang="en-US" sz="2800" dirty="0"/>
              <a:t>Advantages</a:t>
            </a:r>
          </a:p>
          <a:p>
            <a:pPr lvl="1"/>
            <a:r>
              <a:rPr lang="en-US" sz="2400" dirty="0"/>
              <a:t>Test in the testing domain, deploy on production without moving the script</a:t>
            </a:r>
          </a:p>
          <a:p>
            <a:pPr lvl="1"/>
            <a:r>
              <a:rPr lang="en-US" sz="2400" dirty="0"/>
              <a:t>The script stays in a location where you’ll be able to find it later on </a:t>
            </a:r>
            <a:r>
              <a:rPr lang="en-US" sz="2400" b="1" dirty="0"/>
              <a:t>(Git?)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82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Git: 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b="1" dirty="0"/>
              <a:t>Version Control System (VCS) </a:t>
            </a:r>
            <a:r>
              <a:rPr lang="nl-BE" sz="2800" dirty="0"/>
              <a:t>which tracks changes in computer files</a:t>
            </a:r>
          </a:p>
          <a:p>
            <a:endParaRPr lang="nl-BE" sz="2800" b="1" dirty="0"/>
          </a:p>
          <a:p>
            <a:r>
              <a:rPr lang="nl-BE" sz="2800" dirty="0"/>
              <a:t>Language independent: Java, Powershell, HTML, .txt ...</a:t>
            </a:r>
          </a:p>
          <a:p>
            <a:r>
              <a:rPr lang="nl-BE" sz="2800" dirty="0"/>
              <a:t>Non-central, distributed version control</a:t>
            </a:r>
          </a:p>
          <a:p>
            <a:r>
              <a:rPr lang="nl-BE" sz="2800" dirty="0"/>
              <a:t>Coordinating work between people in a project:</a:t>
            </a:r>
          </a:p>
          <a:p>
            <a:pPr lvl="1"/>
            <a:r>
              <a:rPr lang="nl-BE" sz="2400" dirty="0"/>
              <a:t>Who did what and when?</a:t>
            </a:r>
          </a:p>
          <a:p>
            <a:pPr lvl="1"/>
            <a:r>
              <a:rPr lang="nl-BE" sz="2400" dirty="0"/>
              <a:t>Merging file edits</a:t>
            </a:r>
          </a:p>
          <a:p>
            <a:pPr lvl="1"/>
            <a:r>
              <a:rPr lang="nl-BE" sz="2400" dirty="0"/>
              <a:t>Reverts</a:t>
            </a:r>
          </a:p>
          <a:p>
            <a:pPr lvl="1"/>
            <a:r>
              <a:rPr lang="nl-BE" sz="2400" dirty="0"/>
              <a:t>Local &amp; remote </a:t>
            </a:r>
            <a:r>
              <a:rPr lang="nl-BE" sz="2400" i="1" dirty="0" err="1"/>
              <a:t>repositories</a:t>
            </a:r>
            <a:r>
              <a:rPr lang="nl-BE" sz="2400" i="1" dirty="0"/>
              <a:t> (</a:t>
            </a:r>
            <a:r>
              <a:rPr lang="nl-BE" sz="2400" i="1" dirty="0" err="1"/>
              <a:t>repos</a:t>
            </a:r>
            <a:r>
              <a:rPr lang="nl-BE" sz="2400" i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60B0E-A10C-4ACD-AAB1-C182A0451F24}"/>
              </a:ext>
            </a:extLst>
          </p:cNvPr>
          <p:cNvSpPr txBox="1"/>
          <p:nvPr/>
        </p:nvSpPr>
        <p:spPr>
          <a:xfrm>
            <a:off x="6096000" y="5073151"/>
            <a:ext cx="5577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u="sng" dirty="0">
                <a:latin typeface="Varela Round" panose="02000000000000000000" pitchFamily="50" charset="0"/>
                <a:ea typeface="Verdana" panose="020B0604030504040204" pitchFamily="34" charset="0"/>
              </a:rPr>
              <a:t>Essential</a:t>
            </a:r>
          </a:p>
        </p:txBody>
      </p:sp>
    </p:spTree>
    <p:extLst>
      <p:ext uri="{BB962C8B-B14F-4D97-AF65-F5344CB8AC3E}">
        <p14:creationId xmlns:p14="http://schemas.microsoft.com/office/powerpoint/2010/main" val="3514354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E6BE2-49EC-480B-B237-581A23EF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FA9023-FB6C-4B0A-BF05-0B37BDCE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91C1D35-4F37-4F68-B0DC-839E73A43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495" cy="6858000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D1EE8B6D-0572-4DFD-8240-E23776824E3F}"/>
              </a:ext>
            </a:extLst>
          </p:cNvPr>
          <p:cNvCxnSpPr>
            <a:cxnSpLocks/>
          </p:cNvCxnSpPr>
          <p:nvPr/>
        </p:nvCxnSpPr>
        <p:spPr>
          <a:xfrm flipH="1">
            <a:off x="7603524" y="1664043"/>
            <a:ext cx="15894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B92B56F7-91BC-47A0-9051-C350B05B9348}"/>
              </a:ext>
            </a:extLst>
          </p:cNvPr>
          <p:cNvCxnSpPr>
            <a:cxnSpLocks/>
          </p:cNvCxnSpPr>
          <p:nvPr/>
        </p:nvCxnSpPr>
        <p:spPr>
          <a:xfrm flipH="1">
            <a:off x="7603524" y="3348680"/>
            <a:ext cx="15894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001F0DD0-B68F-40E8-B9EC-C044D61CC45F}"/>
              </a:ext>
            </a:extLst>
          </p:cNvPr>
          <p:cNvCxnSpPr>
            <a:cxnSpLocks/>
          </p:cNvCxnSpPr>
          <p:nvPr/>
        </p:nvCxnSpPr>
        <p:spPr>
          <a:xfrm flipH="1" flipV="1">
            <a:off x="216364" y="3233352"/>
            <a:ext cx="500328" cy="1734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0F0D50B-72A2-445F-A998-3EA84E6D0098}"/>
              </a:ext>
            </a:extLst>
          </p:cNvPr>
          <p:cNvCxnSpPr>
            <a:cxnSpLocks/>
          </p:cNvCxnSpPr>
          <p:nvPr/>
        </p:nvCxnSpPr>
        <p:spPr>
          <a:xfrm flipV="1">
            <a:off x="1206360" y="3239529"/>
            <a:ext cx="0" cy="4077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6E2E4CE5-F337-4531-B2DB-7CFAB7D41BA1}"/>
              </a:ext>
            </a:extLst>
          </p:cNvPr>
          <p:cNvCxnSpPr>
            <a:cxnSpLocks/>
          </p:cNvCxnSpPr>
          <p:nvPr/>
        </p:nvCxnSpPr>
        <p:spPr>
          <a:xfrm flipH="1">
            <a:off x="527222" y="6054811"/>
            <a:ext cx="387178" cy="403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67809082-2FEC-45AE-9836-A017CB2B0485}"/>
              </a:ext>
            </a:extLst>
          </p:cNvPr>
          <p:cNvCxnSpPr>
            <a:cxnSpLocks/>
          </p:cNvCxnSpPr>
          <p:nvPr/>
        </p:nvCxnSpPr>
        <p:spPr>
          <a:xfrm flipH="1">
            <a:off x="8905104" y="823784"/>
            <a:ext cx="99677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AEE6541E-70A3-4152-83AE-B3E4A583A279}"/>
              </a:ext>
            </a:extLst>
          </p:cNvPr>
          <p:cNvSpPr txBox="1"/>
          <p:nvPr/>
        </p:nvSpPr>
        <p:spPr>
          <a:xfrm>
            <a:off x="8015781" y="3348680"/>
            <a:ext cx="28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FF0000"/>
                </a:solidFill>
              </a:rPr>
              <a:t>Integrated Terminal</a:t>
            </a:r>
            <a:endParaRPr lang="nl-BE" sz="2400" b="1" dirty="0">
              <a:solidFill>
                <a:srgbClr val="FF0000"/>
              </a:solidFill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4CBF275E-6074-4F94-9477-B907BE613482}"/>
              </a:ext>
            </a:extLst>
          </p:cNvPr>
          <p:cNvSpPr txBox="1"/>
          <p:nvPr/>
        </p:nvSpPr>
        <p:spPr>
          <a:xfrm>
            <a:off x="8015781" y="1675258"/>
            <a:ext cx="28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FF0000"/>
                </a:solidFill>
              </a:rPr>
              <a:t>Editor</a:t>
            </a:r>
            <a:endParaRPr lang="nl-BE" sz="2400" b="1" dirty="0">
              <a:solidFill>
                <a:srgbClr val="FF0000"/>
              </a:solidFill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9ACFD09B-2B12-4CC1-99E5-586785B2A70F}"/>
              </a:ext>
            </a:extLst>
          </p:cNvPr>
          <p:cNvSpPr txBox="1"/>
          <p:nvPr/>
        </p:nvSpPr>
        <p:spPr>
          <a:xfrm>
            <a:off x="9305767" y="763361"/>
            <a:ext cx="2833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>
                <a:solidFill>
                  <a:srgbClr val="FF0000"/>
                </a:solidFill>
              </a:rPr>
              <a:t>Command</a:t>
            </a:r>
            <a:r>
              <a:rPr lang="nl-NL" sz="2400" b="1" dirty="0">
                <a:solidFill>
                  <a:srgbClr val="FF0000"/>
                </a:solidFill>
              </a:rPr>
              <a:t> palette</a:t>
            </a:r>
            <a:br>
              <a:rPr lang="nl-NL" sz="2400" b="1" dirty="0">
                <a:solidFill>
                  <a:srgbClr val="FF0000"/>
                </a:solidFill>
              </a:rPr>
            </a:br>
            <a:r>
              <a:rPr lang="nl-NL" sz="2400" b="1" dirty="0">
                <a:solidFill>
                  <a:srgbClr val="FF0000"/>
                </a:solidFill>
              </a:rPr>
              <a:t>(Ctrl + Shift + P)</a:t>
            </a:r>
            <a:endParaRPr lang="nl-BE" sz="2400" b="1" dirty="0">
              <a:solidFill>
                <a:srgbClr val="FF0000"/>
              </a:solidFill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420CD9FD-3ED5-4E9F-962C-453155734468}"/>
              </a:ext>
            </a:extLst>
          </p:cNvPr>
          <p:cNvSpPr txBox="1"/>
          <p:nvPr/>
        </p:nvSpPr>
        <p:spPr>
          <a:xfrm>
            <a:off x="584887" y="3577264"/>
            <a:ext cx="1548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FF0000"/>
                </a:solidFill>
              </a:rPr>
              <a:t>Open tabs </a:t>
            </a:r>
            <a:br>
              <a:rPr lang="nl-NL" sz="2400" b="1" dirty="0">
                <a:solidFill>
                  <a:srgbClr val="FF0000"/>
                </a:solidFill>
              </a:rPr>
            </a:br>
            <a:r>
              <a:rPr lang="nl-NL" sz="2400" b="1" dirty="0">
                <a:solidFill>
                  <a:srgbClr val="FF0000"/>
                </a:solidFill>
              </a:rPr>
              <a:t>&amp; folder</a:t>
            </a:r>
            <a:endParaRPr lang="nl-BE" sz="2400" b="1" dirty="0">
              <a:solidFill>
                <a:srgbClr val="FF0000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2F0CBF8-6B28-41F8-85E4-BF2E83F8A55F}"/>
              </a:ext>
            </a:extLst>
          </p:cNvPr>
          <p:cNvSpPr txBox="1"/>
          <p:nvPr/>
        </p:nvSpPr>
        <p:spPr>
          <a:xfrm>
            <a:off x="429340" y="4975998"/>
            <a:ext cx="28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>
                <a:solidFill>
                  <a:srgbClr val="FF0000"/>
                </a:solidFill>
              </a:rPr>
              <a:t>Extensions</a:t>
            </a:r>
            <a:endParaRPr lang="nl-BE" sz="2400" b="1" dirty="0">
              <a:solidFill>
                <a:srgbClr val="FF0000"/>
              </a:solidFill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52F10B8A-082C-4586-9983-3E1C4E5C4156}"/>
              </a:ext>
            </a:extLst>
          </p:cNvPr>
          <p:cNvSpPr txBox="1"/>
          <p:nvPr/>
        </p:nvSpPr>
        <p:spPr>
          <a:xfrm>
            <a:off x="341387" y="5502202"/>
            <a:ext cx="1729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400" b="1" dirty="0" err="1">
                <a:solidFill>
                  <a:srgbClr val="FF0000"/>
                </a:solidFill>
              </a:rPr>
              <a:t>Current</a:t>
            </a:r>
            <a:r>
              <a:rPr lang="nl-NL" sz="2400" b="1" dirty="0">
                <a:solidFill>
                  <a:srgbClr val="FF0000"/>
                </a:solidFill>
              </a:rPr>
              <a:t> GIT </a:t>
            </a:r>
            <a:br>
              <a:rPr lang="nl-NL" sz="2400" b="1" dirty="0">
                <a:solidFill>
                  <a:srgbClr val="FF0000"/>
                </a:solidFill>
              </a:rPr>
            </a:br>
            <a:r>
              <a:rPr lang="nl-NL" sz="2400" b="1" dirty="0" err="1">
                <a:solidFill>
                  <a:srgbClr val="FF0000"/>
                </a:solidFill>
              </a:rPr>
              <a:t>branch</a:t>
            </a:r>
            <a:endParaRPr lang="nl-B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8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A24A9-1542-4A46-AEB2-9D88C312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6B4F57-265E-4AD8-B97B-F611EF9B2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Download Visual Studio Code, and install</a:t>
            </a:r>
          </a:p>
          <a:p>
            <a:r>
              <a:rPr lang="en-GB" sz="2800" dirty="0"/>
              <a:t>In </a:t>
            </a:r>
            <a:r>
              <a:rPr lang="en-GB" sz="2800" dirty="0" err="1"/>
              <a:t>VSCode</a:t>
            </a:r>
            <a:r>
              <a:rPr lang="en-GB" sz="2800" dirty="0"/>
              <a:t>, add the PowerShell extension</a:t>
            </a:r>
          </a:p>
          <a:p>
            <a:pPr lvl="1"/>
            <a:r>
              <a:rPr lang="en-GB" sz="2400" dirty="0"/>
              <a:t>Click the square-icon on the left</a:t>
            </a:r>
          </a:p>
          <a:p>
            <a:pPr lvl="1"/>
            <a:r>
              <a:rPr lang="en-GB" sz="2400" dirty="0"/>
              <a:t>Search for PowerShell</a:t>
            </a:r>
          </a:p>
          <a:p>
            <a:pPr lvl="1"/>
            <a:r>
              <a:rPr lang="en-GB" sz="2400" dirty="0"/>
              <a:t>Install the extension made by Microsoft</a:t>
            </a:r>
          </a:p>
          <a:p>
            <a:pPr lvl="1"/>
            <a:r>
              <a:rPr lang="en-GB" sz="2400" dirty="0"/>
              <a:t>Click the blue “Reload” button that replaces “Install”</a:t>
            </a:r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BDAE8-3CFF-4103-9E0C-156237C87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406" y="3150523"/>
            <a:ext cx="3027282" cy="338474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7252662-3AA1-4F3F-8B17-59A146AE5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217" b="28412"/>
          <a:stretch/>
        </p:blipFill>
        <p:spPr>
          <a:xfrm>
            <a:off x="831711" y="4110258"/>
            <a:ext cx="5450556" cy="16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8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45CA8E59-7BAE-437D-BA46-735B064FC6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VSCode</a:t>
            </a:r>
            <a:r>
              <a:rPr lang="nl-NL" dirty="0"/>
              <a:t> basics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89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2B514-3BDF-4840-9FF0-16A99E5C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</a:t>
            </a:r>
            <a:r>
              <a:rPr lang="en-GB" i="1" dirty="0"/>
              <a:t>I need </a:t>
            </a:r>
            <a:r>
              <a:rPr lang="en-GB" dirty="0" err="1"/>
              <a:t>VSCode</a:t>
            </a:r>
            <a:r>
              <a:rPr lang="en-GB" dirty="0"/>
              <a:t>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069F4B-AE18-4008-8E27-3C32375A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Not really, only for the .md-files</a:t>
            </a:r>
          </a:p>
          <a:p>
            <a:r>
              <a:rPr lang="en-GB" sz="2800" dirty="0"/>
              <a:t>MD: Markdown</a:t>
            </a:r>
          </a:p>
          <a:p>
            <a:pPr lvl="1"/>
            <a:r>
              <a:rPr lang="en-GB" sz="2400" dirty="0"/>
              <a:t>ASCII-based files with minimal encoding that can be rendered as ‘good looking’-text files</a:t>
            </a:r>
          </a:p>
          <a:p>
            <a:r>
              <a:rPr lang="en-GB" sz="2800" dirty="0"/>
              <a:t>All exercises are in markdown</a:t>
            </a:r>
          </a:p>
          <a:p>
            <a:r>
              <a:rPr lang="en-GB" sz="2800" dirty="0"/>
              <a:t>To get the ‘good looking’-version:</a:t>
            </a:r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C6044-ACD9-4560-A587-F652D7DC9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741" y="4394579"/>
            <a:ext cx="5978517" cy="89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13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69CC-46DB-4D20-94A7-7A3E071B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Features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BB8472-5E11-4D29-A088-83F061CF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/>
              <a:t>Intellisense</a:t>
            </a:r>
            <a:r>
              <a:rPr lang="nl-NL" sz="3200" dirty="0"/>
              <a:t> – </a:t>
            </a:r>
            <a:r>
              <a:rPr lang="nl-NL" sz="3200" dirty="0" err="1"/>
              <a:t>Suggestions</a:t>
            </a:r>
            <a:r>
              <a:rPr lang="nl-NL" sz="3200" dirty="0"/>
              <a:t>, </a:t>
            </a:r>
            <a:r>
              <a:rPr lang="nl-NL" sz="3200" dirty="0" err="1"/>
              <a:t>completions</a:t>
            </a:r>
            <a:endParaRPr lang="nl-NL" sz="3200" dirty="0"/>
          </a:p>
          <a:p>
            <a:endParaRPr lang="nl-NL" sz="3200" dirty="0"/>
          </a:p>
          <a:p>
            <a:endParaRPr lang="nl-BE" sz="32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DC1D913-B4DA-457F-9432-2577DB49E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971675"/>
            <a:ext cx="112807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4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69CC-46DB-4D20-94A7-7A3E071B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Features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BB8472-5E11-4D29-A088-83F061CF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/>
              <a:t>Intellisense</a:t>
            </a:r>
            <a:r>
              <a:rPr lang="nl-NL" sz="3200" dirty="0"/>
              <a:t> – </a:t>
            </a:r>
            <a:r>
              <a:rPr lang="nl-NL" sz="3200" dirty="0" err="1"/>
              <a:t>Suggestions</a:t>
            </a:r>
            <a:r>
              <a:rPr lang="nl-NL" sz="3200" dirty="0"/>
              <a:t>, </a:t>
            </a:r>
            <a:r>
              <a:rPr lang="nl-NL" sz="3200" dirty="0" err="1"/>
              <a:t>completions</a:t>
            </a:r>
            <a:endParaRPr lang="nl-NL" sz="3200" dirty="0"/>
          </a:p>
          <a:p>
            <a:r>
              <a:rPr lang="nl-NL" sz="3200" dirty="0"/>
              <a:t>Snippets</a:t>
            </a:r>
          </a:p>
          <a:p>
            <a:endParaRPr lang="nl-NL" sz="3200" dirty="0"/>
          </a:p>
          <a:p>
            <a:endParaRPr lang="nl-BE" sz="32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B58387D-5CC5-4866-9BDD-12719BB4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45" y="2405062"/>
            <a:ext cx="10904935" cy="388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80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69CC-46DB-4D20-94A7-7A3E071B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Features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BB8472-5E11-4D29-A088-83F061CF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/>
              <a:t>Intellisense</a:t>
            </a:r>
            <a:r>
              <a:rPr lang="nl-NL" sz="3200" dirty="0"/>
              <a:t>: </a:t>
            </a:r>
            <a:r>
              <a:rPr lang="nl-NL" sz="3200" dirty="0" err="1"/>
              <a:t>Suggestions</a:t>
            </a:r>
            <a:r>
              <a:rPr lang="nl-NL" sz="3200" dirty="0"/>
              <a:t>, </a:t>
            </a:r>
            <a:r>
              <a:rPr lang="nl-NL" sz="3200" dirty="0" err="1"/>
              <a:t>completions</a:t>
            </a:r>
            <a:endParaRPr lang="nl-NL" sz="3200" dirty="0"/>
          </a:p>
          <a:p>
            <a:r>
              <a:rPr lang="nl-NL" sz="3200" dirty="0"/>
              <a:t>Snippets: Pre-made </a:t>
            </a:r>
            <a:r>
              <a:rPr lang="nl-NL" sz="3200" dirty="0" err="1"/>
              <a:t>codeblocks</a:t>
            </a:r>
            <a:endParaRPr lang="nl-NL" sz="3200" dirty="0"/>
          </a:p>
          <a:p>
            <a:r>
              <a:rPr lang="nl-NL" sz="3200" dirty="0" err="1"/>
              <a:t>References</a:t>
            </a:r>
            <a:r>
              <a:rPr lang="nl-NL" sz="3200" dirty="0"/>
              <a:t> </a:t>
            </a:r>
            <a:r>
              <a:rPr lang="nl-NL" sz="3200" dirty="0" err="1"/>
              <a:t>CodeLens</a:t>
            </a:r>
            <a:r>
              <a:rPr lang="nl-NL" sz="3200" dirty="0"/>
              <a:t>: </a:t>
            </a:r>
            <a:r>
              <a:rPr lang="nl-NL" sz="3200" dirty="0" err="1"/>
              <a:t>Where</a:t>
            </a:r>
            <a:r>
              <a:rPr lang="nl-NL" sz="3200" dirty="0"/>
              <a:t> is </a:t>
            </a:r>
            <a:r>
              <a:rPr lang="nl-NL" sz="3200" dirty="0" err="1"/>
              <a:t>my</a:t>
            </a:r>
            <a:r>
              <a:rPr lang="nl-NL" sz="3200" dirty="0"/>
              <a:t> </a:t>
            </a:r>
            <a:r>
              <a:rPr lang="nl-NL" sz="3200" dirty="0" err="1"/>
              <a:t>function</a:t>
            </a:r>
            <a:r>
              <a:rPr lang="nl-NL" sz="3200" dirty="0"/>
              <a:t> </a:t>
            </a:r>
            <a:r>
              <a:rPr lang="nl-NL" sz="3200" dirty="0" err="1"/>
              <a:t>used</a:t>
            </a:r>
            <a:r>
              <a:rPr lang="nl-NL" sz="3200" dirty="0"/>
              <a:t>?</a:t>
            </a:r>
          </a:p>
          <a:p>
            <a:endParaRPr lang="nl-NL" sz="3200" dirty="0"/>
          </a:p>
          <a:p>
            <a:endParaRPr lang="nl-BE" sz="32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7E718AC-1C06-4EAC-B0B1-E2EFF7DB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708" y="2996732"/>
            <a:ext cx="5610584" cy="32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4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69CC-46DB-4D20-94A7-7A3E071B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Features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BB8472-5E11-4D29-A088-83F061CF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b="1" dirty="0" err="1"/>
              <a:t>Intellisense</a:t>
            </a:r>
            <a:r>
              <a:rPr lang="nl-NL" sz="3200" dirty="0"/>
              <a:t>: </a:t>
            </a:r>
            <a:r>
              <a:rPr lang="nl-NL" sz="3200" dirty="0" err="1"/>
              <a:t>Suggestions</a:t>
            </a:r>
            <a:r>
              <a:rPr lang="nl-NL" sz="3200" dirty="0"/>
              <a:t>, </a:t>
            </a:r>
            <a:r>
              <a:rPr lang="nl-NL" sz="3200" dirty="0" err="1"/>
              <a:t>completions</a:t>
            </a:r>
            <a:endParaRPr lang="nl-NL" sz="3200" dirty="0"/>
          </a:p>
          <a:p>
            <a:r>
              <a:rPr lang="nl-NL" sz="3200" b="1" dirty="0"/>
              <a:t>Snippets</a:t>
            </a:r>
            <a:r>
              <a:rPr lang="nl-NL" sz="3200" dirty="0"/>
              <a:t>: Pre-made </a:t>
            </a:r>
            <a:r>
              <a:rPr lang="nl-NL" sz="3200" dirty="0" err="1"/>
              <a:t>codeblocks</a:t>
            </a:r>
            <a:endParaRPr lang="nl-NL" sz="3200" dirty="0"/>
          </a:p>
          <a:p>
            <a:r>
              <a:rPr lang="nl-NL" sz="3200" b="1" dirty="0" err="1"/>
              <a:t>References</a:t>
            </a:r>
            <a:r>
              <a:rPr lang="nl-NL" sz="3200" b="1" dirty="0"/>
              <a:t> </a:t>
            </a:r>
            <a:r>
              <a:rPr lang="nl-NL" sz="3200" b="1" dirty="0" err="1"/>
              <a:t>CodeLens</a:t>
            </a:r>
            <a:r>
              <a:rPr lang="nl-NL" sz="3200" dirty="0"/>
              <a:t>: </a:t>
            </a:r>
            <a:r>
              <a:rPr lang="nl-NL" sz="3200" dirty="0" err="1"/>
              <a:t>Where</a:t>
            </a:r>
            <a:r>
              <a:rPr lang="nl-NL" sz="3200" dirty="0"/>
              <a:t> is </a:t>
            </a:r>
            <a:r>
              <a:rPr lang="nl-NL" sz="3200" dirty="0" err="1"/>
              <a:t>my</a:t>
            </a:r>
            <a:r>
              <a:rPr lang="nl-NL" sz="3200" dirty="0"/>
              <a:t> </a:t>
            </a:r>
            <a:r>
              <a:rPr lang="nl-NL" sz="3200" dirty="0" err="1"/>
              <a:t>function</a:t>
            </a:r>
            <a:r>
              <a:rPr lang="nl-NL" sz="3200" dirty="0"/>
              <a:t> </a:t>
            </a:r>
            <a:r>
              <a:rPr lang="nl-NL" sz="3200" dirty="0" err="1"/>
              <a:t>used</a:t>
            </a:r>
            <a:r>
              <a:rPr lang="nl-NL" sz="3200" dirty="0"/>
              <a:t>?</a:t>
            </a:r>
          </a:p>
          <a:p>
            <a:r>
              <a:rPr lang="nl-NL" sz="3200" b="1" dirty="0"/>
              <a:t>F8</a:t>
            </a:r>
            <a:r>
              <a:rPr lang="nl-NL" sz="3200" dirty="0"/>
              <a:t> </a:t>
            </a:r>
            <a:r>
              <a:rPr lang="nl-NL" sz="3200" dirty="0" err="1"/>
              <a:t>to</a:t>
            </a:r>
            <a:r>
              <a:rPr lang="nl-NL" sz="3200" dirty="0"/>
              <a:t> run </a:t>
            </a:r>
            <a:r>
              <a:rPr lang="nl-NL" sz="3200" dirty="0" err="1"/>
              <a:t>selection</a:t>
            </a:r>
            <a:endParaRPr lang="nl-NL" sz="3200" dirty="0"/>
          </a:p>
          <a:p>
            <a:r>
              <a:rPr lang="nl-NL" sz="3200" b="1" dirty="0">
                <a:solidFill>
                  <a:schemeClr val="accent1"/>
                </a:solidFill>
              </a:rPr>
              <a:t>Open-</a:t>
            </a:r>
            <a:r>
              <a:rPr lang="nl-NL" sz="3200" b="1" dirty="0" err="1">
                <a:solidFill>
                  <a:schemeClr val="accent1"/>
                </a:solidFill>
              </a:rPr>
              <a:t>EditorFile</a:t>
            </a:r>
            <a:r>
              <a:rPr lang="nl-NL" sz="3200" b="1" dirty="0"/>
              <a:t> (</a:t>
            </a:r>
            <a:r>
              <a:rPr lang="nl-NL" sz="3200" b="1" dirty="0" err="1"/>
              <a:t>psedit</a:t>
            </a:r>
            <a:r>
              <a:rPr lang="nl-NL" sz="3200" b="1" dirty="0"/>
              <a:t>)</a:t>
            </a:r>
            <a:r>
              <a:rPr lang="nl-NL" sz="3200" dirty="0"/>
              <a:t>:</a:t>
            </a:r>
            <a:r>
              <a:rPr lang="nl-NL" sz="3200" b="1" dirty="0"/>
              <a:t> </a:t>
            </a:r>
            <a:r>
              <a:rPr lang="nl-NL" sz="3200" dirty="0"/>
              <a:t>Open file </a:t>
            </a:r>
            <a:r>
              <a:rPr lang="nl-NL" sz="3200" dirty="0" err="1"/>
              <a:t>from</a:t>
            </a:r>
            <a:r>
              <a:rPr lang="nl-NL" sz="3200" dirty="0"/>
              <a:t> Integrated Terminal</a:t>
            </a:r>
          </a:p>
          <a:p>
            <a:r>
              <a:rPr lang="nl-NL" sz="3200" b="1" dirty="0">
                <a:solidFill>
                  <a:schemeClr val="accent1"/>
                </a:solidFill>
              </a:rPr>
              <a:t>New-Editorfile</a:t>
            </a:r>
            <a:r>
              <a:rPr lang="nl-NL" sz="3200" dirty="0"/>
              <a:t>: Open new file in editor, </a:t>
            </a:r>
            <a:r>
              <a:rPr lang="nl-NL" sz="3200" dirty="0" err="1"/>
              <a:t>can</a:t>
            </a:r>
            <a:r>
              <a:rPr lang="nl-NL" sz="3200" dirty="0"/>
              <a:t> </a:t>
            </a:r>
            <a:r>
              <a:rPr lang="nl-NL" sz="3200" dirty="0" err="1"/>
              <a:t>be</a:t>
            </a:r>
            <a:r>
              <a:rPr lang="nl-NL" sz="3200" dirty="0"/>
              <a:t> </a:t>
            </a:r>
            <a:r>
              <a:rPr lang="nl-NL" sz="3200" dirty="0" err="1"/>
              <a:t>piped</a:t>
            </a:r>
            <a:r>
              <a:rPr lang="nl-NL" sz="3200" dirty="0"/>
              <a:t> content</a:t>
            </a:r>
          </a:p>
          <a:p>
            <a:endParaRPr lang="nl-NL" sz="3200" dirty="0"/>
          </a:p>
          <a:p>
            <a:endParaRPr lang="nl-NL" sz="3200" dirty="0"/>
          </a:p>
          <a:p>
            <a:r>
              <a:rPr lang="nl-NL" sz="3200" dirty="0" err="1"/>
              <a:t>Cute</a:t>
            </a:r>
            <a:r>
              <a:rPr lang="nl-NL" sz="3200" dirty="0"/>
              <a:t> stuff… Type ‘</a:t>
            </a:r>
            <a:r>
              <a:rPr lang="nl-NL" sz="3200" dirty="0" err="1"/>
              <a:t>Color</a:t>
            </a:r>
            <a:r>
              <a:rPr lang="nl-NL" sz="3200" dirty="0"/>
              <a:t>’ in </a:t>
            </a:r>
            <a:r>
              <a:rPr lang="nl-NL" sz="3200" dirty="0" err="1"/>
              <a:t>the</a:t>
            </a:r>
            <a:r>
              <a:rPr lang="nl-NL" sz="3200" dirty="0"/>
              <a:t> </a:t>
            </a:r>
            <a:r>
              <a:rPr lang="nl-NL" sz="3200" dirty="0" err="1"/>
              <a:t>Command</a:t>
            </a:r>
            <a:r>
              <a:rPr lang="nl-NL" sz="3200" dirty="0"/>
              <a:t> </a:t>
            </a:r>
            <a:r>
              <a:rPr lang="nl-NL" sz="3200" dirty="0" err="1"/>
              <a:t>pallette</a:t>
            </a:r>
            <a:endParaRPr lang="nl-NL" sz="3200" dirty="0"/>
          </a:p>
          <a:p>
            <a:endParaRPr lang="nl-NL" sz="3200" dirty="0"/>
          </a:p>
          <a:p>
            <a:endParaRPr lang="nl-NL" sz="3200" dirty="0"/>
          </a:p>
          <a:p>
            <a:endParaRPr lang="nl-BE" sz="32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FA187C1-EBAA-492F-8ABE-164569CDB13E}"/>
              </a:ext>
            </a:extLst>
          </p:cNvPr>
          <p:cNvSpPr txBox="1"/>
          <p:nvPr/>
        </p:nvSpPr>
        <p:spPr>
          <a:xfrm>
            <a:off x="795867" y="4758267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i="1" dirty="0" err="1"/>
              <a:t>Example</a:t>
            </a:r>
            <a:r>
              <a:rPr lang="nl-NL" sz="3200" b="1" i="1" dirty="0"/>
              <a:t>:  &gt;&gt; Get-</a:t>
            </a:r>
            <a:r>
              <a:rPr lang="nl-NL" sz="3200" b="1" i="1" dirty="0" err="1"/>
              <a:t>Process</a:t>
            </a:r>
            <a:r>
              <a:rPr lang="nl-NL" sz="3200" b="1" i="1" dirty="0"/>
              <a:t> | New-</a:t>
            </a:r>
            <a:r>
              <a:rPr lang="nl-NL" sz="3200" b="1" i="1" dirty="0" err="1"/>
              <a:t>EditorFile</a:t>
            </a:r>
            <a:endParaRPr lang="nl-BE" sz="3200" b="1" i="1" dirty="0"/>
          </a:p>
        </p:txBody>
      </p:sp>
    </p:spTree>
    <p:extLst>
      <p:ext uri="{BB962C8B-B14F-4D97-AF65-F5344CB8AC3E}">
        <p14:creationId xmlns:p14="http://schemas.microsoft.com/office/powerpoint/2010/main" val="2887276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69CC-46DB-4D20-94A7-7A3E071B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Features: Debugging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BB8472-5E11-4D29-A088-83F061CF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b="1" dirty="0"/>
              <a:t>F5 </a:t>
            </a:r>
            <a:r>
              <a:rPr lang="nl-NL" sz="3200" dirty="0" err="1"/>
              <a:t>to</a:t>
            </a:r>
            <a:r>
              <a:rPr lang="nl-NL" sz="3200" dirty="0"/>
              <a:t> debug script</a:t>
            </a:r>
          </a:p>
          <a:p>
            <a:r>
              <a:rPr lang="nl-NL" sz="3200" dirty="0" err="1"/>
              <a:t>Place</a:t>
            </a:r>
            <a:r>
              <a:rPr lang="nl-NL" sz="3200" dirty="0"/>
              <a:t> </a:t>
            </a:r>
            <a:r>
              <a:rPr lang="nl-NL" sz="3200" b="1" dirty="0"/>
              <a:t>Breakpoints</a:t>
            </a:r>
            <a:r>
              <a:rPr lang="nl-NL" sz="3200" dirty="0"/>
              <a:t> (</a:t>
            </a:r>
            <a:r>
              <a:rPr lang="nl-NL" sz="3200" dirty="0">
                <a:solidFill>
                  <a:srgbClr val="C00000"/>
                </a:solidFill>
              </a:rPr>
              <a:t>red </a:t>
            </a:r>
            <a:r>
              <a:rPr lang="nl-NL" sz="3200" dirty="0" err="1">
                <a:solidFill>
                  <a:srgbClr val="C00000"/>
                </a:solidFill>
              </a:rPr>
              <a:t>dots</a:t>
            </a:r>
            <a:r>
              <a:rPr lang="nl-NL" sz="3200" dirty="0"/>
              <a:t>) </a:t>
            </a:r>
            <a:r>
              <a:rPr lang="nl-NL" sz="3200" dirty="0" err="1"/>
              <a:t>where</a:t>
            </a:r>
            <a:r>
              <a:rPr lang="nl-NL" sz="3200" dirty="0"/>
              <a:t> </a:t>
            </a:r>
            <a:r>
              <a:rPr lang="nl-NL" sz="3200" dirty="0" err="1"/>
              <a:t>you</a:t>
            </a:r>
            <a:r>
              <a:rPr lang="nl-NL" sz="3200" dirty="0"/>
              <a:t> </a:t>
            </a:r>
            <a:r>
              <a:rPr lang="nl-NL" sz="3200" dirty="0" err="1"/>
              <a:t>need</a:t>
            </a:r>
            <a:r>
              <a:rPr lang="nl-NL" sz="3200" dirty="0"/>
              <a:t> </a:t>
            </a:r>
            <a:r>
              <a:rPr lang="nl-NL" sz="3200" dirty="0" err="1"/>
              <a:t>the</a:t>
            </a:r>
            <a:r>
              <a:rPr lang="nl-NL" sz="3200" dirty="0"/>
              <a:t> script </a:t>
            </a:r>
            <a:r>
              <a:rPr lang="nl-NL" sz="3200" dirty="0" err="1"/>
              <a:t>to</a:t>
            </a:r>
            <a:r>
              <a:rPr lang="nl-NL" sz="3200" dirty="0"/>
              <a:t> </a:t>
            </a:r>
            <a:r>
              <a:rPr lang="nl-NL" sz="3200" dirty="0" err="1"/>
              <a:t>pause</a:t>
            </a:r>
            <a:endParaRPr lang="nl-NL" sz="3200" dirty="0"/>
          </a:p>
          <a:p>
            <a:pPr marL="0" indent="0">
              <a:buNone/>
            </a:pPr>
            <a:r>
              <a:rPr lang="nl-NL" sz="3200" dirty="0">
                <a:sym typeface="Wingdings" panose="05000000000000000000" pitchFamily="2" charset="2"/>
              </a:rPr>
              <a:t>	 Click </a:t>
            </a:r>
            <a:r>
              <a:rPr lang="nl-NL" sz="3200" dirty="0" err="1">
                <a:sym typeface="Wingdings" panose="05000000000000000000" pitchFamily="2" charset="2"/>
              </a:rPr>
              <a:t>besides</a:t>
            </a:r>
            <a:r>
              <a:rPr lang="nl-NL" sz="3200" dirty="0">
                <a:sym typeface="Wingdings" panose="05000000000000000000" pitchFamily="2" charset="2"/>
              </a:rPr>
              <a:t> a line </a:t>
            </a:r>
            <a:r>
              <a:rPr lang="nl-NL" sz="3200" dirty="0" err="1">
                <a:sym typeface="Wingdings" panose="05000000000000000000" pitchFamily="2" charset="2"/>
              </a:rPr>
              <a:t>number</a:t>
            </a:r>
            <a:r>
              <a:rPr lang="nl-NL" sz="3200" dirty="0">
                <a:sym typeface="Wingdings" panose="05000000000000000000" pitchFamily="2" charset="2"/>
              </a:rPr>
              <a:t> in </a:t>
            </a:r>
            <a:r>
              <a:rPr lang="nl-NL" sz="3200" dirty="0" err="1">
                <a:sym typeface="Wingdings" panose="05000000000000000000" pitchFamily="2" charset="2"/>
              </a:rPr>
              <a:t>the</a:t>
            </a:r>
            <a:r>
              <a:rPr lang="nl-NL" sz="3200" dirty="0">
                <a:sym typeface="Wingdings" panose="05000000000000000000" pitchFamily="2" charset="2"/>
              </a:rPr>
              <a:t> side of </a:t>
            </a:r>
            <a:r>
              <a:rPr lang="nl-NL" sz="3200" dirty="0" err="1">
                <a:sym typeface="Wingdings" panose="05000000000000000000" pitchFamily="2" charset="2"/>
              </a:rPr>
              <a:t>the</a:t>
            </a:r>
            <a:r>
              <a:rPr lang="nl-NL" sz="3200" dirty="0">
                <a:sym typeface="Wingdings" panose="05000000000000000000" pitchFamily="2" charset="2"/>
              </a:rPr>
              <a:t> editor</a:t>
            </a:r>
            <a:endParaRPr lang="nl-NL" sz="3200" dirty="0"/>
          </a:p>
          <a:p>
            <a:r>
              <a:rPr lang="nl-NL" sz="3200" dirty="0" err="1"/>
              <a:t>While</a:t>
            </a:r>
            <a:r>
              <a:rPr lang="nl-NL" sz="3200" dirty="0"/>
              <a:t> </a:t>
            </a:r>
            <a:r>
              <a:rPr lang="nl-NL" sz="3200" dirty="0" err="1"/>
              <a:t>it</a:t>
            </a:r>
            <a:r>
              <a:rPr lang="nl-NL" sz="3200" dirty="0"/>
              <a:t> is </a:t>
            </a:r>
            <a:r>
              <a:rPr lang="nl-NL" sz="3200" dirty="0" err="1"/>
              <a:t>paused</a:t>
            </a:r>
            <a:r>
              <a:rPr lang="nl-NL" sz="3200" dirty="0"/>
              <a:t>, get info </a:t>
            </a:r>
            <a:r>
              <a:rPr lang="nl-NL" sz="3200" dirty="0" err="1"/>
              <a:t>about</a:t>
            </a:r>
            <a:r>
              <a:rPr lang="nl-NL" sz="3200" dirty="0"/>
              <a:t>:</a:t>
            </a:r>
          </a:p>
          <a:p>
            <a:pPr lvl="1"/>
            <a:r>
              <a:rPr lang="nl-NL" sz="2800" dirty="0"/>
              <a:t>Parameters</a:t>
            </a:r>
          </a:p>
          <a:p>
            <a:pPr lvl="1"/>
            <a:r>
              <a:rPr lang="nl-NL" sz="2800" dirty="0"/>
              <a:t>Variables</a:t>
            </a:r>
          </a:p>
          <a:p>
            <a:pPr lvl="1"/>
            <a:r>
              <a:rPr lang="nl-NL" sz="2800" dirty="0"/>
              <a:t>Call stack</a:t>
            </a:r>
          </a:p>
          <a:p>
            <a:r>
              <a:rPr lang="nl-NL" sz="3200" dirty="0" err="1"/>
              <a:t>You</a:t>
            </a:r>
            <a:r>
              <a:rPr lang="nl-NL" sz="3200" dirty="0"/>
              <a:t> </a:t>
            </a:r>
            <a:r>
              <a:rPr lang="nl-NL" sz="3200" dirty="0" err="1"/>
              <a:t>can</a:t>
            </a:r>
            <a:r>
              <a:rPr lang="nl-NL" sz="3200" dirty="0"/>
              <a:t> </a:t>
            </a:r>
            <a:r>
              <a:rPr lang="nl-NL" sz="3200" dirty="0" err="1"/>
              <a:t>also</a:t>
            </a:r>
            <a:r>
              <a:rPr lang="nl-NL" sz="3200" dirty="0"/>
              <a:t> </a:t>
            </a:r>
            <a:r>
              <a:rPr lang="nl-NL" sz="3200" dirty="0" err="1"/>
              <a:t>use</a:t>
            </a:r>
            <a:r>
              <a:rPr lang="nl-NL" sz="3200" dirty="0"/>
              <a:t> </a:t>
            </a:r>
            <a:r>
              <a:rPr lang="nl-NL" sz="3200" dirty="0" err="1"/>
              <a:t>the</a:t>
            </a:r>
            <a:r>
              <a:rPr lang="nl-NL" sz="3200" dirty="0"/>
              <a:t> </a:t>
            </a:r>
            <a:r>
              <a:rPr lang="nl-NL" sz="3200" dirty="0" err="1"/>
              <a:t>integrated</a:t>
            </a:r>
            <a:r>
              <a:rPr lang="nl-NL" sz="3200" dirty="0"/>
              <a:t> Terminal </a:t>
            </a:r>
            <a:r>
              <a:rPr lang="nl-NL" sz="3200" dirty="0" err="1"/>
              <a:t>to</a:t>
            </a:r>
            <a:r>
              <a:rPr lang="nl-NL" sz="3200" dirty="0"/>
              <a:t> check or even </a:t>
            </a:r>
            <a:r>
              <a:rPr lang="nl-NL" sz="3200" dirty="0" err="1"/>
              <a:t>edit</a:t>
            </a:r>
            <a:r>
              <a:rPr lang="nl-NL" sz="3200" dirty="0"/>
              <a:t> these!</a:t>
            </a:r>
          </a:p>
          <a:p>
            <a:r>
              <a:rPr lang="nl-BE" sz="3200" dirty="0" err="1"/>
              <a:t>Use</a:t>
            </a:r>
            <a:r>
              <a:rPr lang="nl-BE" sz="3200" dirty="0"/>
              <a:t> </a:t>
            </a:r>
            <a:r>
              <a:rPr lang="nl-BE" sz="3200" b="1" dirty="0"/>
              <a:t>Step-Over</a:t>
            </a:r>
            <a:r>
              <a:rPr lang="nl-BE" sz="3200" dirty="0"/>
              <a:t> </a:t>
            </a:r>
            <a:r>
              <a:rPr lang="nl-BE" sz="3200" dirty="0" err="1"/>
              <a:t>to</a:t>
            </a:r>
            <a:r>
              <a:rPr lang="nl-BE" sz="3200" dirty="0"/>
              <a:t> skip </a:t>
            </a:r>
            <a:r>
              <a:rPr lang="nl-BE" sz="3200" dirty="0" err="1"/>
              <a:t>to</a:t>
            </a:r>
            <a:r>
              <a:rPr lang="nl-BE" sz="3200" dirty="0"/>
              <a:t> </a:t>
            </a:r>
            <a:r>
              <a:rPr lang="nl-BE" sz="3200" dirty="0" err="1"/>
              <a:t>the</a:t>
            </a:r>
            <a:r>
              <a:rPr lang="nl-BE" sz="3200" dirty="0"/>
              <a:t> next line of code in </a:t>
            </a:r>
            <a:r>
              <a:rPr lang="nl-BE" sz="3200" dirty="0" err="1"/>
              <a:t>the</a:t>
            </a:r>
            <a:r>
              <a:rPr lang="nl-BE" sz="3200" dirty="0"/>
              <a:t> script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16147A-8E89-4CB7-8F8A-9B34712B2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69" t="26" r="35101" b="94570"/>
          <a:stretch/>
        </p:blipFill>
        <p:spPr>
          <a:xfrm>
            <a:off x="1557866" y="5875867"/>
            <a:ext cx="738661" cy="82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92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EAE15-B487-4852-B529-79C9B57A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058743-CC95-4DD7-B747-5260DCAA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958715F-149A-4026-BA1F-AE80B169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334" y="0"/>
            <a:ext cx="12301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6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Git: 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5" y="1138518"/>
            <a:ext cx="7578099" cy="5560546"/>
          </a:xfrm>
        </p:spPr>
        <p:txBody>
          <a:bodyPr>
            <a:normAutofit lnSpcReduction="10000"/>
          </a:bodyPr>
          <a:lstStyle/>
          <a:p>
            <a:r>
              <a:rPr lang="nl-BE" sz="2800" b="1" dirty="0"/>
              <a:t>Repos keeping track of code history</a:t>
            </a:r>
            <a:endParaRPr lang="nl-BE" sz="2800" dirty="0"/>
          </a:p>
          <a:p>
            <a:endParaRPr lang="nl-BE" sz="2800" b="1" dirty="0"/>
          </a:p>
          <a:p>
            <a:r>
              <a:rPr lang="nl-BE" sz="2800" dirty="0"/>
              <a:t>Take “snapshots” of your files = a “commit”</a:t>
            </a:r>
          </a:p>
          <a:p>
            <a:r>
              <a:rPr lang="nl-BE" sz="2800" dirty="0"/>
              <a:t>Possible to revisit any commit at any time</a:t>
            </a:r>
          </a:p>
          <a:p>
            <a:endParaRPr lang="nl-BE" sz="2800" dirty="0"/>
          </a:p>
          <a:p>
            <a:r>
              <a:rPr lang="nl-BE" sz="2800" dirty="0"/>
              <a:t>Workflow:</a:t>
            </a:r>
          </a:p>
          <a:p>
            <a:pPr marL="823913" lvl="1" indent="-514350">
              <a:buFont typeface="+mj-lt"/>
              <a:buAutoNum type="arabicPeriod"/>
            </a:pPr>
            <a:r>
              <a:rPr lang="nl-BE" sz="2400" dirty="0"/>
              <a:t>Work on a file, save</a:t>
            </a:r>
          </a:p>
          <a:p>
            <a:pPr marL="823913" lvl="1" indent="-514350">
              <a:buFont typeface="+mj-lt"/>
              <a:buAutoNum type="arabicPeriod"/>
            </a:pPr>
            <a:r>
              <a:rPr lang="nl-BE" sz="2400" dirty="0"/>
              <a:t>Work some more, save</a:t>
            </a:r>
          </a:p>
          <a:p>
            <a:pPr marL="823913" lvl="1" indent="-514350">
              <a:buFont typeface="+mj-lt"/>
              <a:buAutoNum type="arabicPeriod"/>
            </a:pPr>
            <a:r>
              <a:rPr lang="nl-BE" sz="2400" dirty="0"/>
              <a:t>Feel like it’s a good time to do a commit to your local repo</a:t>
            </a:r>
          </a:p>
          <a:p>
            <a:pPr marL="823913" lvl="1" indent="-514350">
              <a:buFont typeface="+mj-lt"/>
              <a:buAutoNum type="arabicPeriod"/>
            </a:pPr>
            <a:r>
              <a:rPr lang="nl-BE" sz="2400" dirty="0"/>
              <a:t>Add the file to the commit staging area</a:t>
            </a:r>
          </a:p>
          <a:p>
            <a:pPr marL="823913" lvl="1" indent="-514350">
              <a:buFont typeface="+mj-lt"/>
              <a:buAutoNum type="arabicPeriod"/>
            </a:pPr>
            <a:r>
              <a:rPr lang="nl-BE" sz="2400" dirty="0"/>
              <a:t>Commit the changes, with a message as comment</a:t>
            </a:r>
          </a:p>
          <a:p>
            <a:pPr marL="823913" lvl="1" indent="-514350">
              <a:buFont typeface="+mj-lt"/>
              <a:buAutoNum type="arabicPeriod"/>
            </a:pPr>
            <a:r>
              <a:rPr lang="nl-BE" sz="2400" dirty="0"/>
              <a:t>Repeat</a:t>
            </a:r>
          </a:p>
          <a:p>
            <a:endParaRPr lang="nl-BE" sz="2400" i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3EEAFE1D-496A-48DF-B6D6-06A5CF13A9A9}"/>
              </a:ext>
            </a:extLst>
          </p:cNvPr>
          <p:cNvSpPr/>
          <p:nvPr/>
        </p:nvSpPr>
        <p:spPr>
          <a:xfrm>
            <a:off x="8177273" y="3088433"/>
            <a:ext cx="839755" cy="886225"/>
          </a:xfrm>
          <a:prstGeom prst="flowChartMagneticDisk">
            <a:avLst/>
          </a:prstGeom>
          <a:solidFill>
            <a:srgbClr val="F050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9493D67-9AE9-41DD-A217-EFEB7B341CC0}"/>
              </a:ext>
            </a:extLst>
          </p:cNvPr>
          <p:cNvSpPr/>
          <p:nvPr/>
        </p:nvSpPr>
        <p:spPr>
          <a:xfrm>
            <a:off x="7956997" y="4755064"/>
            <a:ext cx="1280309" cy="1142725"/>
          </a:xfrm>
          <a:prstGeom prst="flowChartMagneticDisk">
            <a:avLst/>
          </a:prstGeom>
          <a:solidFill>
            <a:srgbClr val="F050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3EF9598-01A2-4482-ABAB-179F885A9E55}"/>
              </a:ext>
            </a:extLst>
          </p:cNvPr>
          <p:cNvSpPr/>
          <p:nvPr/>
        </p:nvSpPr>
        <p:spPr>
          <a:xfrm>
            <a:off x="7956997" y="1406910"/>
            <a:ext cx="1280309" cy="56184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Save... x4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B50934-A499-4752-9F16-8C721EB79426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 flipH="1">
            <a:off x="8597151" y="1968759"/>
            <a:ext cx="1" cy="111967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DEEC90-A7E4-4F65-992F-56B33BF9E0AB}"/>
              </a:ext>
            </a:extLst>
          </p:cNvPr>
          <p:cNvSpPr txBox="1"/>
          <p:nvPr/>
        </p:nvSpPr>
        <p:spPr>
          <a:xfrm>
            <a:off x="8724122" y="2274912"/>
            <a:ext cx="12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rgbClr val="C00000"/>
                </a:solidFill>
              </a:rPr>
              <a:t>Commit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DD55A-F3D2-4E95-B4E9-515D71E2B41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597152" y="3993211"/>
            <a:ext cx="0" cy="76185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803B4D-EA49-457E-8B8D-C8604CDD35C6}"/>
              </a:ext>
            </a:extLst>
          </p:cNvPr>
          <p:cNvSpPr txBox="1"/>
          <p:nvPr/>
        </p:nvSpPr>
        <p:spPr>
          <a:xfrm>
            <a:off x="8724122" y="4053234"/>
            <a:ext cx="128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rgbClr val="C00000"/>
                </a:solidFill>
              </a:rPr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FD68C-8574-41B8-A69E-21B3D7981485}"/>
              </a:ext>
            </a:extLst>
          </p:cNvPr>
          <p:cNvSpPr txBox="1"/>
          <p:nvPr/>
        </p:nvSpPr>
        <p:spPr>
          <a:xfrm>
            <a:off x="10004430" y="1492898"/>
            <a:ext cx="1860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/>
              <a:t>“Hmm.. I’m happy after these few saved edits, let’s commit the changes to my local repo.”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16D90-4352-4A09-A6DC-B1735C61169D}"/>
              </a:ext>
            </a:extLst>
          </p:cNvPr>
          <p:cNvSpPr txBox="1"/>
          <p:nvPr/>
        </p:nvSpPr>
        <p:spPr>
          <a:xfrm>
            <a:off x="9724420" y="3837662"/>
            <a:ext cx="1860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/>
              <a:t>“Ok I completed my part of the work. Let me push &amp; do a merge request with the remote repo.”</a:t>
            </a:r>
          </a:p>
        </p:txBody>
      </p:sp>
    </p:spTree>
    <p:extLst>
      <p:ext uri="{BB962C8B-B14F-4D97-AF65-F5344CB8AC3E}">
        <p14:creationId xmlns:p14="http://schemas.microsoft.com/office/powerpoint/2010/main" val="3128345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29EFC5B-EB56-41E6-B7B5-CBF2154AB8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Demo: Debugging &amp; features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1747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&amp; </a:t>
            </a:r>
            <a:r>
              <a:rPr lang="nl-BE" dirty="0" err="1"/>
              <a:t>VSCode</a:t>
            </a:r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043A64-6523-473E-8C62-B4C12A8E4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95"/>
          <a:stretch/>
        </p:blipFill>
        <p:spPr bwMode="auto">
          <a:xfrm>
            <a:off x="2139635" y="1209147"/>
            <a:ext cx="7359965" cy="418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463D1C92-94FA-4F20-9AE4-697BE99CF7C5}"/>
              </a:ext>
            </a:extLst>
          </p:cNvPr>
          <p:cNvSpPr/>
          <p:nvPr/>
        </p:nvSpPr>
        <p:spPr>
          <a:xfrm>
            <a:off x="1197287" y="5704156"/>
            <a:ext cx="9797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3200" dirty="0">
                <a:hlinkClick r:id="rId4"/>
              </a:rPr>
              <a:t>https://code.visualstudio.com/docs/editor/versioncontrol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09023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54B00-EE2A-4E9A-97DA-FBF64712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off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F054E-5234-40F5-8F2D-4B876FAB8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Open </a:t>
            </a:r>
            <a:r>
              <a:rPr lang="en-GB" sz="2800" dirty="0" err="1"/>
              <a:t>VSCode</a:t>
            </a:r>
            <a:endParaRPr lang="en-GB" sz="2800" dirty="0"/>
          </a:p>
          <a:p>
            <a:r>
              <a:rPr lang="en-GB" sz="2800" dirty="0"/>
              <a:t>Click View – command palette (Ctrl-Shift-P)</a:t>
            </a:r>
          </a:p>
          <a:p>
            <a:r>
              <a:rPr lang="en-GB" sz="2800" dirty="0"/>
              <a:t>Type “Git: Clone”</a:t>
            </a:r>
          </a:p>
          <a:p>
            <a:r>
              <a:rPr lang="en-GB" sz="2800" dirty="0"/>
              <a:t>As URL, type </a:t>
            </a:r>
            <a:r>
              <a:rPr lang="en-GB" sz="2800" dirty="0">
                <a:hlinkClick r:id="rId2"/>
              </a:rPr>
              <a:t>https://github.com/mjochen/PS-Basic-course</a:t>
            </a:r>
            <a:r>
              <a:rPr lang="en-GB" sz="2800" dirty="0"/>
              <a:t> and enter</a:t>
            </a:r>
          </a:p>
          <a:p>
            <a:r>
              <a:rPr lang="en-GB" sz="2800" dirty="0"/>
              <a:t>Choose the local folder to create the working tree</a:t>
            </a:r>
          </a:p>
          <a:p>
            <a:pPr lvl="1"/>
            <a:r>
              <a:rPr lang="en-GB" sz="2400" dirty="0"/>
              <a:t>A subfolder is automatically created</a:t>
            </a:r>
          </a:p>
          <a:p>
            <a:r>
              <a:rPr lang="en-GB" sz="2800" dirty="0"/>
              <a:t>You can choose to open the rep (bottom right)</a:t>
            </a:r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309278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54B00-EE2A-4E9A-97DA-FBF64712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F054E-5234-40F5-8F2D-4B876FAB8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Download the rep as ZIP-file</a:t>
            </a:r>
          </a:p>
          <a:p>
            <a:r>
              <a:rPr lang="en-GB" sz="2800" dirty="0"/>
              <a:t>Unzip into a directory</a:t>
            </a:r>
          </a:p>
          <a:p>
            <a:r>
              <a:rPr lang="en-GB" sz="2800" dirty="0"/>
              <a:t>Open the directory in </a:t>
            </a:r>
            <a:r>
              <a:rPr lang="en-GB" sz="2800" dirty="0" err="1"/>
              <a:t>VSCode</a:t>
            </a:r>
            <a:endParaRPr lang="en-GB" sz="2800" dirty="0"/>
          </a:p>
          <a:p>
            <a:endParaRPr lang="nl-B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6E0A5-765D-4AC3-939D-723EED27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95" y="3009840"/>
            <a:ext cx="10728000" cy="47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8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48F1-4591-4A68-ADB3-E35DD8D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C643-A814-4DC0-947D-97B8A924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5" y="1138518"/>
            <a:ext cx="11842376" cy="5154705"/>
          </a:xfrm>
        </p:spPr>
        <p:txBody>
          <a:bodyPr>
            <a:normAutofit/>
          </a:bodyPr>
          <a:lstStyle/>
          <a:p>
            <a:r>
              <a:rPr lang="nl-BE" dirty="0"/>
              <a:t>Basic tutorial: Git &amp; GitHub</a:t>
            </a:r>
          </a:p>
          <a:p>
            <a:r>
              <a:rPr lang="nl-BE" dirty="0">
                <a:hlinkClick r:id="rId2"/>
              </a:rPr>
              <a:t>https://www.youtube.com/watch?v=SWYqp7iY_Tc</a:t>
            </a:r>
            <a:endParaRPr lang="nl-BE" dirty="0"/>
          </a:p>
          <a:p>
            <a:r>
              <a:rPr lang="nl-BE" dirty="0" err="1"/>
              <a:t>GitLab</a:t>
            </a:r>
            <a:r>
              <a:rPr lang="nl-BE" dirty="0"/>
              <a:t> Docs: Adding members to projects</a:t>
            </a:r>
          </a:p>
          <a:p>
            <a:r>
              <a:rPr lang="nl-BE" dirty="0">
                <a:hlinkClick r:id="rId3"/>
              </a:rPr>
              <a:t>https://docs.gitlab.com/ee/user/project/members/</a:t>
            </a:r>
            <a:endParaRPr lang="nl-BE" dirty="0"/>
          </a:p>
          <a:p>
            <a:r>
              <a:rPr lang="nl-BE" dirty="0"/>
              <a:t>GitLab CI/CD: From Project Idea to Production &amp; Deployment </a:t>
            </a:r>
            <a:r>
              <a:rPr lang="nl-BE" i="1" dirty="0"/>
              <a:t>(if interested)</a:t>
            </a:r>
          </a:p>
          <a:p>
            <a:r>
              <a:rPr lang="nl-BE" dirty="0">
                <a:hlinkClick r:id="rId4"/>
              </a:rPr>
              <a:t>https://www.youtube.com/watch?v=rj0QrccYqGw</a:t>
            </a:r>
            <a:endParaRPr lang="nl-BE" dirty="0"/>
          </a:p>
          <a:p>
            <a:r>
              <a:rPr lang="nl-BE" dirty="0"/>
              <a:t>GitLab CI/CD: Deploy from GitLab to OpenShift free open source Kubernets Cluster </a:t>
            </a:r>
            <a:r>
              <a:rPr lang="nl-BE" i="1" dirty="0"/>
              <a:t>(if interested)</a:t>
            </a:r>
            <a:endParaRPr lang="nl-BE" dirty="0"/>
          </a:p>
          <a:p>
            <a:r>
              <a:rPr lang="nl-BE" dirty="0">
                <a:hlinkClick r:id="rId5"/>
              </a:rPr>
              <a:t>https://www.youtube.com/watch?v=EwbhA53Jpp4</a:t>
            </a:r>
            <a:endParaRPr lang="nl-BE" dirty="0"/>
          </a:p>
          <a:p>
            <a:r>
              <a:rPr lang="nl-BE" dirty="0"/>
              <a:t>Great &amp; </a:t>
            </a:r>
            <a:r>
              <a:rPr lang="nl-BE" dirty="0" err="1"/>
              <a:t>advanced</a:t>
            </a:r>
            <a:r>
              <a:rPr lang="nl-BE" dirty="0"/>
              <a:t> video’s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yearly</a:t>
            </a:r>
            <a:r>
              <a:rPr lang="nl-BE" dirty="0"/>
              <a:t> </a:t>
            </a:r>
            <a:r>
              <a:rPr lang="nl-BE" dirty="0" err="1"/>
              <a:t>PowerShell</a:t>
            </a:r>
            <a:r>
              <a:rPr lang="nl-BE" dirty="0"/>
              <a:t> </a:t>
            </a:r>
            <a:r>
              <a:rPr lang="nl-BE" dirty="0" err="1"/>
              <a:t>summit</a:t>
            </a:r>
            <a:r>
              <a:rPr lang="nl-BE" dirty="0"/>
              <a:t> at PowerShell.org</a:t>
            </a:r>
          </a:p>
          <a:p>
            <a:r>
              <a:rPr lang="nl-BE" dirty="0">
                <a:hlinkClick r:id="rId6"/>
              </a:rPr>
              <a:t>https://www.youtube.com/channel/UCqIw7UUwC5fUBFXYX68aMrQ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407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basics: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800" b="1" dirty="0"/>
              <a:t>Local</a:t>
            </a:r>
            <a:r>
              <a:rPr lang="nl-BE" sz="2800" dirty="0"/>
              <a:t>:</a:t>
            </a:r>
          </a:p>
          <a:p>
            <a:r>
              <a:rPr lang="nl-BE" sz="2800" dirty="0"/>
              <a:t>git init		</a:t>
            </a:r>
            <a:r>
              <a:rPr lang="nl-BE" sz="2800" dirty="0">
                <a:solidFill>
                  <a:srgbClr val="C00000"/>
                </a:solidFill>
              </a:rPr>
              <a:t>// Make and initialize local repo</a:t>
            </a:r>
            <a:endParaRPr lang="nl-BE" sz="2400" dirty="0">
              <a:solidFill>
                <a:srgbClr val="C00000"/>
              </a:solidFill>
            </a:endParaRPr>
          </a:p>
          <a:p>
            <a:r>
              <a:rPr lang="nl-BE" sz="2800" dirty="0"/>
              <a:t>git add &lt;file&gt;		</a:t>
            </a:r>
            <a:r>
              <a:rPr lang="nl-BE" sz="2800" dirty="0">
                <a:solidFill>
                  <a:srgbClr val="C00000"/>
                </a:solidFill>
              </a:rPr>
              <a:t>// Add file(s) to index </a:t>
            </a:r>
            <a:r>
              <a:rPr lang="nl-BE" sz="2800" i="1" dirty="0">
                <a:solidFill>
                  <a:srgbClr val="C00000"/>
                </a:solidFill>
              </a:rPr>
              <a:t>(the pre-commit staging area)</a:t>
            </a:r>
          </a:p>
          <a:p>
            <a:r>
              <a:rPr lang="nl-BE" sz="2800" dirty="0"/>
              <a:t>git rm –cached &lt;file&gt;	</a:t>
            </a:r>
            <a:r>
              <a:rPr lang="nl-BE" sz="2800" dirty="0">
                <a:solidFill>
                  <a:srgbClr val="C00000"/>
                </a:solidFill>
              </a:rPr>
              <a:t>// Remove file(s) from the index</a:t>
            </a:r>
          </a:p>
          <a:p>
            <a:r>
              <a:rPr lang="nl-BE" sz="2800" dirty="0"/>
              <a:t>git status		</a:t>
            </a:r>
            <a:r>
              <a:rPr lang="nl-BE" sz="2800" dirty="0">
                <a:solidFill>
                  <a:srgbClr val="C00000"/>
                </a:solidFill>
              </a:rPr>
              <a:t>// Check status of index &amp; folder</a:t>
            </a:r>
          </a:p>
          <a:p>
            <a:r>
              <a:rPr lang="nl-BE" sz="2800" dirty="0"/>
              <a:t>git commit		</a:t>
            </a:r>
            <a:r>
              <a:rPr lang="nl-BE" sz="2800" dirty="0">
                <a:solidFill>
                  <a:srgbClr val="C00000"/>
                </a:solidFill>
              </a:rPr>
              <a:t>// Commit changes present in the index, to the local repo</a:t>
            </a:r>
          </a:p>
          <a:p>
            <a:endParaRPr lang="nl-BE" sz="2800" dirty="0"/>
          </a:p>
          <a:p>
            <a:pPr marL="0" indent="0">
              <a:buNone/>
            </a:pPr>
            <a:r>
              <a:rPr lang="nl-BE" sz="2800" b="1" dirty="0"/>
              <a:t>Remote</a:t>
            </a:r>
            <a:r>
              <a:rPr lang="nl-BE" sz="2800" dirty="0"/>
              <a:t>:</a:t>
            </a:r>
          </a:p>
          <a:p>
            <a:r>
              <a:rPr lang="nl-BE" sz="2800" dirty="0"/>
              <a:t>git push 		</a:t>
            </a:r>
            <a:r>
              <a:rPr lang="nl-BE" sz="2800" dirty="0">
                <a:solidFill>
                  <a:srgbClr val="C00000"/>
                </a:solidFill>
              </a:rPr>
              <a:t>// Push your local repo changes to the remote repo</a:t>
            </a:r>
          </a:p>
          <a:p>
            <a:r>
              <a:rPr lang="nl-BE" sz="2800" dirty="0"/>
              <a:t>git pull		</a:t>
            </a:r>
            <a:r>
              <a:rPr lang="nl-BE" sz="2800" dirty="0">
                <a:solidFill>
                  <a:srgbClr val="C00000"/>
                </a:solidFill>
              </a:rPr>
              <a:t>// Pull the latest changes from the remote to your local repo</a:t>
            </a:r>
          </a:p>
          <a:p>
            <a:r>
              <a:rPr lang="nl-BE" sz="2800" dirty="0"/>
              <a:t>git clone		</a:t>
            </a:r>
            <a:r>
              <a:rPr lang="nl-BE" sz="2800" dirty="0">
                <a:solidFill>
                  <a:srgbClr val="C00000"/>
                </a:solidFill>
              </a:rPr>
              <a:t>// Clone a remote repo into a new directory</a:t>
            </a:r>
          </a:p>
          <a:p>
            <a:endParaRPr lang="nl-BE" sz="2800" dirty="0"/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92908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basics: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sz="2800" dirty="0">
              <a:hlinkClick r:id="rId2"/>
            </a:endParaRPr>
          </a:p>
          <a:p>
            <a:pPr marL="0" indent="0">
              <a:buNone/>
            </a:pPr>
            <a:r>
              <a:rPr lang="nl-BE" sz="2800" dirty="0"/>
              <a:t>Install from: </a:t>
            </a:r>
            <a:r>
              <a:rPr lang="nl-BE" sz="2800" dirty="0">
                <a:hlinkClick r:id="rId2"/>
              </a:rPr>
              <a:t>https://git-scm.com/downloads</a:t>
            </a: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endParaRPr lang="nl-B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E5930-5514-4F65-8901-732223AF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2578067"/>
            <a:ext cx="73914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6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basics: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/>
              <a:t>Open Git bash: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Also possible, open Git bash directly to a folder location</a:t>
            </a:r>
          </a:p>
          <a:p>
            <a:pPr marL="0" indent="0">
              <a:buNone/>
            </a:pPr>
            <a:endParaRPr lang="nl-BE" sz="2800" dirty="0"/>
          </a:p>
          <a:p>
            <a:endParaRPr lang="nl-B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8A3B0-9680-456E-A7D5-68BEA8688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000" b="59622"/>
          <a:stretch/>
        </p:blipFill>
        <p:spPr>
          <a:xfrm>
            <a:off x="262089" y="1709376"/>
            <a:ext cx="5833911" cy="2666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7C867-C759-41FD-8350-92CA4BFA1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89" y="5397873"/>
            <a:ext cx="35814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basics: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5" y="1138518"/>
            <a:ext cx="11842376" cy="5560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800" b="1" dirty="0"/>
              <a:t>Start a new repo for a project</a:t>
            </a:r>
            <a:endParaRPr lang="nl-BE" sz="2800" dirty="0"/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git init </a:t>
            </a:r>
          </a:p>
          <a:p>
            <a:r>
              <a:rPr lang="nl-BE" sz="2800" b="1" i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Create some files, for example index.html</a:t>
            </a:r>
          </a:p>
          <a:p>
            <a:r>
              <a:rPr lang="nl-BE" sz="2800" b="1" i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Edit the file, save</a:t>
            </a:r>
          </a:p>
          <a:p>
            <a:r>
              <a:rPr lang="nl-BE" sz="2800" b="1" i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Edit some more... save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git add index.html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git commit -m ‘Initial commit’ </a:t>
            </a:r>
          </a:p>
          <a:p>
            <a:r>
              <a:rPr lang="nl-BE" sz="2800" b="1" i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Create a new file, products.html</a:t>
            </a:r>
          </a:p>
          <a:p>
            <a:r>
              <a:rPr lang="nl-BE" sz="2800" b="1" i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Edit products.html &amp; edit index.html 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git add .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git commit -m ‘Created products page and link from index’</a:t>
            </a:r>
          </a:p>
          <a:p>
            <a:endParaRPr lang="nl-BE" sz="2800" dirty="0"/>
          </a:p>
        </p:txBody>
      </p:sp>
      <p:pic>
        <p:nvPicPr>
          <p:cNvPr id="2052" name="Picture 4" descr="https://nvie.com/img/main-branches@2x.png">
            <a:extLst>
              <a:ext uri="{FF2B5EF4-FFF2-40B4-BE49-F238E27FC236}">
                <a16:creationId xmlns:a16="http://schemas.microsoft.com/office/drawing/2014/main" id="{B50652C9-DD19-488B-AD4D-40C1BE7EE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7" t="25713" r="54968" b="35511"/>
          <a:stretch/>
        </p:blipFill>
        <p:spPr bwMode="auto">
          <a:xfrm>
            <a:off x="8126963" y="1978090"/>
            <a:ext cx="867748" cy="34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D2BC62-EE67-414C-808B-C893CB2FE1C0}"/>
              </a:ext>
            </a:extLst>
          </p:cNvPr>
          <p:cNvSpPr txBox="1"/>
          <p:nvPr/>
        </p:nvSpPr>
        <p:spPr>
          <a:xfrm>
            <a:off x="9379187" y="2108719"/>
            <a:ext cx="2258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Also think of a .gitignore file that holds all the names of files and directories that you never want to commit!</a:t>
            </a:r>
          </a:p>
        </p:txBody>
      </p:sp>
    </p:spTree>
    <p:extLst>
      <p:ext uri="{BB962C8B-B14F-4D97-AF65-F5344CB8AC3E}">
        <p14:creationId xmlns:p14="http://schemas.microsoft.com/office/powerpoint/2010/main" val="40122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basics: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5" y="1138518"/>
            <a:ext cx="11842376" cy="5560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800" b="1" dirty="0"/>
              <a:t>What if I want to work an a (big) new piece of functionality?</a:t>
            </a:r>
            <a:endParaRPr lang="nl-BE" sz="2800" dirty="0"/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git branch dialogbox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git checkout dialogbox</a:t>
            </a:r>
          </a:p>
          <a:p>
            <a:r>
              <a:rPr lang="nl-BE" sz="2800" b="1" i="1" dirty="0">
                <a:ln w="9525">
                  <a:solidFill>
                    <a:schemeClr val="tx1"/>
                  </a:solidFill>
                </a:ln>
                <a:solidFill>
                  <a:srgbClr val="FC3DB6"/>
                </a:solidFill>
              </a:rPr>
              <a:t>Edit index.html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C3DB6"/>
                </a:solidFill>
              </a:rPr>
              <a:t>git add .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C3DB6"/>
                </a:solidFill>
              </a:rPr>
              <a:t>git commit -m ‘Dialog box added’</a:t>
            </a:r>
          </a:p>
          <a:p>
            <a:r>
              <a:rPr lang="nl-BE" sz="2800" b="1" i="1" dirty="0">
                <a:ln w="9525">
                  <a:solidFill>
                    <a:schemeClr val="tx1"/>
                  </a:solidFill>
                </a:ln>
                <a:solidFill>
                  <a:srgbClr val="FC3DB6"/>
                </a:solidFill>
              </a:rPr>
              <a:t>Edit some more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C3DB6"/>
                </a:solidFill>
              </a:rPr>
              <a:t>git add .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C3DB6"/>
                </a:solidFill>
              </a:rPr>
              <a:t>git commit -m ‘Dialog box finalized’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C3DB6"/>
                </a:solidFill>
              </a:rPr>
              <a:t>git checkout master</a:t>
            </a:r>
          </a:p>
          <a:p>
            <a:r>
              <a:rPr lang="nl-BE" sz="2800" b="1" dirty="0">
                <a:ln w="9525">
                  <a:solidFill>
                    <a:schemeClr val="tx1"/>
                  </a:solidFill>
                </a:ln>
                <a:solidFill>
                  <a:srgbClr val="FEE333"/>
                </a:solidFill>
              </a:rPr>
              <a:t>git merge dialogbox -m ‘Merging new dialogbox’ </a:t>
            </a:r>
          </a:p>
          <a:p>
            <a:endParaRPr lang="nl-BE" sz="2800" dirty="0"/>
          </a:p>
        </p:txBody>
      </p:sp>
      <p:pic>
        <p:nvPicPr>
          <p:cNvPr id="2050" name="Picture 2" descr="https://nvie.com/img/fb@2x.png">
            <a:extLst>
              <a:ext uri="{FF2B5EF4-FFF2-40B4-BE49-F238E27FC236}">
                <a16:creationId xmlns:a16="http://schemas.microsoft.com/office/drawing/2014/main" id="{0A8542FB-CE10-49E9-83C7-25ECF8C3C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7" b="1"/>
          <a:stretch/>
        </p:blipFill>
        <p:spPr bwMode="auto">
          <a:xfrm>
            <a:off x="8015127" y="2127379"/>
            <a:ext cx="2240498" cy="39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5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F61-968D-4725-868A-8F58BD6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Using Git for a large project: branching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9F8A-3090-4EEC-9AA1-CD596C91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Large, real-life projects usually use a ‘branching model’</a:t>
            </a:r>
          </a:p>
          <a:p>
            <a:r>
              <a:rPr lang="nl-BE" sz="2800" dirty="0"/>
              <a:t>Example: </a:t>
            </a:r>
            <a:r>
              <a:rPr lang="nl-BE" sz="2800" dirty="0">
                <a:hlinkClick r:id="rId2"/>
              </a:rPr>
              <a:t>https://nvie.com/posts/a-successful-git-branching-model/</a:t>
            </a: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r>
              <a:rPr lang="nl-BE" sz="2800" dirty="0"/>
              <a:t>Permanent branches:</a:t>
            </a:r>
          </a:p>
          <a:p>
            <a:pPr lvl="1"/>
            <a:r>
              <a:rPr lang="nl-BE" sz="2400" dirty="0"/>
              <a:t>Master: the live version</a:t>
            </a:r>
          </a:p>
          <a:p>
            <a:pPr lvl="1"/>
            <a:r>
              <a:rPr lang="nl-BE" sz="2400" dirty="0"/>
              <a:t>Develop: the main branch where the next version is under developement</a:t>
            </a:r>
          </a:p>
          <a:p>
            <a:r>
              <a:rPr lang="nl-BE" sz="2800" dirty="0"/>
              <a:t>Temporary branches, deleted when merged:</a:t>
            </a:r>
          </a:p>
          <a:p>
            <a:pPr lvl="1"/>
            <a:r>
              <a:rPr lang="nl-BE" sz="2400" dirty="0"/>
              <a:t>Hotfix branch: splits from the master and merges into the master</a:t>
            </a:r>
          </a:p>
          <a:p>
            <a:pPr lvl="1"/>
            <a:r>
              <a:rPr lang="nl-BE" sz="2400" dirty="0"/>
              <a:t>Release branches: based on the develop branch, stage between develop and master where bugfixes happen</a:t>
            </a:r>
          </a:p>
          <a:p>
            <a:pPr lvl="1"/>
            <a:r>
              <a:rPr lang="nl-BE" sz="2400" dirty="0"/>
              <a:t>Feature branches: branches where features get developed, merge into the develop branch</a:t>
            </a:r>
          </a:p>
          <a:p>
            <a:endParaRPr lang="nl-BE" sz="2800" dirty="0"/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80144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7068</TotalTime>
  <Words>1348</Words>
  <Application>Microsoft Office PowerPoint</Application>
  <PresentationFormat>Breedbeeld</PresentationFormat>
  <Paragraphs>230</Paragraphs>
  <Slides>34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Montserrat Alternates ExtraBold</vt:lpstr>
      <vt:lpstr>Montserrat Alternates Medium</vt:lpstr>
      <vt:lpstr>Varela Round</vt:lpstr>
      <vt:lpstr>Verdana</vt:lpstr>
      <vt:lpstr>Kantoorthema</vt:lpstr>
      <vt:lpstr>PowerPoint-presentatie</vt:lpstr>
      <vt:lpstr>Git: What and why?</vt:lpstr>
      <vt:lpstr>Git: What and why?</vt:lpstr>
      <vt:lpstr>Git basics: CLI Commands</vt:lpstr>
      <vt:lpstr>Git basics: Install</vt:lpstr>
      <vt:lpstr>Git basics: Install</vt:lpstr>
      <vt:lpstr>Git basics: First steps</vt:lpstr>
      <vt:lpstr>Git basics: Branches</vt:lpstr>
      <vt:lpstr>Using Git for a large project: branching model</vt:lpstr>
      <vt:lpstr>PowerPoint-presentatie</vt:lpstr>
      <vt:lpstr>Remote repos: GitHub</vt:lpstr>
      <vt:lpstr>Remote repos: GitHub</vt:lpstr>
      <vt:lpstr>Remote repos: GitHub</vt:lpstr>
      <vt:lpstr>Remote repos: GitHub</vt:lpstr>
      <vt:lpstr>Remote repos: GitLab</vt:lpstr>
      <vt:lpstr>PowerPoint-presentatie</vt:lpstr>
      <vt:lpstr>Visual Studio Code: when and why?</vt:lpstr>
      <vt:lpstr>Visual Studio Code</vt:lpstr>
      <vt:lpstr>But… You shouldn’t be writing scripts on servers!</vt:lpstr>
      <vt:lpstr>PowerPoint-presentatie</vt:lpstr>
      <vt:lpstr>Installation</vt:lpstr>
      <vt:lpstr>PowerPoint-presentatie</vt:lpstr>
      <vt:lpstr>Do I need VSCode?</vt:lpstr>
      <vt:lpstr>Features</vt:lpstr>
      <vt:lpstr>Features</vt:lpstr>
      <vt:lpstr>Features</vt:lpstr>
      <vt:lpstr>Features</vt:lpstr>
      <vt:lpstr>Features: Debugging</vt:lpstr>
      <vt:lpstr>PowerPoint-presentatie</vt:lpstr>
      <vt:lpstr>PowerPoint-presentatie</vt:lpstr>
      <vt:lpstr>Git &amp; VSCode</vt:lpstr>
      <vt:lpstr>Starting off</vt:lpstr>
      <vt:lpstr>Alternative</vt:lpstr>
      <vt:lpstr>Resources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Verboven</cp:lastModifiedBy>
  <cp:revision>174</cp:revision>
  <dcterms:created xsi:type="dcterms:W3CDTF">2018-01-10T10:58:29Z</dcterms:created>
  <dcterms:modified xsi:type="dcterms:W3CDTF">2019-09-12T05:54:26Z</dcterms:modified>
</cp:coreProperties>
</file>