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57" r:id="rId2"/>
    <p:sldId id="306" r:id="rId3"/>
    <p:sldId id="307" r:id="rId4"/>
    <p:sldId id="335" r:id="rId5"/>
    <p:sldId id="308" r:id="rId6"/>
    <p:sldId id="309" r:id="rId7"/>
    <p:sldId id="310" r:id="rId8"/>
    <p:sldId id="336" r:id="rId9"/>
    <p:sldId id="311" r:id="rId10"/>
    <p:sldId id="312" r:id="rId11"/>
    <p:sldId id="313" r:id="rId12"/>
    <p:sldId id="338" r:id="rId13"/>
    <p:sldId id="318" r:id="rId14"/>
    <p:sldId id="320" r:id="rId15"/>
    <p:sldId id="315" r:id="rId16"/>
    <p:sldId id="321" r:id="rId17"/>
    <p:sldId id="317" r:id="rId18"/>
    <p:sldId id="329" r:id="rId19"/>
    <p:sldId id="330" r:id="rId20"/>
    <p:sldId id="319" r:id="rId21"/>
    <p:sldId id="322" r:id="rId22"/>
    <p:sldId id="323" r:id="rId23"/>
    <p:sldId id="324" r:id="rId24"/>
    <p:sldId id="325" r:id="rId25"/>
    <p:sldId id="339" r:id="rId26"/>
    <p:sldId id="333" r:id="rId27"/>
    <p:sldId id="334" r:id="rId28"/>
    <p:sldId id="326" r:id="rId29"/>
    <p:sldId id="327" r:id="rId30"/>
    <p:sldId id="328" r:id="rId31"/>
    <p:sldId id="331" r:id="rId32"/>
    <p:sldId id="332" r:id="rId33"/>
    <p:sldId id="337" r:id="rId34"/>
    <p:sldId id="27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0E4701-6D1C-414B-BEDA-BC385C052EBC}">
          <p14:sldIdLst>
            <p14:sldId id="257"/>
            <p14:sldId id="306"/>
            <p14:sldId id="307"/>
            <p14:sldId id="335"/>
          </p14:sldIdLst>
        </p14:section>
        <p14:section name="Disks" id="{DFCAA23C-99B1-4624-BB53-4399FDD97C94}">
          <p14:sldIdLst>
            <p14:sldId id="308"/>
            <p14:sldId id="309"/>
            <p14:sldId id="310"/>
            <p14:sldId id="336"/>
          </p14:sldIdLst>
        </p14:section>
        <p14:section name="Reading files" id="{E18AF8FC-8674-4AC5-BD36-B3CA72FC5B20}">
          <p14:sldIdLst>
            <p14:sldId id="311"/>
            <p14:sldId id="312"/>
            <p14:sldId id="313"/>
          </p14:sldIdLst>
        </p14:section>
        <p14:section name="Security" id="{C0FADB8C-87F4-47C1-98D1-4DA229021F4D}">
          <p14:sldIdLst>
            <p14:sldId id="338"/>
            <p14:sldId id="318"/>
            <p14:sldId id="320"/>
            <p14:sldId id="315"/>
            <p14:sldId id="321"/>
            <p14:sldId id="317"/>
            <p14:sldId id="329"/>
            <p14:sldId id="330"/>
            <p14:sldId id="319"/>
            <p14:sldId id="322"/>
            <p14:sldId id="323"/>
            <p14:sldId id="324"/>
            <p14:sldId id="325"/>
            <p14:sldId id="339"/>
            <p14:sldId id="333"/>
            <p14:sldId id="334"/>
            <p14:sldId id="326"/>
            <p14:sldId id="327"/>
            <p14:sldId id="328"/>
            <p14:sldId id="331"/>
            <p14:sldId id="332"/>
            <p14:sldId id="33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E377D-8110-4782-B72A-DA0C336E5F7B}" v="2" dt="2021-01-22T10:17:08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933B4E41-C7CC-43AC-8F0D-B577AE9EA37E}"/>
    <pc:docChg chg="custSel addSld modSld">
      <pc:chgData name="Jochen Mariën" userId="a4f8d9ed-3895-4365-b2d5-9432cb8a20d4" providerId="ADAL" clId="{933B4E41-C7CC-43AC-8F0D-B577AE9EA37E}" dt="2018-03-13T13:29:48.824" v="645" actId="20577"/>
      <pc:docMkLst>
        <pc:docMk/>
      </pc:docMkLst>
      <pc:sldChg chg="modSp add">
        <pc:chgData name="Jochen Mariën" userId="a4f8d9ed-3895-4365-b2d5-9432cb8a20d4" providerId="ADAL" clId="{933B4E41-C7CC-43AC-8F0D-B577AE9EA37E}" dt="2018-03-13T13:29:48.824" v="645" actId="20577"/>
        <pc:sldMkLst>
          <pc:docMk/>
          <pc:sldMk cId="3373657702" sldId="338"/>
        </pc:sldMkLst>
        <pc:spChg chg="mod">
          <ac:chgData name="Jochen Mariën" userId="a4f8d9ed-3895-4365-b2d5-9432cb8a20d4" providerId="ADAL" clId="{933B4E41-C7CC-43AC-8F0D-B577AE9EA37E}" dt="2018-03-13T13:26:59.748" v="10" actId="20577"/>
          <ac:spMkLst>
            <pc:docMk/>
            <pc:sldMk cId="3373657702" sldId="338"/>
            <ac:spMk id="2" creationId="{16229A76-899A-45A8-B201-3A24B3B98780}"/>
          </ac:spMkLst>
        </pc:spChg>
        <pc:spChg chg="mod">
          <ac:chgData name="Jochen Mariën" userId="a4f8d9ed-3895-4365-b2d5-9432cb8a20d4" providerId="ADAL" clId="{933B4E41-C7CC-43AC-8F0D-B577AE9EA37E}" dt="2018-03-13T13:29:48.824" v="645" actId="20577"/>
          <ac:spMkLst>
            <pc:docMk/>
            <pc:sldMk cId="3373657702" sldId="338"/>
            <ac:spMk id="3" creationId="{74FE7EA5-95F7-4BEE-9B38-B9F714A0F372}"/>
          </ac:spMkLst>
        </pc:spChg>
      </pc:sldChg>
    </pc:docChg>
  </pc:docChgLst>
  <pc:docChgLst>
    <pc:chgData name="Jochen Mariën" userId="a4f8d9ed-3895-4365-b2d5-9432cb8a20d4" providerId="ADAL" clId="{560FF211-5EEF-4ED1-857B-D95D39575E75}"/>
    <pc:docChg chg="modSld">
      <pc:chgData name="Jochen Mariën" userId="a4f8d9ed-3895-4365-b2d5-9432cb8a20d4" providerId="ADAL" clId="{560FF211-5EEF-4ED1-857B-D95D39575E75}" dt="2020-10-13T13:47:52.678" v="7" actId="20577"/>
      <pc:docMkLst>
        <pc:docMk/>
      </pc:docMkLst>
      <pc:sldChg chg="modSp mod">
        <pc:chgData name="Jochen Mariën" userId="a4f8d9ed-3895-4365-b2d5-9432cb8a20d4" providerId="ADAL" clId="{560FF211-5EEF-4ED1-857B-D95D39575E75}" dt="2020-10-13T13:47:52.678" v="7" actId="20577"/>
        <pc:sldMkLst>
          <pc:docMk/>
          <pc:sldMk cId="1167578390" sldId="308"/>
        </pc:sldMkLst>
        <pc:spChg chg="mod">
          <ac:chgData name="Jochen Mariën" userId="a4f8d9ed-3895-4365-b2d5-9432cb8a20d4" providerId="ADAL" clId="{560FF211-5EEF-4ED1-857B-D95D39575E75}" dt="2020-10-13T13:47:52.678" v="7" actId="20577"/>
          <ac:spMkLst>
            <pc:docMk/>
            <pc:sldMk cId="1167578390" sldId="308"/>
            <ac:spMk id="3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FAAE377D-8110-4782-B72A-DA0C336E5F7B}"/>
    <pc:docChg chg="modSld">
      <pc:chgData name="Jochen Mariën" userId="a4f8d9ed-3895-4365-b2d5-9432cb8a20d4" providerId="ADAL" clId="{FAAE377D-8110-4782-B72A-DA0C336E5F7B}" dt="2021-01-22T10:17:08.993" v="1" actId="20578"/>
      <pc:docMkLst>
        <pc:docMk/>
      </pc:docMkLst>
      <pc:sldChg chg="modSp">
        <pc:chgData name="Jochen Mariën" userId="a4f8d9ed-3895-4365-b2d5-9432cb8a20d4" providerId="ADAL" clId="{FAAE377D-8110-4782-B72A-DA0C336E5F7B}" dt="2021-01-22T10:17:08.993" v="1" actId="20578"/>
        <pc:sldMkLst>
          <pc:docMk/>
          <pc:sldMk cId="1208843983" sldId="332"/>
        </pc:sldMkLst>
        <pc:spChg chg="mod">
          <ac:chgData name="Jochen Mariën" userId="a4f8d9ed-3895-4365-b2d5-9432cb8a20d4" providerId="ADAL" clId="{FAAE377D-8110-4782-B72A-DA0C336E5F7B}" dt="2021-01-22T10:17:08.993" v="1" actId="20578"/>
          <ac:spMkLst>
            <pc:docMk/>
            <pc:sldMk cId="1208843983" sldId="332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23/05/2023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https://msdn.microsoft.com/en-us/library/windows/desktop/aa374876(v=vs.85).aspx</a:t>
            </a:r>
          </a:p>
          <a:p>
            <a:endParaRPr lang="en-US" dirty="0"/>
          </a:p>
          <a:p>
            <a:r>
              <a:rPr lang="en-GB" dirty="0"/>
              <a:t>https://technet.microsoft.com/en-us/library/ff730951.aspx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888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https://msdn.microsoft.com/en-us/library/system.security.principal.securityidentifier(v=vs.110).aspx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414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https://msdn.microsoft.com/en-us/library/system.security.accesscontrol.commonobjectsecurity.getaccessrules(v=vs.110).aspx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15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“using</a:t>
            </a:r>
            <a:r>
              <a:rPr lang="en-US" baseline="0" dirty="0"/>
              <a:t> namespace System…” only works from v5.0 and up</a:t>
            </a:r>
          </a:p>
          <a:p>
            <a:r>
              <a:rPr lang="en-US" baseline="0" dirty="0"/>
              <a:t>In earlier version, use the full name</a:t>
            </a:r>
          </a:p>
          <a:p>
            <a:endParaRPr lang="en-US" baseline="0" dirty="0"/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$rights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System.Security.AccessControl.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FileSystemRights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ReadAndExecute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“ (etc.)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308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Get-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ACEs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$aces =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acl.Access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Go through all ACEs</a:t>
            </a:r>
          </a:p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($ace in $aces)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Write-Host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ace.IdentityReference.ToString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" has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permission to "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ace.FileSystemRights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ace.AccessControlType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 Inherited? "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ace.IsInherited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Selective removal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ace.FileSystemRights.ToString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-match "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ReadAndExecute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"... is removed"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$result =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acl.RemoveAccessRule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($ace)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Save ACL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AclObject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-Path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042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Security beperking van</a:t>
            </a:r>
            <a:r>
              <a:rPr lang="nl-BE" baseline="0" dirty="0"/>
              <a:t> NTFS: </a:t>
            </a:r>
            <a:r>
              <a:rPr lang="nl-BE" baseline="0" dirty="0" err="1"/>
              <a:t>you</a:t>
            </a:r>
            <a:r>
              <a:rPr lang="nl-BE" baseline="0" dirty="0"/>
              <a:t> are </a:t>
            </a:r>
            <a:r>
              <a:rPr lang="nl-BE" baseline="0" dirty="0" err="1"/>
              <a:t>only</a:t>
            </a:r>
            <a:r>
              <a:rPr lang="nl-BE" baseline="0" dirty="0"/>
              <a:t> </a:t>
            </a:r>
            <a:r>
              <a:rPr lang="nl-BE" baseline="0" dirty="0" err="1"/>
              <a:t>allowed</a:t>
            </a:r>
            <a:r>
              <a:rPr lang="nl-BE" baseline="0" dirty="0"/>
              <a:t> </a:t>
            </a:r>
            <a:r>
              <a:rPr lang="nl-BE" baseline="0" dirty="0" err="1"/>
              <a:t>to</a:t>
            </a:r>
            <a:r>
              <a:rPr lang="nl-BE" baseline="0" dirty="0"/>
              <a:t> set </a:t>
            </a:r>
            <a:r>
              <a:rPr lang="nl-BE" baseline="0" dirty="0" err="1"/>
              <a:t>the</a:t>
            </a:r>
            <a:r>
              <a:rPr lang="nl-BE" baseline="0" dirty="0"/>
              <a:t> </a:t>
            </a:r>
            <a:r>
              <a:rPr lang="nl-BE" baseline="0" dirty="0" err="1"/>
              <a:t>owner</a:t>
            </a:r>
            <a:r>
              <a:rPr lang="nl-BE" baseline="0" dirty="0"/>
              <a:t> of a file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yourself</a:t>
            </a:r>
            <a:r>
              <a:rPr lang="nl-BE" baseline="0" dirty="0"/>
              <a:t> or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the</a:t>
            </a:r>
            <a:r>
              <a:rPr lang="nl-BE" baseline="0" dirty="0"/>
              <a:t> administrators </a:t>
            </a:r>
            <a:r>
              <a:rPr lang="nl-BE" baseline="0" dirty="0" err="1"/>
              <a:t>group</a:t>
            </a:r>
            <a:endParaRPr lang="nl-BE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7708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https://msdn.microsoft.com/en-us/library/system.security.accesscontrol.objectsecurity.setsecuritydescriptorsddlform(v=vs.110).aspx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595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23/05/2023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2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23/05/2023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96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23/05/2023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130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23/05/2023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4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23/05/2023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295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23/05/2023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4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23/05/2023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82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23/05/2023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051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23/05/2023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35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23/05/2023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2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23/05/2023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00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23/05/2023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521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andree/NTFSSecuri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aa379602(v=vs.85).aspx" TargetMode="External"/><Relationship Id="rId2" Type="http://schemas.openxmlformats.org/officeDocument/2006/relationships/hyperlink" Target="https://msdn.microsoft.com/en-us/library/windows/desktop/aa379649(v=vs.85)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-File system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462955"/>
            <a:ext cx="111541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creating a file, and adding content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"c:\tmp\NewFile.txt"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"First line in document ... 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Set-Content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"next line... "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Add-Content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show the content of the 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empty the 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Clear-Content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creating an empty 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data.txt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itemtype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"file"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"This is the content of the file."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out-file or set-content?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c:\test\processes1.txt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Set-Content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c:\test\processes2.txt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Out-File will simply write to the file what otherwise would have gone on screen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... is equivalent to " &gt; " and " &gt;&gt; " in DOS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Set-Content will write the objects in the pipe to the 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... is mainly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usefull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 to put text in files </a:t>
            </a:r>
          </a:p>
        </p:txBody>
      </p:sp>
    </p:spTree>
    <p:extLst>
      <p:ext uri="{BB962C8B-B14F-4D97-AF65-F5344CB8AC3E}">
        <p14:creationId xmlns:p14="http://schemas.microsoft.com/office/powerpoint/2010/main" val="333485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scripts that use contain ‘New-</a:t>
            </a:r>
            <a:r>
              <a:rPr lang="en-US" dirty="0" err="1"/>
              <a:t>ADUser</a:t>
            </a:r>
            <a:r>
              <a:rPr lang="en-US" dirty="0"/>
              <a:t>’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279911" y="3244334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FFFF"/>
                </a:solidFill>
                <a:latin typeface="Lucida Console" panose="020B0609040504020204" pitchFamily="49" charset="0"/>
              </a:rPr>
              <a:t>Path[0]: 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786231"/>
            <a:ext cx="10093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"C:\_Vakken\Powershell"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*.ps1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Select-String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-Pattern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"New-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299152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9A76-899A-45A8-B201-3A24B3B9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7EA5-95F7-4BEE-9B38-B9F714A0F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Reading and settings security isn’t always straightforward</a:t>
            </a:r>
          </a:p>
          <a:p>
            <a:r>
              <a:rPr lang="en-GB" dirty="0"/>
              <a:t>That’s because there are a lot of checkboxes, and they can be combined in many ways</a:t>
            </a:r>
          </a:p>
          <a:p>
            <a:r>
              <a:rPr lang="en-GB" dirty="0"/>
              <a:t>That is why the following isn’t the easiest part of PowerShell to understand</a:t>
            </a:r>
          </a:p>
          <a:p>
            <a:r>
              <a:rPr lang="en-GB" dirty="0"/>
              <a:t>Possible solution: </a:t>
            </a:r>
            <a:r>
              <a:rPr lang="en-GB" dirty="0">
                <a:hlinkClick r:id="rId2"/>
              </a:rPr>
              <a:t>https://github.com/raandree/NTFSSecurity</a:t>
            </a:r>
            <a:endParaRPr lang="en-GB" dirty="0"/>
          </a:p>
          <a:p>
            <a:pPr lvl="1"/>
            <a:r>
              <a:rPr lang="en-GB" dirty="0"/>
              <a:t>A community-driven effort to make easier NTFS cmdlets</a:t>
            </a:r>
          </a:p>
          <a:p>
            <a:r>
              <a:rPr lang="en-GB" dirty="0"/>
              <a:t>In this course, we avoid community driven efforts because they’re not officially supported</a:t>
            </a:r>
          </a:p>
          <a:p>
            <a:r>
              <a:rPr lang="en-GB" dirty="0"/>
              <a:t>But you should definitely consider using them, as they will save time </a:t>
            </a:r>
            <a:r>
              <a:rPr lang="en-GB"/>
              <a:t>and effort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65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Descriptor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security descriptor combines the following information</a:t>
            </a:r>
          </a:p>
          <a:p>
            <a:pPr lvl="1"/>
            <a:r>
              <a:rPr lang="en-US" dirty="0"/>
              <a:t>DACL (discretionary ACL) describes the access control list</a:t>
            </a:r>
          </a:p>
          <a:p>
            <a:pPr lvl="1"/>
            <a:r>
              <a:rPr lang="en-US" dirty="0"/>
              <a:t>SACL (system ACL) contains the audit settings</a:t>
            </a:r>
          </a:p>
          <a:p>
            <a:pPr lvl="1"/>
            <a:r>
              <a:rPr lang="en-US" dirty="0"/>
              <a:t>Owner SID</a:t>
            </a:r>
          </a:p>
          <a:p>
            <a:r>
              <a:rPr lang="en-US" dirty="0"/>
              <a:t>DACL</a:t>
            </a:r>
          </a:p>
          <a:p>
            <a:pPr lvl="1"/>
            <a:r>
              <a:rPr lang="en-US" dirty="0"/>
              <a:t>What we’ll be changing</a:t>
            </a:r>
          </a:p>
          <a:p>
            <a:r>
              <a:rPr lang="en-US" dirty="0"/>
              <a:t>SACL</a:t>
            </a:r>
          </a:p>
          <a:p>
            <a:pPr lvl="1"/>
            <a:r>
              <a:rPr lang="en-US" dirty="0"/>
              <a:t>The audit settings define what is audited</a:t>
            </a:r>
          </a:p>
          <a:p>
            <a:pPr lvl="1"/>
            <a:r>
              <a:rPr lang="en-US" dirty="0"/>
              <a:t>Whether this data is stored depends on the system audit settings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60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Descriptor - GUI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27" y="1690688"/>
            <a:ext cx="7560945" cy="47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8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ACLs and 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ACL is an access control list</a:t>
            </a:r>
          </a:p>
          <a:p>
            <a:pPr lvl="1"/>
            <a:r>
              <a:rPr lang="en-US" dirty="0"/>
              <a:t>Contains who has which permission</a:t>
            </a:r>
          </a:p>
          <a:p>
            <a:r>
              <a:rPr lang="en-US" dirty="0"/>
              <a:t>An ACE is an access control entry</a:t>
            </a:r>
          </a:p>
          <a:p>
            <a:pPr lvl="1"/>
            <a:r>
              <a:rPr lang="en-US" dirty="0"/>
              <a:t>Defines one object and one permission</a:t>
            </a:r>
          </a:p>
          <a:p>
            <a:r>
              <a:rPr lang="en-US" dirty="0"/>
              <a:t>An ACL consists of one or more ACEs</a:t>
            </a:r>
          </a:p>
          <a:p>
            <a:r>
              <a:rPr lang="en-US" dirty="0"/>
              <a:t>We’ll be looking at ACEs for the file system</a:t>
            </a:r>
          </a:p>
          <a:p>
            <a:r>
              <a:rPr lang="en-US" dirty="0"/>
              <a:t>ACLs are also defined on the registry, AD, …</a:t>
            </a:r>
          </a:p>
          <a:p>
            <a:pPr lvl="1"/>
            <a:r>
              <a:rPr lang="en-US" dirty="0"/>
              <a:t>But with different permissions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67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ACEs (Access Control Entry)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Identity (trustee): Account</a:t>
            </a:r>
          </a:p>
          <a:p>
            <a:r>
              <a:rPr lang="en-GB" dirty="0"/>
              <a:t>Access Control type: Allow / Deny</a:t>
            </a:r>
          </a:p>
          <a:p>
            <a:r>
              <a:rPr lang="en-GB" dirty="0"/>
              <a:t>Access mask, defines the permissions of the trustee</a:t>
            </a:r>
          </a:p>
          <a:p>
            <a:r>
              <a:rPr lang="en-GB" dirty="0"/>
              <a:t>Inheritance flags </a:t>
            </a:r>
            <a:r>
              <a:rPr lang="en-GB" sz="2400" dirty="0"/>
              <a:t>(... applies to ...)</a:t>
            </a:r>
          </a:p>
          <a:p>
            <a:pPr lvl="1"/>
            <a:r>
              <a:rPr lang="en-GB" dirty="0" err="1"/>
              <a:t>ObjectInherit</a:t>
            </a:r>
            <a:endParaRPr lang="en-GB" dirty="0"/>
          </a:p>
          <a:p>
            <a:pPr lvl="1"/>
            <a:r>
              <a:rPr lang="en-GB" dirty="0" err="1"/>
              <a:t>ContainerInherit</a:t>
            </a:r>
            <a:endParaRPr lang="en-GB" dirty="0"/>
          </a:p>
          <a:p>
            <a:pPr lvl="1"/>
            <a:r>
              <a:rPr lang="en-GB" dirty="0"/>
              <a:t>None</a:t>
            </a:r>
          </a:p>
          <a:p>
            <a:r>
              <a:rPr lang="en-GB" dirty="0"/>
              <a:t>Propagation flags </a:t>
            </a:r>
            <a:r>
              <a:rPr lang="en-GB" sz="2400" dirty="0"/>
              <a:t>(… taken from …)</a:t>
            </a:r>
            <a:endParaRPr lang="en-GB" dirty="0"/>
          </a:p>
          <a:p>
            <a:pPr lvl="1"/>
            <a:r>
              <a:rPr lang="en-GB" dirty="0" err="1"/>
              <a:t>InheritOnly</a:t>
            </a:r>
            <a:endParaRPr lang="en-GB" dirty="0"/>
          </a:p>
          <a:p>
            <a:pPr lvl="1"/>
            <a:r>
              <a:rPr lang="en-GB" dirty="0" err="1"/>
              <a:t>NoPropagateInherit</a:t>
            </a:r>
            <a:endParaRPr lang="en-GB" dirty="0"/>
          </a:p>
          <a:p>
            <a:pPr lvl="1"/>
            <a:r>
              <a:rPr lang="en-GB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935313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necessarily (not preferably, even) users</a:t>
            </a:r>
          </a:p>
          <a:p>
            <a:r>
              <a:rPr lang="en-GB" dirty="0"/>
              <a:t>Can be described in three ways</a:t>
            </a:r>
          </a:p>
          <a:p>
            <a:pPr lvl="1"/>
            <a:r>
              <a:rPr lang="en-GB" dirty="0"/>
              <a:t>By account name: CD\</a:t>
            </a:r>
            <a:r>
              <a:rPr lang="en-GB" dirty="0" err="1"/>
              <a:t>Morgan.Freeman</a:t>
            </a:r>
            <a:endParaRPr lang="en-GB" dirty="0"/>
          </a:p>
          <a:p>
            <a:pPr lvl="1"/>
            <a:r>
              <a:rPr lang="en-GB" dirty="0"/>
              <a:t>By SID = Security Identifier: S-1-5-32-544</a:t>
            </a:r>
          </a:p>
          <a:p>
            <a:pPr lvl="1"/>
            <a:r>
              <a:rPr lang="en-GB" dirty="0"/>
              <a:t>By SDDL </a:t>
            </a:r>
            <a:r>
              <a:rPr lang="en-GB" dirty="0" err="1"/>
              <a:t>sid</a:t>
            </a:r>
            <a:r>
              <a:rPr lang="en-GB" dirty="0"/>
              <a:t> (Security Descriptor Definition Language </a:t>
            </a:r>
            <a:r>
              <a:rPr lang="en-GB" dirty="0" err="1"/>
              <a:t>sid</a:t>
            </a:r>
            <a:r>
              <a:rPr lang="en-GB" dirty="0"/>
              <a:t>): BA</a:t>
            </a:r>
          </a:p>
          <a:p>
            <a:r>
              <a:rPr lang="en-US" dirty="0"/>
              <a:t>Well known SIDs:</a:t>
            </a:r>
          </a:p>
          <a:p>
            <a:pPr lvl="1"/>
            <a:r>
              <a:rPr lang="en-GB" sz="2000" dirty="0">
                <a:hlinkClick r:id="rId2"/>
              </a:rPr>
              <a:t>https://msdn.microsoft.com/en-us/library/windows/desktop/aa379649(v=vs.85).aspx</a:t>
            </a:r>
          </a:p>
          <a:p>
            <a:r>
              <a:rPr lang="en-US" dirty="0"/>
              <a:t>SID string:</a:t>
            </a:r>
          </a:p>
          <a:p>
            <a:pPr lvl="1"/>
            <a:r>
              <a:rPr lang="en-GB" sz="2000" dirty="0">
                <a:hlinkClick r:id="rId3"/>
              </a:rPr>
              <a:t>https://msdn.microsoft.com/en-us/library/windows/desktop/aa379602(v=vs.85).aspx</a:t>
            </a:r>
            <a:endParaRPr lang="en-GB" sz="20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31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Accountnames</a:t>
            </a:r>
            <a:r>
              <a:rPr lang="en-US" dirty="0"/>
              <a:t> or SIDs?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74785" y="1860681"/>
            <a:ext cx="112424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Translate account name to SID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"CD\Admin"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account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translate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Translate SID to account name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account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translate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 </a:t>
            </a:r>
          </a:p>
        </p:txBody>
      </p:sp>
    </p:spTree>
    <p:extLst>
      <p:ext uri="{BB962C8B-B14F-4D97-AF65-F5344CB8AC3E}">
        <p14:creationId xmlns:p14="http://schemas.microsoft.com/office/powerpoint/2010/main" val="425840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known SIDs?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29049"/>
            <a:ext cx="10515600" cy="2347913"/>
          </a:xfrm>
        </p:spPr>
        <p:txBody>
          <a:bodyPr/>
          <a:lstStyle/>
          <a:p>
            <a:r>
              <a:rPr lang="en-US" dirty="0"/>
              <a:t>The example reads the SID for the Authenticated Users-group</a:t>
            </a:r>
          </a:p>
          <a:p>
            <a:r>
              <a:rPr lang="en-US" dirty="0"/>
              <a:t>…and uses that SID to get the name for that group.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4830" y="1690688"/>
            <a:ext cx="11102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System.Security.principal.WellknownSidType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System.Security.Principal.WellKnownSidType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AuthenticatedUserSid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SID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$zero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account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translate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 </a:t>
            </a:r>
          </a:p>
        </p:txBody>
      </p:sp>
    </p:spTree>
    <p:extLst>
      <p:ext uri="{BB962C8B-B14F-4D97-AF65-F5344CB8AC3E}">
        <p14:creationId xmlns:p14="http://schemas.microsoft.com/office/powerpoint/2010/main" val="269379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had navigation in the file system earlier</a:t>
            </a:r>
          </a:p>
          <a:p>
            <a:r>
              <a:rPr lang="en-US" dirty="0"/>
              <a:t>This presentation is about the security of files and folders</a:t>
            </a:r>
          </a:p>
          <a:p>
            <a:r>
              <a:rPr lang="en-US" dirty="0"/>
              <a:t>This isn’t easy, even with the GUI</a:t>
            </a:r>
          </a:p>
          <a:p>
            <a:r>
              <a:rPr lang="en-US" dirty="0"/>
              <a:t>And the lack of ‘simple’ cmdlets doesn’t help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7330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Security Descriptor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'HKLM:\SOFTWARE'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6893"/>
            <a:ext cx="8200975" cy="27537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2766060"/>
            <a:ext cx="852297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521190" y="276606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Owner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131820"/>
            <a:ext cx="8522970" cy="1531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521190" y="3712964"/>
            <a:ext cx="178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ACEs from DACL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663440"/>
            <a:ext cx="8522970" cy="217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521189" y="4587359"/>
            <a:ext cx="170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ACEs from SACL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4895612"/>
            <a:ext cx="8522970" cy="373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9521189" y="4899898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SDDL format</a:t>
            </a:r>
          </a:p>
        </p:txBody>
      </p:sp>
    </p:spTree>
    <p:extLst>
      <p:ext uri="{BB962C8B-B14F-4D97-AF65-F5344CB8AC3E}">
        <p14:creationId xmlns:p14="http://schemas.microsoft.com/office/powerpoint/2010/main" val="226741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Access Control List (ACL)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“Get-ACL” to get the security descriptor</a:t>
            </a:r>
          </a:p>
          <a:p>
            <a:r>
              <a:rPr lang="en-US" dirty="0"/>
              <a:t>But the security descriptor consists mainly of the two ACLs we are interested in</a:t>
            </a:r>
          </a:p>
          <a:p>
            <a:r>
              <a:rPr lang="en-US" dirty="0"/>
              <a:t>Therefore, reading the ACL is equivalent to reading the security descriptor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81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Access Control Entry (ACE)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0891"/>
            <a:ext cx="10515600" cy="30160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need the content of the “Access” property of an ACL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a.Access</a:t>
            </a:r>
            <a:endParaRPr lang="en-US" dirty="0"/>
          </a:p>
          <a:p>
            <a:r>
              <a:rPr lang="en-US" dirty="0"/>
              <a:t>Or: use the function </a:t>
            </a:r>
            <a:r>
              <a:rPr lang="en-US" dirty="0" err="1"/>
              <a:t>GetAccessRules</a:t>
            </a:r>
            <a:r>
              <a:rPr lang="en-US" dirty="0"/>
              <a:t>()</a:t>
            </a:r>
          </a:p>
          <a:p>
            <a:r>
              <a:rPr lang="en-US" dirty="0"/>
              <a:t>Advantage: use the parameters to specify the format</a:t>
            </a:r>
          </a:p>
          <a:p>
            <a:pPr lvl="1"/>
            <a:r>
              <a:rPr lang="en-US" dirty="0"/>
              <a:t>Include the explicit permissions?</a:t>
            </a:r>
          </a:p>
          <a:p>
            <a:pPr lvl="1"/>
            <a:r>
              <a:rPr lang="en-US" dirty="0"/>
              <a:t>Include the inherited permissions?</a:t>
            </a:r>
          </a:p>
          <a:p>
            <a:pPr lvl="1"/>
            <a:r>
              <a:rPr lang="en-US" dirty="0"/>
              <a:t>Return account names or security identifiers?</a:t>
            </a:r>
            <a:endParaRPr lang="en-GB" dirty="0"/>
          </a:p>
          <a:p>
            <a:pPr lvl="2"/>
            <a:r>
              <a:rPr lang="en-US" dirty="0"/>
              <a:t>Doesn’t return the SID!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10968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'c:\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tmp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Access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#or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$aces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GetAccessRules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70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ACEs?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9030" y="4268885"/>
            <a:ext cx="7684770" cy="1908077"/>
          </a:xfrm>
        </p:spPr>
        <p:txBody>
          <a:bodyPr/>
          <a:lstStyle/>
          <a:p>
            <a:pPr lvl="1"/>
            <a:r>
              <a:rPr lang="en-US" dirty="0"/>
              <a:t>…will result in: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9117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"Allow / Deny :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accesscontroltype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"Who?          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identityreference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"Type of access: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filesystemrights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"Inherited?    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isinherited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"Applies to?   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inheritanceflags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094" y="4268885"/>
            <a:ext cx="4686706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07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Enumerations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Contain useful lists of possible settings</a:t>
            </a:r>
          </a:p>
          <a:p>
            <a:r>
              <a:rPr lang="en-US" dirty="0"/>
              <a:t>Create the ACE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23010" y="2140843"/>
            <a:ext cx="10769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System.Security.AccessControl.FileSystemRights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System.Security.AccessControl.AccessControlType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System.Security.AccessControl.PropagationFlags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3010" y="4163021"/>
            <a:ext cx="107696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using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namespace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System.Security.AccessControl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$rights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FileSystemRights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ReadAndExecute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$access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AccessControlType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Allow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$inherit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ContainerInherit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bor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ObjectInherit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$propagation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PropagationFlags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InheritOnly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accessrule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FileSystemAccessRule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$rights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$inherit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																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propagation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$access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82930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F962C-2DFF-1BB3-9E78-586032DE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A68802-F503-54F1-40A7-212BF4E0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Nowadays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AccessControl</a:t>
            </a:r>
            <a:r>
              <a:rPr lang="nl-NL" dirty="0"/>
              <a:t> </a:t>
            </a:r>
            <a:r>
              <a:rPr lang="nl-NL" dirty="0" err="1"/>
              <a:t>namespace</a:t>
            </a:r>
            <a:r>
              <a:rPr lang="nl-NL" dirty="0"/>
              <a:t> is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Access </a:t>
            </a:r>
            <a:r>
              <a:rPr lang="nl-NL" dirty="0" err="1"/>
              <a:t>rule</a:t>
            </a:r>
            <a:r>
              <a:rPr lang="nl-NL" dirty="0"/>
              <a:t> object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45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$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45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accessrule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New-Object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A2BE2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System.Security.AccessControl.FileSystemAccessRule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B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"Everyone"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B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"Read" “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B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ContainerInherit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B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B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B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ObjectInherit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B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B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InheritOnly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B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B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"Allow"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nl-NL" dirty="0"/>
              <a:t>It is </a:t>
            </a:r>
            <a:r>
              <a:rPr lang="nl-NL" dirty="0" err="1"/>
              <a:t>still</a:t>
            </a:r>
            <a:r>
              <a:rPr lang="nl-NL" dirty="0"/>
              <a:t> a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idea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references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long or </a:t>
            </a:r>
            <a:r>
              <a:rPr lang="nl-NL" dirty="0" err="1"/>
              <a:t>difficult</a:t>
            </a:r>
            <a:r>
              <a:rPr lang="nl-NL" dirty="0"/>
              <a:t> </a:t>
            </a:r>
            <a:r>
              <a:rPr lang="nl-NL" dirty="0" err="1"/>
              <a:t>identities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081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7 possible settings for</a:t>
            </a:r>
            <a:br>
              <a:rPr lang="en-US" dirty="0"/>
            </a:br>
            <a:r>
              <a:rPr lang="en-US" dirty="0"/>
              <a:t>inheritance in the GUI: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have to be set by using the </a:t>
            </a:r>
            <a:r>
              <a:rPr lang="en-US" dirty="0" err="1"/>
              <a:t>InheritanceFlag</a:t>
            </a:r>
            <a:r>
              <a:rPr lang="en-US" dirty="0"/>
              <a:t> and the </a:t>
            </a:r>
            <a:r>
              <a:rPr lang="en-US" dirty="0" err="1"/>
              <a:t>PropagationFlag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how do they translate?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923" y="776134"/>
            <a:ext cx="4765877" cy="2376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0800" y="4782026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System.Security.AccessControl.PropagationFlags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697547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inheritance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5626"/>
              </p:ext>
            </p:extLst>
          </p:nvPr>
        </p:nvGraphicFramePr>
        <p:xfrm>
          <a:off x="434371" y="1772816"/>
          <a:ext cx="11323257" cy="2987040"/>
        </p:xfrm>
        <a:graphic>
          <a:graphicData uri="http://schemas.openxmlformats.org/drawingml/2006/table">
            <a:tbl>
              <a:tblPr/>
              <a:tblGrid>
                <a:gridCol w="4589693">
                  <a:extLst>
                    <a:ext uri="{9D8B030D-6E8A-4147-A177-3AD203B41FA5}">
                      <a16:colId xmlns:a16="http://schemas.microsoft.com/office/drawing/2014/main" val="2834533340"/>
                    </a:ext>
                  </a:extLst>
                </a:gridCol>
                <a:gridCol w="4507958">
                  <a:extLst>
                    <a:ext uri="{9D8B030D-6E8A-4147-A177-3AD203B41FA5}">
                      <a16:colId xmlns:a16="http://schemas.microsoft.com/office/drawing/2014/main" val="3790756273"/>
                    </a:ext>
                  </a:extLst>
                </a:gridCol>
                <a:gridCol w="2225606">
                  <a:extLst>
                    <a:ext uri="{9D8B030D-6E8A-4147-A177-3AD203B41FA5}">
                      <a16:colId xmlns:a16="http://schemas.microsoft.com/office/drawing/2014/main" val="145816212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Permission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InheritanceFlags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PropagationFlags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873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742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Subfolders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899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Files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ObjectInherit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119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folder, subfolders and files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ContainerInherit, ObjectInherit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0609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 and subfolders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462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 and files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0982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Subfolders and files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ContainerInherit, ObjectInherit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InheritOnly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009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107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an 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$</a:t>
            </a:r>
            <a:r>
              <a:rPr lang="en-US" dirty="0" err="1"/>
              <a:t>accessrule</a:t>
            </a:r>
            <a:r>
              <a:rPr lang="en-US" dirty="0"/>
              <a:t> (ACE) we made earlier</a:t>
            </a:r>
          </a:p>
          <a:p>
            <a:r>
              <a:rPr lang="en-US" dirty="0"/>
              <a:t>Then, read an ACL</a:t>
            </a:r>
          </a:p>
          <a:p>
            <a:r>
              <a:rPr lang="en-US" dirty="0"/>
              <a:t>Add the rule to that ACL</a:t>
            </a:r>
          </a:p>
          <a:p>
            <a:r>
              <a:rPr lang="en-US" dirty="0"/>
              <a:t>Save the ACL back to the folder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48000" y="39906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AddAccessRule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accessrule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AclObject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96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an ACL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ACL from the source folder</a:t>
            </a:r>
          </a:p>
          <a:p>
            <a:r>
              <a:rPr lang="en-US" dirty="0"/>
              <a:t>Set the ACL to the destination folder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78800" y="3210044"/>
            <a:ext cx="6234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C:\Source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c:\Destination </a:t>
            </a:r>
          </a:p>
        </p:txBody>
      </p:sp>
    </p:spTree>
    <p:extLst>
      <p:ext uri="{BB962C8B-B14F-4D97-AF65-F5344CB8AC3E}">
        <p14:creationId xmlns:p14="http://schemas.microsoft.com/office/powerpoint/2010/main" val="198760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Disks</a:t>
            </a:r>
          </a:p>
          <a:p>
            <a:pPr lvl="1"/>
            <a:r>
              <a:rPr lang="en-US" dirty="0"/>
              <a:t>Reading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778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 ACE from an ACL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ACEs for one account</a:t>
            </a:r>
          </a:p>
          <a:p>
            <a:pPr lvl="1"/>
            <a:r>
              <a:rPr lang="en-US" dirty="0"/>
              <a:t>Get the ACL</a:t>
            </a:r>
          </a:p>
          <a:p>
            <a:pPr lvl="1"/>
            <a:r>
              <a:rPr lang="en-US" dirty="0" err="1"/>
              <a:t>PurgeAccessRules</a:t>
            </a:r>
            <a:r>
              <a:rPr lang="en-US" dirty="0"/>
              <a:t>($account)</a:t>
            </a:r>
          </a:p>
          <a:p>
            <a:pPr lvl="1"/>
            <a:r>
              <a:rPr lang="en-US" dirty="0"/>
              <a:t>Set the ACL</a:t>
            </a:r>
          </a:p>
          <a:p>
            <a:r>
              <a:rPr lang="en-US" dirty="0"/>
              <a:t>Remove some ACEs</a:t>
            </a:r>
          </a:p>
          <a:p>
            <a:pPr lvl="1"/>
            <a:r>
              <a:rPr lang="en-US" dirty="0"/>
              <a:t>Get the ACL</a:t>
            </a:r>
          </a:p>
          <a:p>
            <a:pPr lvl="1"/>
            <a:r>
              <a:rPr lang="en-US" dirty="0" err="1"/>
              <a:t>RemoveAccessRule</a:t>
            </a:r>
            <a:r>
              <a:rPr lang="en-US" dirty="0"/>
              <a:t>($ACE)</a:t>
            </a:r>
          </a:p>
          <a:p>
            <a:pPr lvl="1"/>
            <a:r>
              <a:rPr lang="en-US" dirty="0"/>
              <a:t>Set the ACL</a:t>
            </a:r>
          </a:p>
          <a:p>
            <a:r>
              <a:rPr lang="en-US" dirty="0"/>
              <a:t>What $ACE?</a:t>
            </a:r>
          </a:p>
          <a:p>
            <a:pPr lvl="1"/>
            <a:r>
              <a:rPr lang="en-US" dirty="0"/>
              <a:t>Go through the list</a:t>
            </a:r>
          </a:p>
          <a:p>
            <a:pPr lvl="1"/>
            <a:r>
              <a:rPr lang="en-US" dirty="0"/>
              <a:t>Recreate exactly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87108" y="1825625"/>
            <a:ext cx="71276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PurgeAccessRules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AclObject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6617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(Proves that Get-ACL gets the Security Descriptor, not the ACL)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36395" y="2414677"/>
            <a:ext cx="8919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owner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GetOwner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GetOwner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9942"/>
            <a:ext cx="2706858" cy="475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38152"/>
            <a:ext cx="6822016" cy="1115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566498"/>
            <a:ext cx="11357832" cy="10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48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SDDL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7284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"C:\tmp"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sddl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c:\tmp\sddl.txt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9894"/>
            <a:ext cx="10325100" cy="1619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084081"/>
            <a:ext cx="6602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sddl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c:\test\sddl.txt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c:\destination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SetSecurityDescriptorSddlForm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sddl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AclObject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c:\destination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419347"/>
            <a:ext cx="10473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bother getting the ACL first? The SDDL contains the ACEs and owner, but not the inheritance…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08843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2A87-7946-442B-91E2-277308D0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a lighter note…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D6D1-B495-4C18-8536-65507DB34127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GetRandomFileName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GetTempFileName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GetTempPath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447542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lovegarciniacambogia.net/wp-content/uploads/2013/12/home-exerci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90613"/>
            <a:ext cx="51435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enough to repeat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9893"/>
            <a:ext cx="10515600" cy="3847069"/>
          </a:xfrm>
        </p:spPr>
        <p:txBody>
          <a:bodyPr/>
          <a:lstStyle/>
          <a:p>
            <a:r>
              <a:rPr lang="en-US" dirty="0"/>
              <a:t>Fine in version 3.0 and later</a:t>
            </a:r>
          </a:p>
          <a:p>
            <a:r>
              <a:rPr lang="en-US" dirty="0"/>
              <a:t>Wrong in version 2.0 and earlier</a:t>
            </a:r>
          </a:p>
          <a:p>
            <a:r>
              <a:rPr lang="en-US" dirty="0"/>
              <a:t>Always correct: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4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964105"/>
            <a:ext cx="7753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916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/>
              <a:t>computers have </a:t>
            </a:r>
            <a:r>
              <a:rPr lang="en-US" dirty="0"/>
              <a:t>at least one disk</a:t>
            </a:r>
          </a:p>
          <a:p>
            <a:r>
              <a:rPr lang="en-US" dirty="0"/>
              <a:t>We can query these in four ways</a:t>
            </a:r>
          </a:p>
          <a:p>
            <a:pPr lvl="1"/>
            <a:r>
              <a:rPr lang="en-US" dirty="0"/>
              <a:t>Get-Disk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PSDrive</a:t>
            </a:r>
            <a:endParaRPr lang="en-US" dirty="0"/>
          </a:p>
          <a:p>
            <a:pPr lvl="1"/>
            <a:r>
              <a:rPr lang="en-US" dirty="0"/>
              <a:t>[</a:t>
            </a:r>
            <a:r>
              <a:rPr lang="en-US" dirty="0" err="1"/>
              <a:t>System.IO.DriveInfo</a:t>
            </a:r>
            <a:r>
              <a:rPr lang="en-US" dirty="0"/>
              <a:t>]::</a:t>
            </a:r>
            <a:r>
              <a:rPr lang="en-US" dirty="0" err="1"/>
              <a:t>GetDrives</a:t>
            </a:r>
            <a:r>
              <a:rPr lang="en-US" dirty="0"/>
              <a:t>()</a:t>
            </a:r>
          </a:p>
          <a:p>
            <a:pPr lvl="1"/>
            <a:r>
              <a:rPr lang="en-GB" dirty="0"/>
              <a:t>Get-</a:t>
            </a:r>
            <a:r>
              <a:rPr lang="en-GB" dirty="0" err="1"/>
              <a:t>CimInstance</a:t>
            </a:r>
            <a:r>
              <a:rPr lang="en-GB" dirty="0"/>
              <a:t> Win32_LogicalDisk</a:t>
            </a:r>
          </a:p>
          <a:p>
            <a:r>
              <a:rPr lang="en-US" dirty="0"/>
              <a:t>These will all provide information on the same drives</a:t>
            </a:r>
          </a:p>
          <a:p>
            <a:pPr lvl="1"/>
            <a:r>
              <a:rPr lang="en-US" dirty="0"/>
              <a:t>The details they offer differ</a:t>
            </a:r>
          </a:p>
          <a:p>
            <a:pPr lvl="1"/>
            <a:r>
              <a:rPr lang="en-US" dirty="0"/>
              <a:t>The name of the properties also differ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57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14" y="1351887"/>
            <a:ext cx="10948686" cy="4351338"/>
          </a:xfrm>
        </p:spPr>
        <p:txBody>
          <a:bodyPr/>
          <a:lstStyle/>
          <a:p>
            <a:r>
              <a:rPr lang="en-US" dirty="0"/>
              <a:t>On a computer with 4 drives</a:t>
            </a:r>
          </a:p>
          <a:p>
            <a:pPr lvl="1"/>
            <a:r>
              <a:rPr lang="en-US" dirty="0"/>
              <a:t>Normal hard drive</a:t>
            </a:r>
          </a:p>
          <a:p>
            <a:pPr lvl="1"/>
            <a:r>
              <a:rPr lang="en-US" dirty="0"/>
              <a:t>USB-key</a:t>
            </a:r>
          </a:p>
          <a:p>
            <a:pPr lvl="1"/>
            <a:r>
              <a:rPr lang="en-US" dirty="0"/>
              <a:t>Attached VHDX-file</a:t>
            </a:r>
          </a:p>
          <a:p>
            <a:pPr lvl="1"/>
            <a:r>
              <a:rPr lang="en-US" dirty="0"/>
              <a:t>Attached network drive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14" y="5335089"/>
            <a:ext cx="11248095" cy="1295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922" y="365125"/>
            <a:ext cx="6081287" cy="1493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91" y="3650492"/>
            <a:ext cx="10592718" cy="15165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580" y="2026860"/>
            <a:ext cx="679762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5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manage disks (partitions, volumes, …) use Get-Disk</a:t>
            </a:r>
          </a:p>
          <a:p>
            <a:r>
              <a:rPr lang="en-US" dirty="0"/>
              <a:t>To manage locations, use Get-</a:t>
            </a:r>
            <a:r>
              <a:rPr lang="en-US" dirty="0" err="1"/>
              <a:t>PSDrive</a:t>
            </a:r>
            <a:endParaRPr lang="en-US" dirty="0"/>
          </a:p>
          <a:p>
            <a:pPr lvl="1"/>
            <a:r>
              <a:rPr lang="en-US" dirty="0"/>
              <a:t>Also useable with the registry, aliases, functions, …</a:t>
            </a:r>
          </a:p>
          <a:p>
            <a:pPr lvl="1"/>
            <a:r>
              <a:rPr lang="en-US" dirty="0"/>
              <a:t>Less detailed information</a:t>
            </a:r>
          </a:p>
          <a:p>
            <a:r>
              <a:rPr lang="en-US" dirty="0"/>
              <a:t>The CIM-method can be executed on a remote computer natively</a:t>
            </a:r>
          </a:p>
          <a:p>
            <a:pPr lvl="1"/>
            <a:r>
              <a:rPr lang="en-US" dirty="0"/>
              <a:t>For Get-</a:t>
            </a:r>
            <a:r>
              <a:rPr lang="en-US" dirty="0" err="1"/>
              <a:t>PSDrive</a:t>
            </a:r>
            <a:r>
              <a:rPr lang="en-US" dirty="0"/>
              <a:t> you have to use remoting</a:t>
            </a:r>
          </a:p>
          <a:p>
            <a:r>
              <a:rPr lang="en-US" dirty="0"/>
              <a:t>Using the class </a:t>
            </a:r>
            <a:r>
              <a:rPr lang="en-US" dirty="0" err="1"/>
              <a:t>System.IO.DriveInfo</a:t>
            </a:r>
            <a:r>
              <a:rPr lang="en-US" dirty="0"/>
              <a:t> is what you would use in C#</a:t>
            </a:r>
          </a:p>
        </p:txBody>
      </p:sp>
    </p:spTree>
    <p:extLst>
      <p:ext uri="{BB962C8B-B14F-4D97-AF65-F5344CB8AC3E}">
        <p14:creationId xmlns:p14="http://schemas.microsoft.com/office/powerpoint/2010/main" val="240237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9893"/>
            <a:ext cx="10515600" cy="3847069"/>
          </a:xfrm>
        </p:spPr>
        <p:txBody>
          <a:bodyPr/>
          <a:lstStyle/>
          <a:p>
            <a:r>
              <a:rPr lang="en-US" dirty="0"/>
              <a:t>A lot of commands to manage disks</a:t>
            </a:r>
          </a:p>
          <a:p>
            <a:pPr lvl="1"/>
            <a:r>
              <a:rPr lang="en-US" dirty="0"/>
              <a:t>Create/repair partitions</a:t>
            </a:r>
          </a:p>
          <a:p>
            <a:pPr lvl="1"/>
            <a:r>
              <a:rPr lang="en-US" dirty="0"/>
              <a:t>Create/repair volumes</a:t>
            </a:r>
          </a:p>
          <a:p>
            <a:pPr lvl="1"/>
            <a:r>
              <a:rPr lang="en-US" dirty="0"/>
              <a:t>Format volumes</a:t>
            </a:r>
          </a:p>
          <a:p>
            <a:r>
              <a:rPr lang="en-US" dirty="0"/>
              <a:t>Also to manage storage pools</a:t>
            </a:r>
          </a:p>
          <a:p>
            <a:pPr lvl="1"/>
            <a:r>
              <a:rPr lang="en-US" dirty="0"/>
              <a:t>And software defined raid, which Microsoft is trying to re-implement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-Module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Storage </a:t>
            </a:r>
          </a:p>
        </p:txBody>
      </p:sp>
    </p:spTree>
    <p:extLst>
      <p:ext uri="{BB962C8B-B14F-4D97-AF65-F5344CB8AC3E}">
        <p14:creationId xmlns:p14="http://schemas.microsoft.com/office/powerpoint/2010/main" val="412180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1495694"/>
            <a:ext cx="997351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"C:\tmp\processes.csv"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create the 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Export-Csv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import the file as a CSV, and read the objects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en-GB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TypeName</a:t>
            </a:r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: </a:t>
            </a:r>
            <a:r>
              <a:rPr lang="en-GB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CSV:System.Diagnostics.Process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Almost no more methods, only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NoteProperties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CPU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Format-Table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filtering is still possible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read the file as a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textfile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show all lines in the 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$content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"Row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count the number of lines, words and characters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-Word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-Line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-Character </a:t>
            </a:r>
          </a:p>
        </p:txBody>
      </p:sp>
    </p:spTree>
    <p:extLst>
      <p:ext uri="{BB962C8B-B14F-4D97-AF65-F5344CB8AC3E}">
        <p14:creationId xmlns:p14="http://schemas.microsoft.com/office/powerpoint/2010/main" val="175946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3249</TotalTime>
  <Words>2339</Words>
  <Application>Microsoft Office PowerPoint</Application>
  <PresentationFormat>Breedbeeld</PresentationFormat>
  <Paragraphs>353</Paragraphs>
  <Slides>34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Lucida Console</vt:lpstr>
      <vt:lpstr>Office Theme</vt:lpstr>
      <vt:lpstr>Windows PowerShell </vt:lpstr>
      <vt:lpstr>The file system</vt:lpstr>
      <vt:lpstr>The file system</vt:lpstr>
      <vt:lpstr>Odd enough to repeat</vt:lpstr>
      <vt:lpstr>Disks</vt:lpstr>
      <vt:lpstr>Disks</vt:lpstr>
      <vt:lpstr>Disks</vt:lpstr>
      <vt:lpstr>Manage disks</vt:lpstr>
      <vt:lpstr>Reading files</vt:lpstr>
      <vt:lpstr>Reading files</vt:lpstr>
      <vt:lpstr>Searching in files</vt:lpstr>
      <vt:lpstr>A module</vt:lpstr>
      <vt:lpstr>Security Descriptor</vt:lpstr>
      <vt:lpstr>Security Descriptor - GUI</vt:lpstr>
      <vt:lpstr>ACLs and ACEs</vt:lpstr>
      <vt:lpstr>ACEs (Access Control Entry)</vt:lpstr>
      <vt:lpstr>Accounts</vt:lpstr>
      <vt:lpstr>Accountnames or SIDs?</vt:lpstr>
      <vt:lpstr>Well known SIDs?</vt:lpstr>
      <vt:lpstr>Reading a Security Descriptor</vt:lpstr>
      <vt:lpstr>Reading an Access Control List (ACL)</vt:lpstr>
      <vt:lpstr>Reading an Access Control Entry (ACE) </vt:lpstr>
      <vt:lpstr>What is in the ACEs?</vt:lpstr>
      <vt:lpstr>Creating a new ACE</vt:lpstr>
      <vt:lpstr>Creating a new ACE</vt:lpstr>
      <vt:lpstr>ACE inheritance</vt:lpstr>
      <vt:lpstr>ACE inheritance</vt:lpstr>
      <vt:lpstr>Applying an ACE</vt:lpstr>
      <vt:lpstr>Transfer an ACL</vt:lpstr>
      <vt:lpstr>Remove an ACE from an ACL</vt:lpstr>
      <vt:lpstr>Owner</vt:lpstr>
      <vt:lpstr>Working with SDDL</vt:lpstr>
      <vt:lpstr>On a lighter note…</vt:lpstr>
      <vt:lpstr>PowerPoint-presentatie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Michiel Verboven</cp:lastModifiedBy>
  <cp:revision>210</cp:revision>
  <dcterms:created xsi:type="dcterms:W3CDTF">2016-01-25T12:29:25Z</dcterms:created>
  <dcterms:modified xsi:type="dcterms:W3CDTF">2023-05-23T17:16:42Z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2023-05-23T17:16:42Z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3dc8c4c2-1132-4ecd-a9cf-f9073cf9046c</vt:lpwstr>
  </property>
  <property fmtid="{D5CDD505-2E9C-101B-9397-08002B2CF9AE}" pid="8" name="MSIP_Label_c337be75-dfbb-4261-9834-ac247c7dde13_ContentBits">
    <vt:lpwstr>0</vt:lpwstr>
  </property>
</Properties>
</file>