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4"/>
  </p:sldMasterIdLst>
  <p:sldIdLst>
    <p:sldId id="256" r:id="rId5"/>
    <p:sldId id="263" r:id="rId6"/>
    <p:sldId id="264" r:id="rId7"/>
    <p:sldId id="261" r:id="rId8"/>
    <p:sldId id="265"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5" r:id="rId23"/>
    <p:sldId id="316" r:id="rId24"/>
    <p:sldId id="317" r:id="rId25"/>
    <p:sldId id="318" r:id="rId26"/>
    <p:sldId id="319" r:id="rId27"/>
    <p:sldId id="320" r:id="rId28"/>
    <p:sldId id="321" r:id="rId29"/>
    <p:sldId id="322" r:id="rId30"/>
    <p:sldId id="31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062636-2B6A-4CD2-BDED-F26EFF0C5A00}"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8A0B8AF9-F454-4B00-A9E3-730FF184C25C}">
      <dgm:prSet custT="1">
        <dgm:style>
          <a:lnRef idx="2">
            <a:schemeClr val="accent3"/>
          </a:lnRef>
          <a:fillRef idx="1">
            <a:schemeClr val="lt1"/>
          </a:fillRef>
          <a:effectRef idx="0">
            <a:schemeClr val="accent3"/>
          </a:effectRef>
          <a:fontRef idx="minor">
            <a:schemeClr val="dk1"/>
          </a:fontRef>
        </dgm:style>
      </dgm:prSet>
      <dgm:spPr>
        <a:solidFill>
          <a:schemeClr val="lt1"/>
        </a:solidFill>
      </dgm:spPr>
      <dgm:t>
        <a:bodyPr/>
        <a:lstStyle/>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r>
            <a:rPr lang="en-US" sz="2200" dirty="0">
              <a:latin typeface="+mn-lt"/>
              <a:cs typeface="Arial" pitchFamily="34" charset="0"/>
            </a:rPr>
            <a:t>Traditionally attendance is marked manually by teachers and they must make sure correct attendance is marked for respective student. </a:t>
          </a: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r>
            <a:rPr lang="en-US" sz="2200" dirty="0">
              <a:solidFill>
                <a:schemeClr val="tx1"/>
              </a:solidFill>
              <a:latin typeface="+mn-lt"/>
              <a:cs typeface="Arial" pitchFamily="34" charset="0"/>
            </a:rPr>
            <a:t>This whole process wastes some of lecture time and part of correct information is missed due to fraudulent and proxy cases.</a:t>
          </a:r>
        </a:p>
      </dgm:t>
    </dgm:pt>
    <dgm:pt modelId="{EE06AFE1-10CA-438B-9342-3EFA32205F9C}" type="parTrans" cxnId="{48F0E7D4-AF9C-4EF7-BC65-BFB715334821}">
      <dgm:prSet/>
      <dgm:spPr/>
      <dgm:t>
        <a:bodyPr/>
        <a:lstStyle/>
        <a:p>
          <a:endParaRPr lang="en-US"/>
        </a:p>
      </dgm:t>
    </dgm:pt>
    <dgm:pt modelId="{2943E9B8-502C-4EFE-975D-A9E391406716}" type="sibTrans" cxnId="{48F0E7D4-AF9C-4EF7-BC65-BFB715334821}">
      <dgm:prSet/>
      <dgm:spPr/>
      <dgm:t>
        <a:bodyPr/>
        <a:lstStyle/>
        <a:p>
          <a:endParaRPr lang="en-US"/>
        </a:p>
      </dgm:t>
    </dgm:pt>
    <dgm:pt modelId="{0FC1189A-DC7C-470B-AB63-DF490CF0FAEB}" type="pres">
      <dgm:prSet presAssocID="{03062636-2B6A-4CD2-BDED-F26EFF0C5A00}" presName="linear" presStyleCnt="0">
        <dgm:presLayoutVars>
          <dgm:animLvl val="lvl"/>
          <dgm:resizeHandles val="exact"/>
        </dgm:presLayoutVars>
      </dgm:prSet>
      <dgm:spPr/>
    </dgm:pt>
    <dgm:pt modelId="{613634B6-77F1-4288-8567-413E516BA3D3}" type="pres">
      <dgm:prSet presAssocID="{8A0B8AF9-F454-4B00-A9E3-730FF184C25C}" presName="parentText" presStyleLbl="node1" presStyleIdx="0" presStyleCnt="1" custScaleX="114287" custScaleY="1076922" custLinFactY="68969" custLinFactNeighborX="7369" custLinFactNeighborY="100000">
        <dgm:presLayoutVars>
          <dgm:chMax val="0"/>
          <dgm:bulletEnabled val="1"/>
        </dgm:presLayoutVars>
      </dgm:prSet>
      <dgm:spPr/>
    </dgm:pt>
  </dgm:ptLst>
  <dgm:cxnLst>
    <dgm:cxn modelId="{131BB7A5-150F-44EE-9566-FAEDF9E7A3D9}" type="presOf" srcId="{8A0B8AF9-F454-4B00-A9E3-730FF184C25C}" destId="{613634B6-77F1-4288-8567-413E516BA3D3}" srcOrd="0" destOrd="0" presId="urn:microsoft.com/office/officeart/2005/8/layout/vList2"/>
    <dgm:cxn modelId="{648D1BAF-C8A8-4C50-8467-9A4E081649A4}" type="presOf" srcId="{03062636-2B6A-4CD2-BDED-F26EFF0C5A00}" destId="{0FC1189A-DC7C-470B-AB63-DF490CF0FAEB}" srcOrd="0" destOrd="0" presId="urn:microsoft.com/office/officeart/2005/8/layout/vList2"/>
    <dgm:cxn modelId="{48F0E7D4-AF9C-4EF7-BC65-BFB715334821}" srcId="{03062636-2B6A-4CD2-BDED-F26EFF0C5A00}" destId="{8A0B8AF9-F454-4B00-A9E3-730FF184C25C}" srcOrd="0" destOrd="0" parTransId="{EE06AFE1-10CA-438B-9342-3EFA32205F9C}" sibTransId="{2943E9B8-502C-4EFE-975D-A9E391406716}"/>
    <dgm:cxn modelId="{FE6A46EA-7907-4E75-A985-BF56F481389D}" type="presParOf" srcId="{0FC1189A-DC7C-470B-AB63-DF490CF0FAEB}" destId="{613634B6-77F1-4288-8567-413E516BA3D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F0088-05CC-4EEC-BBAB-84BB127335C5}"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EC2527-2B17-49C6-AF52-F2A549B52509}">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gm:t>
    </dgm:pt>
    <dgm:pt modelId="{58E6F129-C9CE-4923-842A-1501376B3BAC}" type="parTrans" cxnId="{317E26A3-3583-447C-BD73-365CDD921723}">
      <dgm:prSet/>
      <dgm:spPr/>
      <dgm:t>
        <a:bodyPr/>
        <a:lstStyle/>
        <a:p>
          <a:endParaRPr lang="en-US"/>
        </a:p>
      </dgm:t>
    </dgm:pt>
    <dgm:pt modelId="{9DD3B36C-AD33-4861-9878-96EDD1CFEE38}" type="sibTrans" cxnId="{317E26A3-3583-447C-BD73-365CDD921723}">
      <dgm:prSet/>
      <dgm:spPr/>
      <dgm:t>
        <a:bodyPr/>
        <a:lstStyle/>
        <a:p>
          <a:endParaRPr lang="en-US"/>
        </a:p>
      </dgm:t>
    </dgm:pt>
    <dgm:pt modelId="{93AB264C-C445-4DE2-B4FB-FD58935EEA08}" type="pres">
      <dgm:prSet presAssocID="{4E6F0088-05CC-4EEC-BBAB-84BB127335C5}" presName="linear" presStyleCnt="0">
        <dgm:presLayoutVars>
          <dgm:animLvl val="lvl"/>
          <dgm:resizeHandles val="exact"/>
        </dgm:presLayoutVars>
      </dgm:prSet>
      <dgm:spPr/>
    </dgm:pt>
    <dgm:pt modelId="{931DB02A-21FB-4B6D-95AE-A42CDB413DCF}" type="pres">
      <dgm:prSet presAssocID="{A7EC2527-2B17-49C6-AF52-F2A549B52509}" presName="parentText" presStyleLbl="node1" presStyleIdx="0" presStyleCnt="1" custScaleY="77535" custLinFactNeighborX="-17604" custLinFactNeighborY="-13595">
        <dgm:presLayoutVars>
          <dgm:chMax val="0"/>
          <dgm:bulletEnabled val="1"/>
        </dgm:presLayoutVars>
      </dgm:prSet>
      <dgm:spPr/>
    </dgm:pt>
  </dgm:ptLst>
  <dgm:cxnLst>
    <dgm:cxn modelId="{317E26A3-3583-447C-BD73-365CDD921723}" srcId="{4E6F0088-05CC-4EEC-BBAB-84BB127335C5}" destId="{A7EC2527-2B17-49C6-AF52-F2A549B52509}" srcOrd="0" destOrd="0" parTransId="{58E6F129-C9CE-4923-842A-1501376B3BAC}" sibTransId="{9DD3B36C-AD33-4861-9878-96EDD1CFEE38}"/>
    <dgm:cxn modelId="{3CC667DA-FEE4-4B4D-8669-36C3D61B6FB6}" type="presOf" srcId="{4E6F0088-05CC-4EEC-BBAB-84BB127335C5}" destId="{93AB264C-C445-4DE2-B4FB-FD58935EEA08}" srcOrd="0" destOrd="0" presId="urn:microsoft.com/office/officeart/2005/8/layout/vList2"/>
    <dgm:cxn modelId="{8FFC1DFA-D5E2-4005-97A5-AAB9F5AE81B3}" type="presOf" srcId="{A7EC2527-2B17-49C6-AF52-F2A549B52509}" destId="{931DB02A-21FB-4B6D-95AE-A42CDB413DCF}" srcOrd="0" destOrd="0" presId="urn:microsoft.com/office/officeart/2005/8/layout/vList2"/>
    <dgm:cxn modelId="{52567881-A14B-4B6E-BE59-FEC430A26332}" type="presParOf" srcId="{93AB264C-C445-4DE2-B4FB-FD58935EEA08}" destId="{931DB02A-21FB-4B6D-95AE-A42CDB413D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26727B-6F16-4562-8B4C-B666A433DED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233ABE4D-91BF-49BF-B90F-3A35E337A816}">
      <dgm:prSet custT="1">
        <dgm:style>
          <a:lnRef idx="2">
            <a:schemeClr val="accent3"/>
          </a:lnRef>
          <a:fillRef idx="1">
            <a:schemeClr val="lt1"/>
          </a:fillRef>
          <a:effectRef idx="0">
            <a:schemeClr val="accent3"/>
          </a:effectRef>
          <a:fontRef idx="minor">
            <a:schemeClr val="dk1"/>
          </a:fontRef>
        </dgm:style>
      </dgm:prSet>
      <dgm:spPr/>
      <dgm:t>
        <a:bodyPr/>
        <a:lstStyle/>
        <a:p>
          <a:pPr algn="just" rtl="0"/>
          <a:r>
            <a:rPr lang="en-US" sz="2400" dirty="0">
              <a:solidFill>
                <a:schemeClr val="tx1"/>
              </a:solidFill>
              <a:latin typeface="+mn-lt"/>
              <a:cs typeface="Arial" pitchFamily="34" charset="0"/>
            </a:rP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p>
      </dgm:t>
    </dgm:pt>
    <dgm:pt modelId="{5065C939-D401-499D-833A-3A83ADEA5873}" type="parTrans" cxnId="{E1293C0E-1CB4-463B-9F45-2387A141165C}">
      <dgm:prSet/>
      <dgm:spPr/>
      <dgm:t>
        <a:bodyPr/>
        <a:lstStyle/>
        <a:p>
          <a:endParaRPr lang="en-US"/>
        </a:p>
      </dgm:t>
    </dgm:pt>
    <dgm:pt modelId="{140BD097-512F-4A4B-8873-20D9DA719AB4}" type="sibTrans" cxnId="{E1293C0E-1CB4-463B-9F45-2387A141165C}">
      <dgm:prSet/>
      <dgm:spPr/>
      <dgm:t>
        <a:bodyPr/>
        <a:lstStyle/>
        <a:p>
          <a:endParaRPr lang="en-US"/>
        </a:p>
      </dgm:t>
    </dgm:pt>
    <dgm:pt modelId="{CE85F09A-632A-4740-8C53-EB67E8A2D8ED}" type="pres">
      <dgm:prSet presAssocID="{DA26727B-6F16-4562-8B4C-B666A433DEDE}" presName="linear" presStyleCnt="0">
        <dgm:presLayoutVars>
          <dgm:animLvl val="lvl"/>
          <dgm:resizeHandles val="exact"/>
        </dgm:presLayoutVars>
      </dgm:prSet>
      <dgm:spPr/>
    </dgm:pt>
    <dgm:pt modelId="{32DCDF62-C024-4A82-8E82-C4575B459B2C}" type="pres">
      <dgm:prSet presAssocID="{233ABE4D-91BF-49BF-B90F-3A35E337A816}" presName="parentText" presStyleLbl="node1" presStyleIdx="0" presStyleCnt="1" custScaleX="100000" custScaleY="140689" custLinFactNeighborX="-5579" custLinFactNeighborY="7736">
        <dgm:presLayoutVars>
          <dgm:chMax val="0"/>
          <dgm:bulletEnabled val="1"/>
        </dgm:presLayoutVars>
      </dgm:prSet>
      <dgm:spPr/>
    </dgm:pt>
  </dgm:ptLst>
  <dgm:cxnLst>
    <dgm:cxn modelId="{E1293C0E-1CB4-463B-9F45-2387A141165C}" srcId="{DA26727B-6F16-4562-8B4C-B666A433DEDE}" destId="{233ABE4D-91BF-49BF-B90F-3A35E337A816}" srcOrd="0" destOrd="0" parTransId="{5065C939-D401-499D-833A-3A83ADEA5873}" sibTransId="{140BD097-512F-4A4B-8873-20D9DA719AB4}"/>
    <dgm:cxn modelId="{4D353922-6C87-4A7D-A2C9-287B1B28EC63}" type="presOf" srcId="{233ABE4D-91BF-49BF-B90F-3A35E337A816}" destId="{32DCDF62-C024-4A82-8E82-C4575B459B2C}" srcOrd="0" destOrd="0" presId="urn:microsoft.com/office/officeart/2005/8/layout/vList2"/>
    <dgm:cxn modelId="{A071C96F-63C3-4BAA-883A-303ADF375318}" type="presOf" srcId="{DA26727B-6F16-4562-8B4C-B666A433DEDE}" destId="{CE85F09A-632A-4740-8C53-EB67E8A2D8ED}" srcOrd="0" destOrd="0" presId="urn:microsoft.com/office/officeart/2005/8/layout/vList2"/>
    <dgm:cxn modelId="{C9CE7D67-9922-41AB-86F4-A51E27FC0EBD}" type="presParOf" srcId="{CE85F09A-632A-4740-8C53-EB67E8A2D8ED}" destId="{32DCDF62-C024-4A82-8E82-C4575B459B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6F0088-05CC-4EEC-BBAB-84BB127335C5}"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EC2527-2B17-49C6-AF52-F2A549B52509}">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gm:t>
    </dgm:pt>
    <dgm:pt modelId="{58E6F129-C9CE-4923-842A-1501376B3BAC}" type="parTrans" cxnId="{317E26A3-3583-447C-BD73-365CDD921723}">
      <dgm:prSet/>
      <dgm:spPr/>
      <dgm:t>
        <a:bodyPr/>
        <a:lstStyle/>
        <a:p>
          <a:endParaRPr lang="en-US"/>
        </a:p>
      </dgm:t>
    </dgm:pt>
    <dgm:pt modelId="{9DD3B36C-AD33-4861-9878-96EDD1CFEE38}" type="sibTrans" cxnId="{317E26A3-3583-447C-BD73-365CDD921723}">
      <dgm:prSet/>
      <dgm:spPr/>
      <dgm:t>
        <a:bodyPr/>
        <a:lstStyle/>
        <a:p>
          <a:endParaRPr lang="en-US"/>
        </a:p>
      </dgm:t>
    </dgm:pt>
    <dgm:pt modelId="{93AB264C-C445-4DE2-B4FB-FD58935EEA08}" type="pres">
      <dgm:prSet presAssocID="{4E6F0088-05CC-4EEC-BBAB-84BB127335C5}" presName="linear" presStyleCnt="0">
        <dgm:presLayoutVars>
          <dgm:animLvl val="lvl"/>
          <dgm:resizeHandles val="exact"/>
        </dgm:presLayoutVars>
      </dgm:prSet>
      <dgm:spPr/>
    </dgm:pt>
    <dgm:pt modelId="{931DB02A-21FB-4B6D-95AE-A42CDB413DCF}" type="pres">
      <dgm:prSet presAssocID="{A7EC2527-2B17-49C6-AF52-F2A549B52509}" presName="parentText" presStyleLbl="node1" presStyleIdx="0" presStyleCnt="1" custScaleX="65400" custScaleY="77535" custLinFactNeighborX="-17933" custLinFactNeighborY="-13595">
        <dgm:presLayoutVars>
          <dgm:chMax val="0"/>
          <dgm:bulletEnabled val="1"/>
        </dgm:presLayoutVars>
      </dgm:prSet>
      <dgm:spPr/>
    </dgm:pt>
  </dgm:ptLst>
  <dgm:cxnLst>
    <dgm:cxn modelId="{54EECB55-8317-4215-A3EB-3CF180EA8309}" type="presOf" srcId="{4E6F0088-05CC-4EEC-BBAB-84BB127335C5}" destId="{93AB264C-C445-4DE2-B4FB-FD58935EEA08}" srcOrd="0" destOrd="0" presId="urn:microsoft.com/office/officeart/2005/8/layout/vList2"/>
    <dgm:cxn modelId="{317E26A3-3583-447C-BD73-365CDD921723}" srcId="{4E6F0088-05CC-4EEC-BBAB-84BB127335C5}" destId="{A7EC2527-2B17-49C6-AF52-F2A549B52509}" srcOrd="0" destOrd="0" parTransId="{58E6F129-C9CE-4923-842A-1501376B3BAC}" sibTransId="{9DD3B36C-AD33-4861-9878-96EDD1CFEE38}"/>
    <dgm:cxn modelId="{BD2F19EB-5069-4688-852C-62E9D7C9BF59}" type="presOf" srcId="{A7EC2527-2B17-49C6-AF52-F2A549B52509}" destId="{931DB02A-21FB-4B6D-95AE-A42CDB413DCF}" srcOrd="0" destOrd="0" presId="urn:microsoft.com/office/officeart/2005/8/layout/vList2"/>
    <dgm:cxn modelId="{4D17C12D-3CDB-459D-B78F-62AA6CCABE95}" type="presParOf" srcId="{93AB264C-C445-4DE2-B4FB-FD58935EEA08}" destId="{931DB02A-21FB-4B6D-95AE-A42CDB413D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7866C1-F7A3-4A96-BFED-B716F64F1A63}"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F63A96C7-295C-429C-8B42-FA94FCF908CD}">
      <dgm:prSet phldrT="[Text]" custT="1"/>
      <dgm:spPr/>
      <dgm:t>
        <a:bodyPr/>
        <a:lstStyle/>
        <a:p>
          <a:pPr algn="just"/>
          <a:r>
            <a:rPr lang="en-US" sz="2500" dirty="0">
              <a:solidFill>
                <a:schemeClr val="tx1"/>
              </a:solidFill>
              <a:latin typeface="+mn-lt"/>
              <a:cs typeface="Arial" pitchFamily="34" charset="0"/>
            </a:rPr>
            <a:t>Face detection is a computer technology used to identify human faces in digital images by determining the location of the faces in the image and extract sub images for each face.</a:t>
          </a:r>
        </a:p>
        <a:p>
          <a:pPr algn="l"/>
          <a:endParaRPr lang="en-US" sz="2500" dirty="0">
            <a:solidFill>
              <a:schemeClr val="tx1"/>
            </a:solidFill>
            <a:latin typeface="+mn-lt"/>
            <a:cs typeface="Arial" pitchFamily="34" charset="0"/>
          </a:endParaRPr>
        </a:p>
        <a:p>
          <a:pPr algn="just"/>
          <a:r>
            <a:rPr lang="en-US" sz="2500" dirty="0">
              <a:solidFill>
                <a:schemeClr val="tx1"/>
              </a:solidFill>
              <a:latin typeface="+mn-lt"/>
            </a:rPr>
            <a:t>	</a:t>
          </a:r>
        </a:p>
      </dgm:t>
    </dgm:pt>
    <dgm:pt modelId="{6501081C-9C85-4559-8328-EAF9D2C90DAD}" type="parTrans" cxnId="{07990068-DA87-4EFD-8013-40E40D834F9E}">
      <dgm:prSet/>
      <dgm:spPr/>
      <dgm:t>
        <a:bodyPr/>
        <a:lstStyle/>
        <a:p>
          <a:endParaRPr lang="en-US"/>
        </a:p>
      </dgm:t>
    </dgm:pt>
    <dgm:pt modelId="{2B6230C7-670F-42F8-A5A6-195E09977B25}" type="sibTrans" cxnId="{07990068-DA87-4EFD-8013-40E40D834F9E}">
      <dgm:prSet/>
      <dgm:spPr/>
      <dgm:t>
        <a:bodyPr/>
        <a:lstStyle/>
        <a:p>
          <a:endParaRPr lang="en-US"/>
        </a:p>
      </dgm:t>
    </dgm:pt>
    <dgm:pt modelId="{2D1146C6-2C60-48C8-ACDD-F2FF842B47B8}" type="pres">
      <dgm:prSet presAssocID="{D47866C1-F7A3-4A96-BFED-B716F64F1A63}" presName="linear" presStyleCnt="0">
        <dgm:presLayoutVars>
          <dgm:animLvl val="lvl"/>
          <dgm:resizeHandles val="exact"/>
        </dgm:presLayoutVars>
      </dgm:prSet>
      <dgm:spPr/>
    </dgm:pt>
    <dgm:pt modelId="{5440A673-F78A-4DDE-BE17-D776CDF860E1}" type="pres">
      <dgm:prSet presAssocID="{F63A96C7-295C-429C-8B42-FA94FCF908CD}" presName="parentText" presStyleLbl="node1" presStyleIdx="0" presStyleCnt="1">
        <dgm:presLayoutVars>
          <dgm:chMax val="0"/>
          <dgm:bulletEnabled val="1"/>
        </dgm:presLayoutVars>
      </dgm:prSet>
      <dgm:spPr/>
    </dgm:pt>
  </dgm:ptLst>
  <dgm:cxnLst>
    <dgm:cxn modelId="{07990068-DA87-4EFD-8013-40E40D834F9E}" srcId="{D47866C1-F7A3-4A96-BFED-B716F64F1A63}" destId="{F63A96C7-295C-429C-8B42-FA94FCF908CD}" srcOrd="0" destOrd="0" parTransId="{6501081C-9C85-4559-8328-EAF9D2C90DAD}" sibTransId="{2B6230C7-670F-42F8-A5A6-195E09977B25}"/>
    <dgm:cxn modelId="{5CE9E46D-4152-48C3-BB96-F1D783ECDAAE}" type="presOf" srcId="{F63A96C7-295C-429C-8B42-FA94FCF908CD}" destId="{5440A673-F78A-4DDE-BE17-D776CDF860E1}" srcOrd="0" destOrd="0" presId="urn:microsoft.com/office/officeart/2005/8/layout/vList2"/>
    <dgm:cxn modelId="{827A1F51-6BE6-414C-A3D0-21704D968830}" type="presOf" srcId="{D47866C1-F7A3-4A96-BFED-B716F64F1A63}" destId="{2D1146C6-2C60-48C8-ACDD-F2FF842B47B8}" srcOrd="0" destOrd="0" presId="urn:microsoft.com/office/officeart/2005/8/layout/vList2"/>
    <dgm:cxn modelId="{AA309781-3A91-4199-B293-2CF90F3BA214}" type="presParOf" srcId="{2D1146C6-2C60-48C8-ACDD-F2FF842B47B8}" destId="{5440A673-F78A-4DDE-BE17-D776CDF860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lstStyle/>
        <a:p>
          <a:pPr algn="l" rtl="0"/>
          <a:r>
            <a:rPr lang="en-US" sz="28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Face Detection</a:t>
          </a:r>
          <a:r>
            <a:rPr lang="en-US" sz="2800" b="1" cap="all" spc="0" baseline="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a:t>
          </a:r>
          <a:endParaRPr lang="en-US" sz="28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91404" custScaleY="322879" custLinFactNeighborX="-20099" custLinFactNeighborY="-8262">
        <dgm:presLayoutVars>
          <dgm:chMax val="0"/>
          <dgm:bulletEnabled val="1"/>
        </dgm:presLayoutVars>
      </dgm:prSet>
      <dgm:spPr/>
    </dgm:pt>
  </dgm:ptLst>
  <dgm:cxnLst>
    <dgm:cxn modelId="{4A113225-BB11-4F3C-A96B-5DBE4454F4D2}" type="presOf" srcId="{995FBF40-663B-408A-B46B-B866F1FE634E}" destId="{9FE49C67-EE52-42D1-BE65-563045B07523}"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6AB3A06C-A286-454E-9241-AD78F570B56D}" type="presOf" srcId="{8B0857A4-F342-4C2D-A25A-1B2EE228AC9A}" destId="{6FB60856-E5D6-4849-9724-26374B482B8B}" srcOrd="0" destOrd="0" presId="urn:microsoft.com/office/officeart/2005/8/layout/vList2"/>
    <dgm:cxn modelId="{64410DC1-67D1-4854-89B2-68BEC51890BC}"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8CDA97-675E-4868-980E-A883E5EF9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C041DBB-7F47-427C-8AE9-13AABF43117A}">
      <dgm:prSet custT="1"/>
      <dgm:spPr/>
      <dgm:t>
        <a:bodyPr/>
        <a:lstStyle/>
        <a:p>
          <a:r>
            <a:rPr lang="en-IN" sz="3600" dirty="0"/>
            <a:t>1. ARDUINO UNO-01</a:t>
          </a:r>
          <a:endParaRPr lang="en-US" sz="3600" dirty="0"/>
        </a:p>
      </dgm:t>
    </dgm:pt>
    <dgm:pt modelId="{4C9D8FD3-3A1E-41C4-A747-94922F9C225F}" type="parTrans" cxnId="{021F130D-FABA-47F8-B65D-F30F4F8E4986}">
      <dgm:prSet/>
      <dgm:spPr/>
      <dgm:t>
        <a:bodyPr/>
        <a:lstStyle/>
        <a:p>
          <a:endParaRPr lang="en-US"/>
        </a:p>
      </dgm:t>
    </dgm:pt>
    <dgm:pt modelId="{AFF209AE-0147-4A39-912C-AC57EF6C5B60}" type="sibTrans" cxnId="{021F130D-FABA-47F8-B65D-F30F4F8E4986}">
      <dgm:prSet/>
      <dgm:spPr/>
      <dgm:t>
        <a:bodyPr/>
        <a:lstStyle/>
        <a:p>
          <a:endParaRPr lang="en-US"/>
        </a:p>
      </dgm:t>
    </dgm:pt>
    <dgm:pt modelId="{C46F9BFE-2590-41D0-B3F6-82C7C760BBB2}">
      <dgm:prSet custT="1"/>
      <dgm:spPr/>
      <dgm:t>
        <a:bodyPr/>
        <a:lstStyle/>
        <a:p>
          <a:r>
            <a:rPr lang="en-IN" sz="3600" dirty="0"/>
            <a:t>2</a:t>
          </a:r>
          <a:r>
            <a:rPr lang="en-IN" sz="3900" dirty="0"/>
            <a:t>. </a:t>
          </a:r>
          <a:r>
            <a:rPr lang="en-IN" sz="3600" dirty="0"/>
            <a:t>BREADBORD</a:t>
          </a:r>
          <a:endParaRPr lang="en-US" sz="3600" dirty="0"/>
        </a:p>
      </dgm:t>
    </dgm:pt>
    <dgm:pt modelId="{8F412CC1-F764-4B84-A48F-D20C7632FA5B}" type="parTrans" cxnId="{DA774229-67EB-45D0-BD1B-F8C86CBFE07B}">
      <dgm:prSet/>
      <dgm:spPr/>
      <dgm:t>
        <a:bodyPr/>
        <a:lstStyle/>
        <a:p>
          <a:endParaRPr lang="en-US"/>
        </a:p>
      </dgm:t>
    </dgm:pt>
    <dgm:pt modelId="{78E08831-37EB-49F1-ABCF-B123C839AC0D}" type="sibTrans" cxnId="{DA774229-67EB-45D0-BD1B-F8C86CBFE07B}">
      <dgm:prSet/>
      <dgm:spPr/>
      <dgm:t>
        <a:bodyPr/>
        <a:lstStyle/>
        <a:p>
          <a:endParaRPr lang="en-US"/>
        </a:p>
      </dgm:t>
    </dgm:pt>
    <dgm:pt modelId="{AF34E8B4-0E87-4479-8397-085FCB7F580C}">
      <dgm:prSet custT="1"/>
      <dgm:spPr/>
      <dgm:t>
        <a:bodyPr/>
        <a:lstStyle/>
        <a:p>
          <a:r>
            <a:rPr lang="en-IN" sz="3600" dirty="0"/>
            <a:t>3</a:t>
          </a:r>
          <a:r>
            <a:rPr lang="en-IN" sz="3900" dirty="0"/>
            <a:t>. </a:t>
          </a:r>
          <a:r>
            <a:rPr lang="en-IN" sz="3600" dirty="0"/>
            <a:t>HC-SR04 ULTRASONIC SENSOR-01</a:t>
          </a:r>
          <a:endParaRPr lang="en-US" sz="3600" dirty="0"/>
        </a:p>
      </dgm:t>
    </dgm:pt>
    <dgm:pt modelId="{45ED5874-B4CE-4495-AD9C-BC61DC58165B}" type="parTrans" cxnId="{83B91275-0BA6-4312-A419-B4A1CC3139B6}">
      <dgm:prSet/>
      <dgm:spPr/>
      <dgm:t>
        <a:bodyPr/>
        <a:lstStyle/>
        <a:p>
          <a:endParaRPr lang="en-US"/>
        </a:p>
      </dgm:t>
    </dgm:pt>
    <dgm:pt modelId="{36B0873E-5FB5-41DF-9FFD-BF956ED84875}" type="sibTrans" cxnId="{83B91275-0BA6-4312-A419-B4A1CC3139B6}">
      <dgm:prSet/>
      <dgm:spPr/>
      <dgm:t>
        <a:bodyPr/>
        <a:lstStyle/>
        <a:p>
          <a:endParaRPr lang="en-US"/>
        </a:p>
      </dgm:t>
    </dgm:pt>
    <dgm:pt modelId="{3BA7B002-DBF0-4270-9588-9F684C45FD34}">
      <dgm:prSet custT="1"/>
      <dgm:spPr/>
      <dgm:t>
        <a:bodyPr/>
        <a:lstStyle/>
        <a:p>
          <a:r>
            <a:rPr lang="en-IN" sz="3600" dirty="0"/>
            <a:t>4</a:t>
          </a:r>
          <a:r>
            <a:rPr lang="en-IN" sz="3900" dirty="0"/>
            <a:t>. LED</a:t>
          </a:r>
          <a:endParaRPr lang="en-US" sz="3600" dirty="0"/>
        </a:p>
      </dgm:t>
    </dgm:pt>
    <dgm:pt modelId="{5FDE3430-A055-4041-B267-FB2C8DEC0659}" type="parTrans" cxnId="{40BD13AB-030E-4160-B4FD-FEEF4EC6E672}">
      <dgm:prSet/>
      <dgm:spPr/>
      <dgm:t>
        <a:bodyPr/>
        <a:lstStyle/>
        <a:p>
          <a:endParaRPr lang="en-US"/>
        </a:p>
      </dgm:t>
    </dgm:pt>
    <dgm:pt modelId="{960C92AA-94CF-4A29-AA7E-4E5DF2851F40}" type="sibTrans" cxnId="{40BD13AB-030E-4160-B4FD-FEEF4EC6E672}">
      <dgm:prSet/>
      <dgm:spPr/>
      <dgm:t>
        <a:bodyPr/>
        <a:lstStyle/>
        <a:p>
          <a:endParaRPr lang="en-US"/>
        </a:p>
      </dgm:t>
    </dgm:pt>
    <dgm:pt modelId="{AADF4914-E3F2-4B48-8422-4BC34F0044D5}" type="pres">
      <dgm:prSet presAssocID="{738CDA97-675E-4868-980E-A883E5EF966D}" presName="linear" presStyleCnt="0">
        <dgm:presLayoutVars>
          <dgm:animLvl val="lvl"/>
          <dgm:resizeHandles val="exact"/>
        </dgm:presLayoutVars>
      </dgm:prSet>
      <dgm:spPr/>
    </dgm:pt>
    <dgm:pt modelId="{737EBBD5-03CE-47DD-A3C4-572877F1D9E4}" type="pres">
      <dgm:prSet presAssocID="{9C041DBB-7F47-427C-8AE9-13AABF43117A}" presName="parentText" presStyleLbl="node1" presStyleIdx="0" presStyleCnt="4">
        <dgm:presLayoutVars>
          <dgm:chMax val="0"/>
          <dgm:bulletEnabled val="1"/>
        </dgm:presLayoutVars>
      </dgm:prSet>
      <dgm:spPr/>
    </dgm:pt>
    <dgm:pt modelId="{AE328D5C-BA04-45BC-8983-2E6848FD04AE}" type="pres">
      <dgm:prSet presAssocID="{AFF209AE-0147-4A39-912C-AC57EF6C5B60}" presName="spacer" presStyleCnt="0"/>
      <dgm:spPr/>
    </dgm:pt>
    <dgm:pt modelId="{638FA23D-21A4-4574-BCE1-3E550CCD7C41}" type="pres">
      <dgm:prSet presAssocID="{C46F9BFE-2590-41D0-B3F6-82C7C760BBB2}" presName="parentText" presStyleLbl="node1" presStyleIdx="1" presStyleCnt="4" custLinFactNeighborX="-19540" custLinFactNeighborY="-43159">
        <dgm:presLayoutVars>
          <dgm:chMax val="0"/>
          <dgm:bulletEnabled val="1"/>
        </dgm:presLayoutVars>
      </dgm:prSet>
      <dgm:spPr/>
    </dgm:pt>
    <dgm:pt modelId="{68EF6671-ECEB-46B4-B514-FB609ACD547D}" type="pres">
      <dgm:prSet presAssocID="{78E08831-37EB-49F1-ABCF-B123C839AC0D}" presName="spacer" presStyleCnt="0"/>
      <dgm:spPr/>
    </dgm:pt>
    <dgm:pt modelId="{9DF7B9CD-5A2F-4093-A018-D7E849DFDA80}" type="pres">
      <dgm:prSet presAssocID="{AF34E8B4-0E87-4479-8397-085FCB7F580C}" presName="parentText" presStyleLbl="node1" presStyleIdx="2" presStyleCnt="4">
        <dgm:presLayoutVars>
          <dgm:chMax val="0"/>
          <dgm:bulletEnabled val="1"/>
        </dgm:presLayoutVars>
      </dgm:prSet>
      <dgm:spPr/>
    </dgm:pt>
    <dgm:pt modelId="{983EF2E3-DEB9-4B9F-A6EB-9AC58AEE0E75}" type="pres">
      <dgm:prSet presAssocID="{36B0873E-5FB5-41DF-9FFD-BF956ED84875}" presName="spacer" presStyleCnt="0"/>
      <dgm:spPr/>
    </dgm:pt>
    <dgm:pt modelId="{544228B2-377E-4507-A2A1-C34CB8F8E2B4}" type="pres">
      <dgm:prSet presAssocID="{3BA7B002-DBF0-4270-9588-9F684C45FD34}" presName="parentText" presStyleLbl="node1" presStyleIdx="3" presStyleCnt="4">
        <dgm:presLayoutVars>
          <dgm:chMax val="0"/>
          <dgm:bulletEnabled val="1"/>
        </dgm:presLayoutVars>
      </dgm:prSet>
      <dgm:spPr/>
    </dgm:pt>
  </dgm:ptLst>
  <dgm:cxnLst>
    <dgm:cxn modelId="{021F130D-FABA-47F8-B65D-F30F4F8E4986}" srcId="{738CDA97-675E-4868-980E-A883E5EF966D}" destId="{9C041DBB-7F47-427C-8AE9-13AABF43117A}" srcOrd="0" destOrd="0" parTransId="{4C9D8FD3-3A1E-41C4-A747-94922F9C225F}" sibTransId="{AFF209AE-0147-4A39-912C-AC57EF6C5B60}"/>
    <dgm:cxn modelId="{DA774229-67EB-45D0-BD1B-F8C86CBFE07B}" srcId="{738CDA97-675E-4868-980E-A883E5EF966D}" destId="{C46F9BFE-2590-41D0-B3F6-82C7C760BBB2}" srcOrd="1" destOrd="0" parTransId="{8F412CC1-F764-4B84-A48F-D20C7632FA5B}" sibTransId="{78E08831-37EB-49F1-ABCF-B123C839AC0D}"/>
    <dgm:cxn modelId="{CA7DE440-A135-4AE7-860F-3A3DE0E7DEFD}" type="presOf" srcId="{9C041DBB-7F47-427C-8AE9-13AABF43117A}" destId="{737EBBD5-03CE-47DD-A3C4-572877F1D9E4}" srcOrd="0" destOrd="0" presId="urn:microsoft.com/office/officeart/2005/8/layout/vList2"/>
    <dgm:cxn modelId="{83B91275-0BA6-4312-A419-B4A1CC3139B6}" srcId="{738CDA97-675E-4868-980E-A883E5EF966D}" destId="{AF34E8B4-0E87-4479-8397-085FCB7F580C}" srcOrd="2" destOrd="0" parTransId="{45ED5874-B4CE-4495-AD9C-BC61DC58165B}" sibTransId="{36B0873E-5FB5-41DF-9FFD-BF956ED84875}"/>
    <dgm:cxn modelId="{8C1D7097-9C4D-4123-BCF8-C3233F7C2D8C}" type="presOf" srcId="{3BA7B002-DBF0-4270-9588-9F684C45FD34}" destId="{544228B2-377E-4507-A2A1-C34CB8F8E2B4}" srcOrd="0" destOrd="0" presId="urn:microsoft.com/office/officeart/2005/8/layout/vList2"/>
    <dgm:cxn modelId="{A383109B-2DB1-47C6-8E61-F36C5DED2567}" type="presOf" srcId="{AF34E8B4-0E87-4479-8397-085FCB7F580C}" destId="{9DF7B9CD-5A2F-4093-A018-D7E849DFDA80}" srcOrd="0" destOrd="0" presId="urn:microsoft.com/office/officeart/2005/8/layout/vList2"/>
    <dgm:cxn modelId="{EEF644A2-A999-40A7-88B6-185390E8FEBD}" type="presOf" srcId="{738CDA97-675E-4868-980E-A883E5EF966D}" destId="{AADF4914-E3F2-4B48-8422-4BC34F0044D5}" srcOrd="0" destOrd="0" presId="urn:microsoft.com/office/officeart/2005/8/layout/vList2"/>
    <dgm:cxn modelId="{CC517DA4-3F34-4AC9-8C4A-004E73BB04D7}" type="presOf" srcId="{C46F9BFE-2590-41D0-B3F6-82C7C760BBB2}" destId="{638FA23D-21A4-4574-BCE1-3E550CCD7C41}" srcOrd="0" destOrd="0" presId="urn:microsoft.com/office/officeart/2005/8/layout/vList2"/>
    <dgm:cxn modelId="{40BD13AB-030E-4160-B4FD-FEEF4EC6E672}" srcId="{738CDA97-675E-4868-980E-A883E5EF966D}" destId="{3BA7B002-DBF0-4270-9588-9F684C45FD34}" srcOrd="3" destOrd="0" parTransId="{5FDE3430-A055-4041-B267-FB2C8DEC0659}" sibTransId="{960C92AA-94CF-4A29-AA7E-4E5DF2851F40}"/>
    <dgm:cxn modelId="{4F914BA7-D4B9-4339-88EA-B8A4BC5F8F56}" type="presParOf" srcId="{AADF4914-E3F2-4B48-8422-4BC34F0044D5}" destId="{737EBBD5-03CE-47DD-A3C4-572877F1D9E4}" srcOrd="0" destOrd="0" presId="urn:microsoft.com/office/officeart/2005/8/layout/vList2"/>
    <dgm:cxn modelId="{C1E4E9BA-91C4-4520-A442-CB1C7983D192}" type="presParOf" srcId="{AADF4914-E3F2-4B48-8422-4BC34F0044D5}" destId="{AE328D5C-BA04-45BC-8983-2E6848FD04AE}" srcOrd="1" destOrd="0" presId="urn:microsoft.com/office/officeart/2005/8/layout/vList2"/>
    <dgm:cxn modelId="{11E80C8F-D081-44B4-8383-DC3BC456DADC}" type="presParOf" srcId="{AADF4914-E3F2-4B48-8422-4BC34F0044D5}" destId="{638FA23D-21A4-4574-BCE1-3E550CCD7C41}" srcOrd="2" destOrd="0" presId="urn:microsoft.com/office/officeart/2005/8/layout/vList2"/>
    <dgm:cxn modelId="{9BBB9D48-1B0F-4D5A-93BD-0A6CB26D0CF7}" type="presParOf" srcId="{AADF4914-E3F2-4B48-8422-4BC34F0044D5}" destId="{68EF6671-ECEB-46B4-B514-FB609ACD547D}" srcOrd="3" destOrd="0" presId="urn:microsoft.com/office/officeart/2005/8/layout/vList2"/>
    <dgm:cxn modelId="{577A13E8-FD0A-45C1-B8D4-7A7C26CEBADD}" type="presParOf" srcId="{AADF4914-E3F2-4B48-8422-4BC34F0044D5}" destId="{9DF7B9CD-5A2F-4093-A018-D7E849DFDA80}" srcOrd="4" destOrd="0" presId="urn:microsoft.com/office/officeart/2005/8/layout/vList2"/>
    <dgm:cxn modelId="{29316D3F-E3FE-4057-A5E3-3F603A92B10E}" type="presParOf" srcId="{AADF4914-E3F2-4B48-8422-4BC34F0044D5}" destId="{983EF2E3-DEB9-4B9F-A6EB-9AC58AEE0E75}" srcOrd="5" destOrd="0" presId="urn:microsoft.com/office/officeart/2005/8/layout/vList2"/>
    <dgm:cxn modelId="{5D28A0DF-137C-4AE7-AF06-39F584BE3ACE}" type="presParOf" srcId="{AADF4914-E3F2-4B48-8422-4BC34F0044D5}" destId="{544228B2-377E-4507-A2A1-C34CB8F8E2B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634B6-77F1-4288-8567-413E516BA3D3}">
      <dsp:nvSpPr>
        <dsp:cNvPr id="0" name=""/>
        <dsp:cNvSpPr/>
      </dsp:nvSpPr>
      <dsp:spPr>
        <a:xfrm>
          <a:off x="0" y="9622"/>
          <a:ext cx="7817988" cy="4919599"/>
        </a:xfrm>
        <a:prstGeom prst="roundRect">
          <a:avLst/>
        </a:prstGeom>
        <a:solidFill>
          <a:schemeClr val="lt1"/>
        </a:solidFill>
        <a:ln w="19050" cap="rnd"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r>
            <a:rPr lang="en-US" sz="2200" kern="1200" dirty="0">
              <a:latin typeface="+mn-lt"/>
              <a:cs typeface="Arial" pitchFamily="34" charset="0"/>
            </a:rPr>
            <a:t>Traditionally attendance is marked manually by teachers and they must make sure correct attendance is marked for respective student. </a:t>
          </a: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r>
            <a:rPr lang="en-US" sz="2200" kern="1200" dirty="0">
              <a:solidFill>
                <a:schemeClr val="tx1"/>
              </a:solidFill>
              <a:latin typeface="+mn-lt"/>
              <a:cs typeface="Arial" pitchFamily="34" charset="0"/>
            </a:rPr>
            <a:t>This whole process wastes some of lecture time and part of correct information is missed due to fraudulent and proxy cases.</a:t>
          </a:r>
        </a:p>
      </dsp:txBody>
      <dsp:txXfrm>
        <a:off x="240155" y="249777"/>
        <a:ext cx="7337678" cy="4439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B02A-21FB-4B6D-95AE-A42CDB413DCF}">
      <dsp:nvSpPr>
        <dsp:cNvPr id="0" name=""/>
        <dsp:cNvSpPr/>
      </dsp:nvSpPr>
      <dsp:spPr>
        <a:xfrm>
          <a:off x="0" y="0"/>
          <a:ext cx="4320480" cy="943445"/>
        </a:xfrm>
        <a:prstGeom prst="roundRect">
          <a:avLst/>
        </a:prstGeom>
        <a:gradFill rotWithShape="1">
          <a:gsLst>
            <a:gs pos="0">
              <a:schemeClr val="accent3">
                <a:tint val="65000"/>
                <a:lumMod val="110000"/>
              </a:schemeClr>
            </a:gs>
            <a:gs pos="88000">
              <a:schemeClr val="accent3">
                <a:tint val="90000"/>
              </a:schemeClr>
            </a:gs>
          </a:gsLst>
          <a:lin ang="5400000" scaled="0"/>
        </a:gradFill>
        <a:ln w="12700"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sp:txBody>
      <dsp:txXfrm>
        <a:off x="46055" y="46055"/>
        <a:ext cx="4228370" cy="851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CDF62-C024-4A82-8E82-C4575B459B2C}">
      <dsp:nvSpPr>
        <dsp:cNvPr id="0" name=""/>
        <dsp:cNvSpPr/>
      </dsp:nvSpPr>
      <dsp:spPr>
        <a:xfrm>
          <a:off x="0" y="768710"/>
          <a:ext cx="8028384" cy="4279759"/>
        </a:xfrm>
        <a:prstGeom prst="roundRect">
          <a:avLst/>
        </a:prstGeom>
        <a:solidFill>
          <a:schemeClr val="lt1"/>
        </a:solidFill>
        <a:ln w="19050" cap="rnd"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r>
            <a:rPr lang="en-US" sz="2400" kern="1200" dirty="0">
              <a:solidFill>
                <a:schemeClr val="tx1"/>
              </a:solidFill>
              <a:latin typeface="+mn-lt"/>
              <a:cs typeface="Arial" pitchFamily="34" charset="0"/>
            </a:rP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p>
      </dsp:txBody>
      <dsp:txXfrm>
        <a:off x="208921" y="977631"/>
        <a:ext cx="7610542" cy="38619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B02A-21FB-4B6D-95AE-A42CDB413DCF}">
      <dsp:nvSpPr>
        <dsp:cNvPr id="0" name=""/>
        <dsp:cNvSpPr/>
      </dsp:nvSpPr>
      <dsp:spPr>
        <a:xfrm>
          <a:off x="0" y="0"/>
          <a:ext cx="2825593" cy="943445"/>
        </a:xfrm>
        <a:prstGeom prst="roundRect">
          <a:avLst/>
        </a:prstGeom>
        <a:gradFill rotWithShape="1">
          <a:gsLst>
            <a:gs pos="0">
              <a:schemeClr val="accent3">
                <a:tint val="65000"/>
                <a:lumMod val="110000"/>
              </a:schemeClr>
            </a:gs>
            <a:gs pos="88000">
              <a:schemeClr val="accent3">
                <a:tint val="90000"/>
              </a:schemeClr>
            </a:gs>
          </a:gsLst>
          <a:lin ang="5400000" scaled="0"/>
        </a:gradFill>
        <a:ln w="12700"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sp:txBody>
      <dsp:txXfrm>
        <a:off x="46055" y="46055"/>
        <a:ext cx="2733483" cy="851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0A673-F78A-4DDE-BE17-D776CDF860E1}">
      <dsp:nvSpPr>
        <dsp:cNvPr id="0" name=""/>
        <dsp:cNvSpPr/>
      </dsp:nvSpPr>
      <dsp:spPr>
        <a:xfrm>
          <a:off x="0" y="894081"/>
          <a:ext cx="8229600" cy="2737800"/>
        </a:xfrm>
        <a:prstGeom prst="roundRect">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a:solidFill>
                <a:schemeClr val="tx1"/>
              </a:solidFill>
              <a:latin typeface="+mn-lt"/>
              <a:cs typeface="Arial" pitchFamily="34" charset="0"/>
            </a:rPr>
            <a:t>Face detection is a computer technology used to identify human faces in digital images by determining the location of the faces in the image and extract sub images for each face.</a:t>
          </a:r>
        </a:p>
        <a:p>
          <a:pPr marL="0" lvl="0" indent="0" algn="l" defTabSz="1111250">
            <a:lnSpc>
              <a:spcPct val="90000"/>
            </a:lnSpc>
            <a:spcBef>
              <a:spcPct val="0"/>
            </a:spcBef>
            <a:spcAft>
              <a:spcPct val="35000"/>
            </a:spcAft>
            <a:buNone/>
          </a:pPr>
          <a:endParaRPr lang="en-US" sz="2500" kern="1200" dirty="0">
            <a:solidFill>
              <a:schemeClr val="tx1"/>
            </a:solidFill>
            <a:latin typeface="+mn-lt"/>
            <a:cs typeface="Arial" pitchFamily="34" charset="0"/>
          </a:endParaRPr>
        </a:p>
        <a:p>
          <a:pPr marL="0" lvl="0" indent="0" algn="just" defTabSz="1111250">
            <a:lnSpc>
              <a:spcPct val="90000"/>
            </a:lnSpc>
            <a:spcBef>
              <a:spcPct val="0"/>
            </a:spcBef>
            <a:spcAft>
              <a:spcPct val="35000"/>
            </a:spcAft>
            <a:buNone/>
          </a:pPr>
          <a:r>
            <a:rPr lang="en-US" sz="2500" kern="1200" dirty="0">
              <a:solidFill>
                <a:schemeClr val="tx1"/>
              </a:solidFill>
              <a:latin typeface="+mn-lt"/>
            </a:rPr>
            <a:t>	</a:t>
          </a:r>
        </a:p>
      </dsp:txBody>
      <dsp:txXfrm>
        <a:off x="133648" y="1027729"/>
        <a:ext cx="7962304" cy="2470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0"/>
          <a:ext cx="4376474" cy="999131"/>
        </a:xfrm>
        <a:prstGeom prst="roundRect">
          <a:avLst/>
        </a:prstGeom>
        <a:gradFill rotWithShape="1">
          <a:gsLst>
            <a:gs pos="0">
              <a:schemeClr val="accent3">
                <a:tint val="65000"/>
                <a:lumMod val="110000"/>
              </a:schemeClr>
            </a:gs>
            <a:gs pos="88000">
              <a:schemeClr val="accent3">
                <a:tint val="90000"/>
              </a:schemeClr>
            </a:gs>
          </a:gsLst>
          <a:lin ang="5400000" scaled="0"/>
        </a:gradFill>
        <a:ln w="12700"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Face Detection</a:t>
          </a:r>
          <a:r>
            <a:rPr lang="en-US" sz="2800" b="1" kern="1200" cap="all" spc="0" baseline="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a:t>
          </a:r>
          <a:endParaRPr lang="en-US" sz="28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sp:txBody>
      <dsp:txXfrm>
        <a:off x="48774" y="48774"/>
        <a:ext cx="4278926" cy="9015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EBBD5-03CE-47DD-A3C4-572877F1D9E4}">
      <dsp:nvSpPr>
        <dsp:cNvPr id="0" name=""/>
        <dsp:cNvSpPr/>
      </dsp:nvSpPr>
      <dsp:spPr>
        <a:xfrm>
          <a:off x="0" y="501"/>
          <a:ext cx="9618133" cy="91728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t>1. ARDUINO UNO-01</a:t>
          </a:r>
          <a:endParaRPr lang="en-US" sz="3600" kern="1200" dirty="0"/>
        </a:p>
      </dsp:txBody>
      <dsp:txXfrm>
        <a:off x="44778" y="45279"/>
        <a:ext cx="9528577" cy="827724"/>
      </dsp:txXfrm>
    </dsp:sp>
    <dsp:sp modelId="{638FA23D-21A4-4574-BCE1-3E550CCD7C41}">
      <dsp:nvSpPr>
        <dsp:cNvPr id="0" name=""/>
        <dsp:cNvSpPr/>
      </dsp:nvSpPr>
      <dsp:spPr>
        <a:xfrm>
          <a:off x="0" y="997995"/>
          <a:ext cx="9618133" cy="917280"/>
        </a:xfrm>
        <a:prstGeom prst="roundRect">
          <a:avLst/>
        </a:prstGeom>
        <a:solidFill>
          <a:schemeClr val="accent5">
            <a:hueOff val="831752"/>
            <a:satOff val="-16830"/>
            <a:lumOff val="5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t>2</a:t>
          </a:r>
          <a:r>
            <a:rPr lang="en-IN" sz="3900" kern="1200" dirty="0"/>
            <a:t>. </a:t>
          </a:r>
          <a:r>
            <a:rPr lang="en-IN" sz="3600" kern="1200" dirty="0"/>
            <a:t>BREADBORD</a:t>
          </a:r>
          <a:endParaRPr lang="en-US" sz="3600" kern="1200" dirty="0"/>
        </a:p>
      </dsp:txBody>
      <dsp:txXfrm>
        <a:off x="44778" y="1042773"/>
        <a:ext cx="9528577" cy="827724"/>
      </dsp:txXfrm>
    </dsp:sp>
    <dsp:sp modelId="{9DF7B9CD-5A2F-4093-A018-D7E849DFDA80}">
      <dsp:nvSpPr>
        <dsp:cNvPr id="0" name=""/>
        <dsp:cNvSpPr/>
      </dsp:nvSpPr>
      <dsp:spPr>
        <a:xfrm>
          <a:off x="0" y="2117301"/>
          <a:ext cx="9618133" cy="917280"/>
        </a:xfrm>
        <a:prstGeom prst="roundRect">
          <a:avLst/>
        </a:prstGeom>
        <a:solidFill>
          <a:schemeClr val="accent5">
            <a:hueOff val="1663504"/>
            <a:satOff val="-33659"/>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t>3</a:t>
          </a:r>
          <a:r>
            <a:rPr lang="en-IN" sz="3900" kern="1200" dirty="0"/>
            <a:t>. </a:t>
          </a:r>
          <a:r>
            <a:rPr lang="en-IN" sz="3600" kern="1200" dirty="0"/>
            <a:t>HC-SR04 ULTRASONIC SENSOR-01</a:t>
          </a:r>
          <a:endParaRPr lang="en-US" sz="3600" kern="1200" dirty="0"/>
        </a:p>
      </dsp:txBody>
      <dsp:txXfrm>
        <a:off x="44778" y="2162079"/>
        <a:ext cx="9528577" cy="827724"/>
      </dsp:txXfrm>
    </dsp:sp>
    <dsp:sp modelId="{544228B2-377E-4507-A2A1-C34CB8F8E2B4}">
      <dsp:nvSpPr>
        <dsp:cNvPr id="0" name=""/>
        <dsp:cNvSpPr/>
      </dsp:nvSpPr>
      <dsp:spPr>
        <a:xfrm>
          <a:off x="0" y="3175701"/>
          <a:ext cx="9618133" cy="91728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t>4</a:t>
          </a:r>
          <a:r>
            <a:rPr lang="en-IN" sz="3900" kern="1200" dirty="0"/>
            <a:t>. LED</a:t>
          </a:r>
          <a:endParaRPr lang="en-US" sz="3600" kern="1200" dirty="0"/>
        </a:p>
      </dsp:txBody>
      <dsp:txXfrm>
        <a:off x="44778" y="3220479"/>
        <a:ext cx="9528577" cy="8277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63716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419658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6892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071277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1429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012634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26804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10429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76894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D4A8B-A159-47F2-B170-DEC7801308FA}"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92890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D4A8B-A159-47F2-B170-DEC7801308FA}"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76185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D4A8B-A159-47F2-B170-DEC7801308FA}" type="datetimeFigureOut">
              <a:rPr lang="en-US" smtClean="0"/>
              <a:pPr/>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49133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D4A8B-A159-47F2-B170-DEC7801308FA}" type="datetimeFigureOut">
              <a:rPr lang="en-US" smtClean="0"/>
              <a:pPr/>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71226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D4A8B-A159-47F2-B170-DEC7801308FA}" type="datetimeFigureOut">
              <a:rPr lang="en-US" smtClean="0"/>
              <a:pPr/>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32466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D4A8B-A159-47F2-B170-DEC7801308FA}"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10665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D4A8B-A159-47F2-B170-DEC7801308FA}"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14617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CD4A8B-A159-47F2-B170-DEC7801308FA}" type="datetimeFigureOut">
              <a:rPr lang="en-US" smtClean="0"/>
              <a:pPr/>
              <a:t>4/29/2022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99B33E-5CAA-4E4E-971E-BDBBAA2365C9}" type="slidenum">
              <a:rPr lang="en-US" smtClean="0"/>
              <a:pPr/>
              <a:t>‹#›</a:t>
            </a:fld>
            <a:endParaRPr lang="en-US"/>
          </a:p>
        </p:txBody>
      </p:sp>
    </p:spTree>
    <p:extLst>
      <p:ext uri="{BB962C8B-B14F-4D97-AF65-F5344CB8AC3E}">
        <p14:creationId xmlns:p14="http://schemas.microsoft.com/office/powerpoint/2010/main" val="171619391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png-full-form" TargetMode="External"/><Relationship Id="rId2" Type="http://schemas.openxmlformats.org/officeDocument/2006/relationships/hyperlink" Target="https://www.javatpoint.com/jpg-full-form" TargetMode="External"/><Relationship Id="rId1" Type="http://schemas.openxmlformats.org/officeDocument/2006/relationships/slideLayout" Target="../slideLayouts/slideLayout2.xml"/><Relationship Id="rId4" Type="http://schemas.openxmlformats.org/officeDocument/2006/relationships/hyperlink" Target="https://www.javatpoint.com/gif-full-for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itk.org/" TargetMode="External"/><Relationship Id="rId2" Type="http://schemas.openxmlformats.org/officeDocument/2006/relationships/hyperlink" Target="http://www.cmake.org/" TargetMode="External"/><Relationship Id="rId1" Type="http://schemas.openxmlformats.org/officeDocument/2006/relationships/slideLayout" Target="../slideLayouts/slideLayout2.xml"/><Relationship Id="rId4" Type="http://schemas.openxmlformats.org/officeDocument/2006/relationships/hyperlink" Target="http://www.vtk.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0B57-A9C4-421A-AB07-6252AC748C7A}"/>
              </a:ext>
            </a:extLst>
          </p:cNvPr>
          <p:cNvSpPr>
            <a:spLocks noGrp="1"/>
          </p:cNvSpPr>
          <p:nvPr>
            <p:ph type="ctrTitle"/>
          </p:nvPr>
        </p:nvSpPr>
        <p:spPr>
          <a:xfrm>
            <a:off x="125914" y="554620"/>
            <a:ext cx="6072776" cy="1622322"/>
          </a:xfrm>
        </p:spPr>
        <p:txBody>
          <a:bodyPr vert="horz" lIns="91440" tIns="45720" rIns="91440" bIns="45720" rtlCol="0" anchor="ctr">
            <a:normAutofit/>
          </a:bodyPr>
          <a:lstStyle/>
          <a:p>
            <a:pPr>
              <a:lnSpc>
                <a:spcPct val="90000"/>
              </a:lnSpc>
            </a:pPr>
            <a:r>
              <a:rPr lang="en-US" sz="3600" spc="100" baseline="0" dirty="0">
                <a:solidFill>
                  <a:srgbClr val="FFFFFF"/>
                </a:solidFill>
              </a:rPr>
              <a:t>FACIAL RECOGNITION ATTENDANCE SYSTEM</a:t>
            </a:r>
            <a:br>
              <a:rPr lang="en-US" sz="3600" spc="100" baseline="0" dirty="0">
                <a:solidFill>
                  <a:srgbClr val="FFFFFF"/>
                </a:solidFill>
              </a:rPr>
            </a:br>
            <a:r>
              <a:rPr lang="en-US" sz="3600" spc="100" baseline="0" dirty="0">
                <a:solidFill>
                  <a:srgbClr val="FFFFFF"/>
                </a:solidFill>
              </a:rPr>
              <a:t>BASED ON IOT</a:t>
            </a:r>
          </a:p>
        </p:txBody>
      </p:sp>
      <p:sp>
        <p:nvSpPr>
          <p:cNvPr id="3" name="Subtitle 2">
            <a:extLst>
              <a:ext uri="{FF2B5EF4-FFF2-40B4-BE49-F238E27FC236}">
                <a16:creationId xmlns:a16="http://schemas.microsoft.com/office/drawing/2014/main" id="{CD73CCD2-7ACB-41C2-8E49-79195DC3E121}"/>
              </a:ext>
            </a:extLst>
          </p:cNvPr>
          <p:cNvSpPr>
            <a:spLocks noGrp="1"/>
          </p:cNvSpPr>
          <p:nvPr>
            <p:ph type="subTitle" idx="1"/>
          </p:nvPr>
        </p:nvSpPr>
        <p:spPr>
          <a:xfrm>
            <a:off x="639098" y="2418735"/>
            <a:ext cx="6072776" cy="3811740"/>
          </a:xfrm>
        </p:spPr>
        <p:txBody>
          <a:bodyPr vert="horz" lIns="91440" tIns="45720" rIns="91440" bIns="45720" rtlCol="0" anchor="ctr">
            <a:normAutofit/>
          </a:bodyPr>
          <a:lstStyle/>
          <a:p>
            <a:pPr marL="182880" algn="l">
              <a:buFont typeface="Wingdings 3" charset="2"/>
              <a:buChar char=""/>
            </a:pPr>
            <a:r>
              <a:rPr lang="en-US" dirty="0">
                <a:solidFill>
                  <a:srgbClr val="FFFFFF"/>
                </a:solidFill>
              </a:rPr>
              <a:t>TEAM MEMBER:</a:t>
            </a:r>
          </a:p>
          <a:p>
            <a:pPr marL="182880" algn="l">
              <a:buFont typeface="Wingdings 3" charset="2"/>
              <a:buChar char=""/>
            </a:pPr>
            <a:r>
              <a:rPr lang="en-US" dirty="0">
                <a:solidFill>
                  <a:srgbClr val="FFFFFF"/>
                </a:solidFill>
              </a:rPr>
              <a:t>1 JOGI MALAY</a:t>
            </a:r>
          </a:p>
          <a:p>
            <a:pPr marL="182880" algn="l">
              <a:buFont typeface="Wingdings 3" charset="2"/>
              <a:buChar char=""/>
            </a:pPr>
            <a:r>
              <a:rPr lang="en-US" dirty="0">
                <a:solidFill>
                  <a:srgbClr val="FFFFFF"/>
                </a:solidFill>
              </a:rPr>
              <a:t>2 YASHPAL DANGAR</a:t>
            </a:r>
          </a:p>
          <a:p>
            <a:pPr marL="182880" algn="l">
              <a:buFont typeface="Wingdings 3" charset="2"/>
              <a:buChar char=""/>
            </a:pPr>
            <a:r>
              <a:rPr lang="en-US" dirty="0">
                <a:solidFill>
                  <a:srgbClr val="FFFFFF"/>
                </a:solidFill>
              </a:rPr>
              <a:t>3 KISHAN KHADASALIYA</a:t>
            </a:r>
          </a:p>
          <a:p>
            <a:pPr marL="182880" algn="l">
              <a:buFont typeface="Wingdings 3" charset="2"/>
              <a:buChar char=""/>
            </a:pPr>
            <a:r>
              <a:rPr lang="en-US" dirty="0">
                <a:solidFill>
                  <a:srgbClr val="FFFFFF"/>
                </a:solidFill>
              </a:rPr>
              <a:t>4 ARYAN PARVADIYA</a:t>
            </a:r>
          </a:p>
          <a:p>
            <a:pPr marL="182880" algn="l">
              <a:buFont typeface="Wingdings 3" charset="2"/>
              <a:buChar char=""/>
            </a:pPr>
            <a:r>
              <a:rPr lang="en-US" dirty="0">
                <a:solidFill>
                  <a:srgbClr val="FFFFFF"/>
                </a:solidFill>
              </a:rPr>
              <a:t>5 RAKSHIT PARMAR</a:t>
            </a:r>
          </a:p>
        </p:txBody>
      </p:sp>
      <p:pic>
        <p:nvPicPr>
          <p:cNvPr id="44" name="Picture 3">
            <a:extLst>
              <a:ext uri="{FF2B5EF4-FFF2-40B4-BE49-F238E27FC236}">
                <a16:creationId xmlns:a16="http://schemas.microsoft.com/office/drawing/2014/main" id="{FF6C10D6-6A7A-F8E8-21C9-B3EE5ED4E6BE}"/>
              </a:ext>
            </a:extLst>
          </p:cNvPr>
          <p:cNvPicPr>
            <a:picLocks noChangeAspect="1"/>
          </p:cNvPicPr>
          <p:nvPr/>
        </p:nvPicPr>
        <p:blipFill rotWithShape="1">
          <a:blip r:embed="rId2"/>
          <a:srcRect l="48320" r="1736" b="-1"/>
          <a:stretch/>
        </p:blipFill>
        <p:spPr>
          <a:xfrm flipH="1">
            <a:off x="9968824" y="3279795"/>
            <a:ext cx="920000" cy="149205"/>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pic>
        <p:nvPicPr>
          <p:cNvPr id="6" name="Picture 5">
            <a:extLst>
              <a:ext uri="{FF2B5EF4-FFF2-40B4-BE49-F238E27FC236}">
                <a16:creationId xmlns:a16="http://schemas.microsoft.com/office/drawing/2014/main" id="{1D902248-546B-417D-A1D3-B1A5326CBFE0}"/>
              </a:ext>
            </a:extLst>
          </p:cNvPr>
          <p:cNvPicPr>
            <a:picLocks noChangeAspect="1"/>
          </p:cNvPicPr>
          <p:nvPr/>
        </p:nvPicPr>
        <p:blipFill>
          <a:blip r:embed="rId3"/>
          <a:stretch>
            <a:fillRect/>
          </a:stretch>
        </p:blipFill>
        <p:spPr>
          <a:xfrm>
            <a:off x="5246394" y="2898595"/>
            <a:ext cx="6607113" cy="3109229"/>
          </a:xfrm>
          <a:prstGeom prst="rect">
            <a:avLst/>
          </a:prstGeom>
        </p:spPr>
      </p:pic>
    </p:spTree>
    <p:extLst>
      <p:ext uri="{BB962C8B-B14F-4D97-AF65-F5344CB8AC3E}">
        <p14:creationId xmlns:p14="http://schemas.microsoft.com/office/powerpoint/2010/main" val="15748314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436C-FA7D-4635-BBA5-63A01A726B34}"/>
              </a:ext>
            </a:extLst>
          </p:cNvPr>
          <p:cNvSpPr>
            <a:spLocks noGrp="1"/>
          </p:cNvSpPr>
          <p:nvPr>
            <p:ph type="title"/>
          </p:nvPr>
        </p:nvSpPr>
        <p:spPr/>
        <p:txBody>
          <a:bodyPr/>
          <a:lstStyle/>
          <a:p>
            <a:r>
              <a:rPr lang="en-IN" dirty="0"/>
              <a:t>PACKAGES</a:t>
            </a:r>
            <a:br>
              <a:rPr lang="en-IN" dirty="0"/>
            </a:br>
            <a:endParaRPr lang="en-IN" dirty="0"/>
          </a:p>
        </p:txBody>
      </p:sp>
      <p:sp>
        <p:nvSpPr>
          <p:cNvPr id="3" name="Content Placeholder 2">
            <a:extLst>
              <a:ext uri="{FF2B5EF4-FFF2-40B4-BE49-F238E27FC236}">
                <a16:creationId xmlns:a16="http://schemas.microsoft.com/office/drawing/2014/main" id="{AB9B0287-77CA-4887-B965-57FDBE8F8A8C}"/>
              </a:ext>
            </a:extLst>
          </p:cNvPr>
          <p:cNvSpPr>
            <a:spLocks noGrp="1"/>
          </p:cNvSpPr>
          <p:nvPr>
            <p:ph idx="1"/>
          </p:nvPr>
        </p:nvSpPr>
        <p:spPr>
          <a:xfrm>
            <a:off x="677334" y="1483567"/>
            <a:ext cx="8596668" cy="4557795"/>
          </a:xfrm>
        </p:spPr>
        <p:txBody>
          <a:bodyPr>
            <a:normAutofit fontScale="92500" lnSpcReduction="20000"/>
          </a:bodyPr>
          <a:lstStyle/>
          <a:p>
            <a:r>
              <a:rPr lang="en-IN" dirty="0"/>
              <a:t>1.OPEN CV</a:t>
            </a:r>
          </a:p>
          <a:p>
            <a:pPr algn="just"/>
            <a:r>
              <a:rPr lang="en-US" b="0" i="0" dirty="0">
                <a:solidFill>
                  <a:srgbClr val="000000"/>
                </a:solidFill>
                <a:effectLst/>
                <a:latin typeface="Arial" panose="020B0604020202020204" pitchFamily="34" charset="0"/>
              </a:rPr>
              <a:t>OpenCV is a cross-platform library using which we can develop real-time </a:t>
            </a:r>
            <a:r>
              <a:rPr lang="en-US" b="1" i="0" dirty="0">
                <a:solidFill>
                  <a:srgbClr val="000000"/>
                </a:solidFill>
                <a:effectLst/>
                <a:latin typeface="Arial" panose="020B0604020202020204" pitchFamily="34" charset="0"/>
              </a:rPr>
              <a:t>computer vision applications</a:t>
            </a:r>
            <a:r>
              <a:rPr lang="en-US" b="0" i="0" dirty="0">
                <a:solidFill>
                  <a:srgbClr val="000000"/>
                </a:solidFill>
                <a:effectLst/>
                <a:latin typeface="Arial" panose="020B0604020202020204" pitchFamily="34" charset="0"/>
              </a:rPr>
              <a:t>. It mainly focuses on image processing, video capture and analysis including features like face detection and object detection.</a:t>
            </a:r>
          </a:p>
          <a:p>
            <a:pPr algn="just"/>
            <a:r>
              <a:rPr lang="en-IN" b="0" i="0" dirty="0">
                <a:solidFill>
                  <a:srgbClr val="000000"/>
                </a:solidFill>
                <a:effectLst/>
                <a:latin typeface="Arial" panose="020B0604020202020204" pitchFamily="34" charset="0"/>
              </a:rPr>
              <a:t>Computer Vision overlaps significantly with the following fields −</a:t>
            </a:r>
          </a:p>
          <a:p>
            <a:pPr algn="just">
              <a:buFont typeface="Arial" panose="020B0604020202020204" pitchFamily="34" charset="0"/>
              <a:buChar char="•"/>
            </a:pPr>
            <a:r>
              <a:rPr lang="en-IN" b="1" i="0" dirty="0">
                <a:solidFill>
                  <a:srgbClr val="000000"/>
                </a:solidFill>
                <a:effectLst/>
                <a:latin typeface="Arial" panose="020B0604020202020204" pitchFamily="34" charset="0"/>
              </a:rPr>
              <a:t>Image Processing</a:t>
            </a:r>
            <a:r>
              <a:rPr lang="en-IN" b="0" i="0" dirty="0">
                <a:solidFill>
                  <a:srgbClr val="000000"/>
                </a:solidFill>
                <a:effectLst/>
                <a:latin typeface="Arial" panose="020B0604020202020204" pitchFamily="34" charset="0"/>
              </a:rPr>
              <a:t> − It focuses on image manipulation.</a:t>
            </a:r>
          </a:p>
          <a:p>
            <a:pPr algn="just">
              <a:buFont typeface="Arial" panose="020B0604020202020204" pitchFamily="34" charset="0"/>
              <a:buChar char="•"/>
            </a:pPr>
            <a:r>
              <a:rPr lang="en-IN" b="1" i="0" dirty="0">
                <a:solidFill>
                  <a:srgbClr val="000000"/>
                </a:solidFill>
                <a:effectLst/>
                <a:latin typeface="Arial" panose="020B0604020202020204" pitchFamily="34" charset="0"/>
              </a:rPr>
              <a:t>Pattern Recognition</a:t>
            </a:r>
            <a:r>
              <a:rPr lang="en-IN" b="0" i="0" dirty="0">
                <a:solidFill>
                  <a:srgbClr val="000000"/>
                </a:solidFill>
                <a:effectLst/>
                <a:latin typeface="Arial" panose="020B0604020202020204" pitchFamily="34" charset="0"/>
              </a:rPr>
              <a:t> − It explains various techniques to classify patterns.</a:t>
            </a:r>
          </a:p>
          <a:p>
            <a:pPr algn="just">
              <a:buFont typeface="Arial" panose="020B0604020202020204" pitchFamily="34" charset="0"/>
              <a:buChar char="•"/>
            </a:pPr>
            <a:r>
              <a:rPr lang="en-IN" b="1" i="0" dirty="0">
                <a:solidFill>
                  <a:srgbClr val="000000"/>
                </a:solidFill>
                <a:effectLst/>
                <a:latin typeface="Arial" panose="020B0604020202020204" pitchFamily="34" charset="0"/>
              </a:rPr>
              <a:t>Photogrammetry</a:t>
            </a:r>
            <a:r>
              <a:rPr lang="en-IN" b="0" i="0" dirty="0">
                <a:solidFill>
                  <a:srgbClr val="000000"/>
                </a:solidFill>
                <a:effectLst/>
                <a:latin typeface="Arial" panose="020B0604020202020204" pitchFamily="34" charset="0"/>
              </a:rPr>
              <a:t> − It is concerned with obtaining accurate measurements from images.</a:t>
            </a:r>
          </a:p>
          <a:p>
            <a:pPr algn="just"/>
            <a:r>
              <a:rPr lang="en-US" b="1" i="0" dirty="0">
                <a:solidFill>
                  <a:srgbClr val="000000"/>
                </a:solidFill>
                <a:effectLst/>
                <a:latin typeface="Arial" panose="020B0604020202020204" pitchFamily="34" charset="0"/>
              </a:rPr>
              <a:t>Image processing</a:t>
            </a:r>
            <a:r>
              <a:rPr lang="en-US" b="0" i="0" dirty="0">
                <a:solidFill>
                  <a:srgbClr val="000000"/>
                </a:solidFill>
                <a:effectLst/>
                <a:latin typeface="Arial" panose="020B0604020202020204" pitchFamily="34" charset="0"/>
              </a:rPr>
              <a:t> deals with image-to-image transformation. The input and output of image processing are both images.</a:t>
            </a:r>
          </a:p>
          <a:p>
            <a:pPr algn="just"/>
            <a:r>
              <a:rPr lang="en-US" b="1" i="0" dirty="0">
                <a:solidFill>
                  <a:srgbClr val="000000"/>
                </a:solidFill>
                <a:effectLst/>
                <a:latin typeface="Arial" panose="020B0604020202020204" pitchFamily="34" charset="0"/>
              </a:rPr>
              <a:t>Computer vision</a:t>
            </a:r>
            <a:r>
              <a:rPr lang="en-US" b="0" i="0" dirty="0">
                <a:solidFill>
                  <a:srgbClr val="000000"/>
                </a:solidFill>
                <a:effectLst/>
                <a:latin typeface="Arial" panose="020B0604020202020204" pitchFamily="34" charset="0"/>
              </a:rPr>
              <a:t> is the construction of explicit, meaningful descriptions of physical objects from their image. The output of computer vision is a description or an interpretation of structures in 3D scene.</a:t>
            </a:r>
          </a:p>
          <a:p>
            <a:br>
              <a:rPr lang="en-US" dirty="0"/>
            </a:br>
            <a:endParaRPr lang="en-IN" dirty="0"/>
          </a:p>
        </p:txBody>
      </p:sp>
    </p:spTree>
    <p:extLst>
      <p:ext uri="{BB962C8B-B14F-4D97-AF65-F5344CB8AC3E}">
        <p14:creationId xmlns:p14="http://schemas.microsoft.com/office/powerpoint/2010/main" val="135156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32EC-4289-44D0-8C18-9AF36496EFD4}"/>
              </a:ext>
            </a:extLst>
          </p:cNvPr>
          <p:cNvSpPr>
            <a:spLocks noGrp="1"/>
          </p:cNvSpPr>
          <p:nvPr>
            <p:ph type="title"/>
          </p:nvPr>
        </p:nvSpPr>
        <p:spPr/>
        <p:txBody>
          <a:bodyPr/>
          <a:lstStyle/>
          <a:p>
            <a:r>
              <a:rPr lang="en-IN" b="0" i="0" dirty="0">
                <a:effectLst/>
                <a:latin typeface="Arial" panose="020B0604020202020204" pitchFamily="34" charset="0"/>
              </a:rPr>
              <a:t>Features of OpenCV Library</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4C865A7-8D62-4172-A2E0-93EBB6375A52}"/>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Using OpenCV library, you can −</a:t>
            </a:r>
          </a:p>
          <a:p>
            <a:pPr algn="just">
              <a:buFont typeface="Arial" panose="020B0604020202020204" pitchFamily="34" charset="0"/>
              <a:buChar char="•"/>
            </a:pPr>
            <a:r>
              <a:rPr lang="en-US" b="0" i="0" dirty="0">
                <a:solidFill>
                  <a:srgbClr val="000000"/>
                </a:solidFill>
                <a:effectLst/>
                <a:latin typeface="Arial" panose="020B0604020202020204" pitchFamily="34" charset="0"/>
              </a:rPr>
              <a:t>Read and write images</a:t>
            </a:r>
          </a:p>
          <a:p>
            <a:pPr algn="just">
              <a:buFont typeface="Arial" panose="020B0604020202020204" pitchFamily="34" charset="0"/>
              <a:buChar char="•"/>
            </a:pPr>
            <a:r>
              <a:rPr lang="en-US" b="0" i="0" dirty="0">
                <a:solidFill>
                  <a:srgbClr val="000000"/>
                </a:solidFill>
                <a:effectLst/>
                <a:latin typeface="Arial" panose="020B0604020202020204" pitchFamily="34" charset="0"/>
              </a:rPr>
              <a:t>Capture and save videos</a:t>
            </a:r>
          </a:p>
          <a:p>
            <a:pPr algn="just">
              <a:buFont typeface="Arial" panose="020B0604020202020204" pitchFamily="34" charset="0"/>
              <a:buChar char="•"/>
            </a:pPr>
            <a:r>
              <a:rPr lang="en-US" b="0" i="0" dirty="0">
                <a:solidFill>
                  <a:srgbClr val="000000"/>
                </a:solidFill>
                <a:effectLst/>
                <a:latin typeface="Arial" panose="020B0604020202020204" pitchFamily="34" charset="0"/>
              </a:rPr>
              <a:t>Process images (filter, transform)</a:t>
            </a:r>
          </a:p>
          <a:p>
            <a:pPr algn="just">
              <a:buFont typeface="Arial" panose="020B0604020202020204" pitchFamily="34" charset="0"/>
              <a:buChar char="•"/>
            </a:pPr>
            <a:r>
              <a:rPr lang="en-US" b="0" i="0" dirty="0">
                <a:solidFill>
                  <a:srgbClr val="000000"/>
                </a:solidFill>
                <a:effectLst/>
                <a:latin typeface="Arial" panose="020B0604020202020204" pitchFamily="34" charset="0"/>
              </a:rPr>
              <a:t>Perform feature detection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Detect specific objects such as faces, eyes, cars, in the videos or images.</a:t>
            </a:r>
          </a:p>
          <a:p>
            <a:pPr algn="just">
              <a:buFont typeface="Arial" panose="020B0604020202020204" pitchFamily="34" charset="0"/>
              <a:buChar char="•"/>
            </a:pPr>
            <a:r>
              <a:rPr lang="en-US" b="0" i="0" dirty="0">
                <a:solidFill>
                  <a:srgbClr val="000000"/>
                </a:solidFill>
                <a:effectLst/>
                <a:latin typeface="Arial" panose="020B0604020202020204" pitchFamily="34" charset="0"/>
              </a:rPr>
              <a:t>Analyze the video, i.e., estimate the motion in it, subtract the background, and track objects in it.</a:t>
            </a:r>
          </a:p>
          <a:p>
            <a:endParaRPr lang="en-IN" dirty="0"/>
          </a:p>
        </p:txBody>
      </p:sp>
    </p:spTree>
    <p:extLst>
      <p:ext uri="{BB962C8B-B14F-4D97-AF65-F5344CB8AC3E}">
        <p14:creationId xmlns:p14="http://schemas.microsoft.com/office/powerpoint/2010/main" val="164356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31A-483C-4EDD-9834-B26300BC7478}"/>
              </a:ext>
            </a:extLst>
          </p:cNvPr>
          <p:cNvSpPr>
            <a:spLocks noGrp="1"/>
          </p:cNvSpPr>
          <p:nvPr>
            <p:ph type="title"/>
          </p:nvPr>
        </p:nvSpPr>
        <p:spPr/>
        <p:txBody>
          <a:bodyPr/>
          <a:lstStyle/>
          <a:p>
            <a:r>
              <a:rPr lang="en-IN" dirty="0"/>
              <a:t>FUNCTION OF OPEN CV</a:t>
            </a:r>
          </a:p>
        </p:txBody>
      </p:sp>
      <p:sp>
        <p:nvSpPr>
          <p:cNvPr id="3" name="Content Placeholder 2">
            <a:extLst>
              <a:ext uri="{FF2B5EF4-FFF2-40B4-BE49-F238E27FC236}">
                <a16:creationId xmlns:a16="http://schemas.microsoft.com/office/drawing/2014/main" id="{6E553138-2B5E-4E7F-89DF-EE1D0C8BC5B4}"/>
              </a:ext>
            </a:extLst>
          </p:cNvPr>
          <p:cNvSpPr>
            <a:spLocks noGrp="1"/>
          </p:cNvSpPr>
          <p:nvPr>
            <p:ph idx="1"/>
          </p:nvPr>
        </p:nvSpPr>
        <p:spPr/>
        <p:txBody>
          <a:bodyPr/>
          <a:lstStyle/>
          <a:p>
            <a:r>
              <a:rPr lang="en-IN" dirty="0"/>
              <a:t>CV 2.IMREAD()</a:t>
            </a:r>
          </a:p>
          <a:p>
            <a:pPr algn="l" fontAlgn="base"/>
            <a:r>
              <a:rPr lang="en-US" b="1" i="1" dirty="0">
                <a:solidFill>
                  <a:srgbClr val="273239"/>
                </a:solidFill>
                <a:effectLst/>
                <a:latin typeface="urw-din"/>
              </a:rPr>
              <a:t>Syntax:</a:t>
            </a:r>
            <a:r>
              <a:rPr lang="en-US" b="0" i="1" dirty="0">
                <a:solidFill>
                  <a:srgbClr val="273239"/>
                </a:solidFill>
                <a:effectLst/>
                <a:latin typeface="urw-din"/>
              </a:rPr>
              <a:t> cv2.imread(path, flag)</a:t>
            </a:r>
          </a:p>
          <a:p>
            <a:pPr algn="l" fontAlgn="base"/>
            <a:r>
              <a:rPr lang="en-US" b="1" i="1" dirty="0">
                <a:solidFill>
                  <a:srgbClr val="273239"/>
                </a:solidFill>
                <a:effectLst/>
                <a:latin typeface="urw-din"/>
              </a:rPr>
              <a:t>Parameters:</a:t>
            </a:r>
            <a:br>
              <a:rPr lang="en-US" b="0" i="1" dirty="0">
                <a:solidFill>
                  <a:srgbClr val="273239"/>
                </a:solidFill>
                <a:effectLst/>
                <a:latin typeface="urw-din"/>
              </a:rPr>
            </a:br>
            <a:r>
              <a:rPr lang="en-US" b="1" i="1" dirty="0">
                <a:solidFill>
                  <a:srgbClr val="273239"/>
                </a:solidFill>
                <a:effectLst/>
                <a:latin typeface="urw-din"/>
              </a:rPr>
              <a:t>path:</a:t>
            </a:r>
            <a:r>
              <a:rPr lang="en-US" b="0" i="1" dirty="0">
                <a:solidFill>
                  <a:srgbClr val="273239"/>
                </a:solidFill>
                <a:effectLst/>
                <a:latin typeface="urw-din"/>
              </a:rPr>
              <a:t> A string representing the path of the image to be read.</a:t>
            </a:r>
            <a:br>
              <a:rPr lang="en-US" b="0" i="1" dirty="0">
                <a:solidFill>
                  <a:srgbClr val="273239"/>
                </a:solidFill>
                <a:effectLst/>
                <a:latin typeface="urw-din"/>
              </a:rPr>
            </a:br>
            <a:r>
              <a:rPr lang="en-US" b="1" i="1" dirty="0">
                <a:solidFill>
                  <a:srgbClr val="273239"/>
                </a:solidFill>
                <a:effectLst/>
                <a:latin typeface="urw-din"/>
              </a:rPr>
              <a:t>flag:</a:t>
            </a:r>
            <a:r>
              <a:rPr lang="en-US" b="0" i="1" dirty="0">
                <a:solidFill>
                  <a:srgbClr val="273239"/>
                </a:solidFill>
                <a:effectLst/>
                <a:latin typeface="urw-din"/>
              </a:rPr>
              <a:t> It specifies the way in which image should be read. It’s default value is </a:t>
            </a:r>
            <a:r>
              <a:rPr lang="en-US" b="1" i="1" dirty="0">
                <a:solidFill>
                  <a:srgbClr val="273239"/>
                </a:solidFill>
                <a:effectLst/>
                <a:latin typeface="urw-din"/>
              </a:rPr>
              <a:t>cv2.IMREAD_COLOR</a:t>
            </a:r>
            <a:endParaRPr lang="en-US" b="0" i="1" dirty="0">
              <a:solidFill>
                <a:srgbClr val="273239"/>
              </a:solidFill>
              <a:effectLst/>
              <a:latin typeface="urw-din"/>
            </a:endParaRPr>
          </a:p>
          <a:p>
            <a:pPr algn="l" fontAlgn="base"/>
            <a:r>
              <a:rPr lang="en-US" b="1" i="1" dirty="0">
                <a:solidFill>
                  <a:srgbClr val="273239"/>
                </a:solidFill>
                <a:effectLst/>
                <a:latin typeface="urw-din"/>
              </a:rPr>
              <a:t>Return Value:</a:t>
            </a:r>
            <a:r>
              <a:rPr lang="en-US" b="0" i="1" dirty="0">
                <a:solidFill>
                  <a:srgbClr val="273239"/>
                </a:solidFill>
                <a:effectLst/>
                <a:latin typeface="urw-din"/>
              </a:rPr>
              <a:t> This method returns an image that is loaded from the specified file.</a:t>
            </a:r>
          </a:p>
          <a:p>
            <a:endParaRPr lang="en-IN" dirty="0"/>
          </a:p>
        </p:txBody>
      </p:sp>
    </p:spTree>
    <p:extLst>
      <p:ext uri="{BB962C8B-B14F-4D97-AF65-F5344CB8AC3E}">
        <p14:creationId xmlns:p14="http://schemas.microsoft.com/office/powerpoint/2010/main" val="42262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37EE-9F10-414B-A17D-2E2F4E474CFC}"/>
              </a:ext>
            </a:extLst>
          </p:cNvPr>
          <p:cNvSpPr>
            <a:spLocks noGrp="1"/>
          </p:cNvSpPr>
          <p:nvPr>
            <p:ph type="title"/>
          </p:nvPr>
        </p:nvSpPr>
        <p:spPr>
          <a:xfrm>
            <a:off x="584028" y="441649"/>
            <a:ext cx="8596668" cy="1320800"/>
          </a:xfrm>
        </p:spPr>
        <p:txBody>
          <a:bodyPr/>
          <a:lstStyle/>
          <a:p>
            <a:r>
              <a:rPr lang="en-IN" dirty="0"/>
              <a:t>FUNCTION OF OPEN CV</a:t>
            </a:r>
          </a:p>
        </p:txBody>
      </p:sp>
      <p:sp>
        <p:nvSpPr>
          <p:cNvPr id="3" name="Content Placeholder 2">
            <a:extLst>
              <a:ext uri="{FF2B5EF4-FFF2-40B4-BE49-F238E27FC236}">
                <a16:creationId xmlns:a16="http://schemas.microsoft.com/office/drawing/2014/main" id="{B05B6FBD-23B2-4B91-AB87-15E8E326E02E}"/>
              </a:ext>
            </a:extLst>
          </p:cNvPr>
          <p:cNvSpPr>
            <a:spLocks noGrp="1"/>
          </p:cNvSpPr>
          <p:nvPr>
            <p:ph idx="1"/>
          </p:nvPr>
        </p:nvSpPr>
        <p:spPr/>
        <p:txBody>
          <a:bodyPr>
            <a:normAutofit lnSpcReduction="10000"/>
          </a:bodyPr>
          <a:lstStyle/>
          <a:p>
            <a:r>
              <a:rPr lang="en-IN" dirty="0"/>
              <a:t>Cv2.cvtColor()</a:t>
            </a:r>
          </a:p>
          <a:p>
            <a:endParaRPr lang="en-IN" dirty="0"/>
          </a:p>
          <a:p>
            <a:pPr algn="l" fontAlgn="base"/>
            <a:r>
              <a:rPr lang="en-US" b="1" i="1" dirty="0">
                <a:solidFill>
                  <a:srgbClr val="273239"/>
                </a:solidFill>
                <a:effectLst/>
                <a:latin typeface="urw-din"/>
              </a:rPr>
              <a:t>Syntax:</a:t>
            </a:r>
            <a:r>
              <a:rPr lang="en-US" b="0" i="1" dirty="0">
                <a:solidFill>
                  <a:srgbClr val="273239"/>
                </a:solidFill>
                <a:effectLst/>
                <a:latin typeface="urw-din"/>
              </a:rPr>
              <a:t> cv2.cvtColor(</a:t>
            </a:r>
            <a:r>
              <a:rPr lang="en-US" b="0" i="1" dirty="0" err="1">
                <a:solidFill>
                  <a:srgbClr val="273239"/>
                </a:solidFill>
                <a:effectLst/>
                <a:latin typeface="urw-din"/>
              </a:rPr>
              <a:t>src</a:t>
            </a:r>
            <a:r>
              <a:rPr lang="en-US" b="0" i="1" dirty="0">
                <a:solidFill>
                  <a:srgbClr val="273239"/>
                </a:solidFill>
                <a:effectLst/>
                <a:latin typeface="urw-din"/>
              </a:rPr>
              <a:t>, code[, </a:t>
            </a:r>
            <a:r>
              <a:rPr lang="en-US" b="0" i="1" dirty="0" err="1">
                <a:solidFill>
                  <a:srgbClr val="273239"/>
                </a:solidFill>
                <a:effectLst/>
                <a:latin typeface="urw-din"/>
              </a:rPr>
              <a:t>dst</a:t>
            </a:r>
            <a:r>
              <a:rPr lang="en-US" b="0" i="1" dirty="0">
                <a:solidFill>
                  <a:srgbClr val="273239"/>
                </a:solidFill>
                <a:effectLst/>
                <a:latin typeface="urw-din"/>
              </a:rPr>
              <a:t>[, </a:t>
            </a:r>
            <a:r>
              <a:rPr lang="en-US" b="0" i="1" dirty="0" err="1">
                <a:solidFill>
                  <a:srgbClr val="273239"/>
                </a:solidFill>
                <a:effectLst/>
                <a:latin typeface="urw-din"/>
              </a:rPr>
              <a:t>dstCn</a:t>
            </a:r>
            <a:r>
              <a:rPr lang="en-US" b="0" i="1" dirty="0">
                <a:solidFill>
                  <a:srgbClr val="273239"/>
                </a:solidFill>
                <a:effectLst/>
                <a:latin typeface="urw-din"/>
              </a:rPr>
              <a:t>]])</a:t>
            </a:r>
          </a:p>
          <a:p>
            <a:pPr algn="l" fontAlgn="base"/>
            <a:r>
              <a:rPr lang="en-US" b="1" i="1" dirty="0">
                <a:solidFill>
                  <a:srgbClr val="273239"/>
                </a:solidFill>
                <a:effectLst/>
                <a:latin typeface="urw-din"/>
              </a:rPr>
              <a:t>Parameters:</a:t>
            </a:r>
            <a:br>
              <a:rPr lang="en-US" b="0" i="1" dirty="0">
                <a:solidFill>
                  <a:srgbClr val="273239"/>
                </a:solidFill>
                <a:effectLst/>
                <a:latin typeface="urw-din"/>
              </a:rPr>
            </a:br>
            <a:r>
              <a:rPr lang="en-US" b="1" i="1" dirty="0" err="1">
                <a:solidFill>
                  <a:srgbClr val="273239"/>
                </a:solidFill>
                <a:effectLst/>
                <a:latin typeface="urw-din"/>
              </a:rPr>
              <a:t>src</a:t>
            </a:r>
            <a:r>
              <a:rPr lang="en-US" b="1" i="1" dirty="0">
                <a:solidFill>
                  <a:srgbClr val="273239"/>
                </a:solidFill>
                <a:effectLst/>
                <a:latin typeface="urw-din"/>
              </a:rPr>
              <a:t>:</a:t>
            </a:r>
            <a:r>
              <a:rPr lang="en-US" b="0" i="1" dirty="0">
                <a:solidFill>
                  <a:srgbClr val="273239"/>
                </a:solidFill>
                <a:effectLst/>
                <a:latin typeface="urw-din"/>
              </a:rPr>
              <a:t> It is the image whose color space is to be changed.</a:t>
            </a:r>
            <a:br>
              <a:rPr lang="en-US" b="0" i="1" dirty="0">
                <a:solidFill>
                  <a:srgbClr val="273239"/>
                </a:solidFill>
                <a:effectLst/>
                <a:latin typeface="urw-din"/>
              </a:rPr>
            </a:br>
            <a:r>
              <a:rPr lang="en-US" b="1" i="1" dirty="0">
                <a:solidFill>
                  <a:srgbClr val="273239"/>
                </a:solidFill>
                <a:effectLst/>
                <a:latin typeface="urw-din"/>
              </a:rPr>
              <a:t>code:</a:t>
            </a:r>
            <a:r>
              <a:rPr lang="en-US" b="0" i="1" dirty="0">
                <a:solidFill>
                  <a:srgbClr val="273239"/>
                </a:solidFill>
                <a:effectLst/>
                <a:latin typeface="urw-din"/>
              </a:rPr>
              <a:t> It is the color space conversion code.</a:t>
            </a:r>
            <a:br>
              <a:rPr lang="en-US" b="0" i="1" dirty="0">
                <a:solidFill>
                  <a:srgbClr val="273239"/>
                </a:solidFill>
                <a:effectLst/>
                <a:latin typeface="urw-din"/>
              </a:rPr>
            </a:br>
            <a:r>
              <a:rPr lang="en-US" b="1" i="1" dirty="0" err="1">
                <a:solidFill>
                  <a:srgbClr val="273239"/>
                </a:solidFill>
                <a:effectLst/>
                <a:latin typeface="urw-din"/>
              </a:rPr>
              <a:t>dst</a:t>
            </a:r>
            <a:r>
              <a:rPr lang="en-US" b="1" i="1" dirty="0">
                <a:solidFill>
                  <a:srgbClr val="273239"/>
                </a:solidFill>
                <a:effectLst/>
                <a:latin typeface="urw-din"/>
              </a:rPr>
              <a:t>:</a:t>
            </a:r>
            <a:r>
              <a:rPr lang="en-US" b="0" i="1" dirty="0">
                <a:solidFill>
                  <a:srgbClr val="273239"/>
                </a:solidFill>
                <a:effectLst/>
                <a:latin typeface="urw-din"/>
              </a:rPr>
              <a:t> It is the output image of the same size and depth as </a:t>
            </a:r>
            <a:r>
              <a:rPr lang="en-US" b="0" i="1" dirty="0" err="1">
                <a:solidFill>
                  <a:srgbClr val="273239"/>
                </a:solidFill>
                <a:effectLst/>
                <a:latin typeface="urw-din"/>
              </a:rPr>
              <a:t>src</a:t>
            </a:r>
            <a:r>
              <a:rPr lang="en-US" b="0" i="1" dirty="0">
                <a:solidFill>
                  <a:srgbClr val="273239"/>
                </a:solidFill>
                <a:effectLst/>
                <a:latin typeface="urw-din"/>
              </a:rPr>
              <a:t> image. It is an optional parameter.</a:t>
            </a:r>
            <a:br>
              <a:rPr lang="en-US" b="0" i="1" dirty="0">
                <a:solidFill>
                  <a:srgbClr val="273239"/>
                </a:solidFill>
                <a:effectLst/>
                <a:latin typeface="urw-din"/>
              </a:rPr>
            </a:br>
            <a:r>
              <a:rPr lang="en-US" b="1" i="1" dirty="0" err="1">
                <a:solidFill>
                  <a:srgbClr val="273239"/>
                </a:solidFill>
                <a:effectLst/>
                <a:latin typeface="urw-din"/>
              </a:rPr>
              <a:t>dstCn</a:t>
            </a:r>
            <a:r>
              <a:rPr lang="en-US" b="1" i="1" dirty="0">
                <a:solidFill>
                  <a:srgbClr val="273239"/>
                </a:solidFill>
                <a:effectLst/>
                <a:latin typeface="urw-din"/>
              </a:rPr>
              <a:t>:</a:t>
            </a:r>
            <a:r>
              <a:rPr lang="en-US" b="0" i="1" dirty="0">
                <a:solidFill>
                  <a:srgbClr val="273239"/>
                </a:solidFill>
                <a:effectLst/>
                <a:latin typeface="urw-din"/>
              </a:rPr>
              <a:t> It is the number of channels in the destination image. If the parameter is 0 then the number of the channels is derived automatically from </a:t>
            </a:r>
            <a:r>
              <a:rPr lang="en-US" b="0" i="1" dirty="0" err="1">
                <a:solidFill>
                  <a:srgbClr val="273239"/>
                </a:solidFill>
                <a:effectLst/>
                <a:latin typeface="urw-din"/>
              </a:rPr>
              <a:t>src</a:t>
            </a:r>
            <a:r>
              <a:rPr lang="en-US" b="0" i="1" dirty="0">
                <a:solidFill>
                  <a:srgbClr val="273239"/>
                </a:solidFill>
                <a:effectLst/>
                <a:latin typeface="urw-din"/>
              </a:rPr>
              <a:t> and code. It is an optional parameter.</a:t>
            </a:r>
          </a:p>
          <a:p>
            <a:pPr algn="l" fontAlgn="base"/>
            <a:r>
              <a:rPr lang="en-US" b="1" i="1" dirty="0">
                <a:solidFill>
                  <a:srgbClr val="273239"/>
                </a:solidFill>
                <a:effectLst/>
                <a:latin typeface="urw-din"/>
              </a:rPr>
              <a:t>Return Value:</a:t>
            </a:r>
            <a:r>
              <a:rPr lang="en-US" b="0" i="1" dirty="0">
                <a:solidFill>
                  <a:srgbClr val="273239"/>
                </a:solidFill>
                <a:effectLst/>
                <a:latin typeface="urw-din"/>
              </a:rPr>
              <a:t> It returns an image.</a:t>
            </a:r>
          </a:p>
          <a:p>
            <a:endParaRPr lang="en-IN" dirty="0"/>
          </a:p>
        </p:txBody>
      </p:sp>
    </p:spTree>
    <p:extLst>
      <p:ext uri="{BB962C8B-B14F-4D97-AF65-F5344CB8AC3E}">
        <p14:creationId xmlns:p14="http://schemas.microsoft.com/office/powerpoint/2010/main" val="49444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FA8C-E891-4422-BFD1-0EE1D11235F3}"/>
              </a:ext>
            </a:extLst>
          </p:cNvPr>
          <p:cNvSpPr>
            <a:spLocks noGrp="1"/>
          </p:cNvSpPr>
          <p:nvPr>
            <p:ph type="title"/>
          </p:nvPr>
        </p:nvSpPr>
        <p:spPr/>
        <p:txBody>
          <a:bodyPr/>
          <a:lstStyle/>
          <a:p>
            <a:r>
              <a:rPr lang="en-IN" dirty="0"/>
              <a:t>FUNCTION OF OPEN CV</a:t>
            </a:r>
          </a:p>
        </p:txBody>
      </p:sp>
      <p:sp>
        <p:nvSpPr>
          <p:cNvPr id="3" name="Content Placeholder 2">
            <a:extLst>
              <a:ext uri="{FF2B5EF4-FFF2-40B4-BE49-F238E27FC236}">
                <a16:creationId xmlns:a16="http://schemas.microsoft.com/office/drawing/2014/main" id="{6073AB23-F398-443A-A537-E2A800F79BF4}"/>
              </a:ext>
            </a:extLst>
          </p:cNvPr>
          <p:cNvSpPr>
            <a:spLocks noGrp="1"/>
          </p:cNvSpPr>
          <p:nvPr>
            <p:ph idx="1"/>
          </p:nvPr>
        </p:nvSpPr>
        <p:spPr/>
        <p:txBody>
          <a:bodyPr/>
          <a:lstStyle/>
          <a:p>
            <a:r>
              <a:rPr lang="en-IN" dirty="0"/>
              <a:t>Cv2.resize()</a:t>
            </a:r>
          </a:p>
          <a:p>
            <a:pPr algn="l" fontAlgn="base">
              <a:buFont typeface="Arial" panose="020B0604020202020204" pitchFamily="34" charset="0"/>
              <a:buChar char="•"/>
            </a:pPr>
            <a:r>
              <a:rPr lang="en-US" b="0" i="0" dirty="0">
                <a:solidFill>
                  <a:srgbClr val="273239"/>
                </a:solidFill>
                <a:effectLst/>
                <a:latin typeface="urw-din"/>
              </a:rPr>
              <a:t>cv2.INTER_AREA: This is used when we need to shrink an image.</a:t>
            </a:r>
          </a:p>
          <a:p>
            <a:pPr algn="l" fontAlgn="base">
              <a:buFont typeface="Arial" panose="020B0604020202020204" pitchFamily="34" charset="0"/>
              <a:buChar char="•"/>
            </a:pPr>
            <a:r>
              <a:rPr lang="en-US" b="0" i="0" dirty="0">
                <a:solidFill>
                  <a:srgbClr val="273239"/>
                </a:solidFill>
                <a:effectLst/>
                <a:latin typeface="urw-din"/>
              </a:rPr>
              <a:t>cv2.INTER_CUBIC: This is slow but more efficient.</a:t>
            </a:r>
          </a:p>
          <a:p>
            <a:pPr algn="l" fontAlgn="base">
              <a:buFont typeface="Arial" panose="020B0604020202020204" pitchFamily="34" charset="0"/>
              <a:buChar char="•"/>
            </a:pPr>
            <a:r>
              <a:rPr lang="en-US" b="0" i="0" dirty="0">
                <a:solidFill>
                  <a:srgbClr val="273239"/>
                </a:solidFill>
                <a:effectLst/>
                <a:latin typeface="urw-din"/>
              </a:rPr>
              <a:t>cv2.INTER_LINEAR: This is primarily used when zooming is required. This is the default interpolation technique in OpenCV.</a:t>
            </a:r>
          </a:p>
          <a:p>
            <a:endParaRPr lang="en-IN" dirty="0"/>
          </a:p>
          <a:p>
            <a:r>
              <a:rPr lang="en-IN" b="0" i="0" dirty="0">
                <a:solidFill>
                  <a:srgbClr val="000000"/>
                </a:solidFill>
                <a:effectLst/>
                <a:latin typeface="Monaco"/>
              </a:rPr>
              <a:t>cv2.resize(</a:t>
            </a:r>
            <a:r>
              <a:rPr lang="en-IN" b="0" i="0" dirty="0" err="1">
                <a:solidFill>
                  <a:srgbClr val="000000"/>
                </a:solidFill>
                <a:effectLst/>
                <a:latin typeface="Monaco"/>
              </a:rPr>
              <a:t>src</a:t>
            </a:r>
            <a:r>
              <a:rPr lang="en-IN" b="0" i="0" dirty="0">
                <a:solidFill>
                  <a:srgbClr val="000000"/>
                </a:solidFill>
                <a:effectLst/>
                <a:latin typeface="Monaco"/>
              </a:rPr>
              <a:t>, </a:t>
            </a:r>
            <a:r>
              <a:rPr lang="en-IN" b="0" i="0" dirty="0" err="1">
                <a:solidFill>
                  <a:srgbClr val="000000"/>
                </a:solidFill>
                <a:effectLst/>
                <a:latin typeface="Monaco"/>
              </a:rPr>
              <a:t>dsize</a:t>
            </a:r>
            <a:r>
              <a:rPr lang="en-IN" b="0" i="0" dirty="0">
                <a:solidFill>
                  <a:srgbClr val="000000"/>
                </a:solidFill>
                <a:effectLst/>
                <a:latin typeface="Monaco"/>
              </a:rPr>
              <a:t>[, </a:t>
            </a:r>
            <a:r>
              <a:rPr lang="en-IN" b="0" i="0" dirty="0" err="1">
                <a:solidFill>
                  <a:srgbClr val="000000"/>
                </a:solidFill>
                <a:effectLst/>
                <a:latin typeface="Monaco"/>
              </a:rPr>
              <a:t>dst</a:t>
            </a:r>
            <a:r>
              <a:rPr lang="en-IN" b="0" i="0" dirty="0">
                <a:solidFill>
                  <a:srgbClr val="000000"/>
                </a:solidFill>
                <a:effectLst/>
                <a:latin typeface="Monaco"/>
              </a:rPr>
              <a:t>[, </a:t>
            </a:r>
            <a:r>
              <a:rPr lang="en-IN" b="0" i="0" dirty="0" err="1">
                <a:solidFill>
                  <a:srgbClr val="000000"/>
                </a:solidFill>
                <a:effectLst/>
                <a:latin typeface="Monaco"/>
              </a:rPr>
              <a:t>fx</a:t>
            </a:r>
            <a:r>
              <a:rPr lang="en-IN" b="0" i="0" dirty="0">
                <a:solidFill>
                  <a:srgbClr val="000000"/>
                </a:solidFill>
                <a:effectLst/>
                <a:latin typeface="Monaco"/>
              </a:rPr>
              <a:t>[, </a:t>
            </a:r>
            <a:r>
              <a:rPr lang="en-IN" b="0" i="0" dirty="0" err="1">
                <a:solidFill>
                  <a:srgbClr val="000000"/>
                </a:solidFill>
                <a:effectLst/>
                <a:latin typeface="Monaco"/>
              </a:rPr>
              <a:t>fy</a:t>
            </a:r>
            <a:r>
              <a:rPr lang="en-IN" b="0" i="0" dirty="0">
                <a:solidFill>
                  <a:srgbClr val="000000"/>
                </a:solidFill>
                <a:effectLst/>
                <a:latin typeface="Monaco"/>
              </a:rPr>
              <a:t>[, interpolation]]]])</a:t>
            </a:r>
            <a:endParaRPr lang="en-IN" dirty="0"/>
          </a:p>
          <a:p>
            <a:endParaRPr lang="en-IN" dirty="0"/>
          </a:p>
        </p:txBody>
      </p:sp>
    </p:spTree>
    <p:extLst>
      <p:ext uri="{BB962C8B-B14F-4D97-AF65-F5344CB8AC3E}">
        <p14:creationId xmlns:p14="http://schemas.microsoft.com/office/powerpoint/2010/main" val="268448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58A0-B85A-432D-975E-A17763461806}"/>
              </a:ext>
            </a:extLst>
          </p:cNvPr>
          <p:cNvSpPr>
            <a:spLocks noGrp="1"/>
          </p:cNvSpPr>
          <p:nvPr>
            <p:ph type="title"/>
          </p:nvPr>
        </p:nvSpPr>
        <p:spPr/>
        <p:txBody>
          <a:bodyPr/>
          <a:lstStyle/>
          <a:p>
            <a:r>
              <a:rPr lang="en-IN" dirty="0"/>
              <a:t>FUNCTION OF OPEN CV</a:t>
            </a:r>
          </a:p>
        </p:txBody>
      </p:sp>
      <p:sp>
        <p:nvSpPr>
          <p:cNvPr id="3" name="Content Placeholder 2">
            <a:extLst>
              <a:ext uri="{FF2B5EF4-FFF2-40B4-BE49-F238E27FC236}">
                <a16:creationId xmlns:a16="http://schemas.microsoft.com/office/drawing/2014/main" id="{959C2E2D-1AA0-4E00-AD33-6B3861C71FB7}"/>
              </a:ext>
            </a:extLst>
          </p:cNvPr>
          <p:cNvSpPr>
            <a:spLocks noGrp="1"/>
          </p:cNvSpPr>
          <p:nvPr>
            <p:ph idx="1"/>
          </p:nvPr>
        </p:nvSpPr>
        <p:spPr>
          <a:xfrm>
            <a:off x="677334" y="1670181"/>
            <a:ext cx="8596668" cy="4371182"/>
          </a:xfrm>
        </p:spPr>
        <p:txBody>
          <a:bodyPr>
            <a:normAutofit/>
          </a:bodyPr>
          <a:lstStyle/>
          <a:p>
            <a:r>
              <a:rPr lang="en-IN" dirty="0"/>
              <a:t>Cv2.rectangle()</a:t>
            </a:r>
          </a:p>
          <a:p>
            <a:pPr algn="l" fontAlgn="base"/>
            <a:r>
              <a:rPr lang="en-US" b="1" i="1" dirty="0">
                <a:solidFill>
                  <a:srgbClr val="273239"/>
                </a:solidFill>
                <a:effectLst/>
                <a:latin typeface="urw-din"/>
              </a:rPr>
              <a:t>Syntax:</a:t>
            </a:r>
            <a:r>
              <a:rPr lang="en-US" b="0" i="1" dirty="0">
                <a:solidFill>
                  <a:srgbClr val="273239"/>
                </a:solidFill>
                <a:effectLst/>
                <a:latin typeface="urw-din"/>
              </a:rPr>
              <a:t> cv2.rectangle(image, </a:t>
            </a:r>
            <a:r>
              <a:rPr lang="en-US" b="0" i="1" dirty="0" err="1">
                <a:solidFill>
                  <a:srgbClr val="273239"/>
                </a:solidFill>
                <a:effectLst/>
                <a:latin typeface="urw-din"/>
              </a:rPr>
              <a:t>start_point</a:t>
            </a:r>
            <a:r>
              <a:rPr lang="en-US" b="0" i="1" dirty="0">
                <a:solidFill>
                  <a:srgbClr val="273239"/>
                </a:solidFill>
                <a:effectLst/>
                <a:latin typeface="urw-din"/>
              </a:rPr>
              <a:t>, </a:t>
            </a:r>
            <a:r>
              <a:rPr lang="en-US" b="0" i="1" dirty="0" err="1">
                <a:solidFill>
                  <a:srgbClr val="273239"/>
                </a:solidFill>
                <a:effectLst/>
                <a:latin typeface="urw-din"/>
              </a:rPr>
              <a:t>end_point</a:t>
            </a:r>
            <a:r>
              <a:rPr lang="en-US" b="0" i="1" dirty="0">
                <a:solidFill>
                  <a:srgbClr val="273239"/>
                </a:solidFill>
                <a:effectLst/>
                <a:latin typeface="urw-din"/>
              </a:rPr>
              <a:t>, color, thickness)</a:t>
            </a:r>
          </a:p>
          <a:p>
            <a:pPr algn="l" fontAlgn="base"/>
            <a:r>
              <a:rPr lang="en-US" b="1" i="1" dirty="0">
                <a:solidFill>
                  <a:srgbClr val="273239"/>
                </a:solidFill>
                <a:effectLst/>
                <a:latin typeface="urw-din"/>
              </a:rPr>
              <a:t>Parameters:</a:t>
            </a:r>
            <a:br>
              <a:rPr lang="en-US" b="0" i="1" dirty="0">
                <a:solidFill>
                  <a:srgbClr val="273239"/>
                </a:solidFill>
                <a:effectLst/>
                <a:latin typeface="urw-din"/>
              </a:rPr>
            </a:br>
            <a:r>
              <a:rPr lang="en-US" b="1" i="1" dirty="0">
                <a:solidFill>
                  <a:srgbClr val="273239"/>
                </a:solidFill>
                <a:effectLst/>
                <a:latin typeface="urw-din"/>
              </a:rPr>
              <a:t>image:</a:t>
            </a:r>
            <a:r>
              <a:rPr lang="en-US" b="0" i="1" dirty="0">
                <a:solidFill>
                  <a:srgbClr val="273239"/>
                </a:solidFill>
                <a:effectLst/>
                <a:latin typeface="urw-din"/>
              </a:rPr>
              <a:t> It is the image on which rectangle is to be drawn.</a:t>
            </a:r>
            <a:br>
              <a:rPr lang="en-US" b="0" i="1" dirty="0">
                <a:solidFill>
                  <a:srgbClr val="273239"/>
                </a:solidFill>
                <a:effectLst/>
                <a:latin typeface="urw-din"/>
              </a:rPr>
            </a:br>
            <a:r>
              <a:rPr lang="en-US" b="1" i="1" dirty="0" err="1">
                <a:solidFill>
                  <a:srgbClr val="273239"/>
                </a:solidFill>
                <a:effectLst/>
                <a:latin typeface="urw-din"/>
              </a:rPr>
              <a:t>start_point</a:t>
            </a:r>
            <a:r>
              <a:rPr lang="en-US" b="1" i="1" dirty="0">
                <a:solidFill>
                  <a:srgbClr val="273239"/>
                </a:solidFill>
                <a:effectLst/>
                <a:latin typeface="urw-din"/>
              </a:rPr>
              <a:t>:</a:t>
            </a:r>
            <a:r>
              <a:rPr lang="en-US" b="0" i="1" dirty="0">
                <a:solidFill>
                  <a:srgbClr val="273239"/>
                </a:solidFill>
                <a:effectLst/>
                <a:latin typeface="urw-din"/>
              </a:rPr>
              <a:t> It is the starting coordinates of rectangle. The coordinates are represented as tuples of two values i.e. (</a:t>
            </a:r>
            <a:r>
              <a:rPr lang="en-US" b="1" i="1" dirty="0">
                <a:solidFill>
                  <a:srgbClr val="273239"/>
                </a:solidFill>
                <a:effectLst/>
                <a:latin typeface="urw-din"/>
              </a:rPr>
              <a:t>X</a:t>
            </a:r>
            <a:r>
              <a:rPr lang="en-US" b="0" i="1" dirty="0">
                <a:solidFill>
                  <a:srgbClr val="273239"/>
                </a:solidFill>
                <a:effectLst/>
                <a:latin typeface="urw-din"/>
              </a:rPr>
              <a:t> coordinate value, </a:t>
            </a:r>
            <a:r>
              <a:rPr lang="en-US" b="1" i="1" dirty="0">
                <a:solidFill>
                  <a:srgbClr val="273239"/>
                </a:solidFill>
                <a:effectLst/>
                <a:latin typeface="urw-din"/>
              </a:rPr>
              <a:t>Y</a:t>
            </a:r>
            <a:r>
              <a:rPr lang="en-US" b="0" i="1" dirty="0">
                <a:solidFill>
                  <a:srgbClr val="273239"/>
                </a:solidFill>
                <a:effectLst/>
                <a:latin typeface="urw-din"/>
              </a:rPr>
              <a:t> coordinate value).</a:t>
            </a:r>
            <a:br>
              <a:rPr lang="en-US" b="0" i="1" dirty="0">
                <a:solidFill>
                  <a:srgbClr val="273239"/>
                </a:solidFill>
                <a:effectLst/>
                <a:latin typeface="urw-din"/>
              </a:rPr>
            </a:br>
            <a:r>
              <a:rPr lang="en-US" b="1" i="1" dirty="0" err="1">
                <a:solidFill>
                  <a:srgbClr val="273239"/>
                </a:solidFill>
                <a:effectLst/>
                <a:latin typeface="urw-din"/>
              </a:rPr>
              <a:t>end_point</a:t>
            </a:r>
            <a:r>
              <a:rPr lang="en-US" b="1" i="1" dirty="0">
                <a:solidFill>
                  <a:srgbClr val="273239"/>
                </a:solidFill>
                <a:effectLst/>
                <a:latin typeface="urw-din"/>
              </a:rPr>
              <a:t>:</a:t>
            </a:r>
            <a:r>
              <a:rPr lang="en-US" b="0" i="1" dirty="0">
                <a:solidFill>
                  <a:srgbClr val="273239"/>
                </a:solidFill>
                <a:effectLst/>
                <a:latin typeface="urw-din"/>
              </a:rPr>
              <a:t> It is the ending coordinates of rectangle. The coordinates are represented as tuples of two values i.e. (</a:t>
            </a:r>
            <a:r>
              <a:rPr lang="en-US" b="1" i="1" dirty="0">
                <a:solidFill>
                  <a:srgbClr val="273239"/>
                </a:solidFill>
                <a:effectLst/>
                <a:latin typeface="urw-din"/>
              </a:rPr>
              <a:t>X</a:t>
            </a:r>
            <a:r>
              <a:rPr lang="en-US" b="0" i="1" dirty="0">
                <a:solidFill>
                  <a:srgbClr val="273239"/>
                </a:solidFill>
                <a:effectLst/>
                <a:latin typeface="urw-din"/>
              </a:rPr>
              <a:t> coordinate value, </a:t>
            </a:r>
            <a:r>
              <a:rPr lang="en-US" b="1" i="1" dirty="0">
                <a:solidFill>
                  <a:srgbClr val="273239"/>
                </a:solidFill>
                <a:effectLst/>
                <a:latin typeface="urw-din"/>
              </a:rPr>
              <a:t>Y</a:t>
            </a:r>
            <a:r>
              <a:rPr lang="en-US" b="0" i="1" dirty="0">
                <a:solidFill>
                  <a:srgbClr val="273239"/>
                </a:solidFill>
                <a:effectLst/>
                <a:latin typeface="urw-din"/>
              </a:rPr>
              <a:t> coordinate value).</a:t>
            </a:r>
            <a:br>
              <a:rPr lang="en-US" b="0" i="1" dirty="0">
                <a:solidFill>
                  <a:srgbClr val="273239"/>
                </a:solidFill>
                <a:effectLst/>
                <a:latin typeface="urw-din"/>
              </a:rPr>
            </a:br>
            <a:r>
              <a:rPr lang="en-US" b="1" i="1" dirty="0">
                <a:solidFill>
                  <a:srgbClr val="273239"/>
                </a:solidFill>
                <a:effectLst/>
                <a:latin typeface="urw-din"/>
              </a:rPr>
              <a:t>color:</a:t>
            </a:r>
            <a:r>
              <a:rPr lang="en-US" b="0" i="1" dirty="0">
                <a:solidFill>
                  <a:srgbClr val="273239"/>
                </a:solidFill>
                <a:effectLst/>
                <a:latin typeface="urw-din"/>
              </a:rPr>
              <a:t> It is the color of border line of rectangle to be drawn. For </a:t>
            </a:r>
            <a:r>
              <a:rPr lang="en-US" b="1" i="1" dirty="0">
                <a:solidFill>
                  <a:srgbClr val="273239"/>
                </a:solidFill>
                <a:effectLst/>
                <a:latin typeface="urw-din"/>
              </a:rPr>
              <a:t>BGR</a:t>
            </a:r>
            <a:r>
              <a:rPr lang="en-US" b="0" i="1" dirty="0">
                <a:solidFill>
                  <a:srgbClr val="273239"/>
                </a:solidFill>
                <a:effectLst/>
                <a:latin typeface="urw-din"/>
              </a:rPr>
              <a:t>, we pass a tuple. </a:t>
            </a:r>
            <a:r>
              <a:rPr lang="en-US" b="0" i="1" dirty="0" err="1">
                <a:solidFill>
                  <a:srgbClr val="273239"/>
                </a:solidFill>
                <a:effectLst/>
                <a:latin typeface="urw-din"/>
              </a:rPr>
              <a:t>eg</a:t>
            </a:r>
            <a:r>
              <a:rPr lang="en-US" b="0" i="1" dirty="0">
                <a:solidFill>
                  <a:srgbClr val="273239"/>
                </a:solidFill>
                <a:effectLst/>
                <a:latin typeface="urw-din"/>
              </a:rPr>
              <a:t>: (255, 0, 0) for blue color.</a:t>
            </a:r>
            <a:br>
              <a:rPr lang="en-US" b="0" i="1" dirty="0">
                <a:solidFill>
                  <a:srgbClr val="273239"/>
                </a:solidFill>
                <a:effectLst/>
                <a:latin typeface="urw-din"/>
              </a:rPr>
            </a:br>
            <a:r>
              <a:rPr lang="en-US" b="1" i="1" dirty="0">
                <a:solidFill>
                  <a:srgbClr val="273239"/>
                </a:solidFill>
                <a:effectLst/>
                <a:latin typeface="urw-din"/>
              </a:rPr>
              <a:t>thickness:</a:t>
            </a:r>
            <a:r>
              <a:rPr lang="en-US" b="0" i="1" dirty="0">
                <a:solidFill>
                  <a:srgbClr val="273239"/>
                </a:solidFill>
                <a:effectLst/>
                <a:latin typeface="urw-din"/>
              </a:rPr>
              <a:t> It is the thickness of the rectangle border line in </a:t>
            </a:r>
            <a:r>
              <a:rPr lang="en-US" b="1" i="1" dirty="0" err="1">
                <a:solidFill>
                  <a:srgbClr val="273239"/>
                </a:solidFill>
                <a:effectLst/>
                <a:latin typeface="urw-din"/>
              </a:rPr>
              <a:t>px</a:t>
            </a:r>
            <a:r>
              <a:rPr lang="en-US" b="0" i="1" dirty="0">
                <a:solidFill>
                  <a:srgbClr val="273239"/>
                </a:solidFill>
                <a:effectLst/>
                <a:latin typeface="urw-din"/>
              </a:rPr>
              <a:t>. Thickness of </a:t>
            </a:r>
            <a:r>
              <a:rPr lang="en-US" b="1" i="1" dirty="0">
                <a:solidFill>
                  <a:srgbClr val="273239"/>
                </a:solidFill>
                <a:effectLst/>
                <a:latin typeface="urw-din"/>
              </a:rPr>
              <a:t>-1 </a:t>
            </a:r>
            <a:r>
              <a:rPr lang="en-US" b="1" i="1" dirty="0" err="1">
                <a:solidFill>
                  <a:srgbClr val="273239"/>
                </a:solidFill>
                <a:effectLst/>
                <a:latin typeface="urw-din"/>
              </a:rPr>
              <a:t>px</a:t>
            </a:r>
            <a:r>
              <a:rPr lang="en-US" b="0" i="1" dirty="0">
                <a:solidFill>
                  <a:srgbClr val="273239"/>
                </a:solidFill>
                <a:effectLst/>
                <a:latin typeface="urw-din"/>
              </a:rPr>
              <a:t> will fill the rectangle shape by the specified color.</a:t>
            </a:r>
          </a:p>
          <a:p>
            <a:pPr algn="l" fontAlgn="base"/>
            <a:r>
              <a:rPr lang="en-US" b="1" i="1" dirty="0">
                <a:solidFill>
                  <a:srgbClr val="273239"/>
                </a:solidFill>
                <a:effectLst/>
                <a:latin typeface="urw-din"/>
              </a:rPr>
              <a:t>Return Value:</a:t>
            </a:r>
            <a:r>
              <a:rPr lang="en-US" b="0" i="1" dirty="0">
                <a:solidFill>
                  <a:srgbClr val="273239"/>
                </a:solidFill>
                <a:effectLst/>
                <a:latin typeface="urw-din"/>
              </a:rPr>
              <a:t> It returns an image.</a:t>
            </a:r>
          </a:p>
          <a:p>
            <a:endParaRPr lang="en-IN" dirty="0"/>
          </a:p>
        </p:txBody>
      </p:sp>
    </p:spTree>
    <p:extLst>
      <p:ext uri="{BB962C8B-B14F-4D97-AF65-F5344CB8AC3E}">
        <p14:creationId xmlns:p14="http://schemas.microsoft.com/office/powerpoint/2010/main" val="257874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BB85-E094-43F2-828F-085997869A78}"/>
              </a:ext>
            </a:extLst>
          </p:cNvPr>
          <p:cNvSpPr>
            <a:spLocks noGrp="1"/>
          </p:cNvSpPr>
          <p:nvPr>
            <p:ph type="title"/>
          </p:nvPr>
        </p:nvSpPr>
        <p:spPr/>
        <p:txBody>
          <a:bodyPr/>
          <a:lstStyle/>
          <a:p>
            <a:r>
              <a:rPr lang="en-IN" dirty="0"/>
              <a:t>FUNCTION OF OPEN CV</a:t>
            </a:r>
          </a:p>
        </p:txBody>
      </p:sp>
      <p:sp>
        <p:nvSpPr>
          <p:cNvPr id="3" name="Content Placeholder 2">
            <a:extLst>
              <a:ext uri="{FF2B5EF4-FFF2-40B4-BE49-F238E27FC236}">
                <a16:creationId xmlns:a16="http://schemas.microsoft.com/office/drawing/2014/main" id="{EA0F4B73-5D54-4D2D-B543-14673553A3DB}"/>
              </a:ext>
            </a:extLst>
          </p:cNvPr>
          <p:cNvSpPr>
            <a:spLocks noGrp="1"/>
          </p:cNvSpPr>
          <p:nvPr>
            <p:ph idx="1"/>
          </p:nvPr>
        </p:nvSpPr>
        <p:spPr/>
        <p:txBody>
          <a:bodyPr>
            <a:normAutofit fontScale="85000" lnSpcReduction="10000"/>
          </a:bodyPr>
          <a:lstStyle/>
          <a:p>
            <a:r>
              <a:rPr lang="en-IN" dirty="0"/>
              <a:t>Cv2.puttext()</a:t>
            </a:r>
          </a:p>
          <a:p>
            <a:pPr algn="l" fontAlgn="base"/>
            <a:r>
              <a:rPr lang="en-US" b="1" i="1" dirty="0">
                <a:solidFill>
                  <a:srgbClr val="273239"/>
                </a:solidFill>
                <a:effectLst/>
                <a:latin typeface="urw-din"/>
              </a:rPr>
              <a:t>Syntax:</a:t>
            </a:r>
            <a:r>
              <a:rPr lang="en-US" b="0" i="1" dirty="0">
                <a:solidFill>
                  <a:srgbClr val="273239"/>
                </a:solidFill>
                <a:effectLst/>
                <a:latin typeface="urw-din"/>
              </a:rPr>
              <a:t> cv2.putText(image, text, org, font, </a:t>
            </a:r>
            <a:r>
              <a:rPr lang="en-US" b="0" i="1" dirty="0" err="1">
                <a:solidFill>
                  <a:srgbClr val="273239"/>
                </a:solidFill>
                <a:effectLst/>
                <a:latin typeface="urw-din"/>
              </a:rPr>
              <a:t>fontScale</a:t>
            </a:r>
            <a:r>
              <a:rPr lang="en-US" b="0" i="1" dirty="0">
                <a:solidFill>
                  <a:srgbClr val="273239"/>
                </a:solidFill>
                <a:effectLst/>
                <a:latin typeface="urw-din"/>
              </a:rPr>
              <a:t>, color[, thickness[, </a:t>
            </a:r>
            <a:r>
              <a:rPr lang="en-US" b="0" i="1" dirty="0" err="1">
                <a:solidFill>
                  <a:srgbClr val="273239"/>
                </a:solidFill>
                <a:effectLst/>
                <a:latin typeface="urw-din"/>
              </a:rPr>
              <a:t>lineType</a:t>
            </a:r>
            <a:r>
              <a:rPr lang="en-US" b="0" i="1" dirty="0">
                <a:solidFill>
                  <a:srgbClr val="273239"/>
                </a:solidFill>
                <a:effectLst/>
                <a:latin typeface="urw-din"/>
              </a:rPr>
              <a:t>[, </a:t>
            </a:r>
            <a:r>
              <a:rPr lang="en-US" b="0" i="1" dirty="0" err="1">
                <a:solidFill>
                  <a:srgbClr val="273239"/>
                </a:solidFill>
                <a:effectLst/>
                <a:latin typeface="urw-din"/>
              </a:rPr>
              <a:t>bottomLeftOrigin</a:t>
            </a:r>
            <a:r>
              <a:rPr lang="en-US" b="0" i="1" dirty="0">
                <a:solidFill>
                  <a:srgbClr val="273239"/>
                </a:solidFill>
                <a:effectLst/>
                <a:latin typeface="urw-din"/>
              </a:rPr>
              <a:t>]]])</a:t>
            </a:r>
          </a:p>
          <a:p>
            <a:pPr algn="l" fontAlgn="base"/>
            <a:r>
              <a:rPr lang="en-US" b="1" i="1" dirty="0">
                <a:solidFill>
                  <a:srgbClr val="273239"/>
                </a:solidFill>
                <a:effectLst/>
                <a:latin typeface="urw-din"/>
              </a:rPr>
              <a:t>Parameters:</a:t>
            </a:r>
            <a:br>
              <a:rPr lang="en-US" b="0" i="1" dirty="0">
                <a:solidFill>
                  <a:srgbClr val="273239"/>
                </a:solidFill>
                <a:effectLst/>
                <a:latin typeface="urw-din"/>
              </a:rPr>
            </a:br>
            <a:r>
              <a:rPr lang="en-US" b="1" i="1" dirty="0">
                <a:solidFill>
                  <a:srgbClr val="273239"/>
                </a:solidFill>
                <a:effectLst/>
                <a:latin typeface="urw-din"/>
              </a:rPr>
              <a:t>image:</a:t>
            </a:r>
            <a:r>
              <a:rPr lang="en-US" b="0" i="1" dirty="0">
                <a:solidFill>
                  <a:srgbClr val="273239"/>
                </a:solidFill>
                <a:effectLst/>
                <a:latin typeface="urw-din"/>
              </a:rPr>
              <a:t> It is the image on which text is to be drawn.</a:t>
            </a:r>
            <a:br>
              <a:rPr lang="en-US" b="0" i="1" dirty="0">
                <a:solidFill>
                  <a:srgbClr val="273239"/>
                </a:solidFill>
                <a:effectLst/>
                <a:latin typeface="urw-din"/>
              </a:rPr>
            </a:br>
            <a:r>
              <a:rPr lang="en-US" b="1" i="1" dirty="0">
                <a:solidFill>
                  <a:srgbClr val="273239"/>
                </a:solidFill>
                <a:effectLst/>
                <a:latin typeface="urw-din"/>
              </a:rPr>
              <a:t>text:</a:t>
            </a:r>
            <a:r>
              <a:rPr lang="en-US" b="0" i="1" dirty="0">
                <a:solidFill>
                  <a:srgbClr val="273239"/>
                </a:solidFill>
                <a:effectLst/>
                <a:latin typeface="urw-din"/>
              </a:rPr>
              <a:t> Text string to be drawn.</a:t>
            </a:r>
            <a:br>
              <a:rPr lang="en-US" b="0" i="1" dirty="0">
                <a:solidFill>
                  <a:srgbClr val="273239"/>
                </a:solidFill>
                <a:effectLst/>
                <a:latin typeface="urw-din"/>
              </a:rPr>
            </a:br>
            <a:r>
              <a:rPr lang="en-US" b="1" i="1" dirty="0">
                <a:solidFill>
                  <a:srgbClr val="273239"/>
                </a:solidFill>
                <a:effectLst/>
                <a:latin typeface="urw-din"/>
              </a:rPr>
              <a:t>org:</a:t>
            </a:r>
            <a:r>
              <a:rPr lang="en-US" b="0" i="1" dirty="0">
                <a:solidFill>
                  <a:srgbClr val="273239"/>
                </a:solidFill>
                <a:effectLst/>
                <a:latin typeface="urw-din"/>
              </a:rPr>
              <a:t> It is the coordinates of the bottom-left corner of the text string in the image. The coordinates are represented as tuples of two values i.e. (</a:t>
            </a:r>
            <a:r>
              <a:rPr lang="en-US" b="1" i="1" dirty="0">
                <a:solidFill>
                  <a:srgbClr val="273239"/>
                </a:solidFill>
                <a:effectLst/>
                <a:latin typeface="urw-din"/>
              </a:rPr>
              <a:t>X</a:t>
            </a:r>
            <a:r>
              <a:rPr lang="en-US" b="0" i="1" dirty="0">
                <a:solidFill>
                  <a:srgbClr val="273239"/>
                </a:solidFill>
                <a:effectLst/>
                <a:latin typeface="urw-din"/>
              </a:rPr>
              <a:t> coordinate value, </a:t>
            </a:r>
            <a:r>
              <a:rPr lang="en-US" b="1" i="1" dirty="0">
                <a:solidFill>
                  <a:srgbClr val="273239"/>
                </a:solidFill>
                <a:effectLst/>
                <a:latin typeface="urw-din"/>
              </a:rPr>
              <a:t>Y</a:t>
            </a:r>
            <a:r>
              <a:rPr lang="en-US" b="0" i="1" dirty="0">
                <a:solidFill>
                  <a:srgbClr val="273239"/>
                </a:solidFill>
                <a:effectLst/>
                <a:latin typeface="urw-din"/>
              </a:rPr>
              <a:t> coordinate value).</a:t>
            </a:r>
            <a:br>
              <a:rPr lang="en-US" b="0" i="1" dirty="0">
                <a:solidFill>
                  <a:srgbClr val="273239"/>
                </a:solidFill>
                <a:effectLst/>
                <a:latin typeface="urw-din"/>
              </a:rPr>
            </a:br>
            <a:r>
              <a:rPr lang="en-US" b="1" i="1" dirty="0">
                <a:solidFill>
                  <a:srgbClr val="273239"/>
                </a:solidFill>
                <a:effectLst/>
                <a:latin typeface="urw-din"/>
              </a:rPr>
              <a:t>font:</a:t>
            </a:r>
            <a:r>
              <a:rPr lang="en-US" b="0" i="1" dirty="0">
                <a:solidFill>
                  <a:srgbClr val="273239"/>
                </a:solidFill>
                <a:effectLst/>
                <a:latin typeface="urw-din"/>
              </a:rPr>
              <a:t> It denotes the font type. Some of font types are </a:t>
            </a:r>
            <a:r>
              <a:rPr lang="en-US" b="1" i="1" dirty="0">
                <a:solidFill>
                  <a:srgbClr val="273239"/>
                </a:solidFill>
                <a:effectLst/>
                <a:latin typeface="urw-din"/>
              </a:rPr>
              <a:t>FONT_HERSHEY_SIMPLEX, FONT_HERSHEY_PLAIN, </a:t>
            </a:r>
            <a:r>
              <a:rPr lang="en-US" b="0" i="1" dirty="0">
                <a:solidFill>
                  <a:srgbClr val="273239"/>
                </a:solidFill>
                <a:effectLst/>
                <a:latin typeface="urw-din"/>
              </a:rPr>
              <a:t>, etc.</a:t>
            </a:r>
            <a:br>
              <a:rPr lang="en-US" b="0" i="1" dirty="0">
                <a:solidFill>
                  <a:srgbClr val="273239"/>
                </a:solidFill>
                <a:effectLst/>
                <a:latin typeface="urw-din"/>
              </a:rPr>
            </a:br>
            <a:r>
              <a:rPr lang="en-US" b="1" i="1" dirty="0" err="1">
                <a:solidFill>
                  <a:srgbClr val="273239"/>
                </a:solidFill>
                <a:effectLst/>
                <a:latin typeface="urw-din"/>
              </a:rPr>
              <a:t>fontScale</a:t>
            </a:r>
            <a:r>
              <a:rPr lang="en-US" b="1" i="1" dirty="0">
                <a:solidFill>
                  <a:srgbClr val="273239"/>
                </a:solidFill>
                <a:effectLst/>
                <a:latin typeface="urw-din"/>
              </a:rPr>
              <a:t>:</a:t>
            </a:r>
            <a:r>
              <a:rPr lang="en-US" b="0" i="1" dirty="0">
                <a:solidFill>
                  <a:srgbClr val="273239"/>
                </a:solidFill>
                <a:effectLst/>
                <a:latin typeface="urw-din"/>
              </a:rPr>
              <a:t> Font scale factor that is multiplied by the font-specific base size.</a:t>
            </a:r>
            <a:br>
              <a:rPr lang="en-US" b="0" i="1" dirty="0">
                <a:solidFill>
                  <a:srgbClr val="273239"/>
                </a:solidFill>
                <a:effectLst/>
                <a:latin typeface="urw-din"/>
              </a:rPr>
            </a:br>
            <a:r>
              <a:rPr lang="en-US" b="1" i="1" dirty="0">
                <a:solidFill>
                  <a:srgbClr val="273239"/>
                </a:solidFill>
                <a:effectLst/>
                <a:latin typeface="urw-din"/>
              </a:rPr>
              <a:t>color:</a:t>
            </a:r>
            <a:r>
              <a:rPr lang="en-US" b="0" i="1" dirty="0">
                <a:solidFill>
                  <a:srgbClr val="273239"/>
                </a:solidFill>
                <a:effectLst/>
                <a:latin typeface="urw-din"/>
              </a:rPr>
              <a:t> It is the color of text string to be drawn. For </a:t>
            </a:r>
            <a:r>
              <a:rPr lang="en-US" b="1" i="1" dirty="0">
                <a:solidFill>
                  <a:srgbClr val="273239"/>
                </a:solidFill>
                <a:effectLst/>
                <a:latin typeface="urw-din"/>
              </a:rPr>
              <a:t>BGR</a:t>
            </a:r>
            <a:r>
              <a:rPr lang="en-US" b="0" i="1" dirty="0">
                <a:solidFill>
                  <a:srgbClr val="273239"/>
                </a:solidFill>
                <a:effectLst/>
                <a:latin typeface="urw-din"/>
              </a:rPr>
              <a:t>, we pass a tuple. </a:t>
            </a:r>
            <a:r>
              <a:rPr lang="en-US" b="0" i="1" dirty="0" err="1">
                <a:solidFill>
                  <a:srgbClr val="273239"/>
                </a:solidFill>
                <a:effectLst/>
                <a:latin typeface="urw-din"/>
              </a:rPr>
              <a:t>eg</a:t>
            </a:r>
            <a:r>
              <a:rPr lang="en-US" b="0" i="1" dirty="0">
                <a:solidFill>
                  <a:srgbClr val="273239"/>
                </a:solidFill>
                <a:effectLst/>
                <a:latin typeface="urw-din"/>
              </a:rPr>
              <a:t>: (255, 0, 0) for blue color.</a:t>
            </a:r>
            <a:br>
              <a:rPr lang="en-US" b="0" i="1" dirty="0">
                <a:solidFill>
                  <a:srgbClr val="273239"/>
                </a:solidFill>
                <a:effectLst/>
                <a:latin typeface="urw-din"/>
              </a:rPr>
            </a:br>
            <a:r>
              <a:rPr lang="en-US" b="1" i="1" dirty="0">
                <a:solidFill>
                  <a:srgbClr val="273239"/>
                </a:solidFill>
                <a:effectLst/>
                <a:latin typeface="urw-din"/>
              </a:rPr>
              <a:t>thickness:</a:t>
            </a:r>
            <a:r>
              <a:rPr lang="en-US" b="0" i="1" dirty="0">
                <a:solidFill>
                  <a:srgbClr val="273239"/>
                </a:solidFill>
                <a:effectLst/>
                <a:latin typeface="urw-din"/>
              </a:rPr>
              <a:t> It is the thickness of the line in </a:t>
            </a:r>
            <a:r>
              <a:rPr lang="en-US" b="1" i="1" dirty="0" err="1">
                <a:solidFill>
                  <a:srgbClr val="273239"/>
                </a:solidFill>
                <a:effectLst/>
                <a:latin typeface="urw-din"/>
              </a:rPr>
              <a:t>px</a:t>
            </a:r>
            <a:r>
              <a:rPr lang="en-US" b="0" i="1" dirty="0">
                <a:solidFill>
                  <a:srgbClr val="273239"/>
                </a:solidFill>
                <a:effectLst/>
                <a:latin typeface="urw-din"/>
              </a:rPr>
              <a:t>.</a:t>
            </a:r>
            <a:br>
              <a:rPr lang="en-US" b="0" i="1" dirty="0">
                <a:solidFill>
                  <a:srgbClr val="273239"/>
                </a:solidFill>
                <a:effectLst/>
                <a:latin typeface="urw-din"/>
              </a:rPr>
            </a:br>
            <a:r>
              <a:rPr lang="en-US" b="1" i="1" dirty="0" err="1">
                <a:solidFill>
                  <a:srgbClr val="273239"/>
                </a:solidFill>
                <a:effectLst/>
                <a:latin typeface="urw-din"/>
              </a:rPr>
              <a:t>lineType</a:t>
            </a:r>
            <a:r>
              <a:rPr lang="en-US" b="1" i="1" dirty="0">
                <a:solidFill>
                  <a:srgbClr val="273239"/>
                </a:solidFill>
                <a:effectLst/>
                <a:latin typeface="urw-din"/>
              </a:rPr>
              <a:t>:</a:t>
            </a:r>
            <a:r>
              <a:rPr lang="en-US" b="0" i="1" dirty="0">
                <a:solidFill>
                  <a:srgbClr val="273239"/>
                </a:solidFill>
                <a:effectLst/>
                <a:latin typeface="urw-din"/>
              </a:rPr>
              <a:t> This is an optional </a:t>
            </a:r>
            <a:r>
              <a:rPr lang="en-US" b="0" i="1" dirty="0" err="1">
                <a:solidFill>
                  <a:srgbClr val="273239"/>
                </a:solidFill>
                <a:effectLst/>
                <a:latin typeface="urw-din"/>
              </a:rPr>
              <a:t>parameter.It</a:t>
            </a:r>
            <a:r>
              <a:rPr lang="en-US" b="0" i="1" dirty="0">
                <a:solidFill>
                  <a:srgbClr val="273239"/>
                </a:solidFill>
                <a:effectLst/>
                <a:latin typeface="urw-din"/>
              </a:rPr>
              <a:t> gives the type of the line to be used.</a:t>
            </a:r>
            <a:br>
              <a:rPr lang="en-US" b="0" i="1" dirty="0">
                <a:solidFill>
                  <a:srgbClr val="273239"/>
                </a:solidFill>
                <a:effectLst/>
                <a:latin typeface="urw-din"/>
              </a:rPr>
            </a:br>
            <a:r>
              <a:rPr lang="en-US" b="1" i="1" dirty="0" err="1">
                <a:solidFill>
                  <a:srgbClr val="273239"/>
                </a:solidFill>
                <a:effectLst/>
                <a:latin typeface="urw-din"/>
              </a:rPr>
              <a:t>bottomLeftOrigin</a:t>
            </a:r>
            <a:r>
              <a:rPr lang="en-US" b="1" i="1" dirty="0">
                <a:solidFill>
                  <a:srgbClr val="273239"/>
                </a:solidFill>
                <a:effectLst/>
                <a:latin typeface="urw-din"/>
              </a:rPr>
              <a:t>:</a:t>
            </a:r>
            <a:r>
              <a:rPr lang="en-US" b="0" i="1" dirty="0">
                <a:solidFill>
                  <a:srgbClr val="273239"/>
                </a:solidFill>
                <a:effectLst/>
                <a:latin typeface="urw-din"/>
              </a:rPr>
              <a:t> This is an optional parameter. When it is true, the image data origin is at the bottom-left corner. Otherwise, it is at the top-left corner.</a:t>
            </a:r>
          </a:p>
          <a:p>
            <a:pPr algn="l" fontAlgn="base"/>
            <a:r>
              <a:rPr lang="en-US" b="1" i="1" dirty="0">
                <a:solidFill>
                  <a:srgbClr val="273239"/>
                </a:solidFill>
                <a:effectLst/>
                <a:latin typeface="urw-din"/>
              </a:rPr>
              <a:t>Return Value:</a:t>
            </a:r>
            <a:r>
              <a:rPr lang="en-US" b="0" i="1" dirty="0">
                <a:solidFill>
                  <a:srgbClr val="273239"/>
                </a:solidFill>
                <a:effectLst/>
                <a:latin typeface="urw-din"/>
              </a:rPr>
              <a:t> It returns an image.</a:t>
            </a:r>
          </a:p>
          <a:p>
            <a:endParaRPr lang="en-IN" dirty="0"/>
          </a:p>
        </p:txBody>
      </p:sp>
    </p:spTree>
    <p:extLst>
      <p:ext uri="{BB962C8B-B14F-4D97-AF65-F5344CB8AC3E}">
        <p14:creationId xmlns:p14="http://schemas.microsoft.com/office/powerpoint/2010/main" val="1315901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C074-99C5-4491-AB6D-F6B07504A6F8}"/>
              </a:ext>
            </a:extLst>
          </p:cNvPr>
          <p:cNvSpPr>
            <a:spLocks noGrp="1"/>
          </p:cNvSpPr>
          <p:nvPr>
            <p:ph type="title"/>
          </p:nvPr>
        </p:nvSpPr>
        <p:spPr/>
        <p:txBody>
          <a:bodyPr/>
          <a:lstStyle/>
          <a:p>
            <a:r>
              <a:rPr lang="en-IN" dirty="0"/>
              <a:t>FUNCTION OF OPEN CV</a:t>
            </a:r>
          </a:p>
        </p:txBody>
      </p:sp>
      <p:sp>
        <p:nvSpPr>
          <p:cNvPr id="3" name="Content Placeholder 2">
            <a:extLst>
              <a:ext uri="{FF2B5EF4-FFF2-40B4-BE49-F238E27FC236}">
                <a16:creationId xmlns:a16="http://schemas.microsoft.com/office/drawing/2014/main" id="{88EC963A-F761-40D8-9FFD-48FEC99B491D}"/>
              </a:ext>
            </a:extLst>
          </p:cNvPr>
          <p:cNvSpPr>
            <a:spLocks noGrp="1"/>
          </p:cNvSpPr>
          <p:nvPr>
            <p:ph idx="1"/>
          </p:nvPr>
        </p:nvSpPr>
        <p:spPr/>
        <p:txBody>
          <a:bodyPr/>
          <a:lstStyle/>
          <a:p>
            <a:r>
              <a:rPr lang="en-IN" dirty="0"/>
              <a:t>1. cv2.imshow()</a:t>
            </a:r>
          </a:p>
          <a:p>
            <a:r>
              <a:rPr lang="en-US" b="1" i="1" dirty="0">
                <a:solidFill>
                  <a:srgbClr val="273239"/>
                </a:solidFill>
                <a:effectLst/>
                <a:latin typeface="urw-din"/>
              </a:rPr>
              <a:t>Syntax:</a:t>
            </a:r>
            <a:r>
              <a:rPr lang="en-US" b="0" i="1" dirty="0">
                <a:solidFill>
                  <a:srgbClr val="273239"/>
                </a:solidFill>
                <a:effectLst/>
                <a:latin typeface="urw-din"/>
              </a:rPr>
              <a:t> cv2.imshow(</a:t>
            </a:r>
            <a:r>
              <a:rPr lang="en-US" b="0" i="1" dirty="0" err="1">
                <a:solidFill>
                  <a:srgbClr val="273239"/>
                </a:solidFill>
                <a:effectLst/>
                <a:latin typeface="urw-din"/>
              </a:rPr>
              <a:t>window_name</a:t>
            </a:r>
            <a:r>
              <a:rPr lang="en-US" b="0" i="1" dirty="0">
                <a:solidFill>
                  <a:srgbClr val="273239"/>
                </a:solidFill>
                <a:effectLst/>
                <a:latin typeface="urw-din"/>
              </a:rPr>
              <a:t>, image)</a:t>
            </a:r>
            <a:br>
              <a:rPr lang="en-US" dirty="0"/>
            </a:br>
            <a:r>
              <a:rPr lang="en-US" b="1" i="1" dirty="0">
                <a:solidFill>
                  <a:srgbClr val="273239"/>
                </a:solidFill>
                <a:effectLst/>
                <a:latin typeface="urw-din"/>
              </a:rPr>
              <a:t>Parameters:</a:t>
            </a:r>
            <a:r>
              <a:rPr lang="en-US" b="0" i="1" dirty="0">
                <a:solidFill>
                  <a:srgbClr val="273239"/>
                </a:solidFill>
                <a:effectLst/>
                <a:latin typeface="urw-din"/>
              </a:rPr>
              <a:t> </a:t>
            </a:r>
            <a:br>
              <a:rPr lang="en-US" dirty="0"/>
            </a:br>
            <a:r>
              <a:rPr lang="en-US" b="1" i="1" dirty="0" err="1">
                <a:solidFill>
                  <a:srgbClr val="273239"/>
                </a:solidFill>
                <a:effectLst/>
                <a:latin typeface="urw-din"/>
              </a:rPr>
              <a:t>window_name</a:t>
            </a:r>
            <a:r>
              <a:rPr lang="en-US" b="1" i="1" dirty="0">
                <a:solidFill>
                  <a:srgbClr val="273239"/>
                </a:solidFill>
                <a:effectLst/>
                <a:latin typeface="urw-din"/>
              </a:rPr>
              <a:t>:</a:t>
            </a:r>
            <a:r>
              <a:rPr lang="en-US" b="0" i="1" dirty="0">
                <a:solidFill>
                  <a:srgbClr val="273239"/>
                </a:solidFill>
                <a:effectLst/>
                <a:latin typeface="urw-din"/>
              </a:rPr>
              <a:t> A string representing the name of the window in which image to be displayed. </a:t>
            </a:r>
            <a:br>
              <a:rPr lang="en-US" dirty="0"/>
            </a:br>
            <a:r>
              <a:rPr lang="en-US" b="1" i="1" dirty="0">
                <a:solidFill>
                  <a:srgbClr val="273239"/>
                </a:solidFill>
                <a:effectLst/>
                <a:latin typeface="urw-din"/>
              </a:rPr>
              <a:t>image:</a:t>
            </a:r>
            <a:r>
              <a:rPr lang="en-US" b="0" i="1" dirty="0">
                <a:solidFill>
                  <a:srgbClr val="273239"/>
                </a:solidFill>
                <a:effectLst/>
                <a:latin typeface="urw-din"/>
              </a:rPr>
              <a:t> It is the image that is to be displayed.</a:t>
            </a:r>
            <a:br>
              <a:rPr lang="en-US" dirty="0"/>
            </a:br>
            <a:r>
              <a:rPr lang="en-US" b="1" i="1" dirty="0">
                <a:solidFill>
                  <a:srgbClr val="273239"/>
                </a:solidFill>
                <a:effectLst/>
                <a:latin typeface="urw-din"/>
              </a:rPr>
              <a:t>Return Value:</a:t>
            </a:r>
            <a:r>
              <a:rPr lang="en-US" b="0" i="1" dirty="0">
                <a:solidFill>
                  <a:srgbClr val="273239"/>
                </a:solidFill>
                <a:effectLst/>
                <a:latin typeface="urw-din"/>
              </a:rPr>
              <a:t> It doesn’t returns anything. </a:t>
            </a:r>
            <a:endParaRPr lang="en-IN" b="0" i="1" dirty="0">
              <a:solidFill>
                <a:srgbClr val="273239"/>
              </a:solidFill>
              <a:effectLst/>
              <a:latin typeface="urw-din"/>
            </a:endParaRPr>
          </a:p>
          <a:p>
            <a:r>
              <a:rPr lang="en-IN" i="1" dirty="0">
                <a:solidFill>
                  <a:srgbClr val="273239"/>
                </a:solidFill>
                <a:latin typeface="urw-din"/>
              </a:rPr>
              <a:t>2. cv2.waitkey()</a:t>
            </a:r>
            <a:endParaRPr lang="en-IN" dirty="0"/>
          </a:p>
          <a:p>
            <a:r>
              <a:rPr lang="en-US" b="1" i="0" dirty="0" err="1">
                <a:solidFill>
                  <a:srgbClr val="273239"/>
                </a:solidFill>
                <a:effectLst/>
                <a:latin typeface="urw-din"/>
              </a:rPr>
              <a:t>waitkey</a:t>
            </a:r>
            <a:r>
              <a:rPr lang="en-US" b="1" i="0" dirty="0">
                <a:solidFill>
                  <a:srgbClr val="273239"/>
                </a:solidFill>
                <a:effectLst/>
                <a:latin typeface="urw-din"/>
              </a:rPr>
              <a:t>() function </a:t>
            </a:r>
            <a:r>
              <a:rPr lang="en-US" b="0" i="0" dirty="0">
                <a:solidFill>
                  <a:srgbClr val="273239"/>
                </a:solidFill>
                <a:effectLst/>
                <a:latin typeface="urw-din"/>
              </a:rPr>
              <a:t>of Python OpenCV allows users to display a window for given milliseconds or until any key is pressed. It takes time in milliseconds as a parameter and waits for the given time to destroy the window, if 0 is passed in the argument it waits till any key is pressed. </a:t>
            </a:r>
            <a:endParaRPr lang="en-IN" dirty="0"/>
          </a:p>
        </p:txBody>
      </p:sp>
    </p:spTree>
    <p:extLst>
      <p:ext uri="{BB962C8B-B14F-4D97-AF65-F5344CB8AC3E}">
        <p14:creationId xmlns:p14="http://schemas.microsoft.com/office/powerpoint/2010/main" val="421646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1F79-8BE0-4D09-B46F-86F96C189206}"/>
              </a:ext>
            </a:extLst>
          </p:cNvPr>
          <p:cNvSpPr>
            <a:spLocks noGrp="1"/>
          </p:cNvSpPr>
          <p:nvPr>
            <p:ph type="title"/>
          </p:nvPr>
        </p:nvSpPr>
        <p:spPr/>
        <p:txBody>
          <a:bodyPr/>
          <a:lstStyle/>
          <a:p>
            <a:r>
              <a:rPr lang="en-IN" dirty="0"/>
              <a:t>DEPENDENCY FACE RECOGNITION</a:t>
            </a:r>
          </a:p>
        </p:txBody>
      </p:sp>
      <p:sp>
        <p:nvSpPr>
          <p:cNvPr id="3" name="Content Placeholder 2">
            <a:extLst>
              <a:ext uri="{FF2B5EF4-FFF2-40B4-BE49-F238E27FC236}">
                <a16:creationId xmlns:a16="http://schemas.microsoft.com/office/drawing/2014/main" id="{C859E2F8-1CAD-4A48-9B67-4BD8F157302E}"/>
              </a:ext>
            </a:extLst>
          </p:cNvPr>
          <p:cNvSpPr>
            <a:spLocks noGrp="1"/>
          </p:cNvSpPr>
          <p:nvPr>
            <p:ph idx="1"/>
          </p:nvPr>
        </p:nvSpPr>
        <p:spPr/>
        <p:txBody>
          <a:bodyPr/>
          <a:lstStyle/>
          <a:p>
            <a:r>
              <a:rPr lang="en-IN" dirty="0"/>
              <a:t>1. DLIB</a:t>
            </a:r>
          </a:p>
          <a:p>
            <a:r>
              <a:rPr lang="en-IN" dirty="0"/>
              <a:t>2. PILLOW</a:t>
            </a:r>
          </a:p>
          <a:p>
            <a:r>
              <a:rPr lang="en-IN" dirty="0"/>
              <a:t>3. CMAKE</a:t>
            </a:r>
          </a:p>
          <a:p>
            <a:endParaRPr lang="en-IN" dirty="0"/>
          </a:p>
          <a:p>
            <a:endParaRPr lang="en-IN" dirty="0"/>
          </a:p>
        </p:txBody>
      </p:sp>
    </p:spTree>
    <p:extLst>
      <p:ext uri="{BB962C8B-B14F-4D97-AF65-F5344CB8AC3E}">
        <p14:creationId xmlns:p14="http://schemas.microsoft.com/office/powerpoint/2010/main" val="3816338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554B-45D7-4B70-B99C-80FF3DD14D07}"/>
              </a:ext>
            </a:extLst>
          </p:cNvPr>
          <p:cNvSpPr>
            <a:spLocks noGrp="1"/>
          </p:cNvSpPr>
          <p:nvPr>
            <p:ph type="title"/>
          </p:nvPr>
        </p:nvSpPr>
        <p:spPr/>
        <p:txBody>
          <a:bodyPr/>
          <a:lstStyle/>
          <a:p>
            <a:r>
              <a:rPr lang="en-IN" dirty="0" err="1"/>
              <a:t>dLIB</a:t>
            </a:r>
            <a:endParaRPr lang="en-IN" dirty="0"/>
          </a:p>
        </p:txBody>
      </p:sp>
      <p:sp>
        <p:nvSpPr>
          <p:cNvPr id="3" name="Content Placeholder 2">
            <a:extLst>
              <a:ext uri="{FF2B5EF4-FFF2-40B4-BE49-F238E27FC236}">
                <a16:creationId xmlns:a16="http://schemas.microsoft.com/office/drawing/2014/main" id="{041E9A29-3664-480C-A940-7C369939F6F6}"/>
              </a:ext>
            </a:extLst>
          </p:cNvPr>
          <p:cNvSpPr>
            <a:spLocks noGrp="1"/>
          </p:cNvSpPr>
          <p:nvPr>
            <p:ph idx="1"/>
          </p:nvPr>
        </p:nvSpPr>
        <p:spPr>
          <a:xfrm>
            <a:off x="518714" y="1386148"/>
            <a:ext cx="8596668" cy="3880773"/>
          </a:xfrm>
        </p:spPr>
        <p:txBody>
          <a:bodyPr>
            <a:noAutofit/>
          </a:bodyPr>
          <a:lstStyle/>
          <a:p>
            <a:pPr algn="l"/>
            <a:r>
              <a:rPr lang="en-US" sz="1600" b="0" i="0" dirty="0">
                <a:solidFill>
                  <a:srgbClr val="051E50"/>
                </a:solidFill>
                <a:effectLst/>
                <a:latin typeface="proxima-nova"/>
              </a:rPr>
              <a:t>The </a:t>
            </a:r>
            <a:r>
              <a:rPr lang="en-US" sz="1600" b="0" i="0" dirty="0" err="1">
                <a:solidFill>
                  <a:srgbClr val="051E50"/>
                </a:solidFill>
                <a:effectLst/>
                <a:latin typeface="proxima-nova"/>
              </a:rPr>
              <a:t>dlib</a:t>
            </a:r>
            <a:r>
              <a:rPr lang="en-US" sz="1600" b="0" i="0" dirty="0">
                <a:solidFill>
                  <a:srgbClr val="051E50"/>
                </a:solidFill>
                <a:effectLst/>
                <a:latin typeface="proxima-nova"/>
              </a:rPr>
              <a:t> library provides two functions that can be used for face detection:</a:t>
            </a:r>
          </a:p>
          <a:p>
            <a:pPr algn="l" rtl="0">
              <a:buFont typeface="+mj-lt"/>
              <a:buAutoNum type="arabicPeriod"/>
            </a:pPr>
            <a:r>
              <a:rPr lang="en-US" sz="1600" b="1" i="0" dirty="0">
                <a:solidFill>
                  <a:srgbClr val="051E50"/>
                </a:solidFill>
                <a:effectLst/>
                <a:latin typeface="proxima-nova"/>
              </a:rPr>
              <a:t>HOG + Linear SVM:</a:t>
            </a:r>
            <a:r>
              <a:rPr lang="en-US" sz="1600" b="0" i="0" dirty="0">
                <a:solidFill>
                  <a:srgbClr val="051E50"/>
                </a:solidFill>
                <a:effectLst/>
                <a:latin typeface="proxima-nova"/>
              </a:rPr>
              <a:t> </a:t>
            </a:r>
            <a:r>
              <a:rPr lang="en-US" sz="1600" b="0" i="0" dirty="0" err="1">
                <a:solidFill>
                  <a:srgbClr val="000000"/>
                </a:solidFill>
                <a:effectLst/>
                <a:latin typeface="inherit"/>
              </a:rPr>
              <a:t>dlib.</a:t>
            </a:r>
            <a:r>
              <a:rPr lang="en-US" sz="1600" b="0" i="0" dirty="0" err="1">
                <a:solidFill>
                  <a:srgbClr val="004ED0"/>
                </a:solidFill>
                <a:effectLst/>
                <a:latin typeface="inherit"/>
              </a:rPr>
              <a:t>get_frontal_face_detector</a:t>
            </a:r>
            <a:r>
              <a:rPr lang="en-US" sz="1600" b="0" i="0" dirty="0">
                <a:solidFill>
                  <a:srgbClr val="000000"/>
                </a:solidFill>
                <a:effectLst/>
                <a:latin typeface="inherit"/>
              </a:rPr>
              <a:t>()</a:t>
            </a:r>
            <a:endParaRPr lang="en-US" sz="1600" b="0" i="0" dirty="0">
              <a:solidFill>
                <a:srgbClr val="051E50"/>
              </a:solidFill>
              <a:effectLst/>
              <a:latin typeface="Source Code Pro" panose="020B0604020202020204" pitchFamily="49" charset="0"/>
            </a:endParaRPr>
          </a:p>
          <a:p>
            <a:pPr algn="l" rtl="0">
              <a:buFont typeface="+mj-lt"/>
              <a:buAutoNum type="arabicPeriod"/>
            </a:pPr>
            <a:r>
              <a:rPr lang="en-US" sz="1600" b="1" i="0" dirty="0">
                <a:solidFill>
                  <a:srgbClr val="051E50"/>
                </a:solidFill>
                <a:effectLst/>
                <a:latin typeface="proxima-nova"/>
              </a:rPr>
              <a:t>MMOD CNN:</a:t>
            </a:r>
            <a:r>
              <a:rPr lang="en-US" sz="1600" b="0" i="0" dirty="0">
                <a:solidFill>
                  <a:srgbClr val="051E50"/>
                </a:solidFill>
                <a:effectLst/>
                <a:latin typeface="proxima-nova"/>
              </a:rPr>
              <a:t> </a:t>
            </a:r>
            <a:r>
              <a:rPr lang="en-US" sz="1600" b="0" i="0" dirty="0">
                <a:solidFill>
                  <a:srgbClr val="000000"/>
                </a:solidFill>
                <a:effectLst/>
                <a:latin typeface="inherit"/>
              </a:rPr>
              <a:t>dlib.</a:t>
            </a:r>
            <a:r>
              <a:rPr lang="en-US" sz="1600" b="0" i="0" dirty="0">
                <a:solidFill>
                  <a:srgbClr val="004ED0"/>
                </a:solidFill>
                <a:effectLst/>
                <a:latin typeface="inherit"/>
              </a:rPr>
              <a:t>cnn_face_detection_model_v1</a:t>
            </a:r>
            <a:r>
              <a:rPr lang="en-US" sz="1600" b="0" i="0" dirty="0">
                <a:solidFill>
                  <a:srgbClr val="000000"/>
                </a:solidFill>
                <a:effectLst/>
                <a:latin typeface="inherit"/>
              </a:rPr>
              <a:t>(</a:t>
            </a:r>
            <a:r>
              <a:rPr lang="en-US" sz="1600" b="0" i="0" dirty="0" err="1">
                <a:solidFill>
                  <a:srgbClr val="000000"/>
                </a:solidFill>
                <a:effectLst/>
                <a:latin typeface="inherit"/>
              </a:rPr>
              <a:t>modelPath</a:t>
            </a:r>
            <a:r>
              <a:rPr lang="en-US" sz="1600" b="0" i="0" dirty="0">
                <a:solidFill>
                  <a:srgbClr val="000000"/>
                </a:solidFill>
                <a:effectLst/>
                <a:latin typeface="inherit"/>
              </a:rPr>
              <a:t>)</a:t>
            </a:r>
            <a:endParaRPr lang="en-US" sz="1600" b="0" i="0" dirty="0">
              <a:solidFill>
                <a:srgbClr val="051E50"/>
              </a:solidFill>
              <a:effectLst/>
              <a:latin typeface="Source Code Pro" panose="020B0604020202020204" pitchFamily="49" charset="0"/>
            </a:endParaRPr>
          </a:p>
          <a:p>
            <a:pPr algn="l"/>
            <a:r>
              <a:rPr lang="en-US" sz="1600" b="0" i="0" dirty="0">
                <a:solidFill>
                  <a:srgbClr val="051E50"/>
                </a:solidFill>
                <a:effectLst/>
                <a:latin typeface="proxima-nova"/>
              </a:rPr>
              <a:t>The </a:t>
            </a:r>
          </a:p>
          <a:p>
            <a:pPr algn="l" rtl="0"/>
            <a:r>
              <a:rPr lang="en-US" sz="1600" dirty="0" err="1">
                <a:solidFill>
                  <a:srgbClr val="000000"/>
                </a:solidFill>
                <a:effectLst/>
                <a:latin typeface="inherit"/>
              </a:rPr>
              <a:t>get_frontal_face_detector</a:t>
            </a:r>
            <a:endParaRPr lang="en-US" sz="1600" dirty="0">
              <a:effectLst/>
              <a:latin typeface="Source Code Pro" panose="020B0604020202020204" pitchFamily="49" charset="0"/>
            </a:endParaRPr>
          </a:p>
          <a:p>
            <a:r>
              <a:rPr lang="en-US" sz="1600" dirty="0"/>
              <a:t> function does not accept any parameters. A call to it returns the pre-trained HOG + Linear SVM face detector included in the </a:t>
            </a:r>
            <a:r>
              <a:rPr lang="en-US" sz="1600" dirty="0" err="1"/>
              <a:t>dlib</a:t>
            </a:r>
            <a:r>
              <a:rPr lang="en-US" sz="1600" dirty="0"/>
              <a:t> library.</a:t>
            </a:r>
          </a:p>
          <a:p>
            <a:pPr algn="l"/>
            <a:r>
              <a:rPr lang="en-US" sz="1600" b="0" i="0" dirty="0" err="1">
                <a:solidFill>
                  <a:srgbClr val="051E50"/>
                </a:solidFill>
                <a:effectLst/>
                <a:latin typeface="proxima-nova"/>
              </a:rPr>
              <a:t>Dlib’s</a:t>
            </a:r>
            <a:r>
              <a:rPr lang="en-US" sz="1600" b="0" i="0" dirty="0">
                <a:solidFill>
                  <a:srgbClr val="051E50"/>
                </a:solidFill>
                <a:effectLst/>
                <a:latin typeface="proxima-nova"/>
              </a:rPr>
              <a:t> HOG + Linear SVM face detector is fast and efficient. By nature of how the Histogram of Oriented Gradients (HOG) descriptor works, it is </a:t>
            </a:r>
            <a:r>
              <a:rPr lang="en-US" sz="1600" b="0" i="1" dirty="0">
                <a:solidFill>
                  <a:srgbClr val="051E50"/>
                </a:solidFill>
                <a:effectLst/>
                <a:latin typeface="proxima-nova"/>
              </a:rPr>
              <a:t>not</a:t>
            </a:r>
            <a:r>
              <a:rPr lang="en-US" sz="1600" b="0" i="0" dirty="0">
                <a:solidFill>
                  <a:srgbClr val="051E50"/>
                </a:solidFill>
                <a:effectLst/>
                <a:latin typeface="proxima-nova"/>
              </a:rPr>
              <a:t> invariant to changes in rotation and viewing angle.</a:t>
            </a:r>
          </a:p>
          <a:p>
            <a:pPr algn="l"/>
            <a:r>
              <a:rPr lang="en-US" sz="1600" b="0" i="0" dirty="0">
                <a:solidFill>
                  <a:srgbClr val="051E50"/>
                </a:solidFill>
                <a:effectLst/>
                <a:latin typeface="proxima-nova"/>
              </a:rPr>
              <a:t>For more robust face detection, you can use the MMOD CNN face detector, available via the </a:t>
            </a:r>
          </a:p>
          <a:p>
            <a:pPr algn="l" rtl="0"/>
            <a:r>
              <a:rPr lang="en-US" sz="1600" dirty="0">
                <a:solidFill>
                  <a:srgbClr val="000000"/>
                </a:solidFill>
                <a:effectLst/>
                <a:latin typeface="inherit"/>
              </a:rPr>
              <a:t>cnn_face_detection_model_v1</a:t>
            </a:r>
            <a:endParaRPr lang="en-US" sz="1600" dirty="0">
              <a:effectLst/>
              <a:latin typeface="Source Code Pro" panose="020B0509030403020204" pitchFamily="49" charset="0"/>
            </a:endParaRPr>
          </a:p>
          <a:p>
            <a:pPr algn="l" rtl="0"/>
            <a:r>
              <a:rPr lang="en-US" sz="1600" dirty="0"/>
              <a:t> function. This method accepts a single parameter, </a:t>
            </a:r>
            <a:r>
              <a:rPr lang="en-US" sz="1600" dirty="0" err="1">
                <a:solidFill>
                  <a:srgbClr val="000000"/>
                </a:solidFill>
                <a:effectLst/>
                <a:latin typeface="inherit"/>
              </a:rPr>
              <a:t>modelPath</a:t>
            </a:r>
            <a:endParaRPr lang="en-US" sz="1600" dirty="0">
              <a:effectLst/>
              <a:latin typeface="Source Code Pro" panose="020B0509030403020204" pitchFamily="49" charset="0"/>
            </a:endParaRPr>
          </a:p>
          <a:p>
            <a:pPr algn="l" rtl="0"/>
            <a:r>
              <a:rPr lang="en-US" sz="1600" dirty="0"/>
              <a:t>, which is the path to the pre-trained </a:t>
            </a:r>
            <a:r>
              <a:rPr lang="en-US" sz="1600" dirty="0">
                <a:solidFill>
                  <a:srgbClr val="000000"/>
                </a:solidFill>
                <a:effectLst/>
                <a:latin typeface="inherit"/>
              </a:rPr>
              <a:t>mmod_human_face_detector.dat</a:t>
            </a:r>
            <a:endParaRPr lang="en-US" sz="1600" dirty="0">
              <a:effectLst/>
              <a:latin typeface="Source Code Pro" panose="020B0509030403020204" pitchFamily="49" charset="0"/>
            </a:endParaRPr>
          </a:p>
          <a:p>
            <a:r>
              <a:rPr lang="en-US" sz="1600" dirty="0"/>
              <a:t> file residing on disk.</a:t>
            </a:r>
            <a:endParaRPr lang="en-IN" sz="1600" dirty="0"/>
          </a:p>
        </p:txBody>
      </p:sp>
    </p:spTree>
    <p:extLst>
      <p:ext uri="{BB962C8B-B14F-4D97-AF65-F5344CB8AC3E}">
        <p14:creationId xmlns:p14="http://schemas.microsoft.com/office/powerpoint/2010/main" val="394303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35560" y="1500174"/>
          <a:ext cx="7817988"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nvGraphicFramePr>
        <p:xfrm>
          <a:off x="1947329" y="332656"/>
          <a:ext cx="4320480" cy="12241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p:cNvPicPr>
            <a:picLocks noChangeAspect="1" noChangeArrowheads="1"/>
          </p:cNvPicPr>
          <p:nvPr/>
        </p:nvPicPr>
        <p:blipFill>
          <a:blip r:embed="rId12"/>
          <a:srcRect/>
          <a:stretch>
            <a:fillRect/>
          </a:stretch>
        </p:blipFill>
        <p:spPr bwMode="auto">
          <a:xfrm>
            <a:off x="3524232" y="3643314"/>
            <a:ext cx="2286016" cy="1500198"/>
          </a:xfrm>
          <a:prstGeom prst="rect">
            <a:avLst/>
          </a:prstGeom>
          <a:noFill/>
          <a:ln w="9525">
            <a:noFill/>
            <a:miter lim="800000"/>
            <a:headEnd/>
            <a:tailEnd/>
          </a:ln>
          <a:effectLst/>
        </p:spPr>
      </p:pic>
      <p:pic>
        <p:nvPicPr>
          <p:cNvPr id="1027" name="Picture 3"/>
          <p:cNvPicPr>
            <a:picLocks noChangeAspect="1" noChangeArrowheads="1"/>
          </p:cNvPicPr>
          <p:nvPr/>
        </p:nvPicPr>
        <p:blipFill>
          <a:blip r:embed="rId13"/>
          <a:srcRect/>
          <a:stretch>
            <a:fillRect/>
          </a:stretch>
        </p:blipFill>
        <p:spPr bwMode="auto">
          <a:xfrm>
            <a:off x="6238877" y="3643315"/>
            <a:ext cx="1704975" cy="1381125"/>
          </a:xfrm>
          <a:prstGeom prst="rect">
            <a:avLst/>
          </a:prstGeom>
          <a:noFill/>
          <a:ln w="9525">
            <a:noFill/>
            <a:miter lim="800000"/>
            <a:headEnd/>
            <a:tailEnd/>
          </a:ln>
          <a:effectLst/>
        </p:spPr>
      </p:pic>
    </p:spTree>
    <p:extLst>
      <p:ext uri="{BB962C8B-B14F-4D97-AF65-F5344CB8AC3E}">
        <p14:creationId xmlns:p14="http://schemas.microsoft.com/office/powerpoint/2010/main" val="3344066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654F-DFEE-46B5-87B1-C94A4DAA53E3}"/>
              </a:ext>
            </a:extLst>
          </p:cNvPr>
          <p:cNvSpPr>
            <a:spLocks noGrp="1"/>
          </p:cNvSpPr>
          <p:nvPr>
            <p:ph type="title"/>
          </p:nvPr>
        </p:nvSpPr>
        <p:spPr/>
        <p:txBody>
          <a:bodyPr/>
          <a:lstStyle/>
          <a:p>
            <a:r>
              <a:rPr lang="en-IN" dirty="0"/>
              <a:t>PILLOW	</a:t>
            </a:r>
            <a:br>
              <a:rPr lang="en-IN" dirty="0"/>
            </a:br>
            <a:endParaRPr lang="en-IN" dirty="0"/>
          </a:p>
        </p:txBody>
      </p:sp>
      <p:sp>
        <p:nvSpPr>
          <p:cNvPr id="3" name="Content Placeholder 2">
            <a:extLst>
              <a:ext uri="{FF2B5EF4-FFF2-40B4-BE49-F238E27FC236}">
                <a16:creationId xmlns:a16="http://schemas.microsoft.com/office/drawing/2014/main" id="{CC3F3AEB-8CFF-4D4C-A96F-4DFC52DE5E8B}"/>
              </a:ext>
            </a:extLst>
          </p:cNvPr>
          <p:cNvSpPr>
            <a:spLocks noGrp="1"/>
          </p:cNvSpPr>
          <p:nvPr>
            <p:ph idx="1"/>
          </p:nvPr>
        </p:nvSpPr>
        <p:spPr/>
        <p:txBody>
          <a:bodyPr/>
          <a:lstStyle/>
          <a:p>
            <a:pPr algn="just"/>
            <a:r>
              <a:rPr lang="en-US" b="0" i="0" dirty="0">
                <a:solidFill>
                  <a:srgbClr val="333333"/>
                </a:solidFill>
                <a:effectLst/>
                <a:latin typeface="inter-regular"/>
              </a:rPr>
              <a:t>Python Pillow module is built on top of PIL (Python Image Library). It is the essential modules for image processing in Python. But it is not supported by Python 3. But, we can use this module with the Python 3.x versions as PIL. It supports the variability of images such as </a:t>
            </a:r>
            <a:r>
              <a:rPr lang="en-US" b="0" i="0" u="none" strike="noStrike" dirty="0">
                <a:solidFill>
                  <a:srgbClr val="008000"/>
                </a:solidFill>
                <a:effectLst/>
                <a:latin typeface="inter-regular"/>
                <a:hlinkClick r:id="rId2"/>
              </a:rPr>
              <a:t>jpeg</a:t>
            </a:r>
            <a:r>
              <a:rPr lang="en-US" b="0" i="0" dirty="0">
                <a:solidFill>
                  <a:srgbClr val="333333"/>
                </a:solidFill>
                <a:effectLst/>
                <a:latin typeface="inter-regular"/>
              </a:rPr>
              <a:t>, </a:t>
            </a:r>
            <a:r>
              <a:rPr lang="en-US" b="0" i="0" u="none" strike="noStrike" dirty="0" err="1">
                <a:solidFill>
                  <a:srgbClr val="008000"/>
                </a:solidFill>
                <a:effectLst/>
                <a:latin typeface="inter-regular"/>
                <a:hlinkClick r:id="rId3"/>
              </a:rPr>
              <a:t>png</a:t>
            </a:r>
            <a:r>
              <a:rPr lang="en-US" b="0" i="0" dirty="0">
                <a:solidFill>
                  <a:srgbClr val="333333"/>
                </a:solidFill>
                <a:effectLst/>
                <a:latin typeface="inter-regular"/>
              </a:rPr>
              <a:t>, bmp, </a:t>
            </a:r>
            <a:r>
              <a:rPr lang="en-US" b="0" i="0" u="none" strike="noStrike" dirty="0">
                <a:solidFill>
                  <a:srgbClr val="008000"/>
                </a:solidFill>
                <a:effectLst/>
                <a:latin typeface="inter-regular"/>
                <a:hlinkClick r:id="rId4"/>
              </a:rPr>
              <a:t>gif</a:t>
            </a:r>
            <a:r>
              <a:rPr lang="en-US" b="0" i="0" dirty="0">
                <a:solidFill>
                  <a:srgbClr val="333333"/>
                </a:solidFill>
                <a:effectLst/>
                <a:latin typeface="inter-regular"/>
              </a:rPr>
              <a:t>, ppm, and tiff.</a:t>
            </a:r>
          </a:p>
          <a:p>
            <a:pPr algn="just"/>
            <a:r>
              <a:rPr lang="en-US" b="0" i="0" dirty="0">
                <a:solidFill>
                  <a:srgbClr val="333333"/>
                </a:solidFill>
                <a:effectLst/>
                <a:latin typeface="inter-regular"/>
              </a:rPr>
              <a:t>We can do anything on the digital images using the pillow module. In the upcoming section, we will learn various operations on the images such as filtering images, Creating thumbnail, merging images, cropping images, blur an image, resizing an image, creating a water mark and many other operations.</a:t>
            </a:r>
          </a:p>
          <a:p>
            <a:endParaRPr lang="en-IN" dirty="0"/>
          </a:p>
        </p:txBody>
      </p:sp>
    </p:spTree>
    <p:extLst>
      <p:ext uri="{BB962C8B-B14F-4D97-AF65-F5344CB8AC3E}">
        <p14:creationId xmlns:p14="http://schemas.microsoft.com/office/powerpoint/2010/main" val="2728101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C852-1503-4136-9854-5A3691093972}"/>
              </a:ext>
            </a:extLst>
          </p:cNvPr>
          <p:cNvSpPr>
            <a:spLocks noGrp="1"/>
          </p:cNvSpPr>
          <p:nvPr>
            <p:ph type="title"/>
          </p:nvPr>
        </p:nvSpPr>
        <p:spPr/>
        <p:txBody>
          <a:bodyPr/>
          <a:lstStyle/>
          <a:p>
            <a:r>
              <a:rPr lang="en-IN" dirty="0"/>
              <a:t>CMAKE	</a:t>
            </a:r>
          </a:p>
        </p:txBody>
      </p:sp>
      <p:sp>
        <p:nvSpPr>
          <p:cNvPr id="3" name="Content Placeholder 2">
            <a:extLst>
              <a:ext uri="{FF2B5EF4-FFF2-40B4-BE49-F238E27FC236}">
                <a16:creationId xmlns:a16="http://schemas.microsoft.com/office/drawing/2014/main" id="{E505848E-FAEC-46B1-910D-1B154B155BF9}"/>
              </a:ext>
            </a:extLst>
          </p:cNvPr>
          <p:cNvSpPr>
            <a:spLocks noGrp="1"/>
          </p:cNvSpPr>
          <p:nvPr>
            <p:ph idx="1"/>
          </p:nvPr>
        </p:nvSpPr>
        <p:spPr/>
        <p:txBody>
          <a:bodyPr/>
          <a:lstStyle/>
          <a:p>
            <a:pPr algn="l"/>
            <a:r>
              <a:rPr lang="en-US" b="0" i="0" u="none" strike="noStrike" dirty="0" err="1">
                <a:solidFill>
                  <a:srgbClr val="2980B9"/>
                </a:solidFill>
                <a:effectLst/>
                <a:latin typeface="Lato" panose="020B0604020202020204" pitchFamily="34" charset="0"/>
                <a:hlinkClick r:id="rId2"/>
              </a:rPr>
              <a:t>CMake</a:t>
            </a:r>
            <a:r>
              <a:rPr lang="en-US" b="0" i="0" dirty="0">
                <a:solidFill>
                  <a:srgbClr val="404040"/>
                </a:solidFill>
                <a:effectLst/>
                <a:latin typeface="Lato" panose="020B0604020202020204" pitchFamily="34" charset="0"/>
              </a:rPr>
              <a:t> is used to control the software compilation process using simple platform and compiler independent configuration files, and generate native </a:t>
            </a:r>
            <a:r>
              <a:rPr lang="en-US" b="0" i="0" dirty="0" err="1">
                <a:solidFill>
                  <a:srgbClr val="404040"/>
                </a:solidFill>
                <a:effectLst/>
                <a:latin typeface="Lato" panose="020B0604020202020204" pitchFamily="34" charset="0"/>
              </a:rPr>
              <a:t>makefiles</a:t>
            </a:r>
            <a:r>
              <a:rPr lang="en-US" b="0" i="0" dirty="0">
                <a:solidFill>
                  <a:srgbClr val="404040"/>
                </a:solidFill>
                <a:effectLst/>
                <a:latin typeface="Lato" panose="020B0604020202020204" pitchFamily="34" charset="0"/>
              </a:rPr>
              <a:t> and workspaces that can be used in the compiler environment of your choice.</a:t>
            </a:r>
          </a:p>
          <a:p>
            <a:pPr algn="l"/>
            <a:r>
              <a:rPr lang="en-US" b="0" i="0" dirty="0">
                <a:solidFill>
                  <a:srgbClr val="404040"/>
                </a:solidFill>
                <a:effectLst/>
                <a:latin typeface="Lato" panose="020B0604020202020204" pitchFamily="34" charset="0"/>
              </a:rPr>
              <a:t>The suite of </a:t>
            </a:r>
            <a:r>
              <a:rPr lang="en-US" b="0" i="0" dirty="0" err="1">
                <a:solidFill>
                  <a:srgbClr val="404040"/>
                </a:solidFill>
                <a:effectLst/>
                <a:latin typeface="Lato" panose="020B0604020202020204" pitchFamily="34" charset="0"/>
              </a:rPr>
              <a:t>CMake</a:t>
            </a:r>
            <a:r>
              <a:rPr lang="en-US" b="0" i="0" dirty="0">
                <a:solidFill>
                  <a:srgbClr val="404040"/>
                </a:solidFill>
                <a:effectLst/>
                <a:latin typeface="Lato" panose="020B0604020202020204" pitchFamily="34" charset="0"/>
              </a:rPr>
              <a:t> tools were created by </a:t>
            </a:r>
            <a:r>
              <a:rPr lang="en-US" b="0" i="0" dirty="0" err="1">
                <a:solidFill>
                  <a:srgbClr val="404040"/>
                </a:solidFill>
                <a:effectLst/>
                <a:latin typeface="Lato" panose="020B0604020202020204" pitchFamily="34" charset="0"/>
              </a:rPr>
              <a:t>Kitware</a:t>
            </a:r>
            <a:r>
              <a:rPr lang="en-US" b="0" i="0" dirty="0">
                <a:solidFill>
                  <a:srgbClr val="404040"/>
                </a:solidFill>
                <a:effectLst/>
                <a:latin typeface="Lato" panose="020B0604020202020204" pitchFamily="34" charset="0"/>
              </a:rPr>
              <a:t> in response to the need for a powerful, cross-platform build environment for open-source projects such as </a:t>
            </a:r>
            <a:r>
              <a:rPr lang="en-US" b="0" i="0" u="none" strike="noStrike" dirty="0">
                <a:solidFill>
                  <a:srgbClr val="2980B9"/>
                </a:solidFill>
                <a:effectLst/>
                <a:latin typeface="Lato" panose="020B0604020202020204" pitchFamily="34" charset="0"/>
                <a:hlinkClick r:id="rId3"/>
              </a:rPr>
              <a:t>ITK</a:t>
            </a:r>
            <a:r>
              <a:rPr lang="en-US" b="0" i="0" dirty="0">
                <a:solidFill>
                  <a:srgbClr val="404040"/>
                </a:solidFill>
                <a:effectLst/>
                <a:latin typeface="Lato" panose="020B0604020202020204" pitchFamily="34" charset="0"/>
              </a:rPr>
              <a:t> and </a:t>
            </a:r>
            <a:r>
              <a:rPr lang="en-US" b="0" i="0" u="none" strike="noStrike" dirty="0">
                <a:solidFill>
                  <a:srgbClr val="2980B9"/>
                </a:solidFill>
                <a:effectLst/>
                <a:latin typeface="Lato" panose="020B0604020202020204" pitchFamily="34" charset="0"/>
                <a:hlinkClick r:id="rId4"/>
              </a:rPr>
              <a:t>VTK</a:t>
            </a:r>
            <a:r>
              <a:rPr lang="en-US" b="0" i="0" dirty="0">
                <a:solidFill>
                  <a:srgbClr val="404040"/>
                </a:solidFill>
                <a:effectLst/>
                <a:latin typeface="Lato" panose="020B0604020202020204" pitchFamily="34" charset="0"/>
              </a:rPr>
              <a:t>.</a:t>
            </a:r>
          </a:p>
          <a:p>
            <a:endParaRPr lang="en-IN" dirty="0"/>
          </a:p>
        </p:txBody>
      </p:sp>
    </p:spTree>
    <p:extLst>
      <p:ext uri="{BB962C8B-B14F-4D97-AF65-F5344CB8AC3E}">
        <p14:creationId xmlns:p14="http://schemas.microsoft.com/office/powerpoint/2010/main" val="3553061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1B54-4A07-4D86-A0C0-CDA13455D1BE}"/>
              </a:ext>
            </a:extLst>
          </p:cNvPr>
          <p:cNvSpPr>
            <a:spLocks noGrp="1"/>
          </p:cNvSpPr>
          <p:nvPr>
            <p:ph type="title"/>
          </p:nvPr>
        </p:nvSpPr>
        <p:spPr/>
        <p:txBody>
          <a:bodyPr/>
          <a:lstStyle/>
          <a:p>
            <a:r>
              <a:rPr lang="en-IN" dirty="0"/>
              <a:t>FUNCTIONS OF FACE_RECOGNITION	</a:t>
            </a:r>
          </a:p>
        </p:txBody>
      </p:sp>
      <p:sp>
        <p:nvSpPr>
          <p:cNvPr id="3" name="Content Placeholder 2">
            <a:extLst>
              <a:ext uri="{FF2B5EF4-FFF2-40B4-BE49-F238E27FC236}">
                <a16:creationId xmlns:a16="http://schemas.microsoft.com/office/drawing/2014/main" id="{5CD2BB6C-290A-41A6-BADF-D7B19237A519}"/>
              </a:ext>
            </a:extLst>
          </p:cNvPr>
          <p:cNvSpPr>
            <a:spLocks noGrp="1"/>
          </p:cNvSpPr>
          <p:nvPr>
            <p:ph idx="1"/>
          </p:nvPr>
        </p:nvSpPr>
        <p:spPr/>
        <p:txBody>
          <a:bodyPr/>
          <a:lstStyle/>
          <a:p>
            <a:r>
              <a:rPr lang="en-IN" dirty="0" err="1"/>
              <a:t>face_recognition.face_encodings</a:t>
            </a:r>
            <a:r>
              <a:rPr lang="en-IN" dirty="0"/>
              <a:t>(</a:t>
            </a:r>
            <a:r>
              <a:rPr lang="en-IN" dirty="0" err="1"/>
              <a:t>img</a:t>
            </a:r>
            <a:r>
              <a:rPr lang="en-IN" dirty="0"/>
              <a:t>)[0]</a:t>
            </a:r>
          </a:p>
          <a:p>
            <a:r>
              <a:rPr lang="en-IN" dirty="0"/>
              <a:t>It will provide you with list of arrays which will provide you the face encodings</a:t>
            </a:r>
          </a:p>
          <a:p>
            <a:r>
              <a:rPr lang="en-IN" dirty="0"/>
              <a:t>Parameters:</a:t>
            </a:r>
          </a:p>
          <a:p>
            <a:r>
              <a:rPr lang="en-IN" dirty="0" err="1"/>
              <a:t>Img</a:t>
            </a:r>
            <a:r>
              <a:rPr lang="en-IN" dirty="0"/>
              <a:t> -- image</a:t>
            </a:r>
          </a:p>
        </p:txBody>
      </p:sp>
    </p:spTree>
    <p:extLst>
      <p:ext uri="{BB962C8B-B14F-4D97-AF65-F5344CB8AC3E}">
        <p14:creationId xmlns:p14="http://schemas.microsoft.com/office/powerpoint/2010/main" val="3424696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BF25-25EB-4F85-A2A9-96445C33AB43}"/>
              </a:ext>
            </a:extLst>
          </p:cNvPr>
          <p:cNvSpPr>
            <a:spLocks noGrp="1"/>
          </p:cNvSpPr>
          <p:nvPr>
            <p:ph type="title"/>
          </p:nvPr>
        </p:nvSpPr>
        <p:spPr/>
        <p:txBody>
          <a:bodyPr/>
          <a:lstStyle/>
          <a:p>
            <a:r>
              <a:rPr lang="en-IN" dirty="0"/>
              <a:t>Function of Face recognition</a:t>
            </a:r>
          </a:p>
        </p:txBody>
      </p:sp>
      <p:sp>
        <p:nvSpPr>
          <p:cNvPr id="3" name="Content Placeholder 2">
            <a:extLst>
              <a:ext uri="{FF2B5EF4-FFF2-40B4-BE49-F238E27FC236}">
                <a16:creationId xmlns:a16="http://schemas.microsoft.com/office/drawing/2014/main" id="{E14E6F7D-EAF8-4876-97CC-F4740A129881}"/>
              </a:ext>
            </a:extLst>
          </p:cNvPr>
          <p:cNvSpPr>
            <a:spLocks noGrp="1"/>
          </p:cNvSpPr>
          <p:nvPr>
            <p:ph idx="1"/>
          </p:nvPr>
        </p:nvSpPr>
        <p:spPr/>
        <p:txBody>
          <a:bodyPr/>
          <a:lstStyle/>
          <a:p>
            <a:r>
              <a:rPr lang="en-IN" dirty="0" err="1"/>
              <a:t>Face_recognition.face_locations</a:t>
            </a:r>
            <a:endParaRPr lang="en-IN" dirty="0"/>
          </a:p>
          <a:p>
            <a:r>
              <a:rPr lang="en-IN" dirty="0"/>
              <a:t>It will provide you with the face locations </a:t>
            </a:r>
          </a:p>
          <a:p>
            <a:r>
              <a:rPr lang="en-IN" dirty="0"/>
              <a:t>It will returns four co-ordinates : x1,y2,x2,y1</a:t>
            </a:r>
          </a:p>
          <a:p>
            <a:endParaRPr lang="en-IN" dirty="0"/>
          </a:p>
        </p:txBody>
      </p:sp>
    </p:spTree>
    <p:extLst>
      <p:ext uri="{BB962C8B-B14F-4D97-AF65-F5344CB8AC3E}">
        <p14:creationId xmlns:p14="http://schemas.microsoft.com/office/powerpoint/2010/main" val="1645469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365C-2A86-4D53-9EC2-8B8ADFE1FC59}"/>
              </a:ext>
            </a:extLst>
          </p:cNvPr>
          <p:cNvSpPr>
            <a:spLocks noGrp="1"/>
          </p:cNvSpPr>
          <p:nvPr>
            <p:ph type="title"/>
          </p:nvPr>
        </p:nvSpPr>
        <p:spPr/>
        <p:txBody>
          <a:bodyPr/>
          <a:lstStyle/>
          <a:p>
            <a:r>
              <a:rPr lang="en-IN" dirty="0"/>
              <a:t>Functions of </a:t>
            </a:r>
            <a:r>
              <a:rPr lang="en-IN" dirty="0" err="1"/>
              <a:t>face_recognition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46E58161-A579-4F9B-9148-E706BFA7B145}"/>
              </a:ext>
            </a:extLst>
          </p:cNvPr>
          <p:cNvSpPr>
            <a:spLocks noGrp="1"/>
          </p:cNvSpPr>
          <p:nvPr>
            <p:ph idx="1"/>
          </p:nvPr>
        </p:nvSpPr>
        <p:spPr/>
        <p:txBody>
          <a:bodyPr/>
          <a:lstStyle/>
          <a:p>
            <a:r>
              <a:rPr lang="en-IN" dirty="0" err="1"/>
              <a:t>Face_recognition.compare_faces</a:t>
            </a:r>
            <a:r>
              <a:rPr lang="en-IN" dirty="0"/>
              <a:t>()</a:t>
            </a:r>
          </a:p>
          <a:p>
            <a:r>
              <a:rPr lang="en-IN" dirty="0"/>
              <a:t>It will take two parameters that both are faces</a:t>
            </a:r>
          </a:p>
          <a:p>
            <a:endParaRPr lang="en-IN" dirty="0"/>
          </a:p>
        </p:txBody>
      </p:sp>
    </p:spTree>
    <p:extLst>
      <p:ext uri="{BB962C8B-B14F-4D97-AF65-F5344CB8AC3E}">
        <p14:creationId xmlns:p14="http://schemas.microsoft.com/office/powerpoint/2010/main" val="362022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FB17-D8E5-4E16-BF58-37F5E8C9CCE0}"/>
              </a:ext>
            </a:extLst>
          </p:cNvPr>
          <p:cNvSpPr>
            <a:spLocks noGrp="1"/>
          </p:cNvSpPr>
          <p:nvPr>
            <p:ph type="title"/>
          </p:nvPr>
        </p:nvSpPr>
        <p:spPr/>
        <p:txBody>
          <a:bodyPr/>
          <a:lstStyle/>
          <a:p>
            <a:r>
              <a:rPr lang="en-IN" dirty="0"/>
              <a:t>Connections:</a:t>
            </a:r>
          </a:p>
        </p:txBody>
      </p:sp>
      <p:sp>
        <p:nvSpPr>
          <p:cNvPr id="3" name="Content Placeholder 2">
            <a:extLst>
              <a:ext uri="{FF2B5EF4-FFF2-40B4-BE49-F238E27FC236}">
                <a16:creationId xmlns:a16="http://schemas.microsoft.com/office/drawing/2014/main" id="{80358011-E4C7-48FE-8307-7EBED6519103}"/>
              </a:ext>
            </a:extLst>
          </p:cNvPr>
          <p:cNvSpPr>
            <a:spLocks noGrp="1"/>
          </p:cNvSpPr>
          <p:nvPr>
            <p:ph idx="1"/>
          </p:nvPr>
        </p:nvSpPr>
        <p:spPr/>
        <p:txBody>
          <a:bodyPr/>
          <a:lstStyle/>
          <a:p>
            <a:r>
              <a:rPr lang="en-IN" dirty="0"/>
              <a:t>Connect </a:t>
            </a:r>
            <a:r>
              <a:rPr lang="en-IN" dirty="0" err="1"/>
              <a:t>vcc</a:t>
            </a:r>
            <a:r>
              <a:rPr lang="en-IN" dirty="0"/>
              <a:t> pin of ultrasonic sensor to 5v of Arduino</a:t>
            </a:r>
          </a:p>
          <a:p>
            <a:r>
              <a:rPr lang="en-IN" dirty="0"/>
              <a:t>Connect trig pin to 8</a:t>
            </a:r>
          </a:p>
          <a:p>
            <a:r>
              <a:rPr lang="en-IN" dirty="0"/>
              <a:t>Connect echo pin to 9</a:t>
            </a:r>
          </a:p>
          <a:p>
            <a:r>
              <a:rPr lang="en-IN" dirty="0"/>
              <a:t>Connect led with 13 and </a:t>
            </a:r>
            <a:r>
              <a:rPr lang="en-IN" dirty="0" err="1"/>
              <a:t>gnd</a:t>
            </a:r>
            <a:endParaRPr lang="en-IN" dirty="0"/>
          </a:p>
          <a:p>
            <a:endParaRPr lang="en-IN" dirty="0"/>
          </a:p>
        </p:txBody>
      </p:sp>
    </p:spTree>
    <p:extLst>
      <p:ext uri="{BB962C8B-B14F-4D97-AF65-F5344CB8AC3E}">
        <p14:creationId xmlns:p14="http://schemas.microsoft.com/office/powerpoint/2010/main" val="13727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E04A-ADC2-4E86-8493-2A133997B1EB}"/>
              </a:ext>
            </a:extLst>
          </p:cNvPr>
          <p:cNvSpPr>
            <a:spLocks noGrp="1"/>
          </p:cNvSpPr>
          <p:nvPr>
            <p:ph type="title"/>
          </p:nvPr>
        </p:nvSpPr>
        <p:spPr/>
        <p:txBody>
          <a:bodyPr/>
          <a:lstStyle/>
          <a:p>
            <a:r>
              <a:rPr lang="en-IN" dirty="0"/>
              <a:t>How it will work?</a:t>
            </a:r>
          </a:p>
        </p:txBody>
      </p:sp>
      <p:sp>
        <p:nvSpPr>
          <p:cNvPr id="3" name="Content Placeholder 2">
            <a:extLst>
              <a:ext uri="{FF2B5EF4-FFF2-40B4-BE49-F238E27FC236}">
                <a16:creationId xmlns:a16="http://schemas.microsoft.com/office/drawing/2014/main" id="{5F881CF4-BADF-49E0-9AA6-96B8F3B87ABC}"/>
              </a:ext>
            </a:extLst>
          </p:cNvPr>
          <p:cNvSpPr>
            <a:spLocks noGrp="1"/>
          </p:cNvSpPr>
          <p:nvPr>
            <p:ph idx="1"/>
          </p:nvPr>
        </p:nvSpPr>
        <p:spPr/>
        <p:txBody>
          <a:bodyPr/>
          <a:lstStyle/>
          <a:p>
            <a:r>
              <a:rPr lang="en-IN" dirty="0"/>
              <a:t>The ultrasonic sensor will detect if the door is near 10 cm or not(i.e. door is closed)</a:t>
            </a:r>
          </a:p>
          <a:p>
            <a:r>
              <a:rPr lang="en-IN" dirty="0"/>
              <a:t>If its not near 10 cm(i.e. door is open) the camera will open and will do </a:t>
            </a:r>
            <a:r>
              <a:rPr lang="en-IN" dirty="0" err="1"/>
              <a:t>face_recognition</a:t>
            </a:r>
            <a:r>
              <a:rPr lang="en-IN" dirty="0"/>
              <a:t> and the attendance will be stored in database</a:t>
            </a:r>
          </a:p>
          <a:p>
            <a:r>
              <a:rPr lang="en-IN" dirty="0"/>
              <a:t>And when it is closed we could see in the database  that our entry has been done</a:t>
            </a:r>
          </a:p>
        </p:txBody>
      </p:sp>
    </p:spTree>
    <p:extLst>
      <p:ext uri="{BB962C8B-B14F-4D97-AF65-F5344CB8AC3E}">
        <p14:creationId xmlns:p14="http://schemas.microsoft.com/office/powerpoint/2010/main" val="166358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3DAE-EA2A-4304-93E8-33A9923CF483}"/>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9D7B61C3-6E35-4054-AF24-0EF82BCD8A2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839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81270936"/>
              </p:ext>
            </p:extLst>
          </p:nvPr>
        </p:nvGraphicFramePr>
        <p:xfrm>
          <a:off x="2024034" y="500043"/>
          <a:ext cx="8028384" cy="5346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nvGraphicFramePr>
        <p:xfrm>
          <a:off x="2063552" y="188640"/>
          <a:ext cx="4320480" cy="1080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4259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76444310"/>
              </p:ext>
            </p:extLst>
          </p:nvPr>
        </p:nvGraphicFramePr>
        <p:xfrm>
          <a:off x="1952596" y="1857365"/>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nvGraphicFramePr>
        <p:xfrm>
          <a:off x="2063552" y="404664"/>
          <a:ext cx="5238344" cy="10001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7802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A8B0B-5AD0-4762-A3CD-394062DA0A34}"/>
              </a:ext>
            </a:extLst>
          </p:cNvPr>
          <p:cNvSpPr>
            <a:spLocks noGrp="1"/>
          </p:cNvSpPr>
          <p:nvPr>
            <p:ph type="title"/>
          </p:nvPr>
        </p:nvSpPr>
        <p:spPr>
          <a:xfrm>
            <a:off x="1286933" y="609600"/>
            <a:ext cx="10197494" cy="1099457"/>
          </a:xfrm>
        </p:spPr>
        <p:txBody>
          <a:bodyPr>
            <a:normAutofit/>
          </a:bodyPr>
          <a:lstStyle/>
          <a:p>
            <a:r>
              <a:rPr lang="en-IN" b="1" dirty="0"/>
              <a:t>COMPONENT</a:t>
            </a:r>
          </a:p>
        </p:txBody>
      </p:sp>
      <p:sp>
        <p:nvSpPr>
          <p:cNvPr id="36" name="Isosceles Triangle 3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9" name="Content Placeholder 2">
            <a:extLst>
              <a:ext uri="{FF2B5EF4-FFF2-40B4-BE49-F238E27FC236}">
                <a16:creationId xmlns:a16="http://schemas.microsoft.com/office/drawing/2014/main" id="{F6C8BB1B-863D-08B5-7DD1-DE6AFF15CDB9}"/>
              </a:ext>
            </a:extLst>
          </p:cNvPr>
          <p:cNvGraphicFramePr>
            <a:graphicFrameLocks noGrp="1"/>
          </p:cNvGraphicFramePr>
          <p:nvPr>
            <p:ph idx="1"/>
            <p:extLst>
              <p:ext uri="{D42A27DB-BD31-4B8C-83A1-F6EECF244321}">
                <p14:modId xmlns:p14="http://schemas.microsoft.com/office/powerpoint/2010/main" val="44452113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60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421A-2807-40A2-AAF5-384226111E65}"/>
              </a:ext>
            </a:extLst>
          </p:cNvPr>
          <p:cNvSpPr>
            <a:spLocks noGrp="1"/>
          </p:cNvSpPr>
          <p:nvPr>
            <p:ph type="title"/>
          </p:nvPr>
        </p:nvSpPr>
        <p:spPr/>
        <p:txBody>
          <a:bodyPr/>
          <a:lstStyle/>
          <a:p>
            <a:pPr>
              <a:defRPr/>
            </a:pPr>
            <a:r>
              <a:rPr lang="en-US" dirty="0"/>
              <a:t>What can it do?</a:t>
            </a:r>
          </a:p>
        </p:txBody>
      </p:sp>
      <p:sp>
        <p:nvSpPr>
          <p:cNvPr id="8" name="Content Placeholder 7">
            <a:extLst>
              <a:ext uri="{FF2B5EF4-FFF2-40B4-BE49-F238E27FC236}">
                <a16:creationId xmlns:a16="http://schemas.microsoft.com/office/drawing/2014/main" id="{4F131E25-E1B9-43E2-BFFA-B43668A7ADBF}"/>
              </a:ext>
            </a:extLst>
          </p:cNvPr>
          <p:cNvSpPr>
            <a:spLocks noGrp="1"/>
          </p:cNvSpPr>
          <p:nvPr>
            <p:ph sz="half" idx="2"/>
          </p:nvPr>
        </p:nvSpPr>
        <p:spPr>
          <a:xfrm>
            <a:off x="5758575" y="1556916"/>
            <a:ext cx="4038600" cy="4876800"/>
          </a:xfrm>
        </p:spPr>
        <p:txBody>
          <a:bodyPr>
            <a:normAutofit/>
          </a:bodyPr>
          <a:lstStyle/>
          <a:p>
            <a:pPr marL="0" indent="0">
              <a:lnSpc>
                <a:spcPct val="90000"/>
              </a:lnSpc>
              <a:buFont typeface="Arial" pitchFamily="34" charset="0"/>
              <a:buChar char="•"/>
              <a:defRPr/>
            </a:pPr>
            <a:r>
              <a:rPr lang="en-US" sz="2400" dirty="0"/>
              <a:t>Great for prototyping ideas</a:t>
            </a:r>
          </a:p>
          <a:p>
            <a:pPr marL="0" indent="0">
              <a:lnSpc>
                <a:spcPct val="90000"/>
              </a:lnSpc>
              <a:buFont typeface="Arial" pitchFamily="34" charset="0"/>
              <a:buChar char="•"/>
              <a:defRPr/>
            </a:pPr>
            <a:endParaRPr lang="en-US" sz="2400" dirty="0"/>
          </a:p>
          <a:p>
            <a:pPr marL="0" indent="0">
              <a:lnSpc>
                <a:spcPct val="90000"/>
              </a:lnSpc>
              <a:buFont typeface="Arial" pitchFamily="34" charset="0"/>
              <a:buChar char="•"/>
              <a:defRPr/>
            </a:pPr>
            <a:r>
              <a:rPr lang="en-US" sz="2400" dirty="0"/>
              <a:t>Access to multiple I/O</a:t>
            </a:r>
          </a:p>
          <a:p>
            <a:pPr marL="0" indent="0">
              <a:lnSpc>
                <a:spcPct val="90000"/>
              </a:lnSpc>
              <a:buFont typeface="Arial" pitchFamily="34" charset="0"/>
              <a:buChar char="•"/>
              <a:defRPr/>
            </a:pPr>
            <a:endParaRPr lang="en-US" sz="2400" dirty="0"/>
          </a:p>
          <a:p>
            <a:pPr marL="0" indent="0">
              <a:lnSpc>
                <a:spcPct val="90000"/>
              </a:lnSpc>
              <a:buFont typeface="Arial" pitchFamily="34" charset="0"/>
              <a:buChar char="•"/>
              <a:defRPr/>
            </a:pPr>
            <a:r>
              <a:rPr lang="en-US" sz="2400" dirty="0"/>
              <a:t>Drive motors, turn on lights, trigger controls.</a:t>
            </a:r>
          </a:p>
          <a:p>
            <a:pPr marL="0" indent="0">
              <a:lnSpc>
                <a:spcPct val="90000"/>
              </a:lnSpc>
              <a:buFont typeface="Arial" pitchFamily="34" charset="0"/>
              <a:buChar char="•"/>
              <a:defRPr/>
            </a:pPr>
            <a:endParaRPr lang="en-US" sz="2400" dirty="0"/>
          </a:p>
          <a:p>
            <a:pPr marL="0" indent="0">
              <a:lnSpc>
                <a:spcPct val="90000"/>
              </a:lnSpc>
              <a:buFont typeface="Arial" pitchFamily="34" charset="0"/>
              <a:buChar char="•"/>
              <a:defRPr/>
            </a:pPr>
            <a:r>
              <a:rPr lang="en-US" sz="2400" dirty="0"/>
              <a:t>Low Power requirements</a:t>
            </a:r>
          </a:p>
          <a:p>
            <a:pPr marL="0" indent="0">
              <a:lnSpc>
                <a:spcPct val="90000"/>
              </a:lnSpc>
              <a:buFont typeface="Arial" pitchFamily="34" charset="0"/>
              <a:buChar char="•"/>
              <a:defRPr/>
            </a:pPr>
            <a:endParaRPr lang="en-US" sz="2400" dirty="0"/>
          </a:p>
          <a:p>
            <a:pPr marL="0" indent="0">
              <a:lnSpc>
                <a:spcPct val="90000"/>
              </a:lnSpc>
              <a:buFont typeface="Arial" pitchFamily="34" charset="0"/>
              <a:buChar char="•"/>
              <a:defRPr/>
            </a:pPr>
            <a:r>
              <a:rPr lang="en-US" sz="2400" dirty="0"/>
              <a:t>Flexible / Open-source</a:t>
            </a:r>
          </a:p>
        </p:txBody>
      </p:sp>
      <p:pic>
        <p:nvPicPr>
          <p:cNvPr id="4" name="Picture 2" descr="https://dlnmh9ip6v2uc.cloudfront.net/images/products/1/1/0/2/1/11021-01a.jpg">
            <a:extLst>
              <a:ext uri="{FF2B5EF4-FFF2-40B4-BE49-F238E27FC236}">
                <a16:creationId xmlns:a16="http://schemas.microsoft.com/office/drawing/2014/main" id="{BE9E0EB4-57FA-4025-940D-8F68CFD440CF}"/>
              </a:ext>
            </a:extLst>
          </p:cNvPr>
          <p:cNvPicPr>
            <a:picLocks noGrp="1" noChangeAspect="1" noChangeArrowheads="1"/>
          </p:cNvPicPr>
          <p:nvPr>
            <p:ph sz="half" idx="1"/>
          </p:nvPr>
        </p:nvPicPr>
        <p:blipFill>
          <a:blip r:embed="rId2">
            <a:clrChange>
              <a:clrFrom>
                <a:srgbClr val="FFFFFF"/>
              </a:clrFrom>
              <a:clrTo>
                <a:srgbClr val="FFFFFF">
                  <a:alpha val="0"/>
                </a:srgbClr>
              </a:clrTo>
            </a:clrChange>
          </a:blip>
          <a:srcRect/>
          <a:stretch>
            <a:fillRect/>
          </a:stretch>
        </p:blipFill>
        <p:spPr>
          <a:xfrm>
            <a:off x="677334" y="1860923"/>
            <a:ext cx="4268787" cy="426878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F4D1-4965-4A20-B6E0-7626D023646E}"/>
              </a:ext>
            </a:extLst>
          </p:cNvPr>
          <p:cNvSpPr>
            <a:spLocks noGrp="1"/>
          </p:cNvSpPr>
          <p:nvPr>
            <p:ph type="title"/>
          </p:nvPr>
        </p:nvSpPr>
        <p:spPr/>
        <p:txBody>
          <a:bodyPr/>
          <a:lstStyle/>
          <a:p>
            <a:r>
              <a:rPr lang="en-IN" dirty="0"/>
              <a:t>HOW TO IMPLEMENT IT?</a:t>
            </a:r>
          </a:p>
        </p:txBody>
      </p:sp>
      <p:pic>
        <p:nvPicPr>
          <p:cNvPr id="6" name="Picture 5" descr="A picture containing text, electronics, circuit&#10;&#10;Description automatically generated">
            <a:extLst>
              <a:ext uri="{FF2B5EF4-FFF2-40B4-BE49-F238E27FC236}">
                <a16:creationId xmlns:a16="http://schemas.microsoft.com/office/drawing/2014/main" id="{CBE8C10C-D25C-4FB7-9EE0-D76F6CD65B78}"/>
              </a:ext>
            </a:extLst>
          </p:cNvPr>
          <p:cNvPicPr>
            <a:picLocks noChangeAspect="1"/>
          </p:cNvPicPr>
          <p:nvPr/>
        </p:nvPicPr>
        <p:blipFill>
          <a:blip r:embed="rId2"/>
          <a:stretch>
            <a:fillRect/>
          </a:stretch>
        </p:blipFill>
        <p:spPr>
          <a:xfrm>
            <a:off x="433032" y="1930400"/>
            <a:ext cx="8596668" cy="3667125"/>
          </a:xfrm>
          <a:prstGeom prst="rect">
            <a:avLst/>
          </a:prstGeom>
        </p:spPr>
      </p:pic>
    </p:spTree>
    <p:extLst>
      <p:ext uri="{BB962C8B-B14F-4D97-AF65-F5344CB8AC3E}">
        <p14:creationId xmlns:p14="http://schemas.microsoft.com/office/powerpoint/2010/main" val="421726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8AAE-FA2F-4A0A-A64A-957F8DECD54F}"/>
              </a:ext>
            </a:extLst>
          </p:cNvPr>
          <p:cNvSpPr>
            <a:spLocks noGrp="1"/>
          </p:cNvSpPr>
          <p:nvPr>
            <p:ph type="title"/>
          </p:nvPr>
        </p:nvSpPr>
        <p:spPr/>
        <p:txBody>
          <a:bodyPr/>
          <a:lstStyle/>
          <a:p>
            <a:r>
              <a:rPr lang="en-IN" dirty="0"/>
              <a:t>SOFTWARE AND PACKAGE</a:t>
            </a:r>
          </a:p>
        </p:txBody>
      </p:sp>
      <p:sp>
        <p:nvSpPr>
          <p:cNvPr id="3" name="Content Placeholder 2">
            <a:extLst>
              <a:ext uri="{FF2B5EF4-FFF2-40B4-BE49-F238E27FC236}">
                <a16:creationId xmlns:a16="http://schemas.microsoft.com/office/drawing/2014/main" id="{151F98F7-CEAC-4900-A094-0CC4B725DFBC}"/>
              </a:ext>
            </a:extLst>
          </p:cNvPr>
          <p:cNvSpPr>
            <a:spLocks noGrp="1"/>
          </p:cNvSpPr>
          <p:nvPr>
            <p:ph idx="1"/>
          </p:nvPr>
        </p:nvSpPr>
        <p:spPr/>
        <p:txBody>
          <a:bodyPr>
            <a:normAutofit fontScale="70000" lnSpcReduction="20000"/>
          </a:bodyPr>
          <a:lstStyle/>
          <a:p>
            <a:pPr marL="0" indent="0">
              <a:buNone/>
            </a:pPr>
            <a:r>
              <a:rPr lang="en-IN" sz="2000" b="1" dirty="0"/>
              <a:t>SOFTWARE</a:t>
            </a:r>
          </a:p>
          <a:p>
            <a:pPr marL="0" indent="0">
              <a:buNone/>
            </a:pPr>
            <a:r>
              <a:rPr lang="en-IN" dirty="0"/>
              <a:t> </a:t>
            </a:r>
          </a:p>
          <a:p>
            <a:r>
              <a:rPr lang="en-IN" dirty="0"/>
              <a:t>1. ARDUINO</a:t>
            </a:r>
          </a:p>
          <a:p>
            <a:r>
              <a:rPr lang="en-IN" dirty="0"/>
              <a:t>2. PYCHARM</a:t>
            </a:r>
          </a:p>
          <a:p>
            <a:r>
              <a:rPr lang="en-IN" dirty="0"/>
              <a:t>3. MYSQL/XAMPP(NOT NECCESARY IF YOU ARE STORING IN CSV FORMATE)</a:t>
            </a:r>
          </a:p>
          <a:p>
            <a:endParaRPr lang="en-IN" dirty="0"/>
          </a:p>
          <a:p>
            <a:pPr marL="0" indent="0">
              <a:buNone/>
            </a:pPr>
            <a:r>
              <a:rPr lang="en-IN" sz="2600" b="1" dirty="0"/>
              <a:t>PACKAGES</a:t>
            </a:r>
          </a:p>
          <a:p>
            <a:r>
              <a:rPr lang="en-IN" dirty="0"/>
              <a:t>1. OPEN CV</a:t>
            </a:r>
          </a:p>
          <a:p>
            <a:r>
              <a:rPr lang="en-IN" dirty="0"/>
              <a:t>2. NUMPY</a:t>
            </a:r>
          </a:p>
          <a:p>
            <a:r>
              <a:rPr lang="en-IN" dirty="0"/>
              <a:t>3. FACE_RECOGNITION</a:t>
            </a:r>
          </a:p>
          <a:p>
            <a:r>
              <a:rPr lang="en-IN" dirty="0"/>
              <a:t>4. OS</a:t>
            </a:r>
          </a:p>
          <a:p>
            <a:r>
              <a:rPr lang="en-IN" dirty="0"/>
              <a:t>5. DATE-TIME</a:t>
            </a:r>
          </a:p>
          <a:p>
            <a:r>
              <a:rPr lang="en-IN" dirty="0"/>
              <a:t>6. PYSERIAL</a:t>
            </a:r>
          </a:p>
          <a:p>
            <a:endParaRPr lang="en-IN" dirty="0"/>
          </a:p>
        </p:txBody>
      </p:sp>
    </p:spTree>
    <p:extLst>
      <p:ext uri="{BB962C8B-B14F-4D97-AF65-F5344CB8AC3E}">
        <p14:creationId xmlns:p14="http://schemas.microsoft.com/office/powerpoint/2010/main" val="46017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269E-8F66-4413-9C00-02CA906479EA}"/>
              </a:ext>
            </a:extLst>
          </p:cNvPr>
          <p:cNvSpPr>
            <a:spLocks noGrp="1"/>
          </p:cNvSpPr>
          <p:nvPr>
            <p:ph type="title"/>
          </p:nvPr>
        </p:nvSpPr>
        <p:spPr/>
        <p:txBody>
          <a:bodyPr/>
          <a:lstStyle/>
          <a:p>
            <a:r>
              <a:rPr lang="en-IN" dirty="0"/>
              <a:t>SOFTWARE</a:t>
            </a:r>
          </a:p>
        </p:txBody>
      </p:sp>
      <p:sp>
        <p:nvSpPr>
          <p:cNvPr id="3" name="Content Placeholder 2">
            <a:extLst>
              <a:ext uri="{FF2B5EF4-FFF2-40B4-BE49-F238E27FC236}">
                <a16:creationId xmlns:a16="http://schemas.microsoft.com/office/drawing/2014/main" id="{297F2CAD-3710-4EC7-B85B-A6D8C1E8C2D5}"/>
              </a:ext>
            </a:extLst>
          </p:cNvPr>
          <p:cNvSpPr>
            <a:spLocks noGrp="1"/>
          </p:cNvSpPr>
          <p:nvPr>
            <p:ph idx="1"/>
          </p:nvPr>
        </p:nvSpPr>
        <p:spPr/>
        <p:txBody>
          <a:bodyPr/>
          <a:lstStyle/>
          <a:p>
            <a:r>
              <a:rPr lang="en-IN" dirty="0"/>
              <a:t>1. ARDUINO</a:t>
            </a:r>
          </a:p>
          <a:p>
            <a:r>
              <a:rPr lang="en-IN" dirty="0"/>
              <a:t>USED FOR COMPONENT CONFIGURATION</a:t>
            </a:r>
          </a:p>
          <a:p>
            <a:r>
              <a:rPr lang="en-IN" dirty="0"/>
              <a:t>2.PYCHARM</a:t>
            </a:r>
          </a:p>
          <a:p>
            <a:r>
              <a:rPr lang="en-IN" dirty="0"/>
              <a:t>FOR PYTHON CODE AND IMPLEMENTATION OF CODE</a:t>
            </a:r>
          </a:p>
          <a:p>
            <a:r>
              <a:rPr lang="en-IN" dirty="0"/>
              <a:t>3.MYSQL/XAMPP</a:t>
            </a:r>
          </a:p>
          <a:p>
            <a:r>
              <a:rPr lang="en-IN" dirty="0"/>
              <a:t>FOR DATABASES, NOT IMPORTANT IF YOU WANT A CSV FORMAT</a:t>
            </a:r>
          </a:p>
          <a:p>
            <a:endParaRPr lang="en-IN" dirty="0"/>
          </a:p>
        </p:txBody>
      </p:sp>
    </p:spTree>
    <p:extLst>
      <p:ext uri="{BB962C8B-B14F-4D97-AF65-F5344CB8AC3E}">
        <p14:creationId xmlns:p14="http://schemas.microsoft.com/office/powerpoint/2010/main" val="327317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65696E1BF46848BF7F9C2DF585F6C5" ma:contentTypeVersion="5" ma:contentTypeDescription="Create a new document." ma:contentTypeScope="" ma:versionID="607db581df1dfe5d15af2b0911b7c648">
  <xsd:schema xmlns:xsd="http://www.w3.org/2001/XMLSchema" xmlns:xs="http://www.w3.org/2001/XMLSchema" xmlns:p="http://schemas.microsoft.com/office/2006/metadata/properties" xmlns:ns3="657b6ca9-44cd-4e04-a5c2-82927df9da84" xmlns:ns4="80e0063e-638d-418c-b9ce-0fd281ab142b" targetNamespace="http://schemas.microsoft.com/office/2006/metadata/properties" ma:root="true" ma:fieldsID="ca84388b34bfd2763fc144eb8da062a3" ns3:_="" ns4:_="">
    <xsd:import namespace="657b6ca9-44cd-4e04-a5c2-82927df9da84"/>
    <xsd:import namespace="80e0063e-638d-418c-b9ce-0fd281ab1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7b6ca9-44cd-4e04-a5c2-82927df9da8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0063e-638d-418c-b9ce-0fd281ab1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EEDC3B-2661-4790-89E7-89F5B10B3A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7b6ca9-44cd-4e04-a5c2-82927df9da84"/>
    <ds:schemaRef ds:uri="80e0063e-638d-418c-b9ce-0fd281ab1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817596-486A-40D4-96CC-32769999BDA8}">
  <ds:schemaRefs>
    <ds:schemaRef ds:uri="http://schemas.microsoft.com/sharepoint/v3/contenttype/forms"/>
  </ds:schemaRefs>
</ds:datastoreItem>
</file>

<file path=customXml/itemProps3.xml><?xml version="1.0" encoding="utf-8"?>
<ds:datastoreItem xmlns:ds="http://schemas.openxmlformats.org/officeDocument/2006/customXml" ds:itemID="{894D8BE5-BEB4-4FB1-A279-6AB949781BE5}">
  <ds:schemaRefs>
    <ds:schemaRef ds:uri="http://purl.org/dc/elements/1.1/"/>
    <ds:schemaRef ds:uri="80e0063e-638d-418c-b9ce-0fd281ab142b"/>
    <ds:schemaRef ds:uri="http://schemas.openxmlformats.org/package/2006/metadata/core-properties"/>
    <ds:schemaRef ds:uri="http://www.w3.org/XML/1998/namespace"/>
    <ds:schemaRef ds:uri="http://purl.org/dc/terms/"/>
    <ds:schemaRef ds:uri="http://schemas.microsoft.com/office/2006/documentManagement/types"/>
    <ds:schemaRef ds:uri="http://schemas.microsoft.com/office/2006/metadata/properties"/>
    <ds:schemaRef ds:uri="657b6ca9-44cd-4e04-a5c2-82927df9da84"/>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823</TotalTime>
  <Words>1961</Words>
  <Application>Microsoft Office PowerPoint</Application>
  <PresentationFormat>Widescreen</PresentationFormat>
  <Paragraphs>156</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inherit</vt:lpstr>
      <vt:lpstr>inter-regular</vt:lpstr>
      <vt:lpstr>Lato</vt:lpstr>
      <vt:lpstr>Monaco</vt:lpstr>
      <vt:lpstr>proxima-nova</vt:lpstr>
      <vt:lpstr>Source Code Pro</vt:lpstr>
      <vt:lpstr>Trebuchet MS</vt:lpstr>
      <vt:lpstr>urw-din</vt:lpstr>
      <vt:lpstr>Wingdings 3</vt:lpstr>
      <vt:lpstr>Facet</vt:lpstr>
      <vt:lpstr>FACIAL RECOGNITION ATTENDANCE SYSTEM BASED ON IOT</vt:lpstr>
      <vt:lpstr>PowerPoint Presentation</vt:lpstr>
      <vt:lpstr>PowerPoint Presentation</vt:lpstr>
      <vt:lpstr>PowerPoint Presentation</vt:lpstr>
      <vt:lpstr>COMPONENT</vt:lpstr>
      <vt:lpstr>What can it do?</vt:lpstr>
      <vt:lpstr>HOW TO IMPLEMENT IT?</vt:lpstr>
      <vt:lpstr>SOFTWARE AND PACKAGE</vt:lpstr>
      <vt:lpstr>SOFTWARE</vt:lpstr>
      <vt:lpstr>PACKAGES </vt:lpstr>
      <vt:lpstr>Features of OpenCV Library </vt:lpstr>
      <vt:lpstr>FUNCTION OF OPEN CV</vt:lpstr>
      <vt:lpstr>FUNCTION OF OPEN CV</vt:lpstr>
      <vt:lpstr>FUNCTION OF OPEN CV</vt:lpstr>
      <vt:lpstr>FUNCTION OF OPEN CV</vt:lpstr>
      <vt:lpstr>FUNCTION OF OPEN CV</vt:lpstr>
      <vt:lpstr>FUNCTION OF OPEN CV</vt:lpstr>
      <vt:lpstr>DEPENDENCY FACE RECOGNITION</vt:lpstr>
      <vt:lpstr>dLIB</vt:lpstr>
      <vt:lpstr>PILLOW  </vt:lpstr>
      <vt:lpstr>CMAKE </vt:lpstr>
      <vt:lpstr>FUNCTIONS OF FACE_RECOGNITION </vt:lpstr>
      <vt:lpstr>Function of Face recognition</vt:lpstr>
      <vt:lpstr>Functions of face_recognition: </vt:lpstr>
      <vt:lpstr>Connections:</vt:lpstr>
      <vt:lpstr>How it will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ATTENDANCE SYSTEM BASED ON IOT</dc:title>
  <dc:creator>Yashpal Dangar</dc:creator>
  <cp:lastModifiedBy>YASHPAL DANGAR_20SOECE11011</cp:lastModifiedBy>
  <cp:revision>5</cp:revision>
  <dcterms:created xsi:type="dcterms:W3CDTF">2022-04-29T09:05:13Z</dcterms:created>
  <dcterms:modified xsi:type="dcterms:W3CDTF">2022-04-29T23:06:18Z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0x010100D965696E1BF46848BF7F9C2DF585F6C5</vt:lpwstr>
  </property>
</Properties>
</file>