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4"/>
  </p:sldMasterIdLst>
  <p:notesMasterIdLst>
    <p:notesMasterId r:id="rId120"/>
  </p:notesMasterIdLst>
  <p:sldIdLst>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501" r:id="rId18"/>
    <p:sldId id="502" r:id="rId19"/>
    <p:sldId id="503" r:id="rId20"/>
    <p:sldId id="504" r:id="rId21"/>
    <p:sldId id="505" r:id="rId22"/>
    <p:sldId id="506" r:id="rId23"/>
    <p:sldId id="507" r:id="rId24"/>
    <p:sldId id="508" r:id="rId25"/>
    <p:sldId id="257" r:id="rId26"/>
    <p:sldId id="260" r:id="rId27"/>
    <p:sldId id="310" r:id="rId28"/>
    <p:sldId id="343" r:id="rId29"/>
    <p:sldId id="345" r:id="rId30"/>
    <p:sldId id="346" r:id="rId31"/>
    <p:sldId id="347" r:id="rId32"/>
    <p:sldId id="348" r:id="rId33"/>
    <p:sldId id="349" r:id="rId34"/>
    <p:sldId id="350" r:id="rId35"/>
    <p:sldId id="353" r:id="rId36"/>
    <p:sldId id="314" r:id="rId37"/>
    <p:sldId id="351" r:id="rId38"/>
    <p:sldId id="456" r:id="rId39"/>
    <p:sldId id="460" r:id="rId40"/>
    <p:sldId id="458" r:id="rId41"/>
    <p:sldId id="462" r:id="rId42"/>
    <p:sldId id="315" r:id="rId43"/>
    <p:sldId id="316" r:id="rId44"/>
    <p:sldId id="354" r:id="rId45"/>
    <p:sldId id="324" r:id="rId46"/>
    <p:sldId id="499" r:id="rId47"/>
    <p:sldId id="357" r:id="rId48"/>
    <p:sldId id="375" r:id="rId49"/>
    <p:sldId id="373" r:id="rId50"/>
    <p:sldId id="360" r:id="rId51"/>
    <p:sldId id="367" r:id="rId52"/>
    <p:sldId id="411" r:id="rId53"/>
    <p:sldId id="414" r:id="rId54"/>
    <p:sldId id="412" r:id="rId55"/>
    <p:sldId id="418" r:id="rId56"/>
    <p:sldId id="423" r:id="rId57"/>
    <p:sldId id="421" r:id="rId58"/>
    <p:sldId id="426" r:id="rId59"/>
    <p:sldId id="424" r:id="rId60"/>
    <p:sldId id="464" r:id="rId61"/>
    <p:sldId id="465" r:id="rId62"/>
    <p:sldId id="466" r:id="rId63"/>
    <p:sldId id="469" r:id="rId64"/>
    <p:sldId id="472" r:id="rId65"/>
    <p:sldId id="475" r:id="rId66"/>
    <p:sldId id="473" r:id="rId67"/>
    <p:sldId id="479" r:id="rId68"/>
    <p:sldId id="477" r:id="rId69"/>
    <p:sldId id="481" r:id="rId70"/>
    <p:sldId id="482" r:id="rId71"/>
    <p:sldId id="487" r:id="rId72"/>
    <p:sldId id="485" r:id="rId73"/>
    <p:sldId id="291" r:id="rId74"/>
    <p:sldId id="318" r:id="rId75"/>
    <p:sldId id="319" r:id="rId76"/>
    <p:sldId id="320" r:id="rId77"/>
    <p:sldId id="321" r:id="rId78"/>
    <p:sldId id="500" r:id="rId79"/>
    <p:sldId id="297" r:id="rId80"/>
    <p:sldId id="299" r:id="rId81"/>
    <p:sldId id="311" r:id="rId82"/>
    <p:sldId id="296" r:id="rId83"/>
    <p:sldId id="371" r:id="rId84"/>
    <p:sldId id="369" r:id="rId85"/>
    <p:sldId id="356" r:id="rId86"/>
    <p:sldId id="381" r:id="rId87"/>
    <p:sldId id="379" r:id="rId88"/>
    <p:sldId id="358" r:id="rId89"/>
    <p:sldId id="377" r:id="rId90"/>
    <p:sldId id="387" r:id="rId91"/>
    <p:sldId id="429" r:id="rId92"/>
    <p:sldId id="431" r:id="rId93"/>
    <p:sldId id="428" r:id="rId94"/>
    <p:sldId id="433" r:id="rId95"/>
    <p:sldId id="435" r:id="rId96"/>
    <p:sldId id="454" r:id="rId97"/>
    <p:sldId id="490" r:id="rId98"/>
    <p:sldId id="437" r:id="rId99"/>
    <p:sldId id="439" r:id="rId100"/>
    <p:sldId id="441" r:id="rId101"/>
    <p:sldId id="492" r:id="rId102"/>
    <p:sldId id="442" r:id="rId103"/>
    <p:sldId id="446" r:id="rId104"/>
    <p:sldId id="393" r:id="rId105"/>
    <p:sldId id="448" r:id="rId106"/>
    <p:sldId id="394" r:id="rId107"/>
    <p:sldId id="447" r:id="rId108"/>
    <p:sldId id="390" r:id="rId109"/>
    <p:sldId id="389" r:id="rId110"/>
    <p:sldId id="395" r:id="rId111"/>
    <p:sldId id="397" r:id="rId112"/>
    <p:sldId id="403" r:id="rId113"/>
    <p:sldId id="399" r:id="rId114"/>
    <p:sldId id="400" r:id="rId115"/>
    <p:sldId id="402" r:id="rId116"/>
    <p:sldId id="405" r:id="rId117"/>
    <p:sldId id="407" r:id="rId118"/>
    <p:sldId id="408" r:id="rId119"/>
  </p:sldIdLst>
  <p:sldSz cx="9601200" cy="7315200"/>
  <p:notesSz cx="7053263" cy="93091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482600" indent="-25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965200" indent="-50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449388" indent="-77788"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1931988" indent="-103188"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2304">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0537" autoAdjust="0"/>
  </p:normalViewPr>
  <p:slideViewPr>
    <p:cSldViewPr>
      <p:cViewPr varScale="1">
        <p:scale>
          <a:sx n="70" d="100"/>
          <a:sy n="70" d="100"/>
        </p:scale>
        <p:origin x="2744" y="184"/>
      </p:cViewPr>
      <p:guideLst>
        <p:guide orient="horz" pos="2304"/>
        <p:guide pos="3024"/>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10A4D-3F5E-4135-8A9F-CAF8BD86538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46407FD-1023-4207-8A6F-8D6782650E11}">
      <dgm:prSet phldrT="[Text]"/>
      <dgm:spPr>
        <a:effectLst>
          <a:outerShdw blurRad="50800" dist="38100" dir="2700000" algn="tl" rotWithShape="0">
            <a:prstClr val="black">
              <a:alpha val="40000"/>
            </a:prstClr>
          </a:outerShdw>
        </a:effectLst>
      </dgm:spPr>
      <dgm:t>
        <a:bodyPr/>
        <a:lstStyle/>
        <a:p>
          <a:r>
            <a:rPr lang="en-US" dirty="0"/>
            <a:t>Planning</a:t>
          </a:r>
        </a:p>
      </dgm:t>
    </dgm:pt>
    <dgm:pt modelId="{7B6FAAAB-269F-4CC4-8442-29D9B5032544}" type="parTrans" cxnId="{861D5ABE-FC74-4203-BA70-713D604D7945}">
      <dgm:prSet/>
      <dgm:spPr/>
      <dgm:t>
        <a:bodyPr/>
        <a:lstStyle/>
        <a:p>
          <a:endParaRPr lang="en-US"/>
        </a:p>
      </dgm:t>
    </dgm:pt>
    <dgm:pt modelId="{5E05B78C-094A-4509-9654-09D2F26F3FFD}" type="sibTrans" cxnId="{861D5ABE-FC74-4203-BA70-713D604D7945}">
      <dgm:prSet/>
      <dgm:spPr>
        <a:ln w="63500">
          <a:solidFill>
            <a:schemeClr val="tx2"/>
          </a:solidFill>
        </a:ln>
      </dgm:spPr>
      <dgm:t>
        <a:bodyPr/>
        <a:lstStyle/>
        <a:p>
          <a:endParaRPr lang="en-US"/>
        </a:p>
      </dgm:t>
    </dgm:pt>
    <dgm:pt modelId="{C80A8738-ACA8-4E35-A7C5-DA04AA9E6147}">
      <dgm:prSet phldrT="[Text]"/>
      <dgm:spPr>
        <a:effectLst>
          <a:outerShdw blurRad="50800" dist="38100" dir="2700000" algn="tl" rotWithShape="0">
            <a:prstClr val="black">
              <a:alpha val="40000"/>
            </a:prstClr>
          </a:outerShdw>
        </a:effectLst>
      </dgm:spPr>
      <dgm:t>
        <a:bodyPr/>
        <a:lstStyle/>
        <a:p>
          <a:r>
            <a:rPr lang="en-US" dirty="0"/>
            <a:t>Analysis</a:t>
          </a:r>
        </a:p>
      </dgm:t>
    </dgm:pt>
    <dgm:pt modelId="{118471EF-ADB4-4EEF-BD87-24A1F28669BF}" type="parTrans" cxnId="{8D42E35A-4FD1-474D-A81F-5FE06D8AAA22}">
      <dgm:prSet/>
      <dgm:spPr/>
      <dgm:t>
        <a:bodyPr/>
        <a:lstStyle/>
        <a:p>
          <a:endParaRPr lang="en-US"/>
        </a:p>
      </dgm:t>
    </dgm:pt>
    <dgm:pt modelId="{6BAC6641-6F16-42C7-9628-222D46D6B99E}" type="sibTrans" cxnId="{8D42E35A-4FD1-474D-A81F-5FE06D8AAA22}">
      <dgm:prSet/>
      <dgm:spPr>
        <a:ln w="63500">
          <a:solidFill>
            <a:schemeClr val="tx2"/>
          </a:solidFill>
        </a:ln>
      </dgm:spPr>
      <dgm:t>
        <a:bodyPr/>
        <a:lstStyle/>
        <a:p>
          <a:endParaRPr lang="en-US"/>
        </a:p>
      </dgm:t>
    </dgm:pt>
    <dgm:pt modelId="{8B338C84-75DE-490B-B7BD-E14CF644700D}">
      <dgm:prSet phldrT="[Text]"/>
      <dgm:spPr>
        <a:effectLst>
          <a:outerShdw blurRad="50800" dist="38100" dir="2700000" algn="tl" rotWithShape="0">
            <a:prstClr val="black">
              <a:alpha val="40000"/>
            </a:prstClr>
          </a:outerShdw>
        </a:effectLst>
      </dgm:spPr>
      <dgm:t>
        <a:bodyPr/>
        <a:lstStyle/>
        <a:p>
          <a:r>
            <a:rPr lang="en-US" dirty="0"/>
            <a:t>Design</a:t>
          </a:r>
        </a:p>
      </dgm:t>
    </dgm:pt>
    <dgm:pt modelId="{AF723A37-A4F6-46ED-B77D-4EC8872C222B}" type="parTrans" cxnId="{75E66621-FE1B-4784-91DA-B57E1A272B49}">
      <dgm:prSet/>
      <dgm:spPr/>
      <dgm:t>
        <a:bodyPr/>
        <a:lstStyle/>
        <a:p>
          <a:endParaRPr lang="en-US"/>
        </a:p>
      </dgm:t>
    </dgm:pt>
    <dgm:pt modelId="{CC63CE4D-9440-4F4D-8A92-796B92B85288}" type="sibTrans" cxnId="{75E66621-FE1B-4784-91DA-B57E1A272B49}">
      <dgm:prSet/>
      <dgm:spPr>
        <a:ln w="63500">
          <a:solidFill>
            <a:schemeClr val="tx2"/>
          </a:solidFill>
        </a:ln>
      </dgm:spPr>
      <dgm:t>
        <a:bodyPr/>
        <a:lstStyle/>
        <a:p>
          <a:endParaRPr lang="en-US"/>
        </a:p>
      </dgm:t>
    </dgm:pt>
    <dgm:pt modelId="{26B28433-06D5-4A6C-A5BD-D422E2368D1C}">
      <dgm:prSet phldrT="[Text]"/>
      <dgm:spPr>
        <a:effectLst>
          <a:outerShdw blurRad="50800" dist="38100" dir="2700000" algn="tl" rotWithShape="0">
            <a:prstClr val="black">
              <a:alpha val="40000"/>
            </a:prstClr>
          </a:outerShdw>
        </a:effectLst>
      </dgm:spPr>
      <dgm:t>
        <a:bodyPr/>
        <a:lstStyle/>
        <a:p>
          <a:r>
            <a:rPr lang="en-US" dirty="0"/>
            <a:t>Implementation</a:t>
          </a:r>
        </a:p>
      </dgm:t>
    </dgm:pt>
    <dgm:pt modelId="{DB385FBD-7474-4D3F-A1AF-5C3AC297BBB2}" type="parTrans" cxnId="{18DCA477-07DC-4F6D-8F4E-3E0A81C9A54E}">
      <dgm:prSet/>
      <dgm:spPr/>
      <dgm:t>
        <a:bodyPr/>
        <a:lstStyle/>
        <a:p>
          <a:endParaRPr lang="en-US"/>
        </a:p>
      </dgm:t>
    </dgm:pt>
    <dgm:pt modelId="{B1E169FA-2675-4029-A163-F457E76F545E}" type="sibTrans" cxnId="{18DCA477-07DC-4F6D-8F4E-3E0A81C9A54E}">
      <dgm:prSet/>
      <dgm:spPr>
        <a:ln w="63500">
          <a:solidFill>
            <a:schemeClr val="tx2"/>
          </a:solidFill>
        </a:ln>
      </dgm:spPr>
      <dgm:t>
        <a:bodyPr/>
        <a:lstStyle/>
        <a:p>
          <a:endParaRPr lang="en-US"/>
        </a:p>
      </dgm:t>
    </dgm:pt>
    <dgm:pt modelId="{0A3A9FBE-F7C6-41D0-A2A8-F50B183ED97D}" type="pres">
      <dgm:prSet presAssocID="{98110A4D-3F5E-4135-8A9F-CAF8BD865382}" presName="cycle" presStyleCnt="0">
        <dgm:presLayoutVars>
          <dgm:dir/>
          <dgm:resizeHandles val="exact"/>
        </dgm:presLayoutVars>
      </dgm:prSet>
      <dgm:spPr/>
    </dgm:pt>
    <dgm:pt modelId="{256E3A91-2E2F-4ED9-A28A-3DA97D5742E3}" type="pres">
      <dgm:prSet presAssocID="{746407FD-1023-4207-8A6F-8D6782650E11}" presName="node" presStyleLbl="node1" presStyleIdx="0" presStyleCnt="4" custScaleX="146244">
        <dgm:presLayoutVars>
          <dgm:bulletEnabled val="1"/>
        </dgm:presLayoutVars>
      </dgm:prSet>
      <dgm:spPr/>
    </dgm:pt>
    <dgm:pt modelId="{8B1A1E44-0CA3-47B4-B36D-323702FD4456}" type="pres">
      <dgm:prSet presAssocID="{746407FD-1023-4207-8A6F-8D6782650E11}" presName="spNode" presStyleCnt="0"/>
      <dgm:spPr/>
    </dgm:pt>
    <dgm:pt modelId="{47F33915-6B3B-401C-B50F-B22A754E2EF7}" type="pres">
      <dgm:prSet presAssocID="{5E05B78C-094A-4509-9654-09D2F26F3FFD}" presName="sibTrans" presStyleLbl="sibTrans1D1" presStyleIdx="0" presStyleCnt="4"/>
      <dgm:spPr/>
    </dgm:pt>
    <dgm:pt modelId="{28358C13-D8CC-4AD2-A7BF-1189D1A964E3}" type="pres">
      <dgm:prSet presAssocID="{C80A8738-ACA8-4E35-A7C5-DA04AA9E6147}" presName="node" presStyleLbl="node1" presStyleIdx="1" presStyleCnt="4" custScaleX="150619">
        <dgm:presLayoutVars>
          <dgm:bulletEnabled val="1"/>
        </dgm:presLayoutVars>
      </dgm:prSet>
      <dgm:spPr/>
    </dgm:pt>
    <dgm:pt modelId="{7A773DDB-9EA6-40D0-908C-5A4C420FC715}" type="pres">
      <dgm:prSet presAssocID="{C80A8738-ACA8-4E35-A7C5-DA04AA9E6147}" presName="spNode" presStyleCnt="0"/>
      <dgm:spPr/>
    </dgm:pt>
    <dgm:pt modelId="{396D247C-7331-400F-88B3-FB5C75DEFBD2}" type="pres">
      <dgm:prSet presAssocID="{6BAC6641-6F16-42C7-9628-222D46D6B99E}" presName="sibTrans" presStyleLbl="sibTrans1D1" presStyleIdx="1" presStyleCnt="4"/>
      <dgm:spPr/>
    </dgm:pt>
    <dgm:pt modelId="{E5B85177-67DC-46B9-9178-4FD74108A018}" type="pres">
      <dgm:prSet presAssocID="{8B338C84-75DE-490B-B7BD-E14CF644700D}" presName="node" presStyleLbl="node1" presStyleIdx="2" presStyleCnt="4" custScaleX="136822">
        <dgm:presLayoutVars>
          <dgm:bulletEnabled val="1"/>
        </dgm:presLayoutVars>
      </dgm:prSet>
      <dgm:spPr/>
    </dgm:pt>
    <dgm:pt modelId="{35D7A730-924C-49C3-A7BA-CD89FCBCE1AC}" type="pres">
      <dgm:prSet presAssocID="{8B338C84-75DE-490B-B7BD-E14CF644700D}" presName="spNode" presStyleCnt="0"/>
      <dgm:spPr/>
    </dgm:pt>
    <dgm:pt modelId="{D2CA6A8E-22C6-4F9F-B88D-7C12E5956E50}" type="pres">
      <dgm:prSet presAssocID="{CC63CE4D-9440-4F4D-8A92-796B92B85288}" presName="sibTrans" presStyleLbl="sibTrans1D1" presStyleIdx="2" presStyleCnt="4"/>
      <dgm:spPr/>
    </dgm:pt>
    <dgm:pt modelId="{780DDDCB-B12F-428D-A586-90FD6F79F55C}" type="pres">
      <dgm:prSet presAssocID="{26B28433-06D5-4A6C-A5BD-D422E2368D1C}" presName="node" presStyleLbl="node1" presStyleIdx="3" presStyleCnt="4" custScaleX="160430">
        <dgm:presLayoutVars>
          <dgm:bulletEnabled val="1"/>
        </dgm:presLayoutVars>
      </dgm:prSet>
      <dgm:spPr/>
    </dgm:pt>
    <dgm:pt modelId="{27501DD9-B23B-4A6C-B19F-BEDC210774CB}" type="pres">
      <dgm:prSet presAssocID="{26B28433-06D5-4A6C-A5BD-D422E2368D1C}" presName="spNode" presStyleCnt="0"/>
      <dgm:spPr/>
    </dgm:pt>
    <dgm:pt modelId="{498F4E31-E423-4928-A28F-F71BD81A544F}" type="pres">
      <dgm:prSet presAssocID="{B1E169FA-2675-4029-A163-F457E76F545E}" presName="sibTrans" presStyleLbl="sibTrans1D1" presStyleIdx="3" presStyleCnt="4"/>
      <dgm:spPr/>
    </dgm:pt>
  </dgm:ptLst>
  <dgm:cxnLst>
    <dgm:cxn modelId="{CE756406-7804-433D-B416-18D5799B68A6}" type="presOf" srcId="{C80A8738-ACA8-4E35-A7C5-DA04AA9E6147}" destId="{28358C13-D8CC-4AD2-A7BF-1189D1A964E3}" srcOrd="0" destOrd="0" presId="urn:microsoft.com/office/officeart/2005/8/layout/cycle5"/>
    <dgm:cxn modelId="{F9E60B1E-04AB-435D-B8FD-87122CF6790D}" type="presOf" srcId="{26B28433-06D5-4A6C-A5BD-D422E2368D1C}" destId="{780DDDCB-B12F-428D-A586-90FD6F79F55C}" srcOrd="0" destOrd="0" presId="urn:microsoft.com/office/officeart/2005/8/layout/cycle5"/>
    <dgm:cxn modelId="{75E66621-FE1B-4784-91DA-B57E1A272B49}" srcId="{98110A4D-3F5E-4135-8A9F-CAF8BD865382}" destId="{8B338C84-75DE-490B-B7BD-E14CF644700D}" srcOrd="2" destOrd="0" parTransId="{AF723A37-A4F6-46ED-B77D-4EC8872C222B}" sibTransId="{CC63CE4D-9440-4F4D-8A92-796B92B85288}"/>
    <dgm:cxn modelId="{A634B42D-3F1B-49F8-A5A8-2039AE53DEDD}" type="presOf" srcId="{B1E169FA-2675-4029-A163-F457E76F545E}" destId="{498F4E31-E423-4928-A28F-F71BD81A544F}" srcOrd="0" destOrd="0" presId="urn:microsoft.com/office/officeart/2005/8/layout/cycle5"/>
    <dgm:cxn modelId="{81E7C030-B8BF-468D-8AFE-D9F026BA75F2}" type="presOf" srcId="{5E05B78C-094A-4509-9654-09D2F26F3FFD}" destId="{47F33915-6B3B-401C-B50F-B22A754E2EF7}" srcOrd="0" destOrd="0" presId="urn:microsoft.com/office/officeart/2005/8/layout/cycle5"/>
    <dgm:cxn modelId="{5D09CF4D-BFC3-493A-841B-8214A415BC71}" type="presOf" srcId="{CC63CE4D-9440-4F4D-8A92-796B92B85288}" destId="{D2CA6A8E-22C6-4F9F-B88D-7C12E5956E50}" srcOrd="0" destOrd="0" presId="urn:microsoft.com/office/officeart/2005/8/layout/cycle5"/>
    <dgm:cxn modelId="{8D42E35A-4FD1-474D-A81F-5FE06D8AAA22}" srcId="{98110A4D-3F5E-4135-8A9F-CAF8BD865382}" destId="{C80A8738-ACA8-4E35-A7C5-DA04AA9E6147}" srcOrd="1" destOrd="0" parTransId="{118471EF-ADB4-4EEF-BD87-24A1F28669BF}" sibTransId="{6BAC6641-6F16-42C7-9628-222D46D6B99E}"/>
    <dgm:cxn modelId="{18DCA477-07DC-4F6D-8F4E-3E0A81C9A54E}" srcId="{98110A4D-3F5E-4135-8A9F-CAF8BD865382}" destId="{26B28433-06D5-4A6C-A5BD-D422E2368D1C}" srcOrd="3" destOrd="0" parTransId="{DB385FBD-7474-4D3F-A1AF-5C3AC297BBB2}" sibTransId="{B1E169FA-2675-4029-A163-F457E76F545E}"/>
    <dgm:cxn modelId="{8CDA9DAB-068B-4358-869D-C85656F4BE97}" type="presOf" srcId="{8B338C84-75DE-490B-B7BD-E14CF644700D}" destId="{E5B85177-67DC-46B9-9178-4FD74108A018}" srcOrd="0" destOrd="0" presId="urn:microsoft.com/office/officeart/2005/8/layout/cycle5"/>
    <dgm:cxn modelId="{766E4DBE-B8BF-435E-8D3E-0618344D4377}" type="presOf" srcId="{746407FD-1023-4207-8A6F-8D6782650E11}" destId="{256E3A91-2E2F-4ED9-A28A-3DA97D5742E3}" srcOrd="0" destOrd="0" presId="urn:microsoft.com/office/officeart/2005/8/layout/cycle5"/>
    <dgm:cxn modelId="{861D5ABE-FC74-4203-BA70-713D604D7945}" srcId="{98110A4D-3F5E-4135-8A9F-CAF8BD865382}" destId="{746407FD-1023-4207-8A6F-8D6782650E11}" srcOrd="0" destOrd="0" parTransId="{7B6FAAAB-269F-4CC4-8442-29D9B5032544}" sibTransId="{5E05B78C-094A-4509-9654-09D2F26F3FFD}"/>
    <dgm:cxn modelId="{E6FEB5E6-A3BE-480C-BECC-D34620DD8DC6}" type="presOf" srcId="{6BAC6641-6F16-42C7-9628-222D46D6B99E}" destId="{396D247C-7331-400F-88B3-FB5C75DEFBD2}" srcOrd="0" destOrd="0" presId="urn:microsoft.com/office/officeart/2005/8/layout/cycle5"/>
    <dgm:cxn modelId="{ADB2BCE8-A53F-46F0-9609-48CDB82434BB}" type="presOf" srcId="{98110A4D-3F5E-4135-8A9F-CAF8BD865382}" destId="{0A3A9FBE-F7C6-41D0-A2A8-F50B183ED97D}" srcOrd="0" destOrd="0" presId="urn:microsoft.com/office/officeart/2005/8/layout/cycle5"/>
    <dgm:cxn modelId="{797E3ECB-15CA-4A5C-A73D-64C5AF7BE140}" type="presParOf" srcId="{0A3A9FBE-F7C6-41D0-A2A8-F50B183ED97D}" destId="{256E3A91-2E2F-4ED9-A28A-3DA97D5742E3}" srcOrd="0" destOrd="0" presId="urn:microsoft.com/office/officeart/2005/8/layout/cycle5"/>
    <dgm:cxn modelId="{A4FA3A59-73B5-4724-A40A-DE3DCD4137FB}" type="presParOf" srcId="{0A3A9FBE-F7C6-41D0-A2A8-F50B183ED97D}" destId="{8B1A1E44-0CA3-47B4-B36D-323702FD4456}" srcOrd="1" destOrd="0" presId="urn:microsoft.com/office/officeart/2005/8/layout/cycle5"/>
    <dgm:cxn modelId="{ED477524-961D-4827-B138-932EB9E42C40}" type="presParOf" srcId="{0A3A9FBE-F7C6-41D0-A2A8-F50B183ED97D}" destId="{47F33915-6B3B-401C-B50F-B22A754E2EF7}" srcOrd="2" destOrd="0" presId="urn:microsoft.com/office/officeart/2005/8/layout/cycle5"/>
    <dgm:cxn modelId="{E80896D6-6421-4585-88C2-1F2F96362222}" type="presParOf" srcId="{0A3A9FBE-F7C6-41D0-A2A8-F50B183ED97D}" destId="{28358C13-D8CC-4AD2-A7BF-1189D1A964E3}" srcOrd="3" destOrd="0" presId="urn:microsoft.com/office/officeart/2005/8/layout/cycle5"/>
    <dgm:cxn modelId="{5ECB4F9A-067E-4B9F-8A7E-1007ED474594}" type="presParOf" srcId="{0A3A9FBE-F7C6-41D0-A2A8-F50B183ED97D}" destId="{7A773DDB-9EA6-40D0-908C-5A4C420FC715}" srcOrd="4" destOrd="0" presId="urn:microsoft.com/office/officeart/2005/8/layout/cycle5"/>
    <dgm:cxn modelId="{6B5894B1-76B9-4EEA-A046-09DFBD2927C2}" type="presParOf" srcId="{0A3A9FBE-F7C6-41D0-A2A8-F50B183ED97D}" destId="{396D247C-7331-400F-88B3-FB5C75DEFBD2}" srcOrd="5" destOrd="0" presId="urn:microsoft.com/office/officeart/2005/8/layout/cycle5"/>
    <dgm:cxn modelId="{75C74462-E235-447A-8774-E21EAA89003E}" type="presParOf" srcId="{0A3A9FBE-F7C6-41D0-A2A8-F50B183ED97D}" destId="{E5B85177-67DC-46B9-9178-4FD74108A018}" srcOrd="6" destOrd="0" presId="urn:microsoft.com/office/officeart/2005/8/layout/cycle5"/>
    <dgm:cxn modelId="{98A0867B-A087-49D0-88A4-D71351926560}" type="presParOf" srcId="{0A3A9FBE-F7C6-41D0-A2A8-F50B183ED97D}" destId="{35D7A730-924C-49C3-A7BA-CD89FCBCE1AC}" srcOrd="7" destOrd="0" presId="urn:microsoft.com/office/officeart/2005/8/layout/cycle5"/>
    <dgm:cxn modelId="{25740292-D563-4797-AC90-4DE8D528C488}" type="presParOf" srcId="{0A3A9FBE-F7C6-41D0-A2A8-F50B183ED97D}" destId="{D2CA6A8E-22C6-4F9F-B88D-7C12E5956E50}" srcOrd="8" destOrd="0" presId="urn:microsoft.com/office/officeart/2005/8/layout/cycle5"/>
    <dgm:cxn modelId="{506D22AB-F42E-48E6-B6F8-F1B1304A1D1C}" type="presParOf" srcId="{0A3A9FBE-F7C6-41D0-A2A8-F50B183ED97D}" destId="{780DDDCB-B12F-428D-A586-90FD6F79F55C}" srcOrd="9" destOrd="0" presId="urn:microsoft.com/office/officeart/2005/8/layout/cycle5"/>
    <dgm:cxn modelId="{FE6F5AC0-9F28-48D3-9288-730328E85BC5}" type="presParOf" srcId="{0A3A9FBE-F7C6-41D0-A2A8-F50B183ED97D}" destId="{27501DD9-B23B-4A6C-B19F-BEDC210774CB}" srcOrd="10" destOrd="0" presId="urn:microsoft.com/office/officeart/2005/8/layout/cycle5"/>
    <dgm:cxn modelId="{76B74490-9B6A-4231-84F4-A7037E8D50BD}" type="presParOf" srcId="{0A3A9FBE-F7C6-41D0-A2A8-F50B183ED97D}" destId="{498F4E31-E423-4928-A28F-F71BD81A544F}" srcOrd="11" destOrd="0" presId="urn:microsoft.com/office/officeart/2005/8/layout/cycle5"/>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3A91-2E2F-4ED9-A28A-3DA97D5742E3}">
      <dsp:nvSpPr>
        <dsp:cNvPr id="0" name=""/>
        <dsp:cNvSpPr/>
      </dsp:nvSpPr>
      <dsp:spPr>
        <a:xfrm>
          <a:off x="3052279" y="1853"/>
          <a:ext cx="2421039"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Planning</a:t>
          </a:r>
        </a:p>
      </dsp:txBody>
      <dsp:txXfrm>
        <a:off x="3104808" y="54382"/>
        <a:ext cx="2315981" cy="971003"/>
      </dsp:txXfrm>
    </dsp:sp>
    <dsp:sp modelId="{47F33915-6B3B-401C-B50F-B22A754E2EF7}">
      <dsp:nvSpPr>
        <dsp:cNvPr id="0" name=""/>
        <dsp:cNvSpPr/>
      </dsp:nvSpPr>
      <dsp:spPr>
        <a:xfrm>
          <a:off x="2486203" y="539884"/>
          <a:ext cx="3553191" cy="3553191"/>
        </a:xfrm>
        <a:custGeom>
          <a:avLst/>
          <a:gdLst/>
          <a:ahLst/>
          <a:cxnLst/>
          <a:rect l="0" t="0" r="0" b="0"/>
          <a:pathLst>
            <a:path>
              <a:moveTo>
                <a:pt x="3112730" y="605683"/>
              </a:moveTo>
              <a:arcTo wR="1776595" hR="1776595" stAng="19126232" swAng="1066877"/>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28358C13-D8CC-4AD2-A7BF-1189D1A964E3}">
      <dsp:nvSpPr>
        <dsp:cNvPr id="0" name=""/>
        <dsp:cNvSpPr/>
      </dsp:nvSpPr>
      <dsp:spPr>
        <a:xfrm>
          <a:off x="4792661" y="1778449"/>
          <a:ext cx="2493466"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Analysis</a:t>
          </a:r>
        </a:p>
      </dsp:txBody>
      <dsp:txXfrm>
        <a:off x="4845190" y="1830978"/>
        <a:ext cx="2388408" cy="971003"/>
      </dsp:txXfrm>
    </dsp:sp>
    <dsp:sp modelId="{396D247C-7331-400F-88B3-FB5C75DEFBD2}">
      <dsp:nvSpPr>
        <dsp:cNvPr id="0" name=""/>
        <dsp:cNvSpPr/>
      </dsp:nvSpPr>
      <dsp:spPr>
        <a:xfrm>
          <a:off x="2486203" y="539884"/>
          <a:ext cx="3553191" cy="3553191"/>
        </a:xfrm>
        <a:custGeom>
          <a:avLst/>
          <a:gdLst/>
          <a:ahLst/>
          <a:cxnLst/>
          <a:rect l="0" t="0" r="0" b="0"/>
          <a:pathLst>
            <a:path>
              <a:moveTo>
                <a:pt x="3398420" y="2501839"/>
              </a:moveTo>
              <a:arcTo wR="1776595" hR="1776595" stAng="1445587" swAng="1190320"/>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E5B85177-67DC-46B9-9178-4FD74108A018}">
      <dsp:nvSpPr>
        <dsp:cNvPr id="0" name=""/>
        <dsp:cNvSpPr/>
      </dsp:nvSpPr>
      <dsp:spPr>
        <a:xfrm>
          <a:off x="3130269" y="3555045"/>
          <a:ext cx="2265060"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Design</a:t>
          </a:r>
        </a:p>
      </dsp:txBody>
      <dsp:txXfrm>
        <a:off x="3182798" y="3607574"/>
        <a:ext cx="2160002" cy="971003"/>
      </dsp:txXfrm>
    </dsp:sp>
    <dsp:sp modelId="{D2CA6A8E-22C6-4F9F-B88D-7C12E5956E50}">
      <dsp:nvSpPr>
        <dsp:cNvPr id="0" name=""/>
        <dsp:cNvSpPr/>
      </dsp:nvSpPr>
      <dsp:spPr>
        <a:xfrm>
          <a:off x="2486203" y="539884"/>
          <a:ext cx="3553191" cy="3553191"/>
        </a:xfrm>
        <a:custGeom>
          <a:avLst/>
          <a:gdLst/>
          <a:ahLst/>
          <a:cxnLst/>
          <a:rect l="0" t="0" r="0" b="0"/>
          <a:pathLst>
            <a:path>
              <a:moveTo>
                <a:pt x="497151" y="3009200"/>
              </a:moveTo>
              <a:arcTo wR="1776595" hR="1776595" stAng="8164093" swAng="1190320"/>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780DDDCB-B12F-428D-A586-90FD6F79F55C}">
      <dsp:nvSpPr>
        <dsp:cNvPr id="0" name=""/>
        <dsp:cNvSpPr/>
      </dsp:nvSpPr>
      <dsp:spPr>
        <a:xfrm>
          <a:off x="1158260" y="1778449"/>
          <a:ext cx="2655885"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Implementation</a:t>
          </a:r>
        </a:p>
      </dsp:txBody>
      <dsp:txXfrm>
        <a:off x="1210789" y="1830978"/>
        <a:ext cx="2550827" cy="971003"/>
      </dsp:txXfrm>
    </dsp:sp>
    <dsp:sp modelId="{498F4E31-E423-4928-A28F-F71BD81A544F}">
      <dsp:nvSpPr>
        <dsp:cNvPr id="0" name=""/>
        <dsp:cNvSpPr/>
      </dsp:nvSpPr>
      <dsp:spPr>
        <a:xfrm>
          <a:off x="2486203" y="539884"/>
          <a:ext cx="3553191" cy="3553191"/>
        </a:xfrm>
        <a:custGeom>
          <a:avLst/>
          <a:gdLst/>
          <a:ahLst/>
          <a:cxnLst/>
          <a:rect l="0" t="0" r="0" b="0"/>
          <a:pathLst>
            <a:path>
              <a:moveTo>
                <a:pt x="146710" y="1069653"/>
              </a:moveTo>
              <a:arcTo wR="1776595" hR="1776595" stAng="12206891" swAng="1066877"/>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773"/>
          </a:xfrm>
          <a:prstGeom prst="rect">
            <a:avLst/>
          </a:prstGeom>
        </p:spPr>
        <p:txBody>
          <a:bodyPr vert="horz" wrap="square" lIns="92610" tIns="46305" rIns="92610" bIns="46305" numCol="1" anchor="t"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3" name="Date Placeholder 2"/>
          <p:cNvSpPr>
            <a:spLocks noGrp="1"/>
          </p:cNvSpPr>
          <p:nvPr>
            <p:ph type="dt" idx="1"/>
          </p:nvPr>
        </p:nvSpPr>
        <p:spPr>
          <a:xfrm>
            <a:off x="3995217" y="0"/>
            <a:ext cx="3056414" cy="465773"/>
          </a:xfrm>
          <a:prstGeom prst="rect">
            <a:avLst/>
          </a:prstGeom>
        </p:spPr>
        <p:txBody>
          <a:bodyPr vert="horz" wrap="square" lIns="92610" tIns="46305" rIns="92610" bIns="46305" numCol="1" anchor="t" anchorCtr="0" compatLnSpc="1">
            <a:prstTxWarp prst="textNoShape">
              <a:avLst/>
            </a:prstTxWarp>
          </a:bodyPr>
          <a:lstStyle>
            <a:lvl1pPr algn="r">
              <a:defRPr sz="1200">
                <a:latin typeface="Calibri" panose="020F0502020204030204" pitchFamily="34" charset="0"/>
              </a:defRPr>
            </a:lvl1pPr>
          </a:lstStyle>
          <a:p>
            <a:fld id="{CFFC3CF9-6B93-4ABB-8E72-A8093B805B9F}" type="datetime1">
              <a:rPr lang="es-ES" altLang="en-US"/>
              <a:pPr/>
              <a:t>8/9/19</a:t>
            </a:fld>
            <a:endParaRPr lang="en-US" altLang="en-US"/>
          </a:p>
        </p:txBody>
      </p:sp>
      <p:sp>
        <p:nvSpPr>
          <p:cNvPr id="4" name="Slide Image Placeholder 3"/>
          <p:cNvSpPr>
            <a:spLocks noGrp="1" noRot="1" noChangeAspect="1"/>
          </p:cNvSpPr>
          <p:nvPr>
            <p:ph type="sldImg" idx="2"/>
          </p:nvPr>
        </p:nvSpPr>
        <p:spPr>
          <a:xfrm>
            <a:off x="1235075" y="698500"/>
            <a:ext cx="4583113" cy="3490913"/>
          </a:xfrm>
          <a:prstGeom prst="rect">
            <a:avLst/>
          </a:prstGeom>
          <a:noFill/>
          <a:ln w="12700">
            <a:solidFill>
              <a:prstClr val="black"/>
            </a:solidFill>
          </a:ln>
        </p:spPr>
        <p:txBody>
          <a:bodyPr vert="horz" lIns="92610" tIns="46305" rIns="92610" bIns="46305" rtlCol="0" anchor="ctr"/>
          <a:lstStyle/>
          <a:p>
            <a:pPr lvl="0"/>
            <a:endParaRPr lang="en-US" noProof="0"/>
          </a:p>
        </p:txBody>
      </p:sp>
      <p:sp>
        <p:nvSpPr>
          <p:cNvPr id="5" name="Notes Placeholder 4"/>
          <p:cNvSpPr>
            <a:spLocks noGrp="1"/>
          </p:cNvSpPr>
          <p:nvPr>
            <p:ph type="body" sz="quarter" idx="3"/>
          </p:nvPr>
        </p:nvSpPr>
        <p:spPr>
          <a:xfrm>
            <a:off x="705327" y="4422459"/>
            <a:ext cx="5642610" cy="4188778"/>
          </a:xfrm>
          <a:prstGeom prst="rect">
            <a:avLst/>
          </a:prstGeom>
        </p:spPr>
        <p:txBody>
          <a:bodyPr vert="horz" lIns="92610" tIns="46305" rIns="92610" bIns="4630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1738"/>
            <a:ext cx="3056414" cy="465773"/>
          </a:xfrm>
          <a:prstGeom prst="rect">
            <a:avLst/>
          </a:prstGeom>
        </p:spPr>
        <p:txBody>
          <a:bodyPr vert="horz" wrap="square" lIns="92610" tIns="46305" rIns="92610" bIns="46305" numCol="1" anchor="b"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7" name="Slide Number Placeholder 6"/>
          <p:cNvSpPr>
            <a:spLocks noGrp="1"/>
          </p:cNvSpPr>
          <p:nvPr>
            <p:ph type="sldNum" sz="quarter" idx="5"/>
          </p:nvPr>
        </p:nvSpPr>
        <p:spPr>
          <a:xfrm>
            <a:off x="3995217" y="8841738"/>
            <a:ext cx="3056414" cy="465773"/>
          </a:xfrm>
          <a:prstGeom prst="rect">
            <a:avLst/>
          </a:prstGeom>
        </p:spPr>
        <p:txBody>
          <a:bodyPr vert="horz" wrap="square" lIns="92610" tIns="46305" rIns="92610" bIns="46305" numCol="1" anchor="b" anchorCtr="0" compatLnSpc="1">
            <a:prstTxWarp prst="textNoShape">
              <a:avLst/>
            </a:prstTxWarp>
          </a:bodyPr>
          <a:lstStyle>
            <a:lvl1pPr algn="r">
              <a:defRPr sz="1200">
                <a:latin typeface="Calibri" panose="020F0502020204030204" pitchFamily="34" charset="0"/>
              </a:defRPr>
            </a:lvl1pPr>
          </a:lstStyle>
          <a:p>
            <a:fld id="{8BECA398-1778-4FB9-ABE1-140DE8893596}" type="slidenum">
              <a:rPr lang="en-US" altLang="en-US"/>
              <a:pPr/>
              <a:t>‹#›</a:t>
            </a:fld>
            <a:endParaRPr lang="en-US" altLang="en-US"/>
          </a:p>
        </p:txBody>
      </p:sp>
    </p:spTree>
    <p:extLst>
      <p:ext uri="{BB962C8B-B14F-4D97-AF65-F5344CB8AC3E}">
        <p14:creationId xmlns:p14="http://schemas.microsoft.com/office/powerpoint/2010/main" val="310930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ＭＳ Ｐゴシック" pitchFamily="-107" charset="-128"/>
        <a:cs typeface="ＭＳ Ｐゴシック" pitchFamily="-107" charset="-128"/>
      </a:defRPr>
    </a:lvl1pPr>
    <a:lvl2pPr marL="482600"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2pPr>
    <a:lvl3pPr marL="965200"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3pPr>
    <a:lvl4pPr marL="1449388"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4pPr>
    <a:lvl5pPr marL="1931988"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5pPr>
    <a:lvl6pPr marL="2416531" algn="l" defTabSz="966612" rtl="0" eaLnBrk="1" latinLnBrk="0" hangingPunct="1">
      <a:defRPr sz="1300" kern="1200">
        <a:solidFill>
          <a:schemeClr val="tx1"/>
        </a:solidFill>
        <a:latin typeface="+mn-lt"/>
        <a:ea typeface="+mn-ea"/>
        <a:cs typeface="+mn-cs"/>
      </a:defRPr>
    </a:lvl6pPr>
    <a:lvl7pPr marL="2899837" algn="l" defTabSz="966612" rtl="0" eaLnBrk="1" latinLnBrk="0" hangingPunct="1">
      <a:defRPr sz="1300" kern="1200">
        <a:solidFill>
          <a:schemeClr val="tx1"/>
        </a:solidFill>
        <a:latin typeface="+mn-lt"/>
        <a:ea typeface="+mn-ea"/>
        <a:cs typeface="+mn-cs"/>
      </a:defRPr>
    </a:lvl7pPr>
    <a:lvl8pPr marL="3383143" algn="l" defTabSz="966612" rtl="0" eaLnBrk="1" latinLnBrk="0" hangingPunct="1">
      <a:defRPr sz="1300" kern="1200">
        <a:solidFill>
          <a:schemeClr val="tx1"/>
        </a:solidFill>
        <a:latin typeface="+mn-lt"/>
        <a:ea typeface="+mn-ea"/>
        <a:cs typeface="+mn-cs"/>
      </a:defRPr>
    </a:lvl8pPr>
    <a:lvl9pPr marL="3866449" algn="l" defTabSz="9666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anose="020B0600070205080204" pitchFamily="34" charset="-128"/>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06F8B16-5AF6-4961-88E0-1A5542324C21}" type="slidenum">
              <a:rPr lang="en-US" altLang="en-US">
                <a:latin typeface="Calibri" panose="020F0502020204030204" pitchFamily="34" charset="0"/>
              </a:rPr>
              <a:pPr eaLnBrk="1" hangingPunct="1"/>
              <a:t>1</a:t>
            </a:fld>
            <a:endParaRPr lang="en-US" altLang="en-US" dirty="0">
              <a:latin typeface="Calibri" panose="020F0502020204030204" pitchFamily="34" charset="0"/>
            </a:endParaRPr>
          </a:p>
        </p:txBody>
      </p:sp>
    </p:spTree>
    <p:extLst>
      <p:ext uri="{BB962C8B-B14F-4D97-AF65-F5344CB8AC3E}">
        <p14:creationId xmlns:p14="http://schemas.microsoft.com/office/powerpoint/2010/main" val="14496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You will be expected to:</a:t>
            </a:r>
          </a:p>
          <a:p>
            <a:pPr eaLnBrk="1" hangingPunct="1"/>
            <a:r>
              <a:rPr lang="en-US" altLang="en-US" b="1" dirty="0"/>
              <a:t>	Read the assigned chapter &amp; outside material</a:t>
            </a:r>
          </a:p>
          <a:p>
            <a:pPr eaLnBrk="1" hangingPunct="1"/>
            <a:r>
              <a:rPr lang="en-US" altLang="en-US" b="1" dirty="0"/>
              <a:t>	Participate in discussions</a:t>
            </a:r>
          </a:p>
          <a:p>
            <a:pPr eaLnBrk="1" hangingPunct="1"/>
            <a:r>
              <a:rPr lang="en-US" altLang="en-US" b="1" dirty="0"/>
              <a:t>	Complete your Group Project</a:t>
            </a:r>
          </a:p>
          <a:p>
            <a:pPr eaLnBrk="1" hangingPunct="1"/>
            <a:r>
              <a:rPr lang="en-US" altLang="en-US" b="1" dirty="0"/>
              <a:t>	Do your non optional homework</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a:t>
            </a:fld>
            <a:endParaRPr lang="en-US" altLang="en-US"/>
          </a:p>
        </p:txBody>
      </p:sp>
    </p:spTree>
    <p:extLst>
      <p:ext uri="{BB962C8B-B14F-4D97-AF65-F5344CB8AC3E}">
        <p14:creationId xmlns:p14="http://schemas.microsoft.com/office/powerpoint/2010/main" val="8674555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100</a:t>
            </a:fld>
            <a:endParaRPr lang="en-US" altLang="en-US"/>
          </a:p>
        </p:txBody>
      </p:sp>
    </p:spTree>
    <p:extLst>
      <p:ext uri="{BB962C8B-B14F-4D97-AF65-F5344CB8AC3E}">
        <p14:creationId xmlns:p14="http://schemas.microsoft.com/office/powerpoint/2010/main" val="4935614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101</a:t>
            </a:fld>
            <a:endParaRPr lang="en-US" altLang="en-US"/>
          </a:p>
        </p:txBody>
      </p:sp>
    </p:spTree>
    <p:extLst>
      <p:ext uri="{BB962C8B-B14F-4D97-AF65-F5344CB8AC3E}">
        <p14:creationId xmlns:p14="http://schemas.microsoft.com/office/powerpoint/2010/main" val="46234208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102</a:t>
            </a:fld>
            <a:endParaRPr lang="en-US" altLang="en-US"/>
          </a:p>
        </p:txBody>
      </p:sp>
    </p:spTree>
    <p:extLst>
      <p:ext uri="{BB962C8B-B14F-4D97-AF65-F5344CB8AC3E}">
        <p14:creationId xmlns:p14="http://schemas.microsoft.com/office/powerpoint/2010/main" val="21539771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103</a:t>
            </a:fld>
            <a:endParaRPr lang="en-US" altLang="en-US"/>
          </a:p>
        </p:txBody>
      </p:sp>
    </p:spTree>
    <p:extLst>
      <p:ext uri="{BB962C8B-B14F-4D97-AF65-F5344CB8AC3E}">
        <p14:creationId xmlns:p14="http://schemas.microsoft.com/office/powerpoint/2010/main" val="21169537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104</a:t>
            </a:fld>
            <a:endParaRPr lang="en-US" altLang="en-US"/>
          </a:p>
        </p:txBody>
      </p:sp>
    </p:spTree>
    <p:extLst>
      <p:ext uri="{BB962C8B-B14F-4D97-AF65-F5344CB8AC3E}">
        <p14:creationId xmlns:p14="http://schemas.microsoft.com/office/powerpoint/2010/main" val="286493960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105</a:t>
            </a:fld>
            <a:endParaRPr lang="en-US" altLang="en-US"/>
          </a:p>
        </p:txBody>
      </p:sp>
    </p:spTree>
    <p:extLst>
      <p:ext uri="{BB962C8B-B14F-4D97-AF65-F5344CB8AC3E}">
        <p14:creationId xmlns:p14="http://schemas.microsoft.com/office/powerpoint/2010/main" val="10901193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106</a:t>
            </a:fld>
            <a:endParaRPr lang="en-US" altLang="en-US"/>
          </a:p>
        </p:txBody>
      </p:sp>
    </p:spTree>
    <p:extLst>
      <p:ext uri="{BB962C8B-B14F-4D97-AF65-F5344CB8AC3E}">
        <p14:creationId xmlns:p14="http://schemas.microsoft.com/office/powerpoint/2010/main" val="1632820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107</a:t>
            </a:fld>
            <a:endParaRPr lang="en-US" altLang="en-US"/>
          </a:p>
        </p:txBody>
      </p:sp>
    </p:spTree>
    <p:extLst>
      <p:ext uri="{BB962C8B-B14F-4D97-AF65-F5344CB8AC3E}">
        <p14:creationId xmlns:p14="http://schemas.microsoft.com/office/powerpoint/2010/main" val="61825433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108</a:t>
            </a:fld>
            <a:endParaRPr lang="en-US" altLang="en-US"/>
          </a:p>
        </p:txBody>
      </p:sp>
    </p:spTree>
    <p:extLst>
      <p:ext uri="{BB962C8B-B14F-4D97-AF65-F5344CB8AC3E}">
        <p14:creationId xmlns:p14="http://schemas.microsoft.com/office/powerpoint/2010/main" val="32073504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109</a:t>
            </a:fld>
            <a:endParaRPr lang="en-US" altLang="en-US"/>
          </a:p>
        </p:txBody>
      </p:sp>
    </p:spTree>
    <p:extLst>
      <p:ext uri="{BB962C8B-B14F-4D97-AF65-F5344CB8AC3E}">
        <p14:creationId xmlns:p14="http://schemas.microsoft.com/office/powerpoint/2010/main" val="171680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You will be expected to:</a:t>
            </a:r>
          </a:p>
          <a:p>
            <a:pPr eaLnBrk="1" hangingPunct="1"/>
            <a:r>
              <a:rPr lang="en-US" altLang="en-US" b="1" dirty="0"/>
              <a:t>	Read the assigned chapter &amp; outside material</a:t>
            </a:r>
          </a:p>
          <a:p>
            <a:pPr eaLnBrk="1" hangingPunct="1"/>
            <a:r>
              <a:rPr lang="en-US" altLang="en-US" b="1" dirty="0"/>
              <a:t>	Participate in discussions</a:t>
            </a:r>
          </a:p>
          <a:p>
            <a:pPr eaLnBrk="1" hangingPunct="1"/>
            <a:r>
              <a:rPr lang="en-US" altLang="en-US" b="1" dirty="0"/>
              <a:t>	Do your homework</a:t>
            </a:r>
          </a:p>
          <a:p>
            <a:pPr eaLnBrk="1" hangingPunct="1"/>
            <a:endParaRPr lang="en-US" altLang="en-US" dirty="0"/>
          </a:p>
          <a:p>
            <a:pPr eaLnBrk="1" hangingPunct="1"/>
            <a:r>
              <a:rPr lang="en-US" altLang="en-US" b="1" dirty="0"/>
              <a:t>Each student must participate in at least three (3) discussions per week (six (6) discussion postings per module) to demonstrate an understanding of the material, ask questions he / she might have, share related thoughts the material catalyzes, </a:t>
            </a:r>
          </a:p>
          <a:p>
            <a:pPr eaLnBrk="1" hangingPunct="1"/>
            <a:endParaRPr lang="en-US" altLang="en-US" b="1" dirty="0"/>
          </a:p>
          <a:p>
            <a:pPr eaLnBrk="1" hangingPunct="1"/>
            <a:endParaRPr lang="en-US" altLang="en-US" b="1" dirty="0"/>
          </a:p>
          <a:p>
            <a:pPr eaLnBrk="1" hangingPunct="1"/>
            <a:endParaRPr lang="en-US" altLang="en-US" b="1" dirty="0"/>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a:t>
            </a:fld>
            <a:endParaRPr lang="en-US" altLang="en-US"/>
          </a:p>
        </p:txBody>
      </p:sp>
    </p:spTree>
    <p:extLst>
      <p:ext uri="{BB962C8B-B14F-4D97-AF65-F5344CB8AC3E}">
        <p14:creationId xmlns:p14="http://schemas.microsoft.com/office/powerpoint/2010/main" val="408771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110</a:t>
            </a:fld>
            <a:endParaRPr lang="en-US" altLang="en-US"/>
          </a:p>
        </p:txBody>
      </p:sp>
    </p:spTree>
    <p:extLst>
      <p:ext uri="{BB962C8B-B14F-4D97-AF65-F5344CB8AC3E}">
        <p14:creationId xmlns:p14="http://schemas.microsoft.com/office/powerpoint/2010/main" val="14626456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111</a:t>
            </a:fld>
            <a:endParaRPr lang="en-US" altLang="en-US"/>
          </a:p>
        </p:txBody>
      </p:sp>
    </p:spTree>
    <p:extLst>
      <p:ext uri="{BB962C8B-B14F-4D97-AF65-F5344CB8AC3E}">
        <p14:creationId xmlns:p14="http://schemas.microsoft.com/office/powerpoint/2010/main" val="8056275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112</a:t>
            </a:fld>
            <a:endParaRPr lang="en-US" altLang="en-US"/>
          </a:p>
        </p:txBody>
      </p:sp>
    </p:spTree>
    <p:extLst>
      <p:ext uri="{BB962C8B-B14F-4D97-AF65-F5344CB8AC3E}">
        <p14:creationId xmlns:p14="http://schemas.microsoft.com/office/powerpoint/2010/main" val="38684767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113</a:t>
            </a:fld>
            <a:endParaRPr lang="en-US" altLang="en-US"/>
          </a:p>
        </p:txBody>
      </p:sp>
    </p:spTree>
    <p:extLst>
      <p:ext uri="{BB962C8B-B14F-4D97-AF65-F5344CB8AC3E}">
        <p14:creationId xmlns:p14="http://schemas.microsoft.com/office/powerpoint/2010/main" val="29300500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114</a:t>
            </a:fld>
            <a:endParaRPr lang="en-US" altLang="en-US"/>
          </a:p>
        </p:txBody>
      </p:sp>
    </p:spTree>
    <p:extLst>
      <p:ext uri="{BB962C8B-B14F-4D97-AF65-F5344CB8AC3E}">
        <p14:creationId xmlns:p14="http://schemas.microsoft.com/office/powerpoint/2010/main" val="38369746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115</a:t>
            </a:fld>
            <a:endParaRPr lang="en-US" altLang="en-US"/>
          </a:p>
        </p:txBody>
      </p:sp>
    </p:spTree>
    <p:extLst>
      <p:ext uri="{BB962C8B-B14F-4D97-AF65-F5344CB8AC3E}">
        <p14:creationId xmlns:p14="http://schemas.microsoft.com/office/powerpoint/2010/main" val="336174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6104">
              <a:defRPr/>
            </a:pPr>
            <a:r>
              <a:rPr lang="en-US" altLang="en-US" b="1" dirty="0"/>
              <a:t>Your magic day is Thursday!</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12</a:t>
            </a:fld>
            <a:endParaRPr lang="en-US" altLang="en-US"/>
          </a:p>
        </p:txBody>
      </p:sp>
    </p:spTree>
    <p:extLst>
      <p:ext uri="{BB962C8B-B14F-4D97-AF65-F5344CB8AC3E}">
        <p14:creationId xmlns:p14="http://schemas.microsoft.com/office/powerpoint/2010/main" val="160013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You will have to plan your week well &amp; manage your time equally well. </a:t>
            </a:r>
          </a:p>
          <a:p>
            <a:pPr eaLnBrk="1" hangingPunct="1"/>
            <a:r>
              <a:rPr lang="en-US" altLang="en-US" sz="1400" b="1" dirty="0"/>
              <a:t>Falling behind or procrastination dig holes that are hard to climb out of</a:t>
            </a: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13</a:t>
            </a:fld>
            <a:endParaRPr lang="en-US" altLang="en-US"/>
          </a:p>
        </p:txBody>
      </p:sp>
    </p:spTree>
    <p:extLst>
      <p:ext uri="{BB962C8B-B14F-4D97-AF65-F5344CB8AC3E}">
        <p14:creationId xmlns:p14="http://schemas.microsoft.com/office/powerpoint/2010/main" val="261009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b="1" dirty="0">
                <a:latin typeface="Arial" panose="020B0604020202020204" pitchFamily="34" charset="0"/>
                <a:cs typeface="Arial" panose="020B0604020202020204" pitchFamily="34" charset="0"/>
              </a:rPr>
              <a:t>Focus on new internal systems that represent a total redesign of an existing system or an internal system that is being built with an</a:t>
            </a:r>
            <a:r>
              <a:rPr lang="en-US" sz="1600" b="1" baseline="0" dirty="0">
                <a:latin typeface="Arial" panose="020B0604020202020204" pitchFamily="34" charset="0"/>
                <a:cs typeface="Arial" panose="020B0604020202020204" pitchFamily="34" charset="0"/>
              </a:rPr>
              <a:t> intent of</a:t>
            </a:r>
            <a:r>
              <a:rPr lang="en-US" sz="1600" b="1" dirty="0">
                <a:latin typeface="Arial" panose="020B0604020202020204" pitchFamily="34" charset="0"/>
                <a:cs typeface="Arial" panose="020B0604020202020204" pitchFamily="34" charset="0"/>
              </a:rPr>
              <a:t> increasing enterprise efficiency</a:t>
            </a:r>
            <a:r>
              <a:rPr lang="en-US" sz="1600" b="1" baseline="0" dirty="0">
                <a:latin typeface="Arial" panose="020B0604020202020204" pitchFamily="34" charset="0"/>
                <a:cs typeface="Arial" panose="020B0604020202020204" pitchFamily="34" charset="0"/>
              </a:rPr>
              <a:t> by lowering internal costs or increasing revenue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14</a:t>
            </a:fld>
            <a:endParaRPr lang="en-US" altLang="en-US"/>
          </a:p>
        </p:txBody>
      </p:sp>
    </p:spTree>
    <p:extLst>
      <p:ext uri="{BB962C8B-B14F-4D97-AF65-F5344CB8AC3E}">
        <p14:creationId xmlns:p14="http://schemas.microsoft.com/office/powerpoint/2010/main" val="376978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cs typeface="Arial" panose="020B0604020202020204" pitchFamily="34" charset="0"/>
              </a:rPr>
              <a:t>No one builds a system with a reason. And that reason has to have some level of justification. So projects that include little actual user involvement</a:t>
            </a:r>
            <a:r>
              <a:rPr lang="en-US" altLang="en-US" sz="1400" b="1" baseline="0" dirty="0">
                <a:latin typeface="Arial" panose="020B0604020202020204" pitchFamily="34" charset="0"/>
                <a:cs typeface="Arial" panose="020B0604020202020204" pitchFamily="34" charset="0"/>
              </a:rPr>
              <a:t> or </a:t>
            </a:r>
            <a:r>
              <a:rPr lang="en-US" altLang="en-US" sz="1400" b="1" dirty="0">
                <a:latin typeface="Arial" panose="020B0604020202020204" pitchFamily="34" charset="0"/>
                <a:cs typeface="Arial" panose="020B0604020202020204" pitchFamily="34" charset="0"/>
              </a:rPr>
              <a:t>a system for resale or technology upgrades are not acceptable.</a:t>
            </a:r>
          </a:p>
          <a:p>
            <a:pPr eaLnBrk="1" hangingPunct="1"/>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15</a:t>
            </a:fld>
            <a:endParaRPr lang="en-US" altLang="en-US"/>
          </a:p>
        </p:txBody>
      </p:sp>
    </p:spTree>
    <p:extLst>
      <p:ext uri="{BB962C8B-B14F-4D97-AF65-F5344CB8AC3E}">
        <p14:creationId xmlns:p14="http://schemas.microsoft.com/office/powerpoint/2010/main" val="417559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500" b="1" dirty="0"/>
              <a:t>Every system has an “owner” or a “sponsor. An information system’s sponsor is the business executive who champions the system throughout the enterprise</a:t>
            </a:r>
            <a:r>
              <a:rPr lang="en-US" altLang="en-US" sz="1500" b="1" baseline="0" dirty="0"/>
              <a:t> and</a:t>
            </a:r>
            <a:r>
              <a:rPr lang="en-US" altLang="en-US" sz="1500" b="1" dirty="0"/>
              <a:t> is responsible for funding the project. He or she insures the required internal resources are applied to the project, defines the project’s scope, sets the acceptance criterion and approves each phase of the project</a:t>
            </a:r>
          </a:p>
          <a:p>
            <a:pPr eaLnBrk="1" hangingPunct="1"/>
            <a:endParaRPr lang="en-US" altLang="en-US" sz="1500" dirty="0"/>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16</a:t>
            </a:fld>
            <a:endParaRPr lang="en-US" altLang="en-US"/>
          </a:p>
        </p:txBody>
      </p:sp>
    </p:spTree>
    <p:extLst>
      <p:ext uri="{BB962C8B-B14F-4D97-AF65-F5344CB8AC3E}">
        <p14:creationId xmlns:p14="http://schemas.microsoft.com/office/powerpoint/2010/main" val="1046072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defTabSz="926104">
              <a:defRPr/>
            </a:pPr>
            <a:r>
              <a:rPr lang="en-US" altLang="en-US" sz="1400" b="1" dirty="0">
                <a:latin typeface="Arial" panose="020B0604020202020204" pitchFamily="34" charset="0"/>
                <a:cs typeface="Arial" panose="020B0604020202020204" pitchFamily="34" charset="0"/>
              </a:rPr>
              <a:t>Hard copy of both your Power Point presentation and its associated paper are to be handed in before you begin</a:t>
            </a:r>
            <a:r>
              <a:rPr lang="en-US" altLang="en-US" sz="1400" b="1" baseline="0" dirty="0">
                <a:latin typeface="Arial" panose="020B0604020202020204" pitchFamily="34" charset="0"/>
                <a:cs typeface="Arial" panose="020B0604020202020204" pitchFamily="34" charset="0"/>
              </a:rPr>
              <a:t> and must also be emailed to the class TA</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On week #3, each team will submit a one (1) paragraph description of your end user project as you would to your supervisor in the real world. Please make sure you read the syllabus in depth BEFORE you choose a project &amp; submit this paragraph. Your will receive a note back from me with comments &amp; either a “go” or “needs revision” </a:t>
            </a:r>
          </a:p>
          <a:p>
            <a:pPr eaLnBrk="1" hangingPunct="1"/>
            <a:endParaRPr lang="en-US" altLang="en-US" sz="1400" b="1" dirty="0">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400" b="1" dirty="0">
                <a:latin typeface="Arial" panose="020B0604020202020204" pitchFamily="34" charset="0"/>
                <a:cs typeface="Arial" panose="020B0604020202020204" pitchFamily="34" charset="0"/>
              </a:rPr>
              <a:t>Your first presentation is an executive summary. As I said, it is note to your supervisor asking his/her for input &amp; a “go ahead” on what you are thinking of doing. You will be expected to include the tools &amp; concepts listed in your text to present an acceptable summary. </a:t>
            </a:r>
          </a:p>
          <a:p>
            <a:pPr eaLnBrk="1" hangingPunct="1"/>
            <a:endParaRPr lang="en-US" altLang="en-US" sz="1400" b="1" dirty="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If you want a “head start” you can email it to me anytime or submit it earlier than week #3</a:t>
            </a:r>
            <a:r>
              <a:rPr lang="en-US" alt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pPr defTabSz="926104">
              <a:defRPr/>
            </a:pPr>
            <a:endParaRPr lang="en-US" altLang="en-US" sz="1400" b="1" baseline="0" dirty="0">
              <a:latin typeface="Arial" panose="020B0604020202020204" pitchFamily="34" charset="0"/>
              <a:cs typeface="Arial" panose="020B0604020202020204" pitchFamily="34" charset="0"/>
            </a:endParaRPr>
          </a:p>
          <a:p>
            <a:pPr defTabSz="926104">
              <a:defRPr/>
            </a:pPr>
            <a:endParaRPr lang="en-US" alt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17</a:t>
            </a:fld>
            <a:endParaRPr lang="en-US" altLang="en-US"/>
          </a:p>
        </p:txBody>
      </p:sp>
    </p:spTree>
    <p:extLst>
      <p:ext uri="{BB962C8B-B14F-4D97-AF65-F5344CB8AC3E}">
        <p14:creationId xmlns:p14="http://schemas.microsoft.com/office/powerpoint/2010/main" val="1615956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104">
              <a:defRPr/>
            </a:pPr>
            <a:r>
              <a:rPr lang="en-US" altLang="en-US" sz="1400" b="1" dirty="0">
                <a:latin typeface="Arial" panose="020B0604020202020204" pitchFamily="34" charset="0"/>
                <a:cs typeface="Arial" panose="020B0604020202020204" pitchFamily="34" charset="0"/>
              </a:rPr>
              <a:t>This presentation will also restate your executive summary (which may be altered based on management feedback from your first </a:t>
            </a: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18</a:t>
            </a:fld>
            <a:endParaRPr lang="en-US" altLang="en-US"/>
          </a:p>
        </p:txBody>
      </p:sp>
    </p:spTree>
    <p:extLst>
      <p:ext uri="{BB962C8B-B14F-4D97-AF65-F5344CB8AC3E}">
        <p14:creationId xmlns:p14="http://schemas.microsoft.com/office/powerpoint/2010/main" val="133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104">
              <a:defRPr/>
            </a:pPr>
            <a:r>
              <a:rPr lang="en-US" altLang="en-US" sz="1400" b="1" dirty="0">
                <a:latin typeface="Arial" panose="020B0604020202020204" pitchFamily="34" charset="0"/>
                <a:cs typeface="Arial" panose="020B0604020202020204" pitchFamily="34" charset="0"/>
              </a:rPr>
              <a:t>Presentation #2 will also include a detailed alternatives matrix with a minimum of 3 distinctly different options detailing how the “to be” system might be built. These options can include but are not limited to building the entire system in house, outsourcing the build of the entire system, purchasing a system from vendor A &amp; integrating it, purchasing a system from vendor B &amp; integrating it, purchasing components of the system &amp; completing the build in house, etc.</a:t>
            </a: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19</a:t>
            </a:fld>
            <a:endParaRPr lang="en-US" altLang="en-US"/>
          </a:p>
        </p:txBody>
      </p:sp>
    </p:spTree>
    <p:extLst>
      <p:ext uri="{BB962C8B-B14F-4D97-AF65-F5344CB8AC3E}">
        <p14:creationId xmlns:p14="http://schemas.microsoft.com/office/powerpoint/2010/main" val="320673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6104">
              <a:defRPr/>
            </a:pPr>
            <a:r>
              <a:rPr lang="en-US" altLang="en-US" b="1" dirty="0"/>
              <a:t>READ SLIDE</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a:t>
            </a:fld>
            <a:endParaRPr lang="en-US" altLang="en-US" dirty="0"/>
          </a:p>
        </p:txBody>
      </p:sp>
    </p:spTree>
    <p:extLst>
      <p:ext uri="{BB962C8B-B14F-4D97-AF65-F5344CB8AC3E}">
        <p14:creationId xmlns:p14="http://schemas.microsoft.com/office/powerpoint/2010/main" val="157727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104">
              <a:defRPr/>
            </a:pPr>
            <a:r>
              <a:rPr lang="en-US" altLang="en-US" sz="1400" b="1" dirty="0">
                <a:latin typeface="Arial" panose="020B0604020202020204" pitchFamily="34" charset="0"/>
                <a:cs typeface="Arial" panose="020B0604020202020204" pitchFamily="34" charset="0"/>
              </a:rPr>
              <a:t>Other requirements include a fully populated alternatives matrix listing a minimum of 3 distinctly different build options with their respective scores &amp; weights. Please refer to the text and the first few class presentation slides in Chapter Six (6) for additional information</a:t>
            </a: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20</a:t>
            </a:fld>
            <a:endParaRPr lang="en-US" altLang="en-US"/>
          </a:p>
        </p:txBody>
      </p:sp>
    </p:spTree>
    <p:extLst>
      <p:ext uri="{BB962C8B-B14F-4D97-AF65-F5344CB8AC3E}">
        <p14:creationId xmlns:p14="http://schemas.microsoft.com/office/powerpoint/2010/main" val="4137727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en-US" sz="1400" b="1" dirty="0"/>
              <a:t>The presentations &amp; papers associated with the semester project have several, very specific requirements.</a:t>
            </a:r>
          </a:p>
          <a:p>
            <a:pPr marL="0" indent="0">
              <a:buNone/>
            </a:pPr>
            <a:endParaRPr lang="en-US" altLang="en-US" sz="1400" b="1" dirty="0"/>
          </a:p>
          <a:p>
            <a:pPr marL="0" indent="0">
              <a:buNone/>
            </a:pPr>
            <a:r>
              <a:rPr lang="en-US" altLang="en-US" sz="1400" b="1" dirty="0"/>
              <a:t>Please read, understand and adhere to all the requirements detailed in the Class Syllabus and the Class Presentation Slides for Chapter 6</a:t>
            </a:r>
            <a:endParaRPr lang="en-US" altLang="en-US" sz="1400"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21</a:t>
            </a:fld>
            <a:endParaRPr lang="en-US" altLang="en-US"/>
          </a:p>
        </p:txBody>
      </p:sp>
    </p:spTree>
    <p:extLst>
      <p:ext uri="{BB962C8B-B14F-4D97-AF65-F5344CB8AC3E}">
        <p14:creationId xmlns:p14="http://schemas.microsoft.com/office/powerpoint/2010/main" val="1123902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400" b="1" dirty="0">
                <a:ea typeface="ＭＳ Ｐゴシック" panose="020B0600070205080204" pitchFamily="34" charset="-128"/>
              </a:rPr>
              <a:t>When you are tasked with something that has a defined</a:t>
            </a:r>
            <a:r>
              <a:rPr lang="en-US" altLang="en-US" sz="1400" b="1" baseline="0" dirty="0">
                <a:ea typeface="ＭＳ Ｐゴシック" panose="020B0600070205080204" pitchFamily="34" charset="-128"/>
              </a:rPr>
              <a:t> measure of success, </a:t>
            </a:r>
            <a:r>
              <a:rPr lang="en-US" altLang="en-US" sz="1400" b="1" dirty="0">
                <a:ea typeface="ＭＳ Ｐゴシック" panose="020B0600070205080204" pitchFamily="34" charset="-128"/>
              </a:rPr>
              <a:t>is large, complex, includes a large</a:t>
            </a:r>
            <a:r>
              <a:rPr lang="en-US" altLang="en-US" sz="1400" b="1" baseline="0" dirty="0">
                <a:ea typeface="ＭＳ Ｐゴシック" panose="020B0600070205080204" pitchFamily="34" charset="-128"/>
              </a:rPr>
              <a:t> cast of characters with diverse backgrounds &amp; objectives and requires unique skill sets, What are some of the tings you have to worry about</a:t>
            </a:r>
            <a:r>
              <a:rPr lang="en-US" altLang="en-US" sz="1400" baseline="0" dirty="0">
                <a:ea typeface="ＭＳ Ｐゴシック" panose="020B0600070205080204" pitchFamily="34" charset="-128"/>
              </a:rPr>
              <a:t>?</a:t>
            </a:r>
          </a:p>
          <a:p>
            <a:r>
              <a:rPr lang="en-US" altLang="en-US" sz="1400" baseline="0" dirty="0">
                <a:ea typeface="ＭＳ Ｐゴシック" panose="020B0600070205080204" pitchFamily="34" charset="-128"/>
              </a:rPr>
              <a:t>	</a:t>
            </a:r>
            <a:endParaRPr lang="en-US" altLang="en-US" sz="1400" dirty="0">
              <a:ea typeface="ＭＳ Ｐゴシック" panose="020B0600070205080204" pitchFamily="34" charset="-128"/>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D0D9C23-8670-4187-BD16-38B4ACF3009E}"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976502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Why do we need a formal process for Information for Information Technology (IT) Systems?</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p>
          <a:p>
            <a:endParaRPr lang="en-US" altLang="en-US" sz="1400" b="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Most organizations employ a systematic process known as a system approach to solve their problems. The SDLC</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is the approach that is most commonly </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used to solve IT type problems or develop information solutions. It</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is</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 sometimes is referred to as “Information Systems Development” or “Application Development.” </a:t>
            </a:r>
          </a:p>
          <a:p>
            <a:endParaRPr lang="en-US" altLang="en-US" sz="1400" b="1"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The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SDLC is a </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process that consists of four phases</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and e</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ach phase consists of a series of steps</a:t>
            </a: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does each phase of the SDLC have in common?</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is the core concept of this systems approach?</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p>
          <a:p>
            <a:endPar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Who is responsible for this process?</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Can these phases overlap one another?</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Must we complete a phase before we begin the next step?</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Can we cycle back to a previously completed step? </a:t>
            </a: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sz="1400" b="1" kern="1200" dirty="0">
                <a:solidFill>
                  <a:schemeClr val="tx1"/>
                </a:solidFill>
                <a:effectLst/>
                <a:latin typeface="Arial" panose="020B0604020202020204" pitchFamily="34" charset="0"/>
                <a:ea typeface="ＭＳ Ｐゴシック" pitchFamily="-107" charset="-128"/>
                <a:cs typeface="Arial" panose="020B0604020202020204" pitchFamily="34" charset="0"/>
              </a:rPr>
              <a:t>What does gradual refinement mean in context of SDLC?</a:t>
            </a:r>
            <a:r>
              <a:rPr lang="en-US" sz="1400" b="0" kern="1200" baseline="0" dirty="0">
                <a:solidFill>
                  <a:schemeClr val="tx1"/>
                </a:solidFill>
                <a:effectLst/>
                <a:latin typeface="Arial" panose="020B0604020202020204" pitchFamily="34" charset="0"/>
                <a:ea typeface="ＭＳ Ｐゴシック" pitchFamily="-107"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6BE6854-E5E7-45C0-BBDF-26BE0010ECD2}"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215607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questions should be answered during the planning phase?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questions should be answered during the analysis phase?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b="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1400" b="1" dirty="0">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questions should be answered during the design phase?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questions should be answered during the implementation phase?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b="0" baseline="0" dirty="0">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400" b="0" baseline="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74A1ADA-BD7B-4320-A76E-7A7969D2FF67}"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763332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25</a:t>
            </a:fld>
            <a:endParaRPr lang="en-US" altLang="en-US"/>
          </a:p>
        </p:txBody>
      </p:sp>
    </p:spTree>
    <p:extLst>
      <p:ext uri="{BB962C8B-B14F-4D97-AF65-F5344CB8AC3E}">
        <p14:creationId xmlns:p14="http://schemas.microsoft.com/office/powerpoint/2010/main" val="1239692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The planning phase is the first phase of the classical systems development process. What questions do we ask in this phase? </a:t>
            </a:r>
            <a:endParaRPr lang="en-US" sz="1400" dirty="0"/>
          </a:p>
          <a:p>
            <a:endParaRPr lang="en-US" sz="1400" dirty="0"/>
          </a:p>
          <a:p>
            <a:r>
              <a:rPr lang="en-US" sz="1400" b="1" dirty="0"/>
              <a:t>This slide is called a task diagram for a phase. What does it show?</a:t>
            </a:r>
            <a:r>
              <a:rPr lang="en-US" sz="1400" b="1" baseline="0" dirty="0"/>
              <a:t> </a:t>
            </a:r>
            <a:endParaRPr lang="en-US" sz="1400" dirty="0"/>
          </a:p>
          <a:p>
            <a:endParaRPr lang="en-US" sz="1400" dirty="0"/>
          </a:p>
          <a:p>
            <a:r>
              <a:rPr lang="en-US" sz="1400" b="1" dirty="0"/>
              <a:t>Are the tasks outlined on the slide universal to all projects?</a:t>
            </a:r>
            <a:r>
              <a:rPr lang="en-US" sz="1400" b="1" baseline="0" dirty="0"/>
              <a:t> </a:t>
            </a:r>
            <a:endParaRPr lang="en-US" sz="1400" b="1" u="sng" dirty="0"/>
          </a:p>
          <a:p>
            <a:endParaRPr lang="en-US" sz="1400"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26</a:t>
            </a:fld>
            <a:endParaRPr lang="en-US" altLang="en-US"/>
          </a:p>
        </p:txBody>
      </p:sp>
    </p:spTree>
    <p:extLst>
      <p:ext uri="{BB962C8B-B14F-4D97-AF65-F5344CB8AC3E}">
        <p14:creationId xmlns:p14="http://schemas.microsoft.com/office/powerpoint/2010/main" val="1665471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313"/>
              </a:spcBef>
              <a:spcAft>
                <a:spcPts val="313"/>
              </a:spcAft>
            </a:pPr>
            <a:r>
              <a:rPr lang="en-US" altLang="en-US" b="1" dirty="0"/>
              <a:t> </a:t>
            </a:r>
            <a:r>
              <a:rPr lang="en-US" altLang="en-US" sz="1400" b="1" dirty="0">
                <a:latin typeface="Arial" panose="020B0604020202020204" pitchFamily="34" charset="0"/>
                <a:cs typeface="Arial" panose="020B0604020202020204" pitchFamily="34" charset="0"/>
              </a:rPr>
              <a:t>One of the tools used during the initial scope phase of a project by some companies is a formal document to request services. Does your company use this approach?</a:t>
            </a:r>
          </a:p>
          <a:p>
            <a:pPr eaLnBrk="1" hangingPunct="1">
              <a:spcBef>
                <a:spcPts val="313"/>
              </a:spcBef>
              <a:spcAft>
                <a:spcPts val="313"/>
              </a:spcAft>
            </a:pPr>
            <a:endParaRPr lang="en-US" altLang="en-US" sz="1400" b="1" dirty="0">
              <a:latin typeface="Arial" panose="020B0604020202020204" pitchFamily="34" charset="0"/>
              <a:cs typeface="Arial" panose="020B0604020202020204" pitchFamily="34" charset="0"/>
            </a:endParaRPr>
          </a:p>
          <a:p>
            <a:pPr eaLnBrk="1" hangingPunct="1">
              <a:spcBef>
                <a:spcPts val="313"/>
              </a:spcBef>
              <a:spcAft>
                <a:spcPts val="313"/>
              </a:spcAft>
            </a:pPr>
            <a:r>
              <a:rPr lang="en-US" altLang="en-US" sz="1400" b="1" dirty="0">
                <a:latin typeface="Arial" panose="020B0604020202020204" pitchFamily="34" charset="0"/>
                <a:cs typeface="Arial" panose="020B0604020202020204" pitchFamily="34" charset="0"/>
              </a:rPr>
              <a:t>Does it look like this sample?</a:t>
            </a:r>
          </a:p>
          <a:p>
            <a:pPr eaLnBrk="1" hangingPunct="1">
              <a:spcBef>
                <a:spcPts val="313"/>
              </a:spcBef>
              <a:spcAft>
                <a:spcPts val="313"/>
              </a:spcAft>
            </a:pPr>
            <a:endParaRPr lang="en-US" altLang="en-US" sz="1400" b="1" dirty="0">
              <a:latin typeface="Arial" panose="020B0604020202020204" pitchFamily="34" charset="0"/>
              <a:cs typeface="Arial" panose="020B0604020202020204" pitchFamily="34" charset="0"/>
            </a:endParaRPr>
          </a:p>
          <a:p>
            <a:pPr marL="0" indent="0" eaLnBrk="1" hangingPunct="1">
              <a:buFontTx/>
              <a:buNone/>
            </a:pPr>
            <a:r>
              <a:rPr lang="en-US" sz="1400" b="1" kern="1200" dirty="0">
                <a:solidFill>
                  <a:schemeClr val="tx1"/>
                </a:solidFill>
                <a:effectLst/>
                <a:latin typeface="Arial" panose="020B0604020202020204" pitchFamily="34" charset="0"/>
                <a:ea typeface="ＭＳ Ｐゴシック" pitchFamily="-107" charset="-128"/>
                <a:cs typeface="Arial" panose="020B0604020202020204" pitchFamily="34" charset="0"/>
              </a:rPr>
              <a:t>What is the role of a project sponsor?</a:t>
            </a:r>
            <a:r>
              <a:rPr lang="en-US" sz="1400" b="0" kern="1200" baseline="0" dirty="0">
                <a:solidFill>
                  <a:schemeClr val="tx1"/>
                </a:solidFill>
                <a:effectLst/>
                <a:latin typeface="Arial" panose="020B0604020202020204" pitchFamily="34" charset="0"/>
                <a:ea typeface="ＭＳ Ｐゴシック" pitchFamily="-107" charset="-128"/>
                <a:cs typeface="Arial" panose="020B0604020202020204" pitchFamily="34" charset="0"/>
              </a:rPr>
              <a:t> </a:t>
            </a:r>
          </a:p>
          <a:p>
            <a:pPr marL="0" indent="0" eaLnBrk="1" hangingPunct="1">
              <a:buFontTx/>
              <a:buNone/>
            </a:pPr>
            <a:endParaRPr lang="en-US" sz="1400" b="0" kern="1200" baseline="0" dirty="0">
              <a:solidFill>
                <a:schemeClr val="tx1"/>
              </a:solidFill>
              <a:effectLst/>
              <a:latin typeface="+mn-lt"/>
              <a:ea typeface="ＭＳ Ｐゴシック" pitchFamily="-107" charset="-128"/>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kern="1200" dirty="0">
                <a:solidFill>
                  <a:schemeClr val="tx1"/>
                </a:solidFill>
                <a:effectLst/>
                <a:latin typeface="Arial" panose="020B0604020202020204" pitchFamily="34" charset="0"/>
                <a:ea typeface="ＭＳ Ｐゴシック" pitchFamily="-107" charset="-128"/>
                <a:cs typeface="Arial" panose="020B0604020202020204" pitchFamily="34" charset="0"/>
              </a:rPr>
              <a:t>What is the role of the approval committee?</a:t>
            </a:r>
            <a:r>
              <a:rPr lang="en-US" sz="1400" b="0" kern="1200" baseline="0" dirty="0">
                <a:solidFill>
                  <a:schemeClr val="tx1"/>
                </a:solidFill>
                <a:effectLst/>
                <a:latin typeface="Arial" panose="020B0604020202020204" pitchFamily="34" charset="0"/>
                <a:ea typeface="ＭＳ Ｐゴシック" pitchFamily="-107" charset="-128"/>
                <a:cs typeface="Arial" panose="020B0604020202020204" pitchFamily="34" charset="0"/>
              </a:rPr>
              <a:t> </a:t>
            </a:r>
            <a:endParaRPr lang="en-US" sz="1400" kern="1200" dirty="0">
              <a:solidFill>
                <a:schemeClr val="tx1"/>
              </a:solidFill>
              <a:effectLst/>
              <a:latin typeface="Arial" panose="020B0604020202020204" pitchFamily="34" charset="0"/>
              <a:ea typeface="ＭＳ Ｐゴシック" pitchFamily="-107"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27</a:t>
            </a:fld>
            <a:endParaRPr lang="en-US" altLang="en-US"/>
          </a:p>
        </p:txBody>
      </p:sp>
    </p:spTree>
    <p:extLst>
      <p:ext uri="{BB962C8B-B14F-4D97-AF65-F5344CB8AC3E}">
        <p14:creationId xmlns:p14="http://schemas.microsoft.com/office/powerpoint/2010/main" val="4156911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 </a:t>
            </a:r>
            <a:r>
              <a:rPr lang="en-US" sz="1400" b="1" dirty="0"/>
              <a:t>At the beginning of each project the reason for the project i.e. the problem to be solved should be documented in a memo, report or some formal format form. Does everyone understand the example? </a:t>
            </a:r>
            <a:endParaRPr lang="en-US" sz="1400" dirty="0"/>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28</a:t>
            </a:fld>
            <a:endParaRPr lang="en-US" altLang="en-US"/>
          </a:p>
        </p:txBody>
      </p:sp>
    </p:spTree>
    <p:extLst>
      <p:ext uri="{BB962C8B-B14F-4D97-AF65-F5344CB8AC3E}">
        <p14:creationId xmlns:p14="http://schemas.microsoft.com/office/powerpoint/2010/main" val="3975162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a:latin typeface="Arial" panose="020B0604020202020204" pitchFamily="34" charset="0"/>
                <a:cs typeface="Arial" panose="020B0604020202020204" pitchFamily="34" charset="0"/>
              </a:rPr>
              <a:t>What does the dashed line at the top of the diagram represent? </a:t>
            </a:r>
            <a:endParaRPr lang="en-US" altLang="en-US" sz="1400" b="1" u="none" dirty="0">
              <a:latin typeface="Arial" panose="020B0604020202020204" pitchFamily="34" charset="0"/>
              <a:cs typeface="Arial" panose="020B0604020202020204" pitchFamily="34" charset="0"/>
            </a:endParaRPr>
          </a:p>
          <a:p>
            <a:pPr eaLnBrk="1" hangingPunct="1"/>
            <a:endParaRPr lang="en-US" altLang="en-US" sz="1400"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What is the deliverable from this phase? </a:t>
            </a:r>
          </a:p>
          <a:p>
            <a:pPr eaLnBrk="1" hangingPunct="1"/>
            <a:endParaRPr lang="en-US" altLang="en-US" sz="1400" dirty="0">
              <a:latin typeface="Arial" panose="020B0604020202020204" pitchFamily="34" charset="0"/>
              <a:cs typeface="Arial" panose="020B0604020202020204" pitchFamily="34" charset="0"/>
            </a:endParaRPr>
          </a:p>
          <a:p>
            <a:pPr eaLnBrk="1" hangingPunct="1">
              <a:spcBef>
                <a:spcPts val="313"/>
              </a:spcBef>
              <a:spcAft>
                <a:spcPts val="313"/>
              </a:spcAft>
            </a:pPr>
            <a:r>
              <a:rPr lang="en-US" altLang="en-US" sz="1400" b="1" dirty="0">
                <a:latin typeface="Arial" panose="020B0604020202020204" pitchFamily="34" charset="0"/>
                <a:cs typeface="Arial" panose="020B0604020202020204" pitchFamily="34" charset="0"/>
              </a:rPr>
              <a:t>Remember during this phase we are still focused on what the new system will do not how we will do it. What happens if you skip this phase? </a:t>
            </a:r>
            <a:endParaRPr lang="en-US" altLang="en-US" sz="1400" dirty="0">
              <a:latin typeface="Arial" panose="020B0604020202020204" pitchFamily="34" charset="0"/>
              <a:cs typeface="Arial" panose="020B0604020202020204" pitchFamily="34" charset="0"/>
            </a:endParaRPr>
          </a:p>
          <a:p>
            <a:pPr eaLnBrk="1" hangingPunct="1">
              <a:spcBef>
                <a:spcPts val="313"/>
              </a:spcBef>
              <a:spcAft>
                <a:spcPts val="313"/>
              </a:spcAft>
            </a:pPr>
            <a:endParaRPr lang="en-US" altLang="en-US" sz="1400" b="1" dirty="0">
              <a:latin typeface="Arial" panose="020B0604020202020204" pitchFamily="34" charset="0"/>
              <a:cs typeface="Arial" panose="020B0604020202020204" pitchFamily="34" charset="0"/>
            </a:endParaRPr>
          </a:p>
          <a:p>
            <a:pPr eaLnBrk="1" hangingPunct="1">
              <a:spcBef>
                <a:spcPts val="313"/>
              </a:spcBef>
              <a:spcAft>
                <a:spcPts val="313"/>
              </a:spcAft>
            </a:pPr>
            <a:r>
              <a:rPr lang="en-US" altLang="en-US" sz="1400" b="1" dirty="0">
                <a:latin typeface="Arial" panose="020B0604020202020204" pitchFamily="34" charset="0"/>
                <a:cs typeface="Arial" panose="020B0604020202020204" pitchFamily="34" charset="0"/>
              </a:rPr>
              <a:t>What milestone is achieved during this phase? </a:t>
            </a:r>
          </a:p>
          <a:p>
            <a:pPr eaLnBrk="1" hangingPunct="1">
              <a:spcBef>
                <a:spcPts val="313"/>
              </a:spcBef>
              <a:spcAft>
                <a:spcPts val="313"/>
              </a:spcAft>
            </a:pPr>
            <a:endParaRPr lang="en-US" altLang="en-US" sz="1400" b="1" dirty="0">
              <a:latin typeface="Arial" panose="020B0604020202020204" pitchFamily="34" charset="0"/>
              <a:cs typeface="Arial" panose="020B0604020202020204" pitchFamily="34" charset="0"/>
            </a:endParaRPr>
          </a:p>
          <a:p>
            <a:pPr eaLnBrk="1" hangingPunct="1">
              <a:spcBef>
                <a:spcPts val="313"/>
              </a:spcBef>
              <a:spcAft>
                <a:spcPts val="313"/>
              </a:spcAft>
            </a:pPr>
            <a:r>
              <a:rPr lang="en-US" altLang="en-US" sz="1400" b="1" dirty="0">
                <a:latin typeface="Arial" panose="020B0604020202020204" pitchFamily="34" charset="0"/>
                <a:cs typeface="Arial" panose="020B0604020202020204" pitchFamily="34" charset="0"/>
              </a:rPr>
              <a:t>Are all these tasks sequential? </a:t>
            </a:r>
            <a:endParaRPr lang="en-US" altLang="en-US" sz="1400" dirty="0"/>
          </a:p>
          <a:p>
            <a:endParaRPr lang="en-US" sz="1400"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29</a:t>
            </a:fld>
            <a:endParaRPr lang="en-US" altLang="en-US"/>
          </a:p>
        </p:txBody>
      </p:sp>
    </p:spTree>
    <p:extLst>
      <p:ext uri="{BB962C8B-B14F-4D97-AF65-F5344CB8AC3E}">
        <p14:creationId xmlns:p14="http://schemas.microsoft.com/office/powerpoint/2010/main" val="224860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6104">
              <a:defRPr/>
            </a:pPr>
            <a:r>
              <a:rPr lang="en-US" altLang="en-US" b="1" dirty="0"/>
              <a:t>Team up in pairs. Introduce the person next to you. </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a:t>
            </a:fld>
            <a:endParaRPr lang="en-US" altLang="en-US" dirty="0"/>
          </a:p>
        </p:txBody>
      </p:sp>
    </p:spTree>
    <p:extLst>
      <p:ext uri="{BB962C8B-B14F-4D97-AF65-F5344CB8AC3E}">
        <p14:creationId xmlns:p14="http://schemas.microsoft.com/office/powerpoint/2010/main" val="1597871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30</a:t>
            </a:fld>
            <a:endParaRPr lang="en-US" altLang="en-US"/>
          </a:p>
        </p:txBody>
      </p:sp>
    </p:spTree>
    <p:extLst>
      <p:ext uri="{BB962C8B-B14F-4D97-AF65-F5344CB8AC3E}">
        <p14:creationId xmlns:p14="http://schemas.microsoft.com/office/powerpoint/2010/main" val="893573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13"/>
              </a:spcBef>
              <a:spcAft>
                <a:spcPts val="313"/>
              </a:spcAft>
            </a:pPr>
            <a:r>
              <a:rPr lang="en-US" altLang="en-US" sz="1400" b="1" dirty="0">
                <a:latin typeface="Arial" panose="020B0604020202020204" pitchFamily="34" charset="0"/>
                <a:cs typeface="Arial" panose="020B0604020202020204" pitchFamily="34" charset="0"/>
              </a:rPr>
              <a:t>After we determine what the users need we focus on the drawing of the various system models to document the requirements for a new &amp; improved system. What is the output of this phase?</a:t>
            </a:r>
            <a:r>
              <a:rPr lang="en-US" altLang="en-US" sz="1400" b="1" baseline="0" dirty="0">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31</a:t>
            </a:fld>
            <a:endParaRPr lang="en-US" altLang="en-US"/>
          </a:p>
        </p:txBody>
      </p:sp>
    </p:spTree>
    <p:extLst>
      <p:ext uri="{BB962C8B-B14F-4D97-AF65-F5344CB8AC3E}">
        <p14:creationId xmlns:p14="http://schemas.microsoft.com/office/powerpoint/2010/main" val="906930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07"/>
              </a:spcBef>
              <a:spcAft>
                <a:spcPts val="307"/>
              </a:spcAft>
              <a:defRPr/>
            </a:pPr>
            <a:r>
              <a:rPr lang="en-US" sz="1400" b="1" dirty="0">
                <a:latin typeface="Arial" panose="020B0604020202020204" pitchFamily="34" charset="0"/>
                <a:cs typeface="Arial" panose="020B0604020202020204" pitchFamily="34" charset="0"/>
              </a:rPr>
              <a:t>During this phase we want to identify candidate solutions, analyze those solutions and recommend a target system that will be designed, constructed &amp; implemented. What is the outcome of this phase? </a:t>
            </a:r>
          </a:p>
          <a:p>
            <a:pPr eaLnBrk="1" hangingPunct="1">
              <a:spcBef>
                <a:spcPts val="307"/>
              </a:spcBef>
              <a:spcAft>
                <a:spcPts val="307"/>
              </a:spcAft>
              <a:defRPr/>
            </a:pPr>
            <a:endParaRPr lang="en-US" sz="1400" dirty="0">
              <a:latin typeface="Arial" panose="020B0604020202020204" pitchFamily="34" charset="0"/>
              <a:cs typeface="Arial" panose="020B0604020202020204" pitchFamily="34" charset="0"/>
            </a:endParaRPr>
          </a:p>
          <a:p>
            <a:pPr eaLnBrk="1" hangingPunct="1">
              <a:spcBef>
                <a:spcPts val="307"/>
              </a:spcBef>
              <a:spcAft>
                <a:spcPts val="307"/>
              </a:spcAft>
              <a:defRPr/>
            </a:pPr>
            <a:r>
              <a:rPr lang="en-US" sz="1400" b="1" dirty="0">
                <a:latin typeface="Arial" panose="020B0604020202020204" pitchFamily="34" charset="0"/>
                <a:cs typeface="Arial" panose="020B0604020202020204" pitchFamily="34" charset="0"/>
              </a:rPr>
              <a:t>What transitions are going on during this phase? </a:t>
            </a:r>
          </a:p>
          <a:p>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32</a:t>
            </a:fld>
            <a:endParaRPr lang="en-US" altLang="en-US"/>
          </a:p>
        </p:txBody>
      </p:sp>
    </p:spTree>
    <p:extLst>
      <p:ext uri="{BB962C8B-B14F-4D97-AF65-F5344CB8AC3E}">
        <p14:creationId xmlns:p14="http://schemas.microsoft.com/office/powerpoint/2010/main" val="545480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kern="1200" dirty="0">
                <a:solidFill>
                  <a:schemeClr val="tx1"/>
                </a:solidFill>
                <a:effectLst/>
                <a:latin typeface="+mn-lt"/>
                <a:ea typeface="ＭＳ Ｐゴシック" pitchFamily="-107" charset="-128"/>
                <a:cs typeface="ＭＳ Ｐゴシック" pitchFamily="-107" charset="-128"/>
              </a:rPr>
              <a:t>In terms of software development what is a methodology?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400" b="0" i="0" u="none" strike="noStrike" kern="1200" baseline="30000" dirty="0">
              <a:solidFill>
                <a:schemeClr val="tx1"/>
              </a:solidFill>
              <a:effectLst/>
              <a:latin typeface="+mn-lt"/>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t>System development methodologies have been around a long time and even some “oldies” like structured analysis &amp; design are still used. What is common among newer methodologies?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t>Methodologies have been developed by</a:t>
            </a:r>
            <a:r>
              <a:rPr lang="en-US" altLang="en-US" sz="1400" b="1" baseline="0" dirty="0"/>
              <a:t> the government and have formal standards, others have been developed by consulting firms for resale to clients and still others have been developed &amp; honed internally by some enterprises. Are methodologies categorized? </a:t>
            </a:r>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33</a:t>
            </a:fld>
            <a:endParaRPr lang="en-US" altLang="en-US"/>
          </a:p>
        </p:txBody>
      </p:sp>
    </p:spTree>
    <p:extLst>
      <p:ext uri="{BB962C8B-B14F-4D97-AF65-F5344CB8AC3E}">
        <p14:creationId xmlns:p14="http://schemas.microsoft.com/office/powerpoint/2010/main" val="2315841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34</a:t>
            </a:fld>
            <a:endParaRPr lang="en-US" altLang="en-US"/>
          </a:p>
        </p:txBody>
      </p:sp>
    </p:spTree>
    <p:extLst>
      <p:ext uri="{BB962C8B-B14F-4D97-AF65-F5344CB8AC3E}">
        <p14:creationId xmlns:p14="http://schemas.microsoft.com/office/powerpoint/2010/main" val="2667554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35</a:t>
            </a:fld>
            <a:endParaRPr lang="en-US" altLang="en-US"/>
          </a:p>
        </p:txBody>
      </p:sp>
    </p:spTree>
    <p:extLst>
      <p:ext uri="{BB962C8B-B14F-4D97-AF65-F5344CB8AC3E}">
        <p14:creationId xmlns:p14="http://schemas.microsoft.com/office/powerpoint/2010/main" val="3060995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36</a:t>
            </a:fld>
            <a:endParaRPr lang="en-US" altLang="en-US"/>
          </a:p>
        </p:txBody>
      </p:sp>
    </p:spTree>
    <p:extLst>
      <p:ext uri="{BB962C8B-B14F-4D97-AF65-F5344CB8AC3E}">
        <p14:creationId xmlns:p14="http://schemas.microsoft.com/office/powerpoint/2010/main" val="1058448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37</a:t>
            </a:fld>
            <a:endParaRPr lang="en-US" altLang="en-US"/>
          </a:p>
        </p:txBody>
      </p:sp>
    </p:spTree>
    <p:extLst>
      <p:ext uri="{BB962C8B-B14F-4D97-AF65-F5344CB8AC3E}">
        <p14:creationId xmlns:p14="http://schemas.microsoft.com/office/powerpoint/2010/main" val="3150022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38</a:t>
            </a:fld>
            <a:endParaRPr lang="en-US" altLang="en-US"/>
          </a:p>
        </p:txBody>
      </p:sp>
    </p:spTree>
    <p:extLst>
      <p:ext uri="{BB962C8B-B14F-4D97-AF65-F5344CB8AC3E}">
        <p14:creationId xmlns:p14="http://schemas.microsoft.com/office/powerpoint/2010/main" val="2285077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400" b="1" dirty="0">
                <a:latin typeface="Arial" panose="020B0604020202020204" pitchFamily="34" charset="0"/>
                <a:cs typeface="Arial" panose="020B0604020202020204" pitchFamily="34" charset="0"/>
              </a:rPr>
              <a:t>What is Structured Design? </a:t>
            </a:r>
          </a:p>
          <a:p>
            <a:r>
              <a:rPr lang="en-US" sz="1400" b="1" baseline="0" dirty="0">
                <a:latin typeface="Arial" panose="020B0604020202020204" pitchFamily="34" charset="0"/>
                <a:cs typeface="Arial" panose="020B0604020202020204" pitchFamily="34" charset="0"/>
              </a:rPr>
              <a:t>What is Waterfall development? </a:t>
            </a:r>
          </a:p>
          <a:p>
            <a:r>
              <a:rPr lang="en-US" sz="1400" b="1" baseline="0" dirty="0">
                <a:latin typeface="Arial" panose="020B0604020202020204" pitchFamily="34" charset="0"/>
                <a:cs typeface="Arial" panose="020B0604020202020204" pitchFamily="34" charset="0"/>
              </a:rPr>
              <a:t>What are the advantages of a waterfall methodology? </a:t>
            </a:r>
          </a:p>
          <a:p>
            <a:r>
              <a:rPr lang="en-US" sz="1400" b="1" baseline="0" dirty="0">
                <a:latin typeface="Arial" panose="020B0604020202020204" pitchFamily="34" charset="0"/>
                <a:cs typeface="Arial" panose="020B0604020202020204" pitchFamily="34" charset="0"/>
              </a:rPr>
              <a:t>What are the disadvantages of a waterfall methodology? </a:t>
            </a:r>
          </a:p>
          <a:p>
            <a:r>
              <a:rPr lang="en-US" sz="1400" b="1" baseline="0" dirty="0">
                <a:latin typeface="Arial" panose="020B0604020202020204" pitchFamily="34" charset="0"/>
                <a:cs typeface="Arial" panose="020B0604020202020204" pitchFamily="34" charset="0"/>
              </a:rPr>
              <a:t>What is a parallel methodology? </a:t>
            </a:r>
            <a:endParaRPr lang="en-US" sz="1400" baseline="0" dirty="0">
              <a:latin typeface="Arial" panose="020B0604020202020204" pitchFamily="34" charset="0"/>
              <a:cs typeface="Arial" panose="020B0604020202020204" pitchFamily="34" charset="0"/>
            </a:endParaRPr>
          </a:p>
          <a:p>
            <a:r>
              <a:rPr lang="en-US" sz="1400" b="1" baseline="0" dirty="0">
                <a:latin typeface="Arial" panose="020B0604020202020204" pitchFamily="34" charset="0"/>
                <a:cs typeface="Arial" panose="020B0604020202020204" pitchFamily="34" charset="0"/>
              </a:rPr>
              <a:t>What are Rapid Application Development Methodologies? </a:t>
            </a:r>
            <a:endParaRPr lang="en-US" sz="1400" baseline="0" dirty="0">
              <a:latin typeface="Arial" panose="020B0604020202020204" pitchFamily="34" charset="0"/>
              <a:cs typeface="Arial" panose="020B0604020202020204" pitchFamily="34" charset="0"/>
            </a:endParaRPr>
          </a:p>
          <a:p>
            <a:r>
              <a:rPr lang="en-US" sz="1400" b="1" baseline="0" dirty="0">
                <a:latin typeface="Arial" panose="020B0604020202020204" pitchFamily="34" charset="0"/>
                <a:cs typeface="Arial" panose="020B0604020202020204" pitchFamily="34" charset="0"/>
              </a:rPr>
              <a:t>What is a Phased Development Methodology? </a:t>
            </a:r>
            <a:endParaRPr lang="en-US" sz="1400" baseline="0" dirty="0">
              <a:latin typeface="Arial" panose="020B0604020202020204" pitchFamily="34" charset="0"/>
              <a:cs typeface="Arial" panose="020B0604020202020204" pitchFamily="34" charset="0"/>
            </a:endParaRPr>
          </a:p>
          <a:p>
            <a:r>
              <a:rPr lang="en-US" sz="1400" b="1" baseline="0" dirty="0">
                <a:latin typeface="Arial" panose="020B0604020202020204" pitchFamily="34" charset="0"/>
                <a:cs typeface="Arial" panose="020B0604020202020204" pitchFamily="34" charset="0"/>
              </a:rPr>
              <a:t>What are the advantages of a Phased Approach?</a:t>
            </a:r>
            <a:r>
              <a:rPr lang="en-US" sz="1400" baseline="0" dirty="0">
                <a:latin typeface="Arial" panose="020B0604020202020204" pitchFamily="34" charset="0"/>
                <a:cs typeface="Arial" panose="020B0604020202020204" pitchFamily="34" charset="0"/>
              </a:rPr>
              <a:t> </a:t>
            </a:r>
          </a:p>
          <a:p>
            <a:r>
              <a:rPr lang="en-US" sz="1400" b="1" u="none" baseline="0" dirty="0">
                <a:latin typeface="Arial" panose="020B0604020202020204" pitchFamily="34" charset="0"/>
                <a:cs typeface="Arial" panose="020B0604020202020204" pitchFamily="34" charset="0"/>
              </a:rPr>
              <a:t>What is a Prototyping Based Methodology? </a:t>
            </a:r>
          </a:p>
          <a:p>
            <a:r>
              <a:rPr lang="en-US" sz="1400" b="1" baseline="0" dirty="0">
                <a:latin typeface="Arial" panose="020B0604020202020204" pitchFamily="34" charset="0"/>
                <a:cs typeface="Arial" panose="020B0604020202020204" pitchFamily="34" charset="0"/>
              </a:rPr>
              <a:t>What are the disadvantages of a Prototyping Based Methodology?</a:t>
            </a:r>
            <a:r>
              <a:rPr lang="en-US" sz="1400" baseline="0" dirty="0">
                <a:latin typeface="Arial" panose="020B0604020202020204" pitchFamily="34" charset="0"/>
                <a:cs typeface="Arial" panose="020B0604020202020204" pitchFamily="34" charset="0"/>
              </a:rPr>
              <a:t> </a:t>
            </a:r>
          </a:p>
          <a:p>
            <a:r>
              <a:rPr lang="en-US" sz="1400" b="1" baseline="0" dirty="0">
                <a:latin typeface="Arial" panose="020B0604020202020204" pitchFamily="34" charset="0"/>
                <a:cs typeface="Arial" panose="020B0604020202020204" pitchFamily="34" charset="0"/>
              </a:rPr>
              <a:t>What is Agile Development? </a:t>
            </a:r>
            <a:endParaRPr lang="en-US" sz="1400" b="0" u="none" baseline="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none" baseline="0" dirty="0">
                <a:latin typeface="Arial" panose="020B0604020202020204" pitchFamily="34" charset="0"/>
                <a:cs typeface="Arial" panose="020B0604020202020204" pitchFamily="34" charset="0"/>
              </a:rPr>
              <a:t>What are some of the disadvantages of Agile Development? </a:t>
            </a:r>
            <a:r>
              <a:rPr lang="en-US" sz="1400" b="0" u="none" baseline="0" dirty="0">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none" baseline="0" dirty="0">
                <a:latin typeface="Arial" panose="020B0604020202020204" pitchFamily="34" charset="0"/>
                <a:cs typeface="Arial" panose="020B0604020202020204" pitchFamily="34" charset="0"/>
              </a:rPr>
              <a:t>What is a Scrum Methodology</a:t>
            </a:r>
            <a:r>
              <a:rPr lang="en-US" sz="1400" b="0" u="none" baseline="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How do you select a methodology?</a:t>
            </a:r>
            <a:r>
              <a:rPr lang="en-US" sz="1400" b="1" baseline="0" dirty="0">
                <a:latin typeface="Arial" panose="020B0604020202020204" pitchFamily="34" charset="0"/>
                <a:cs typeface="Arial" panose="020B0604020202020204" pitchFamily="34" charset="0"/>
              </a:rPr>
              <a:t> </a:t>
            </a:r>
            <a:endParaRPr lang="en-US" sz="1400" baseline="0" dirty="0">
              <a:latin typeface="Arial" panose="020B0604020202020204" pitchFamily="34" charset="0"/>
              <a:cs typeface="Arial" panose="020B0604020202020204" pitchFamily="34" charset="0"/>
            </a:endParaRPr>
          </a:p>
          <a:p>
            <a:r>
              <a:rPr lang="en-US" sz="1400" b="1" baseline="0" dirty="0">
                <a:latin typeface="Arial" panose="020B0604020202020204" pitchFamily="34" charset="0"/>
                <a:cs typeface="Arial" panose="020B0604020202020204" pitchFamily="34" charset="0"/>
              </a:rPr>
              <a:t>Can you mix &amp; match methodologies? </a:t>
            </a:r>
            <a:endParaRPr lang="en-US" sz="1400" dirty="0">
              <a:latin typeface="Arial" panose="020B0604020202020204" pitchFamily="34" charset="0"/>
              <a:cs typeface="Arial" panose="020B0604020202020204" pitchFamily="34" charset="0"/>
            </a:endParaRPr>
          </a:p>
          <a:p>
            <a:endParaRPr lang="en-US" sz="1400" baseline="0" dirty="0">
              <a:latin typeface="Arial" panose="020B0604020202020204" pitchFamily="34" charset="0"/>
              <a:cs typeface="Arial" panose="020B0604020202020204" pitchFamily="34" charset="0"/>
            </a:endParaRPr>
          </a:p>
          <a:p>
            <a:endParaRPr lang="en-US" sz="140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39</a:t>
            </a:fld>
            <a:endParaRPr lang="en-US" altLang="en-US"/>
          </a:p>
        </p:txBody>
      </p:sp>
    </p:spTree>
    <p:extLst>
      <p:ext uri="{BB962C8B-B14F-4D97-AF65-F5344CB8AC3E}">
        <p14:creationId xmlns:p14="http://schemas.microsoft.com/office/powerpoint/2010/main" val="161584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Best bet is to contact me is :</a:t>
            </a:r>
          </a:p>
          <a:p>
            <a:pPr eaLnBrk="1" hangingPunct="1"/>
            <a:r>
              <a:rPr lang="en-US" altLang="en-US" b="1" dirty="0"/>
              <a:t>	1) Email (personal or BU)</a:t>
            </a:r>
          </a:p>
          <a:p>
            <a:pPr eaLnBrk="1" hangingPunct="1"/>
            <a:r>
              <a:rPr lang="en-US" altLang="en-US" b="1" dirty="0"/>
              <a:t>	2) My cell 617-283-6680</a:t>
            </a:r>
          </a:p>
          <a:p>
            <a:pPr eaLnBrk="1" hangingPunct="1"/>
            <a:endParaRPr lang="en-US" altLang="en-US" b="1" dirty="0"/>
          </a:p>
          <a:p>
            <a:pPr eaLnBrk="1" hangingPunct="1"/>
            <a:r>
              <a:rPr lang="en-US" altLang="en-US" b="1" dirty="0"/>
              <a:t>Bio &amp; Describe Assertive</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a:t>
            </a:fld>
            <a:endParaRPr lang="en-US" altLang="en-US"/>
          </a:p>
        </p:txBody>
      </p:sp>
    </p:spTree>
    <p:extLst>
      <p:ext uri="{BB962C8B-B14F-4D97-AF65-F5344CB8AC3E}">
        <p14:creationId xmlns:p14="http://schemas.microsoft.com/office/powerpoint/2010/main" val="3744671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What is systems analysis? </a:t>
            </a:r>
            <a:endParaRPr lang="en-US" sz="1400" dirty="0"/>
          </a:p>
          <a:p>
            <a:r>
              <a:rPr lang="en-US" sz="1400" b="1" dirty="0"/>
              <a:t>What are some other names for a systems analyst? </a:t>
            </a:r>
            <a:endParaRPr lang="en-US" sz="1400" dirty="0"/>
          </a:p>
          <a:p>
            <a:r>
              <a:rPr lang="en-US" sz="1400" b="1" dirty="0"/>
              <a:t>What does the systems analyst really do? </a:t>
            </a:r>
            <a:endParaRPr lang="en-US" sz="1400" dirty="0"/>
          </a:p>
          <a:p>
            <a:r>
              <a:rPr lang="en-US" sz="1400" b="1" u="none" dirty="0"/>
              <a:t>Do System Analysts</a:t>
            </a:r>
            <a:r>
              <a:rPr lang="en-US" sz="1400" b="1" u="none" baseline="0" dirty="0"/>
              <a:t> “sell anything</a:t>
            </a:r>
            <a:r>
              <a:rPr lang="en-US" sz="1400" baseline="0" dirty="0"/>
              <a:t>”? </a:t>
            </a:r>
            <a:endParaRPr lang="en-US" sz="1400" dirty="0"/>
          </a:p>
          <a:p>
            <a:r>
              <a:rPr lang="en-US" sz="1400" b="1" dirty="0"/>
              <a:t>Why does the SA need to have business knowledge? </a:t>
            </a:r>
            <a:endParaRPr lang="en-US" sz="1400" dirty="0"/>
          </a:p>
          <a:p>
            <a:r>
              <a:rPr lang="en-US" sz="1400" b="1" dirty="0"/>
              <a:t>Have any of you had experience as or with SA’s? Or a customer of a systems analysis solution? </a:t>
            </a:r>
            <a:endParaRPr lang="en-US" sz="1400"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40</a:t>
            </a:fld>
            <a:endParaRPr lang="en-US" altLang="en-US"/>
          </a:p>
        </p:txBody>
      </p:sp>
    </p:spTree>
    <p:extLst>
      <p:ext uri="{BB962C8B-B14F-4D97-AF65-F5344CB8AC3E}">
        <p14:creationId xmlns:p14="http://schemas.microsoft.com/office/powerpoint/2010/main" val="1877874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How do you know if someone is ethical?</a:t>
            </a:r>
            <a:r>
              <a:rPr lang="en-US" altLang="en-US" b="1" baseline="0" dirty="0"/>
              <a:t> </a:t>
            </a:r>
            <a:endParaRPr lang="en-US" altLang="en-US" dirty="0"/>
          </a:p>
          <a:p>
            <a:pPr eaLnBrk="1" hangingPunct="1"/>
            <a:r>
              <a:rPr lang="en-US" altLang="en-US" b="1" dirty="0"/>
              <a:t>Note from the slide that ethics also applies to intellectual output.    </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41</a:t>
            </a:fld>
            <a:endParaRPr lang="en-US" altLang="en-US" dirty="0"/>
          </a:p>
        </p:txBody>
      </p:sp>
    </p:spTree>
    <p:extLst>
      <p:ext uri="{BB962C8B-B14F-4D97-AF65-F5344CB8AC3E}">
        <p14:creationId xmlns:p14="http://schemas.microsoft.com/office/powerpoint/2010/main" val="3217337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a:latin typeface="Arial" panose="020B0604020202020204" pitchFamily="34" charset="0"/>
                <a:cs typeface="Arial" panose="020B0604020202020204" pitchFamily="34" charset="0"/>
              </a:rPr>
              <a:t>Are</a:t>
            </a:r>
            <a:r>
              <a:rPr lang="en-US" altLang="en-US" sz="1400" b="1" baseline="0" dirty="0">
                <a:latin typeface="Arial" panose="020B0604020202020204" pitchFamily="34" charset="0"/>
                <a:cs typeface="Arial" panose="020B0604020202020204" pitchFamily="34" charset="0"/>
              </a:rPr>
              <a:t> we talking about 6 different people? </a:t>
            </a:r>
          </a:p>
          <a:p>
            <a:pPr eaLnBrk="1" hangingPunct="1"/>
            <a:r>
              <a:rPr lang="en-US" sz="1400" b="1" dirty="0">
                <a:latin typeface="Arial" panose="020B0604020202020204" pitchFamily="34" charset="0"/>
                <a:cs typeface="Arial" panose="020B0604020202020204" pitchFamily="34" charset="0"/>
              </a:rPr>
              <a:t>Where do Business analysts come from? </a:t>
            </a:r>
            <a:endParaRPr lang="en-US" sz="14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42</a:t>
            </a:fld>
            <a:endParaRPr lang="en-US" altLang="en-US" dirty="0"/>
          </a:p>
        </p:txBody>
      </p:sp>
    </p:spTree>
    <p:extLst>
      <p:ext uri="{BB962C8B-B14F-4D97-AF65-F5344CB8AC3E}">
        <p14:creationId xmlns:p14="http://schemas.microsoft.com/office/powerpoint/2010/main" val="321958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a:latin typeface="Arial" panose="020B0604020202020204" pitchFamily="34" charset="0"/>
                <a:cs typeface="Arial" panose="020B0604020202020204" pitchFamily="34" charset="0"/>
              </a:rPr>
              <a:t>We said a System Analyst is an agent of change. In that </a:t>
            </a:r>
            <a:r>
              <a:rPr lang="en-US" altLang="en-US" sz="1400" b="1">
                <a:latin typeface="Arial" panose="020B0604020202020204" pitchFamily="34" charset="0"/>
                <a:cs typeface="Arial" panose="020B0604020202020204" pitchFamily="34" charset="0"/>
              </a:rPr>
              <a:t>capacity what are </a:t>
            </a:r>
            <a:r>
              <a:rPr lang="en-US" altLang="en-US" sz="1400" b="1" dirty="0">
                <a:latin typeface="Arial" panose="020B0604020202020204" pitchFamily="34" charset="0"/>
                <a:cs typeface="Arial" panose="020B0604020202020204" pitchFamily="34" charset="0"/>
              </a:rPr>
              <a:t>some of functions he or she must</a:t>
            </a:r>
            <a:r>
              <a:rPr lang="en-US" altLang="en-US" sz="1400" b="1" baseline="0" dirty="0">
                <a:latin typeface="Arial" panose="020B0604020202020204" pitchFamily="34" charset="0"/>
                <a:cs typeface="Arial" panose="020B0604020202020204" pitchFamily="34" charset="0"/>
              </a:rPr>
              <a:t> provide / capacities he / she must have?</a:t>
            </a:r>
          </a:p>
          <a:p>
            <a:endParaRPr lang="en-US" sz="1400" b="0" dirty="0">
              <a:latin typeface="Arial" panose="020B0604020202020204" pitchFamily="34" charset="0"/>
              <a:cs typeface="Arial" panose="020B0604020202020204" pitchFamily="34" charset="0"/>
            </a:endParaRPr>
          </a:p>
          <a:p>
            <a:endParaRPr lang="en-US" sz="14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43</a:t>
            </a:fld>
            <a:endParaRPr lang="en-US" altLang="en-US" dirty="0"/>
          </a:p>
        </p:txBody>
      </p:sp>
    </p:spTree>
    <p:extLst>
      <p:ext uri="{BB962C8B-B14F-4D97-AF65-F5344CB8AC3E}">
        <p14:creationId xmlns:p14="http://schemas.microsoft.com/office/powerpoint/2010/main" val="3983785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44</a:t>
            </a:fld>
            <a:endParaRPr lang="en-US" altLang="en-US" dirty="0"/>
          </a:p>
        </p:txBody>
      </p:sp>
    </p:spTree>
    <p:extLst>
      <p:ext uri="{BB962C8B-B14F-4D97-AF65-F5344CB8AC3E}">
        <p14:creationId xmlns:p14="http://schemas.microsoft.com/office/powerpoint/2010/main" val="3450506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45</a:t>
            </a:fld>
            <a:endParaRPr lang="en-US" altLang="en-US"/>
          </a:p>
        </p:txBody>
      </p:sp>
    </p:spTree>
    <p:extLst>
      <p:ext uri="{BB962C8B-B14F-4D97-AF65-F5344CB8AC3E}">
        <p14:creationId xmlns:p14="http://schemas.microsoft.com/office/powerpoint/2010/main" val="2551042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46</a:t>
            </a:fld>
            <a:endParaRPr lang="en-US" altLang="en-US"/>
          </a:p>
        </p:txBody>
      </p:sp>
    </p:spTree>
    <p:extLst>
      <p:ext uri="{BB962C8B-B14F-4D97-AF65-F5344CB8AC3E}">
        <p14:creationId xmlns:p14="http://schemas.microsoft.com/office/powerpoint/2010/main" val="201961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47</a:t>
            </a:fld>
            <a:endParaRPr lang="en-US" altLang="en-US"/>
          </a:p>
        </p:txBody>
      </p:sp>
    </p:spTree>
    <p:extLst>
      <p:ext uri="{BB962C8B-B14F-4D97-AF65-F5344CB8AC3E}">
        <p14:creationId xmlns:p14="http://schemas.microsoft.com/office/powerpoint/2010/main" val="28230650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48</a:t>
            </a:fld>
            <a:endParaRPr lang="en-US" altLang="en-US"/>
          </a:p>
        </p:txBody>
      </p:sp>
    </p:spTree>
    <p:extLst>
      <p:ext uri="{BB962C8B-B14F-4D97-AF65-F5344CB8AC3E}">
        <p14:creationId xmlns:p14="http://schemas.microsoft.com/office/powerpoint/2010/main" val="4068837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49</a:t>
            </a:fld>
            <a:endParaRPr lang="en-US" altLang="en-US"/>
          </a:p>
        </p:txBody>
      </p:sp>
    </p:spTree>
    <p:extLst>
      <p:ext uri="{BB962C8B-B14F-4D97-AF65-F5344CB8AC3E}">
        <p14:creationId xmlns:p14="http://schemas.microsoft.com/office/powerpoint/2010/main" val="68626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At the end of the course you should be able to:</a:t>
            </a:r>
          </a:p>
          <a:p>
            <a:pPr eaLnBrk="1" hangingPunct="1"/>
            <a:r>
              <a:rPr lang="en-US" altLang="en-US" b="1" dirty="0"/>
              <a:t>Both understand &amp; design quality systems</a:t>
            </a:r>
            <a:r>
              <a:rPr lang="en-US" altLang="en-US" b="1" baseline="0" dirty="0"/>
              <a:t> using Object Oriented technology</a:t>
            </a:r>
            <a:endParaRPr lang="en-US" altLang="en-US" b="1" dirty="0"/>
          </a:p>
          <a:p>
            <a:pPr eaLnBrk="1" hangingPunct="1"/>
            <a:r>
              <a:rPr lang="en-US" altLang="en-US" b="1" dirty="0"/>
              <a:t>Participate comfortably in most roles of an Information Technology project</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a:t>
            </a:fld>
            <a:endParaRPr lang="en-US" altLang="en-US"/>
          </a:p>
        </p:txBody>
      </p:sp>
    </p:spTree>
    <p:extLst>
      <p:ext uri="{BB962C8B-B14F-4D97-AF65-F5344CB8AC3E}">
        <p14:creationId xmlns:p14="http://schemas.microsoft.com/office/powerpoint/2010/main" val="30664571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50</a:t>
            </a:fld>
            <a:endParaRPr lang="en-US" altLang="en-US"/>
          </a:p>
        </p:txBody>
      </p:sp>
    </p:spTree>
    <p:extLst>
      <p:ext uri="{BB962C8B-B14F-4D97-AF65-F5344CB8AC3E}">
        <p14:creationId xmlns:p14="http://schemas.microsoft.com/office/powerpoint/2010/main" val="38436085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51</a:t>
            </a:fld>
            <a:endParaRPr lang="en-US" altLang="en-US"/>
          </a:p>
        </p:txBody>
      </p:sp>
    </p:spTree>
    <p:extLst>
      <p:ext uri="{BB962C8B-B14F-4D97-AF65-F5344CB8AC3E}">
        <p14:creationId xmlns:p14="http://schemas.microsoft.com/office/powerpoint/2010/main" val="1174573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52</a:t>
            </a:fld>
            <a:endParaRPr lang="en-US" altLang="en-US"/>
          </a:p>
        </p:txBody>
      </p:sp>
    </p:spTree>
    <p:extLst>
      <p:ext uri="{BB962C8B-B14F-4D97-AF65-F5344CB8AC3E}">
        <p14:creationId xmlns:p14="http://schemas.microsoft.com/office/powerpoint/2010/main" val="2909877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53</a:t>
            </a:fld>
            <a:endParaRPr lang="en-US" altLang="en-US"/>
          </a:p>
        </p:txBody>
      </p:sp>
    </p:spTree>
    <p:extLst>
      <p:ext uri="{BB962C8B-B14F-4D97-AF65-F5344CB8AC3E}">
        <p14:creationId xmlns:p14="http://schemas.microsoft.com/office/powerpoint/2010/main" val="378692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54</a:t>
            </a:fld>
            <a:endParaRPr lang="en-US" altLang="en-US"/>
          </a:p>
        </p:txBody>
      </p:sp>
    </p:spTree>
    <p:extLst>
      <p:ext uri="{BB962C8B-B14F-4D97-AF65-F5344CB8AC3E}">
        <p14:creationId xmlns:p14="http://schemas.microsoft.com/office/powerpoint/2010/main" val="1625753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55</a:t>
            </a:fld>
            <a:endParaRPr lang="en-US" altLang="en-US"/>
          </a:p>
        </p:txBody>
      </p:sp>
    </p:spTree>
    <p:extLst>
      <p:ext uri="{BB962C8B-B14F-4D97-AF65-F5344CB8AC3E}">
        <p14:creationId xmlns:p14="http://schemas.microsoft.com/office/powerpoint/2010/main" val="19882597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56</a:t>
            </a:fld>
            <a:endParaRPr lang="en-US" altLang="en-US"/>
          </a:p>
        </p:txBody>
      </p:sp>
    </p:spTree>
    <p:extLst>
      <p:ext uri="{BB962C8B-B14F-4D97-AF65-F5344CB8AC3E}">
        <p14:creationId xmlns:p14="http://schemas.microsoft.com/office/powerpoint/2010/main" val="3597121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57</a:t>
            </a:fld>
            <a:endParaRPr lang="en-US" altLang="en-US"/>
          </a:p>
        </p:txBody>
      </p:sp>
    </p:spTree>
    <p:extLst>
      <p:ext uri="{BB962C8B-B14F-4D97-AF65-F5344CB8AC3E}">
        <p14:creationId xmlns:p14="http://schemas.microsoft.com/office/powerpoint/2010/main" val="42321409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58</a:t>
            </a:fld>
            <a:endParaRPr lang="en-US" altLang="en-US"/>
          </a:p>
        </p:txBody>
      </p:sp>
    </p:spTree>
    <p:extLst>
      <p:ext uri="{BB962C8B-B14F-4D97-AF65-F5344CB8AC3E}">
        <p14:creationId xmlns:p14="http://schemas.microsoft.com/office/powerpoint/2010/main" val="2466118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59</a:t>
            </a:fld>
            <a:endParaRPr lang="en-US" altLang="en-US"/>
          </a:p>
        </p:txBody>
      </p:sp>
    </p:spTree>
    <p:extLst>
      <p:ext uri="{BB962C8B-B14F-4D97-AF65-F5344CB8AC3E}">
        <p14:creationId xmlns:p14="http://schemas.microsoft.com/office/powerpoint/2010/main" val="164877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The message here is if you are not on the appropriate web site you will be in trouble</a:t>
            </a:r>
          </a:p>
          <a:p>
            <a:pPr eaLnBrk="1" hangingPunct="1"/>
            <a:r>
              <a:rPr lang="en-US" altLang="en-US" b="1" dirty="0"/>
              <a:t>If you ask assignment, quiz or discussion questions to students in the other sections you will not get the correct information</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a:t>
            </a:fld>
            <a:endParaRPr lang="en-US" altLang="en-US"/>
          </a:p>
        </p:txBody>
      </p:sp>
    </p:spTree>
    <p:extLst>
      <p:ext uri="{BB962C8B-B14F-4D97-AF65-F5344CB8AC3E}">
        <p14:creationId xmlns:p14="http://schemas.microsoft.com/office/powerpoint/2010/main" val="18646854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60</a:t>
            </a:fld>
            <a:endParaRPr lang="en-US" altLang="en-US"/>
          </a:p>
        </p:txBody>
      </p:sp>
    </p:spTree>
    <p:extLst>
      <p:ext uri="{BB962C8B-B14F-4D97-AF65-F5344CB8AC3E}">
        <p14:creationId xmlns:p14="http://schemas.microsoft.com/office/powerpoint/2010/main" val="26798516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61</a:t>
            </a:fld>
            <a:endParaRPr lang="en-US" altLang="en-US"/>
          </a:p>
        </p:txBody>
      </p:sp>
    </p:spTree>
    <p:extLst>
      <p:ext uri="{BB962C8B-B14F-4D97-AF65-F5344CB8AC3E}">
        <p14:creationId xmlns:p14="http://schemas.microsoft.com/office/powerpoint/2010/main" val="3019838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62</a:t>
            </a:fld>
            <a:endParaRPr lang="en-US" altLang="en-US"/>
          </a:p>
        </p:txBody>
      </p:sp>
    </p:spTree>
    <p:extLst>
      <p:ext uri="{BB962C8B-B14F-4D97-AF65-F5344CB8AC3E}">
        <p14:creationId xmlns:p14="http://schemas.microsoft.com/office/powerpoint/2010/main" val="664865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63</a:t>
            </a:fld>
            <a:endParaRPr lang="en-US" altLang="en-US"/>
          </a:p>
        </p:txBody>
      </p:sp>
    </p:spTree>
    <p:extLst>
      <p:ext uri="{BB962C8B-B14F-4D97-AF65-F5344CB8AC3E}">
        <p14:creationId xmlns:p14="http://schemas.microsoft.com/office/powerpoint/2010/main" val="4793194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64</a:t>
            </a:fld>
            <a:endParaRPr lang="en-US" altLang="en-US"/>
          </a:p>
        </p:txBody>
      </p:sp>
    </p:spTree>
    <p:extLst>
      <p:ext uri="{BB962C8B-B14F-4D97-AF65-F5344CB8AC3E}">
        <p14:creationId xmlns:p14="http://schemas.microsoft.com/office/powerpoint/2010/main" val="33399760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65</a:t>
            </a:fld>
            <a:endParaRPr lang="en-US" altLang="en-US"/>
          </a:p>
        </p:txBody>
      </p:sp>
    </p:spTree>
    <p:extLst>
      <p:ext uri="{BB962C8B-B14F-4D97-AF65-F5344CB8AC3E}">
        <p14:creationId xmlns:p14="http://schemas.microsoft.com/office/powerpoint/2010/main" val="318267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66</a:t>
            </a:fld>
            <a:endParaRPr lang="en-US" altLang="en-US"/>
          </a:p>
        </p:txBody>
      </p:sp>
    </p:spTree>
    <p:extLst>
      <p:ext uri="{BB962C8B-B14F-4D97-AF65-F5344CB8AC3E}">
        <p14:creationId xmlns:p14="http://schemas.microsoft.com/office/powerpoint/2010/main" val="1266397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67</a:t>
            </a:fld>
            <a:endParaRPr lang="en-US" altLang="en-US"/>
          </a:p>
        </p:txBody>
      </p:sp>
    </p:spTree>
    <p:extLst>
      <p:ext uri="{BB962C8B-B14F-4D97-AF65-F5344CB8AC3E}">
        <p14:creationId xmlns:p14="http://schemas.microsoft.com/office/powerpoint/2010/main" val="14072644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68</a:t>
            </a:fld>
            <a:endParaRPr lang="en-US" altLang="en-US"/>
          </a:p>
        </p:txBody>
      </p:sp>
    </p:spTree>
    <p:extLst>
      <p:ext uri="{BB962C8B-B14F-4D97-AF65-F5344CB8AC3E}">
        <p14:creationId xmlns:p14="http://schemas.microsoft.com/office/powerpoint/2010/main" val="2123259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69</a:t>
            </a:fld>
            <a:endParaRPr lang="en-US" altLang="en-US"/>
          </a:p>
        </p:txBody>
      </p:sp>
    </p:spTree>
    <p:extLst>
      <p:ext uri="{BB962C8B-B14F-4D97-AF65-F5344CB8AC3E}">
        <p14:creationId xmlns:p14="http://schemas.microsoft.com/office/powerpoint/2010/main" val="422351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6104">
              <a:defRPr/>
            </a:pPr>
            <a:r>
              <a:rPr lang="en-US" altLang="en-US" b="1" dirty="0"/>
              <a:t>The message here is the less you actively participate. The longer / less interesting the class will be!</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a:t>
            </a:fld>
            <a:endParaRPr lang="en-US" altLang="en-US"/>
          </a:p>
        </p:txBody>
      </p:sp>
    </p:spTree>
    <p:extLst>
      <p:ext uri="{BB962C8B-B14F-4D97-AF65-F5344CB8AC3E}">
        <p14:creationId xmlns:p14="http://schemas.microsoft.com/office/powerpoint/2010/main" val="12795503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90000"/>
              </a:lnSpc>
            </a:pPr>
            <a:r>
              <a:rPr lang="en-US" altLang="en-US" sz="1400" b="1" dirty="0">
                <a:ea typeface="ＭＳ Ｐゴシック" panose="020B0600070205080204" pitchFamily="34" charset="-128"/>
              </a:rPr>
              <a:t>What</a:t>
            </a:r>
            <a:r>
              <a:rPr lang="en-US" altLang="en-US" sz="1400" b="1" baseline="0" dirty="0">
                <a:ea typeface="ＭＳ Ｐゴシック" panose="020B0600070205080204" pitchFamily="34" charset="-128"/>
              </a:rPr>
              <a:t> does “balance data &amp; process mean?</a:t>
            </a:r>
            <a:r>
              <a:rPr lang="en-US" altLang="en-US" sz="1400" b="1" dirty="0">
                <a:ea typeface="ＭＳ Ｐゴシック" panose="020B0600070205080204" pitchFamily="34" charset="-128"/>
              </a:rPr>
              <a:t> Focus the decomposition of problems on objects that contain both data and process</a:t>
            </a:r>
          </a:p>
          <a:p>
            <a:pPr>
              <a:lnSpc>
                <a:spcPct val="90000"/>
              </a:lnSpc>
            </a:pPr>
            <a:r>
              <a:rPr lang="en-US" altLang="en-US" sz="1400" b="1" dirty="0">
                <a:ea typeface="ＭＳ Ｐゴシック" panose="020B0600070205080204" pitchFamily="34" charset="-128"/>
              </a:rPr>
              <a:t>What is a use case?</a:t>
            </a:r>
            <a:r>
              <a:rPr lang="en-US" altLang="en-US" sz="1400" b="1" baseline="0" dirty="0">
                <a:ea typeface="ＭＳ Ｐゴシック" panose="020B0600070205080204" pitchFamily="34" charset="-128"/>
              </a:rPr>
              <a:t> Describes how the user interacts with the system to perform some activity</a:t>
            </a:r>
            <a:endParaRPr lang="en-US" altLang="en-US" sz="1400" dirty="0">
              <a:ea typeface="ＭＳ Ｐゴシック" panose="020B0600070205080204" pitchFamily="34" charset="-128"/>
            </a:endParaRPr>
          </a:p>
          <a:p>
            <a:pPr>
              <a:lnSpc>
                <a:spcPct val="90000"/>
              </a:lnSpc>
            </a:pPr>
            <a:endParaRPr lang="en-US" altLang="en-US" sz="1200" dirty="0">
              <a:ea typeface="ＭＳ Ｐゴシック" panose="020B0600070205080204" pitchFamily="34" charset="-128"/>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22E0C3C-2480-46EB-837C-C2A0CFCE1EC7}"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Tree>
    <p:extLst>
      <p:ext uri="{BB962C8B-B14F-4D97-AF65-F5344CB8AC3E}">
        <p14:creationId xmlns:p14="http://schemas.microsoft.com/office/powerpoint/2010/main" val="41779617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mn-lt"/>
                <a:ea typeface="ＭＳ Ｐゴシック" pitchFamily="-107" charset="-128"/>
                <a:cs typeface="ＭＳ Ｐゴシック" pitchFamily="-107" charset="-128"/>
              </a:rPr>
              <a:t>What is the difference between classes and objects?</a:t>
            </a:r>
            <a:r>
              <a:rPr lang="en-US" sz="1400" b="0" kern="1200" baseline="0" dirty="0">
                <a:solidFill>
                  <a:schemeClr val="tx1"/>
                </a:solidFill>
                <a:effectLst/>
                <a:latin typeface="+mn-lt"/>
                <a:ea typeface="ＭＳ Ｐゴシック" pitchFamily="-107" charset="-128"/>
                <a:cs typeface="ＭＳ Ｐゴシック" pitchFamily="-107" charset="-128"/>
              </a:rPr>
              <a:t> </a:t>
            </a:r>
            <a:r>
              <a:rPr lang="en-US" sz="1400" kern="1200" dirty="0">
                <a:solidFill>
                  <a:schemeClr val="tx1"/>
                </a:solidFill>
                <a:effectLst/>
                <a:latin typeface="+mn-lt"/>
                <a:ea typeface="ＭＳ Ｐゴシック" pitchFamily="-107" charset="-128"/>
                <a:cs typeface="ＭＳ Ｐゴシック" pitchFamily="-107" charset="-128"/>
              </a:rPr>
              <a:t> Classes are blue prints objects are the instantiation of the class</a:t>
            </a:r>
          </a:p>
          <a:p>
            <a:pPr marL="0" marR="0">
              <a:lnSpc>
                <a:spcPct val="107000"/>
              </a:lnSpc>
              <a:spcBef>
                <a:spcPts val="0"/>
              </a:spcBef>
              <a:spcAft>
                <a:spcPts val="0"/>
              </a:spcAft>
            </a:pPr>
            <a:r>
              <a:rPr lang="en-US" sz="1400" b="1" dirty="0">
                <a:solidFill>
                  <a:srgbClr val="080704"/>
                </a:solidFill>
                <a:effectLst/>
                <a:latin typeface="Arial" panose="020B0604020202020204" pitchFamily="34" charset="0"/>
                <a:ea typeface="Calibri" panose="020F0502020204030204" pitchFamily="34" charset="0"/>
                <a:cs typeface="Times New Roman" panose="02020603050405020304" pitchFamily="18" charset="0"/>
              </a:rPr>
              <a:t>What is a method or behavior? Methods implement an objects behavior</a:t>
            </a:r>
          </a:p>
          <a:p>
            <a:pPr marL="0" marR="0">
              <a:lnSpc>
                <a:spcPct val="107000"/>
              </a:lnSpc>
              <a:spcBef>
                <a:spcPts val="0"/>
              </a:spcBef>
              <a:spcAft>
                <a:spcPts val="0"/>
              </a:spcAft>
            </a:pPr>
            <a:r>
              <a:rPr lang="en-US" sz="1400" b="1" kern="1200" dirty="0">
                <a:solidFill>
                  <a:schemeClr val="tx1"/>
                </a:solidFill>
                <a:effectLst/>
                <a:latin typeface="+mn-lt"/>
                <a:ea typeface="ＭＳ Ｐゴシック" pitchFamily="-107" charset="-128"/>
                <a:cs typeface="ＭＳ Ｐゴシック" pitchFamily="-107" charset="-128"/>
              </a:rPr>
              <a:t>What are messages?</a:t>
            </a:r>
            <a:r>
              <a:rPr lang="en-US" sz="1400" b="0" kern="1200" baseline="0" dirty="0">
                <a:solidFill>
                  <a:schemeClr val="tx1"/>
                </a:solidFill>
                <a:effectLst/>
                <a:latin typeface="+mn-lt"/>
                <a:ea typeface="ＭＳ Ｐゴシック" pitchFamily="-107" charset="-128"/>
                <a:cs typeface="ＭＳ Ｐゴシック" pitchFamily="-107" charset="-128"/>
              </a:rPr>
              <a:t> T</a:t>
            </a:r>
            <a:r>
              <a:rPr lang="en-US" sz="1400" b="1" dirty="0">
                <a:solidFill>
                  <a:srgbClr val="080704"/>
                </a:solidFill>
                <a:effectLst/>
                <a:latin typeface="Arial" panose="020B0604020202020204" pitchFamily="34" charset="0"/>
                <a:ea typeface="Calibri" panose="020F0502020204030204" pitchFamily="34" charset="0"/>
                <a:cs typeface="Times New Roman" panose="02020603050405020304" pitchFamily="18" charset="0"/>
              </a:rPr>
              <a:t>he information sent to objects to trigger the methods (effectively objects talking to other objects)</a:t>
            </a:r>
            <a:endParaRPr lang="en-US" sz="1400" kern="1200" dirty="0">
              <a:solidFill>
                <a:schemeClr val="tx1"/>
              </a:solidFill>
              <a:effectLst/>
              <a:latin typeface="+mn-lt"/>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71</a:t>
            </a:fld>
            <a:endParaRPr lang="en-US" altLang="en-US"/>
          </a:p>
        </p:txBody>
      </p:sp>
    </p:spTree>
    <p:extLst>
      <p:ext uri="{BB962C8B-B14F-4D97-AF65-F5344CB8AC3E}">
        <p14:creationId xmlns:p14="http://schemas.microsoft.com/office/powerpoint/2010/main" val="17862871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mn-lt"/>
                <a:ea typeface="ＭＳ Ｐゴシック" pitchFamily="-107" charset="-128"/>
                <a:cs typeface="ＭＳ Ｐゴシック" pitchFamily="-107" charset="-128"/>
              </a:rPr>
              <a:t>Why are encapsulation and information hiding important characteristics of object-oriented systems?</a:t>
            </a:r>
            <a:r>
              <a:rPr lang="en-US" sz="1400" b="0" kern="1200" baseline="0" dirty="0">
                <a:solidFill>
                  <a:schemeClr val="tx1"/>
                </a:solidFill>
                <a:effectLst/>
                <a:latin typeface="+mn-lt"/>
                <a:ea typeface="ＭＳ Ｐゴシック" pitchFamily="-107" charset="-128"/>
                <a:cs typeface="ＭＳ Ｐゴシック" pitchFamily="-107" charset="-128"/>
              </a:rPr>
              <a:t> </a:t>
            </a:r>
            <a:endParaRPr lang="en-US" sz="1400" kern="1200" dirty="0">
              <a:solidFill>
                <a:schemeClr val="tx1"/>
              </a:solidFill>
              <a:effectLst/>
              <a:latin typeface="+mn-lt"/>
              <a:ea typeface="ＭＳ Ｐゴシック" pitchFamily="-107" charset="-128"/>
              <a:cs typeface="ＭＳ Ｐゴシック" pitchFamily="-107" charset="-128"/>
            </a:endParaRPr>
          </a:p>
          <a:p>
            <a:pPr lvl="0"/>
            <a:r>
              <a:rPr lang="en-US" sz="1400" b="1" kern="1200" dirty="0">
                <a:solidFill>
                  <a:schemeClr val="tx1"/>
                </a:solidFill>
                <a:effectLst/>
                <a:latin typeface="+mn-lt"/>
                <a:ea typeface="ＭＳ Ｐゴシック" pitchFamily="-107" charset="-128"/>
                <a:cs typeface="ＭＳ Ｐゴシック" pitchFamily="-107" charset="-128"/>
              </a:rPr>
              <a:t>What is Inheritance</a:t>
            </a:r>
            <a:r>
              <a:rPr lang="en-US" sz="1400" b="0" kern="1200" dirty="0">
                <a:solidFill>
                  <a:schemeClr val="tx1"/>
                </a:solidFill>
                <a:effectLst/>
                <a:latin typeface="+mn-lt"/>
                <a:ea typeface="ＭＳ Ｐゴシック" pitchFamily="-107" charset="-128"/>
                <a:cs typeface="ＭＳ Ｐゴシック" pitchFamily="-107" charset="-128"/>
              </a:rPr>
              <a:t>?</a:t>
            </a:r>
            <a:r>
              <a:rPr lang="en-US" sz="1400" kern="1200" dirty="0">
                <a:solidFill>
                  <a:schemeClr val="tx1"/>
                </a:solidFill>
                <a:effectLst/>
                <a:latin typeface="+mn-lt"/>
                <a:ea typeface="ＭＳ Ｐゴシック" pitchFamily="-107" charset="-128"/>
                <a:cs typeface="ＭＳ Ｐゴシック" pitchFamily="-107" charset="-128"/>
              </a:rPr>
              <a:t> </a:t>
            </a:r>
            <a:endParaRPr lang="en-US" sz="1400" kern="1200" baseline="0" dirty="0">
              <a:solidFill>
                <a:schemeClr val="tx1"/>
              </a:solidFill>
              <a:effectLst/>
              <a:latin typeface="+mn-lt"/>
              <a:ea typeface="ＭＳ Ｐゴシック" pitchFamily="-107" charset="-128"/>
              <a:cs typeface="ＭＳ Ｐゴシック" pitchFamily="-107" charset="-128"/>
            </a:endParaRPr>
          </a:p>
          <a:p>
            <a:pPr lvl="0"/>
            <a:r>
              <a:rPr lang="en-US" sz="1400" b="1" kern="1200" baseline="0" dirty="0">
                <a:solidFill>
                  <a:schemeClr val="tx1"/>
                </a:solidFill>
                <a:effectLst/>
                <a:latin typeface="+mn-lt"/>
                <a:ea typeface="ＭＳ Ｐゴシック" pitchFamily="-107" charset="-128"/>
                <a:cs typeface="ＭＳ Ｐゴシック" pitchFamily="-107" charset="-128"/>
              </a:rPr>
              <a:t>What is the difference between a Concrete Class &amp; an Abstract Class? </a:t>
            </a:r>
            <a:endParaRPr lang="en-US" sz="1400" kern="1200" dirty="0">
              <a:solidFill>
                <a:schemeClr val="tx1"/>
              </a:solidFill>
              <a:effectLst/>
              <a:latin typeface="+mn-lt"/>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72</a:t>
            </a:fld>
            <a:endParaRPr lang="en-US" altLang="en-US"/>
          </a:p>
        </p:txBody>
      </p:sp>
    </p:spTree>
    <p:extLst>
      <p:ext uri="{BB962C8B-B14F-4D97-AF65-F5344CB8AC3E}">
        <p14:creationId xmlns:p14="http://schemas.microsoft.com/office/powerpoint/2010/main" val="8309415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If an object sends a “compute pay” message to</a:t>
            </a:r>
            <a:r>
              <a:rPr lang="en-US" b="1" baseline="0" dirty="0"/>
              <a:t> two objects. One receiver object computes the pay for hourly employees &amp; the other for salaried employees &amp; the appropriate object responds, which of the 3 objects is exhibiting polymorphism? </a:t>
            </a:r>
            <a:endParaRPr lang="en-US" baseline="0" dirty="0"/>
          </a:p>
          <a:p>
            <a:r>
              <a:rPr lang="en-US" b="1" baseline="0" dirty="0"/>
              <a:t>What is the difference using the “compute pay” scenario between dynamic &amp; static binding? </a:t>
            </a:r>
            <a:endParaRPr lang="en-US" b="0" baseline="0" dirty="0"/>
          </a:p>
          <a:p>
            <a:r>
              <a:rPr lang="en-US" sz="1400" b="1" dirty="0">
                <a:solidFill>
                  <a:srgbClr val="080704"/>
                </a:solidFill>
                <a:effectLst/>
                <a:latin typeface="Arial" panose="020B0604020202020204" pitchFamily="34" charset="0"/>
                <a:ea typeface="Calibri" panose="020F0502020204030204" pitchFamily="34" charset="0"/>
                <a:cs typeface="Times New Roman" panose="02020603050405020304" pitchFamily="18" charset="0"/>
              </a:rPr>
              <a:t>What is dynamic binding?</a:t>
            </a:r>
            <a:r>
              <a:rPr lang="en-US" sz="1400" dirty="0">
                <a:solidFill>
                  <a:srgbClr val="080704"/>
                </a:solidFill>
                <a:effectLst/>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73</a:t>
            </a:fld>
            <a:endParaRPr lang="en-US" altLang="en-US"/>
          </a:p>
        </p:txBody>
      </p:sp>
    </p:spTree>
    <p:extLst>
      <p:ext uri="{BB962C8B-B14F-4D97-AF65-F5344CB8AC3E}">
        <p14:creationId xmlns:p14="http://schemas.microsoft.com/office/powerpoint/2010/main" val="24647481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does use case driven mean?</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914400" rtl="0" eaLnBrk="0" fontAlgn="base" latinLnBrk="0" hangingPunct="0">
              <a:lnSpc>
                <a:spcPct val="90000"/>
              </a:lnSpc>
              <a:spcBef>
                <a:spcPct val="30000"/>
              </a:spcBef>
              <a:spcAft>
                <a:spcPct val="0"/>
              </a:spcAft>
              <a:buClrTx/>
              <a:buSzTx/>
              <a:buFontTx/>
              <a:buNone/>
              <a:tabLst/>
              <a:defRPr/>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does architecture centric</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mean?</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a:t>
            </a:r>
            <a:endParaRPr lang="en-US" altLang="en-US" sz="1400" b="0" u="none" baseline="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74</a:t>
            </a:fld>
            <a:endParaRPr lang="en-US" altLang="en-US"/>
          </a:p>
        </p:txBody>
      </p:sp>
    </p:spTree>
    <p:extLst>
      <p:ext uri="{BB962C8B-B14F-4D97-AF65-F5344CB8AC3E}">
        <p14:creationId xmlns:p14="http://schemas.microsoft.com/office/powerpoint/2010/main" val="24897224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lang="en-US" altLang="en-US" sz="1400" b="1" u="none" baseline="0" dirty="0">
                <a:latin typeface="Arial" panose="020B0604020202020204" pitchFamily="34" charset="0"/>
                <a:ea typeface="ＭＳ Ｐゴシック" panose="020B0600070205080204" pitchFamily="34" charset="-128"/>
                <a:cs typeface="Arial" panose="020B0604020202020204" pitchFamily="34" charset="0"/>
              </a:rPr>
              <a:t>What are the benefits of Object-Oriented Systems Analysis &amp; Design? </a:t>
            </a:r>
            <a:endParaRPr lang="en-US" altLang="en-US" sz="1400" b="0" u="none" baseline="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75</a:t>
            </a:fld>
            <a:endParaRPr lang="en-US" altLang="en-US"/>
          </a:p>
        </p:txBody>
      </p:sp>
    </p:spTree>
    <p:extLst>
      <p:ext uri="{BB962C8B-B14F-4D97-AF65-F5344CB8AC3E}">
        <p14:creationId xmlns:p14="http://schemas.microsoft.com/office/powerpoint/2010/main" val="31951427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0" fontAlgn="base" hangingPunct="0"/>
            <a:r>
              <a:rPr lang="en-US" sz="1400" b="1" kern="1200" dirty="0">
                <a:solidFill>
                  <a:schemeClr val="tx1"/>
                </a:solidFill>
                <a:effectLst/>
                <a:latin typeface="+mn-lt"/>
                <a:ea typeface="ＭＳ Ｐゴシック" pitchFamily="-107" charset="-128"/>
                <a:cs typeface="ＭＳ Ｐゴシック" pitchFamily="-107" charset="-128"/>
              </a:rPr>
              <a:t>Briefly describe the Unified Process (UP).</a:t>
            </a:r>
            <a:r>
              <a:rPr lang="en-US" sz="1400" b="1" kern="1200" baseline="0" dirty="0">
                <a:solidFill>
                  <a:schemeClr val="tx1"/>
                </a:solidFill>
                <a:effectLst/>
                <a:latin typeface="+mn-lt"/>
                <a:ea typeface="ＭＳ Ｐゴシック" pitchFamily="-107" charset="-128"/>
                <a:cs typeface="ＭＳ Ｐゴシック" pitchFamily="-107" charset="-128"/>
              </a:rPr>
              <a:t> </a:t>
            </a:r>
            <a:endParaRPr lang="en-US" altLang="en-US" dirty="0">
              <a:ea typeface="ＭＳ Ｐゴシック" panose="020B0600070205080204" pitchFamily="34"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38AF399-FBD6-416F-8713-2003C2CF96FF}"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Tree>
    <p:extLst>
      <p:ext uri="{BB962C8B-B14F-4D97-AF65-F5344CB8AC3E}">
        <p14:creationId xmlns:p14="http://schemas.microsoft.com/office/powerpoint/2010/main" val="23564817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pP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When we</a:t>
            </a:r>
            <a:r>
              <a:rPr lang="en-US" altLang="en-US" sz="1400" b="1" baseline="0" dirty="0">
                <a:latin typeface="Arial" panose="020B0604020202020204" pitchFamily="34" charset="0"/>
                <a:ea typeface="ＭＳ Ｐゴシック" panose="020B0600070205080204" pitchFamily="34" charset="-128"/>
                <a:cs typeface="Arial" panose="020B0604020202020204" pitchFamily="34" charset="0"/>
              </a:rPr>
              <a:t> say “workflows” what activities we are actually engaging in? </a:t>
            </a:r>
            <a:endParaRPr lang="en-US" altLang="en-US" b="1" u="none" baseline="0" dirty="0">
              <a:ea typeface="ＭＳ Ｐゴシック" panose="020B0600070205080204" pitchFamily="34" charset="-128"/>
            </a:endParaRPr>
          </a:p>
          <a:p>
            <a:pPr>
              <a:lnSpc>
                <a:spcPct val="90000"/>
              </a:lnSpc>
            </a:pPr>
            <a:endParaRPr lang="en-US" altLang="en-US" baseline="0" dirty="0">
              <a:ea typeface="ＭＳ Ｐゴシック" panose="020B0600070205080204" pitchFamily="34" charset="-128"/>
            </a:endParaRPr>
          </a:p>
          <a:p>
            <a:pPr>
              <a:lnSpc>
                <a:spcPct val="90000"/>
              </a:lnSpc>
            </a:pPr>
            <a:endParaRPr lang="en-US" altLang="en-US" dirty="0">
              <a:ea typeface="ＭＳ Ｐゴシック" panose="020B0600070205080204" pitchFamily="34" charset="-128"/>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A2F0545-600F-404A-AB75-274544CA47EC}" type="slidenum">
              <a:rPr lang="en-US" altLang="en-US">
                <a:latin typeface="Calibri" panose="020F0502020204030204" pitchFamily="34" charset="0"/>
              </a:rPr>
              <a:pPr eaLnBrk="1" hangingPunct="1"/>
              <a:t>77</a:t>
            </a:fld>
            <a:endParaRPr lang="en-US" altLang="en-US">
              <a:latin typeface="Calibri" panose="020F0502020204030204" pitchFamily="34" charset="0"/>
            </a:endParaRPr>
          </a:p>
        </p:txBody>
      </p:sp>
    </p:spTree>
    <p:extLst>
      <p:ext uri="{BB962C8B-B14F-4D97-AF65-F5344CB8AC3E}">
        <p14:creationId xmlns:p14="http://schemas.microsoft.com/office/powerpoint/2010/main" val="3236134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400" b="1" dirty="0">
                <a:ea typeface="ＭＳ Ｐゴシック" panose="020B0600070205080204" pitchFamily="34" charset="-128"/>
              </a:rPr>
              <a:t>What is not included in the Unified Process? </a:t>
            </a:r>
            <a:endParaRPr lang="en-US" altLang="en-US" sz="1400" baseline="0" dirty="0">
              <a:ea typeface="ＭＳ Ｐゴシック" panose="020B0600070205080204" pitchFamily="34" charset="-128"/>
            </a:endParaRPr>
          </a:p>
          <a:p>
            <a:r>
              <a:rPr lang="en-US" altLang="en-US" sz="1400" b="1" baseline="0" dirty="0">
                <a:ea typeface="ＭＳ Ｐゴシック" panose="020B0600070205080204" pitchFamily="34" charset="-128"/>
              </a:rPr>
              <a:t>What was done to address these omissions? </a:t>
            </a:r>
            <a:endParaRPr lang="en-US" altLang="en-US" sz="1400" b="1" u="sng" dirty="0">
              <a:ea typeface="ＭＳ Ｐゴシック" panose="020B0600070205080204" pitchFamily="34"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DB5A9DA-EC54-4E37-AE12-421E964129D7}" type="slidenum">
              <a:rPr lang="en-US" altLang="en-US">
                <a:latin typeface="Calibri" panose="020F0502020204030204" pitchFamily="34" charset="0"/>
              </a:rPr>
              <a:pPr eaLnBrk="1" hangingPunct="1"/>
              <a:t>78</a:t>
            </a:fld>
            <a:endParaRPr lang="en-US" altLang="en-US">
              <a:latin typeface="Calibri" panose="020F0502020204030204" pitchFamily="34" charset="0"/>
            </a:endParaRPr>
          </a:p>
        </p:txBody>
      </p:sp>
    </p:spTree>
    <p:extLst>
      <p:ext uri="{BB962C8B-B14F-4D97-AF65-F5344CB8AC3E}">
        <p14:creationId xmlns:p14="http://schemas.microsoft.com/office/powerpoint/2010/main" val="356512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sz="1400" b="1" dirty="0">
                <a:ea typeface="ＭＳ Ｐゴシック" panose="020B0600070205080204" pitchFamily="34" charset="-128"/>
              </a:rPr>
              <a:t>Is</a:t>
            </a:r>
            <a:r>
              <a:rPr lang="en-US" altLang="en-US" sz="1400" b="1" baseline="0" dirty="0">
                <a:ea typeface="ＭＳ Ｐゴシック" panose="020B0600070205080204" pitchFamily="34" charset="-128"/>
              </a:rPr>
              <a:t> there anyone “in charge” of UML</a:t>
            </a:r>
            <a:r>
              <a:rPr lang="en-US" altLang="en-US" sz="1400" b="1" dirty="0">
                <a:ea typeface="ＭＳ Ｐゴシック" panose="020B0600070205080204" pitchFamily="34" charset="-128"/>
              </a:rPr>
              <a:t>?</a:t>
            </a:r>
            <a:r>
              <a:rPr lang="en-US" altLang="en-US" sz="1400" b="1" baseline="0" dirty="0">
                <a:ea typeface="ＭＳ Ｐゴシック" panose="020B0600070205080204" pitchFamily="34" charset="-128"/>
              </a:rPr>
              <a:t> </a:t>
            </a:r>
            <a:endParaRPr lang="en-US" altLang="en-US" sz="1400" dirty="0">
              <a:ea typeface="ＭＳ Ｐゴシック" panose="020B0600070205080204" pitchFamily="34" charset="-128"/>
            </a:endParaRPr>
          </a:p>
          <a:p>
            <a:r>
              <a:rPr lang="en-US" altLang="en-US" sz="1400" b="1" dirty="0">
                <a:ea typeface="ＭＳ Ｐゴシック" panose="020B0600070205080204" pitchFamily="34" charset="-128"/>
              </a:rPr>
              <a:t>What is the primary purpose of structure diagrams? </a:t>
            </a:r>
            <a:endParaRPr lang="en-US" altLang="en-US" sz="1400" dirty="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ea typeface="ＭＳ Ｐゴシック" panose="020B0600070205080204" pitchFamily="34" charset="-128"/>
              </a:rPr>
              <a:t>Give some examples of structure diagrams. </a:t>
            </a:r>
          </a:p>
          <a:p>
            <a:r>
              <a:rPr lang="en-US" altLang="en-US" sz="1400" b="1" dirty="0">
                <a:ea typeface="ＭＳ Ｐゴシック" panose="020B0600070205080204" pitchFamily="34" charset="-128"/>
              </a:rPr>
              <a:t>What are behavior diagrams used for?</a:t>
            </a:r>
            <a:r>
              <a:rPr lang="en-US" altLang="en-US" sz="1400" b="1" baseline="0" dirty="0">
                <a:ea typeface="ＭＳ Ｐゴシック" panose="020B0600070205080204" pitchFamily="34" charset="-128"/>
              </a:rPr>
              <a:t> </a:t>
            </a:r>
            <a:endParaRPr lang="en-US" altLang="en-US" sz="1400" dirty="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1" dirty="0">
                <a:ea typeface="ＭＳ Ｐゴシック" panose="020B0600070205080204" pitchFamily="34" charset="-128"/>
              </a:rPr>
              <a:t>Give some examples of behavior diagrams</a:t>
            </a:r>
            <a:endParaRPr lang="en-US" altLang="en-US" dirty="0">
              <a:ea typeface="ＭＳ Ｐゴシック" panose="020B0600070205080204" pitchFamily="34" charset="-128"/>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52460" indent="-289408" eaLnBrk="0" hangingPunct="0">
              <a:defRPr>
                <a:solidFill>
                  <a:schemeClr val="tx1"/>
                </a:solidFill>
                <a:latin typeface="Arial" panose="020B0604020202020204" pitchFamily="34" charset="0"/>
                <a:ea typeface="ＭＳ Ｐゴシック" panose="020B0600070205080204" pitchFamily="34" charset="-128"/>
              </a:defRPr>
            </a:lvl2pPr>
            <a:lvl3pPr marL="1157630" indent="-231526" eaLnBrk="0" hangingPunct="0">
              <a:defRPr>
                <a:solidFill>
                  <a:schemeClr val="tx1"/>
                </a:solidFill>
                <a:latin typeface="Arial" panose="020B0604020202020204" pitchFamily="34" charset="0"/>
                <a:ea typeface="ＭＳ Ｐゴシック" panose="020B0600070205080204" pitchFamily="34" charset="-128"/>
              </a:defRPr>
            </a:lvl3pPr>
            <a:lvl4pPr marL="1620683" indent="-231526" eaLnBrk="0" hangingPunct="0">
              <a:defRPr>
                <a:solidFill>
                  <a:schemeClr val="tx1"/>
                </a:solidFill>
                <a:latin typeface="Arial" panose="020B0604020202020204" pitchFamily="34" charset="0"/>
                <a:ea typeface="ＭＳ Ｐゴシック" panose="020B0600070205080204" pitchFamily="34" charset="-128"/>
              </a:defRPr>
            </a:lvl4pPr>
            <a:lvl5pPr marL="2083735" indent="-231526" eaLnBrk="0" hangingPunct="0">
              <a:defRPr>
                <a:solidFill>
                  <a:schemeClr val="tx1"/>
                </a:solidFill>
                <a:latin typeface="Arial" panose="020B0604020202020204" pitchFamily="34" charset="0"/>
                <a:ea typeface="ＭＳ Ｐゴシック" panose="020B0600070205080204" pitchFamily="34" charset="-128"/>
              </a:defRPr>
            </a:lvl5pPr>
            <a:lvl6pPr marL="2546787"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09839"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72891"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35943" indent="-23152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9F9BC98-BA20-4BCB-9440-2810AF693018}" type="slidenum">
              <a:rPr lang="en-US" altLang="en-US">
                <a:latin typeface="Calibri" panose="020F0502020204030204" pitchFamily="34" charset="0"/>
              </a:rPr>
              <a:pPr eaLnBrk="1" hangingPunct="1"/>
              <a:t>79</a:t>
            </a:fld>
            <a:endParaRPr lang="en-US" altLang="en-US">
              <a:latin typeface="Calibri" panose="020F0502020204030204" pitchFamily="34" charset="0"/>
            </a:endParaRPr>
          </a:p>
        </p:txBody>
      </p:sp>
    </p:spTree>
    <p:extLst>
      <p:ext uri="{BB962C8B-B14F-4D97-AF65-F5344CB8AC3E}">
        <p14:creationId xmlns:p14="http://schemas.microsoft.com/office/powerpoint/2010/main" val="377124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Since you will receive the answers to all homework assignments on the </a:t>
            </a:r>
          </a:p>
          <a:p>
            <a:pPr eaLnBrk="1" hangingPunct="1"/>
            <a:r>
              <a:rPr lang="en-US" altLang="en-US" b="1" dirty="0"/>
              <a:t>day they are do, NO late assignments will be accepted</a:t>
            </a:r>
          </a:p>
          <a:p>
            <a:pPr eaLnBrk="1" hangingPunct="1"/>
            <a:endParaRPr lang="en-US" altLang="en-US" b="1" dirty="0"/>
          </a:p>
          <a:p>
            <a:pPr eaLnBrk="1" hangingPunct="1"/>
            <a:r>
              <a:rPr lang="en-US" altLang="en-US" b="1" dirty="0"/>
              <a:t>Note the sum equals 110%. For bonus work I will assign 10 to 15 short questions to be answered &amp; handed in. If all your answers are all correct, your grade can increase by one full letter. If all your answers are incorrect, your grade score remains unaffected. If your answers are somewhere in between, your grade score will increase accordingly. All optional written homework assignments are to be handed in, in hard copy, before the beginning of class on the day there are due. No email or electronic submissions will be graded. </a:t>
            </a:r>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a:t>
            </a:fld>
            <a:endParaRPr lang="en-US" altLang="en-US"/>
          </a:p>
        </p:txBody>
      </p:sp>
    </p:spTree>
    <p:extLst>
      <p:ext uri="{BB962C8B-B14F-4D97-AF65-F5344CB8AC3E}">
        <p14:creationId xmlns:p14="http://schemas.microsoft.com/office/powerpoint/2010/main" val="38635650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80</a:t>
            </a:fld>
            <a:endParaRPr lang="en-US" altLang="en-US"/>
          </a:p>
        </p:txBody>
      </p:sp>
    </p:spTree>
    <p:extLst>
      <p:ext uri="{BB962C8B-B14F-4D97-AF65-F5344CB8AC3E}">
        <p14:creationId xmlns:p14="http://schemas.microsoft.com/office/powerpoint/2010/main" val="41481318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81</a:t>
            </a:fld>
            <a:endParaRPr lang="en-US" altLang="en-US"/>
          </a:p>
        </p:txBody>
      </p:sp>
    </p:spTree>
    <p:extLst>
      <p:ext uri="{BB962C8B-B14F-4D97-AF65-F5344CB8AC3E}">
        <p14:creationId xmlns:p14="http://schemas.microsoft.com/office/powerpoint/2010/main" val="27098823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82</a:t>
            </a:fld>
            <a:endParaRPr lang="en-US" altLang="en-US"/>
          </a:p>
        </p:txBody>
      </p:sp>
    </p:spTree>
    <p:extLst>
      <p:ext uri="{BB962C8B-B14F-4D97-AF65-F5344CB8AC3E}">
        <p14:creationId xmlns:p14="http://schemas.microsoft.com/office/powerpoint/2010/main" val="221717402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83</a:t>
            </a:fld>
            <a:endParaRPr lang="en-US" altLang="en-US"/>
          </a:p>
        </p:txBody>
      </p:sp>
    </p:spTree>
    <p:extLst>
      <p:ext uri="{BB962C8B-B14F-4D97-AF65-F5344CB8AC3E}">
        <p14:creationId xmlns:p14="http://schemas.microsoft.com/office/powerpoint/2010/main" val="14276197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84</a:t>
            </a:fld>
            <a:endParaRPr lang="en-US" altLang="en-US"/>
          </a:p>
        </p:txBody>
      </p:sp>
    </p:spTree>
    <p:extLst>
      <p:ext uri="{BB962C8B-B14F-4D97-AF65-F5344CB8AC3E}">
        <p14:creationId xmlns:p14="http://schemas.microsoft.com/office/powerpoint/2010/main" val="3405641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85</a:t>
            </a:fld>
            <a:endParaRPr lang="en-US" altLang="en-US"/>
          </a:p>
        </p:txBody>
      </p:sp>
    </p:spTree>
    <p:extLst>
      <p:ext uri="{BB962C8B-B14F-4D97-AF65-F5344CB8AC3E}">
        <p14:creationId xmlns:p14="http://schemas.microsoft.com/office/powerpoint/2010/main" val="23490451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86</a:t>
            </a:fld>
            <a:endParaRPr lang="en-US" altLang="en-US"/>
          </a:p>
        </p:txBody>
      </p:sp>
    </p:spTree>
    <p:extLst>
      <p:ext uri="{BB962C8B-B14F-4D97-AF65-F5344CB8AC3E}">
        <p14:creationId xmlns:p14="http://schemas.microsoft.com/office/powerpoint/2010/main" val="30600609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87</a:t>
            </a:fld>
            <a:endParaRPr lang="en-US" altLang="en-US"/>
          </a:p>
        </p:txBody>
      </p:sp>
    </p:spTree>
    <p:extLst>
      <p:ext uri="{BB962C8B-B14F-4D97-AF65-F5344CB8AC3E}">
        <p14:creationId xmlns:p14="http://schemas.microsoft.com/office/powerpoint/2010/main" val="20200435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88</a:t>
            </a:fld>
            <a:endParaRPr lang="en-US" altLang="en-US"/>
          </a:p>
        </p:txBody>
      </p:sp>
    </p:spTree>
    <p:extLst>
      <p:ext uri="{BB962C8B-B14F-4D97-AF65-F5344CB8AC3E}">
        <p14:creationId xmlns:p14="http://schemas.microsoft.com/office/powerpoint/2010/main" val="116477352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89</a:t>
            </a:fld>
            <a:endParaRPr lang="en-US" altLang="en-US"/>
          </a:p>
        </p:txBody>
      </p:sp>
    </p:spTree>
    <p:extLst>
      <p:ext uri="{BB962C8B-B14F-4D97-AF65-F5344CB8AC3E}">
        <p14:creationId xmlns:p14="http://schemas.microsoft.com/office/powerpoint/2010/main" val="372877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Since you will receive the answers to all homework assignments on the </a:t>
            </a:r>
          </a:p>
          <a:p>
            <a:pPr eaLnBrk="1" hangingPunct="1"/>
            <a:r>
              <a:rPr lang="en-US" altLang="en-US" b="1" dirty="0"/>
              <a:t>day they are do, NO late assignments will be accepted</a:t>
            </a:r>
          </a:p>
          <a:p>
            <a:pPr eaLnBrk="1" hangingPunct="1"/>
            <a:endParaRPr lang="en-US" altLang="en-US" b="1" dirty="0"/>
          </a:p>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a:t>
            </a:fld>
            <a:endParaRPr lang="en-US" altLang="en-US"/>
          </a:p>
        </p:txBody>
      </p:sp>
    </p:spTree>
    <p:extLst>
      <p:ext uri="{BB962C8B-B14F-4D97-AF65-F5344CB8AC3E}">
        <p14:creationId xmlns:p14="http://schemas.microsoft.com/office/powerpoint/2010/main" val="32632066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90</a:t>
            </a:fld>
            <a:endParaRPr lang="en-US" altLang="en-US"/>
          </a:p>
        </p:txBody>
      </p:sp>
    </p:spTree>
    <p:extLst>
      <p:ext uri="{BB962C8B-B14F-4D97-AF65-F5344CB8AC3E}">
        <p14:creationId xmlns:p14="http://schemas.microsoft.com/office/powerpoint/2010/main" val="11974650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91</a:t>
            </a:fld>
            <a:endParaRPr lang="en-US" altLang="en-US"/>
          </a:p>
        </p:txBody>
      </p:sp>
    </p:spTree>
    <p:extLst>
      <p:ext uri="{BB962C8B-B14F-4D97-AF65-F5344CB8AC3E}">
        <p14:creationId xmlns:p14="http://schemas.microsoft.com/office/powerpoint/2010/main" val="317665160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92</a:t>
            </a:fld>
            <a:endParaRPr lang="en-US" altLang="en-US"/>
          </a:p>
        </p:txBody>
      </p:sp>
    </p:spTree>
    <p:extLst>
      <p:ext uri="{BB962C8B-B14F-4D97-AF65-F5344CB8AC3E}">
        <p14:creationId xmlns:p14="http://schemas.microsoft.com/office/powerpoint/2010/main" val="28208663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93</a:t>
            </a:fld>
            <a:endParaRPr lang="en-US" altLang="en-US"/>
          </a:p>
        </p:txBody>
      </p:sp>
    </p:spTree>
    <p:extLst>
      <p:ext uri="{BB962C8B-B14F-4D97-AF65-F5344CB8AC3E}">
        <p14:creationId xmlns:p14="http://schemas.microsoft.com/office/powerpoint/2010/main" val="34243231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94</a:t>
            </a:fld>
            <a:endParaRPr lang="en-US" altLang="en-US"/>
          </a:p>
        </p:txBody>
      </p:sp>
    </p:spTree>
    <p:extLst>
      <p:ext uri="{BB962C8B-B14F-4D97-AF65-F5344CB8AC3E}">
        <p14:creationId xmlns:p14="http://schemas.microsoft.com/office/powerpoint/2010/main" val="23824601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95</a:t>
            </a:fld>
            <a:endParaRPr lang="en-US" altLang="en-US"/>
          </a:p>
        </p:txBody>
      </p:sp>
    </p:spTree>
    <p:extLst>
      <p:ext uri="{BB962C8B-B14F-4D97-AF65-F5344CB8AC3E}">
        <p14:creationId xmlns:p14="http://schemas.microsoft.com/office/powerpoint/2010/main" val="30788226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96</a:t>
            </a:fld>
            <a:endParaRPr lang="en-US" altLang="en-US"/>
          </a:p>
        </p:txBody>
      </p:sp>
    </p:spTree>
    <p:extLst>
      <p:ext uri="{BB962C8B-B14F-4D97-AF65-F5344CB8AC3E}">
        <p14:creationId xmlns:p14="http://schemas.microsoft.com/office/powerpoint/2010/main" val="20297119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97</a:t>
            </a:fld>
            <a:endParaRPr lang="en-US" altLang="en-US"/>
          </a:p>
        </p:txBody>
      </p:sp>
    </p:spTree>
    <p:extLst>
      <p:ext uri="{BB962C8B-B14F-4D97-AF65-F5344CB8AC3E}">
        <p14:creationId xmlns:p14="http://schemas.microsoft.com/office/powerpoint/2010/main" val="25714107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98</a:t>
            </a:fld>
            <a:endParaRPr lang="en-US" altLang="en-US"/>
          </a:p>
        </p:txBody>
      </p:sp>
    </p:spTree>
    <p:extLst>
      <p:ext uri="{BB962C8B-B14F-4D97-AF65-F5344CB8AC3E}">
        <p14:creationId xmlns:p14="http://schemas.microsoft.com/office/powerpoint/2010/main" val="11205218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ECA398-1778-4FB9-ABE1-140DE8893596}" type="slidenum">
              <a:rPr lang="en-US" altLang="en-US" smtClean="0"/>
              <a:pPr/>
              <a:t>99</a:t>
            </a:fld>
            <a:endParaRPr lang="en-US" altLang="en-US"/>
          </a:p>
        </p:txBody>
      </p:sp>
    </p:spTree>
    <p:extLst>
      <p:ext uri="{BB962C8B-B14F-4D97-AF65-F5344CB8AC3E}">
        <p14:creationId xmlns:p14="http://schemas.microsoft.com/office/powerpoint/2010/main" val="328797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95413" y="1381125"/>
            <a:ext cx="6810375" cy="3363913"/>
          </a:xfrm>
          <a:prstGeom prst="rect">
            <a:avLst/>
          </a:prstGeom>
          <a:ln w="3175">
            <a:solidFill>
              <a:schemeClr val="bg1"/>
            </a:solidFill>
          </a:ln>
          <a:effectLst>
            <a:outerShdw blurRad="63500" sx="100500" sy="100500" algn="ctr" rotWithShape="0">
              <a:prstClr val="black">
                <a:alpha val="50000"/>
              </a:prstClr>
            </a:outerShdw>
          </a:effectLst>
        </p:spPr>
        <p:txBody>
          <a:bodyPr lIns="96661" tIns="48331" rIns="96661" bIns="48331">
            <a:norm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113"/>
              </a:spcBef>
              <a:buClr>
                <a:srgbClr val="6FB7D7"/>
              </a:buClr>
              <a:buSzPct val="110000"/>
              <a:buFont typeface="Wingdings 2" panose="05020102010507070707" pitchFamily="18" charset="2"/>
              <a:buNone/>
            </a:pPr>
            <a:endParaRPr lang="en-US" altLang="en-US" sz="3400">
              <a:solidFill>
                <a:srgbClr val="595959"/>
              </a:solidFill>
              <a:latin typeface="Times New Roman"/>
              <a:cs typeface="Times New Roman"/>
            </a:endParaRPr>
          </a:p>
        </p:txBody>
      </p:sp>
      <p:sp>
        <p:nvSpPr>
          <p:cNvPr id="2" name="Title 1"/>
          <p:cNvSpPr>
            <a:spLocks noGrp="1"/>
          </p:cNvSpPr>
          <p:nvPr>
            <p:ph type="ctrTitle"/>
          </p:nvPr>
        </p:nvSpPr>
        <p:spPr>
          <a:xfrm>
            <a:off x="1389067" y="1625600"/>
            <a:ext cx="6823066" cy="1839858"/>
          </a:xfrm>
        </p:spPr>
        <p:txBody>
          <a:bodyPr rtlCol="0">
            <a:noAutofit/>
          </a:bodyPr>
          <a:lstStyle>
            <a:lvl1pPr marL="0" indent="0" algn="ctr" defTabSz="966612" rtl="0" eaLnBrk="1" latinLnBrk="0" hangingPunct="1">
              <a:spcBef>
                <a:spcPct val="0"/>
              </a:spcBef>
              <a:buClr>
                <a:schemeClr val="accent1">
                  <a:lumMod val="60000"/>
                  <a:lumOff val="40000"/>
                </a:schemeClr>
              </a:buClr>
              <a:buSzPct val="110000"/>
              <a:buFont typeface="Wingdings 2" pitchFamily="18" charset="2"/>
              <a:buNone/>
              <a:defRPr sz="4900" kern="1200">
                <a:solidFill>
                  <a:schemeClr val="accent1"/>
                </a:solidFill>
                <a:latin typeface="Times New Roman"/>
                <a:ea typeface="+mj-ea"/>
                <a:cs typeface="Times New Roman"/>
              </a:defRPr>
            </a:lvl1pPr>
          </a:lstStyle>
          <a:p>
            <a:r>
              <a:rPr lang="en-US"/>
              <a:t>Click to edit Master title style</a:t>
            </a:r>
            <a:endParaRPr/>
          </a:p>
        </p:txBody>
      </p:sp>
      <p:sp>
        <p:nvSpPr>
          <p:cNvPr id="3" name="Subtitle 2"/>
          <p:cNvSpPr>
            <a:spLocks noGrp="1"/>
          </p:cNvSpPr>
          <p:nvPr>
            <p:ph type="subTitle" idx="1"/>
          </p:nvPr>
        </p:nvSpPr>
        <p:spPr>
          <a:xfrm>
            <a:off x="1389068" y="3518947"/>
            <a:ext cx="6823067" cy="977750"/>
          </a:xfrm>
        </p:spPr>
        <p:txBody>
          <a:bodyPr rtlCol="0">
            <a:normAutofit/>
          </a:bodyPr>
          <a:lstStyle>
            <a:lvl1pPr marL="0" indent="0" algn="ctr" defTabSz="966612" rtl="0" eaLnBrk="1" latinLnBrk="0" hangingPunct="1">
              <a:spcBef>
                <a:spcPts val="317"/>
              </a:spcBef>
              <a:buClr>
                <a:schemeClr val="accent1">
                  <a:lumMod val="60000"/>
                  <a:lumOff val="40000"/>
                </a:schemeClr>
              </a:buClr>
              <a:buSzPct val="110000"/>
              <a:buFont typeface="Wingdings 2" pitchFamily="18" charset="2"/>
              <a:buNone/>
              <a:defRPr sz="1900" kern="1200">
                <a:solidFill>
                  <a:schemeClr val="tx1">
                    <a:tint val="75000"/>
                  </a:schemeClr>
                </a:solidFill>
                <a:latin typeface="Times New Roman"/>
                <a:ea typeface="+mn-ea"/>
                <a:cs typeface="Times New Roman"/>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t>Click to edit Master subtitle style</a:t>
            </a:r>
            <a:endParaRPr/>
          </a:p>
        </p:txBody>
      </p:sp>
      <p:sp>
        <p:nvSpPr>
          <p:cNvPr id="5"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6106C898-AA7B-492A-8B4F-A63CD3F3E64E}" type="datetime1">
              <a:rPr lang="en-US" altLang="en-US" smtClean="0"/>
              <a:pPr/>
              <a:t>9/8/19</a:t>
            </a:fld>
            <a:endParaRPr lang="en-US" altLang="en-US"/>
          </a:p>
        </p:txBody>
      </p:sp>
      <p:sp>
        <p:nvSpPr>
          <p:cNvPr id="6"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latin typeface="Times New Roman"/>
                <a:cs typeface="Times New Roman"/>
              </a:defRPr>
            </a:lvl1pPr>
          </a:lstStyle>
          <a:p>
            <a:endParaRPr lang="en-US" altLang="en-US"/>
          </a:p>
        </p:txBody>
      </p:sp>
      <p:sp>
        <p:nvSpPr>
          <p:cNvPr id="7"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8AD97B01-C9B7-4B5D-B6ED-17F42655E151}" type="slidenum">
              <a:rPr lang="en-US" altLang="en-US" smtClean="0"/>
              <a:pPr/>
              <a:t>‹#›</a:t>
            </a:fld>
            <a:endParaRPr lang="en-US" altLang="en-US"/>
          </a:p>
        </p:txBody>
      </p:sp>
    </p:spTree>
    <p:extLst>
      <p:ext uri="{BB962C8B-B14F-4D97-AF65-F5344CB8AC3E}">
        <p14:creationId xmlns:p14="http://schemas.microsoft.com/office/powerpoint/2010/main" val="241849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69" y="652663"/>
            <a:ext cx="4283522" cy="1239520"/>
          </a:xfrm>
        </p:spPr>
        <p:txBody>
          <a:bodyPr/>
          <a:lstStyle>
            <a:lvl1pPr algn="ctr">
              <a:defRPr sz="3800" b="0">
                <a:latin typeface="Times New Roman"/>
                <a:cs typeface="Times New Roman"/>
              </a:defRPr>
            </a:lvl1pPr>
          </a:lstStyle>
          <a:p>
            <a:r>
              <a:rPr lang="en-US"/>
              <a:t>Click to edit Master title style</a:t>
            </a:r>
            <a:endParaRPr/>
          </a:p>
        </p:txBody>
      </p:sp>
      <p:sp>
        <p:nvSpPr>
          <p:cNvPr id="4" name="Text Placeholder 3"/>
          <p:cNvSpPr>
            <a:spLocks noGrp="1"/>
          </p:cNvSpPr>
          <p:nvPr>
            <p:ph type="body" sz="half" idx="2"/>
          </p:nvPr>
        </p:nvSpPr>
        <p:spPr>
          <a:xfrm>
            <a:off x="560069" y="1907046"/>
            <a:ext cx="4283522" cy="3968162"/>
          </a:xfrm>
        </p:spPr>
        <p:txBody>
          <a:bodyPr>
            <a:normAutofit/>
          </a:bodyPr>
          <a:lstStyle>
            <a:lvl1pPr marL="0" indent="0" algn="ctr">
              <a:buNone/>
              <a:defRPr sz="1900">
                <a:latin typeface="Times New Roman"/>
                <a:cs typeface="Times New Roman"/>
              </a:defRPr>
            </a:lvl1pPr>
            <a:lvl2pPr marL="483306" indent="0">
              <a:buNone/>
              <a:defRPr sz="1300"/>
            </a:lvl2pPr>
            <a:lvl3pPr marL="966612" indent="0">
              <a:buNone/>
              <a:defRPr sz="1100"/>
            </a:lvl3pPr>
            <a:lvl4pPr marL="1449918" indent="0">
              <a:buNone/>
              <a:defRPr sz="1000"/>
            </a:lvl4pPr>
            <a:lvl5pPr marL="1933224" indent="0">
              <a:buNone/>
              <a:defRPr sz="1000"/>
            </a:lvl5pPr>
            <a:lvl6pPr marL="2416531" indent="0">
              <a:buNone/>
              <a:defRPr sz="1000"/>
            </a:lvl6pPr>
            <a:lvl7pPr marL="2899837" indent="0">
              <a:buNone/>
              <a:defRPr sz="1000"/>
            </a:lvl7pPr>
            <a:lvl8pPr marL="3383143" indent="0">
              <a:buNone/>
              <a:defRPr sz="1000"/>
            </a:lvl8pPr>
            <a:lvl9pPr marL="3866449" indent="0">
              <a:buNone/>
              <a:defRPr sz="1000"/>
            </a:lvl9pPr>
          </a:lstStyle>
          <a:p>
            <a:pPr lvl="0"/>
            <a:r>
              <a:rPr lang="en-US"/>
              <a:t>Click to edit Master text styles</a:t>
            </a:r>
          </a:p>
        </p:txBody>
      </p:sp>
      <p:sp>
        <p:nvSpPr>
          <p:cNvPr id="8" name="Picture Placeholder 2"/>
          <p:cNvSpPr>
            <a:spLocks noGrp="1"/>
          </p:cNvSpPr>
          <p:nvPr>
            <p:ph type="pic" idx="1"/>
          </p:nvPr>
        </p:nvSpPr>
        <p:spPr>
          <a:xfrm>
            <a:off x="5345148" y="383352"/>
            <a:ext cx="3840480" cy="56726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66612" rtl="0" eaLnBrk="1" latinLnBrk="0" hangingPunct="1">
              <a:spcBef>
                <a:spcPts val="2114"/>
              </a:spcBef>
              <a:buClr>
                <a:schemeClr val="accent1">
                  <a:lumMod val="60000"/>
                  <a:lumOff val="40000"/>
                </a:schemeClr>
              </a:buClr>
              <a:buSzPct val="110000"/>
              <a:buFont typeface="Wingdings 2" pitchFamily="18" charset="2"/>
              <a:buNone/>
              <a:defRPr sz="3400" kern="1200">
                <a:solidFill>
                  <a:schemeClr val="tx1">
                    <a:lumMod val="65000"/>
                    <a:lumOff val="35000"/>
                  </a:schemeClr>
                </a:solidFill>
                <a:latin typeface="Times New Roman"/>
                <a:ea typeface="+mn-ea"/>
                <a:cs typeface="Times New Roman"/>
              </a:defRPr>
            </a:lvl1pPr>
            <a:lvl2pPr marL="483306" indent="0">
              <a:buNone/>
              <a:defRPr sz="3000"/>
            </a:lvl2pPr>
            <a:lvl3pPr marL="966612" indent="0">
              <a:buNone/>
              <a:defRPr sz="2500"/>
            </a:lvl3pPr>
            <a:lvl4pPr marL="1449918" indent="0">
              <a:buNone/>
              <a:defRPr sz="2100"/>
            </a:lvl4pPr>
            <a:lvl5pPr marL="1933224" indent="0">
              <a:buNone/>
              <a:defRPr sz="2100"/>
            </a:lvl5pPr>
            <a:lvl6pPr marL="2416531" indent="0">
              <a:buNone/>
              <a:defRPr sz="2100"/>
            </a:lvl6pPr>
            <a:lvl7pPr marL="2899837" indent="0">
              <a:buNone/>
              <a:defRPr sz="2100"/>
            </a:lvl7pPr>
            <a:lvl8pPr marL="3383143" indent="0">
              <a:buNone/>
              <a:defRPr sz="2100"/>
            </a:lvl8pPr>
            <a:lvl9pPr marL="3866449" indent="0">
              <a:buNone/>
              <a:defRPr sz="2100"/>
            </a:lvl9pPr>
          </a:lstStyle>
          <a:p>
            <a:pPr lvl="0"/>
            <a:r>
              <a:rPr lang="en-US" noProof="0"/>
              <a:t>Click icon to add picture</a:t>
            </a:r>
            <a:endParaRPr noProof="0"/>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40EE0290-BD39-414C-9E42-E75983210798}" type="datetime1">
              <a:rPr lang="es-ES" altLang="en-US" smtClean="0"/>
              <a:pPr/>
              <a:t>8/9/19</a:t>
            </a:fld>
            <a:endParaRPr lang="en-US" alt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latin typeface="Times New Roman"/>
                <a:cs typeface="Times New Roman"/>
              </a:defRPr>
            </a:lvl1pPr>
          </a:lstStyle>
          <a:p>
            <a:endParaRPr lang="en-US" alt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9663D999-7CCB-48B0-9FA9-B61832CA31DF}" type="slidenum">
              <a:rPr lang="en-US" altLang="en-US" smtClean="0"/>
              <a:pPr/>
              <a:t>‹#›</a:t>
            </a:fld>
            <a:endParaRPr lang="en-US" altLang="en-US"/>
          </a:p>
        </p:txBody>
      </p:sp>
    </p:spTree>
    <p:extLst>
      <p:ext uri="{BB962C8B-B14F-4D97-AF65-F5344CB8AC3E}">
        <p14:creationId xmlns:p14="http://schemas.microsoft.com/office/powerpoint/2010/main" val="109731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8156B461-0E56-4DB4-9DAB-50B90751ECAF}" type="datetime1">
              <a:rPr lang="es-ES" altLang="en-US"/>
              <a:pPr/>
              <a:t>8/9/19</a:t>
            </a:fld>
            <a:endParaRPr lang="en-US" alt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FF92BB70-B263-4C7E-8237-F56AB28CB9B2}" type="slidenum">
              <a:rPr lang="en-US" altLang="en-US"/>
              <a:pPr/>
              <a:t>‹#›</a:t>
            </a:fld>
            <a:endParaRPr lang="en-US" altLang="en-US"/>
          </a:p>
        </p:txBody>
      </p:sp>
    </p:spTree>
    <p:extLst>
      <p:ext uri="{BB962C8B-B14F-4D97-AF65-F5344CB8AC3E}">
        <p14:creationId xmlns:p14="http://schemas.microsoft.com/office/powerpoint/2010/main" val="256974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38282" y="392854"/>
            <a:ext cx="1600200" cy="594698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76738" y="392854"/>
            <a:ext cx="7024212" cy="5946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75C764C7-BAB3-4842-A11A-041C54898EFE}" type="datetime1">
              <a:rPr lang="es-ES" altLang="en-US"/>
              <a:pPr/>
              <a:t>8/9/19</a:t>
            </a:fld>
            <a:endParaRPr lang="en-US" alt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C0B4E4CA-2C78-430F-A1D3-521D089918F8}" type="slidenum">
              <a:rPr lang="en-US" altLang="en-US"/>
              <a:pPr/>
              <a:t>‹#›</a:t>
            </a:fld>
            <a:endParaRPr lang="en-US" altLang="en-US"/>
          </a:p>
        </p:txBody>
      </p:sp>
    </p:spTree>
    <p:extLst>
      <p:ext uri="{BB962C8B-B14F-4D97-AF65-F5344CB8AC3E}">
        <p14:creationId xmlns:p14="http://schemas.microsoft.com/office/powerpoint/2010/main" val="187974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80269AA-9243-4F84-A4E7-46F66E734155}" type="datetime1">
              <a:rPr lang="es-ES" altLang="en-US"/>
              <a:pPr/>
              <a:t>8/9/19</a:t>
            </a:fld>
            <a:endParaRPr lang="en-US" alt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ED5DD502-CB29-4A75-B7AF-7A2C3F67ABA8}" type="slidenum">
              <a:rPr lang="en-US" altLang="en-US"/>
              <a:pPr/>
              <a:t>‹#›</a:t>
            </a:fld>
            <a:endParaRPr lang="en-US" altLang="en-US"/>
          </a:p>
        </p:txBody>
      </p:sp>
    </p:spTree>
    <p:extLst>
      <p:ext uri="{BB962C8B-B14F-4D97-AF65-F5344CB8AC3E}">
        <p14:creationId xmlns:p14="http://schemas.microsoft.com/office/powerpoint/2010/main" val="329144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81716" y="3576321"/>
            <a:ext cx="8837771" cy="1568027"/>
          </a:xfrm>
        </p:spPr>
        <p:txBody>
          <a:bodyPr/>
          <a:lstStyle/>
          <a:p>
            <a:r>
              <a:rPr lang="en-US"/>
              <a:t>Click to edit Master title style</a:t>
            </a:r>
            <a:endParaRPr/>
          </a:p>
        </p:txBody>
      </p:sp>
      <p:sp>
        <p:nvSpPr>
          <p:cNvPr id="3" name="Subtitle 2"/>
          <p:cNvSpPr>
            <a:spLocks noGrp="1"/>
          </p:cNvSpPr>
          <p:nvPr>
            <p:ph type="subTitle" idx="1"/>
          </p:nvPr>
        </p:nvSpPr>
        <p:spPr>
          <a:xfrm>
            <a:off x="381716" y="5089098"/>
            <a:ext cx="8837771" cy="1037516"/>
          </a:xfrm>
        </p:spPr>
        <p:txBody>
          <a:bodyPr>
            <a:normAutofit/>
          </a:bodyPr>
          <a:lstStyle>
            <a:lvl1pPr marL="0" indent="0" algn="ctr">
              <a:spcBef>
                <a:spcPts val="317"/>
              </a:spcBef>
              <a:buNone/>
              <a:defRPr sz="1900">
                <a:solidFill>
                  <a:schemeClr val="tx1">
                    <a:tint val="75000"/>
                  </a:schemeClr>
                </a:solidFill>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389529" y="387774"/>
            <a:ext cx="8822142" cy="302598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400"/>
            </a:lvl1pPr>
            <a:lvl2pPr marL="483306" indent="0">
              <a:buNone/>
              <a:defRPr sz="3000"/>
            </a:lvl2pPr>
            <a:lvl3pPr marL="966612" indent="0">
              <a:buNone/>
              <a:defRPr sz="2500"/>
            </a:lvl3pPr>
            <a:lvl4pPr marL="1449918" indent="0">
              <a:buNone/>
              <a:defRPr sz="2100"/>
            </a:lvl4pPr>
            <a:lvl5pPr marL="1933224" indent="0">
              <a:buNone/>
              <a:defRPr sz="2100"/>
            </a:lvl5pPr>
            <a:lvl6pPr marL="2416531" indent="0">
              <a:buNone/>
              <a:defRPr sz="2100"/>
            </a:lvl6pPr>
            <a:lvl7pPr marL="2899837" indent="0">
              <a:buNone/>
              <a:defRPr sz="2100"/>
            </a:lvl7pPr>
            <a:lvl8pPr marL="3383143" indent="0">
              <a:buNone/>
              <a:defRPr sz="2100"/>
            </a:lvl8pPr>
            <a:lvl9pPr marL="3866449" indent="0">
              <a:buNone/>
              <a:defRPr sz="2100"/>
            </a:lvl9pPr>
          </a:lstStyle>
          <a:p>
            <a:pPr lvl="0"/>
            <a:r>
              <a:rPr lang="en-US" noProof="0"/>
              <a:t>Click icon to add picture</a:t>
            </a:r>
            <a:endParaRPr noProof="0"/>
          </a:p>
        </p:txBody>
      </p:sp>
      <p:sp>
        <p:nvSpPr>
          <p:cNvPr id="5" name="Date Placeholder 3"/>
          <p:cNvSpPr>
            <a:spLocks noGrp="1"/>
          </p:cNvSpPr>
          <p:nvPr>
            <p:ph type="dt" sz="half" idx="14"/>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3E01B155-623C-42F6-B8B1-E3FCA27420D0}" type="datetime1">
              <a:rPr lang="en-US" altLang="en-US"/>
              <a:pPr/>
              <a:t>9/8/19</a:t>
            </a:fld>
            <a:endParaRPr lang="en-US" altLang="en-US">
              <a:solidFill>
                <a:srgbClr val="000000"/>
              </a:solidFill>
            </a:endParaRPr>
          </a:p>
        </p:txBody>
      </p:sp>
      <p:sp>
        <p:nvSpPr>
          <p:cNvPr id="6" name="Footer Placeholder 4"/>
          <p:cNvSpPr>
            <a:spLocks noGrp="1"/>
          </p:cNvSpPr>
          <p:nvPr>
            <p:ph type="ftr" sz="quarter" idx="15"/>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7" name="Slide Number Placeholder 5"/>
          <p:cNvSpPr>
            <a:spLocks noGrp="1"/>
          </p:cNvSpPr>
          <p:nvPr>
            <p:ph type="sldNum" sz="quarter" idx="16"/>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89F3304-0373-4293-B727-947BA75096A1}" type="slidenum">
              <a:rPr lang="en-US" altLang="en-US"/>
              <a:pPr/>
              <a:t>‹#›</a:t>
            </a:fld>
            <a:endParaRPr lang="en-US" altLang="en-US">
              <a:solidFill>
                <a:srgbClr val="000000"/>
              </a:solidFill>
            </a:endParaRPr>
          </a:p>
        </p:txBody>
      </p:sp>
    </p:spTree>
    <p:extLst>
      <p:ext uri="{BB962C8B-B14F-4D97-AF65-F5344CB8AC3E}">
        <p14:creationId xmlns:p14="http://schemas.microsoft.com/office/powerpoint/2010/main" val="282091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6739" y="2563354"/>
            <a:ext cx="8459391" cy="1452880"/>
          </a:xfrm>
        </p:spPr>
        <p:txBody>
          <a:bodyPr/>
          <a:lstStyle>
            <a:lvl1pPr algn="ctr">
              <a:defRPr sz="4900" b="0" cap="none" baseline="0"/>
            </a:lvl1pPr>
          </a:lstStyle>
          <a:p>
            <a:r>
              <a:rPr lang="en-US"/>
              <a:t>Click to edit Master title style</a:t>
            </a:r>
            <a:endParaRPr/>
          </a:p>
        </p:txBody>
      </p:sp>
      <p:sp>
        <p:nvSpPr>
          <p:cNvPr id="3" name="Text Placeholder 2"/>
          <p:cNvSpPr>
            <a:spLocks noGrp="1"/>
          </p:cNvSpPr>
          <p:nvPr>
            <p:ph type="body" idx="1"/>
          </p:nvPr>
        </p:nvSpPr>
        <p:spPr>
          <a:xfrm>
            <a:off x="576739" y="3985073"/>
            <a:ext cx="8459391" cy="1600199"/>
          </a:xfrm>
        </p:spPr>
        <p:txBody>
          <a:bodyPr>
            <a:normAutofit/>
          </a:bodyPr>
          <a:lstStyle>
            <a:lvl1pPr marL="0" indent="0" algn="ctr">
              <a:spcBef>
                <a:spcPts val="317"/>
              </a:spcBef>
              <a:buNone/>
              <a:defRPr sz="1900">
                <a:solidFill>
                  <a:schemeClr val="tx1">
                    <a:tint val="75000"/>
                  </a:schemeClr>
                </a:solidFill>
              </a:defRPr>
            </a:lvl1pPr>
            <a:lvl2pPr marL="483306" indent="0">
              <a:buNone/>
              <a:defRPr sz="1900">
                <a:solidFill>
                  <a:schemeClr val="tx1">
                    <a:tint val="75000"/>
                  </a:schemeClr>
                </a:solidFill>
              </a:defRPr>
            </a:lvl2pPr>
            <a:lvl3pPr marL="966612" indent="0">
              <a:buNone/>
              <a:defRPr sz="1700">
                <a:solidFill>
                  <a:schemeClr val="tx1">
                    <a:tint val="75000"/>
                  </a:schemeClr>
                </a:solidFill>
              </a:defRPr>
            </a:lvl3pPr>
            <a:lvl4pPr marL="1449918" indent="0">
              <a:buNone/>
              <a:defRPr sz="1500">
                <a:solidFill>
                  <a:schemeClr val="tx1">
                    <a:tint val="75000"/>
                  </a:schemeClr>
                </a:solidFill>
              </a:defRPr>
            </a:lvl4pPr>
            <a:lvl5pPr marL="1933224" indent="0">
              <a:buNone/>
              <a:defRPr sz="1500">
                <a:solidFill>
                  <a:schemeClr val="tx1">
                    <a:tint val="75000"/>
                  </a:schemeClr>
                </a:solidFill>
              </a:defRPr>
            </a:lvl5pPr>
            <a:lvl6pPr marL="2416531" indent="0">
              <a:buNone/>
              <a:defRPr sz="1500">
                <a:solidFill>
                  <a:schemeClr val="tx1">
                    <a:tint val="75000"/>
                  </a:schemeClr>
                </a:solidFill>
              </a:defRPr>
            </a:lvl6pPr>
            <a:lvl7pPr marL="2899837" indent="0">
              <a:buNone/>
              <a:defRPr sz="1500">
                <a:solidFill>
                  <a:schemeClr val="tx1">
                    <a:tint val="75000"/>
                  </a:schemeClr>
                </a:solidFill>
              </a:defRPr>
            </a:lvl7pPr>
            <a:lvl8pPr marL="3383143" indent="0">
              <a:buNone/>
              <a:defRPr sz="1500">
                <a:solidFill>
                  <a:schemeClr val="tx1">
                    <a:tint val="75000"/>
                  </a:schemeClr>
                </a:solidFill>
              </a:defRPr>
            </a:lvl8pPr>
            <a:lvl9pPr marL="3866449"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A1BD01E-B4F5-4331-A16B-C1AF038C30D9}" type="datetime1">
              <a:rPr lang="es-ES" altLang="en-US"/>
              <a:pPr/>
              <a:t>8/9/19</a:t>
            </a:fld>
            <a:endParaRPr lang="en-US" alt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1B8317D8-B9C8-48EE-8322-AD34E49DE482}" type="slidenum">
              <a:rPr lang="en-US" altLang="en-US"/>
              <a:pPr/>
              <a:t>‹#›</a:t>
            </a:fld>
            <a:endParaRPr lang="en-US" altLang="en-US"/>
          </a:p>
        </p:txBody>
      </p:sp>
    </p:spTree>
    <p:extLst>
      <p:ext uri="{BB962C8B-B14F-4D97-AF65-F5344CB8AC3E}">
        <p14:creationId xmlns:p14="http://schemas.microsoft.com/office/powerpoint/2010/main" val="59063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6739" y="114748"/>
            <a:ext cx="8444390" cy="1426086"/>
          </a:xfrm>
        </p:spPr>
        <p:txBody>
          <a:bodyPr/>
          <a:lstStyle/>
          <a:p>
            <a:r>
              <a:rPr lang="en-US"/>
              <a:t>Click to edit Master title style</a:t>
            </a:r>
            <a:endParaRPr/>
          </a:p>
        </p:txBody>
      </p:sp>
      <p:sp>
        <p:nvSpPr>
          <p:cNvPr id="3" name="Content Placeholder 2"/>
          <p:cNvSpPr>
            <a:spLocks noGrp="1"/>
          </p:cNvSpPr>
          <p:nvPr>
            <p:ph sz="half" idx="1"/>
          </p:nvPr>
        </p:nvSpPr>
        <p:spPr>
          <a:xfrm>
            <a:off x="576739" y="1706881"/>
            <a:ext cx="4032504" cy="4632960"/>
          </a:xfrm>
        </p:spPr>
        <p:txBody>
          <a:bodyPr>
            <a:normAutofit/>
          </a:bodyPr>
          <a:lstStyle>
            <a:lvl1pPr>
              <a:spcBef>
                <a:spcPts val="1691"/>
              </a:spcBef>
              <a:defRPr sz="21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988625" y="1706881"/>
            <a:ext cx="4032504" cy="4632960"/>
          </a:xfrm>
        </p:spPr>
        <p:txBody>
          <a:bodyPr>
            <a:normAutofit/>
          </a:bodyPr>
          <a:lstStyle>
            <a:lvl1pPr>
              <a:spcBef>
                <a:spcPts val="1691"/>
              </a:spcBef>
              <a:defRPr sz="21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848AFD3-3B94-4A63-9DED-307AD8D36098}" type="datetime1">
              <a:rPr lang="es-ES" altLang="en-US"/>
              <a:pPr/>
              <a:t>8/9/19</a:t>
            </a:fld>
            <a:endParaRPr lang="en-US" alt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1D805A71-B542-40C4-8A70-B2C35D471750}" type="slidenum">
              <a:rPr lang="en-US" altLang="en-US"/>
              <a:pPr/>
              <a:t>‹#›</a:t>
            </a:fld>
            <a:endParaRPr lang="en-US" altLang="en-US"/>
          </a:p>
        </p:txBody>
      </p:sp>
    </p:spTree>
    <p:extLst>
      <p:ext uri="{BB962C8B-B14F-4D97-AF65-F5344CB8AC3E}">
        <p14:creationId xmlns:p14="http://schemas.microsoft.com/office/powerpoint/2010/main" val="429296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738" y="114748"/>
            <a:ext cx="8444390" cy="142608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76738" y="1550106"/>
            <a:ext cx="4032504" cy="800946"/>
          </a:xfrm>
        </p:spPr>
        <p:txBody>
          <a:bodyPr anchor="b">
            <a:noAutofit/>
          </a:bodyPr>
          <a:lstStyle>
            <a:lvl1pPr marL="0" indent="0" algn="ctr">
              <a:spcBef>
                <a:spcPts val="0"/>
              </a:spcBef>
              <a:buNone/>
              <a:defRPr sz="2500" b="0">
                <a:solidFill>
                  <a:schemeClr val="accent1">
                    <a:lumMod val="60000"/>
                    <a:lumOff val="40000"/>
                  </a:schemeClr>
                </a:solidFill>
              </a:defRPr>
            </a:lvl1pPr>
            <a:lvl2pPr marL="483306" indent="0">
              <a:buNone/>
              <a:defRPr sz="2100" b="1"/>
            </a:lvl2pPr>
            <a:lvl3pPr marL="966612" indent="0">
              <a:buNone/>
              <a:defRPr sz="1900" b="1"/>
            </a:lvl3pPr>
            <a:lvl4pPr marL="1449918" indent="0">
              <a:buNone/>
              <a:defRPr sz="1700" b="1"/>
            </a:lvl4pPr>
            <a:lvl5pPr marL="1933224" indent="0">
              <a:buNone/>
              <a:defRPr sz="1700" b="1"/>
            </a:lvl5pPr>
            <a:lvl6pPr marL="2416531" indent="0">
              <a:buNone/>
              <a:defRPr sz="1700" b="1"/>
            </a:lvl6pPr>
            <a:lvl7pPr marL="2899837" indent="0">
              <a:buNone/>
              <a:defRPr sz="1700" b="1"/>
            </a:lvl7pPr>
            <a:lvl8pPr marL="3383143" indent="0">
              <a:buNone/>
              <a:defRPr sz="1700" b="1"/>
            </a:lvl8pPr>
            <a:lvl9pPr marL="3866449" indent="0">
              <a:buNone/>
              <a:defRPr sz="1700" b="1"/>
            </a:lvl9pPr>
          </a:lstStyle>
          <a:p>
            <a:pPr lvl="0"/>
            <a:r>
              <a:rPr lang="en-US"/>
              <a:t>Click to edit Master text styles</a:t>
            </a:r>
          </a:p>
        </p:txBody>
      </p:sp>
      <p:sp>
        <p:nvSpPr>
          <p:cNvPr id="4" name="Content Placeholder 3"/>
          <p:cNvSpPr>
            <a:spLocks noGrp="1"/>
          </p:cNvSpPr>
          <p:nvPr>
            <p:ph sz="half" idx="2"/>
          </p:nvPr>
        </p:nvSpPr>
        <p:spPr>
          <a:xfrm>
            <a:off x="576738" y="2503910"/>
            <a:ext cx="4032504" cy="3835931"/>
          </a:xfrm>
        </p:spPr>
        <p:txBody>
          <a:bodyPr>
            <a:normAutofit/>
          </a:bodyPr>
          <a:lstStyle>
            <a:lvl1pPr>
              <a:spcBef>
                <a:spcPts val="1691"/>
              </a:spcBef>
              <a:defRPr sz="2100"/>
            </a:lvl1pPr>
            <a:lvl2pPr>
              <a:defRPr sz="1900"/>
            </a:lvl2pPr>
            <a:lvl3pPr>
              <a:defRPr sz="1900"/>
            </a:lvl3pPr>
            <a:lvl4pPr>
              <a:defRPr sz="1900"/>
            </a:lvl4pPr>
            <a:lvl5pPr>
              <a:defRPr sz="19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988624" y="1550106"/>
            <a:ext cx="4032504" cy="800946"/>
          </a:xfrm>
        </p:spPr>
        <p:txBody>
          <a:bodyPr anchor="b">
            <a:noAutofit/>
          </a:bodyPr>
          <a:lstStyle>
            <a:lvl1pPr marL="0" indent="0" algn="ctr">
              <a:spcBef>
                <a:spcPts val="0"/>
              </a:spcBef>
              <a:buNone/>
              <a:defRPr sz="2500" b="0">
                <a:solidFill>
                  <a:schemeClr val="accent1">
                    <a:lumMod val="60000"/>
                    <a:lumOff val="40000"/>
                  </a:schemeClr>
                </a:solidFill>
              </a:defRPr>
            </a:lvl1pPr>
            <a:lvl2pPr marL="483306" indent="0">
              <a:buNone/>
              <a:defRPr sz="2100" b="1"/>
            </a:lvl2pPr>
            <a:lvl3pPr marL="966612" indent="0">
              <a:buNone/>
              <a:defRPr sz="1900" b="1"/>
            </a:lvl3pPr>
            <a:lvl4pPr marL="1449918" indent="0">
              <a:buNone/>
              <a:defRPr sz="1700" b="1"/>
            </a:lvl4pPr>
            <a:lvl5pPr marL="1933224" indent="0">
              <a:buNone/>
              <a:defRPr sz="1700" b="1"/>
            </a:lvl5pPr>
            <a:lvl6pPr marL="2416531" indent="0">
              <a:buNone/>
              <a:defRPr sz="1700" b="1"/>
            </a:lvl6pPr>
            <a:lvl7pPr marL="2899837" indent="0">
              <a:buNone/>
              <a:defRPr sz="1700" b="1"/>
            </a:lvl7pPr>
            <a:lvl8pPr marL="3383143" indent="0">
              <a:buNone/>
              <a:defRPr sz="1700" b="1"/>
            </a:lvl8pPr>
            <a:lvl9pPr marL="3866449"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988624" y="2503910"/>
            <a:ext cx="4032504" cy="3835931"/>
          </a:xfrm>
        </p:spPr>
        <p:txBody>
          <a:bodyPr>
            <a:normAutofit/>
          </a:bodyPr>
          <a:lstStyle>
            <a:lvl1pPr>
              <a:spcBef>
                <a:spcPts val="1691"/>
              </a:spcBef>
              <a:defRPr sz="2100"/>
            </a:lvl1pPr>
            <a:lvl2pPr>
              <a:defRPr sz="1900"/>
            </a:lvl2pPr>
            <a:lvl3pPr>
              <a:defRPr sz="1900"/>
            </a:lvl3pPr>
            <a:lvl4pPr>
              <a:defRPr sz="1900"/>
            </a:lvl4pPr>
            <a:lvl5pPr>
              <a:defRPr sz="19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A7177C41-2ADD-4DFE-B755-C5B22B2EB00A}" type="datetime1">
              <a:rPr lang="es-ES" altLang="en-US"/>
              <a:pPr/>
              <a:t>8/9/19</a:t>
            </a:fld>
            <a:endParaRPr lang="en-US" altLang="en-US"/>
          </a:p>
        </p:txBody>
      </p:sp>
      <p:sp>
        <p:nvSpPr>
          <p:cNvPr id="8" name="Footer Placeholder 7"/>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9" name="Slide Number Placeholder 8"/>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D4B19973-30FE-4422-AC0C-264EE1A02A68}" type="slidenum">
              <a:rPr lang="en-US" altLang="en-US"/>
              <a:pPr/>
              <a:t>‹#›</a:t>
            </a:fld>
            <a:endParaRPr lang="en-US" altLang="en-US"/>
          </a:p>
        </p:txBody>
      </p:sp>
    </p:spTree>
    <p:extLst>
      <p:ext uri="{BB962C8B-B14F-4D97-AF65-F5344CB8AC3E}">
        <p14:creationId xmlns:p14="http://schemas.microsoft.com/office/powerpoint/2010/main" val="13035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51EBD7D4-78B4-4269-A942-E122BC3D2FD3}" type="datetime1">
              <a:rPr lang="es-ES" altLang="en-US"/>
              <a:pPr/>
              <a:t>8/9/19</a:t>
            </a:fld>
            <a:endParaRPr lang="en-US" altLang="en-US"/>
          </a:p>
        </p:txBody>
      </p:sp>
      <p:sp>
        <p:nvSpPr>
          <p:cNvPr id="4" name="Footer Placeholder 3"/>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5" name="Slide Number Placeholder 4"/>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F4F524F2-2F74-43D8-BD53-2B40E7CB7B59}" type="slidenum">
              <a:rPr lang="en-US" altLang="en-US"/>
              <a:pPr/>
              <a:t>‹#›</a:t>
            </a:fld>
            <a:endParaRPr lang="en-US" altLang="en-US"/>
          </a:p>
        </p:txBody>
      </p:sp>
    </p:spTree>
    <p:extLst>
      <p:ext uri="{BB962C8B-B14F-4D97-AF65-F5344CB8AC3E}">
        <p14:creationId xmlns:p14="http://schemas.microsoft.com/office/powerpoint/2010/main" val="377915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D8711658-2367-4665-AC7E-8B36BC5ABE3B}" type="datetime1">
              <a:rPr lang="es-ES" altLang="en-US"/>
              <a:pPr/>
              <a:t>8/9/19</a:t>
            </a:fld>
            <a:endParaRPr lang="en-US" altLang="en-US"/>
          </a:p>
        </p:txBody>
      </p:sp>
      <p:sp>
        <p:nvSpPr>
          <p:cNvPr id="3" name="Footer Placeholder 2"/>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4" name="Slide Number Placeholder 3"/>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09A3D60D-3E5A-4F10-B17D-CC393D18E210}" type="slidenum">
              <a:rPr lang="en-US" altLang="en-US"/>
              <a:pPr/>
              <a:t>‹#›</a:t>
            </a:fld>
            <a:endParaRPr lang="en-US" altLang="en-US"/>
          </a:p>
        </p:txBody>
      </p:sp>
    </p:spTree>
    <p:extLst>
      <p:ext uri="{BB962C8B-B14F-4D97-AF65-F5344CB8AC3E}">
        <p14:creationId xmlns:p14="http://schemas.microsoft.com/office/powerpoint/2010/main" val="422330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69" y="652663"/>
            <a:ext cx="4032504" cy="1239520"/>
          </a:xfrm>
        </p:spPr>
        <p:txBody>
          <a:bodyPr/>
          <a:lstStyle>
            <a:lvl1pPr algn="ctr">
              <a:defRPr sz="3800" b="0"/>
            </a:lvl1pPr>
          </a:lstStyle>
          <a:p>
            <a:r>
              <a:rPr lang="en-US"/>
              <a:t>Click to edit Master title style</a:t>
            </a:r>
            <a:endParaRPr/>
          </a:p>
        </p:txBody>
      </p:sp>
      <p:sp>
        <p:nvSpPr>
          <p:cNvPr id="3" name="Content Placeholder 2"/>
          <p:cNvSpPr>
            <a:spLocks noGrp="1"/>
          </p:cNvSpPr>
          <p:nvPr>
            <p:ph idx="1"/>
          </p:nvPr>
        </p:nvSpPr>
        <p:spPr>
          <a:xfrm>
            <a:off x="4979965" y="392853"/>
            <a:ext cx="4032504" cy="5946987"/>
          </a:xfrm>
        </p:spPr>
        <p:txBody>
          <a:bodyPr>
            <a:normAutofit/>
          </a:bodyPr>
          <a:lstStyle>
            <a:lvl1pPr>
              <a:spcBef>
                <a:spcPts val="2114"/>
              </a:spcBef>
              <a:defRPr sz="2300"/>
            </a:lvl1pPr>
            <a:lvl2pPr>
              <a:defRPr sz="2100"/>
            </a:lvl2pPr>
            <a:lvl3pPr>
              <a:defRPr sz="1900"/>
            </a:lvl3pPr>
            <a:lvl4pPr>
              <a:defRPr sz="1900"/>
            </a:lvl4pPr>
            <a:lvl5pPr>
              <a:defRPr sz="19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069" y="1907046"/>
            <a:ext cx="4032504" cy="3968162"/>
          </a:xfrm>
        </p:spPr>
        <p:txBody>
          <a:bodyPr>
            <a:normAutofit/>
          </a:bodyPr>
          <a:lstStyle>
            <a:lvl1pPr marL="0" indent="0" algn="ctr">
              <a:buNone/>
              <a:defRPr sz="1900"/>
            </a:lvl1pPr>
            <a:lvl2pPr marL="483306" indent="0">
              <a:buNone/>
              <a:defRPr sz="1300"/>
            </a:lvl2pPr>
            <a:lvl3pPr marL="966612" indent="0">
              <a:buNone/>
              <a:defRPr sz="1100"/>
            </a:lvl3pPr>
            <a:lvl4pPr marL="1449918" indent="0">
              <a:buNone/>
              <a:defRPr sz="1000"/>
            </a:lvl4pPr>
            <a:lvl5pPr marL="1933224" indent="0">
              <a:buNone/>
              <a:defRPr sz="1000"/>
            </a:lvl5pPr>
            <a:lvl6pPr marL="2416531" indent="0">
              <a:buNone/>
              <a:defRPr sz="1000"/>
            </a:lvl6pPr>
            <a:lvl7pPr marL="2899837" indent="0">
              <a:buNone/>
              <a:defRPr sz="1000"/>
            </a:lvl7pPr>
            <a:lvl8pPr marL="3383143" indent="0">
              <a:buNone/>
              <a:defRPr sz="1000"/>
            </a:lvl8pPr>
            <a:lvl9pPr marL="3866449" indent="0">
              <a:buNone/>
              <a:defRPr sz="1000"/>
            </a:lvl9pPr>
          </a:lstStyle>
          <a:p>
            <a:pPr lvl="0"/>
            <a:r>
              <a:rPr lang="en-US"/>
              <a:t>Click to edit Master text styles</a:t>
            </a:r>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8BE6A64C-1E16-402B-A5F4-A497270ECAD2}" type="datetime1">
              <a:rPr lang="es-ES" altLang="en-US"/>
              <a:pPr/>
              <a:t>8/9/19</a:t>
            </a:fld>
            <a:endParaRPr lang="en-US" alt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lt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153E2B04-F35C-4A16-A7A9-A7598A346E9E}" type="slidenum">
              <a:rPr lang="en-US" altLang="en-US"/>
              <a:pPr/>
              <a:t>‹#›</a:t>
            </a:fld>
            <a:endParaRPr lang="en-US" altLang="en-US"/>
          </a:p>
        </p:txBody>
      </p:sp>
    </p:spTree>
    <p:extLst>
      <p:ext uri="{BB962C8B-B14F-4D97-AF65-F5344CB8AC3E}">
        <p14:creationId xmlns:p14="http://schemas.microsoft.com/office/powerpoint/2010/main" val="336678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76263" y="115888"/>
            <a:ext cx="84455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76263" y="1706563"/>
            <a:ext cx="844550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wiley_logo.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0063" y="6664325"/>
            <a:ext cx="379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879475" y="6667500"/>
            <a:ext cx="6961188" cy="415498"/>
          </a:xfrm>
          <a:prstGeom prst="rect">
            <a:avLst/>
          </a:prstGeom>
          <a:noFill/>
        </p:spPr>
        <p:txBody>
          <a:bodyPr>
            <a:spAutoFit/>
          </a:bodyPr>
          <a:lstStyle/>
          <a:p>
            <a:pPr fontAlgn="auto">
              <a:spcBef>
                <a:spcPts val="0"/>
              </a:spcBef>
              <a:spcAft>
                <a:spcPts val="0"/>
              </a:spcAft>
              <a:defRPr/>
            </a:pPr>
            <a:r>
              <a:rPr lang="en-US" sz="1100" dirty="0">
                <a:latin typeface="Times New Roman"/>
                <a:ea typeface="ＭＳ Ｐゴシック" charset="-128"/>
                <a:cs typeface="Times New Roman"/>
              </a:rPr>
              <a:t>PowerPoint Presentation for Dennis, Wixom, &amp; Tegarden </a:t>
            </a:r>
            <a:r>
              <a:rPr lang="en-US" sz="1100" i="1" dirty="0">
                <a:latin typeface="Times New Roman"/>
                <a:ea typeface="ＭＳ Ｐゴシック" charset="-128"/>
                <a:cs typeface="Times New Roman"/>
              </a:rPr>
              <a:t>Systems Analysis and Design with UML, 5th Edition</a:t>
            </a:r>
          </a:p>
          <a:p>
            <a:pPr fontAlgn="auto">
              <a:spcBef>
                <a:spcPts val="0"/>
              </a:spcBef>
              <a:spcAft>
                <a:spcPts val="0"/>
              </a:spcAft>
              <a:defRPr/>
            </a:pPr>
            <a:r>
              <a:rPr lang="en-US" sz="1000" dirty="0">
                <a:latin typeface="Times New Roman"/>
                <a:ea typeface="ＭＳ Ｐゴシック" charset="-128"/>
                <a:cs typeface="Times New Roman"/>
              </a:rPr>
              <a:t>Copyright © 2015 John Wiley &amp; Sons, Inc.  All rights reserved.</a:t>
            </a:r>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txStyles>
    <p:titleStyle>
      <a:lvl1pPr algn="ctr" rtl="0" eaLnBrk="0" fontAlgn="base" hangingPunct="0">
        <a:spcBef>
          <a:spcPct val="0"/>
        </a:spcBef>
        <a:spcAft>
          <a:spcPct val="0"/>
        </a:spcAft>
        <a:defRPr sz="4900" kern="1200">
          <a:solidFill>
            <a:schemeClr val="accent1"/>
          </a:solidFill>
          <a:latin typeface="Times New Roman"/>
          <a:ea typeface="ＭＳ Ｐゴシック" pitchFamily="-107" charset="-128"/>
          <a:cs typeface="Times New Roman"/>
        </a:defRPr>
      </a:lvl1pPr>
      <a:lvl2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5pPr>
      <a:lvl6pPr marL="483306"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6pPr>
      <a:lvl7pPr marL="966612"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7pPr>
      <a:lvl8pPr marL="1449918"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8pPr>
      <a:lvl9pPr marL="1933224"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9pPr>
    </p:titleStyle>
    <p:bodyStyle>
      <a:lvl1pPr marL="368300" indent="-368300" algn="l" rtl="0" eaLnBrk="0" fontAlgn="base" hangingPunct="0">
        <a:spcBef>
          <a:spcPts val="2113"/>
        </a:spcBef>
        <a:spcAft>
          <a:spcPct val="0"/>
        </a:spcAft>
        <a:buClr>
          <a:srgbClr val="6FB7D7"/>
        </a:buClr>
        <a:buSzPct val="110000"/>
        <a:buFont typeface="Wingdings 2" panose="05020102010507070707" pitchFamily="18" charset="2"/>
        <a:buChar char=""/>
        <a:defRPr sz="2500" kern="1200">
          <a:solidFill>
            <a:srgbClr val="595959"/>
          </a:solidFill>
          <a:latin typeface="Times New Roman"/>
          <a:ea typeface="ＭＳ Ｐゴシック" pitchFamily="-107" charset="-128"/>
          <a:cs typeface="Times New Roman"/>
        </a:defRPr>
      </a:lvl1pPr>
      <a:lvl2pPr marL="723900" indent="-355600" algn="l" rtl="0" eaLnBrk="0" fontAlgn="base" hangingPunct="0">
        <a:spcBef>
          <a:spcPts val="638"/>
        </a:spcBef>
        <a:spcAft>
          <a:spcPct val="0"/>
        </a:spcAft>
        <a:buClr>
          <a:srgbClr val="215D77"/>
        </a:buClr>
        <a:buSzPct val="110000"/>
        <a:buFont typeface="Wingdings 2" panose="05020102010507070707" pitchFamily="18" charset="2"/>
        <a:buChar char=""/>
        <a:defRPr sz="2300" kern="1200">
          <a:solidFill>
            <a:srgbClr val="595959"/>
          </a:solidFill>
          <a:latin typeface="Times New Roman"/>
          <a:ea typeface="ＭＳ Ｐゴシック" pitchFamily="-107" charset="-128"/>
          <a:cs typeface="Times New Roman"/>
        </a:defRPr>
      </a:lvl2pPr>
      <a:lvl3pPr marL="1022350" indent="-298450" algn="l" rtl="0" eaLnBrk="0" fontAlgn="base" hangingPunct="0">
        <a:spcBef>
          <a:spcPts val="638"/>
        </a:spcBef>
        <a:spcAft>
          <a:spcPct val="0"/>
        </a:spcAft>
        <a:buClr>
          <a:srgbClr val="6FB7D7"/>
        </a:buClr>
        <a:buSzPct val="110000"/>
        <a:buFont typeface="Wingdings 2" panose="05020102010507070707" pitchFamily="18" charset="2"/>
        <a:buChar char=""/>
        <a:defRPr sz="2100" kern="1200">
          <a:solidFill>
            <a:srgbClr val="595959"/>
          </a:solidFill>
          <a:latin typeface="Times New Roman"/>
          <a:ea typeface="ＭＳ Ｐゴシック" pitchFamily="-107" charset="-128"/>
          <a:cs typeface="Times New Roman"/>
        </a:defRPr>
      </a:lvl3pPr>
      <a:lvl4pPr marL="1335088" indent="-311150" algn="l" rtl="0" eaLnBrk="0" fontAlgn="base" hangingPunct="0">
        <a:spcBef>
          <a:spcPts val="638"/>
        </a:spcBef>
        <a:spcAft>
          <a:spcPct val="0"/>
        </a:spcAft>
        <a:buClr>
          <a:srgbClr val="215D77"/>
        </a:buClr>
        <a:buSzPct val="110000"/>
        <a:buFont typeface="Wingdings 2" panose="05020102010507070707" pitchFamily="18" charset="2"/>
        <a:buChar char=""/>
        <a:defRPr kern="1200">
          <a:solidFill>
            <a:srgbClr val="595959"/>
          </a:solidFill>
          <a:latin typeface="Times New Roman"/>
          <a:ea typeface="ＭＳ Ｐゴシック" pitchFamily="-107" charset="-128"/>
          <a:cs typeface="Times New Roman"/>
        </a:defRPr>
      </a:lvl4pPr>
      <a:lvl5pPr marL="1633538" indent="-298450" algn="l" rtl="0" eaLnBrk="0" fontAlgn="base" hangingPunct="0">
        <a:spcBef>
          <a:spcPts val="638"/>
        </a:spcBef>
        <a:spcAft>
          <a:spcPct val="0"/>
        </a:spcAft>
        <a:buClr>
          <a:srgbClr val="6FB7D7"/>
        </a:buClr>
        <a:buSzPct val="110000"/>
        <a:buFont typeface="Wingdings 2" panose="05020102010507070707" pitchFamily="18" charset="2"/>
        <a:buChar char=""/>
        <a:defRPr kern="1200">
          <a:solidFill>
            <a:srgbClr val="595959"/>
          </a:solidFill>
          <a:latin typeface="Times New Roman"/>
          <a:ea typeface="ＭＳ Ｐゴシック" pitchFamily="-107" charset="-128"/>
          <a:cs typeface="Times New Roman"/>
        </a:defRPr>
      </a:lvl5pPr>
      <a:lvl6pPr marL="2658184"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1490"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4796"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8102"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a:defPPr>
      <a:lvl1pPr marL="0" algn="l" defTabSz="966612" rtl="0" eaLnBrk="1" latinLnBrk="0" hangingPunct="1">
        <a:defRPr sz="1900" kern="1200">
          <a:solidFill>
            <a:schemeClr val="tx1"/>
          </a:solidFill>
          <a:latin typeface="+mn-lt"/>
          <a:ea typeface="+mn-ea"/>
          <a:cs typeface="+mn-cs"/>
        </a:defRPr>
      </a:lvl1pPr>
      <a:lvl2pPr marL="483306" algn="l" defTabSz="966612" rtl="0" eaLnBrk="1" latinLnBrk="0" hangingPunct="1">
        <a:defRPr sz="1900" kern="1200">
          <a:solidFill>
            <a:schemeClr val="tx1"/>
          </a:solidFill>
          <a:latin typeface="+mn-lt"/>
          <a:ea typeface="+mn-ea"/>
          <a:cs typeface="+mn-cs"/>
        </a:defRPr>
      </a:lvl2pPr>
      <a:lvl3pPr marL="966612" algn="l" defTabSz="966612" rtl="0" eaLnBrk="1" latinLnBrk="0" hangingPunct="1">
        <a:defRPr sz="1900" kern="1200">
          <a:solidFill>
            <a:schemeClr val="tx1"/>
          </a:solidFill>
          <a:latin typeface="+mn-lt"/>
          <a:ea typeface="+mn-ea"/>
          <a:cs typeface="+mn-cs"/>
        </a:defRPr>
      </a:lvl3pPr>
      <a:lvl4pPr marL="1449918" algn="l" defTabSz="966612" rtl="0" eaLnBrk="1" latinLnBrk="0" hangingPunct="1">
        <a:defRPr sz="1900" kern="1200">
          <a:solidFill>
            <a:schemeClr val="tx1"/>
          </a:solidFill>
          <a:latin typeface="+mn-lt"/>
          <a:ea typeface="+mn-ea"/>
          <a:cs typeface="+mn-cs"/>
        </a:defRPr>
      </a:lvl4pPr>
      <a:lvl5pPr marL="1933224" algn="l" defTabSz="966612" rtl="0" eaLnBrk="1" latinLnBrk="0" hangingPunct="1">
        <a:defRPr sz="1900" kern="1200">
          <a:solidFill>
            <a:schemeClr val="tx1"/>
          </a:solidFill>
          <a:latin typeface="+mn-lt"/>
          <a:ea typeface="+mn-ea"/>
          <a:cs typeface="+mn-cs"/>
        </a:defRPr>
      </a:lvl5pPr>
      <a:lvl6pPr marL="2416531" algn="l" defTabSz="966612" rtl="0" eaLnBrk="1" latinLnBrk="0" hangingPunct="1">
        <a:defRPr sz="1900" kern="1200">
          <a:solidFill>
            <a:schemeClr val="tx1"/>
          </a:solidFill>
          <a:latin typeface="+mn-lt"/>
          <a:ea typeface="+mn-ea"/>
          <a:cs typeface="+mn-cs"/>
        </a:defRPr>
      </a:lvl6pPr>
      <a:lvl7pPr marL="2899837" algn="l" defTabSz="966612" rtl="0" eaLnBrk="1" latinLnBrk="0" hangingPunct="1">
        <a:defRPr sz="1900" kern="1200">
          <a:solidFill>
            <a:schemeClr val="tx1"/>
          </a:solidFill>
          <a:latin typeface="+mn-lt"/>
          <a:ea typeface="+mn-ea"/>
          <a:cs typeface="+mn-cs"/>
        </a:defRPr>
      </a:lvl7pPr>
      <a:lvl8pPr marL="3383143" algn="l" defTabSz="966612" rtl="0" eaLnBrk="1" latinLnBrk="0" hangingPunct="1">
        <a:defRPr sz="1900" kern="1200">
          <a:solidFill>
            <a:schemeClr val="tx1"/>
          </a:solidFill>
          <a:latin typeface="+mn-lt"/>
          <a:ea typeface="+mn-ea"/>
          <a:cs typeface="+mn-cs"/>
        </a:defRPr>
      </a:lvl8pPr>
      <a:lvl9pPr marL="3866449" algn="l" defTabSz="9666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063" y="1625600"/>
            <a:ext cx="6823075" cy="4470400"/>
          </a:xfrm>
        </p:spPr>
        <p:txBody>
          <a:bodyPr>
            <a:noAutofit/>
          </a:bodyPr>
          <a:lstStyle/>
          <a:p>
            <a:pPr fontAlgn="auto">
              <a:spcAft>
                <a:spcPts val="0"/>
              </a:spcAft>
              <a:defRPr/>
            </a:pPr>
            <a:br>
              <a:rPr lang="en-US" sz="6000" dirty="0"/>
            </a:br>
            <a:br>
              <a:rPr lang="en-US" sz="6000" dirty="0"/>
            </a:br>
            <a:br>
              <a:rPr lang="en-US" sz="6000" dirty="0"/>
            </a:br>
            <a:br>
              <a:rPr lang="en-US" sz="6000" dirty="0"/>
            </a:br>
            <a:br>
              <a:rPr lang="en-US" sz="6000" dirty="0"/>
            </a:br>
            <a:br>
              <a:rPr lang="en-US" sz="6000" dirty="0"/>
            </a:br>
            <a:r>
              <a:rPr lang="en-US" sz="6600" dirty="0"/>
              <a:t>Chapter 1:</a:t>
            </a:r>
            <a:br>
              <a:rPr lang="en-US" sz="6600" dirty="0"/>
            </a:br>
            <a:r>
              <a:rPr lang="en-US" sz="6600" dirty="0"/>
              <a:t>Introduction to Systems</a:t>
            </a:r>
            <a:br>
              <a:rPr lang="en-US" sz="6600" dirty="0"/>
            </a:br>
            <a:r>
              <a:rPr lang="en-US" sz="6600" dirty="0"/>
              <a:t>Analysis and Design</a:t>
            </a:r>
          </a:p>
        </p:txBody>
      </p:sp>
    </p:spTree>
    <p:extLst>
      <p:ext uri="{BB962C8B-B14F-4D97-AF65-F5344CB8AC3E}">
        <p14:creationId xmlns:p14="http://schemas.microsoft.com/office/powerpoint/2010/main" val="276489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1"/>
            <a:ext cx="10210800" cy="6096000"/>
          </a:xfrm>
        </p:spPr>
        <p:txBody>
          <a:bodyPr/>
          <a:lstStyle/>
          <a:p>
            <a:pPr marL="0" indent="0">
              <a:buNone/>
            </a:pPr>
            <a:r>
              <a:rPr lang="en-US" sz="3600" b="1" dirty="0"/>
              <a:t>Weekly Overview</a:t>
            </a:r>
          </a:p>
          <a:p>
            <a:pPr marL="0" indent="0">
              <a:buNone/>
            </a:pPr>
            <a:r>
              <a:rPr lang="en-US" sz="3600" b="1" dirty="0"/>
              <a:t>Each week you will need to: (In Class Section)</a:t>
            </a:r>
          </a:p>
          <a:p>
            <a:pPr marL="0" indent="0">
              <a:buNone/>
            </a:pPr>
            <a:r>
              <a:rPr lang="en-US" sz="3200" dirty="0"/>
              <a:t>	</a:t>
            </a:r>
            <a:r>
              <a:rPr lang="en-US" sz="3600" dirty="0"/>
              <a:t>Review lectures slides </a:t>
            </a:r>
          </a:p>
          <a:p>
            <a:pPr marL="0" indent="0">
              <a:buNone/>
            </a:pPr>
            <a:r>
              <a:rPr lang="en-US" sz="3600" dirty="0"/>
              <a:t>	Read assigned pages in the textbook </a:t>
            </a:r>
          </a:p>
          <a:p>
            <a:pPr marL="0" indent="0">
              <a:buNone/>
            </a:pPr>
            <a:r>
              <a:rPr lang="en-US" sz="3600" dirty="0"/>
              <a:t>	Participate fully in the discussion topics. </a:t>
            </a:r>
          </a:p>
          <a:p>
            <a:pPr marL="0" indent="0">
              <a:buNone/>
            </a:pPr>
            <a:r>
              <a:rPr lang="en-US" sz="3600" dirty="0"/>
              <a:t>	Complete the homework assignment (optional) </a:t>
            </a:r>
          </a:p>
          <a:p>
            <a:pPr marL="0" indent="0">
              <a:buNone/>
            </a:pPr>
            <a:r>
              <a:rPr lang="en-US" sz="3600" dirty="0"/>
              <a:t>	Work on your project. </a:t>
            </a:r>
          </a:p>
          <a:p>
            <a:pPr marL="0" indent="0">
              <a:buNone/>
            </a:pPr>
            <a:endParaRPr lang="en-US" dirty="0"/>
          </a:p>
        </p:txBody>
      </p:sp>
    </p:spTree>
    <p:extLst>
      <p:ext uri="{BB962C8B-B14F-4D97-AF65-F5344CB8AC3E}">
        <p14:creationId xmlns:p14="http://schemas.microsoft.com/office/powerpoint/2010/main" val="17203706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are behavior diagrams used for?</a:t>
            </a:r>
            <a:endParaRPr lang="en-US" sz="6600" dirty="0"/>
          </a:p>
        </p:txBody>
      </p:sp>
    </p:spTree>
    <p:extLst>
      <p:ext uri="{BB962C8B-B14F-4D97-AF65-F5344CB8AC3E}">
        <p14:creationId xmlns:p14="http://schemas.microsoft.com/office/powerpoint/2010/main" val="22429844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endParaRPr lang="en-US" sz="6600" b="1" dirty="0"/>
          </a:p>
          <a:p>
            <a:pPr marL="0" indent="0" algn="ctr">
              <a:buNone/>
            </a:pPr>
            <a:r>
              <a:rPr lang="en-US" sz="6600" b="1" dirty="0"/>
              <a:t>Read </a:t>
            </a:r>
            <a:r>
              <a:rPr lang="en-US" sz="6600" b="1"/>
              <a:t>Mini Case  </a:t>
            </a:r>
            <a:r>
              <a:rPr lang="en-US" sz="6600" b="1" dirty="0"/>
              <a:t>#1 </a:t>
            </a:r>
          </a:p>
          <a:p>
            <a:pPr marL="0" indent="0" algn="ctr">
              <a:buNone/>
            </a:pPr>
            <a:r>
              <a:rPr lang="en-US" sz="6600" b="1" dirty="0"/>
              <a:t>Page #39  in the Text</a:t>
            </a:r>
          </a:p>
        </p:txBody>
      </p:sp>
    </p:spTree>
    <p:extLst>
      <p:ext uri="{BB962C8B-B14F-4D97-AF65-F5344CB8AC3E}">
        <p14:creationId xmlns:p14="http://schemas.microsoft.com/office/powerpoint/2010/main" val="38937008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3600" b="1" dirty="0"/>
          </a:p>
          <a:p>
            <a:pPr marL="0" indent="0" algn="ctr">
              <a:buNone/>
            </a:pPr>
            <a:r>
              <a:rPr lang="en-US" sz="6600" b="1" dirty="0"/>
              <a:t>How do you respond to Barbara’s complaint?</a:t>
            </a:r>
          </a:p>
        </p:txBody>
      </p:sp>
    </p:spTree>
    <p:extLst>
      <p:ext uri="{BB962C8B-B14F-4D97-AF65-F5344CB8AC3E}">
        <p14:creationId xmlns:p14="http://schemas.microsoft.com/office/powerpoint/2010/main" val="1998322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endParaRPr lang="en-US" sz="6600" b="1" dirty="0"/>
          </a:p>
          <a:p>
            <a:pPr marL="0" indent="0" algn="ctr">
              <a:buNone/>
            </a:pPr>
            <a:r>
              <a:rPr lang="en-US" sz="6600" b="1" dirty="0"/>
              <a:t>Read Mini case  #3 </a:t>
            </a:r>
          </a:p>
          <a:p>
            <a:pPr marL="0" indent="0" algn="ctr">
              <a:buNone/>
            </a:pPr>
            <a:r>
              <a:rPr lang="en-US" sz="6600" b="1" dirty="0"/>
              <a:t>Page #40  in the Text</a:t>
            </a:r>
          </a:p>
        </p:txBody>
      </p:sp>
    </p:spTree>
    <p:extLst>
      <p:ext uri="{BB962C8B-B14F-4D97-AF65-F5344CB8AC3E}">
        <p14:creationId xmlns:p14="http://schemas.microsoft.com/office/powerpoint/2010/main" val="5899806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r>
              <a:rPr lang="en-US" sz="6600" b="1" dirty="0"/>
              <a:t>How do you convince Jack to move forward using an Object-Oriented systems development method?</a:t>
            </a:r>
          </a:p>
        </p:txBody>
      </p:sp>
    </p:spTree>
    <p:extLst>
      <p:ext uri="{BB962C8B-B14F-4D97-AF65-F5344CB8AC3E}">
        <p14:creationId xmlns:p14="http://schemas.microsoft.com/office/powerpoint/2010/main" val="6140968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r>
              <a:rPr lang="en-US" altLang="en-US" sz="6000" b="1" dirty="0"/>
              <a:t>Mini Case </a:t>
            </a:r>
          </a:p>
          <a:p>
            <a:pPr algn="ctr">
              <a:buFontTx/>
              <a:buNone/>
            </a:pPr>
            <a:endParaRPr lang="en-US" altLang="en-US" sz="6000" b="1" dirty="0"/>
          </a:p>
          <a:p>
            <a:pPr algn="ctr">
              <a:buFontTx/>
              <a:buNone/>
            </a:pPr>
            <a:r>
              <a:rPr lang="en-US" altLang="en-US" sz="6000" b="1" dirty="0"/>
              <a:t>Read </a:t>
            </a:r>
          </a:p>
          <a:p>
            <a:pPr algn="ctr">
              <a:buFontTx/>
              <a:buNone/>
            </a:pPr>
            <a:r>
              <a:rPr lang="en-US" altLang="en-US" sz="6000" b="1" dirty="0"/>
              <a:t>(Class Handout)</a:t>
            </a:r>
            <a:endParaRPr lang="en-US" altLang="en-US" sz="6000" dirty="0"/>
          </a:p>
          <a:p>
            <a:pPr marL="0" indent="0">
              <a:buNone/>
            </a:pPr>
            <a:endParaRPr lang="en-US" dirty="0"/>
          </a:p>
        </p:txBody>
      </p:sp>
    </p:spTree>
    <p:extLst>
      <p:ext uri="{BB962C8B-B14F-4D97-AF65-F5344CB8AC3E}">
        <p14:creationId xmlns:p14="http://schemas.microsoft.com/office/powerpoint/2010/main" val="2529472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9601200" cy="6340475"/>
          </a:xfrm>
        </p:spPr>
        <p:txBody>
          <a:bodyPr/>
          <a:lstStyle/>
          <a:p>
            <a:pPr marL="0" indent="0">
              <a:buNone/>
            </a:pPr>
            <a:r>
              <a:rPr lang="en-US" altLang="en-US" sz="6000" b="1" dirty="0"/>
              <a:t>What type of information system is </a:t>
            </a:r>
            <a:r>
              <a:rPr lang="en-US" altLang="en-US" sz="6000" b="1" dirty="0" err="1"/>
              <a:t>RightNow’s</a:t>
            </a:r>
            <a:r>
              <a:rPr lang="en-US" altLang="en-US" sz="6000" b="1" dirty="0"/>
              <a:t> eService Center, a TPS, MIS, DSS, or some other specialized system? </a:t>
            </a:r>
          </a:p>
          <a:p>
            <a:pPr marL="0" indent="0">
              <a:buNone/>
            </a:pPr>
            <a:r>
              <a:rPr lang="en-US" altLang="en-US" sz="6000" b="1" dirty="0"/>
              <a:t>Present the rationale for your answer</a:t>
            </a:r>
            <a:endParaRPr lang="en-US" sz="5400" b="1" dirty="0"/>
          </a:p>
        </p:txBody>
      </p:sp>
    </p:spTree>
    <p:extLst>
      <p:ext uri="{BB962C8B-B14F-4D97-AF65-F5344CB8AC3E}">
        <p14:creationId xmlns:p14="http://schemas.microsoft.com/office/powerpoint/2010/main" val="8736051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399" cy="6111875"/>
          </a:xfrm>
        </p:spPr>
        <p:txBody>
          <a:bodyPr/>
          <a:lstStyle/>
          <a:p>
            <a:pPr marL="0" indent="0" algn="ctr">
              <a:buNone/>
            </a:pPr>
            <a:r>
              <a:rPr lang="en-US" altLang="en-US" sz="6600" b="1" dirty="0"/>
              <a:t>Besides cost savings, what other benefits does the eService Center provide for the upper-level managers of MyFamily.com?</a:t>
            </a:r>
          </a:p>
          <a:p>
            <a:pPr marL="0" indent="0">
              <a:buNone/>
            </a:pPr>
            <a:endParaRPr lang="en-US" dirty="0"/>
          </a:p>
        </p:txBody>
      </p:sp>
    </p:spTree>
    <p:extLst>
      <p:ext uri="{BB962C8B-B14F-4D97-AF65-F5344CB8AC3E}">
        <p14:creationId xmlns:p14="http://schemas.microsoft.com/office/powerpoint/2010/main" val="24605948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9753600" cy="6416675"/>
          </a:xfrm>
        </p:spPr>
        <p:txBody>
          <a:bodyPr/>
          <a:lstStyle/>
          <a:p>
            <a:pPr eaLnBrk="1" hangingPunct="1">
              <a:buFontTx/>
              <a:buNone/>
            </a:pPr>
            <a:r>
              <a:rPr lang="en-US" altLang="en-US" sz="5400" b="1" dirty="0"/>
              <a:t>The types of questions that this automated system assists customers with are described as typical customer inquiries. Do you think handling frequently asked questions (FAQs) is a job better suited for man or machine? Why?</a:t>
            </a:r>
          </a:p>
        </p:txBody>
      </p:sp>
    </p:spTree>
    <p:extLst>
      <p:ext uri="{BB962C8B-B14F-4D97-AF65-F5344CB8AC3E}">
        <p14:creationId xmlns:p14="http://schemas.microsoft.com/office/powerpoint/2010/main" val="9910377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r>
              <a:rPr lang="en-US" altLang="en-US" sz="6000" b="1" dirty="0"/>
              <a:t>Mini Case </a:t>
            </a:r>
          </a:p>
          <a:p>
            <a:pPr algn="ctr">
              <a:buFontTx/>
              <a:buNone/>
            </a:pPr>
            <a:endParaRPr lang="en-US" altLang="en-US" sz="6000" b="1" dirty="0"/>
          </a:p>
          <a:p>
            <a:pPr algn="ctr">
              <a:buFontTx/>
              <a:buNone/>
            </a:pPr>
            <a:r>
              <a:rPr lang="en-US" altLang="en-US" sz="6000" b="1" dirty="0"/>
              <a:t>Read </a:t>
            </a:r>
          </a:p>
          <a:p>
            <a:pPr algn="ctr">
              <a:buFontTx/>
              <a:buNone/>
            </a:pPr>
            <a:r>
              <a:rPr lang="en-US" altLang="en-US" sz="6000" b="1" dirty="0"/>
              <a:t>(Class Handout)</a:t>
            </a:r>
            <a:endParaRPr lang="en-US" altLang="en-US" sz="6000" dirty="0"/>
          </a:p>
          <a:p>
            <a:pPr marL="0" indent="0">
              <a:buNone/>
            </a:pPr>
            <a:endParaRPr lang="en-US" dirty="0"/>
          </a:p>
        </p:txBody>
      </p:sp>
    </p:spTree>
    <p:extLst>
      <p:ext uri="{BB962C8B-B14F-4D97-AF65-F5344CB8AC3E}">
        <p14:creationId xmlns:p14="http://schemas.microsoft.com/office/powerpoint/2010/main" val="100346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677400" cy="6248400"/>
          </a:xfrm>
        </p:spPr>
        <p:txBody>
          <a:bodyPr/>
          <a:lstStyle/>
          <a:p>
            <a:pPr marL="0" indent="0">
              <a:buNone/>
            </a:pPr>
            <a:r>
              <a:rPr lang="en-US" sz="3600" b="1" dirty="0"/>
              <a:t>Weekly Overview</a:t>
            </a:r>
          </a:p>
          <a:p>
            <a:pPr marL="0" indent="0">
              <a:buNone/>
            </a:pPr>
            <a:r>
              <a:rPr lang="en-US" sz="3200" b="1" dirty="0"/>
              <a:t>Each week you will need to: (Blend Section)</a:t>
            </a:r>
          </a:p>
          <a:p>
            <a:pPr marL="0" indent="0">
              <a:buNone/>
            </a:pPr>
            <a:r>
              <a:rPr lang="en-US" sz="3200" dirty="0"/>
              <a:t>	</a:t>
            </a:r>
            <a:r>
              <a:rPr lang="en-US" sz="3600" dirty="0"/>
              <a:t>Read the online lectures </a:t>
            </a:r>
          </a:p>
          <a:p>
            <a:pPr marL="0" indent="0">
              <a:buNone/>
            </a:pPr>
            <a:r>
              <a:rPr lang="en-US" sz="3600" dirty="0"/>
              <a:t>	Read assigned pages in the textbook </a:t>
            </a:r>
          </a:p>
          <a:p>
            <a:pPr marL="0" indent="0">
              <a:buNone/>
            </a:pPr>
            <a:r>
              <a:rPr lang="en-US" sz="3600" dirty="0"/>
              <a:t>	Participate fully in the discussion topics. This 	includes submitting your own comments and 	reading submissions from other students. </a:t>
            </a:r>
          </a:p>
          <a:p>
            <a:pPr marL="0" indent="0">
              <a:buNone/>
            </a:pPr>
            <a:r>
              <a:rPr lang="en-US" sz="3600" dirty="0"/>
              <a:t>	Complete the homework assignment(s) </a:t>
            </a:r>
          </a:p>
        </p:txBody>
      </p:sp>
    </p:spTree>
    <p:extLst>
      <p:ext uri="{BB962C8B-B14F-4D97-AF65-F5344CB8AC3E}">
        <p14:creationId xmlns:p14="http://schemas.microsoft.com/office/powerpoint/2010/main" val="15495418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601200" cy="6340475"/>
          </a:xfrm>
        </p:spPr>
        <p:txBody>
          <a:bodyPr/>
          <a:lstStyle/>
          <a:p>
            <a:pPr marL="0" indent="0">
              <a:buNone/>
            </a:pPr>
            <a:r>
              <a:rPr lang="en-US" altLang="en-US" sz="3600" b="1" dirty="0"/>
              <a:t>How do the major problems at Acme manifest themselves?</a:t>
            </a:r>
          </a:p>
          <a:p>
            <a:pPr marL="0" indent="0">
              <a:buNone/>
            </a:pPr>
            <a:r>
              <a:rPr lang="en-US" altLang="en-US" sz="3600" b="1" dirty="0"/>
              <a:t>What are some of the root causes of Acme’s problems?</a:t>
            </a:r>
          </a:p>
          <a:p>
            <a:pPr marL="0" indent="0">
              <a:buNone/>
            </a:pPr>
            <a:r>
              <a:rPr lang="en-US" altLang="en-US" sz="3600" b="1" dirty="0"/>
              <a:t>Develop a strategy for increasing intranet usage across Acme </a:t>
            </a:r>
          </a:p>
          <a:p>
            <a:pPr marL="0" indent="0">
              <a:buNone/>
            </a:pPr>
            <a:r>
              <a:rPr lang="en-US" altLang="en-US" sz="3600" b="1" dirty="0"/>
              <a:t>What additional elements would a “broad knowledge management strategy” require?</a:t>
            </a:r>
          </a:p>
          <a:p>
            <a:pPr marL="0" indent="0">
              <a:buNone/>
            </a:pPr>
            <a:r>
              <a:rPr lang="en-US" altLang="en-US" sz="3600" b="1" dirty="0"/>
              <a:t>How would Stein address the cultural aspect of knowledge management? </a:t>
            </a:r>
          </a:p>
          <a:p>
            <a:pPr marL="0" indent="0">
              <a:buNone/>
            </a:pPr>
            <a:endParaRPr lang="en-US" dirty="0"/>
          </a:p>
        </p:txBody>
      </p:sp>
    </p:spTree>
    <p:extLst>
      <p:ext uri="{BB962C8B-B14F-4D97-AF65-F5344CB8AC3E}">
        <p14:creationId xmlns:p14="http://schemas.microsoft.com/office/powerpoint/2010/main" val="35227013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FontTx/>
              <a:buNone/>
            </a:pPr>
            <a:r>
              <a:rPr lang="en-US" altLang="en-US" sz="8000" b="1" dirty="0"/>
              <a:t>How do the major problems at Acme manifest themselves?</a:t>
            </a:r>
          </a:p>
        </p:txBody>
      </p:sp>
    </p:spTree>
    <p:extLst>
      <p:ext uri="{BB962C8B-B14F-4D97-AF65-F5344CB8AC3E}">
        <p14:creationId xmlns:p14="http://schemas.microsoft.com/office/powerpoint/2010/main" val="19726717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FontTx/>
              <a:buNone/>
            </a:pPr>
            <a:endParaRPr lang="en-US" altLang="en-US" sz="8000" b="1" dirty="0"/>
          </a:p>
          <a:p>
            <a:pPr marL="0" indent="0">
              <a:buFontTx/>
              <a:buNone/>
            </a:pPr>
            <a:r>
              <a:rPr lang="en-US" altLang="en-US" sz="8000" b="1" dirty="0"/>
              <a:t>What are some of the root causes of Acme’s problems?</a:t>
            </a:r>
          </a:p>
        </p:txBody>
      </p:sp>
    </p:spTree>
    <p:extLst>
      <p:ext uri="{BB962C8B-B14F-4D97-AF65-F5344CB8AC3E}">
        <p14:creationId xmlns:p14="http://schemas.microsoft.com/office/powerpoint/2010/main" val="33719834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FontTx/>
              <a:buNone/>
            </a:pPr>
            <a:r>
              <a:rPr lang="en-US" altLang="en-US" sz="8800" b="1" dirty="0"/>
              <a:t>Develop a strategy for increasing intranet usage across Acme</a:t>
            </a:r>
            <a:r>
              <a:rPr lang="en-US" altLang="en-US" sz="8800" dirty="0"/>
              <a:t> </a:t>
            </a:r>
          </a:p>
        </p:txBody>
      </p:sp>
    </p:spTree>
    <p:extLst>
      <p:ext uri="{BB962C8B-B14F-4D97-AF65-F5344CB8AC3E}">
        <p14:creationId xmlns:p14="http://schemas.microsoft.com/office/powerpoint/2010/main" val="30756586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FontTx/>
              <a:buNone/>
            </a:pPr>
            <a:r>
              <a:rPr lang="en-US" altLang="en-US" sz="7200" b="1" dirty="0"/>
              <a:t>What additional elements would a “broad knowledge management strategy” require?</a:t>
            </a:r>
            <a:endParaRPr lang="en-US" altLang="en-US" sz="7200" dirty="0"/>
          </a:p>
        </p:txBody>
      </p:sp>
    </p:spTree>
    <p:extLst>
      <p:ext uri="{BB962C8B-B14F-4D97-AF65-F5344CB8AC3E}">
        <p14:creationId xmlns:p14="http://schemas.microsoft.com/office/powerpoint/2010/main" val="10112736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None/>
            </a:pPr>
            <a:r>
              <a:rPr lang="en-US" altLang="en-US" sz="8000" b="1" dirty="0"/>
              <a:t>How would Stein address the cultural aspect of knowledge management?</a:t>
            </a:r>
            <a:r>
              <a:rPr lang="en-US" altLang="en-US" sz="8000" dirty="0"/>
              <a:t> </a:t>
            </a:r>
          </a:p>
          <a:p>
            <a:pPr marL="0" indent="0">
              <a:buNone/>
            </a:pPr>
            <a:endParaRPr lang="en-US" dirty="0"/>
          </a:p>
        </p:txBody>
      </p:sp>
    </p:spTree>
    <p:extLst>
      <p:ext uri="{BB962C8B-B14F-4D97-AF65-F5344CB8AC3E}">
        <p14:creationId xmlns:p14="http://schemas.microsoft.com/office/powerpoint/2010/main" val="286888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9067800" cy="6248400"/>
          </a:xfrm>
        </p:spPr>
        <p:txBody>
          <a:bodyPr/>
          <a:lstStyle/>
          <a:p>
            <a:pPr marL="0" indent="0">
              <a:buNone/>
            </a:pPr>
            <a:r>
              <a:rPr lang="en-US" sz="4000" b="1" dirty="0"/>
              <a:t>Assignment Notes: (Blended Section)</a:t>
            </a:r>
          </a:p>
          <a:p>
            <a:pPr marL="0" indent="0">
              <a:buNone/>
            </a:pPr>
            <a:r>
              <a:rPr lang="en-US" sz="3600" b="1" dirty="0"/>
              <a:t>Each week of this course starts on a</a:t>
            </a:r>
          </a:p>
          <a:p>
            <a:pPr marL="0" indent="0">
              <a:buNone/>
            </a:pPr>
            <a:r>
              <a:rPr lang="en-US" sz="3600" b="1" dirty="0"/>
              <a:t>Wednesday. </a:t>
            </a:r>
          </a:p>
          <a:p>
            <a:pPr marL="0" indent="0">
              <a:buNone/>
            </a:pPr>
            <a:r>
              <a:rPr lang="en-US" sz="3600" dirty="0"/>
              <a:t>Discussions should start no later than Monday of each week. </a:t>
            </a:r>
          </a:p>
          <a:p>
            <a:pPr marL="0" indent="0">
              <a:buNone/>
            </a:pPr>
            <a:r>
              <a:rPr lang="en-US" sz="3600" dirty="0"/>
              <a:t>Discussions and written assignments are all due each week by Thursday at 6:00 AM ET. </a:t>
            </a:r>
          </a:p>
          <a:p>
            <a:pPr marL="0" indent="0">
              <a:buNone/>
            </a:pPr>
            <a:r>
              <a:rPr lang="en-US" sz="3600" dirty="0"/>
              <a:t>University or other holidays do not affect these due dates. </a:t>
            </a:r>
          </a:p>
          <a:p>
            <a:pPr marL="0" indent="0">
              <a:buNone/>
            </a:pPr>
            <a:endParaRPr lang="en-US" dirty="0"/>
          </a:p>
        </p:txBody>
      </p:sp>
    </p:spTree>
    <p:extLst>
      <p:ext uri="{BB962C8B-B14F-4D97-AF65-F5344CB8AC3E}">
        <p14:creationId xmlns:p14="http://schemas.microsoft.com/office/powerpoint/2010/main" val="226253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220200" cy="6477000"/>
          </a:xfrm>
        </p:spPr>
        <p:txBody>
          <a:bodyPr/>
          <a:lstStyle/>
          <a:p>
            <a:pPr marL="0" indent="0">
              <a:buNone/>
            </a:pPr>
            <a:r>
              <a:rPr lang="en-US" b="1" dirty="0"/>
              <a:t>Typical Module</a:t>
            </a:r>
          </a:p>
          <a:p>
            <a:pPr marL="0" indent="0">
              <a:buNone/>
            </a:pPr>
            <a:r>
              <a:rPr lang="en-US" sz="2800" b="1" dirty="0"/>
              <a:t>Week #1 &amp; #2-  </a:t>
            </a:r>
          </a:p>
          <a:p>
            <a:pPr marL="0" indent="0">
              <a:buNone/>
            </a:pPr>
            <a:r>
              <a:rPr lang="en-US" sz="2800" b="1" dirty="0"/>
              <a:t>Course Readings:</a:t>
            </a:r>
          </a:p>
          <a:p>
            <a:pPr marL="0" indent="0">
              <a:buNone/>
            </a:pPr>
            <a:r>
              <a:rPr lang="en-US" sz="2800" dirty="0"/>
              <a:t>	Online lectures Dennis, Wixom &amp; </a:t>
            </a:r>
            <a:r>
              <a:rPr lang="en-US" sz="2800" dirty="0" err="1"/>
              <a:t>Tegarden</a:t>
            </a:r>
            <a:r>
              <a:rPr lang="en-US" sz="2800" dirty="0"/>
              <a:t>, pages x –y </a:t>
            </a:r>
          </a:p>
          <a:p>
            <a:pPr marL="0" indent="0">
              <a:buNone/>
            </a:pPr>
            <a:r>
              <a:rPr lang="en-US" sz="2800" b="1" dirty="0"/>
              <a:t>Discussions:</a:t>
            </a:r>
          </a:p>
          <a:p>
            <a:pPr marL="0" indent="0">
              <a:buNone/>
            </a:pPr>
            <a:r>
              <a:rPr lang="en-US" sz="2800" dirty="0"/>
              <a:t>	Discussion 1 postings due week #3 at 6:00 AM </a:t>
            </a:r>
          </a:p>
          <a:p>
            <a:pPr marL="0" indent="0">
              <a:buNone/>
            </a:pPr>
            <a:r>
              <a:rPr lang="en-US" sz="2800" b="1" dirty="0"/>
              <a:t>Assignment:</a:t>
            </a:r>
          </a:p>
          <a:p>
            <a:pPr marL="0" indent="0">
              <a:buNone/>
            </a:pPr>
            <a:r>
              <a:rPr lang="en-US" sz="2800" dirty="0"/>
              <a:t>	Assignment 1 due week #3 at 6:00 AM </a:t>
            </a:r>
          </a:p>
          <a:p>
            <a:pPr marL="0" indent="0">
              <a:buNone/>
            </a:pPr>
            <a:r>
              <a:rPr lang="en-US" sz="2800" b="1" dirty="0"/>
              <a:t>Quiz:</a:t>
            </a:r>
          </a:p>
          <a:p>
            <a:pPr marL="0" indent="0">
              <a:buNone/>
            </a:pPr>
            <a:r>
              <a:rPr lang="en-US" sz="2800" dirty="0"/>
              <a:t>	Quiz 1 due week #3 at 6:00 AM </a:t>
            </a:r>
          </a:p>
        </p:txBody>
      </p:sp>
    </p:spTree>
    <p:extLst>
      <p:ext uri="{BB962C8B-B14F-4D97-AF65-F5344CB8AC3E}">
        <p14:creationId xmlns:p14="http://schemas.microsoft.com/office/powerpoint/2010/main" val="174758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677400" cy="6629400"/>
          </a:xfrm>
        </p:spPr>
        <p:txBody>
          <a:bodyPr/>
          <a:lstStyle/>
          <a:p>
            <a:pPr marL="0" indent="0">
              <a:buNone/>
            </a:pPr>
            <a:r>
              <a:rPr lang="en-US" sz="3600" b="1" dirty="0"/>
              <a:t>Project Assignment (In Class Sections)</a:t>
            </a:r>
          </a:p>
          <a:p>
            <a:pPr marL="0" indent="0">
              <a:buNone/>
            </a:pPr>
            <a:r>
              <a:rPr lang="en-US" sz="3600" dirty="0"/>
              <a:t>Each student will select a business problem or opportunity that requires an automation, reengineering or other computerized system solution. Your solution will include a review and analysis of all the related business process and workflows that might be impacted. Your solution must demonstrate that you have addressed the root cause of the problem or why the opportunity was ignored rather than its related symptoms</a:t>
            </a:r>
            <a:r>
              <a:rPr lang="en-US" sz="4400" dirty="0"/>
              <a:t>.</a:t>
            </a:r>
          </a:p>
        </p:txBody>
      </p:sp>
    </p:spTree>
    <p:extLst>
      <p:ext uri="{BB962C8B-B14F-4D97-AF65-F5344CB8AC3E}">
        <p14:creationId xmlns:p14="http://schemas.microsoft.com/office/powerpoint/2010/main" val="82608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564"/>
            <a:ext cx="9677400" cy="6629400"/>
          </a:xfrm>
        </p:spPr>
        <p:txBody>
          <a:bodyPr/>
          <a:lstStyle/>
          <a:p>
            <a:pPr marL="0" indent="0">
              <a:buNone/>
            </a:pPr>
            <a:r>
              <a:rPr lang="en-US" sz="3600" b="1" dirty="0"/>
              <a:t>Project Assignment (In Class Sections)</a:t>
            </a:r>
          </a:p>
          <a:p>
            <a:pPr marL="0" indent="0">
              <a:buNone/>
            </a:pPr>
            <a:r>
              <a:rPr lang="en-US" sz="4000" dirty="0"/>
              <a:t>Your selection should be something you are familiar with and reflective of an end user scenario vs. an OEM or developing a system for resale. Or vs. a startup / new venture with no history of expenses or revenues.  </a:t>
            </a:r>
          </a:p>
          <a:p>
            <a:pPr marL="0" indent="0">
              <a:buNone/>
            </a:pPr>
            <a:r>
              <a:rPr lang="en-US" sz="4000" dirty="0"/>
              <a:t>Technology upgrades that do not include a great deal of input from all its users will also not be suitable. </a:t>
            </a:r>
          </a:p>
        </p:txBody>
      </p:sp>
    </p:spTree>
    <p:extLst>
      <p:ext uri="{BB962C8B-B14F-4D97-AF65-F5344CB8AC3E}">
        <p14:creationId xmlns:p14="http://schemas.microsoft.com/office/powerpoint/2010/main" val="77369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564"/>
            <a:ext cx="9677400" cy="6629400"/>
          </a:xfrm>
        </p:spPr>
        <p:txBody>
          <a:bodyPr/>
          <a:lstStyle/>
          <a:p>
            <a:pPr marL="0" indent="0">
              <a:buNone/>
            </a:pPr>
            <a:r>
              <a:rPr lang="en-US" sz="3600" b="1" dirty="0"/>
              <a:t>Project Assignment (In Class Sections)</a:t>
            </a:r>
          </a:p>
          <a:p>
            <a:pPr marL="0" indent="0">
              <a:buNone/>
            </a:pPr>
            <a:r>
              <a:rPr lang="en-US" sz="4000" dirty="0"/>
              <a:t>The project requires your team to be either employees of or consultants to the enterprise that will benefit from the project and the project owner is in place before your first presentation. In addition, your team has been notified that your project is competing with other enterprise projects for the limited funds available. </a:t>
            </a:r>
          </a:p>
        </p:txBody>
      </p:sp>
    </p:spTree>
    <p:extLst>
      <p:ext uri="{BB962C8B-B14F-4D97-AF65-F5344CB8AC3E}">
        <p14:creationId xmlns:p14="http://schemas.microsoft.com/office/powerpoint/2010/main" val="331982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1"/>
            <a:ext cx="9906000" cy="6172200"/>
          </a:xfrm>
        </p:spPr>
        <p:txBody>
          <a:bodyPr/>
          <a:lstStyle/>
          <a:p>
            <a:pPr marL="0" indent="0">
              <a:buNone/>
            </a:pPr>
            <a:r>
              <a:rPr lang="en-US" altLang="en-US" sz="5400" dirty="0"/>
              <a:t>Each team will present (using </a:t>
            </a:r>
            <a:r>
              <a:rPr lang="en-US" altLang="en-US" sz="5400" i="1" dirty="0"/>
              <a:t>Microsoft PowerPoint</a:t>
            </a:r>
            <a:r>
              <a:rPr lang="en-US" altLang="en-US" sz="5400" dirty="0"/>
              <a:t> or equivalent) their first presentation to the class on a date assigned to you. On the day of the presentation, each student will submit a copy of their presentation with presentation notes. </a:t>
            </a:r>
          </a:p>
          <a:p>
            <a:pPr marL="0" indent="0">
              <a:buNone/>
            </a:pPr>
            <a:endParaRPr lang="en-US" dirty="0"/>
          </a:p>
        </p:txBody>
      </p:sp>
    </p:spTree>
    <p:extLst>
      <p:ext uri="{BB962C8B-B14F-4D97-AF65-F5344CB8AC3E}">
        <p14:creationId xmlns:p14="http://schemas.microsoft.com/office/powerpoint/2010/main" val="388625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1"/>
            <a:ext cx="9906000" cy="6172200"/>
          </a:xfrm>
        </p:spPr>
        <p:txBody>
          <a:bodyPr/>
          <a:lstStyle/>
          <a:p>
            <a:pPr marL="0" indent="0" algn="ctr">
              <a:buNone/>
            </a:pPr>
            <a:r>
              <a:rPr lang="en-US" altLang="en-US" sz="6600" dirty="0"/>
              <a:t>The second presentation focuses on the </a:t>
            </a:r>
            <a:r>
              <a:rPr lang="en-US" altLang="en-US" sz="6600" b="1" u="sng" dirty="0"/>
              <a:t>“to be” system </a:t>
            </a:r>
            <a:r>
              <a:rPr lang="en-US" altLang="en-US" sz="6600" dirty="0"/>
              <a:t>– </a:t>
            </a:r>
            <a:r>
              <a:rPr lang="en-US" altLang="en-US" sz="6600" b="1" u="sng" dirty="0"/>
              <a:t>what it will do, what it will consist of and how it will be built</a:t>
            </a:r>
            <a:r>
              <a:rPr lang="en-US" altLang="en-US" sz="6600" dirty="0"/>
              <a:t>. </a:t>
            </a:r>
            <a:endParaRPr lang="en-US" sz="3200" dirty="0"/>
          </a:p>
        </p:txBody>
      </p:sp>
    </p:spTree>
    <p:extLst>
      <p:ext uri="{BB962C8B-B14F-4D97-AF65-F5344CB8AC3E}">
        <p14:creationId xmlns:p14="http://schemas.microsoft.com/office/powerpoint/2010/main" val="280920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6" y="-4120"/>
            <a:ext cx="9906000" cy="7014519"/>
          </a:xfrm>
        </p:spPr>
        <p:txBody>
          <a:bodyPr/>
          <a:lstStyle/>
          <a:p>
            <a:pPr marL="0" indent="0">
              <a:buNone/>
            </a:pPr>
            <a:r>
              <a:rPr lang="en-US" altLang="en-US" sz="4400" dirty="0"/>
              <a:t>Presentation #2 will also include a detailed alternatives matrix with a minimum of 3 distinctly different options detailing how the “to be” system might be built. </a:t>
            </a:r>
          </a:p>
          <a:p>
            <a:pPr marL="742950" indent="-742950">
              <a:buAutoNum type="arabicParenR"/>
            </a:pPr>
            <a:r>
              <a:rPr lang="en-US" altLang="en-US" sz="4400" dirty="0"/>
              <a:t>Building the entire system in house, </a:t>
            </a:r>
          </a:p>
          <a:p>
            <a:pPr marL="742950" indent="-742950">
              <a:buAutoNum type="arabicParenR"/>
            </a:pPr>
            <a:r>
              <a:rPr lang="en-US" altLang="en-US" sz="4400" dirty="0"/>
              <a:t>Outsourcing the project</a:t>
            </a:r>
          </a:p>
          <a:p>
            <a:pPr marL="742950" indent="-742950">
              <a:buAutoNum type="arabicParenR"/>
            </a:pPr>
            <a:r>
              <a:rPr lang="en-US" altLang="en-US" sz="4400" dirty="0"/>
              <a:t>Purchasing an existing system </a:t>
            </a:r>
          </a:p>
          <a:p>
            <a:pPr marL="742950" indent="-742950">
              <a:buAutoNum type="arabicParenR"/>
            </a:pPr>
            <a:r>
              <a:rPr lang="en-US" altLang="en-US" sz="4400" dirty="0"/>
              <a:t>Purchasing components</a:t>
            </a:r>
          </a:p>
        </p:txBody>
      </p:sp>
    </p:spTree>
    <p:extLst>
      <p:ext uri="{BB962C8B-B14F-4D97-AF65-F5344CB8AC3E}">
        <p14:creationId xmlns:p14="http://schemas.microsoft.com/office/powerpoint/2010/main" val="416844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601200" cy="6797675"/>
          </a:xfrm>
        </p:spPr>
        <p:txBody>
          <a:bodyPr/>
          <a:lstStyle/>
          <a:p>
            <a:pPr marL="0" indent="0">
              <a:buNone/>
            </a:pPr>
            <a:r>
              <a:rPr lang="en-US" altLang="en-US" sz="5400" b="1" dirty="0"/>
              <a:t>              CS 682</a:t>
            </a:r>
            <a:br>
              <a:rPr lang="en-US" altLang="en-US" sz="5400" b="1" dirty="0"/>
            </a:br>
            <a:r>
              <a:rPr lang="en-US" altLang="en-US" sz="4800" dirty="0"/>
              <a:t>Not a programming course</a:t>
            </a:r>
            <a:br>
              <a:rPr lang="en-US" altLang="en-US" sz="4800" dirty="0"/>
            </a:br>
            <a:r>
              <a:rPr lang="en-US" altLang="en-US" sz="4800" dirty="0"/>
              <a:t>Focused on concepts and applications</a:t>
            </a:r>
            <a:br>
              <a:rPr lang="en-US" altLang="en-US" sz="4800" dirty="0"/>
            </a:br>
            <a:r>
              <a:rPr lang="en-US" altLang="en-US" sz="4800" dirty="0"/>
              <a:t>Eclectic vocabulary, definitions key</a:t>
            </a:r>
            <a:br>
              <a:rPr lang="en-US" altLang="en-US" sz="4800" dirty="0"/>
            </a:br>
            <a:r>
              <a:rPr lang="en-US" altLang="en-US" sz="4800" dirty="0"/>
              <a:t>Building block approach</a:t>
            </a:r>
            <a:br>
              <a:rPr lang="en-US" altLang="en-US" sz="4800" dirty="0"/>
            </a:br>
            <a:r>
              <a:rPr lang="en-US" altLang="en-US" sz="4800" dirty="0"/>
              <a:t>Will follow text</a:t>
            </a:r>
            <a:br>
              <a:rPr lang="en-US" altLang="en-US" sz="4800" dirty="0"/>
            </a:br>
            <a:r>
              <a:rPr lang="en-US" altLang="en-US" sz="4800" dirty="0"/>
              <a:t>Case studies</a:t>
            </a:r>
            <a:endParaRPr lang="en-US" sz="4800" dirty="0"/>
          </a:p>
        </p:txBody>
      </p:sp>
    </p:spTree>
    <p:extLst>
      <p:ext uri="{BB962C8B-B14F-4D97-AF65-F5344CB8AC3E}">
        <p14:creationId xmlns:p14="http://schemas.microsoft.com/office/powerpoint/2010/main" val="970617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1"/>
            <a:ext cx="9906000" cy="6172200"/>
          </a:xfrm>
        </p:spPr>
        <p:txBody>
          <a:bodyPr/>
          <a:lstStyle/>
          <a:p>
            <a:pPr marL="0" indent="0">
              <a:buNone/>
            </a:pPr>
            <a:r>
              <a:rPr lang="en-US" altLang="en-US" sz="5400" dirty="0"/>
              <a:t>Other requirements include a </a:t>
            </a:r>
          </a:p>
          <a:p>
            <a:pPr marL="914400" indent="-914400">
              <a:buAutoNum type="arabicParenR"/>
            </a:pPr>
            <a:r>
              <a:rPr lang="en-US" altLang="en-US" sz="5400" dirty="0"/>
              <a:t>Fully populated alternatives matrix  </a:t>
            </a:r>
          </a:p>
          <a:p>
            <a:pPr marL="914400" indent="-914400">
              <a:buAutoNum type="arabicParenR"/>
            </a:pPr>
            <a:r>
              <a:rPr lang="en-US" altLang="en-US" sz="5400" dirty="0"/>
              <a:t>A minimum of 3 distinctly different build options </a:t>
            </a:r>
          </a:p>
          <a:p>
            <a:pPr marL="914400" indent="-914400">
              <a:buAutoNum type="arabicParenR"/>
            </a:pPr>
            <a:r>
              <a:rPr lang="en-US" altLang="en-US" sz="5400" dirty="0"/>
              <a:t> Scores &amp; weights</a:t>
            </a:r>
          </a:p>
        </p:txBody>
      </p:sp>
    </p:spTree>
    <p:extLst>
      <p:ext uri="{BB962C8B-B14F-4D97-AF65-F5344CB8AC3E}">
        <p14:creationId xmlns:p14="http://schemas.microsoft.com/office/powerpoint/2010/main" val="250865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677400" cy="6188075"/>
          </a:xfrm>
        </p:spPr>
        <p:txBody>
          <a:bodyPr/>
          <a:lstStyle/>
          <a:p>
            <a:pPr marL="0" indent="0">
              <a:buNone/>
            </a:pPr>
            <a:r>
              <a:rPr lang="en-US" altLang="en-US" sz="4800" b="1" dirty="0"/>
              <a:t>The presentations &amp; papers associated with the semester project have several, very specific requirements.</a:t>
            </a:r>
          </a:p>
          <a:p>
            <a:pPr marL="0" indent="0">
              <a:buNone/>
            </a:pPr>
            <a:r>
              <a:rPr lang="en-US" altLang="en-US" sz="4800" b="1" dirty="0"/>
              <a:t>Please read, understand and adhere to all the requirements detailed in the Class Syllabus and the Class Presentation Slides for Chapter 6</a:t>
            </a:r>
            <a:endParaRPr lang="en-US" altLang="en-US" sz="4800" dirty="0"/>
          </a:p>
        </p:txBody>
      </p:sp>
    </p:spTree>
    <p:extLst>
      <p:ext uri="{BB962C8B-B14F-4D97-AF65-F5344CB8AC3E}">
        <p14:creationId xmlns:p14="http://schemas.microsoft.com/office/powerpoint/2010/main" val="101709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6263" y="-228599"/>
            <a:ext cx="8445500" cy="1295400"/>
          </a:xfrm>
        </p:spPr>
        <p:txBody>
          <a:bodyPr/>
          <a:lstStyle/>
          <a:p>
            <a:pPr eaLnBrk="1" hangingPunct="1"/>
            <a:r>
              <a:rPr lang="en-US" altLang="en-US" sz="6000" b="1" dirty="0">
                <a:ea typeface="ＭＳ Ｐゴシック" panose="020B0600070205080204" pitchFamily="34" charset="-128"/>
              </a:rPr>
              <a:t>Learning Objectives</a:t>
            </a:r>
          </a:p>
        </p:txBody>
      </p:sp>
      <p:sp>
        <p:nvSpPr>
          <p:cNvPr id="15363" name="Content Placeholder 2"/>
          <p:cNvSpPr>
            <a:spLocks noGrp="1"/>
          </p:cNvSpPr>
          <p:nvPr>
            <p:ph idx="1"/>
          </p:nvPr>
        </p:nvSpPr>
        <p:spPr>
          <a:xfrm>
            <a:off x="0" y="1371600"/>
            <a:ext cx="9677400" cy="4648200"/>
          </a:xfrm>
        </p:spPr>
        <p:txBody>
          <a:bodyPr/>
          <a:lstStyle/>
          <a:p>
            <a:pPr eaLnBrk="1" hangingPunct="1">
              <a:spcBef>
                <a:spcPts val="500"/>
              </a:spcBef>
            </a:pPr>
            <a:r>
              <a:rPr lang="en-US" altLang="en-US" sz="3200" dirty="0">
                <a:ea typeface="ＭＳ Ｐゴシック" panose="020B0600070205080204" pitchFamily="34" charset="-128"/>
              </a:rPr>
              <a:t>Systems development life cycle</a:t>
            </a:r>
          </a:p>
          <a:p>
            <a:pPr lvl="1" eaLnBrk="1" hangingPunct="1">
              <a:spcBef>
                <a:spcPts val="500"/>
              </a:spcBef>
            </a:pPr>
            <a:r>
              <a:rPr lang="en-US" altLang="en-US" sz="2800" dirty="0">
                <a:ea typeface="ＭＳ Ｐゴシック" panose="020B0600070205080204" pitchFamily="34" charset="-128"/>
              </a:rPr>
              <a:t>Identify the four phases</a:t>
            </a:r>
          </a:p>
          <a:p>
            <a:pPr lvl="1" eaLnBrk="1" hangingPunct="1">
              <a:spcBef>
                <a:spcPts val="500"/>
              </a:spcBef>
            </a:pPr>
            <a:r>
              <a:rPr lang="en-US" altLang="en-US" sz="2800" dirty="0">
                <a:ea typeface="ＭＳ Ｐゴシック" panose="020B0600070205080204" pitchFamily="34" charset="-128"/>
              </a:rPr>
              <a:t>How it came about</a:t>
            </a:r>
          </a:p>
          <a:p>
            <a:pPr lvl="1" eaLnBrk="1" hangingPunct="1">
              <a:spcBef>
                <a:spcPts val="500"/>
              </a:spcBef>
            </a:pPr>
            <a:r>
              <a:rPr lang="en-US" altLang="en-US" sz="2800" dirty="0">
                <a:ea typeface="ＭＳ Ｐゴシック" panose="020B0600070205080204" pitchFamily="34" charset="-128"/>
              </a:rPr>
              <a:t>Methodology alternatives</a:t>
            </a:r>
          </a:p>
          <a:p>
            <a:pPr eaLnBrk="1" hangingPunct="1">
              <a:spcBef>
                <a:spcPts val="500"/>
              </a:spcBef>
            </a:pPr>
            <a:r>
              <a:rPr lang="en-US" altLang="en-US" sz="3200" dirty="0">
                <a:ea typeface="ＭＳ Ｐゴシック" panose="020B0600070205080204" pitchFamily="34" charset="-128"/>
              </a:rPr>
              <a:t>Team roles &amp; skill sets</a:t>
            </a:r>
          </a:p>
          <a:p>
            <a:pPr eaLnBrk="1" hangingPunct="1">
              <a:spcBef>
                <a:spcPts val="500"/>
              </a:spcBef>
            </a:pPr>
            <a:r>
              <a:rPr lang="en-US" altLang="en-US" sz="3200" dirty="0">
                <a:ea typeface="ＭＳ Ｐゴシック" panose="020B0600070205080204" pitchFamily="34" charset="-128"/>
              </a:rPr>
              <a:t>Object-oriented systems characteristics</a:t>
            </a:r>
          </a:p>
          <a:p>
            <a:pPr eaLnBrk="1" hangingPunct="1">
              <a:spcBef>
                <a:spcPts val="500"/>
              </a:spcBef>
            </a:pPr>
            <a:r>
              <a:rPr lang="en-US" altLang="en-US" sz="3200" dirty="0">
                <a:ea typeface="ＭＳ Ｐゴシック" panose="020B0600070205080204" pitchFamily="34" charset="-128"/>
              </a:rPr>
              <a:t>Object-oriented systems analysis &amp; design</a:t>
            </a:r>
          </a:p>
          <a:p>
            <a:pPr eaLnBrk="1" hangingPunct="1">
              <a:spcBef>
                <a:spcPts val="500"/>
              </a:spcBef>
            </a:pPr>
            <a:r>
              <a:rPr lang="en-US" altLang="en-US" sz="3200" dirty="0">
                <a:ea typeface="ＭＳ Ｐゴシック" panose="020B0600070205080204" pitchFamily="34" charset="-128"/>
              </a:rPr>
              <a:t>The Unified Process &amp; its extensions</a:t>
            </a:r>
          </a:p>
          <a:p>
            <a:pPr eaLnBrk="1" hangingPunct="1">
              <a:spcBef>
                <a:spcPts val="500"/>
              </a:spcBef>
            </a:pPr>
            <a:r>
              <a:rPr lang="en-US" altLang="en-US" sz="3200" dirty="0">
                <a:ea typeface="ＭＳ Ｐゴシック" panose="020B0600070205080204" pitchFamily="34" charset="-128"/>
              </a:rPr>
              <a:t>The Unified Modeling Language (UML)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4300">
                <a:ea typeface="ＭＳ Ｐゴシック" panose="020B0600070205080204" pitchFamily="34" charset="-128"/>
              </a:rPr>
              <a:t>Systems Development </a:t>
            </a:r>
            <a:br>
              <a:rPr lang="en-US" altLang="en-US" sz="4300">
                <a:ea typeface="ＭＳ Ｐゴシック" panose="020B0600070205080204" pitchFamily="34" charset="-128"/>
              </a:rPr>
            </a:br>
            <a:r>
              <a:rPr lang="en-US" altLang="en-US" sz="4300">
                <a:ea typeface="ＭＳ Ｐゴシック" panose="020B0600070205080204" pitchFamily="34" charset="-128"/>
              </a:rPr>
              <a:t>Life Cycle (SDLC)</a:t>
            </a:r>
          </a:p>
        </p:txBody>
      </p:sp>
      <p:graphicFrame>
        <p:nvGraphicFramePr>
          <p:cNvPr id="10" name="Content Placeholder 9"/>
          <p:cNvGraphicFramePr>
            <a:graphicFrameLocks noGrp="1"/>
          </p:cNvGraphicFramePr>
          <p:nvPr>
            <p:ph idx="1"/>
          </p:nvPr>
        </p:nvGraphicFramePr>
        <p:xfrm>
          <a:off x="576739" y="1706880"/>
          <a:ext cx="8444389" cy="4632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6263" y="115889"/>
            <a:ext cx="8445500" cy="950912"/>
          </a:xfrm>
        </p:spPr>
        <p:txBody>
          <a:bodyPr/>
          <a:lstStyle/>
          <a:p>
            <a:pPr eaLnBrk="1" hangingPunct="1"/>
            <a:r>
              <a:rPr lang="en-US" altLang="en-US" sz="5400" b="1" dirty="0">
                <a:ea typeface="ＭＳ Ｐゴシック" panose="020B0600070205080204" pitchFamily="34" charset="-128"/>
              </a:rPr>
              <a:t>Questions to be Answered</a:t>
            </a:r>
          </a:p>
        </p:txBody>
      </p:sp>
      <p:sp>
        <p:nvSpPr>
          <p:cNvPr id="19459" name="Content Placeholder 2"/>
          <p:cNvSpPr>
            <a:spLocks noGrp="1"/>
          </p:cNvSpPr>
          <p:nvPr>
            <p:ph idx="1"/>
          </p:nvPr>
        </p:nvSpPr>
        <p:spPr>
          <a:xfrm>
            <a:off x="76201" y="1066802"/>
            <a:ext cx="9525000" cy="5516562"/>
          </a:xfrm>
        </p:spPr>
        <p:txBody>
          <a:bodyPr/>
          <a:lstStyle/>
          <a:p>
            <a:pPr eaLnBrk="1" hangingPunct="1">
              <a:spcBef>
                <a:spcPts val="500"/>
              </a:spcBef>
            </a:pPr>
            <a:r>
              <a:rPr lang="en-US" altLang="en-US" sz="7200" b="1" dirty="0">
                <a:ea typeface="ＭＳ Ｐゴシック" panose="020B0600070205080204" pitchFamily="34" charset="-128"/>
              </a:rPr>
              <a:t>Planning phase</a:t>
            </a:r>
          </a:p>
          <a:p>
            <a:pPr eaLnBrk="1" hangingPunct="1">
              <a:spcBef>
                <a:spcPts val="500"/>
              </a:spcBef>
            </a:pPr>
            <a:r>
              <a:rPr lang="en-US" altLang="en-US" sz="7200" b="1" dirty="0">
                <a:ea typeface="ＭＳ Ｐゴシック" panose="020B0600070205080204" pitchFamily="34" charset="-128"/>
              </a:rPr>
              <a:t>Analysis phase</a:t>
            </a:r>
          </a:p>
          <a:p>
            <a:pPr eaLnBrk="1" hangingPunct="1">
              <a:spcBef>
                <a:spcPts val="500"/>
              </a:spcBef>
            </a:pPr>
            <a:r>
              <a:rPr lang="en-US" altLang="en-US" sz="7200" b="1" dirty="0">
                <a:ea typeface="ＭＳ Ｐゴシック" panose="020B0600070205080204" pitchFamily="34" charset="-128"/>
              </a:rPr>
              <a:t>Design phase</a:t>
            </a:r>
          </a:p>
          <a:p>
            <a:pPr eaLnBrk="1" hangingPunct="1">
              <a:spcBef>
                <a:spcPts val="500"/>
              </a:spcBef>
            </a:pPr>
            <a:r>
              <a:rPr lang="en-US" altLang="en-US" sz="7200" b="1" dirty="0">
                <a:ea typeface="ＭＳ Ｐゴシック" panose="020B0600070205080204" pitchFamily="34" charset="-128"/>
              </a:rPr>
              <a:t>Implementation phase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296400" cy="6477001"/>
          </a:xfrm>
        </p:spPr>
        <p:txBody>
          <a:bodyPr/>
          <a:lstStyle/>
          <a:p>
            <a:pPr marL="0" indent="0">
              <a:buNone/>
            </a:pPr>
            <a:r>
              <a:rPr lang="en-US" sz="4800" b="1" dirty="0"/>
              <a:t>Assume you are a systems analyst who will be responsible to the owner of a small brick &amp; mortar retail store for a point of sale system.</a:t>
            </a:r>
          </a:p>
          <a:p>
            <a:pPr marL="0" indent="0">
              <a:buNone/>
            </a:pPr>
            <a:r>
              <a:rPr lang="en-US" sz="4800" b="1" dirty="0"/>
              <a:t>Where or from whom will you get the information required to complete the planning and analysis phases of your project?</a:t>
            </a:r>
          </a:p>
        </p:txBody>
      </p:sp>
    </p:spTree>
    <p:extLst>
      <p:ext uri="{BB962C8B-B14F-4D97-AF65-F5344CB8AC3E}">
        <p14:creationId xmlns:p14="http://schemas.microsoft.com/office/powerpoint/2010/main" val="343470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228600" y="152400"/>
            <a:ext cx="9146639" cy="6324600"/>
          </a:xfrm>
          <a:prstGeom prst="rect">
            <a:avLst/>
          </a:prstGeom>
        </p:spPr>
      </p:pic>
    </p:spTree>
    <p:extLst>
      <p:ext uri="{BB962C8B-B14F-4D97-AF65-F5344CB8AC3E}">
        <p14:creationId xmlns:p14="http://schemas.microsoft.com/office/powerpoint/2010/main" val="1542633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62000" y="404738"/>
            <a:ext cx="8229600" cy="6224662"/>
          </a:xfrm>
          <a:prstGeom prst="rect">
            <a:avLst/>
          </a:prstGeom>
        </p:spPr>
      </p:pic>
    </p:spTree>
    <p:extLst>
      <p:ext uri="{BB962C8B-B14F-4D97-AF65-F5344CB8AC3E}">
        <p14:creationId xmlns:p14="http://schemas.microsoft.com/office/powerpoint/2010/main" val="185489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09600" y="-35937"/>
            <a:ext cx="8382000" cy="6839653"/>
          </a:xfrm>
          <a:prstGeom prst="rect">
            <a:avLst/>
          </a:prstGeom>
        </p:spPr>
      </p:pic>
    </p:spTree>
    <p:extLst>
      <p:ext uri="{BB962C8B-B14F-4D97-AF65-F5344CB8AC3E}">
        <p14:creationId xmlns:p14="http://schemas.microsoft.com/office/powerpoint/2010/main" val="4138236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04800" y="457200"/>
            <a:ext cx="8915400" cy="5867400"/>
          </a:xfrm>
          <a:prstGeom prst="rect">
            <a:avLst/>
          </a:prstGeom>
        </p:spPr>
      </p:pic>
    </p:spTree>
    <p:extLst>
      <p:ext uri="{BB962C8B-B14F-4D97-AF65-F5344CB8AC3E}">
        <p14:creationId xmlns:p14="http://schemas.microsoft.com/office/powerpoint/2010/main" val="137543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457200"/>
            <a:ext cx="8445500" cy="5883275"/>
          </a:xfrm>
        </p:spPr>
        <p:txBody>
          <a:bodyPr/>
          <a:lstStyle/>
          <a:p>
            <a:pPr algn="ctr" eaLnBrk="1" hangingPunct="1">
              <a:buFontTx/>
              <a:buNone/>
            </a:pPr>
            <a:r>
              <a:rPr lang="en-US" altLang="en-US" sz="6000" b="1" dirty="0"/>
              <a:t>Name </a:t>
            </a:r>
          </a:p>
          <a:p>
            <a:pPr algn="ctr" eaLnBrk="1" hangingPunct="1">
              <a:buFontTx/>
              <a:buNone/>
            </a:pPr>
            <a:r>
              <a:rPr lang="en-US" altLang="en-US" sz="6000" b="1" dirty="0"/>
              <a:t>Background / bio</a:t>
            </a:r>
          </a:p>
          <a:p>
            <a:pPr algn="ctr" eaLnBrk="1" hangingPunct="1">
              <a:buFontTx/>
              <a:buNone/>
            </a:pPr>
            <a:r>
              <a:rPr lang="en-US" altLang="en-US" sz="5400" b="1" dirty="0"/>
              <a:t>Likes / dislikes / hobbies</a:t>
            </a:r>
          </a:p>
          <a:p>
            <a:pPr algn="ctr" eaLnBrk="1" hangingPunct="1">
              <a:buFontTx/>
              <a:buNone/>
            </a:pPr>
            <a:r>
              <a:rPr lang="en-US" altLang="en-US" sz="6000" b="1" dirty="0"/>
              <a:t>Their Dream Job</a:t>
            </a:r>
          </a:p>
          <a:p>
            <a:pPr algn="ctr" eaLnBrk="1" hangingPunct="1">
              <a:buFontTx/>
              <a:buNone/>
            </a:pPr>
            <a:r>
              <a:rPr lang="en-US" altLang="en-US" sz="6000" b="1" dirty="0"/>
              <a:t>“take away” from 682</a:t>
            </a:r>
          </a:p>
          <a:p>
            <a:pPr marL="0" indent="0">
              <a:buNone/>
            </a:pPr>
            <a:endParaRPr lang="en-US" dirty="0"/>
          </a:p>
        </p:txBody>
      </p:sp>
    </p:spTree>
    <p:extLst>
      <p:ext uri="{BB962C8B-B14F-4D97-AF65-F5344CB8AC3E}">
        <p14:creationId xmlns:p14="http://schemas.microsoft.com/office/powerpoint/2010/main" val="32144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buNone/>
            </a:pPr>
            <a:r>
              <a:rPr lang="en-US" altLang="en-US" sz="4800" b="1" dirty="0"/>
              <a:t>You are a new systems analyst and eager to prove your abilities on your first project. You are at a problem analysis meeting with the system owner and users and find yourself saying, “We need to do this to solve the problem.” Into what trap are you falling?</a:t>
            </a:r>
          </a:p>
          <a:p>
            <a:pPr marL="0" indent="0">
              <a:buNone/>
            </a:pPr>
            <a:endParaRPr lang="en-US" dirty="0"/>
          </a:p>
        </p:txBody>
      </p:sp>
    </p:spTree>
    <p:extLst>
      <p:ext uri="{BB962C8B-B14F-4D97-AF65-F5344CB8AC3E}">
        <p14:creationId xmlns:p14="http://schemas.microsoft.com/office/powerpoint/2010/main" val="1030717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533400" y="436824"/>
            <a:ext cx="8458199" cy="5963976"/>
          </a:xfrm>
          <a:prstGeom prst="rect">
            <a:avLst/>
          </a:prstGeom>
        </p:spPr>
      </p:pic>
    </p:spTree>
    <p:extLst>
      <p:ext uri="{BB962C8B-B14F-4D97-AF65-F5344CB8AC3E}">
        <p14:creationId xmlns:p14="http://schemas.microsoft.com/office/powerpoint/2010/main" val="92575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457200" y="381000"/>
            <a:ext cx="8077200" cy="5943600"/>
          </a:xfrm>
          <a:prstGeom prst="rect">
            <a:avLst/>
          </a:prstGeom>
        </p:spPr>
      </p:pic>
    </p:spTree>
    <p:extLst>
      <p:ext uri="{BB962C8B-B14F-4D97-AF65-F5344CB8AC3E}">
        <p14:creationId xmlns:p14="http://schemas.microsoft.com/office/powerpoint/2010/main" val="991973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6263" y="115889"/>
            <a:ext cx="8445500" cy="874712"/>
          </a:xfrm>
        </p:spPr>
        <p:txBody>
          <a:bodyPr/>
          <a:lstStyle/>
          <a:p>
            <a:r>
              <a:rPr lang="en-US" altLang="en-US" b="1" dirty="0">
                <a:ea typeface="ＭＳ Ｐゴシック" panose="020B0600070205080204" pitchFamily="34" charset="-128"/>
              </a:rPr>
              <a:t>SDLC: Methodologies</a:t>
            </a:r>
          </a:p>
        </p:txBody>
      </p:sp>
      <p:sp>
        <p:nvSpPr>
          <p:cNvPr id="24579" name="Content Placeholder 2"/>
          <p:cNvSpPr>
            <a:spLocks noGrp="1"/>
          </p:cNvSpPr>
          <p:nvPr>
            <p:ph idx="1"/>
          </p:nvPr>
        </p:nvSpPr>
        <p:spPr>
          <a:xfrm>
            <a:off x="152400" y="838200"/>
            <a:ext cx="8643938" cy="5684838"/>
          </a:xfrm>
        </p:spPr>
        <p:txBody>
          <a:bodyPr/>
          <a:lstStyle/>
          <a:p>
            <a:r>
              <a:rPr lang="en-US" altLang="en-US" sz="3600" dirty="0">
                <a:ea typeface="ＭＳ Ｐゴシック" panose="020B0600070205080204" pitchFamily="34" charset="-128"/>
              </a:rPr>
              <a:t>Methodology: a formalized approach to implementing the SDLC</a:t>
            </a:r>
          </a:p>
          <a:p>
            <a:r>
              <a:rPr lang="en-US" altLang="en-US" sz="3600" dirty="0">
                <a:ea typeface="ＭＳ Ｐゴシック" panose="020B0600070205080204" pitchFamily="34" charset="-128"/>
              </a:rPr>
              <a:t>Categories</a:t>
            </a:r>
          </a:p>
          <a:p>
            <a:pPr lvl="1"/>
            <a:r>
              <a:rPr lang="en-US" altLang="en-US" sz="3600" dirty="0">
                <a:ea typeface="ＭＳ Ｐゴシック" panose="020B0600070205080204" pitchFamily="34" charset="-128"/>
              </a:rPr>
              <a:t>Process oriented</a:t>
            </a:r>
          </a:p>
          <a:p>
            <a:pPr lvl="1"/>
            <a:r>
              <a:rPr lang="en-US" altLang="en-US" sz="3600" dirty="0">
                <a:ea typeface="ＭＳ Ｐゴシック" panose="020B0600070205080204" pitchFamily="34" charset="-128"/>
              </a:rPr>
              <a:t>Data centered</a:t>
            </a:r>
          </a:p>
          <a:p>
            <a:pPr lvl="1"/>
            <a:r>
              <a:rPr lang="en-US" altLang="en-US" sz="3600" dirty="0">
                <a:ea typeface="ＭＳ Ｐゴシック" panose="020B0600070205080204" pitchFamily="34" charset="-128"/>
              </a:rPr>
              <a:t>Object-oriented</a:t>
            </a:r>
          </a:p>
          <a:p>
            <a:pPr lvl="1"/>
            <a:r>
              <a:rPr lang="en-US" altLang="en-US" sz="3600" dirty="0">
                <a:ea typeface="ＭＳ Ｐゴシック" panose="020B0600070205080204" pitchFamily="34" charset="-128"/>
              </a:rPr>
              <a:t>Structured</a:t>
            </a:r>
          </a:p>
          <a:p>
            <a:pPr lvl="1"/>
            <a:r>
              <a:rPr lang="en-US" altLang="en-US" sz="3600" dirty="0">
                <a:ea typeface="ＭＳ Ｐゴシック" panose="020B0600070205080204" pitchFamily="34" charset="-128"/>
              </a:rPr>
              <a:t>Rapid action development</a:t>
            </a:r>
          </a:p>
          <a:p>
            <a:pPr lvl="1"/>
            <a:r>
              <a:rPr lang="en-US" altLang="en-US" sz="3600" dirty="0">
                <a:ea typeface="ＭＳ Ｐゴシック" panose="020B0600070205080204" pitchFamily="34" charset="-128"/>
              </a:rPr>
              <a:t>Agile development</a:t>
            </a:r>
          </a:p>
        </p:txBody>
      </p:sp>
      <p:sp>
        <p:nvSpPr>
          <p:cNvPr id="2" name="Rectangle 1"/>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MS PGothic" panose="020B0600070205080204" pitchFamily="34" charset="-128"/>
              </a:rPr>
              <a:t>Methodologies have been developed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lgn="ctr">
              <a:buNone/>
            </a:pPr>
            <a:endParaRPr lang="en-US" altLang="en-US" sz="7200" b="1" dirty="0">
              <a:latin typeface="Arial" panose="020B0604020202020204" pitchFamily="34" charset="0"/>
              <a:cs typeface="Arial" panose="020B0604020202020204" pitchFamily="34" charset="0"/>
            </a:endParaRPr>
          </a:p>
          <a:p>
            <a:pPr marL="0" indent="0" algn="ctr">
              <a:buNone/>
            </a:pPr>
            <a:r>
              <a:rPr lang="en-US" altLang="en-US" sz="7200" b="1" dirty="0">
                <a:latin typeface="Arial" panose="020B0604020202020204" pitchFamily="34" charset="0"/>
                <a:cs typeface="Arial" panose="020B0604020202020204" pitchFamily="34" charset="0"/>
              </a:rPr>
              <a:t>Why do companies use methodologies?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667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a:solidFill>
                  <a:schemeClr val="tx1"/>
                </a:solidFill>
                <a:latin typeface="Arial" panose="020B0604020202020204" pitchFamily="34" charset="0"/>
                <a:cs typeface="Arial" panose="020B0604020202020204" pitchFamily="34" charset="0"/>
              </a:rPr>
              <a:t>What does gradual refinement mean in context of SDLC?</a:t>
            </a:r>
            <a:r>
              <a:rPr lang="en-US" sz="6000" dirty="0">
                <a:solidFill>
                  <a:schemeClr val="tx1"/>
                </a:solidFill>
                <a:latin typeface="Arial" panose="020B0604020202020204" pitchFamily="34" charset="0"/>
                <a:cs typeface="Arial" panose="020B0604020202020204" pitchFamily="34" charset="0"/>
              </a:rPr>
              <a:t>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231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lgn="ctr">
              <a:buNone/>
            </a:pPr>
            <a:r>
              <a:rPr lang="en-US" altLang="en-US" sz="7200" b="1" dirty="0">
                <a:latin typeface="Arial" panose="020B0604020202020204" pitchFamily="34" charset="0"/>
                <a:cs typeface="Arial" panose="020B0604020202020204" pitchFamily="34" charset="0"/>
              </a:rPr>
              <a:t>Why do many choose to purchase methodology?</a:t>
            </a:r>
          </a:p>
          <a:p>
            <a:pPr marL="0" indent="0">
              <a:buNone/>
            </a:pPr>
            <a:endParaRPr lang="en-US" dirty="0"/>
          </a:p>
        </p:txBody>
      </p:sp>
    </p:spTree>
    <p:extLst>
      <p:ext uri="{BB962C8B-B14F-4D97-AF65-F5344CB8AC3E}">
        <p14:creationId xmlns:p14="http://schemas.microsoft.com/office/powerpoint/2010/main" val="3092974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lgn="ctr" eaLnBrk="1" hangingPunct="1">
              <a:buFontTx/>
              <a:buNone/>
            </a:pPr>
            <a:endParaRPr lang="en-US" sz="6000" b="1" dirty="0">
              <a:solidFill>
                <a:schemeClr val="tx1"/>
              </a:solidFill>
              <a:latin typeface="Arial" panose="020B0604020202020204" pitchFamily="34" charset="0"/>
              <a:cs typeface="Arial" panose="020B0604020202020204" pitchFamily="34" charset="0"/>
            </a:endParaRPr>
          </a:p>
          <a:p>
            <a:pPr marL="0" indent="0" algn="ctr" eaLnBrk="1" hangingPunct="1">
              <a:buFontTx/>
              <a:buNone/>
            </a:pPr>
            <a:r>
              <a:rPr lang="en-US" sz="6000" b="1" dirty="0">
                <a:solidFill>
                  <a:schemeClr val="tx1"/>
                </a:solidFill>
                <a:latin typeface="Arial" panose="020B0604020202020204" pitchFamily="34" charset="0"/>
                <a:cs typeface="Arial" panose="020B0604020202020204" pitchFamily="34" charset="0"/>
              </a:rPr>
              <a:t>What is the role of a project sponsor?</a:t>
            </a:r>
            <a:r>
              <a:rPr lang="en-US" sz="6000" dirty="0">
                <a:solidFill>
                  <a:schemeClr val="tx1"/>
                </a:solidFill>
                <a:latin typeface="Arial" panose="020B0604020202020204" pitchFamily="34" charset="0"/>
                <a:cs typeface="Arial" panose="020B0604020202020204" pitchFamily="34" charset="0"/>
              </a:rPr>
              <a:t>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6525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marL="0" indent="0" algn="ctr" eaLnBrk="1" hangingPunct="1">
              <a:buFontTx/>
              <a:buNone/>
            </a:pPr>
            <a:endParaRPr lang="en-US" sz="6000" b="1" dirty="0">
              <a:solidFill>
                <a:schemeClr val="tx1"/>
              </a:solidFill>
              <a:latin typeface="Arial" panose="020B0604020202020204" pitchFamily="34" charset="0"/>
              <a:cs typeface="Arial" panose="020B0604020202020204" pitchFamily="34" charset="0"/>
            </a:endParaRPr>
          </a:p>
          <a:p>
            <a:pPr marL="0" indent="0" algn="ctr" eaLnBrk="1" hangingPunct="1">
              <a:buFontTx/>
              <a:buNone/>
            </a:pPr>
            <a:r>
              <a:rPr lang="en-US" sz="6000" b="1" dirty="0">
                <a:solidFill>
                  <a:schemeClr val="tx1"/>
                </a:solidFill>
                <a:latin typeface="Arial" panose="020B0604020202020204" pitchFamily="34" charset="0"/>
                <a:cs typeface="Arial" panose="020B0604020202020204" pitchFamily="34" charset="0"/>
              </a:rPr>
              <a:t>What is the role of the approval committee?</a:t>
            </a:r>
            <a:r>
              <a:rPr lang="en-US" sz="6000" dirty="0">
                <a:solidFill>
                  <a:schemeClr val="tx1"/>
                </a:solidFill>
                <a:latin typeface="Arial" panose="020B0604020202020204" pitchFamily="34" charset="0"/>
                <a:cs typeface="Arial" panose="020B0604020202020204" pitchFamily="34" charset="0"/>
              </a:rPr>
              <a:t>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946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9142" y="115889"/>
            <a:ext cx="9492058" cy="798512"/>
          </a:xfrm>
        </p:spPr>
        <p:txBody>
          <a:bodyPr/>
          <a:lstStyle/>
          <a:p>
            <a:r>
              <a:rPr lang="en-US" altLang="en-US" sz="5400" b="1" dirty="0">
                <a:ea typeface="ＭＳ Ｐゴシック" panose="020B0600070205080204" pitchFamily="34" charset="-128"/>
              </a:rPr>
              <a:t>Which Methodology to Use?</a:t>
            </a:r>
          </a:p>
        </p:txBody>
      </p:sp>
      <p:pic>
        <p:nvPicPr>
          <p:cNvPr id="3" name="Picture 2"/>
          <p:cNvPicPr>
            <a:picLocks noChangeAspect="1"/>
          </p:cNvPicPr>
          <p:nvPr/>
        </p:nvPicPr>
        <p:blipFill rotWithShape="1">
          <a:blip r:embed="rId3"/>
          <a:srcRect l="28750" t="53704" r="29167" b="22592"/>
          <a:stretch/>
        </p:blipFill>
        <p:spPr>
          <a:xfrm>
            <a:off x="109141" y="914401"/>
            <a:ext cx="9379744" cy="5791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380999"/>
            <a:ext cx="9052560" cy="6766560"/>
          </a:xfrm>
        </p:spPr>
        <p:txBody>
          <a:bodyPr/>
          <a:lstStyle/>
          <a:p>
            <a:pPr marL="0" indent="0" algn="ctr" eaLnBrk="1" hangingPunct="1">
              <a:spcBef>
                <a:spcPts val="0"/>
              </a:spcBef>
              <a:buFontTx/>
              <a:buNone/>
            </a:pPr>
            <a:r>
              <a:rPr lang="en-US" altLang="en-US" sz="2400" b="1" dirty="0"/>
              <a:t>Syllabus</a:t>
            </a:r>
          </a:p>
          <a:p>
            <a:pPr marL="0" indent="0" algn="ctr" eaLnBrk="1" hangingPunct="1">
              <a:spcBef>
                <a:spcPts val="0"/>
              </a:spcBef>
              <a:buFontTx/>
              <a:buNone/>
            </a:pPr>
            <a:r>
              <a:rPr lang="en-US" altLang="en-US" sz="2400" b="1" dirty="0"/>
              <a:t>CS 682:  Systems Analysis and Design Methods</a:t>
            </a:r>
          </a:p>
          <a:p>
            <a:pPr marL="0" indent="0" eaLnBrk="1" hangingPunct="1">
              <a:spcBef>
                <a:spcPts val="0"/>
              </a:spcBef>
              <a:buFontTx/>
              <a:buNone/>
            </a:pPr>
            <a:r>
              <a:rPr lang="en-US" altLang="en-US" sz="2000" b="1" u="sng" dirty="0"/>
              <a:t>Text</a:t>
            </a:r>
            <a:r>
              <a:rPr lang="en-US" altLang="en-US" sz="2000" b="1" dirty="0"/>
              <a:t>:  </a:t>
            </a:r>
          </a:p>
          <a:p>
            <a:pPr marL="0" indent="0" eaLnBrk="1" hangingPunct="1">
              <a:spcBef>
                <a:spcPts val="0"/>
              </a:spcBef>
              <a:buFontTx/>
              <a:buNone/>
            </a:pPr>
            <a:r>
              <a:rPr lang="en-US" altLang="en-US" sz="1800" b="1" dirty="0"/>
              <a:t>Systems Analysis and Design: An Object-Oriented Approach with UML 5th Edition</a:t>
            </a:r>
          </a:p>
          <a:p>
            <a:pPr marL="0" indent="0" eaLnBrk="1" hangingPunct="1">
              <a:spcBef>
                <a:spcPts val="0"/>
              </a:spcBef>
              <a:buFontTx/>
              <a:buNone/>
            </a:pPr>
            <a:r>
              <a:rPr lang="en-US" altLang="en-US" sz="2000" b="1" dirty="0"/>
              <a:t>by Alan Dennis, Barbara Haley Wixom, and David </a:t>
            </a:r>
            <a:r>
              <a:rPr lang="en-US" altLang="en-US" sz="2000" b="1" dirty="0" err="1"/>
              <a:t>Tegarden</a:t>
            </a:r>
            <a:endParaRPr lang="en-US" altLang="en-US" sz="2000" b="1" dirty="0"/>
          </a:p>
          <a:p>
            <a:pPr marL="0" indent="0" eaLnBrk="1" hangingPunct="1">
              <a:spcBef>
                <a:spcPts val="0"/>
              </a:spcBef>
              <a:buFontTx/>
              <a:buNone/>
            </a:pPr>
            <a:r>
              <a:rPr lang="en-US" altLang="en-US" sz="2000" b="1" dirty="0"/>
              <a:t>Publisher: Wiley; 5 edition ISBN-10: 1118804678 ISBN-13: 978-1118804674</a:t>
            </a:r>
          </a:p>
          <a:p>
            <a:pPr marL="0" indent="0" eaLnBrk="1" hangingPunct="1">
              <a:spcBef>
                <a:spcPts val="0"/>
              </a:spcBef>
              <a:buFontTx/>
              <a:buNone/>
            </a:pPr>
            <a:endParaRPr lang="en-US" altLang="en-US" sz="2000" b="1" u="sng" dirty="0"/>
          </a:p>
          <a:p>
            <a:pPr marL="0" indent="0" eaLnBrk="1" hangingPunct="1">
              <a:spcBef>
                <a:spcPts val="0"/>
              </a:spcBef>
              <a:buFontTx/>
              <a:buNone/>
            </a:pPr>
            <a:r>
              <a:rPr lang="en-US" altLang="en-US" sz="2000" b="1" u="sng" dirty="0"/>
              <a:t>Instructor</a:t>
            </a:r>
            <a:r>
              <a:rPr lang="en-US" altLang="en-US" sz="2000" b="1" dirty="0"/>
              <a:t>:  </a:t>
            </a:r>
          </a:p>
          <a:p>
            <a:pPr marL="0" indent="0" eaLnBrk="1" hangingPunct="1">
              <a:spcBef>
                <a:spcPts val="0"/>
              </a:spcBef>
              <a:buFontTx/>
              <a:buNone/>
            </a:pPr>
            <a:r>
              <a:rPr lang="en-US" altLang="en-US" sz="2000" b="1" dirty="0"/>
              <a:t>	Angelo Guadagno</a:t>
            </a:r>
          </a:p>
          <a:p>
            <a:pPr marL="0" indent="0" eaLnBrk="1" hangingPunct="1">
              <a:spcBef>
                <a:spcPts val="0"/>
              </a:spcBef>
              <a:buFontTx/>
              <a:buNone/>
            </a:pPr>
            <a:r>
              <a:rPr lang="en-US" altLang="en-US" sz="2000" b="1" dirty="0"/>
              <a:t>	 Phone:  617-266-1028 (evening)</a:t>
            </a:r>
          </a:p>
          <a:p>
            <a:pPr marL="0" indent="0" eaLnBrk="1" hangingPunct="1">
              <a:spcBef>
                <a:spcPts val="0"/>
              </a:spcBef>
              <a:buFontTx/>
              <a:buNone/>
            </a:pPr>
            <a:r>
              <a:rPr lang="en-US" altLang="en-US" sz="2000" b="1" dirty="0"/>
              <a:t>	Cell: 617-283-6680)</a:t>
            </a:r>
          </a:p>
          <a:p>
            <a:pPr marL="0" indent="0" eaLnBrk="1" hangingPunct="1">
              <a:spcBef>
                <a:spcPts val="0"/>
              </a:spcBef>
              <a:buFontTx/>
              <a:buNone/>
            </a:pPr>
            <a:r>
              <a:rPr lang="en-US" altLang="en-US" sz="2000" b="1" dirty="0"/>
              <a:t>	Email:  angelo0527 @ gmail.com</a:t>
            </a:r>
          </a:p>
          <a:p>
            <a:pPr marL="0" indent="0" eaLnBrk="1" hangingPunct="1">
              <a:spcBef>
                <a:spcPts val="0"/>
              </a:spcBef>
              <a:buFontTx/>
              <a:buNone/>
            </a:pPr>
            <a:r>
              <a:rPr lang="en-US" altLang="en-US" sz="2000" b="1" dirty="0"/>
              <a:t>	Email:  angelog1 @ bu.edu</a:t>
            </a:r>
          </a:p>
          <a:p>
            <a:pPr marL="0" indent="0" eaLnBrk="1" hangingPunct="1">
              <a:spcBef>
                <a:spcPts val="0"/>
              </a:spcBef>
              <a:buFontTx/>
              <a:buNone/>
            </a:pPr>
            <a:endParaRPr lang="en-US" altLang="en-US" sz="2000" b="1" u="sng" dirty="0"/>
          </a:p>
          <a:p>
            <a:pPr marL="0" indent="0" eaLnBrk="1" hangingPunct="1">
              <a:spcBef>
                <a:spcPts val="0"/>
              </a:spcBef>
              <a:buFontTx/>
              <a:buNone/>
            </a:pPr>
            <a:r>
              <a:rPr lang="en-US" altLang="en-US" sz="2000" b="1" u="sng" dirty="0"/>
              <a:t>Availability:</a:t>
            </a:r>
            <a:r>
              <a:rPr lang="en-US" altLang="en-US" sz="2000" b="1" dirty="0"/>
              <a:t>  </a:t>
            </a:r>
          </a:p>
          <a:p>
            <a:pPr marL="0" indent="0" eaLnBrk="1" hangingPunct="1">
              <a:spcBef>
                <a:spcPts val="0"/>
              </a:spcBef>
              <a:buFontTx/>
              <a:buNone/>
            </a:pPr>
            <a:r>
              <a:rPr lang="en-US" altLang="en-US" sz="2000" b="1" dirty="0"/>
              <a:t>	Normally I am available during business hours at 617-283-6680 (cell). If 	not, you can leave a voice message or contact me via email. </a:t>
            </a:r>
            <a:endParaRPr lang="en-US" altLang="en-US" sz="2000" b="1" u="sng" dirty="0"/>
          </a:p>
        </p:txBody>
      </p:sp>
    </p:spTree>
    <p:extLst>
      <p:ext uri="{BB962C8B-B14F-4D97-AF65-F5344CB8AC3E}">
        <p14:creationId xmlns:p14="http://schemas.microsoft.com/office/powerpoint/2010/main" val="59379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76263" y="-152399"/>
            <a:ext cx="8445500" cy="1066800"/>
          </a:xfrm>
        </p:spPr>
        <p:txBody>
          <a:bodyPr/>
          <a:lstStyle/>
          <a:p>
            <a:r>
              <a:rPr lang="en-US" altLang="en-US" b="1" dirty="0">
                <a:ea typeface="ＭＳ Ｐゴシック" panose="020B0600070205080204" pitchFamily="34" charset="-128"/>
              </a:rPr>
              <a:t>Th</a:t>
            </a:r>
            <a:r>
              <a:rPr lang="en-US" altLang="en-US" sz="5400" b="1" dirty="0">
                <a:ea typeface="ＭＳ Ｐゴシック" panose="020B0600070205080204" pitchFamily="34" charset="-128"/>
              </a:rPr>
              <a:t>e Systems Analyst: Skills</a:t>
            </a:r>
          </a:p>
        </p:txBody>
      </p:sp>
      <p:sp>
        <p:nvSpPr>
          <p:cNvPr id="27651" name="Content Placeholder 2"/>
          <p:cNvSpPr>
            <a:spLocks noGrp="1"/>
          </p:cNvSpPr>
          <p:nvPr>
            <p:ph idx="1"/>
          </p:nvPr>
        </p:nvSpPr>
        <p:spPr>
          <a:xfrm>
            <a:off x="152400" y="1143000"/>
            <a:ext cx="9220199" cy="5410200"/>
          </a:xfrm>
        </p:spPr>
        <p:txBody>
          <a:bodyPr/>
          <a:lstStyle/>
          <a:p>
            <a:r>
              <a:rPr lang="en-US" altLang="en-US" sz="3200" dirty="0">
                <a:ea typeface="ＭＳ Ｐゴシック" panose="020B0600070205080204" pitchFamily="34" charset="-128"/>
              </a:rPr>
              <a:t>Agents of change</a:t>
            </a:r>
          </a:p>
          <a:p>
            <a:pPr lvl="1"/>
            <a:r>
              <a:rPr lang="en-US" altLang="en-US" sz="2400" dirty="0">
                <a:ea typeface="ＭＳ Ｐゴシック" panose="020B0600070205080204" pitchFamily="34" charset="-128"/>
              </a:rPr>
              <a:t>Identify ways to improve the organization</a:t>
            </a:r>
          </a:p>
          <a:p>
            <a:pPr lvl="1"/>
            <a:r>
              <a:rPr lang="en-US" altLang="en-US" sz="2400" dirty="0">
                <a:ea typeface="ＭＳ Ｐゴシック" panose="020B0600070205080204" pitchFamily="34" charset="-128"/>
              </a:rPr>
              <a:t>Motivate &amp; train others</a:t>
            </a:r>
          </a:p>
          <a:p>
            <a:r>
              <a:rPr lang="en-US" altLang="en-US" sz="3200" dirty="0">
                <a:ea typeface="ＭＳ Ｐゴシック" panose="020B0600070205080204" pitchFamily="34" charset="-128"/>
              </a:rPr>
              <a:t>Skills needed:</a:t>
            </a:r>
          </a:p>
          <a:p>
            <a:pPr lvl="1"/>
            <a:r>
              <a:rPr lang="en-US" altLang="en-US" sz="2800" dirty="0">
                <a:ea typeface="ＭＳ Ｐゴシック" panose="020B0600070205080204" pitchFamily="34" charset="-128"/>
              </a:rPr>
              <a:t>Technical: must understand the technology</a:t>
            </a:r>
          </a:p>
          <a:p>
            <a:pPr lvl="1"/>
            <a:r>
              <a:rPr lang="en-US" altLang="en-US" sz="2800" dirty="0">
                <a:ea typeface="ＭＳ Ｐゴシック" panose="020B0600070205080204" pitchFamily="34" charset="-128"/>
              </a:rPr>
              <a:t>Business: must know the business processes</a:t>
            </a:r>
          </a:p>
          <a:p>
            <a:pPr lvl="1"/>
            <a:r>
              <a:rPr lang="en-US" altLang="en-US" sz="2800" dirty="0">
                <a:ea typeface="ＭＳ Ｐゴシック" panose="020B0600070205080204" pitchFamily="34" charset="-128"/>
              </a:rPr>
              <a:t>Analytical: must be able to solve problems</a:t>
            </a:r>
          </a:p>
          <a:p>
            <a:pPr lvl="1"/>
            <a:r>
              <a:rPr lang="en-US" altLang="en-US" sz="2800" dirty="0">
                <a:ea typeface="ＭＳ Ｐゴシック" panose="020B0600070205080204" pitchFamily="34" charset="-128"/>
              </a:rPr>
              <a:t>Communications: technical &amp; non-technical audiences</a:t>
            </a:r>
          </a:p>
          <a:p>
            <a:pPr lvl="1"/>
            <a:r>
              <a:rPr lang="en-US" altLang="en-US" sz="2800" dirty="0">
                <a:ea typeface="ＭＳ Ｐゴシック" panose="020B0600070205080204" pitchFamily="34" charset="-128"/>
              </a:rPr>
              <a:t>Interpersonal: leadership &amp; management</a:t>
            </a:r>
          </a:p>
          <a:p>
            <a:pPr lvl="1"/>
            <a:r>
              <a:rPr lang="en-US" altLang="en-US" sz="2800" dirty="0">
                <a:ea typeface="ＭＳ Ｐゴシック" panose="020B0600070205080204" pitchFamily="34" charset="-128"/>
              </a:rPr>
              <a:t>Ethics: deal fairly and protect confidential information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93163" cy="6188075"/>
          </a:xfrm>
        </p:spPr>
        <p:txBody>
          <a:bodyPr/>
          <a:lstStyle/>
          <a:p>
            <a:pPr eaLnBrk="1" hangingPunct="1">
              <a:lnSpc>
                <a:spcPct val="80000"/>
              </a:lnSpc>
              <a:spcBef>
                <a:spcPct val="45000"/>
              </a:spcBef>
              <a:buFontTx/>
              <a:buNone/>
            </a:pPr>
            <a:r>
              <a:rPr lang="en-US" altLang="en-US" sz="2400" dirty="0"/>
              <a:t>1. Thou shalt not use a computer to harm other people. </a:t>
            </a:r>
          </a:p>
          <a:p>
            <a:pPr eaLnBrk="1" hangingPunct="1">
              <a:lnSpc>
                <a:spcPct val="80000"/>
              </a:lnSpc>
              <a:spcBef>
                <a:spcPct val="45000"/>
              </a:spcBef>
              <a:buClr>
                <a:schemeClr val="tx1"/>
              </a:buClr>
              <a:buFontTx/>
              <a:buNone/>
            </a:pPr>
            <a:r>
              <a:rPr lang="en-US" altLang="en-US" sz="2400" dirty="0"/>
              <a:t>2. Thou shalt not interfere with other people’s computer work. </a:t>
            </a:r>
          </a:p>
          <a:p>
            <a:pPr eaLnBrk="1" hangingPunct="1">
              <a:lnSpc>
                <a:spcPct val="80000"/>
              </a:lnSpc>
              <a:spcBef>
                <a:spcPct val="45000"/>
              </a:spcBef>
              <a:buClr>
                <a:schemeClr val="tx1"/>
              </a:buClr>
              <a:buFontTx/>
              <a:buNone/>
            </a:pPr>
            <a:r>
              <a:rPr lang="en-US" altLang="en-US" sz="2400" dirty="0"/>
              <a:t>3. Thou shalt not snoop around in other people’s computer files. </a:t>
            </a:r>
          </a:p>
          <a:p>
            <a:pPr eaLnBrk="1" hangingPunct="1">
              <a:lnSpc>
                <a:spcPct val="80000"/>
              </a:lnSpc>
              <a:spcBef>
                <a:spcPct val="45000"/>
              </a:spcBef>
              <a:buClr>
                <a:schemeClr val="tx1"/>
              </a:buClr>
              <a:buFontTx/>
              <a:buNone/>
            </a:pPr>
            <a:r>
              <a:rPr lang="en-US" altLang="en-US" sz="2400" dirty="0"/>
              <a:t>4. Thou shalt not use a computer to steal.</a:t>
            </a:r>
          </a:p>
          <a:p>
            <a:pPr eaLnBrk="1" hangingPunct="1">
              <a:lnSpc>
                <a:spcPct val="80000"/>
              </a:lnSpc>
              <a:spcBef>
                <a:spcPct val="45000"/>
              </a:spcBef>
              <a:buClr>
                <a:schemeClr val="tx1"/>
              </a:buClr>
              <a:buFontTx/>
              <a:buNone/>
            </a:pPr>
            <a:r>
              <a:rPr lang="en-US" altLang="en-US" sz="2400" dirty="0"/>
              <a:t>5. Thou shalt not use a computer to bear false witness. </a:t>
            </a:r>
          </a:p>
          <a:p>
            <a:pPr eaLnBrk="1" hangingPunct="1">
              <a:lnSpc>
                <a:spcPct val="80000"/>
              </a:lnSpc>
              <a:spcBef>
                <a:spcPct val="45000"/>
              </a:spcBef>
              <a:buClr>
                <a:schemeClr val="tx1"/>
              </a:buClr>
              <a:buFontTx/>
              <a:buNone/>
            </a:pPr>
            <a:r>
              <a:rPr lang="en-US" altLang="en-US" sz="2400" dirty="0"/>
              <a:t>6. Thou shalt not copy or use proprietary software for which you have not paid. </a:t>
            </a:r>
          </a:p>
          <a:p>
            <a:pPr eaLnBrk="1" hangingPunct="1">
              <a:lnSpc>
                <a:spcPct val="80000"/>
              </a:lnSpc>
              <a:spcBef>
                <a:spcPct val="45000"/>
              </a:spcBef>
              <a:buClr>
                <a:schemeClr val="tx1"/>
              </a:buClr>
              <a:buFontTx/>
              <a:buNone/>
            </a:pPr>
            <a:r>
              <a:rPr lang="en-US" altLang="en-US" sz="2400" dirty="0"/>
              <a:t>7. Thou shalt not use other people’s computer resources without authorization or proper compensation. </a:t>
            </a:r>
          </a:p>
          <a:p>
            <a:pPr eaLnBrk="1" hangingPunct="1">
              <a:lnSpc>
                <a:spcPct val="80000"/>
              </a:lnSpc>
              <a:spcBef>
                <a:spcPct val="45000"/>
              </a:spcBef>
              <a:buClr>
                <a:schemeClr val="tx1"/>
              </a:buClr>
              <a:buFontTx/>
              <a:buNone/>
            </a:pPr>
            <a:r>
              <a:rPr lang="en-US" altLang="en-US" sz="2400" dirty="0"/>
              <a:t>8. Thou shalt not appropriate other people’s intellectual output. </a:t>
            </a:r>
          </a:p>
          <a:p>
            <a:pPr eaLnBrk="1" hangingPunct="1">
              <a:lnSpc>
                <a:spcPct val="80000"/>
              </a:lnSpc>
              <a:spcBef>
                <a:spcPct val="45000"/>
              </a:spcBef>
              <a:buClr>
                <a:schemeClr val="tx1"/>
              </a:buClr>
              <a:buFontTx/>
              <a:buNone/>
            </a:pPr>
            <a:r>
              <a:rPr lang="en-US" altLang="en-US" sz="2400" dirty="0"/>
              <a:t>9. Thou shalt think about the social consequences of the program you are writing or the system you are designing. </a:t>
            </a:r>
          </a:p>
          <a:p>
            <a:pPr eaLnBrk="1" hangingPunct="1">
              <a:lnSpc>
                <a:spcPct val="80000"/>
              </a:lnSpc>
              <a:spcBef>
                <a:spcPct val="45000"/>
              </a:spcBef>
              <a:buClr>
                <a:schemeClr val="tx1"/>
              </a:buClr>
              <a:buFontTx/>
              <a:buNone/>
            </a:pPr>
            <a:r>
              <a:rPr lang="en-US" altLang="en-US" sz="2400" dirty="0"/>
              <a:t>10. Thou shalt always use a computer in ways that insure consideration and respect for your fellow human</a:t>
            </a:r>
          </a:p>
          <a:p>
            <a:pPr marL="0" indent="0">
              <a:buNone/>
            </a:pPr>
            <a:endParaRPr lang="en-US" sz="2400" dirty="0"/>
          </a:p>
        </p:txBody>
      </p:sp>
    </p:spTree>
    <p:extLst>
      <p:ext uri="{BB962C8B-B14F-4D97-AF65-F5344CB8AC3E}">
        <p14:creationId xmlns:p14="http://schemas.microsoft.com/office/powerpoint/2010/main" val="41481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87" y="31376"/>
            <a:ext cx="8445500" cy="855663"/>
          </a:xfrm>
        </p:spPr>
        <p:txBody>
          <a:bodyPr/>
          <a:lstStyle/>
          <a:p>
            <a:r>
              <a:rPr lang="en-US" sz="5400" dirty="0"/>
              <a:t>The Systems Analyst: Roles</a:t>
            </a:r>
          </a:p>
        </p:txBody>
      </p:sp>
      <p:sp>
        <p:nvSpPr>
          <p:cNvPr id="3" name="Content Placeholder 2"/>
          <p:cNvSpPr>
            <a:spLocks noGrp="1"/>
          </p:cNvSpPr>
          <p:nvPr>
            <p:ph idx="1"/>
          </p:nvPr>
        </p:nvSpPr>
        <p:spPr>
          <a:xfrm>
            <a:off x="0" y="887039"/>
            <a:ext cx="9448800" cy="5818561"/>
          </a:xfrm>
        </p:spPr>
        <p:txBody>
          <a:bodyPr/>
          <a:lstStyle/>
          <a:p>
            <a:r>
              <a:rPr lang="en-US" sz="2800" dirty="0"/>
              <a:t>Business Analyst</a:t>
            </a:r>
          </a:p>
          <a:p>
            <a:pPr lvl="1"/>
            <a:r>
              <a:rPr lang="en-US" sz="2400" dirty="0"/>
              <a:t>Focuses on the business issues </a:t>
            </a:r>
          </a:p>
          <a:p>
            <a:r>
              <a:rPr lang="en-US" sz="2800" dirty="0"/>
              <a:t>Systems Analyst</a:t>
            </a:r>
          </a:p>
          <a:p>
            <a:pPr lvl="1"/>
            <a:r>
              <a:rPr lang="en-US" sz="2400" i="1" dirty="0"/>
              <a:t> </a:t>
            </a:r>
            <a:r>
              <a:rPr lang="en-US" sz="2400" dirty="0"/>
              <a:t>Focuses on the IS issues </a:t>
            </a:r>
          </a:p>
          <a:p>
            <a:r>
              <a:rPr lang="en-US" sz="2800" dirty="0"/>
              <a:t>Infrastructure Analyst</a:t>
            </a:r>
          </a:p>
          <a:p>
            <a:pPr lvl="1"/>
            <a:r>
              <a:rPr lang="en-US" sz="2400" dirty="0"/>
              <a:t>Focuses on the technical issues </a:t>
            </a:r>
          </a:p>
          <a:p>
            <a:r>
              <a:rPr lang="en-US" sz="2800" dirty="0"/>
              <a:t>Change Management Analyst</a:t>
            </a:r>
          </a:p>
          <a:p>
            <a:pPr lvl="1"/>
            <a:r>
              <a:rPr lang="en-US" sz="2400" dirty="0"/>
              <a:t> Focuses on the people and management issues</a:t>
            </a:r>
          </a:p>
          <a:p>
            <a:r>
              <a:rPr lang="en-US" sz="2800" dirty="0"/>
              <a:t>Project Manager</a:t>
            </a:r>
          </a:p>
          <a:p>
            <a:pPr lvl="1"/>
            <a:r>
              <a:rPr lang="en-US" sz="2400" dirty="0"/>
              <a:t>Ensures that the project is completed on time and within budget</a:t>
            </a:r>
          </a:p>
        </p:txBody>
      </p:sp>
    </p:spTree>
    <p:extLst>
      <p:ext uri="{BB962C8B-B14F-4D97-AF65-F5344CB8AC3E}">
        <p14:creationId xmlns:p14="http://schemas.microsoft.com/office/powerpoint/2010/main" val="402711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87" y="31376"/>
            <a:ext cx="8445500" cy="855663"/>
          </a:xfrm>
        </p:spPr>
        <p:txBody>
          <a:bodyPr/>
          <a:lstStyle/>
          <a:p>
            <a:r>
              <a:rPr lang="en-US" sz="5400" dirty="0"/>
              <a:t>The Systems Analyst: Roles</a:t>
            </a:r>
          </a:p>
        </p:txBody>
      </p:sp>
      <p:sp>
        <p:nvSpPr>
          <p:cNvPr id="3" name="Content Placeholder 2"/>
          <p:cNvSpPr>
            <a:spLocks noGrp="1"/>
          </p:cNvSpPr>
          <p:nvPr>
            <p:ph idx="1"/>
          </p:nvPr>
        </p:nvSpPr>
        <p:spPr>
          <a:xfrm>
            <a:off x="0" y="887039"/>
            <a:ext cx="9448800" cy="5818561"/>
          </a:xfrm>
        </p:spPr>
        <p:txBody>
          <a:bodyPr/>
          <a:lstStyle/>
          <a:p>
            <a:r>
              <a:rPr lang="en-US" sz="2800" dirty="0"/>
              <a:t>Business Analyst</a:t>
            </a:r>
          </a:p>
          <a:p>
            <a:pPr lvl="1"/>
            <a:r>
              <a:rPr lang="en-US" sz="2400" dirty="0"/>
              <a:t>Focuses on the business issues </a:t>
            </a:r>
          </a:p>
          <a:p>
            <a:r>
              <a:rPr lang="en-US" sz="2800" dirty="0"/>
              <a:t>Systems Analyst</a:t>
            </a:r>
          </a:p>
          <a:p>
            <a:pPr lvl="1"/>
            <a:r>
              <a:rPr lang="en-US" sz="2400" i="1" dirty="0"/>
              <a:t> </a:t>
            </a:r>
            <a:r>
              <a:rPr lang="en-US" sz="2400" dirty="0"/>
              <a:t>Focuses on the IS issues </a:t>
            </a:r>
          </a:p>
          <a:p>
            <a:r>
              <a:rPr lang="en-US" sz="2800" dirty="0"/>
              <a:t>Infrastructure Analyst</a:t>
            </a:r>
          </a:p>
          <a:p>
            <a:pPr lvl="1"/>
            <a:r>
              <a:rPr lang="en-US" sz="2400" dirty="0"/>
              <a:t>Focuses on the technical issues </a:t>
            </a:r>
          </a:p>
          <a:p>
            <a:r>
              <a:rPr lang="en-US" sz="2800" dirty="0"/>
              <a:t>Change Management Analyst</a:t>
            </a:r>
          </a:p>
          <a:p>
            <a:pPr lvl="1"/>
            <a:r>
              <a:rPr lang="en-US" sz="2400" dirty="0"/>
              <a:t> Focuses on the people and management issues</a:t>
            </a:r>
          </a:p>
          <a:p>
            <a:r>
              <a:rPr lang="en-US" sz="2800" dirty="0"/>
              <a:t>Project Manager</a:t>
            </a:r>
          </a:p>
          <a:p>
            <a:pPr lvl="1"/>
            <a:r>
              <a:rPr lang="en-US" sz="2400" dirty="0"/>
              <a:t>Ensures that the project is completed on time and within budget</a:t>
            </a:r>
          </a:p>
        </p:txBody>
      </p:sp>
    </p:spTree>
    <p:extLst>
      <p:ext uri="{BB962C8B-B14F-4D97-AF65-F5344CB8AC3E}">
        <p14:creationId xmlns:p14="http://schemas.microsoft.com/office/powerpoint/2010/main" val="657866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9677400" cy="6340475"/>
          </a:xfrm>
        </p:spPr>
        <p:txBody>
          <a:bodyPr/>
          <a:lstStyle/>
          <a:p>
            <a:pPr marL="0" indent="0">
              <a:buNone/>
            </a:pPr>
            <a:r>
              <a:rPr lang="en-US" sz="3200" b="1" dirty="0"/>
              <a:t>Developing an information system is similar to building a house because you have to</a:t>
            </a:r>
          </a:p>
          <a:p>
            <a:pPr marL="0" indent="0">
              <a:buNone/>
            </a:pPr>
            <a:r>
              <a:rPr lang="en-US" sz="3200" b="1" dirty="0"/>
              <a:t>	a. start with a basic idea of what is needed</a:t>
            </a:r>
          </a:p>
          <a:p>
            <a:pPr marL="0" indent="0">
              <a:buNone/>
            </a:pPr>
            <a:r>
              <a:rPr lang="en-US" sz="3200" b="1" dirty="0"/>
              <a:t>	b. create simple drawings of what is needed and 	allow the customer to provide feedback</a:t>
            </a:r>
          </a:p>
          <a:p>
            <a:pPr marL="0" indent="0">
              <a:buNone/>
            </a:pPr>
            <a:r>
              <a:rPr lang="en-US" sz="3200" b="1" dirty="0"/>
              <a:t>	c. develop a detailed set of blueprints</a:t>
            </a:r>
          </a:p>
          <a:p>
            <a:pPr marL="0" indent="0">
              <a:buNone/>
            </a:pPr>
            <a:r>
              <a:rPr lang="en-US" sz="3200" b="1" dirty="0"/>
              <a:t>	d. actually build the project, often with some 	changes directed by the customer</a:t>
            </a:r>
          </a:p>
          <a:p>
            <a:pPr marL="0" indent="0">
              <a:buNone/>
            </a:pPr>
            <a:r>
              <a:rPr lang="en-US" sz="3200" b="1" dirty="0"/>
              <a:t>	e. all of the above</a:t>
            </a:r>
          </a:p>
          <a:p>
            <a:pPr marL="0" indent="0">
              <a:buNone/>
            </a:pPr>
            <a:endParaRPr lang="en-US" dirty="0"/>
          </a:p>
        </p:txBody>
      </p:sp>
    </p:spTree>
    <p:extLst>
      <p:ext uri="{BB962C8B-B14F-4D97-AF65-F5344CB8AC3E}">
        <p14:creationId xmlns:p14="http://schemas.microsoft.com/office/powerpoint/2010/main" val="3786330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9296400" cy="6096000"/>
          </a:xfrm>
        </p:spPr>
        <p:txBody>
          <a:bodyPr/>
          <a:lstStyle/>
          <a:p>
            <a:pPr marL="0" indent="0">
              <a:buNone/>
            </a:pPr>
            <a:r>
              <a:rPr lang="en-US" sz="2800" b="1" dirty="0"/>
              <a:t>The analysis phase of the SDLC answers which questions _____.</a:t>
            </a:r>
          </a:p>
          <a:p>
            <a:pPr marL="0" indent="0">
              <a:buNone/>
            </a:pPr>
            <a:r>
              <a:rPr lang="en-US" sz="2800" b="1" dirty="0"/>
              <a:t>	a. who will create the system and when will it be used</a:t>
            </a:r>
          </a:p>
          <a:p>
            <a:pPr marL="0" indent="0">
              <a:buNone/>
            </a:pPr>
            <a:r>
              <a:rPr lang="en-US" sz="2800" b="1" dirty="0"/>
              <a:t>	b. who will the system be for, what the system will do, 	when 	will it be used, and where will it be used</a:t>
            </a:r>
          </a:p>
          <a:p>
            <a:pPr marL="0" indent="0">
              <a:buNone/>
            </a:pPr>
            <a:r>
              <a:rPr lang="en-US" sz="2800" b="1" dirty="0"/>
              <a:t>	c. why build the system, what the system will be, and 	how the system will work</a:t>
            </a:r>
          </a:p>
          <a:p>
            <a:pPr marL="0" indent="0">
              <a:buNone/>
            </a:pPr>
            <a:r>
              <a:rPr lang="en-US" sz="2800" b="1" dirty="0"/>
              <a:t>	d. why build the system, who will the system be for, 	when will it be used, and how the system will work</a:t>
            </a:r>
          </a:p>
          <a:p>
            <a:pPr marL="0" indent="0">
              <a:buNone/>
            </a:pPr>
            <a:r>
              <a:rPr lang="en-US" sz="2800" b="1" dirty="0"/>
              <a:t>	e. why build the system, who will the system be for, 	when will it be used, and where will it be used</a:t>
            </a:r>
          </a:p>
          <a:p>
            <a:pPr marL="0" indent="0">
              <a:buNone/>
            </a:pPr>
            <a:endParaRPr lang="en-US" dirty="0"/>
          </a:p>
          <a:p>
            <a:pPr marL="0" indent="0">
              <a:buNone/>
            </a:pPr>
            <a:r>
              <a:rPr lang="en-US" dirty="0" err="1"/>
              <a:t>Ans</a:t>
            </a:r>
            <a:r>
              <a:rPr lang="en-US" dirty="0"/>
              <a:t>: b</a:t>
            </a:r>
          </a:p>
          <a:p>
            <a:pPr marL="0" indent="0">
              <a:buNone/>
            </a:pPr>
            <a:endParaRPr lang="en-US" dirty="0"/>
          </a:p>
        </p:txBody>
      </p:sp>
    </p:spTree>
    <p:extLst>
      <p:ext uri="{BB962C8B-B14F-4D97-AF65-F5344CB8AC3E}">
        <p14:creationId xmlns:p14="http://schemas.microsoft.com/office/powerpoint/2010/main" val="324180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9067800" cy="5959475"/>
          </a:xfrm>
        </p:spPr>
        <p:txBody>
          <a:bodyPr/>
          <a:lstStyle/>
          <a:p>
            <a:pPr marL="0" indent="0">
              <a:buNone/>
            </a:pPr>
            <a:r>
              <a:rPr lang="en-US" sz="4000" b="1" dirty="0"/>
              <a:t>In which phase of the SDLC is the system specification developed?</a:t>
            </a:r>
          </a:p>
          <a:p>
            <a:pPr marL="0" indent="0">
              <a:buNone/>
            </a:pPr>
            <a:r>
              <a:rPr lang="en-US" sz="4000" b="1" dirty="0"/>
              <a:t>	a. analysis</a:t>
            </a:r>
          </a:p>
          <a:p>
            <a:pPr marL="0" indent="0">
              <a:buNone/>
            </a:pPr>
            <a:r>
              <a:rPr lang="en-US" sz="4000" b="1" dirty="0"/>
              <a:t>	b. design</a:t>
            </a:r>
          </a:p>
          <a:p>
            <a:pPr marL="0" indent="0">
              <a:buNone/>
            </a:pPr>
            <a:r>
              <a:rPr lang="en-US" sz="4000" b="1" dirty="0"/>
              <a:t>	c. implementation </a:t>
            </a:r>
          </a:p>
          <a:p>
            <a:pPr marL="0" indent="0">
              <a:buNone/>
            </a:pPr>
            <a:r>
              <a:rPr lang="en-US" sz="4000" b="1" dirty="0"/>
              <a:t>	d. planning</a:t>
            </a:r>
          </a:p>
          <a:p>
            <a:pPr marL="0" indent="0">
              <a:buNone/>
            </a:pPr>
            <a:r>
              <a:rPr lang="en-US" sz="4000" b="1" dirty="0"/>
              <a:t>	e. system delivery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7630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340475"/>
          </a:xfrm>
        </p:spPr>
        <p:txBody>
          <a:bodyPr/>
          <a:lstStyle/>
          <a:p>
            <a:pPr marL="0" indent="0" algn="ctr">
              <a:buNone/>
            </a:pPr>
            <a:r>
              <a:rPr lang="en-US" sz="6600" b="1" dirty="0"/>
              <a:t>Briefly summarize the purpose of the analysis phase in SDLC.  Explain why it exists and what it contributes to the completion of the system</a:t>
            </a:r>
            <a:r>
              <a:rPr lang="en-US" sz="3200" b="1" dirty="0"/>
              <a:t>. </a:t>
            </a:r>
          </a:p>
          <a:p>
            <a:pPr marL="0" indent="0">
              <a:buNone/>
            </a:pPr>
            <a:endParaRPr lang="en-US" dirty="0"/>
          </a:p>
        </p:txBody>
      </p:sp>
    </p:spTree>
    <p:extLst>
      <p:ext uri="{BB962C8B-B14F-4D97-AF65-F5344CB8AC3E}">
        <p14:creationId xmlns:p14="http://schemas.microsoft.com/office/powerpoint/2010/main" val="104367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601200" cy="6111875"/>
          </a:xfrm>
        </p:spPr>
        <p:txBody>
          <a:bodyPr/>
          <a:lstStyle/>
          <a:p>
            <a:pPr marL="0" indent="0">
              <a:buNone/>
            </a:pPr>
            <a:r>
              <a:rPr lang="en-US" sz="5400" b="1" dirty="0"/>
              <a:t>The planning phase is the fundamental process of understanding how an information system should be built and determining who on the project team will build it.</a:t>
            </a:r>
          </a:p>
          <a:p>
            <a:pPr marL="0" indent="0">
              <a:buNone/>
            </a:pPr>
            <a:r>
              <a:rPr lang="en-US" sz="5400" b="1" dirty="0"/>
              <a:t>True / False ?</a:t>
            </a:r>
          </a:p>
          <a:p>
            <a:pPr marL="0" indent="0">
              <a:buNone/>
            </a:pPr>
            <a:endParaRPr lang="en-US" dirty="0"/>
          </a:p>
        </p:txBody>
      </p:sp>
    </p:spTree>
    <p:extLst>
      <p:ext uri="{BB962C8B-B14F-4D97-AF65-F5344CB8AC3E}">
        <p14:creationId xmlns:p14="http://schemas.microsoft.com/office/powerpoint/2010/main" val="678355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r>
              <a:rPr lang="en-US" altLang="en-US" sz="6600" b="1" dirty="0">
                <a:ea typeface="ＭＳ Ｐゴシック" panose="020B0600070205080204" pitchFamily="34" charset="-128"/>
              </a:rPr>
              <a:t>Why do we need a formal process for Information for Information Technology (IT) Systems? </a:t>
            </a:r>
            <a:endParaRPr lang="en-US" sz="6600" dirty="0"/>
          </a:p>
        </p:txBody>
      </p:sp>
    </p:spTree>
    <p:extLst>
      <p:ext uri="{BB962C8B-B14F-4D97-AF65-F5344CB8AC3E}">
        <p14:creationId xmlns:p14="http://schemas.microsoft.com/office/powerpoint/2010/main" val="230463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9982200" cy="6553200"/>
          </a:xfrm>
        </p:spPr>
        <p:txBody>
          <a:bodyPr/>
          <a:lstStyle/>
          <a:p>
            <a:pPr marL="0" indent="0">
              <a:buNone/>
            </a:pPr>
            <a:r>
              <a:rPr lang="en-US" sz="3200" b="1" dirty="0"/>
              <a:t>Course Objectives</a:t>
            </a:r>
          </a:p>
          <a:p>
            <a:pPr marL="0" indent="0">
              <a:buNone/>
            </a:pPr>
            <a:r>
              <a:rPr lang="en-US" sz="2800" b="1" dirty="0"/>
              <a:t>This course is designed to enable you to:</a:t>
            </a:r>
          </a:p>
          <a:p>
            <a:pPr marL="0" indent="0">
              <a:buNone/>
            </a:pPr>
            <a:r>
              <a:rPr lang="en-US" dirty="0"/>
              <a:t>	</a:t>
            </a:r>
            <a:r>
              <a:rPr lang="en-US" sz="2800" dirty="0"/>
              <a:t>Discriminate among types of business systems </a:t>
            </a:r>
          </a:p>
          <a:p>
            <a:pPr marL="0" indent="0">
              <a:buNone/>
            </a:pPr>
            <a:r>
              <a:rPr lang="en-US" sz="2800" dirty="0"/>
              <a:t>	Explain and summarize a proposed systems analysis project </a:t>
            </a:r>
          </a:p>
          <a:p>
            <a:pPr marL="0" indent="0">
              <a:buNone/>
            </a:pPr>
            <a:r>
              <a:rPr lang="en-US" sz="2800" dirty="0"/>
              <a:t>	Assess and critique the issues of working in a team </a:t>
            </a:r>
          </a:p>
          <a:p>
            <a:pPr marL="0" indent="0">
              <a:buNone/>
            </a:pPr>
            <a:r>
              <a:rPr lang="en-US" sz="2800" dirty="0"/>
              <a:t>	Distinguish between system-level and low-level requirements </a:t>
            </a:r>
          </a:p>
          <a:p>
            <a:pPr marL="0" indent="0">
              <a:buNone/>
            </a:pPr>
            <a:r>
              <a:rPr lang="en-US" sz="2800" dirty="0"/>
              <a:t>	Distinguish between architectural and detailed designs </a:t>
            </a:r>
          </a:p>
          <a:p>
            <a:pPr marL="0" indent="0">
              <a:buNone/>
            </a:pPr>
            <a:r>
              <a:rPr lang="en-US" sz="2800" dirty="0"/>
              <a:t>	Rank the goals of good system design </a:t>
            </a:r>
          </a:p>
          <a:p>
            <a:pPr marL="0" indent="0">
              <a:buNone/>
            </a:pPr>
            <a:r>
              <a:rPr lang="en-US" sz="2800" dirty="0"/>
              <a:t>	Understand UML models </a:t>
            </a:r>
          </a:p>
          <a:p>
            <a:pPr marL="0" indent="0">
              <a:buNone/>
            </a:pPr>
            <a:endParaRPr lang="en-US" dirty="0"/>
          </a:p>
        </p:txBody>
      </p:sp>
    </p:spTree>
    <p:extLst>
      <p:ext uri="{BB962C8B-B14F-4D97-AF65-F5344CB8AC3E}">
        <p14:creationId xmlns:p14="http://schemas.microsoft.com/office/powerpoint/2010/main" val="2905263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does each phase of the SDLC have in common?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308000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is the core concept of the SDLC approach? </a:t>
            </a:r>
            <a:endParaRPr lang="en-US" altLang="en-US" sz="6600" b="1" u="sng" dirty="0">
              <a:ea typeface="ＭＳ Ｐゴシック" panose="020B0600070205080204" pitchFamily="34" charset="-128"/>
            </a:endParaRPr>
          </a:p>
        </p:txBody>
      </p:sp>
    </p:spTree>
    <p:extLst>
      <p:ext uri="{BB962C8B-B14F-4D97-AF65-F5344CB8AC3E}">
        <p14:creationId xmlns:p14="http://schemas.microsoft.com/office/powerpoint/2010/main" val="807332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questions should be answered during the planning phase?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2668500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questions should be answered during the analysis phase?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3109986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6600" b="1" dirty="0">
              <a:solidFill>
                <a:schemeClr val="tx1"/>
              </a:solidFill>
              <a:cs typeface="ＭＳ Ｐゴシック" pitchFamily="-107" charset="-128"/>
            </a:endParaRPr>
          </a:p>
          <a:p>
            <a:pPr marL="0" indent="0" algn="ctr">
              <a:buNone/>
            </a:pPr>
            <a:r>
              <a:rPr lang="en-US" sz="6600" b="1" dirty="0">
                <a:solidFill>
                  <a:schemeClr val="tx1"/>
                </a:solidFill>
                <a:cs typeface="ＭＳ Ｐゴシック" pitchFamily="-107" charset="-128"/>
              </a:rPr>
              <a:t>In terms of software development what is a methodology? </a:t>
            </a:r>
            <a:endParaRPr lang="en-US" sz="6600" dirty="0"/>
          </a:p>
        </p:txBody>
      </p:sp>
    </p:spTree>
    <p:extLst>
      <p:ext uri="{BB962C8B-B14F-4D97-AF65-F5344CB8AC3E}">
        <p14:creationId xmlns:p14="http://schemas.microsoft.com/office/powerpoint/2010/main" val="708533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6600" b="1" dirty="0"/>
          </a:p>
          <a:p>
            <a:pPr marL="0" indent="0" algn="ctr">
              <a:buNone/>
            </a:pPr>
            <a:r>
              <a:rPr lang="en-US" sz="6600" b="1" dirty="0"/>
              <a:t>What is systems analysis? </a:t>
            </a:r>
            <a:endParaRPr lang="en-US" sz="6600" dirty="0"/>
          </a:p>
        </p:txBody>
      </p:sp>
    </p:spTree>
    <p:extLst>
      <p:ext uri="{BB962C8B-B14F-4D97-AF65-F5344CB8AC3E}">
        <p14:creationId xmlns:p14="http://schemas.microsoft.com/office/powerpoint/2010/main" val="297268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6600" b="1" dirty="0"/>
          </a:p>
          <a:p>
            <a:pPr marL="0" indent="0" algn="ctr">
              <a:buNone/>
            </a:pPr>
            <a:r>
              <a:rPr lang="en-US" sz="6600" b="1" dirty="0"/>
              <a:t>Why does the SA need to have business knowledge?</a:t>
            </a:r>
            <a:endParaRPr lang="en-US" sz="6600" dirty="0"/>
          </a:p>
        </p:txBody>
      </p:sp>
    </p:spTree>
    <p:extLst>
      <p:ext uri="{BB962C8B-B14F-4D97-AF65-F5344CB8AC3E}">
        <p14:creationId xmlns:p14="http://schemas.microsoft.com/office/powerpoint/2010/main" val="1447937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649"/>
            <a:ext cx="9144000" cy="6111875"/>
          </a:xfrm>
        </p:spPr>
        <p:txBody>
          <a:bodyPr/>
          <a:lstStyle/>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is Structured Design? </a:t>
            </a:r>
            <a:endParaRPr lang="en-US" sz="6000" dirty="0">
              <a:solidFill>
                <a:prstClr val="black"/>
              </a:solidFill>
              <a:latin typeface="Calibri"/>
            </a:endParaRPr>
          </a:p>
        </p:txBody>
      </p:sp>
    </p:spTree>
    <p:extLst>
      <p:ext uri="{BB962C8B-B14F-4D97-AF65-F5344CB8AC3E}">
        <p14:creationId xmlns:p14="http://schemas.microsoft.com/office/powerpoint/2010/main" val="2596986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9144000" cy="6111875"/>
          </a:xfrm>
        </p:spPr>
        <p:txBody>
          <a:bodyPr/>
          <a:lstStyle/>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is Waterfall development? </a:t>
            </a:r>
            <a:endParaRPr lang="en-US" sz="6000" dirty="0">
              <a:solidFill>
                <a:prstClr val="black"/>
              </a:solidFill>
              <a:latin typeface="Calibri"/>
            </a:endParaRPr>
          </a:p>
        </p:txBody>
      </p:sp>
    </p:spTree>
    <p:extLst>
      <p:ext uri="{BB962C8B-B14F-4D97-AF65-F5344CB8AC3E}">
        <p14:creationId xmlns:p14="http://schemas.microsoft.com/office/powerpoint/2010/main" val="1383049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649"/>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are the advantages of a waterfall methodology? </a:t>
            </a:r>
            <a:endParaRPr lang="en-US" sz="6000" dirty="0">
              <a:solidFill>
                <a:prstClr val="black"/>
              </a:solidFill>
              <a:latin typeface="Calibri"/>
            </a:endParaRPr>
          </a:p>
        </p:txBody>
      </p:sp>
    </p:spTree>
    <p:extLst>
      <p:ext uri="{BB962C8B-B14F-4D97-AF65-F5344CB8AC3E}">
        <p14:creationId xmlns:p14="http://schemas.microsoft.com/office/powerpoint/2010/main" val="206935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525000" cy="6111875"/>
          </a:xfrm>
        </p:spPr>
        <p:txBody>
          <a:bodyPr/>
          <a:lstStyle/>
          <a:p>
            <a:pPr marL="0" indent="0">
              <a:buNone/>
            </a:pPr>
            <a:r>
              <a:rPr lang="en-US" sz="4400" b="1" dirty="0"/>
              <a:t>One (1) course, Three (3) sections</a:t>
            </a:r>
          </a:p>
          <a:p>
            <a:pPr marL="0" indent="0">
              <a:buNone/>
            </a:pPr>
            <a:r>
              <a:rPr lang="en-US" sz="4400" b="1" dirty="0"/>
              <a:t>Three (3) Websites</a:t>
            </a:r>
          </a:p>
          <a:p>
            <a:pPr marL="0" indent="0">
              <a:buNone/>
            </a:pPr>
            <a:r>
              <a:rPr lang="en-US" sz="4400" b="1" dirty="0"/>
              <a:t>The nature of the E1 Section dictates:</a:t>
            </a:r>
          </a:p>
          <a:p>
            <a:pPr marL="0" indent="0">
              <a:buNone/>
            </a:pPr>
            <a:r>
              <a:rPr lang="en-US" dirty="0"/>
              <a:t>	</a:t>
            </a:r>
            <a:r>
              <a:rPr lang="en-US" sz="4800" dirty="0"/>
              <a:t>Similar but different</a:t>
            </a:r>
          </a:p>
          <a:p>
            <a:pPr marL="0" indent="0">
              <a:buNone/>
            </a:pPr>
            <a:r>
              <a:rPr lang="en-US" sz="4800" dirty="0"/>
              <a:t>		Assignments</a:t>
            </a:r>
          </a:p>
          <a:p>
            <a:pPr marL="0" indent="0">
              <a:buNone/>
            </a:pPr>
            <a:r>
              <a:rPr lang="en-US" sz="4800" dirty="0"/>
              <a:t>		Quizzes, Final</a:t>
            </a:r>
          </a:p>
          <a:p>
            <a:pPr marL="0" indent="0">
              <a:buNone/>
            </a:pPr>
            <a:r>
              <a:rPr lang="en-US" sz="4800" dirty="0"/>
              <a:t>		Discussions</a:t>
            </a:r>
          </a:p>
          <a:p>
            <a:pPr marL="0" indent="0">
              <a:buNone/>
            </a:pPr>
            <a:endParaRPr lang="en-US" dirty="0"/>
          </a:p>
        </p:txBody>
      </p:sp>
    </p:spTree>
    <p:extLst>
      <p:ext uri="{BB962C8B-B14F-4D97-AF65-F5344CB8AC3E}">
        <p14:creationId xmlns:p14="http://schemas.microsoft.com/office/powerpoint/2010/main" val="1889304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649"/>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spcBef>
                <a:spcPct val="30000"/>
              </a:spcBef>
              <a:buClrTx/>
              <a:buSzTx/>
              <a:buNone/>
            </a:pPr>
            <a:endParaRPr lang="en-US" sz="1400"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are the disadvantages of a waterfall methodology? </a:t>
            </a:r>
            <a:endParaRPr lang="en-US" sz="6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5076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is a parallel methodology? </a:t>
            </a:r>
            <a:endParaRPr lang="en-US" sz="6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47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are Rapid Application Development Methodologies? </a:t>
            </a:r>
            <a:endParaRPr lang="en-US" sz="6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93769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is a Phased Development Methodology?</a:t>
            </a:r>
            <a:endParaRPr lang="en-US" sz="6000" dirty="0">
              <a:solidFill>
                <a:prstClr val="black"/>
              </a:solidFill>
              <a:latin typeface="Arial" panose="020B0604020202020204" pitchFamily="34" charset="0"/>
              <a:cs typeface="Arial" panose="020B0604020202020204" pitchFamily="34" charset="0"/>
            </a:endParaRPr>
          </a:p>
          <a:p>
            <a:pPr marL="0" lvl="0" indent="0">
              <a:spcBef>
                <a:spcPct val="30000"/>
              </a:spcBef>
              <a:buClrTx/>
              <a:buSzTx/>
              <a:buNone/>
            </a:pPr>
            <a:endParaRPr lang="en-US"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474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spcBef>
                <a:spcPct val="30000"/>
              </a:spcBef>
              <a:buClrTx/>
              <a:buSzTx/>
              <a:buNone/>
            </a:pPr>
            <a:endParaRPr lang="en-US" sz="1400" dirty="0">
              <a:solidFill>
                <a:prstClr val="black"/>
              </a:solidFill>
              <a:latin typeface="Calibri"/>
            </a:endParaRPr>
          </a:p>
          <a:p>
            <a:pPr marL="0" lvl="0" indent="0">
              <a:spcBef>
                <a:spcPct val="30000"/>
              </a:spcBef>
              <a:buClrTx/>
              <a:buSzTx/>
              <a:buNone/>
            </a:pPr>
            <a:endParaRPr lang="en-US" sz="4400"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are the advantages of a Phased Approach?</a:t>
            </a:r>
            <a:r>
              <a:rPr lang="en-US" sz="6000" dirty="0">
                <a:solidFill>
                  <a:prstClr val="black"/>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31784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is a Prototyping Based Methodology?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5826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lgn="ctr">
              <a:spcBef>
                <a:spcPct val="30000"/>
              </a:spcBef>
              <a:buClrTx/>
              <a:buSzTx/>
              <a:buNone/>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6000" b="1" dirty="0">
                <a:solidFill>
                  <a:prstClr val="black"/>
                </a:solidFill>
                <a:latin typeface="Arial" panose="020B0604020202020204" pitchFamily="34" charset="0"/>
                <a:cs typeface="Arial" panose="020B0604020202020204" pitchFamily="34" charset="0"/>
              </a:rPr>
              <a:t>What are the disadvantages of a Prototyping Based Methodology?</a:t>
            </a:r>
            <a:r>
              <a:rPr lang="en-US" sz="6000" dirty="0">
                <a:solidFill>
                  <a:prstClr val="black"/>
                </a:solidFill>
                <a:latin typeface="Arial" panose="020B0604020202020204" pitchFamily="34" charset="0"/>
                <a:cs typeface="Arial" panose="020B0604020202020204" pitchFamily="34" charset="0"/>
              </a:rPr>
              <a:t> </a:t>
            </a:r>
          </a:p>
          <a:p>
            <a:pPr marL="0" lvl="0" indent="0">
              <a:spcBef>
                <a:spcPct val="30000"/>
              </a:spcBef>
              <a:buClrTx/>
              <a:buSzTx/>
              <a:buNone/>
            </a:pPr>
            <a:r>
              <a:rPr lang="en-US" sz="2000" dirty="0">
                <a:solidFill>
                  <a:prstClr val="black"/>
                </a:solidFill>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287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lgn="ctr">
              <a:spcBef>
                <a:spcPct val="30000"/>
              </a:spcBef>
              <a:buClrTx/>
              <a:buSzTx/>
              <a:buNone/>
            </a:pPr>
            <a:endParaRPr lang="en-US" sz="2000"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endParaRPr lang="en-US" sz="2000"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pPr>
            <a:r>
              <a:rPr lang="en-US" sz="2000" dirty="0">
                <a:solidFill>
                  <a:prstClr val="black"/>
                </a:solidFill>
                <a:latin typeface="Arial" panose="020B0604020202020204" pitchFamily="34" charset="0"/>
                <a:cs typeface="Arial" panose="020B0604020202020204" pitchFamily="34" charset="0"/>
              </a:rPr>
              <a:t> </a:t>
            </a:r>
            <a:r>
              <a:rPr lang="en-US" sz="6000" b="1" dirty="0">
                <a:solidFill>
                  <a:prstClr val="black"/>
                </a:solidFill>
                <a:latin typeface="Arial" panose="020B0604020202020204" pitchFamily="34" charset="0"/>
                <a:cs typeface="Arial" panose="020B0604020202020204" pitchFamily="34" charset="0"/>
              </a:rPr>
              <a:t>What is Agile Development? </a:t>
            </a:r>
            <a:endParaRPr lang="en-US" sz="6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4372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spcBef>
                <a:spcPct val="30000"/>
              </a:spcBef>
              <a:buClrTx/>
              <a:buSzTx/>
              <a:buNone/>
              <a:defRPr/>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defRPr/>
            </a:pPr>
            <a:r>
              <a:rPr lang="en-US" sz="6000" b="1" dirty="0">
                <a:solidFill>
                  <a:prstClr val="black"/>
                </a:solidFill>
                <a:latin typeface="Arial" panose="020B0604020202020204" pitchFamily="34" charset="0"/>
                <a:cs typeface="Arial" panose="020B0604020202020204" pitchFamily="34" charset="0"/>
              </a:rPr>
              <a:t>What are some of the disadvantages of Agile Development? </a:t>
            </a:r>
            <a:endParaRPr lang="en-US" sz="6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857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7" y="0"/>
            <a:ext cx="9144000" cy="6111875"/>
          </a:xfrm>
        </p:spPr>
        <p:txBody>
          <a:bodyPr/>
          <a:lstStyle/>
          <a:p>
            <a:pPr marL="0" lvl="0" indent="0" algn="ctr">
              <a:spcBef>
                <a:spcPct val="30000"/>
              </a:spcBef>
              <a:buClrTx/>
              <a:buSzTx/>
              <a:buNone/>
              <a:defRPr/>
            </a:pPr>
            <a:endParaRPr lang="en-US" sz="6000" b="1" dirty="0">
              <a:solidFill>
                <a:prstClr val="black"/>
              </a:solidFill>
              <a:latin typeface="Arial" panose="020B0604020202020204" pitchFamily="34" charset="0"/>
              <a:cs typeface="Arial" panose="020B0604020202020204" pitchFamily="34" charset="0"/>
            </a:endParaRPr>
          </a:p>
          <a:p>
            <a:pPr marL="0" lvl="0" indent="0" algn="ctr">
              <a:spcBef>
                <a:spcPct val="30000"/>
              </a:spcBef>
              <a:buClrTx/>
              <a:buSzTx/>
              <a:buNone/>
              <a:defRPr/>
            </a:pPr>
            <a:r>
              <a:rPr lang="en-US" sz="6000" b="1" dirty="0">
                <a:solidFill>
                  <a:prstClr val="black"/>
                </a:solidFill>
                <a:latin typeface="Arial" panose="020B0604020202020204" pitchFamily="34" charset="0"/>
                <a:cs typeface="Arial" panose="020B0604020202020204" pitchFamily="34" charset="0"/>
              </a:rPr>
              <a:t>What is a Scrum Methodology</a:t>
            </a:r>
            <a:r>
              <a:rPr lang="en-US" sz="6000" dirty="0">
                <a:solidFill>
                  <a:prstClr val="black"/>
                </a:solidFill>
                <a:latin typeface="Arial" panose="020B0604020202020204" pitchFamily="34" charset="0"/>
                <a:cs typeface="Arial" panose="020B0604020202020204" pitchFamily="34" charset="0"/>
              </a:rPr>
              <a:t>?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09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906000" cy="6188075"/>
          </a:xfrm>
        </p:spPr>
        <p:txBody>
          <a:bodyPr/>
          <a:lstStyle/>
          <a:p>
            <a:pPr marL="0" indent="0">
              <a:buNone/>
            </a:pPr>
            <a:r>
              <a:rPr lang="en-US" sz="4000" b="1" dirty="0"/>
              <a:t>Focus:  </a:t>
            </a:r>
          </a:p>
          <a:p>
            <a:pPr marL="0" indent="0">
              <a:buNone/>
            </a:pPr>
            <a:r>
              <a:rPr lang="en-US" sz="4000" dirty="0"/>
              <a:t>The focus of the class will be to interactively discuss contemporary issues and methods of systems analysis and design. The methodology will include lecture, group discussion, on line discussion, and presentation of your team project (In Class Section) The assumption is that each student brings professional experience and background which contributes to the analysis and discussion of the material.</a:t>
            </a:r>
          </a:p>
        </p:txBody>
      </p:sp>
    </p:spTree>
    <p:extLst>
      <p:ext uri="{BB962C8B-B14F-4D97-AF65-F5344CB8AC3E}">
        <p14:creationId xmlns:p14="http://schemas.microsoft.com/office/powerpoint/2010/main" val="10922915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0"/>
            <a:ext cx="8445500" cy="1524000"/>
          </a:xfrm>
        </p:spPr>
        <p:txBody>
          <a:bodyPr/>
          <a:lstStyle/>
          <a:p>
            <a:pPr eaLnBrk="1" hangingPunct="1"/>
            <a:r>
              <a:rPr lang="en-US" altLang="en-US" b="1" dirty="0">
                <a:ea typeface="ＭＳ Ｐゴシック" panose="020B0600070205080204" pitchFamily="34" charset="-128"/>
              </a:rPr>
              <a:t>Object-Oriented </a:t>
            </a:r>
            <a:br>
              <a:rPr lang="en-US" altLang="en-US" b="1" dirty="0">
                <a:ea typeface="ＭＳ Ｐゴシック" panose="020B0600070205080204" pitchFamily="34" charset="-128"/>
              </a:rPr>
            </a:br>
            <a:r>
              <a:rPr lang="en-US" altLang="en-US" b="1" dirty="0">
                <a:ea typeface="ＭＳ Ｐゴシック" panose="020B0600070205080204" pitchFamily="34" charset="-128"/>
              </a:rPr>
              <a:t>Systems Analysis &amp; Design</a:t>
            </a:r>
          </a:p>
        </p:txBody>
      </p:sp>
      <p:sp>
        <p:nvSpPr>
          <p:cNvPr id="29699" name="Content Placeholder 2"/>
          <p:cNvSpPr>
            <a:spLocks noGrp="1"/>
          </p:cNvSpPr>
          <p:nvPr>
            <p:ph idx="1"/>
          </p:nvPr>
        </p:nvSpPr>
        <p:spPr>
          <a:xfrm>
            <a:off x="0" y="1524001"/>
            <a:ext cx="9361489" cy="5029198"/>
          </a:xfrm>
        </p:spPr>
        <p:txBody>
          <a:bodyPr/>
          <a:lstStyle/>
          <a:p>
            <a:pPr eaLnBrk="1" hangingPunct="1"/>
            <a:r>
              <a:rPr lang="en-US" altLang="en-US" sz="4000" b="1" dirty="0">
                <a:ea typeface="ＭＳ Ｐゴシック" panose="020B0600070205080204" pitchFamily="34" charset="-128"/>
              </a:rPr>
              <a:t>Attempts to balance data and process</a:t>
            </a:r>
          </a:p>
          <a:p>
            <a:pPr eaLnBrk="1" hangingPunct="1"/>
            <a:r>
              <a:rPr lang="en-US" altLang="en-US" sz="4000" b="1" dirty="0">
                <a:ea typeface="ＭＳ Ｐゴシック" panose="020B0600070205080204" pitchFamily="34" charset="-128"/>
              </a:rPr>
              <a:t>Utilizes the Unified Modeling Language (UML) and the Unified Process </a:t>
            </a:r>
          </a:p>
          <a:p>
            <a:pPr eaLnBrk="1" hangingPunct="1"/>
            <a:r>
              <a:rPr lang="en-US" altLang="en-US" sz="4000" b="1" dirty="0">
                <a:ea typeface="ＭＳ Ｐゴシック" panose="020B0600070205080204" pitchFamily="34" charset="-128"/>
              </a:rPr>
              <a:t>Characteristics of OOAD:</a:t>
            </a:r>
          </a:p>
          <a:p>
            <a:pPr lvl="1" eaLnBrk="1" hangingPunct="1"/>
            <a:r>
              <a:rPr lang="en-US" altLang="en-US" sz="3600" b="1" dirty="0">
                <a:ea typeface="ＭＳ Ｐゴシック" panose="020B0600070205080204" pitchFamily="34" charset="-128"/>
              </a:rPr>
              <a:t>Use-case Driven</a:t>
            </a:r>
          </a:p>
          <a:p>
            <a:pPr lvl="1" eaLnBrk="1" hangingPunct="1"/>
            <a:r>
              <a:rPr lang="en-US" altLang="en-US" sz="3600" b="1" dirty="0">
                <a:ea typeface="ＭＳ Ｐゴシック" panose="020B0600070205080204" pitchFamily="34" charset="-128"/>
              </a:rPr>
              <a:t>Architecture Centric</a:t>
            </a:r>
          </a:p>
          <a:p>
            <a:pPr lvl="1" eaLnBrk="1" hangingPunct="1"/>
            <a:r>
              <a:rPr lang="en-US" altLang="en-US" sz="3600" b="1" dirty="0">
                <a:ea typeface="ＭＳ Ｐゴシック" panose="020B0600070205080204" pitchFamily="34" charset="-128"/>
              </a:rPr>
              <a:t>Iterative and Incremental</a:t>
            </a:r>
          </a:p>
          <a:p>
            <a:pPr eaLnBrk="1" hangingPunct="1"/>
            <a:endParaRPr lang="en-US" altLang="en-US" dirty="0">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1"/>
            <a:ext cx="8445500" cy="1447800"/>
          </a:xfrm>
        </p:spPr>
        <p:txBody>
          <a:bodyPr/>
          <a:lstStyle/>
          <a:p>
            <a:r>
              <a:rPr lang="en-US" altLang="en-US" b="1" dirty="0">
                <a:ea typeface="ＭＳ Ｐゴシック" panose="020B0600070205080204" pitchFamily="34" charset="-128"/>
              </a:rPr>
              <a:t>Characteristics of Object-Oriented Systems</a:t>
            </a:r>
          </a:p>
        </p:txBody>
      </p:sp>
      <p:sp>
        <p:nvSpPr>
          <p:cNvPr id="30723" name="Content Placeholder 2"/>
          <p:cNvSpPr>
            <a:spLocks noGrp="1"/>
          </p:cNvSpPr>
          <p:nvPr>
            <p:ph idx="1"/>
          </p:nvPr>
        </p:nvSpPr>
        <p:spPr>
          <a:xfrm>
            <a:off x="-152400" y="1219200"/>
            <a:ext cx="9753600" cy="5121275"/>
          </a:xfrm>
        </p:spPr>
        <p:txBody>
          <a:bodyPr/>
          <a:lstStyle/>
          <a:p>
            <a:r>
              <a:rPr lang="en-US" altLang="en-US" sz="3600" b="1" dirty="0">
                <a:ea typeface="ＭＳ Ｐゴシック" panose="020B0600070205080204" pitchFamily="34" charset="-128"/>
              </a:rPr>
              <a:t>Classes &amp; Objects</a:t>
            </a:r>
          </a:p>
          <a:p>
            <a:pPr lvl="1"/>
            <a:r>
              <a:rPr lang="en-US" altLang="en-US" sz="3200" b="1" dirty="0">
                <a:ea typeface="ＭＳ Ｐゴシック" panose="020B0600070205080204" pitchFamily="34" charset="-128"/>
              </a:rPr>
              <a:t>Object (instance): instantiation of a class</a:t>
            </a:r>
          </a:p>
          <a:p>
            <a:pPr lvl="1"/>
            <a:r>
              <a:rPr lang="en-US" altLang="en-US" sz="3200" b="1" dirty="0">
                <a:ea typeface="ＭＳ Ｐゴシック" panose="020B0600070205080204" pitchFamily="34" charset="-128"/>
              </a:rPr>
              <a:t>Attributes: information that describes the class</a:t>
            </a:r>
          </a:p>
          <a:p>
            <a:pPr lvl="1"/>
            <a:r>
              <a:rPr lang="en-US" altLang="en-US" sz="3200" b="1" dirty="0">
                <a:ea typeface="ＭＳ Ｐゴシック" panose="020B0600070205080204" pitchFamily="34" charset="-128"/>
              </a:rPr>
              <a:t>State: describes its values and relationships at a point in time</a:t>
            </a:r>
          </a:p>
          <a:p>
            <a:r>
              <a:rPr lang="en-US" altLang="en-US" sz="3200" b="1" dirty="0">
                <a:ea typeface="ＭＳ Ｐゴシック" panose="020B0600070205080204" pitchFamily="34" charset="-128"/>
              </a:rPr>
              <a:t>Methods &amp; Messages</a:t>
            </a:r>
          </a:p>
          <a:p>
            <a:pPr lvl="1"/>
            <a:r>
              <a:rPr lang="en-US" altLang="en-US" sz="3200" b="1" dirty="0">
                <a:ea typeface="ＭＳ Ｐゴシック" panose="020B0600070205080204" pitchFamily="34" charset="-128"/>
              </a:rPr>
              <a:t>Methods: the behavior of a class</a:t>
            </a:r>
          </a:p>
          <a:p>
            <a:pPr lvl="1"/>
            <a:r>
              <a:rPr lang="en-US" altLang="en-US" sz="3200" b="1" dirty="0">
                <a:ea typeface="ＭＳ Ｐゴシック" panose="020B0600070205080204" pitchFamily="34" charset="-128"/>
              </a:rPr>
              <a:t>Messages: information sent to an object to trigger a method (procedure call)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1"/>
            <a:ext cx="8445500" cy="1600200"/>
          </a:xfrm>
        </p:spPr>
        <p:txBody>
          <a:bodyPr/>
          <a:lstStyle/>
          <a:p>
            <a:r>
              <a:rPr lang="en-US" altLang="en-US" sz="5400" b="1" dirty="0">
                <a:ea typeface="ＭＳ Ｐゴシック" panose="020B0600070205080204" pitchFamily="34" charset="-128"/>
              </a:rPr>
              <a:t>Characteristics of Object-Oriented Systems (cont.)</a:t>
            </a:r>
          </a:p>
        </p:txBody>
      </p:sp>
      <p:sp>
        <p:nvSpPr>
          <p:cNvPr id="31747" name="Content Placeholder 2"/>
          <p:cNvSpPr>
            <a:spLocks noGrp="1"/>
          </p:cNvSpPr>
          <p:nvPr>
            <p:ph idx="1"/>
          </p:nvPr>
        </p:nvSpPr>
        <p:spPr>
          <a:xfrm>
            <a:off x="0" y="1600201"/>
            <a:ext cx="9601200" cy="4495799"/>
          </a:xfrm>
        </p:spPr>
        <p:txBody>
          <a:bodyPr/>
          <a:lstStyle/>
          <a:p>
            <a:r>
              <a:rPr lang="en-US" altLang="en-US" sz="4000" b="1" dirty="0">
                <a:ea typeface="ＭＳ Ｐゴシック" panose="020B0600070205080204" pitchFamily="34" charset="-128"/>
              </a:rPr>
              <a:t>Encapsulation &amp; information hiding</a:t>
            </a:r>
          </a:p>
          <a:p>
            <a:pPr lvl="1"/>
            <a:r>
              <a:rPr lang="en-US" altLang="en-US" sz="3600" b="1" dirty="0">
                <a:ea typeface="ＭＳ Ｐゴシック" panose="020B0600070205080204" pitchFamily="34" charset="-128"/>
              </a:rPr>
              <a:t>Encapsulation: combination of process &amp; data</a:t>
            </a:r>
          </a:p>
          <a:p>
            <a:pPr lvl="1"/>
            <a:r>
              <a:rPr lang="en-US" altLang="en-US" sz="3600" b="1" dirty="0">
                <a:ea typeface="ＭＳ Ｐゴシック" panose="020B0600070205080204" pitchFamily="34" charset="-128"/>
              </a:rPr>
              <a:t>Information hiding: functionality is hidden</a:t>
            </a:r>
          </a:p>
          <a:p>
            <a:r>
              <a:rPr lang="en-US" altLang="en-US" sz="4000" b="1" dirty="0">
                <a:ea typeface="ＭＳ Ｐゴシック" panose="020B0600070205080204" pitchFamily="34" charset="-128"/>
              </a:rPr>
              <a:t>Inheritance</a:t>
            </a:r>
          </a:p>
          <a:p>
            <a:pPr lvl="1"/>
            <a:r>
              <a:rPr lang="en-US" altLang="en-US" sz="3600" b="1" dirty="0">
                <a:ea typeface="ＭＳ Ｐゴシック" panose="020B0600070205080204" pitchFamily="34" charset="-128"/>
              </a:rPr>
              <a:t>General classes are created (</a:t>
            </a:r>
            <a:r>
              <a:rPr lang="en-US" altLang="en-US" sz="3600" b="1" dirty="0" err="1">
                <a:ea typeface="ＭＳ Ｐゴシック" panose="020B0600070205080204" pitchFamily="34" charset="-128"/>
              </a:rPr>
              <a:t>superclasses</a:t>
            </a:r>
            <a:r>
              <a:rPr lang="en-US" altLang="en-US" sz="3600" b="1" dirty="0">
                <a:ea typeface="ＭＳ Ｐゴシック" panose="020B0600070205080204" pitchFamily="34" charset="-128"/>
              </a:rPr>
              <a:t>)</a:t>
            </a:r>
          </a:p>
          <a:p>
            <a:pPr lvl="1"/>
            <a:r>
              <a:rPr lang="en-US" altLang="en-US" sz="3600" b="1" dirty="0">
                <a:ea typeface="ＭＳ Ｐゴシック" panose="020B0600070205080204" pitchFamily="34" charset="-128"/>
              </a:rPr>
              <a:t>Subclasses can inherit data and methods from a superclass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1"/>
            <a:ext cx="9601200" cy="1600200"/>
          </a:xfrm>
        </p:spPr>
        <p:txBody>
          <a:bodyPr/>
          <a:lstStyle/>
          <a:p>
            <a:br>
              <a:rPr lang="en-US" altLang="en-US" sz="5400" dirty="0">
                <a:ea typeface="ＭＳ Ｐゴシック" panose="020B0600070205080204" pitchFamily="34" charset="-128"/>
              </a:rPr>
            </a:br>
            <a:r>
              <a:rPr lang="en-US" altLang="en-US" b="1" dirty="0">
                <a:ea typeface="ＭＳ Ｐゴシック" panose="020B0600070205080204" pitchFamily="34" charset="-128"/>
              </a:rPr>
              <a:t>Characteristics of Object-Oriented Systems (cont.)</a:t>
            </a:r>
          </a:p>
        </p:txBody>
      </p:sp>
      <p:sp>
        <p:nvSpPr>
          <p:cNvPr id="32771" name="Content Placeholder 2"/>
          <p:cNvSpPr>
            <a:spLocks noGrp="1"/>
          </p:cNvSpPr>
          <p:nvPr>
            <p:ph idx="1"/>
          </p:nvPr>
        </p:nvSpPr>
        <p:spPr>
          <a:xfrm>
            <a:off x="576263" y="1600201"/>
            <a:ext cx="8445500" cy="4343399"/>
          </a:xfrm>
        </p:spPr>
        <p:txBody>
          <a:bodyPr/>
          <a:lstStyle/>
          <a:p>
            <a:r>
              <a:rPr lang="en-US" altLang="en-US" sz="4800" b="1" dirty="0">
                <a:ea typeface="ＭＳ Ｐゴシック" panose="020B0600070205080204" pitchFamily="34" charset="-128"/>
              </a:rPr>
              <a:t>Polymorphism &amp; dynamic binding</a:t>
            </a:r>
          </a:p>
          <a:p>
            <a:pPr lvl="1"/>
            <a:r>
              <a:rPr lang="en-US" altLang="en-US" sz="4000" b="1" dirty="0">
                <a:ea typeface="ＭＳ Ｐゴシック" panose="020B0600070205080204" pitchFamily="34" charset="-128"/>
              </a:rPr>
              <a:t>Polymorphism: the same message can have different meanings</a:t>
            </a:r>
          </a:p>
          <a:p>
            <a:pPr lvl="1"/>
            <a:r>
              <a:rPr lang="en-US" altLang="en-US" sz="4000" b="1" dirty="0">
                <a:ea typeface="ＭＳ Ｐゴシック" panose="020B0600070205080204" pitchFamily="34" charset="-128"/>
              </a:rPr>
              <a:t>Dynamic binding: type of object is not determined until run-time</a:t>
            </a:r>
          </a:p>
          <a:p>
            <a:pPr lvl="1"/>
            <a:r>
              <a:rPr lang="en-US" altLang="en-US" sz="4000" b="1" dirty="0">
                <a:ea typeface="ＭＳ Ｐゴシック" panose="020B0600070205080204" pitchFamily="34" charset="-128"/>
              </a:rPr>
              <a:t>Contrast with static binding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76263" y="115889"/>
            <a:ext cx="8445500" cy="1331912"/>
          </a:xfrm>
        </p:spPr>
        <p:txBody>
          <a:bodyPr/>
          <a:lstStyle/>
          <a:p>
            <a:r>
              <a:rPr lang="en-US" altLang="en-US" b="1" dirty="0">
                <a:ea typeface="ＭＳ Ｐゴシック" panose="020B0600070205080204" pitchFamily="34" charset="-128"/>
              </a:rPr>
              <a:t>Object-Oriented Systems Analysis &amp; Design</a:t>
            </a:r>
          </a:p>
        </p:txBody>
      </p:sp>
      <p:sp>
        <p:nvSpPr>
          <p:cNvPr id="33795" name="Content Placeholder 2"/>
          <p:cNvSpPr>
            <a:spLocks noGrp="1"/>
          </p:cNvSpPr>
          <p:nvPr>
            <p:ph idx="1"/>
          </p:nvPr>
        </p:nvSpPr>
        <p:spPr>
          <a:xfrm>
            <a:off x="152400" y="1295400"/>
            <a:ext cx="9448800" cy="5045075"/>
          </a:xfrm>
        </p:spPr>
        <p:txBody>
          <a:bodyPr/>
          <a:lstStyle/>
          <a:p>
            <a:r>
              <a:rPr lang="en-US" altLang="en-US" sz="3600" b="1" dirty="0">
                <a:ea typeface="ＭＳ Ｐゴシック" panose="020B0600070205080204" pitchFamily="34" charset="-128"/>
              </a:rPr>
              <a:t>Use-case driven</a:t>
            </a:r>
          </a:p>
          <a:p>
            <a:pPr lvl="1"/>
            <a:r>
              <a:rPr lang="en-US" altLang="en-US" sz="2800" b="1" dirty="0">
                <a:ea typeface="ＭＳ Ｐゴシック" panose="020B0600070205080204" pitchFamily="34" charset="-128"/>
              </a:rPr>
              <a:t>Use-cases define the behavior of a system</a:t>
            </a:r>
          </a:p>
          <a:p>
            <a:pPr lvl="1"/>
            <a:r>
              <a:rPr lang="en-US" altLang="en-US" sz="2800" b="1" dirty="0">
                <a:ea typeface="ＭＳ Ｐゴシック" panose="020B0600070205080204" pitchFamily="34" charset="-128"/>
              </a:rPr>
              <a:t>Each use-case focuses on one business process</a:t>
            </a:r>
          </a:p>
          <a:p>
            <a:r>
              <a:rPr lang="en-US" altLang="en-US" sz="3600" b="1" dirty="0">
                <a:ea typeface="ＭＳ Ｐゴシック" panose="020B0600070205080204" pitchFamily="34" charset="-128"/>
              </a:rPr>
              <a:t>Architecture centric</a:t>
            </a:r>
          </a:p>
          <a:p>
            <a:pPr lvl="1"/>
            <a:r>
              <a:rPr lang="en-US" altLang="en-US" sz="2800" b="1" dirty="0">
                <a:ea typeface="ＭＳ Ｐゴシック" panose="020B0600070205080204" pitchFamily="34" charset="-128"/>
              </a:rPr>
              <a:t>Functional (external) view: focuses on the user’s perspective</a:t>
            </a:r>
          </a:p>
          <a:p>
            <a:pPr lvl="1"/>
            <a:r>
              <a:rPr lang="en-US" altLang="en-US" sz="2800" b="1" dirty="0">
                <a:ea typeface="ＭＳ Ｐゴシック" panose="020B0600070205080204" pitchFamily="34" charset="-128"/>
              </a:rPr>
              <a:t>Static (structural) view: focuses on attributes, methods, classes &amp; relationships</a:t>
            </a:r>
          </a:p>
          <a:p>
            <a:pPr lvl="1"/>
            <a:r>
              <a:rPr lang="en-US" altLang="en-US" sz="2800" b="1" dirty="0">
                <a:ea typeface="ＭＳ Ｐゴシック" panose="020B0600070205080204" pitchFamily="34" charset="-128"/>
              </a:rPr>
              <a:t>Dynamic (behavioral) view: focuses on messages between classes and resulting behaviors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76263" y="115889"/>
            <a:ext cx="8445500" cy="1331912"/>
          </a:xfrm>
        </p:spPr>
        <p:txBody>
          <a:bodyPr/>
          <a:lstStyle/>
          <a:p>
            <a:r>
              <a:rPr lang="en-US" altLang="en-US" b="1" dirty="0">
                <a:ea typeface="ＭＳ Ｐゴシック" panose="020B0600070205080204" pitchFamily="34" charset="-128"/>
              </a:rPr>
              <a:t>Object-Oriented Systems Analysis &amp; Design</a:t>
            </a:r>
          </a:p>
        </p:txBody>
      </p:sp>
      <p:sp>
        <p:nvSpPr>
          <p:cNvPr id="33795" name="Content Placeholder 2"/>
          <p:cNvSpPr>
            <a:spLocks noGrp="1"/>
          </p:cNvSpPr>
          <p:nvPr>
            <p:ph idx="1"/>
          </p:nvPr>
        </p:nvSpPr>
        <p:spPr>
          <a:xfrm>
            <a:off x="152400" y="1295400"/>
            <a:ext cx="9448800" cy="5045075"/>
          </a:xfrm>
        </p:spPr>
        <p:txBody>
          <a:bodyPr/>
          <a:lstStyle/>
          <a:p>
            <a:r>
              <a:rPr lang="en-US" altLang="en-US" sz="3600" b="1" dirty="0">
                <a:ea typeface="ＭＳ Ｐゴシック" panose="020B0600070205080204" pitchFamily="34" charset="-128"/>
              </a:rPr>
              <a:t>Use-case driven</a:t>
            </a:r>
          </a:p>
          <a:p>
            <a:pPr lvl="1"/>
            <a:r>
              <a:rPr lang="en-US" altLang="en-US" sz="2800" b="1" dirty="0">
                <a:ea typeface="ＭＳ Ｐゴシック" panose="020B0600070205080204" pitchFamily="34" charset="-128"/>
              </a:rPr>
              <a:t>Use-cases define the behavior of a system</a:t>
            </a:r>
          </a:p>
          <a:p>
            <a:pPr lvl="1"/>
            <a:r>
              <a:rPr lang="en-US" altLang="en-US" sz="2800" b="1" dirty="0">
                <a:ea typeface="ＭＳ Ｐゴシック" panose="020B0600070205080204" pitchFamily="34" charset="-128"/>
              </a:rPr>
              <a:t>Each use-case focuses on one business process</a:t>
            </a:r>
          </a:p>
          <a:p>
            <a:r>
              <a:rPr lang="en-US" altLang="en-US" sz="3600" b="1" dirty="0">
                <a:ea typeface="ＭＳ Ｐゴシック" panose="020B0600070205080204" pitchFamily="34" charset="-128"/>
              </a:rPr>
              <a:t>Architecture centric</a:t>
            </a:r>
          </a:p>
          <a:p>
            <a:pPr lvl="1"/>
            <a:r>
              <a:rPr lang="en-US" altLang="en-US" sz="2800" b="1" dirty="0">
                <a:ea typeface="ＭＳ Ｐゴシック" panose="020B0600070205080204" pitchFamily="34" charset="-128"/>
              </a:rPr>
              <a:t>Functional (external) view: focuses on the user’s perspective</a:t>
            </a:r>
          </a:p>
          <a:p>
            <a:pPr lvl="1"/>
            <a:r>
              <a:rPr lang="en-US" altLang="en-US" sz="2800" b="1" dirty="0">
                <a:ea typeface="ＭＳ Ｐゴシック" panose="020B0600070205080204" pitchFamily="34" charset="-128"/>
              </a:rPr>
              <a:t>Static (structural) view: focuses on attributes, methods, classes &amp; relationships</a:t>
            </a:r>
          </a:p>
          <a:p>
            <a:pPr lvl="1"/>
            <a:r>
              <a:rPr lang="en-US" altLang="en-US" sz="2800" b="1" dirty="0">
                <a:ea typeface="ＭＳ Ｐゴシック" panose="020B0600070205080204" pitchFamily="34" charset="-128"/>
              </a:rPr>
              <a:t>Dynamic (behavioral) view: focuses on messages between classes and resulting behaviors</a:t>
            </a:r>
          </a:p>
        </p:txBody>
      </p:sp>
    </p:spTree>
    <p:extLst>
      <p:ext uri="{BB962C8B-B14F-4D97-AF65-F5344CB8AC3E}">
        <p14:creationId xmlns:p14="http://schemas.microsoft.com/office/powerpoint/2010/main" val="606215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576263" y="115889"/>
            <a:ext cx="8445500" cy="1027112"/>
          </a:xfrm>
        </p:spPr>
        <p:txBody>
          <a:bodyPr/>
          <a:lstStyle/>
          <a:p>
            <a:pPr eaLnBrk="1" hangingPunct="1"/>
            <a:r>
              <a:rPr lang="en-US" altLang="en-US" sz="6600" b="1" dirty="0">
                <a:ea typeface="ＭＳ Ｐゴシック" panose="020B0600070205080204" pitchFamily="34" charset="-128"/>
              </a:rPr>
              <a:t>The Unified Process</a:t>
            </a:r>
          </a:p>
        </p:txBody>
      </p:sp>
      <p:sp>
        <p:nvSpPr>
          <p:cNvPr id="35843" name="Content Placeholder 4"/>
          <p:cNvSpPr>
            <a:spLocks noGrp="1"/>
          </p:cNvSpPr>
          <p:nvPr>
            <p:ph idx="1"/>
          </p:nvPr>
        </p:nvSpPr>
        <p:spPr>
          <a:xfrm>
            <a:off x="0" y="990600"/>
            <a:ext cx="9372600" cy="5349875"/>
          </a:xfrm>
        </p:spPr>
        <p:txBody>
          <a:bodyPr/>
          <a:lstStyle/>
          <a:p>
            <a:pPr eaLnBrk="1" hangingPunct="1"/>
            <a:r>
              <a:rPr lang="en-US" altLang="en-US" sz="3600" b="1" dirty="0">
                <a:ea typeface="ＭＳ Ｐゴシック" panose="020B0600070205080204" pitchFamily="34" charset="-128"/>
              </a:rPr>
              <a:t>A specific methodology that maps out when and how to use the various UML techniques for object-oriented analysis and design</a:t>
            </a:r>
          </a:p>
          <a:p>
            <a:pPr eaLnBrk="1" hangingPunct="1"/>
            <a:r>
              <a:rPr lang="en-US" altLang="en-US" sz="3600" b="1" dirty="0">
                <a:ea typeface="ＭＳ Ｐゴシック" panose="020B0600070205080204" pitchFamily="34" charset="-128"/>
              </a:rPr>
              <a:t>A two-dimensional process consisting of phases and workflows</a:t>
            </a:r>
          </a:p>
          <a:p>
            <a:pPr lvl="1" eaLnBrk="1" hangingPunct="1"/>
            <a:r>
              <a:rPr lang="en-US" altLang="en-US" sz="3200" b="1" dirty="0">
                <a:ea typeface="ＭＳ Ｐゴシック" panose="020B0600070205080204" pitchFamily="34" charset="-128"/>
              </a:rPr>
              <a:t>Phases are time periods in development</a:t>
            </a:r>
          </a:p>
          <a:p>
            <a:pPr lvl="1" eaLnBrk="1" hangingPunct="1"/>
            <a:r>
              <a:rPr lang="en-US" altLang="en-US" sz="3200" b="1" dirty="0">
                <a:ea typeface="ＭＳ Ｐゴシック" panose="020B0600070205080204" pitchFamily="34" charset="-128"/>
              </a:rPr>
              <a:t>Workflows are the tasks that occur in each phase</a:t>
            </a:r>
          </a:p>
          <a:p>
            <a:pPr lvl="1" eaLnBrk="1" hangingPunct="1"/>
            <a:r>
              <a:rPr lang="en-US" altLang="en-US" sz="3200" b="1" dirty="0">
                <a:ea typeface="ＭＳ Ｐゴシック" panose="020B0600070205080204" pitchFamily="34" charset="-128"/>
              </a:rPr>
              <a:t>Activities in both phases &amp; workflows will overlap</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76263" y="115889"/>
            <a:ext cx="8445500" cy="798512"/>
          </a:xfrm>
        </p:spPr>
        <p:txBody>
          <a:bodyPr/>
          <a:lstStyle/>
          <a:p>
            <a:pPr eaLnBrk="1" hangingPunct="1"/>
            <a:r>
              <a:rPr lang="en-US" altLang="en-US" sz="5400" b="1" dirty="0">
                <a:ea typeface="ＭＳ Ｐゴシック" panose="020B0600070205080204" pitchFamily="34" charset="-128"/>
              </a:rPr>
              <a:t>Unified Process Phases</a:t>
            </a:r>
          </a:p>
        </p:txBody>
      </p:sp>
      <p:sp>
        <p:nvSpPr>
          <p:cNvPr id="37891" name="Content Placeholder 2"/>
          <p:cNvSpPr>
            <a:spLocks noGrp="1"/>
          </p:cNvSpPr>
          <p:nvPr>
            <p:ph idx="1"/>
          </p:nvPr>
        </p:nvSpPr>
        <p:spPr>
          <a:xfrm>
            <a:off x="0" y="914401"/>
            <a:ext cx="9982200" cy="5410199"/>
          </a:xfrm>
        </p:spPr>
        <p:txBody>
          <a:bodyPr/>
          <a:lstStyle/>
          <a:p>
            <a:pPr eaLnBrk="1" hangingPunct="1"/>
            <a:r>
              <a:rPr lang="en-US" altLang="en-US" sz="3600" b="1" dirty="0">
                <a:ea typeface="ＭＳ Ｐゴシック" panose="020B0600070205080204" pitchFamily="34" charset="-128"/>
              </a:rPr>
              <a:t>Inception</a:t>
            </a:r>
          </a:p>
          <a:p>
            <a:pPr lvl="1" eaLnBrk="1" hangingPunct="1"/>
            <a:r>
              <a:rPr lang="en-US" altLang="en-US" sz="3200" b="1" dirty="0">
                <a:ea typeface="ＭＳ Ｐゴシック" panose="020B0600070205080204" pitchFamily="34" charset="-128"/>
              </a:rPr>
              <a:t>Feasibility analyses performed</a:t>
            </a:r>
          </a:p>
          <a:p>
            <a:pPr lvl="1" eaLnBrk="1" hangingPunct="1"/>
            <a:r>
              <a:rPr lang="en-US" altLang="en-US" sz="3200" b="1" dirty="0">
                <a:ea typeface="ＭＳ Ｐゴシック" panose="020B0600070205080204" pitchFamily="34" charset="-128"/>
              </a:rPr>
              <a:t>Workflows vary but focus is on business modeling &amp; requirements gathering</a:t>
            </a:r>
          </a:p>
          <a:p>
            <a:pPr eaLnBrk="1" hangingPunct="1">
              <a:spcBef>
                <a:spcPts val="600"/>
              </a:spcBef>
            </a:pPr>
            <a:r>
              <a:rPr lang="en-US" altLang="en-US" sz="3600" b="1" dirty="0">
                <a:ea typeface="ＭＳ Ｐゴシック" panose="020B0600070205080204" pitchFamily="34" charset="-128"/>
              </a:rPr>
              <a:t>Elaboration</a:t>
            </a:r>
          </a:p>
          <a:p>
            <a:pPr lvl="1" eaLnBrk="1" hangingPunct="1">
              <a:spcBef>
                <a:spcPts val="600"/>
              </a:spcBef>
            </a:pPr>
            <a:r>
              <a:rPr lang="en-US" altLang="en-US" sz="3200" b="1" dirty="0">
                <a:ea typeface="ＭＳ Ｐゴシック" panose="020B0600070205080204" pitchFamily="34" charset="-128"/>
              </a:rPr>
              <a:t>Heavy focus on analysis &amp; design</a:t>
            </a:r>
          </a:p>
          <a:p>
            <a:pPr lvl="1" eaLnBrk="1" hangingPunct="1">
              <a:spcBef>
                <a:spcPts val="600"/>
              </a:spcBef>
            </a:pPr>
            <a:r>
              <a:rPr lang="en-US" altLang="en-US" sz="3200" b="1" dirty="0">
                <a:ea typeface="ＭＳ Ｐゴシック" panose="020B0600070205080204" pitchFamily="34" charset="-128"/>
              </a:rPr>
              <a:t>Other workflows may be included</a:t>
            </a:r>
          </a:p>
          <a:p>
            <a:pPr eaLnBrk="1" hangingPunct="1">
              <a:spcBef>
                <a:spcPts val="600"/>
              </a:spcBef>
            </a:pPr>
            <a:r>
              <a:rPr lang="en-US" altLang="en-US" sz="3600" b="1" dirty="0">
                <a:ea typeface="ＭＳ Ｐゴシック" panose="020B0600070205080204" pitchFamily="34" charset="-128"/>
              </a:rPr>
              <a:t>Construction: Focus on programming (implementation)</a:t>
            </a:r>
          </a:p>
          <a:p>
            <a:pPr eaLnBrk="1" hangingPunct="1">
              <a:spcBef>
                <a:spcPts val="600"/>
              </a:spcBef>
            </a:pPr>
            <a:r>
              <a:rPr lang="en-US" altLang="en-US" sz="3600" b="1" dirty="0">
                <a:ea typeface="ＭＳ Ｐゴシック" panose="020B0600070205080204" pitchFamily="34" charset="-128"/>
              </a:rPr>
              <a:t>Transition--Focus on testing &amp; deployment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76263" y="403225"/>
            <a:ext cx="8445500" cy="1120775"/>
          </a:xfrm>
        </p:spPr>
        <p:txBody>
          <a:bodyPr/>
          <a:lstStyle/>
          <a:p>
            <a:r>
              <a:rPr lang="en-US" altLang="en-US" sz="5400" b="1" dirty="0">
                <a:ea typeface="ＭＳ Ｐゴシック" panose="020B0600070205080204" pitchFamily="34" charset="-128"/>
              </a:rPr>
              <a:t>Extensions to the Unified Process</a:t>
            </a:r>
          </a:p>
        </p:txBody>
      </p:sp>
      <p:sp>
        <p:nvSpPr>
          <p:cNvPr id="40963" name="Content Placeholder 2"/>
          <p:cNvSpPr>
            <a:spLocks noGrp="1"/>
          </p:cNvSpPr>
          <p:nvPr>
            <p:ph idx="1"/>
          </p:nvPr>
        </p:nvSpPr>
        <p:spPr>
          <a:xfrm>
            <a:off x="152400" y="1371601"/>
            <a:ext cx="9753600" cy="5181600"/>
          </a:xfrm>
        </p:spPr>
        <p:txBody>
          <a:bodyPr/>
          <a:lstStyle/>
          <a:p>
            <a:r>
              <a:rPr lang="en-US" altLang="en-US" sz="4000" b="1" dirty="0">
                <a:ea typeface="ＭＳ Ｐゴシック" panose="020B0600070205080204" pitchFamily="34" charset="-128"/>
              </a:rPr>
              <a:t>The Unified Process does not include:</a:t>
            </a:r>
          </a:p>
          <a:p>
            <a:pPr lvl="1"/>
            <a:r>
              <a:rPr lang="en-US" altLang="en-US" sz="4000" b="1" dirty="0">
                <a:ea typeface="ＭＳ Ｐゴシック" panose="020B0600070205080204" pitchFamily="34" charset="-128"/>
              </a:rPr>
              <a:t>Staffing</a:t>
            </a:r>
          </a:p>
          <a:p>
            <a:pPr lvl="1"/>
            <a:r>
              <a:rPr lang="en-US" altLang="en-US" sz="4000" b="1" dirty="0">
                <a:ea typeface="ＭＳ Ｐゴシック" panose="020B0600070205080204" pitchFamily="34" charset="-128"/>
              </a:rPr>
              <a:t>Budgeting</a:t>
            </a:r>
          </a:p>
          <a:p>
            <a:pPr lvl="1"/>
            <a:r>
              <a:rPr lang="en-US" altLang="en-US" sz="4000" b="1" dirty="0">
                <a:ea typeface="ＭＳ Ｐゴシック" panose="020B0600070205080204" pitchFamily="34" charset="-128"/>
              </a:rPr>
              <a:t>Contract management</a:t>
            </a:r>
          </a:p>
          <a:p>
            <a:pPr lvl="1"/>
            <a:r>
              <a:rPr lang="en-US" altLang="en-US" sz="4000" b="1" dirty="0">
                <a:ea typeface="ＭＳ Ｐゴシック" panose="020B0600070205080204" pitchFamily="34" charset="-128"/>
              </a:rPr>
              <a:t>Maintenance</a:t>
            </a:r>
          </a:p>
          <a:p>
            <a:pPr lvl="1"/>
            <a:r>
              <a:rPr lang="en-US" altLang="en-US" sz="4000" b="1" dirty="0">
                <a:ea typeface="ＭＳ Ｐゴシック" panose="020B0600070205080204" pitchFamily="34" charset="-128"/>
              </a:rPr>
              <a:t>Operations</a:t>
            </a:r>
          </a:p>
          <a:p>
            <a:pPr lvl="1"/>
            <a:r>
              <a:rPr lang="en-US" altLang="en-US" sz="4000" b="1" dirty="0">
                <a:ea typeface="ＭＳ Ｐゴシック" panose="020B0600070205080204" pitchFamily="34" charset="-128"/>
              </a:rPr>
              <a:t>Support</a:t>
            </a:r>
          </a:p>
          <a:p>
            <a:pPr lvl="1"/>
            <a:r>
              <a:rPr lang="en-US" altLang="en-US" sz="4000" b="1" dirty="0">
                <a:ea typeface="ＭＳ Ｐゴシック" panose="020B0600070205080204" pitchFamily="34" charset="-128"/>
              </a:rPr>
              <a:t>Cross- or inter-project issues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a:xfrm>
            <a:off x="576263" y="115889"/>
            <a:ext cx="8445500" cy="798512"/>
          </a:xfrm>
        </p:spPr>
        <p:txBody>
          <a:bodyPr/>
          <a:lstStyle/>
          <a:p>
            <a:pPr eaLnBrk="1" hangingPunct="1"/>
            <a:r>
              <a:rPr lang="en-US" altLang="en-US" sz="5400" b="1" dirty="0">
                <a:ea typeface="ＭＳ Ｐゴシック" panose="020B0600070205080204" pitchFamily="34" charset="-128"/>
              </a:rPr>
              <a:t>Unified Modeling Language</a:t>
            </a:r>
          </a:p>
        </p:txBody>
      </p:sp>
      <p:sp>
        <p:nvSpPr>
          <p:cNvPr id="43011" name="Content Placeholder 4"/>
          <p:cNvSpPr>
            <a:spLocks noGrp="1"/>
          </p:cNvSpPr>
          <p:nvPr>
            <p:ph idx="1"/>
          </p:nvPr>
        </p:nvSpPr>
        <p:spPr>
          <a:xfrm>
            <a:off x="0" y="914401"/>
            <a:ext cx="9829800" cy="5426074"/>
          </a:xfrm>
        </p:spPr>
        <p:txBody>
          <a:bodyPr/>
          <a:lstStyle/>
          <a:p>
            <a:pPr eaLnBrk="1" hangingPunct="1"/>
            <a:r>
              <a:rPr lang="en-US" altLang="en-US" sz="4000" b="1" dirty="0">
                <a:ea typeface="ＭＳ Ｐゴシック" panose="020B0600070205080204" pitchFamily="34" charset="-128"/>
              </a:rPr>
              <a:t>Provides a common vocabulary of object-oriented terms and diagramming techniques rich enough to model any systems development project from analysis through implementation</a:t>
            </a:r>
          </a:p>
          <a:p>
            <a:pPr eaLnBrk="1" hangingPunct="1"/>
            <a:r>
              <a:rPr lang="en-US" altLang="en-US" sz="4000" b="1" dirty="0">
                <a:ea typeface="ＭＳ Ｐゴシック" panose="020B0600070205080204" pitchFamily="34" charset="-128"/>
              </a:rPr>
              <a:t>Version 2.5 has 15 diagrams in 2 major groups:</a:t>
            </a:r>
          </a:p>
          <a:p>
            <a:pPr lvl="1" eaLnBrk="1" hangingPunct="1"/>
            <a:r>
              <a:rPr lang="en-US" altLang="en-US" sz="3200" b="1" dirty="0">
                <a:ea typeface="ＭＳ Ｐゴシック" panose="020B0600070205080204" pitchFamily="34" charset="-128"/>
              </a:rPr>
              <a:t>Structure diagrams</a:t>
            </a:r>
          </a:p>
          <a:p>
            <a:pPr lvl="1" eaLnBrk="1" hangingPunct="1"/>
            <a:r>
              <a:rPr lang="en-US" altLang="en-US" sz="3200" b="1" dirty="0">
                <a:ea typeface="ＭＳ Ｐゴシック" panose="020B0600070205080204" pitchFamily="34" charset="-128"/>
              </a:rPr>
              <a:t>Behavior diagrams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9601200" cy="6400800"/>
          </a:xfrm>
        </p:spPr>
        <p:txBody>
          <a:bodyPr/>
          <a:lstStyle/>
          <a:p>
            <a:pPr marL="0" indent="0">
              <a:buNone/>
            </a:pPr>
            <a:r>
              <a:rPr lang="en-US" sz="3200" b="1" dirty="0"/>
              <a:t>The grade for the course is determined by the following: (In Class Section)</a:t>
            </a:r>
          </a:p>
          <a:p>
            <a:pPr marL="0" indent="0">
              <a:buNone/>
            </a:pPr>
            <a:r>
              <a:rPr lang="en-US" sz="3200" dirty="0"/>
              <a:t>		</a:t>
            </a:r>
            <a:r>
              <a:rPr lang="en-US" sz="3600" dirty="0"/>
              <a:t>Requirements Paper		10%</a:t>
            </a:r>
          </a:p>
          <a:p>
            <a:pPr marL="0" indent="0">
              <a:buNone/>
            </a:pPr>
            <a:r>
              <a:rPr lang="en-US" sz="3600" dirty="0"/>
              <a:t>		Project Proposal			15%</a:t>
            </a:r>
          </a:p>
          <a:p>
            <a:pPr marL="0" indent="0">
              <a:buNone/>
            </a:pPr>
            <a:r>
              <a:rPr lang="en-US" sz="3600" dirty="0"/>
              <a:t>		Mid Term Exam			25%</a:t>
            </a:r>
          </a:p>
          <a:p>
            <a:pPr marL="0" indent="0">
              <a:buNone/>
            </a:pPr>
            <a:r>
              <a:rPr lang="en-US" sz="3600" dirty="0"/>
              <a:t>		Final Exam			        35%</a:t>
            </a:r>
          </a:p>
          <a:p>
            <a:pPr marL="0" indent="0">
              <a:buNone/>
            </a:pPr>
            <a:r>
              <a:rPr lang="en-US" sz="3600" dirty="0"/>
              <a:t>		Participation			          5%</a:t>
            </a:r>
          </a:p>
          <a:p>
            <a:pPr marL="0" indent="0">
              <a:buNone/>
            </a:pPr>
            <a:r>
              <a:rPr lang="en-US" sz="3600" dirty="0"/>
              <a:t>		Presentations (2@5 each)	10%</a:t>
            </a:r>
          </a:p>
          <a:p>
            <a:pPr marL="0" indent="0">
              <a:buNone/>
            </a:pPr>
            <a:r>
              <a:rPr lang="en-US" sz="3600" dirty="0"/>
              <a:t>		Study Questions (Optional)	05%</a:t>
            </a:r>
          </a:p>
        </p:txBody>
      </p:sp>
    </p:spTree>
    <p:extLst>
      <p:ext uri="{BB962C8B-B14F-4D97-AF65-F5344CB8AC3E}">
        <p14:creationId xmlns:p14="http://schemas.microsoft.com/office/powerpoint/2010/main" val="486317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677400" cy="6340475"/>
          </a:xfrm>
        </p:spPr>
        <p:txBody>
          <a:bodyPr/>
          <a:lstStyle/>
          <a:p>
            <a:pPr marL="0" indent="0">
              <a:buNone/>
            </a:pPr>
            <a:r>
              <a:rPr lang="en-US" sz="4400" b="1" dirty="0"/>
              <a:t>Which following is one of the basic characters of object-oriented systems :</a:t>
            </a:r>
          </a:p>
          <a:p>
            <a:pPr marL="0" indent="0">
              <a:buNone/>
            </a:pPr>
            <a:r>
              <a:rPr lang="en-US" sz="4400" b="1" dirty="0"/>
              <a:t>	a. process</a:t>
            </a:r>
          </a:p>
          <a:p>
            <a:pPr marL="0" indent="0">
              <a:buNone/>
            </a:pPr>
            <a:r>
              <a:rPr lang="en-US" sz="4400" b="1" dirty="0"/>
              <a:t>	b. data</a:t>
            </a:r>
          </a:p>
          <a:p>
            <a:pPr marL="0" indent="0">
              <a:buNone/>
            </a:pPr>
            <a:r>
              <a:rPr lang="en-US" sz="4400" b="1" dirty="0"/>
              <a:t>	c. module</a:t>
            </a:r>
          </a:p>
          <a:p>
            <a:pPr marL="0" indent="0">
              <a:buNone/>
            </a:pPr>
            <a:r>
              <a:rPr lang="en-US" sz="4400" b="1" dirty="0"/>
              <a:t>	d. inheritance</a:t>
            </a:r>
          </a:p>
          <a:p>
            <a:pPr marL="0" indent="0">
              <a:buNone/>
            </a:pPr>
            <a:r>
              <a:rPr lang="en-US" sz="4400" b="1" dirty="0"/>
              <a:t>	e. garbage collection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44269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601200" cy="6340475"/>
          </a:xfrm>
        </p:spPr>
        <p:txBody>
          <a:bodyPr/>
          <a:lstStyle/>
          <a:p>
            <a:pPr marL="0" indent="0">
              <a:buNone/>
            </a:pPr>
            <a:r>
              <a:rPr lang="en-US" sz="4800" b="1" dirty="0"/>
              <a:t>Polymorphism is made possible through ________________ :</a:t>
            </a:r>
          </a:p>
          <a:p>
            <a:pPr marL="0" indent="0">
              <a:buNone/>
            </a:pPr>
            <a:r>
              <a:rPr lang="en-US" sz="4800" b="1" dirty="0"/>
              <a:t>	a. static binding</a:t>
            </a:r>
          </a:p>
          <a:p>
            <a:pPr marL="0" indent="0">
              <a:buNone/>
            </a:pPr>
            <a:r>
              <a:rPr lang="en-US" sz="4800" b="1" dirty="0"/>
              <a:t>	b. dynamic binding</a:t>
            </a:r>
          </a:p>
          <a:p>
            <a:pPr marL="0" indent="0">
              <a:buNone/>
            </a:pPr>
            <a:r>
              <a:rPr lang="en-US" sz="4800" b="1" dirty="0"/>
              <a:t>	c. initialization</a:t>
            </a:r>
          </a:p>
          <a:p>
            <a:pPr marL="0" indent="0">
              <a:buNone/>
            </a:pPr>
            <a:r>
              <a:rPr lang="en-US" sz="4800" b="1" dirty="0"/>
              <a:t>	d. messaging</a:t>
            </a:r>
          </a:p>
          <a:p>
            <a:pPr marL="0" indent="0">
              <a:buNone/>
            </a:pPr>
            <a:r>
              <a:rPr lang="en-US" sz="4800" b="1" dirty="0"/>
              <a:t>	e. Information hiding</a:t>
            </a:r>
            <a:endParaRPr lang="en-US" sz="3600" b="1"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9447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r>
              <a:rPr lang="en-US" sz="6600" b="1" dirty="0"/>
              <a:t>Explain the idea of prototyping and indicate when prototyping is appropriate.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904692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9448800" cy="5959475"/>
          </a:xfrm>
        </p:spPr>
        <p:txBody>
          <a:bodyPr/>
          <a:lstStyle/>
          <a:p>
            <a:pPr marL="0" indent="0">
              <a:buNone/>
            </a:pPr>
            <a:r>
              <a:rPr lang="en-US" sz="7200" b="1" dirty="0"/>
              <a:t>Agile development is considered a special case of RAD approach to developing systems.</a:t>
            </a:r>
          </a:p>
          <a:p>
            <a:pPr marL="0" indent="0">
              <a:buNone/>
            </a:pPr>
            <a:r>
              <a:rPr lang="en-US" sz="7200" b="1" dirty="0"/>
              <a:t>True / False?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1613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601200" cy="6340475"/>
          </a:xfrm>
        </p:spPr>
        <p:txBody>
          <a:bodyPr/>
          <a:lstStyle/>
          <a:p>
            <a:pPr marL="0" indent="0">
              <a:buNone/>
            </a:pPr>
            <a:r>
              <a:rPr lang="en-US" sz="4000" b="1" dirty="0"/>
              <a:t>A local retailer has hired Geneva and Sydney to develop his new information system. He is not sure what type of system he wants, but it must be completed in four months and he needs to know regularly that the project is on schedule. Geneva and Sydney should use the Waterfall Development methodology for constructing the system.</a:t>
            </a:r>
          </a:p>
          <a:p>
            <a:pPr marL="0" indent="0">
              <a:buNone/>
            </a:pPr>
            <a:r>
              <a:rPr lang="en-US" sz="4000" b="1" dirty="0"/>
              <a:t>True / False?</a:t>
            </a:r>
          </a:p>
        </p:txBody>
      </p:sp>
    </p:spTree>
    <p:extLst>
      <p:ext uri="{BB962C8B-B14F-4D97-AF65-F5344CB8AC3E}">
        <p14:creationId xmlns:p14="http://schemas.microsoft.com/office/powerpoint/2010/main" val="39219526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lgn="ctr">
              <a:buNone/>
            </a:pPr>
            <a:r>
              <a:rPr lang="en-US" sz="6600" b="1" dirty="0"/>
              <a:t>Briefly describe the benefits of Object-Oriented Systems Analysis and Design (OOSAD)</a:t>
            </a:r>
          </a:p>
          <a:p>
            <a:pPr marL="0" indent="0">
              <a:buNone/>
            </a:pPr>
            <a:endParaRPr lang="en-US" dirty="0"/>
          </a:p>
        </p:txBody>
      </p:sp>
    </p:spTree>
    <p:extLst>
      <p:ext uri="{BB962C8B-B14F-4D97-AF65-F5344CB8AC3E}">
        <p14:creationId xmlns:p14="http://schemas.microsoft.com/office/powerpoint/2010/main" val="19334255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906000" cy="5959475"/>
          </a:xfrm>
        </p:spPr>
        <p:txBody>
          <a:bodyPr/>
          <a:lstStyle/>
          <a:p>
            <a:pPr marL="0" indent="0">
              <a:buNone/>
            </a:pPr>
            <a:r>
              <a:rPr lang="en-US" sz="7200" b="1" dirty="0"/>
              <a:t>In the UML, the Use Case Diagram is an example of structure diagram.</a:t>
            </a:r>
          </a:p>
          <a:p>
            <a:pPr marL="0" indent="0">
              <a:buNone/>
            </a:pPr>
            <a:r>
              <a:rPr lang="en-US" sz="7200" b="1" dirty="0"/>
              <a:t>True / False?</a:t>
            </a:r>
          </a:p>
        </p:txBody>
      </p:sp>
    </p:spTree>
    <p:extLst>
      <p:ext uri="{BB962C8B-B14F-4D97-AF65-F5344CB8AC3E}">
        <p14:creationId xmlns:p14="http://schemas.microsoft.com/office/powerpoint/2010/main" val="404232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381000"/>
            <a:ext cx="8567737" cy="5959475"/>
          </a:xfrm>
        </p:spPr>
        <p:txBody>
          <a:bodyPr/>
          <a:lstStyle/>
          <a:p>
            <a:pPr marL="0" indent="0">
              <a:buNone/>
            </a:pPr>
            <a:r>
              <a:rPr lang="en-US" sz="6600" b="1" dirty="0"/>
              <a:t>An object is same as its class since both have attributes and behaviors.</a:t>
            </a:r>
          </a:p>
          <a:p>
            <a:pPr marL="0" indent="0">
              <a:buNone/>
            </a:pPr>
            <a:r>
              <a:rPr lang="en-US" sz="6600" b="1" dirty="0"/>
              <a:t>True / False ?</a:t>
            </a:r>
          </a:p>
          <a:p>
            <a:pPr marL="0" indent="0">
              <a:buNone/>
            </a:pPr>
            <a:endParaRPr lang="en-US" dirty="0"/>
          </a:p>
        </p:txBody>
      </p:sp>
    </p:spTree>
    <p:extLst>
      <p:ext uri="{BB962C8B-B14F-4D97-AF65-F5344CB8AC3E}">
        <p14:creationId xmlns:p14="http://schemas.microsoft.com/office/powerpoint/2010/main" val="3864487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lnSpc>
                <a:spcPct val="90000"/>
              </a:lnSpc>
              <a:buNone/>
            </a:pPr>
            <a:endParaRPr lang="en-US" altLang="en-US" sz="6600" b="1" dirty="0">
              <a:ea typeface="ＭＳ Ｐゴシック" panose="020B0600070205080204" pitchFamily="34" charset="-128"/>
            </a:endParaRPr>
          </a:p>
          <a:p>
            <a:pPr marL="0" indent="0" algn="ctr">
              <a:lnSpc>
                <a:spcPct val="90000"/>
              </a:lnSpc>
              <a:buNone/>
            </a:pPr>
            <a:r>
              <a:rPr lang="en-US" altLang="en-US" sz="6600" b="1" dirty="0">
                <a:ea typeface="ＭＳ Ｐゴシック" panose="020B0600070205080204" pitchFamily="34" charset="-128"/>
              </a:rPr>
              <a:t>What does “balance data &amp; process mean?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35529735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lnSpc>
                <a:spcPct val="90000"/>
              </a:lnSpc>
              <a:buNone/>
            </a:pPr>
            <a:endParaRPr lang="en-US" altLang="en-US" sz="6600" b="1" dirty="0">
              <a:ea typeface="ＭＳ Ｐゴシック" panose="020B0600070205080204" pitchFamily="34" charset="-128"/>
            </a:endParaRPr>
          </a:p>
          <a:p>
            <a:pPr marL="0" indent="0" algn="ctr">
              <a:lnSpc>
                <a:spcPct val="90000"/>
              </a:lnSpc>
              <a:buNone/>
            </a:pPr>
            <a:r>
              <a:rPr lang="en-US" altLang="en-US" sz="6600" b="1" dirty="0">
                <a:ea typeface="ＭＳ Ｐゴシック" panose="020B0600070205080204" pitchFamily="34" charset="-128"/>
              </a:rPr>
              <a:t>What is a use case?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374241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9144000" cy="6324600"/>
          </a:xfrm>
        </p:spPr>
        <p:txBody>
          <a:bodyPr/>
          <a:lstStyle/>
          <a:p>
            <a:pPr marL="0" indent="0">
              <a:buNone/>
            </a:pPr>
            <a:r>
              <a:rPr lang="en-US" sz="3600" b="1" dirty="0"/>
              <a:t>The grade for the course is determined by the following: (Blend Section)</a:t>
            </a:r>
            <a:endParaRPr lang="en-US" sz="3600" dirty="0"/>
          </a:p>
          <a:p>
            <a:pPr marL="0" indent="0">
              <a:buNone/>
            </a:pPr>
            <a:r>
              <a:rPr lang="en-US" sz="3600" dirty="0"/>
              <a:t>		</a:t>
            </a:r>
            <a:r>
              <a:rPr lang="en-US" sz="4800" dirty="0"/>
              <a:t>Weekly Assignments /</a:t>
            </a:r>
          </a:p>
          <a:p>
            <a:pPr marL="0" indent="0">
              <a:buNone/>
            </a:pPr>
            <a:r>
              <a:rPr lang="en-US" sz="4800" dirty="0"/>
              <a:t>		Class Attendance		20%</a:t>
            </a:r>
          </a:p>
          <a:p>
            <a:pPr marL="0" indent="0">
              <a:buNone/>
            </a:pPr>
            <a:r>
              <a:rPr lang="en-US" sz="4800" dirty="0"/>
              <a:t>		Final Exam			30%</a:t>
            </a:r>
          </a:p>
          <a:p>
            <a:pPr marL="0" indent="0">
              <a:buNone/>
            </a:pPr>
            <a:r>
              <a:rPr lang="en-US" sz="4800" dirty="0"/>
              <a:t>		Quizzes				20%</a:t>
            </a:r>
          </a:p>
          <a:p>
            <a:pPr marL="0" indent="0">
              <a:buNone/>
            </a:pPr>
            <a:r>
              <a:rPr lang="en-US" sz="4800" dirty="0"/>
              <a:t>		Discussions			30%</a:t>
            </a:r>
          </a:p>
          <a:p>
            <a:pPr marL="0" indent="0">
              <a:buNone/>
            </a:pPr>
            <a:endParaRPr lang="en-US" dirty="0"/>
          </a:p>
        </p:txBody>
      </p:sp>
    </p:spTree>
    <p:extLst>
      <p:ext uri="{BB962C8B-B14F-4D97-AF65-F5344CB8AC3E}">
        <p14:creationId xmlns:p14="http://schemas.microsoft.com/office/powerpoint/2010/main" val="1845652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nSpc>
                <a:spcPct val="90000"/>
              </a:lnSpc>
              <a:buNone/>
            </a:pPr>
            <a:endParaRPr lang="en-US" altLang="en-US" sz="6600" b="1" dirty="0">
              <a:ea typeface="ＭＳ Ｐゴシック" panose="020B0600070205080204" pitchFamily="34" charset="-128"/>
            </a:endParaRPr>
          </a:p>
          <a:p>
            <a:pPr marL="0" indent="0" algn="ctr">
              <a:lnSpc>
                <a:spcPct val="90000"/>
              </a:lnSpc>
              <a:buNone/>
            </a:pPr>
            <a:r>
              <a:rPr lang="en-US" altLang="en-US" sz="6600" b="1" dirty="0">
                <a:ea typeface="ＭＳ Ｐゴシック" panose="020B0600070205080204" pitchFamily="34" charset="-128"/>
              </a:rPr>
              <a:t>What does use case driven mean?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19774249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lvl="0" indent="0" algn="ctr">
              <a:buNone/>
            </a:pPr>
            <a:endParaRPr lang="en-US" sz="6600" b="1" dirty="0">
              <a:solidFill>
                <a:schemeClr val="tx1"/>
              </a:solidFill>
              <a:cs typeface="ＭＳ Ｐゴシック" pitchFamily="-107" charset="-128"/>
            </a:endParaRPr>
          </a:p>
          <a:p>
            <a:pPr marL="0" lvl="0" indent="0" algn="ctr">
              <a:buNone/>
            </a:pPr>
            <a:r>
              <a:rPr lang="en-US" sz="6600" b="1" dirty="0">
                <a:solidFill>
                  <a:schemeClr val="tx1"/>
                </a:solidFill>
                <a:cs typeface="ＭＳ Ｐゴシック" pitchFamily="-107" charset="-128"/>
              </a:rPr>
              <a:t>What is the difference between classes and objects?</a:t>
            </a:r>
            <a:r>
              <a:rPr lang="en-US" sz="6600" dirty="0">
                <a:solidFill>
                  <a:schemeClr val="tx1"/>
                </a:solidFill>
                <a:cs typeface="ＭＳ Ｐゴシック" pitchFamily="-107" charset="-128"/>
              </a:rPr>
              <a:t> </a:t>
            </a:r>
            <a:endParaRPr lang="en-US" sz="6600" dirty="0"/>
          </a:p>
        </p:txBody>
      </p:sp>
    </p:spTree>
    <p:extLst>
      <p:ext uri="{BB962C8B-B14F-4D97-AF65-F5344CB8AC3E}">
        <p14:creationId xmlns:p14="http://schemas.microsoft.com/office/powerpoint/2010/main" val="2618141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None/>
            </a:pPr>
            <a:endParaRPr lang="en-US" sz="6600" b="1" dirty="0">
              <a:solidFill>
                <a:schemeClr val="tx1"/>
              </a:solidFill>
              <a:cs typeface="ＭＳ Ｐゴシック" pitchFamily="-107" charset="-128"/>
            </a:endParaRPr>
          </a:p>
          <a:p>
            <a:pPr marL="0" marR="0" indent="0" algn="ctr">
              <a:lnSpc>
                <a:spcPct val="107000"/>
              </a:lnSpc>
              <a:spcBef>
                <a:spcPts val="0"/>
              </a:spcBef>
              <a:spcAft>
                <a:spcPts val="0"/>
              </a:spcAft>
              <a:buNone/>
            </a:pPr>
            <a:r>
              <a:rPr lang="en-US" sz="6600" b="1" dirty="0">
                <a:solidFill>
                  <a:srgbClr val="080704"/>
                </a:solidFill>
                <a:latin typeface="Arial" panose="020B0604020202020204" pitchFamily="34" charset="0"/>
                <a:ea typeface="Calibri" panose="020F0502020204030204" pitchFamily="34" charset="0"/>
                <a:cs typeface="Times New Roman" panose="02020603050405020304" pitchFamily="18" charset="0"/>
              </a:rPr>
              <a:t>What are methods or behaviors? </a:t>
            </a:r>
            <a:endParaRPr lang="en-US" sz="6000" dirty="0">
              <a:solidFill>
                <a:srgbClr val="080704"/>
              </a:solidFill>
              <a:latin typeface="Arial" panose="020B0604020202020204" pitchFamily="34" charset="0"/>
              <a:ea typeface="Calibri" panose="020F0502020204030204" pitchFamily="34" charset="0"/>
              <a:cs typeface="Times New Roman" panose="02020603050405020304" pitchFamily="18" charset="0"/>
            </a:endParaRPr>
          </a:p>
          <a:p>
            <a:pPr marL="0" indent="0" algn="ctr">
              <a:buNone/>
            </a:pPr>
            <a:r>
              <a:rPr lang="en-US" sz="6600" dirty="0">
                <a:solidFill>
                  <a:schemeClr val="tx1"/>
                </a:solidFill>
                <a:cs typeface="ＭＳ Ｐゴシック" pitchFamily="-107" charset="-128"/>
              </a:rPr>
              <a:t> </a:t>
            </a:r>
          </a:p>
        </p:txBody>
      </p:sp>
    </p:spTree>
    <p:extLst>
      <p:ext uri="{BB962C8B-B14F-4D97-AF65-F5344CB8AC3E}">
        <p14:creationId xmlns:p14="http://schemas.microsoft.com/office/powerpoint/2010/main" val="2642739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6600" b="1" dirty="0">
              <a:solidFill>
                <a:schemeClr val="tx1"/>
              </a:solidFill>
              <a:cs typeface="ＭＳ Ｐゴシック" pitchFamily="-107" charset="-128"/>
            </a:endParaRPr>
          </a:p>
          <a:p>
            <a:pPr marL="0" indent="0" algn="ctr">
              <a:buNone/>
            </a:pPr>
            <a:r>
              <a:rPr lang="en-US" sz="6600" b="1" dirty="0">
                <a:solidFill>
                  <a:schemeClr val="tx1"/>
                </a:solidFill>
                <a:cs typeface="ＭＳ Ｐゴシック" pitchFamily="-107" charset="-128"/>
              </a:rPr>
              <a:t>What are messages?</a:t>
            </a:r>
            <a:r>
              <a:rPr lang="en-US" sz="6600" dirty="0">
                <a:solidFill>
                  <a:schemeClr val="tx1"/>
                </a:solidFill>
                <a:cs typeface="ＭＳ Ｐゴシック" pitchFamily="-107" charset="-128"/>
              </a:rPr>
              <a:t> </a:t>
            </a:r>
          </a:p>
        </p:txBody>
      </p:sp>
    </p:spTree>
    <p:extLst>
      <p:ext uri="{BB962C8B-B14F-4D97-AF65-F5344CB8AC3E}">
        <p14:creationId xmlns:p14="http://schemas.microsoft.com/office/powerpoint/2010/main" val="10617285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lnSpc>
                <a:spcPct val="107000"/>
              </a:lnSpc>
              <a:spcBef>
                <a:spcPts val="0"/>
              </a:spcBef>
              <a:spcAft>
                <a:spcPts val="0"/>
              </a:spcAft>
              <a:buNone/>
            </a:pPr>
            <a:r>
              <a:rPr lang="en-US" sz="6000" b="1" dirty="0">
                <a:solidFill>
                  <a:schemeClr val="tx1"/>
                </a:solidFill>
                <a:latin typeface="Arial" panose="020B0604020202020204" pitchFamily="34" charset="0"/>
                <a:cs typeface="Arial" panose="020B0604020202020204" pitchFamily="34" charset="0"/>
              </a:rPr>
              <a:t>What is the difference between a Concrete Class &amp; an Abstract Class?</a:t>
            </a:r>
            <a:endParaRPr lang="en-US" sz="6000" dirty="0">
              <a:solidFill>
                <a:schemeClr val="tx1"/>
              </a:solidFill>
              <a:latin typeface="Arial" panose="020B0604020202020204" pitchFamily="34" charset="0"/>
              <a:cs typeface="Arial" panose="020B0604020202020204" pitchFamily="34" charset="0"/>
            </a:endParaRPr>
          </a:p>
          <a:p>
            <a:pPr marL="0" indent="0" algn="ctr">
              <a:buNone/>
            </a:pPr>
            <a:endParaRPr lang="en-US" sz="6600" dirty="0">
              <a:solidFill>
                <a:schemeClr val="tx1"/>
              </a:solidFill>
              <a:cs typeface="ＭＳ Ｐゴシック" pitchFamily="-107" charset="-128"/>
            </a:endParaRPr>
          </a:p>
        </p:txBody>
      </p:sp>
    </p:spTree>
    <p:extLst>
      <p:ext uri="{BB962C8B-B14F-4D97-AF65-F5344CB8AC3E}">
        <p14:creationId xmlns:p14="http://schemas.microsoft.com/office/powerpoint/2010/main" val="25146655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lvl="0" indent="0" algn="ctr">
              <a:buNone/>
            </a:pPr>
            <a:r>
              <a:rPr lang="en-US" sz="6600" b="1" dirty="0">
                <a:solidFill>
                  <a:schemeClr val="tx1"/>
                </a:solidFill>
                <a:cs typeface="ＭＳ Ｐゴシック" pitchFamily="-107" charset="-128"/>
              </a:rPr>
              <a:t>Why are encapsulation and information hiding important characteristics of object-oriented systems?</a:t>
            </a:r>
            <a:endParaRPr lang="en-US" sz="6600" dirty="0">
              <a:solidFill>
                <a:schemeClr val="tx1"/>
              </a:solidFill>
              <a:cs typeface="ＭＳ Ｐゴシック" pitchFamily="-107" charset="-128"/>
            </a:endParaRPr>
          </a:p>
        </p:txBody>
      </p:sp>
    </p:spTree>
    <p:extLst>
      <p:ext uri="{BB962C8B-B14F-4D97-AF65-F5344CB8AC3E}">
        <p14:creationId xmlns:p14="http://schemas.microsoft.com/office/powerpoint/2010/main" val="36140828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r>
              <a:rPr lang="en-US" altLang="en-US" sz="6600" b="1" dirty="0">
                <a:ea typeface="ＭＳ Ｐゴシック" panose="020B0600070205080204" pitchFamily="34" charset="-128"/>
              </a:rPr>
              <a:t>When we say “workflows” what activities we are actually engaging in? </a:t>
            </a:r>
          </a:p>
          <a:p>
            <a:pPr marL="0" indent="0">
              <a:buNone/>
            </a:pPr>
            <a:endParaRPr lang="en-US" dirty="0"/>
          </a:p>
        </p:txBody>
      </p:sp>
    </p:spTree>
    <p:extLst>
      <p:ext uri="{BB962C8B-B14F-4D97-AF65-F5344CB8AC3E}">
        <p14:creationId xmlns:p14="http://schemas.microsoft.com/office/powerpoint/2010/main" val="25621752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sz="6600" b="1" dirty="0">
              <a:solidFill>
                <a:schemeClr val="tx1"/>
              </a:solidFill>
              <a:latin typeface="Arial" panose="020B0604020202020204" pitchFamily="34" charset="0"/>
              <a:cs typeface="Arial" panose="020B0604020202020204" pitchFamily="34" charset="0"/>
            </a:endParaRPr>
          </a:p>
          <a:p>
            <a:pPr marL="0" indent="0" algn="ctr">
              <a:buNone/>
            </a:pPr>
            <a:r>
              <a:rPr lang="en-US" sz="6600" b="1" dirty="0">
                <a:solidFill>
                  <a:schemeClr val="tx1"/>
                </a:solidFill>
                <a:latin typeface="Arial" panose="020B0604020202020204" pitchFamily="34" charset="0"/>
                <a:cs typeface="Arial" panose="020B0604020202020204" pitchFamily="34" charset="0"/>
              </a:rPr>
              <a:t>Briefly describe the Unified Process (UP). </a:t>
            </a:r>
            <a:endParaRPr lang="en-US" sz="6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7405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buNone/>
            </a:pPr>
            <a:endParaRPr lang="en-US" altLang="en-US" sz="6600" b="1" dirty="0">
              <a:ea typeface="ＭＳ Ｐゴシック" panose="020B0600070205080204" pitchFamily="34" charset="-128"/>
            </a:endParaRPr>
          </a:p>
          <a:p>
            <a:pPr marL="0" indent="0">
              <a:buNone/>
            </a:pPr>
            <a:r>
              <a:rPr lang="en-US" altLang="en-US" sz="6600" b="1" dirty="0">
                <a:ea typeface="ＭＳ Ｐゴシック" panose="020B0600070205080204" pitchFamily="34" charset="-128"/>
              </a:rPr>
              <a:t>What is not included in the Unified Process? </a:t>
            </a:r>
            <a:endParaRPr lang="en-US" sz="6600" dirty="0"/>
          </a:p>
        </p:txBody>
      </p:sp>
    </p:spTree>
    <p:extLst>
      <p:ext uri="{BB962C8B-B14F-4D97-AF65-F5344CB8AC3E}">
        <p14:creationId xmlns:p14="http://schemas.microsoft.com/office/powerpoint/2010/main" val="21688876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4000" cy="6111875"/>
          </a:xfrm>
        </p:spPr>
        <p:txBody>
          <a:bodyPr/>
          <a:lstStyle/>
          <a:p>
            <a:pPr marL="0" indent="0" algn="ctr">
              <a:buNone/>
            </a:pPr>
            <a:endParaRPr lang="en-US" altLang="en-US" sz="6600" b="1" dirty="0">
              <a:ea typeface="ＭＳ Ｐゴシック" panose="020B0600070205080204" pitchFamily="34" charset="-128"/>
            </a:endParaRPr>
          </a:p>
          <a:p>
            <a:pPr marL="0" indent="0" algn="ctr">
              <a:buNone/>
            </a:pPr>
            <a:r>
              <a:rPr lang="en-US" altLang="en-US" sz="6600" b="1" dirty="0">
                <a:ea typeface="ＭＳ Ｐゴシック" panose="020B0600070205080204" pitchFamily="34" charset="-128"/>
              </a:rPr>
              <a:t>What is the primary purpose of structure diagrams? </a:t>
            </a:r>
            <a:endParaRPr lang="en-US" altLang="en-US" sz="6600" dirty="0">
              <a:ea typeface="ＭＳ Ｐゴシック" panose="020B0600070205080204" pitchFamily="34" charset="-128"/>
            </a:endParaRPr>
          </a:p>
        </p:txBody>
      </p:sp>
    </p:spTree>
    <p:extLst>
      <p:ext uri="{BB962C8B-B14F-4D97-AF65-F5344CB8AC3E}">
        <p14:creationId xmlns:p14="http://schemas.microsoft.com/office/powerpoint/2010/main" val="309480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B16F2-C4E2-47D0-BE5D-5306E6914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699F2E9-3293-4FAE-A3D2-A4DCB00D4A15}">
  <ds:schemaRefs>
    <ds:schemaRef ds:uri="http://www.w3.org/XML/1998/namespace"/>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52FD598-C527-499B-83A0-1D432E9E67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Breeze.thmx</Template>
  <TotalTime>2338</TotalTime>
  <Words>4507</Words>
  <Application>Microsoft Macintosh PowerPoint</Application>
  <PresentationFormat>Custom</PresentationFormat>
  <Paragraphs>688</Paragraphs>
  <Slides>115</Slides>
  <Notes>115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Calibri</vt:lpstr>
      <vt:lpstr>News Gothic MT</vt:lpstr>
      <vt:lpstr>Times New Roman</vt:lpstr>
      <vt:lpstr>Wingdings 2</vt:lpstr>
      <vt:lpstr>Breeze</vt:lpstr>
      <vt:lpstr>      Chapter 1: Introduction to Systems 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Objectives</vt:lpstr>
      <vt:lpstr>Systems Development  Life Cycle (SDLC)</vt:lpstr>
      <vt:lpstr>Questions to be Answered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SDLC: Methodologies</vt:lpstr>
      <vt:lpstr>PowerPoint Presentation</vt:lpstr>
      <vt:lpstr>PowerPoint Presentation</vt:lpstr>
      <vt:lpstr>PowerPoint Presentation</vt:lpstr>
      <vt:lpstr>PowerPoint Presentation</vt:lpstr>
      <vt:lpstr>PowerPoint Presentation</vt:lpstr>
      <vt:lpstr>Which Methodology to Use?</vt:lpstr>
      <vt:lpstr>The Systems Analyst: Skills</vt:lpstr>
      <vt:lpstr>PowerPoint Presentation</vt:lpstr>
      <vt:lpstr>The Systems Analyst: Roles</vt:lpstr>
      <vt:lpstr>The Systems Analyst: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Object-Oriented  Systems Analysis &amp; Design</vt:lpstr>
      <vt:lpstr>Characteristics of Object-Oriented Systems</vt:lpstr>
      <vt:lpstr>Characteristics of Object-Oriented Systems (cont.)</vt:lpstr>
      <vt:lpstr> Characteristics of Object-Oriented Systems (cont.)</vt:lpstr>
      <vt:lpstr>Object-Oriented Systems Analysis &amp; Design</vt:lpstr>
      <vt:lpstr>Object-Oriented Systems Analysis &amp; Design</vt:lpstr>
      <vt:lpstr>The Unified Process</vt:lpstr>
      <vt:lpstr>Unified Process Phases</vt:lpstr>
      <vt:lpstr>Extensions to the Unified Process</vt:lpstr>
      <vt:lpstr>Unified Modeling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Systems Analyst and Information Systems Development</dc:title>
  <dc:creator>Fernando Maymí</dc:creator>
  <cp:lastModifiedBy>Microsoft Office User</cp:lastModifiedBy>
  <cp:revision>247</cp:revision>
  <cp:lastPrinted>2018-05-23T18:24:38Z</cp:lastPrinted>
  <dcterms:created xsi:type="dcterms:W3CDTF">2015-01-22T13:35:20Z</dcterms:created>
  <dcterms:modified xsi:type="dcterms:W3CDTF">2019-09-08T17:59:11Z</dcterms:modified>
</cp:coreProperties>
</file>