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Lst>
  <p:notesMasterIdLst>
    <p:notesMasterId r:id="rId108"/>
  </p:notesMasterIdLst>
  <p:sldIdLst>
    <p:sldId id="257" r:id="rId2"/>
    <p:sldId id="258" r:id="rId3"/>
    <p:sldId id="259" r:id="rId4"/>
    <p:sldId id="275" r:id="rId5"/>
    <p:sldId id="412" r:id="rId6"/>
    <p:sldId id="291" r:id="rId7"/>
    <p:sldId id="264" r:id="rId8"/>
    <p:sldId id="277" r:id="rId9"/>
    <p:sldId id="279" r:id="rId10"/>
    <p:sldId id="280" r:id="rId11"/>
    <p:sldId id="360" r:id="rId12"/>
    <p:sldId id="364" r:id="rId13"/>
    <p:sldId id="362" r:id="rId14"/>
    <p:sldId id="381" r:id="rId15"/>
    <p:sldId id="379" r:id="rId16"/>
    <p:sldId id="382" r:id="rId17"/>
    <p:sldId id="385" r:id="rId18"/>
    <p:sldId id="386" r:id="rId19"/>
    <p:sldId id="389" r:id="rId20"/>
    <p:sldId id="390" r:id="rId21"/>
    <p:sldId id="392" r:id="rId22"/>
    <p:sldId id="283" r:id="rId23"/>
    <p:sldId id="293" r:id="rId24"/>
    <p:sldId id="298" r:id="rId25"/>
    <p:sldId id="300" r:id="rId26"/>
    <p:sldId id="303" r:id="rId27"/>
    <p:sldId id="436" r:id="rId28"/>
    <p:sldId id="268" r:id="rId29"/>
    <p:sldId id="299" r:id="rId30"/>
    <p:sldId id="301" r:id="rId31"/>
    <p:sldId id="306" r:id="rId32"/>
    <p:sldId id="305" r:id="rId33"/>
    <p:sldId id="304" r:id="rId34"/>
    <p:sldId id="297" r:id="rId35"/>
    <p:sldId id="271" r:id="rId36"/>
    <p:sldId id="272" r:id="rId37"/>
    <p:sldId id="398" r:id="rId38"/>
    <p:sldId id="399" r:id="rId39"/>
    <p:sldId id="401" r:id="rId40"/>
    <p:sldId id="378" r:id="rId41"/>
    <p:sldId id="394" r:id="rId42"/>
    <p:sldId id="316" r:id="rId43"/>
    <p:sldId id="322" r:id="rId44"/>
    <p:sldId id="324" r:id="rId45"/>
    <p:sldId id="273" r:id="rId46"/>
    <p:sldId id="409" r:id="rId47"/>
    <p:sldId id="410" r:id="rId48"/>
    <p:sldId id="411" r:id="rId49"/>
    <p:sldId id="286" r:id="rId50"/>
    <p:sldId id="287" r:id="rId51"/>
    <p:sldId id="292" r:id="rId52"/>
    <p:sldId id="288" r:id="rId53"/>
    <p:sldId id="289" r:id="rId54"/>
    <p:sldId id="296" r:id="rId55"/>
    <p:sldId id="294" r:id="rId56"/>
    <p:sldId id="371" r:id="rId57"/>
    <p:sldId id="310" r:id="rId58"/>
    <p:sldId id="315" r:id="rId59"/>
    <p:sldId id="308" r:id="rId60"/>
    <p:sldId id="323" r:id="rId61"/>
    <p:sldId id="320" r:id="rId62"/>
    <p:sldId id="319" r:id="rId63"/>
    <p:sldId id="332" r:id="rId64"/>
    <p:sldId id="334" r:id="rId65"/>
    <p:sldId id="336" r:id="rId66"/>
    <p:sldId id="340" r:id="rId67"/>
    <p:sldId id="339" r:id="rId68"/>
    <p:sldId id="377" r:id="rId69"/>
    <p:sldId id="341" r:id="rId70"/>
    <p:sldId id="405" r:id="rId71"/>
    <p:sldId id="338" r:id="rId72"/>
    <p:sldId id="406" r:id="rId73"/>
    <p:sldId id="346" r:id="rId74"/>
    <p:sldId id="348" r:id="rId75"/>
    <p:sldId id="350" r:id="rId76"/>
    <p:sldId id="352" r:id="rId77"/>
    <p:sldId id="354" r:id="rId78"/>
    <p:sldId id="356" r:id="rId79"/>
    <p:sldId id="358" r:id="rId80"/>
    <p:sldId id="366" r:id="rId81"/>
    <p:sldId id="452" r:id="rId82"/>
    <p:sldId id="453" r:id="rId83"/>
    <p:sldId id="455" r:id="rId84"/>
    <p:sldId id="454" r:id="rId85"/>
    <p:sldId id="370" r:id="rId86"/>
    <p:sldId id="373" r:id="rId87"/>
    <p:sldId id="375" r:id="rId88"/>
    <p:sldId id="407" r:id="rId89"/>
    <p:sldId id="417" r:id="rId90"/>
    <p:sldId id="408" r:id="rId91"/>
    <p:sldId id="423" r:id="rId92"/>
    <p:sldId id="422" r:id="rId93"/>
    <p:sldId id="420" r:id="rId94"/>
    <p:sldId id="428" r:id="rId95"/>
    <p:sldId id="427" r:id="rId96"/>
    <p:sldId id="431" r:id="rId97"/>
    <p:sldId id="434" r:id="rId98"/>
    <p:sldId id="421" r:id="rId99"/>
    <p:sldId id="439" r:id="rId100"/>
    <p:sldId id="441" r:id="rId101"/>
    <p:sldId id="442" r:id="rId102"/>
    <p:sldId id="448" r:id="rId103"/>
    <p:sldId id="449" r:id="rId104"/>
    <p:sldId id="451" r:id="rId105"/>
    <p:sldId id="443" r:id="rId106"/>
    <p:sldId id="450" r:id="rId107"/>
  </p:sldIdLst>
  <p:sldSz cx="9144000" cy="6858000" type="screen4x3"/>
  <p:notesSz cx="7077075" cy="93837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548" autoAdjust="0"/>
    <p:restoredTop sz="74148" autoAdjust="0"/>
  </p:normalViewPr>
  <p:slideViewPr>
    <p:cSldViewPr snapToGrid="0" snapToObjects="1">
      <p:cViewPr varScale="1">
        <p:scale>
          <a:sx n="53" d="100"/>
          <a:sy n="53" d="100"/>
        </p:scale>
        <p:origin x="1476" y="80"/>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3438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186"/>
          </a:xfrm>
          <a:prstGeom prst="rect">
            <a:avLst/>
          </a:prstGeom>
        </p:spPr>
        <p:txBody>
          <a:bodyPr vert="horz" lIns="94058" tIns="47029" rIns="94058" bIns="47029" rtlCol="0"/>
          <a:lstStyle>
            <a:lvl1pPr algn="l">
              <a:defRPr sz="1200"/>
            </a:lvl1pPr>
          </a:lstStyle>
          <a:p>
            <a:endParaRPr lang="en-US"/>
          </a:p>
        </p:txBody>
      </p:sp>
      <p:sp>
        <p:nvSpPr>
          <p:cNvPr id="3" name="Date Placeholder 2"/>
          <p:cNvSpPr>
            <a:spLocks noGrp="1"/>
          </p:cNvSpPr>
          <p:nvPr>
            <p:ph type="dt" idx="1"/>
          </p:nvPr>
        </p:nvSpPr>
        <p:spPr>
          <a:xfrm>
            <a:off x="4008705" y="0"/>
            <a:ext cx="3066733" cy="469186"/>
          </a:xfrm>
          <a:prstGeom prst="rect">
            <a:avLst/>
          </a:prstGeom>
        </p:spPr>
        <p:txBody>
          <a:bodyPr vert="horz" lIns="94058" tIns="47029" rIns="94058" bIns="47029" rtlCol="0"/>
          <a:lstStyle>
            <a:lvl1pPr algn="r">
              <a:defRPr sz="1200"/>
            </a:lvl1pPr>
          </a:lstStyle>
          <a:p>
            <a:fld id="{C24CC0B3-4081-8D4A-BD33-D1DF821232F0}" type="datetimeFigureOut">
              <a:rPr lang="en-US" smtClean="0"/>
              <a:pPr/>
              <a:t>6/18/2018</a:t>
            </a:fld>
            <a:endParaRPr lang="en-US"/>
          </a:p>
        </p:txBody>
      </p:sp>
      <p:sp>
        <p:nvSpPr>
          <p:cNvPr id="4" name="Slide Image Placeholder 3"/>
          <p:cNvSpPr>
            <a:spLocks noGrp="1" noRot="1" noChangeAspect="1"/>
          </p:cNvSpPr>
          <p:nvPr>
            <p:ph type="sldImg" idx="2"/>
          </p:nvPr>
        </p:nvSpPr>
        <p:spPr>
          <a:xfrm>
            <a:off x="1195388" y="704850"/>
            <a:ext cx="4687887" cy="3517900"/>
          </a:xfrm>
          <a:prstGeom prst="rect">
            <a:avLst/>
          </a:prstGeom>
          <a:noFill/>
          <a:ln w="12700">
            <a:solidFill>
              <a:prstClr val="black"/>
            </a:solidFill>
          </a:ln>
        </p:spPr>
        <p:txBody>
          <a:bodyPr vert="horz" lIns="94058" tIns="47029" rIns="94058" bIns="47029" rtlCol="0" anchor="ctr"/>
          <a:lstStyle/>
          <a:p>
            <a:endParaRPr lang="en-US"/>
          </a:p>
        </p:txBody>
      </p:sp>
      <p:sp>
        <p:nvSpPr>
          <p:cNvPr id="5" name="Notes Placeholder 4"/>
          <p:cNvSpPr>
            <a:spLocks noGrp="1"/>
          </p:cNvSpPr>
          <p:nvPr>
            <p:ph type="body" sz="quarter" idx="3"/>
          </p:nvPr>
        </p:nvSpPr>
        <p:spPr>
          <a:xfrm>
            <a:off x="707708" y="4457265"/>
            <a:ext cx="5661660" cy="4222671"/>
          </a:xfrm>
          <a:prstGeom prst="rect">
            <a:avLst/>
          </a:prstGeom>
        </p:spPr>
        <p:txBody>
          <a:bodyPr vert="horz" lIns="94058" tIns="47029" rIns="94058" bIns="4702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12899"/>
            <a:ext cx="3066733" cy="469186"/>
          </a:xfrm>
          <a:prstGeom prst="rect">
            <a:avLst/>
          </a:prstGeom>
        </p:spPr>
        <p:txBody>
          <a:bodyPr vert="horz" lIns="94058" tIns="47029" rIns="94058" bIns="47029"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912899"/>
            <a:ext cx="3066733" cy="469186"/>
          </a:xfrm>
          <a:prstGeom prst="rect">
            <a:avLst/>
          </a:prstGeom>
        </p:spPr>
        <p:txBody>
          <a:bodyPr vert="horz" lIns="94058" tIns="47029" rIns="94058" bIns="47029" rtlCol="0" anchor="b"/>
          <a:lstStyle>
            <a:lvl1pPr algn="r">
              <a:defRPr sz="1200"/>
            </a:lvl1pPr>
          </a:lstStyle>
          <a:p>
            <a:fld id="{16A030EB-2AC2-2A40-8A6B-96C13BD3390B}" type="slidenum">
              <a:rPr lang="en-US" smtClean="0"/>
              <a:pPr/>
              <a:t>‹#›</a:t>
            </a:fld>
            <a:endParaRPr lang="en-US"/>
          </a:p>
        </p:txBody>
      </p:sp>
    </p:spTree>
    <p:extLst>
      <p:ext uri="{BB962C8B-B14F-4D97-AF65-F5344CB8AC3E}">
        <p14:creationId xmlns:p14="http://schemas.microsoft.com/office/powerpoint/2010/main" val="8690368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bwMode="auto">
          <a:noFill/>
          <a:ln>
            <a:solidFill>
              <a:srgbClr val="000000"/>
            </a:solidFill>
            <a:miter lim="800000"/>
            <a:headEnd/>
            <a:tailEnd/>
          </a:ln>
        </p:spPr>
      </p:sp>
      <p:sp>
        <p:nvSpPr>
          <p:cNvPr id="2457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24580" name="Slide Number Placeholder 3"/>
          <p:cNvSpPr>
            <a:spLocks noGrp="1"/>
          </p:cNvSpPr>
          <p:nvPr>
            <p:ph type="sldNum" sz="quarter" idx="5"/>
          </p:nvPr>
        </p:nvSpPr>
        <p:spPr bwMode="auto">
          <a:noFill/>
          <a:ln>
            <a:miter lim="800000"/>
            <a:headEnd/>
            <a:tailEnd/>
          </a:ln>
        </p:spPr>
        <p:txBody>
          <a:bodyPr/>
          <a:lstStyle/>
          <a:p>
            <a:fld id="{2559A172-75F6-434C-AE3F-37C4A5FC0DB6}" type="slidenum">
              <a:rPr lang="en-US" smtClean="0"/>
              <a:pPr/>
              <a:t>1</a:t>
            </a:fld>
            <a:endParaRPr lang="en-US" smtClean="0"/>
          </a:p>
        </p:txBody>
      </p:sp>
    </p:spTree>
    <p:extLst>
      <p:ext uri="{BB962C8B-B14F-4D97-AF65-F5344CB8AC3E}">
        <p14:creationId xmlns:p14="http://schemas.microsoft.com/office/powerpoint/2010/main" val="2496079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400" b="1" dirty="0">
                <a:latin typeface="Arial" panose="020B0604020202020204" pitchFamily="34" charset="0"/>
                <a:cs typeface="Arial" panose="020B0604020202020204" pitchFamily="34" charset="0"/>
              </a:rPr>
              <a:t>What do duration analysis and activity based costing have in </a:t>
            </a:r>
            <a:r>
              <a:rPr lang="en-US" sz="1400" b="1" dirty="0" smtClean="0">
                <a:latin typeface="Arial" panose="020B0604020202020204" pitchFamily="34" charset="0"/>
                <a:cs typeface="Arial" panose="020B0604020202020204" pitchFamily="34" charset="0"/>
              </a:rPr>
              <a:t>common?</a:t>
            </a:r>
          </a:p>
          <a:p>
            <a:pPr lvl="0"/>
            <a:r>
              <a:rPr lang="en-US" sz="1400" dirty="0">
                <a:latin typeface="Arial" panose="020B0604020202020204" pitchFamily="34" charset="0"/>
                <a:cs typeface="Arial" panose="020B0604020202020204" pitchFamily="34" charset="0"/>
              </a:rPr>
              <a:t> </a:t>
            </a:r>
          </a:p>
          <a:p>
            <a:r>
              <a:rPr lang="en-US" sz="1400" b="1" dirty="0">
                <a:latin typeface="Arial" panose="020B0604020202020204" pitchFamily="34" charset="0"/>
                <a:cs typeface="Arial" panose="020B0604020202020204" pitchFamily="34" charset="0"/>
              </a:rPr>
              <a:t>What is Duration Analysis? </a:t>
            </a:r>
            <a:endParaRPr lang="en-US" sz="1400" b="1" dirty="0" smtClean="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a:t>
            </a:r>
          </a:p>
          <a:p>
            <a:pPr defTabSz="470292">
              <a:defRPr/>
            </a:pPr>
            <a:r>
              <a:rPr lang="en-US" sz="1400" b="1" dirty="0">
                <a:latin typeface="Arial" panose="020B0604020202020204" pitchFamily="34" charset="0"/>
                <a:cs typeface="Arial" panose="020B0604020202020204" pitchFamily="34" charset="0"/>
              </a:rPr>
              <a:t>What is Activity-Based Costing? </a:t>
            </a:r>
            <a:endParaRPr lang="en-US" sz="1400" b="1" dirty="0" smtClean="0">
              <a:latin typeface="Arial" panose="020B0604020202020204" pitchFamily="34" charset="0"/>
              <a:cs typeface="Arial" panose="020B0604020202020204" pitchFamily="34" charset="0"/>
            </a:endParaRPr>
          </a:p>
          <a:p>
            <a:pPr defTabSz="470292">
              <a:defRPr/>
            </a:pPr>
            <a:endParaRPr lang="en-US" sz="1400" dirty="0" smtClean="0">
              <a:latin typeface="Arial" panose="020B0604020202020204" pitchFamily="34" charset="0"/>
              <a:cs typeface="Arial" panose="020B0604020202020204" pitchFamily="34" charset="0"/>
            </a:endParaRPr>
          </a:p>
          <a:p>
            <a:pPr defTabSz="470292">
              <a:defRPr/>
            </a:pPr>
            <a:r>
              <a:rPr lang="en-US" sz="1400" b="1" dirty="0" smtClean="0">
                <a:latin typeface="Arial" panose="020B0604020202020204" pitchFamily="34" charset="0"/>
                <a:cs typeface="Arial" panose="020B0604020202020204" pitchFamily="34" charset="0"/>
              </a:rPr>
              <a:t>What is</a:t>
            </a:r>
            <a:r>
              <a:rPr lang="en-US" sz="1400" b="1" baseline="0" dirty="0" smtClean="0">
                <a:latin typeface="Arial" panose="020B0604020202020204" pitchFamily="34" charset="0"/>
                <a:cs typeface="Arial" panose="020B0604020202020204" pitchFamily="34" charset="0"/>
              </a:rPr>
              <a:t> activity elimination? </a:t>
            </a:r>
            <a:endParaRPr lang="en-US" sz="1400" b="1" u="sng"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16A030EB-2AC2-2A40-8A6B-96C13BD3390B}" type="slidenum">
              <a:rPr lang="en-US" smtClean="0"/>
              <a:pPr/>
              <a:t>10</a:t>
            </a:fld>
            <a:endParaRPr lang="en-US"/>
          </a:p>
        </p:txBody>
      </p:sp>
    </p:spTree>
    <p:extLst>
      <p:ext uri="{BB962C8B-B14F-4D97-AF65-F5344CB8AC3E}">
        <p14:creationId xmlns:p14="http://schemas.microsoft.com/office/powerpoint/2010/main" val="319142426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100</a:t>
            </a:fld>
            <a:endParaRPr lang="en-US"/>
          </a:p>
        </p:txBody>
      </p:sp>
    </p:spTree>
    <p:extLst>
      <p:ext uri="{BB962C8B-B14F-4D97-AF65-F5344CB8AC3E}">
        <p14:creationId xmlns:p14="http://schemas.microsoft.com/office/powerpoint/2010/main" val="196056069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101</a:t>
            </a:fld>
            <a:endParaRPr lang="en-US"/>
          </a:p>
        </p:txBody>
      </p:sp>
    </p:spTree>
    <p:extLst>
      <p:ext uri="{BB962C8B-B14F-4D97-AF65-F5344CB8AC3E}">
        <p14:creationId xmlns:p14="http://schemas.microsoft.com/office/powerpoint/2010/main" val="278856580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102</a:t>
            </a:fld>
            <a:endParaRPr lang="en-US"/>
          </a:p>
        </p:txBody>
      </p:sp>
    </p:spTree>
    <p:extLst>
      <p:ext uri="{BB962C8B-B14F-4D97-AF65-F5344CB8AC3E}">
        <p14:creationId xmlns:p14="http://schemas.microsoft.com/office/powerpoint/2010/main" val="190375584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103</a:t>
            </a:fld>
            <a:endParaRPr lang="en-US"/>
          </a:p>
        </p:txBody>
      </p:sp>
    </p:spTree>
    <p:extLst>
      <p:ext uri="{BB962C8B-B14F-4D97-AF65-F5344CB8AC3E}">
        <p14:creationId xmlns:p14="http://schemas.microsoft.com/office/powerpoint/2010/main" val="283566361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104</a:t>
            </a:fld>
            <a:endParaRPr lang="en-US"/>
          </a:p>
        </p:txBody>
      </p:sp>
    </p:spTree>
    <p:extLst>
      <p:ext uri="{BB962C8B-B14F-4D97-AF65-F5344CB8AC3E}">
        <p14:creationId xmlns:p14="http://schemas.microsoft.com/office/powerpoint/2010/main" val="38449182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105</a:t>
            </a:fld>
            <a:endParaRPr lang="en-US"/>
          </a:p>
        </p:txBody>
      </p:sp>
    </p:spTree>
    <p:extLst>
      <p:ext uri="{BB962C8B-B14F-4D97-AF65-F5344CB8AC3E}">
        <p14:creationId xmlns:p14="http://schemas.microsoft.com/office/powerpoint/2010/main" val="36022307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106</a:t>
            </a:fld>
            <a:endParaRPr lang="en-US"/>
          </a:p>
        </p:txBody>
      </p:sp>
    </p:spTree>
    <p:extLst>
      <p:ext uri="{BB962C8B-B14F-4D97-AF65-F5344CB8AC3E}">
        <p14:creationId xmlns:p14="http://schemas.microsoft.com/office/powerpoint/2010/main" val="3016931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11</a:t>
            </a:fld>
            <a:endParaRPr lang="en-US"/>
          </a:p>
        </p:txBody>
      </p:sp>
    </p:spTree>
    <p:extLst>
      <p:ext uri="{BB962C8B-B14F-4D97-AF65-F5344CB8AC3E}">
        <p14:creationId xmlns:p14="http://schemas.microsoft.com/office/powerpoint/2010/main" val="3510968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12</a:t>
            </a:fld>
            <a:endParaRPr lang="en-US"/>
          </a:p>
        </p:txBody>
      </p:sp>
    </p:spTree>
    <p:extLst>
      <p:ext uri="{BB962C8B-B14F-4D97-AF65-F5344CB8AC3E}">
        <p14:creationId xmlns:p14="http://schemas.microsoft.com/office/powerpoint/2010/main" val="170500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13</a:t>
            </a:fld>
            <a:endParaRPr lang="en-US"/>
          </a:p>
        </p:txBody>
      </p:sp>
    </p:spTree>
    <p:extLst>
      <p:ext uri="{BB962C8B-B14F-4D97-AF65-F5344CB8AC3E}">
        <p14:creationId xmlns:p14="http://schemas.microsoft.com/office/powerpoint/2010/main" val="3280968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14</a:t>
            </a:fld>
            <a:endParaRPr lang="en-US"/>
          </a:p>
        </p:txBody>
      </p:sp>
    </p:spTree>
    <p:extLst>
      <p:ext uri="{BB962C8B-B14F-4D97-AF65-F5344CB8AC3E}">
        <p14:creationId xmlns:p14="http://schemas.microsoft.com/office/powerpoint/2010/main" val="2680435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15</a:t>
            </a:fld>
            <a:endParaRPr lang="en-US"/>
          </a:p>
        </p:txBody>
      </p:sp>
    </p:spTree>
    <p:extLst>
      <p:ext uri="{BB962C8B-B14F-4D97-AF65-F5344CB8AC3E}">
        <p14:creationId xmlns:p14="http://schemas.microsoft.com/office/powerpoint/2010/main" val="771805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16</a:t>
            </a:fld>
            <a:endParaRPr lang="en-US"/>
          </a:p>
        </p:txBody>
      </p:sp>
    </p:spTree>
    <p:extLst>
      <p:ext uri="{BB962C8B-B14F-4D97-AF65-F5344CB8AC3E}">
        <p14:creationId xmlns:p14="http://schemas.microsoft.com/office/powerpoint/2010/main" val="3924966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17</a:t>
            </a:fld>
            <a:endParaRPr lang="en-US"/>
          </a:p>
        </p:txBody>
      </p:sp>
    </p:spTree>
    <p:extLst>
      <p:ext uri="{BB962C8B-B14F-4D97-AF65-F5344CB8AC3E}">
        <p14:creationId xmlns:p14="http://schemas.microsoft.com/office/powerpoint/2010/main" val="2881218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18</a:t>
            </a:fld>
            <a:endParaRPr lang="en-US"/>
          </a:p>
        </p:txBody>
      </p:sp>
    </p:spTree>
    <p:extLst>
      <p:ext uri="{BB962C8B-B14F-4D97-AF65-F5344CB8AC3E}">
        <p14:creationId xmlns:p14="http://schemas.microsoft.com/office/powerpoint/2010/main" val="2257191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19</a:t>
            </a:fld>
            <a:endParaRPr lang="en-US"/>
          </a:p>
        </p:txBody>
      </p:sp>
    </p:spTree>
    <p:extLst>
      <p:ext uri="{BB962C8B-B14F-4D97-AF65-F5344CB8AC3E}">
        <p14:creationId xmlns:p14="http://schemas.microsoft.com/office/powerpoint/2010/main" val="2935165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normAutofit/>
          </a:bodyPr>
          <a:lstStyle/>
          <a:p>
            <a:pPr eaLnBrk="1" hangingPunct="1"/>
            <a:r>
              <a:rPr lang="en-US" sz="1400" b="1" dirty="0"/>
              <a:t>What phase of the SDLC do we focus on requirements? </a:t>
            </a:r>
            <a:endParaRPr lang="en-US" sz="1400" b="1" u="sng" dirty="0"/>
          </a:p>
          <a:p>
            <a:pPr eaLnBrk="1" hangingPunct="1"/>
            <a:endParaRPr lang="en-US" sz="1400" dirty="0"/>
          </a:p>
          <a:p>
            <a:pPr lvl="0"/>
            <a:r>
              <a:rPr lang="en-US" sz="1400" b="1" dirty="0"/>
              <a:t>What are the key deliverables that are created during the analysis phase? </a:t>
            </a:r>
            <a:endParaRPr lang="en-US" sz="1400" b="1" dirty="0" smtClean="0"/>
          </a:p>
          <a:p>
            <a:pPr lvl="0"/>
            <a:r>
              <a:rPr lang="en-US" sz="1400" b="1" dirty="0"/>
              <a:t> </a:t>
            </a:r>
          </a:p>
          <a:p>
            <a:r>
              <a:rPr lang="en-US" sz="1400" b="1" dirty="0"/>
              <a:t>What is the final deliverable from the analysis phase? </a:t>
            </a:r>
            <a:endParaRPr lang="en-US" sz="1400" dirty="0"/>
          </a:p>
          <a:p>
            <a:endParaRPr lang="en-US" sz="1400" dirty="0"/>
          </a:p>
          <a:p>
            <a:pPr defTabSz="470292">
              <a:defRPr/>
            </a:pPr>
            <a:r>
              <a:rPr lang="en-US" sz="1400" b="1" dirty="0"/>
              <a:t>What is in the system proposal? </a:t>
            </a:r>
            <a:endParaRPr lang="en-US" sz="1400" b="1" dirty="0" smtClean="0"/>
          </a:p>
          <a:p>
            <a:pPr defTabSz="470292">
              <a:defRPr/>
            </a:pPr>
            <a:endParaRPr lang="en-US" sz="1400" dirty="0"/>
          </a:p>
          <a:p>
            <a:pPr defTabSz="470292">
              <a:defRPr/>
            </a:pPr>
            <a:r>
              <a:rPr lang="en-US" sz="1400" b="1" dirty="0"/>
              <a:t>Who is the prime recipient of the system proposal?  </a:t>
            </a:r>
            <a:endParaRPr lang="en-US" dirty="0"/>
          </a:p>
          <a:p>
            <a:pPr eaLnBrk="1" hangingPunct="1"/>
            <a:endParaRPr lang="en-US" dirty="0"/>
          </a:p>
        </p:txBody>
      </p:sp>
      <p:sp>
        <p:nvSpPr>
          <p:cNvPr id="26628" name="Slide Number Placeholder 3"/>
          <p:cNvSpPr>
            <a:spLocks noGrp="1"/>
          </p:cNvSpPr>
          <p:nvPr>
            <p:ph type="sldNum" sz="quarter" idx="5"/>
          </p:nvPr>
        </p:nvSpPr>
        <p:spPr bwMode="auto">
          <a:noFill/>
          <a:ln>
            <a:miter lim="800000"/>
            <a:headEnd/>
            <a:tailEnd/>
          </a:ln>
        </p:spPr>
        <p:txBody>
          <a:bodyPr/>
          <a:lstStyle/>
          <a:p>
            <a:fld id="{F02284C2-B315-4D48-8662-21339F92729E}" type="slidenum">
              <a:rPr lang="en-US" smtClean="0"/>
              <a:pPr/>
              <a:t>2</a:t>
            </a:fld>
            <a:endParaRPr lang="en-US" smtClean="0"/>
          </a:p>
        </p:txBody>
      </p:sp>
    </p:spTree>
    <p:extLst>
      <p:ext uri="{BB962C8B-B14F-4D97-AF65-F5344CB8AC3E}">
        <p14:creationId xmlns:p14="http://schemas.microsoft.com/office/powerpoint/2010/main" val="701636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20</a:t>
            </a:fld>
            <a:endParaRPr lang="en-US"/>
          </a:p>
        </p:txBody>
      </p:sp>
    </p:spTree>
    <p:extLst>
      <p:ext uri="{BB962C8B-B14F-4D97-AF65-F5344CB8AC3E}">
        <p14:creationId xmlns:p14="http://schemas.microsoft.com/office/powerpoint/2010/main" val="674262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A030EB-2AC2-2A40-8A6B-96C13BD3390B}" type="slidenum">
              <a:rPr lang="en-US" smtClean="0"/>
              <a:pPr/>
              <a:t>21</a:t>
            </a:fld>
            <a:endParaRPr lang="en-US"/>
          </a:p>
        </p:txBody>
      </p:sp>
    </p:spTree>
    <p:extLst>
      <p:ext uri="{BB962C8B-B14F-4D97-AF65-F5344CB8AC3E}">
        <p14:creationId xmlns:p14="http://schemas.microsoft.com/office/powerpoint/2010/main" val="2971953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None/>
            </a:pPr>
            <a:r>
              <a:rPr lang="en-US" sz="1400" b="1" dirty="0">
                <a:latin typeface="Arial" panose="020B0604020202020204" pitchFamily="34" charset="0"/>
                <a:cs typeface="Arial" panose="020B0604020202020204" pitchFamily="34" charset="0"/>
              </a:rPr>
              <a:t>Describe </a:t>
            </a:r>
            <a:r>
              <a:rPr lang="en-US" altLang="en-US" sz="1400" b="1" dirty="0">
                <a:latin typeface="Arial" panose="020B0604020202020204" pitchFamily="34" charset="0"/>
                <a:cs typeface="Arial" panose="020B0604020202020204" pitchFamily="34" charset="0"/>
              </a:rPr>
              <a:t>Observation.</a:t>
            </a:r>
            <a:r>
              <a:rPr lang="en-US" altLang="en-US" sz="1400" dirty="0">
                <a:latin typeface="Arial" panose="020B0604020202020204" pitchFamily="34" charset="0"/>
                <a:cs typeface="Arial" panose="020B0604020202020204" pitchFamily="34" charset="0"/>
              </a:rPr>
              <a:t> </a:t>
            </a:r>
            <a:endParaRPr lang="en-US" altLang="en-US" sz="1400" dirty="0" smtClean="0">
              <a:latin typeface="Arial" panose="020B0604020202020204" pitchFamily="34" charset="0"/>
              <a:cs typeface="Arial" panose="020B0604020202020204" pitchFamily="34" charset="0"/>
            </a:endParaRPr>
          </a:p>
          <a:p>
            <a:pPr eaLnBrk="1" hangingPunct="1">
              <a:buFontTx/>
              <a:buNone/>
            </a:pPr>
            <a:endParaRPr lang="en-US" altLang="en-US" sz="1400" dirty="0">
              <a:latin typeface="Arial" panose="020B0604020202020204" pitchFamily="34" charset="0"/>
              <a:cs typeface="Arial" panose="020B0604020202020204" pitchFamily="34" charset="0"/>
            </a:endParaRPr>
          </a:p>
          <a:p>
            <a:pPr eaLnBrk="1" hangingPunct="1"/>
            <a:r>
              <a:rPr lang="en-US" altLang="en-US" sz="1400" b="1" dirty="0">
                <a:latin typeface="Arial" panose="020B0604020202020204" pitchFamily="34" charset="0"/>
                <a:cs typeface="Arial" panose="020B0604020202020204" pitchFamily="34" charset="0"/>
              </a:rPr>
              <a:t>When do we use observation? </a:t>
            </a:r>
            <a:endParaRPr lang="en-US" altLang="en-US" sz="1400" b="1" dirty="0" smtClean="0">
              <a:latin typeface="Arial" panose="020B0604020202020204" pitchFamily="34" charset="0"/>
              <a:cs typeface="Arial" panose="020B0604020202020204" pitchFamily="34" charset="0"/>
            </a:endParaRPr>
          </a:p>
          <a:p>
            <a:pPr eaLnBrk="1" hangingPunct="1"/>
            <a:endParaRPr lang="en-US" altLang="en-US" sz="1400" b="1" dirty="0">
              <a:latin typeface="Arial" panose="020B0604020202020204" pitchFamily="34" charset="0"/>
              <a:cs typeface="Arial" panose="020B0604020202020204" pitchFamily="34" charset="0"/>
            </a:endParaRPr>
          </a:p>
          <a:p>
            <a:pPr eaLnBrk="1" hangingPunct="1"/>
            <a:r>
              <a:rPr lang="en-US" altLang="en-US" sz="1400" b="1" dirty="0">
                <a:latin typeface="Arial" panose="020B0604020202020204" pitchFamily="34" charset="0"/>
                <a:cs typeface="Arial" panose="020B0604020202020204" pitchFamily="34" charset="0"/>
              </a:rPr>
              <a:t>Advantages? </a:t>
            </a:r>
            <a:endParaRPr lang="en-US" altLang="en-US" sz="1400" b="1" dirty="0" smtClean="0">
              <a:latin typeface="Arial" panose="020B0604020202020204" pitchFamily="34" charset="0"/>
              <a:cs typeface="Arial" panose="020B0604020202020204" pitchFamily="34" charset="0"/>
            </a:endParaRPr>
          </a:p>
          <a:p>
            <a:pPr eaLnBrk="1" hangingPunct="1"/>
            <a:endParaRPr lang="en-US" altLang="en-US" sz="1400" b="1" u="sng" dirty="0">
              <a:latin typeface="Arial" panose="020B0604020202020204" pitchFamily="34" charset="0"/>
              <a:cs typeface="Arial" panose="020B0604020202020204" pitchFamily="34" charset="0"/>
            </a:endParaRPr>
          </a:p>
          <a:p>
            <a:pPr eaLnBrk="1" hangingPunct="1"/>
            <a:r>
              <a:rPr lang="en-US" altLang="en-US" sz="1400" b="1" dirty="0">
                <a:latin typeface="Arial" panose="020B0604020202020204" pitchFamily="34" charset="0"/>
                <a:cs typeface="Arial" panose="020B0604020202020204" pitchFamily="34" charset="0"/>
              </a:rPr>
              <a:t>Disadvantages? </a:t>
            </a:r>
            <a:endParaRPr lang="en-US" altLang="en-US" sz="1400" b="1" dirty="0" smtClean="0">
              <a:latin typeface="Arial" panose="020B0604020202020204" pitchFamily="34" charset="0"/>
              <a:cs typeface="Arial" panose="020B0604020202020204" pitchFamily="34" charset="0"/>
            </a:endParaRPr>
          </a:p>
          <a:p>
            <a:pPr eaLnBrk="1" hangingPunct="1"/>
            <a:endParaRPr lang="en-US" altLang="en-US" sz="1400" b="1" dirty="0" smtClean="0">
              <a:latin typeface="Arial" panose="020B0604020202020204" pitchFamily="34" charset="0"/>
              <a:cs typeface="Arial" panose="020B0604020202020204" pitchFamily="34" charset="0"/>
            </a:endParaRPr>
          </a:p>
          <a:p>
            <a:pPr eaLnBrk="1" hangingPunct="1"/>
            <a:r>
              <a:rPr lang="en-US" altLang="en-US" sz="1400" b="1" dirty="0" smtClean="0">
                <a:latin typeface="Arial" panose="020B0604020202020204" pitchFamily="34" charset="0"/>
                <a:cs typeface="Arial" panose="020B0604020202020204" pitchFamily="34" charset="0"/>
              </a:rPr>
              <a:t>Questionnaire</a:t>
            </a:r>
            <a:r>
              <a:rPr lang="en-US" altLang="en-US" sz="1400" b="1" dirty="0">
                <a:latin typeface="Arial" panose="020B0604020202020204" pitchFamily="34" charset="0"/>
                <a:cs typeface="Arial" panose="020B0604020202020204" pitchFamily="34" charset="0"/>
              </a:rPr>
              <a:t>?</a:t>
            </a:r>
            <a:r>
              <a:rPr lang="en-US" altLang="en-US" sz="1400" dirty="0">
                <a:latin typeface="Arial" panose="020B0604020202020204" pitchFamily="34" charset="0"/>
                <a:cs typeface="Arial" panose="020B0604020202020204" pitchFamily="34" charset="0"/>
              </a:rPr>
              <a:t> </a:t>
            </a:r>
          </a:p>
          <a:p>
            <a:pPr eaLnBrk="1" hangingPunct="1"/>
            <a:endParaRPr lang="en-US" altLang="en-US" sz="1400" dirty="0">
              <a:latin typeface="Arial" panose="020B0604020202020204" pitchFamily="34" charset="0"/>
              <a:cs typeface="Arial" panose="020B0604020202020204" pitchFamily="34" charset="0"/>
            </a:endParaRPr>
          </a:p>
          <a:p>
            <a:pPr eaLnBrk="1" hangingPunct="1"/>
            <a:r>
              <a:rPr lang="en-US" altLang="en-US" sz="1400" b="1" dirty="0">
                <a:latin typeface="Arial" panose="020B0604020202020204" pitchFamily="34" charset="0"/>
                <a:cs typeface="Arial" panose="020B0604020202020204" pitchFamily="34" charset="0"/>
              </a:rPr>
              <a:t>Questionnaires are mass produced and distributed to respondents.  Who is their ideal audience? </a:t>
            </a:r>
            <a:endParaRPr lang="en-US" altLang="en-US" sz="1400" b="1" u="sng" dirty="0">
              <a:latin typeface="Arial" panose="020B0604020202020204" pitchFamily="34" charset="0"/>
              <a:cs typeface="Arial" panose="020B0604020202020204" pitchFamily="34" charset="0"/>
            </a:endParaRPr>
          </a:p>
          <a:p>
            <a:pPr eaLnBrk="1" hangingPunct="1"/>
            <a:endParaRPr lang="en-US" altLang="en-US" sz="1400" b="1" dirty="0">
              <a:latin typeface="Arial" panose="020B0604020202020204" pitchFamily="34" charset="0"/>
              <a:cs typeface="Arial" panose="020B0604020202020204" pitchFamily="34" charset="0"/>
            </a:endParaRPr>
          </a:p>
          <a:p>
            <a:pPr eaLnBrk="1" hangingPunct="1"/>
            <a:r>
              <a:rPr lang="en-US" altLang="en-US" sz="1400" b="1" dirty="0">
                <a:latin typeface="Arial" panose="020B0604020202020204" pitchFamily="34" charset="0"/>
                <a:cs typeface="Arial" panose="020B0604020202020204" pitchFamily="34" charset="0"/>
              </a:rPr>
              <a:t>Advantages? </a:t>
            </a:r>
            <a:endParaRPr lang="en-US" altLang="en-US" sz="1400" b="1" dirty="0" smtClean="0">
              <a:latin typeface="Arial" panose="020B0604020202020204" pitchFamily="34" charset="0"/>
              <a:cs typeface="Arial" panose="020B0604020202020204" pitchFamily="34" charset="0"/>
            </a:endParaRPr>
          </a:p>
          <a:p>
            <a:pPr eaLnBrk="1" hangingPunct="1"/>
            <a:endParaRPr lang="en-US" altLang="en-US" sz="1400" b="1" dirty="0">
              <a:latin typeface="Arial" panose="020B0604020202020204" pitchFamily="34" charset="0"/>
              <a:cs typeface="Arial" panose="020B0604020202020204" pitchFamily="34" charset="0"/>
            </a:endParaRPr>
          </a:p>
          <a:p>
            <a:pPr eaLnBrk="1" hangingPunct="1"/>
            <a:r>
              <a:rPr lang="en-US" altLang="en-US" sz="1400" b="1" dirty="0">
                <a:latin typeface="Arial" panose="020B0604020202020204" pitchFamily="34" charset="0"/>
                <a:cs typeface="Arial" panose="020B0604020202020204" pitchFamily="34" charset="0"/>
              </a:rPr>
              <a:t>Disadvantages? </a:t>
            </a:r>
            <a:endParaRPr lang="en-US" altLang="en-US" sz="1400" dirty="0"/>
          </a:p>
          <a:p>
            <a:pPr eaLnBrk="1" hangingPunct="1"/>
            <a:endParaRPr lang="en-US" altLang="en-US" sz="1400" b="1" dirty="0"/>
          </a:p>
          <a:p>
            <a:pPr eaLnBrk="1" hangingPunct="1">
              <a:buFontTx/>
              <a:buNone/>
            </a:pPr>
            <a:endParaRPr lang="en-US" altLang="en-US" sz="1400" dirty="0"/>
          </a:p>
          <a:p>
            <a:pPr eaLnBrk="1" hangingPunct="1">
              <a:buFontTx/>
              <a:buNone/>
            </a:pPr>
            <a:endParaRPr lang="en-US" altLang="en-US" sz="1400" dirty="0"/>
          </a:p>
        </p:txBody>
      </p:sp>
      <p:sp>
        <p:nvSpPr>
          <p:cNvPr id="4" name="Slide Number Placeholder 3"/>
          <p:cNvSpPr>
            <a:spLocks noGrp="1"/>
          </p:cNvSpPr>
          <p:nvPr>
            <p:ph type="sldNum" sz="quarter" idx="10"/>
          </p:nvPr>
        </p:nvSpPr>
        <p:spPr/>
        <p:txBody>
          <a:bodyPr/>
          <a:lstStyle/>
          <a:p>
            <a:fld id="{16A030EB-2AC2-2A40-8A6B-96C13BD3390B}" type="slidenum">
              <a:rPr lang="en-US" smtClean="0"/>
              <a:pPr/>
              <a:t>22</a:t>
            </a:fld>
            <a:endParaRPr lang="en-US"/>
          </a:p>
        </p:txBody>
      </p:sp>
    </p:spTree>
    <p:extLst>
      <p:ext uri="{BB962C8B-B14F-4D97-AF65-F5344CB8AC3E}">
        <p14:creationId xmlns:p14="http://schemas.microsoft.com/office/powerpoint/2010/main" val="502729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altLang="en-US" sz="1400" b="1" dirty="0" smtClean="0">
                <a:latin typeface="Arial" panose="020B0604020202020204" pitchFamily="34" charset="0"/>
                <a:cs typeface="Arial" panose="020B0604020202020204" pitchFamily="34" charset="0"/>
              </a:rPr>
              <a:t>What is the first step of interviewing?</a:t>
            </a:r>
            <a:r>
              <a:rPr lang="en-US" altLang="en-US" sz="1400" b="0" baseline="0" dirty="0" smtClean="0">
                <a:latin typeface="Arial" panose="020B0604020202020204" pitchFamily="34" charset="0"/>
                <a:cs typeface="Arial" panose="020B0604020202020204" pitchFamily="34" charset="0"/>
              </a:rPr>
              <a:t>. </a:t>
            </a:r>
          </a:p>
          <a:p>
            <a:pPr eaLnBrk="1" hangingPunct="1"/>
            <a:endParaRPr lang="en-US" altLang="en-US" sz="1400" b="0" baseline="0" dirty="0" smtClean="0">
              <a:latin typeface="Arial" panose="020B0604020202020204" pitchFamily="34" charset="0"/>
              <a:cs typeface="Arial" panose="020B0604020202020204" pitchFamily="34" charset="0"/>
            </a:endParaRPr>
          </a:p>
          <a:p>
            <a:pPr eaLnBrk="1" hangingPunct="1"/>
            <a:r>
              <a:rPr lang="en-US" altLang="en-US" sz="1400" b="1" baseline="0" dirty="0" smtClean="0">
                <a:latin typeface="Arial" panose="020B0604020202020204" pitchFamily="34" charset="0"/>
                <a:cs typeface="Arial" panose="020B0604020202020204" pitchFamily="34" charset="0"/>
              </a:rPr>
              <a:t>How do you determine who should be interviewed? </a:t>
            </a:r>
          </a:p>
          <a:p>
            <a:pPr eaLnBrk="1" hangingPunct="1"/>
            <a:endParaRPr lang="en-US" altLang="en-US" sz="1400" b="0" baseline="0" dirty="0" smtClean="0">
              <a:latin typeface="Arial" panose="020B0604020202020204" pitchFamily="34" charset="0"/>
              <a:cs typeface="Arial" panose="020B0604020202020204" pitchFamily="34" charset="0"/>
            </a:endParaRPr>
          </a:p>
          <a:p>
            <a:pPr eaLnBrk="1" hangingPunct="1"/>
            <a:r>
              <a:rPr lang="en-US" altLang="en-US" sz="1400" b="1" dirty="0" smtClean="0">
                <a:latin typeface="Arial" panose="020B0604020202020204" pitchFamily="34" charset="0"/>
                <a:cs typeface="Arial" panose="020B0604020202020204" pitchFamily="34" charset="0"/>
              </a:rPr>
              <a:t>What </a:t>
            </a:r>
            <a:r>
              <a:rPr lang="en-US" altLang="en-US" sz="1400" b="1" dirty="0">
                <a:latin typeface="Arial" panose="020B0604020202020204" pitchFamily="34" charset="0"/>
                <a:cs typeface="Arial" panose="020B0604020202020204" pitchFamily="34" charset="0"/>
              </a:rPr>
              <a:t>skill set is required to conduct effective </a:t>
            </a:r>
            <a:r>
              <a:rPr lang="en-US" altLang="en-US" sz="1400" b="1" dirty="0" smtClean="0">
                <a:latin typeface="Arial" panose="020B0604020202020204" pitchFamily="34" charset="0"/>
                <a:cs typeface="Arial" panose="020B0604020202020204" pitchFamily="34" charset="0"/>
              </a:rPr>
              <a:t>interviews?</a:t>
            </a:r>
            <a:r>
              <a:rPr lang="en-US" altLang="en-US" sz="1400" b="1" baseline="0" dirty="0" smtClean="0">
                <a:latin typeface="Arial" panose="020B0604020202020204" pitchFamily="34" charset="0"/>
                <a:cs typeface="Arial" panose="020B0604020202020204" pitchFamily="34" charset="0"/>
              </a:rPr>
              <a:t> </a:t>
            </a:r>
          </a:p>
          <a:p>
            <a:pPr eaLnBrk="1" hangingPunct="1"/>
            <a:endParaRPr lang="en-US" altLang="en-US" sz="1400" b="1" dirty="0">
              <a:latin typeface="Arial" panose="020B0604020202020204" pitchFamily="34" charset="0"/>
              <a:cs typeface="Arial" panose="020B0604020202020204" pitchFamily="34" charset="0"/>
            </a:endParaRPr>
          </a:p>
          <a:p>
            <a:pPr eaLnBrk="1" hangingPunct="1"/>
            <a:r>
              <a:rPr lang="en-US" altLang="en-US" sz="1400" b="1" dirty="0" smtClean="0">
                <a:latin typeface="Arial" panose="020B0604020202020204" pitchFamily="34" charset="0"/>
                <a:cs typeface="Arial" panose="020B0604020202020204" pitchFamily="34" charset="0"/>
              </a:rPr>
              <a:t>Advantages?</a:t>
            </a:r>
            <a:r>
              <a:rPr lang="en-US" altLang="en-US" sz="1400" b="1" baseline="0" dirty="0" smtClean="0">
                <a:latin typeface="Arial" panose="020B0604020202020204" pitchFamily="34" charset="0"/>
                <a:cs typeface="Arial" panose="020B0604020202020204" pitchFamily="34" charset="0"/>
              </a:rPr>
              <a:t> </a:t>
            </a:r>
          </a:p>
          <a:p>
            <a:pPr eaLnBrk="1" hangingPunct="1"/>
            <a:endParaRPr lang="en-US" altLang="en-US" sz="1400" b="1" dirty="0">
              <a:latin typeface="Arial" panose="020B0604020202020204" pitchFamily="34" charset="0"/>
              <a:cs typeface="Arial" panose="020B0604020202020204" pitchFamily="34" charset="0"/>
            </a:endParaRPr>
          </a:p>
          <a:p>
            <a:pPr eaLnBrk="1" hangingPunct="1"/>
            <a:r>
              <a:rPr lang="en-US" altLang="en-US" sz="1400" b="1" dirty="0" smtClean="0">
                <a:latin typeface="Arial" panose="020B0604020202020204" pitchFamily="34" charset="0"/>
                <a:cs typeface="Arial" panose="020B0604020202020204" pitchFamily="34" charset="0"/>
              </a:rPr>
              <a:t>Disadvantages?</a:t>
            </a:r>
            <a:r>
              <a:rPr lang="en-US" altLang="en-US" sz="1400" b="1" baseline="0" dirty="0" smtClean="0">
                <a:latin typeface="Arial" panose="020B0604020202020204" pitchFamily="34" charset="0"/>
                <a:cs typeface="Arial" panose="020B0604020202020204" pitchFamily="34" charset="0"/>
              </a:rPr>
              <a:t> </a:t>
            </a:r>
            <a:endParaRPr lang="en-US" altLang="en-US"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16A030EB-2AC2-2A40-8A6B-96C13BD3390B}" type="slidenum">
              <a:rPr lang="en-US" smtClean="0"/>
              <a:pPr/>
              <a:t>23</a:t>
            </a:fld>
            <a:endParaRPr lang="en-US"/>
          </a:p>
        </p:txBody>
      </p:sp>
    </p:spTree>
    <p:extLst>
      <p:ext uri="{BB962C8B-B14F-4D97-AF65-F5344CB8AC3E}">
        <p14:creationId xmlns:p14="http://schemas.microsoft.com/office/powerpoint/2010/main" val="736597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400" b="1" dirty="0">
                <a:latin typeface="Arial" panose="020B0604020202020204" pitchFamily="34" charset="0"/>
                <a:cs typeface="Arial" panose="020B0604020202020204" pitchFamily="34" charset="0"/>
              </a:rPr>
              <a:t>What are shortfalls of unstructured interviews?</a:t>
            </a:r>
            <a:r>
              <a:rPr lang="en-US" altLang="en-US" sz="1400" dirty="0">
                <a:latin typeface="Arial" panose="020B0604020202020204" pitchFamily="34" charset="0"/>
                <a:cs typeface="Arial" panose="020B0604020202020204" pitchFamily="34" charset="0"/>
              </a:rPr>
              <a:t> </a:t>
            </a:r>
            <a:endParaRPr lang="en-US" altLang="en-US" sz="1400" dirty="0" smtClean="0">
              <a:latin typeface="Arial" panose="020B0604020202020204" pitchFamily="34" charset="0"/>
              <a:cs typeface="Arial" panose="020B0604020202020204" pitchFamily="34" charset="0"/>
            </a:endParaRPr>
          </a:p>
          <a:p>
            <a:pPr eaLnBrk="1" hangingPunct="1"/>
            <a:endParaRPr lang="en-US" altLang="en-US" sz="1400" b="1" dirty="0">
              <a:latin typeface="Arial" panose="020B0604020202020204" pitchFamily="34" charset="0"/>
              <a:cs typeface="Arial" panose="020B0604020202020204" pitchFamily="34" charset="0"/>
            </a:endParaRPr>
          </a:p>
          <a:p>
            <a:pPr eaLnBrk="1" hangingPunct="1"/>
            <a:r>
              <a:rPr lang="en-US" altLang="en-US" sz="1400" b="1" dirty="0">
                <a:latin typeface="Arial" panose="020B0604020202020204" pitchFamily="34" charset="0"/>
                <a:cs typeface="Arial" panose="020B0604020202020204" pitchFamily="34" charset="0"/>
              </a:rPr>
              <a:t>If you are conducting a structured interview and you feel the information you are receiving is </a:t>
            </a:r>
            <a:r>
              <a:rPr lang="en-US" altLang="en-US" sz="1400" b="1" u="sng" dirty="0">
                <a:latin typeface="Arial" panose="020B0604020202020204" pitchFamily="34" charset="0"/>
                <a:cs typeface="Arial" panose="020B0604020202020204" pitchFamily="34" charset="0"/>
              </a:rPr>
              <a:t>not</a:t>
            </a:r>
            <a:r>
              <a:rPr lang="en-US" altLang="en-US" sz="1400" b="1" dirty="0">
                <a:latin typeface="Arial" panose="020B0604020202020204" pitchFamily="34" charset="0"/>
                <a:cs typeface="Arial" panose="020B0604020202020204" pitchFamily="34" charset="0"/>
              </a:rPr>
              <a:t> totally accurate, what options do you have?</a:t>
            </a:r>
          </a:p>
          <a:p>
            <a:pPr eaLnBrk="1" hangingPunct="1"/>
            <a:endParaRPr lang="en-US" altLang="en-US" sz="1400" b="1" dirty="0">
              <a:latin typeface="Arial" panose="020B0604020202020204" pitchFamily="34" charset="0"/>
              <a:cs typeface="Arial" panose="020B0604020202020204" pitchFamily="34" charset="0"/>
            </a:endParaRPr>
          </a:p>
          <a:p>
            <a:pPr eaLnBrk="1" hangingPunct="1"/>
            <a:r>
              <a:rPr lang="en-US" altLang="en-US" sz="1400" b="1" dirty="0">
                <a:latin typeface="Arial" panose="020B0604020202020204" pitchFamily="34" charset="0"/>
                <a:cs typeface="Arial" panose="020B0604020202020204" pitchFamily="34" charset="0"/>
              </a:rPr>
              <a:t>Give some examples of opened and closed end questions</a:t>
            </a:r>
            <a:r>
              <a:rPr lang="en-US" altLang="en-US" sz="1400" b="1" dirty="0" smtClean="0">
                <a:latin typeface="Arial" panose="020B0604020202020204" pitchFamily="34" charset="0"/>
                <a:cs typeface="Arial" panose="020B0604020202020204" pitchFamily="34" charset="0"/>
              </a:rPr>
              <a:t>?</a:t>
            </a:r>
            <a:endParaRPr lang="en-US" altLang="en-US" sz="1400"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16A030EB-2AC2-2A40-8A6B-96C13BD3390B}" type="slidenum">
              <a:rPr lang="en-US" smtClean="0"/>
              <a:pPr/>
              <a:t>24</a:t>
            </a:fld>
            <a:endParaRPr lang="en-US"/>
          </a:p>
        </p:txBody>
      </p:sp>
    </p:spTree>
    <p:extLst>
      <p:ext uri="{BB962C8B-B14F-4D97-AF65-F5344CB8AC3E}">
        <p14:creationId xmlns:p14="http://schemas.microsoft.com/office/powerpoint/2010/main" val="1677891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400" b="1" dirty="0">
                <a:latin typeface="Arial" panose="020B0604020202020204" pitchFamily="34" charset="0"/>
                <a:cs typeface="Arial" panose="020B0604020202020204" pitchFamily="34" charset="0"/>
              </a:rPr>
              <a:t>What do you gain from observing mannerisms and nonverbal </a:t>
            </a:r>
            <a:r>
              <a:rPr lang="en-US" altLang="en-US" sz="1400" b="1" dirty="0" smtClean="0">
                <a:latin typeface="Arial" panose="020B0604020202020204" pitchFamily="34" charset="0"/>
                <a:cs typeface="Arial" panose="020B0604020202020204" pitchFamily="34" charset="0"/>
              </a:rPr>
              <a:t>communication?</a:t>
            </a:r>
            <a:r>
              <a:rPr lang="en-US" altLang="en-US" sz="1400" b="1" baseline="0" dirty="0" smtClean="0">
                <a:latin typeface="Arial" panose="020B0604020202020204" pitchFamily="34" charset="0"/>
                <a:cs typeface="Arial" panose="020B0604020202020204" pitchFamily="34" charset="0"/>
              </a:rPr>
              <a:t> </a:t>
            </a:r>
          </a:p>
          <a:p>
            <a:pPr eaLnBrk="1" hangingPunct="1"/>
            <a:endParaRPr lang="en-US" altLang="en-US" sz="1400" b="1" dirty="0">
              <a:latin typeface="Arial" panose="020B0604020202020204" pitchFamily="34" charset="0"/>
              <a:cs typeface="Arial" panose="020B0604020202020204" pitchFamily="34" charset="0"/>
            </a:endParaRPr>
          </a:p>
          <a:p>
            <a:pPr eaLnBrk="1" hangingPunct="1"/>
            <a:r>
              <a:rPr lang="en-US" altLang="en-US" sz="1400" b="1" dirty="0">
                <a:latin typeface="Arial" panose="020B0604020202020204" pitchFamily="34" charset="0"/>
                <a:cs typeface="Arial" panose="020B0604020202020204" pitchFamily="34" charset="0"/>
              </a:rPr>
              <a:t>Why do you avoid using </a:t>
            </a:r>
            <a:r>
              <a:rPr lang="en-US" altLang="en-US" sz="1400" b="1" dirty="0" smtClean="0">
                <a:latin typeface="Arial" panose="020B0604020202020204" pitchFamily="34" charset="0"/>
                <a:cs typeface="Arial" panose="020B0604020202020204" pitchFamily="34" charset="0"/>
              </a:rPr>
              <a:t>jargon?</a:t>
            </a:r>
            <a:r>
              <a:rPr lang="en-US" altLang="en-US" sz="1400" b="1" baseline="0" dirty="0" smtClean="0">
                <a:latin typeface="Arial" panose="020B0604020202020204" pitchFamily="34" charset="0"/>
                <a:cs typeface="Arial" panose="020B0604020202020204" pitchFamily="34" charset="0"/>
              </a:rPr>
              <a:t> </a:t>
            </a:r>
            <a:endParaRPr lang="en-US" dirty="0"/>
          </a:p>
        </p:txBody>
      </p:sp>
      <p:sp>
        <p:nvSpPr>
          <p:cNvPr id="4" name="Slide Number Placeholder 3"/>
          <p:cNvSpPr>
            <a:spLocks noGrp="1"/>
          </p:cNvSpPr>
          <p:nvPr>
            <p:ph type="sldNum" sz="quarter" idx="10"/>
          </p:nvPr>
        </p:nvSpPr>
        <p:spPr/>
        <p:txBody>
          <a:bodyPr/>
          <a:lstStyle/>
          <a:p>
            <a:fld id="{16A030EB-2AC2-2A40-8A6B-96C13BD3390B}" type="slidenum">
              <a:rPr lang="en-US" smtClean="0"/>
              <a:pPr/>
              <a:t>25</a:t>
            </a:fld>
            <a:endParaRPr lang="en-US"/>
          </a:p>
        </p:txBody>
      </p:sp>
    </p:spTree>
    <p:extLst>
      <p:ext uri="{BB962C8B-B14F-4D97-AF65-F5344CB8AC3E}">
        <p14:creationId xmlns:p14="http://schemas.microsoft.com/office/powerpoint/2010/main" val="1111318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400" b="1" dirty="0"/>
              <a:t>What are examples of loaded questions? </a:t>
            </a:r>
            <a:endParaRPr lang="en-US" altLang="en-US" sz="1400" b="1" dirty="0" smtClean="0"/>
          </a:p>
          <a:p>
            <a:pPr eaLnBrk="1" hangingPunct="1"/>
            <a:endParaRPr lang="en-US" altLang="en-US" sz="1400" b="1" dirty="0"/>
          </a:p>
          <a:p>
            <a:pPr eaLnBrk="1" hangingPunct="1"/>
            <a:r>
              <a:rPr lang="en-US" altLang="en-US" sz="1400" b="1" dirty="0"/>
              <a:t>What are the leading questions? </a:t>
            </a:r>
            <a:endParaRPr lang="en-US" altLang="en-US" sz="1400" b="1" dirty="0" smtClean="0"/>
          </a:p>
          <a:p>
            <a:pPr eaLnBrk="1" hangingPunct="1"/>
            <a:endParaRPr lang="en-US" altLang="en-US" sz="1400" b="1" dirty="0"/>
          </a:p>
          <a:p>
            <a:pPr eaLnBrk="1" hangingPunct="1"/>
            <a:r>
              <a:rPr lang="en-US" altLang="en-US" sz="1400" b="1" dirty="0"/>
              <a:t>What are biased questions? </a:t>
            </a:r>
            <a:endParaRPr lang="en-US" altLang="en-US" sz="1400" b="1" dirty="0" smtClean="0"/>
          </a:p>
          <a:p>
            <a:pPr eaLnBrk="1" hangingPunct="1"/>
            <a:endParaRPr lang="en-US" altLang="en-US" sz="1400" b="1" dirty="0"/>
          </a:p>
          <a:p>
            <a:pPr eaLnBrk="1" hangingPunct="1"/>
            <a:r>
              <a:rPr lang="en-US" altLang="en-US" sz="1400" b="1" dirty="0"/>
              <a:t>Are questions that criticize, good or bad? </a:t>
            </a:r>
            <a:endParaRPr lang="en-US" altLang="en-US" sz="1400" b="1" u="sng" dirty="0"/>
          </a:p>
          <a:p>
            <a:endParaRPr lang="en-US" dirty="0"/>
          </a:p>
        </p:txBody>
      </p:sp>
      <p:sp>
        <p:nvSpPr>
          <p:cNvPr id="4" name="Slide Number Placeholder 3"/>
          <p:cNvSpPr>
            <a:spLocks noGrp="1"/>
          </p:cNvSpPr>
          <p:nvPr>
            <p:ph type="sldNum" sz="quarter" idx="10"/>
          </p:nvPr>
        </p:nvSpPr>
        <p:spPr/>
        <p:txBody>
          <a:bodyPr/>
          <a:lstStyle/>
          <a:p>
            <a:fld id="{16A030EB-2AC2-2A40-8A6B-96C13BD3390B}" type="slidenum">
              <a:rPr lang="en-US" smtClean="0"/>
              <a:pPr/>
              <a:t>26</a:t>
            </a:fld>
            <a:endParaRPr lang="en-US"/>
          </a:p>
        </p:txBody>
      </p:sp>
    </p:spTree>
    <p:extLst>
      <p:ext uri="{BB962C8B-B14F-4D97-AF65-F5344CB8AC3E}">
        <p14:creationId xmlns:p14="http://schemas.microsoft.com/office/powerpoint/2010/main" val="19523914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a:spcBef>
                <a:spcPct val="30000"/>
              </a:spcBef>
              <a:defRPr sz="1200">
                <a:solidFill>
                  <a:schemeClr val="tx1"/>
                </a:solidFill>
                <a:latin typeface="Arial" panose="020B0604020202020204" pitchFamily="34" charset="0"/>
              </a:defRPr>
            </a:lvl1pPr>
            <a:lvl2pPr marL="742950" indent="-285750" defTabSz="942975">
              <a:spcBef>
                <a:spcPct val="30000"/>
              </a:spcBef>
              <a:defRPr sz="1200">
                <a:solidFill>
                  <a:schemeClr val="tx1"/>
                </a:solidFill>
                <a:latin typeface="Arial" panose="020B0604020202020204" pitchFamily="34" charset="0"/>
              </a:defRPr>
            </a:lvl2pPr>
            <a:lvl3pPr marL="1143000" indent="-228600" defTabSz="942975">
              <a:spcBef>
                <a:spcPct val="30000"/>
              </a:spcBef>
              <a:defRPr sz="1200">
                <a:solidFill>
                  <a:schemeClr val="tx1"/>
                </a:solidFill>
                <a:latin typeface="Arial" panose="020B0604020202020204" pitchFamily="34" charset="0"/>
              </a:defRPr>
            </a:lvl3pPr>
            <a:lvl4pPr marL="1600200" indent="-228600" defTabSz="942975">
              <a:spcBef>
                <a:spcPct val="30000"/>
              </a:spcBef>
              <a:defRPr sz="1200">
                <a:solidFill>
                  <a:schemeClr val="tx1"/>
                </a:solidFill>
                <a:latin typeface="Arial" panose="020B0604020202020204" pitchFamily="34" charset="0"/>
              </a:defRPr>
            </a:lvl4pPr>
            <a:lvl5pPr marL="2057400" indent="-228600" defTabSz="942975">
              <a:spcBef>
                <a:spcPct val="30000"/>
              </a:spcBef>
              <a:defRPr sz="1200">
                <a:solidFill>
                  <a:schemeClr val="tx1"/>
                </a:solidFill>
                <a:latin typeface="Arial" panose="020B0604020202020204" pitchFamily="34" charset="0"/>
              </a:defRPr>
            </a:lvl5pPr>
            <a:lvl6pPr marL="2514600" indent="-228600" defTabSz="942975"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42975"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42975"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429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118A240-06C9-4048-B193-BA03536FB0F6}" type="slidenum">
              <a:rPr lang="en-US" altLang="en-US"/>
              <a:pPr>
                <a:spcBef>
                  <a:spcPct val="0"/>
                </a:spcBef>
              </a:pPr>
              <a:t>27</a:t>
            </a:fld>
            <a:endParaRPr lang="en-US" altLang="en-US"/>
          </a:p>
        </p:txBody>
      </p:sp>
      <p:sp>
        <p:nvSpPr>
          <p:cNvPr id="102403" name="Rectangle 2"/>
          <p:cNvSpPr>
            <a:spLocks noGrp="1" noRot="1" noChangeAspect="1" noChangeArrowheads="1" noTextEdit="1"/>
          </p:cNvSpPr>
          <p:nvPr>
            <p:ph type="sldImg"/>
          </p:nvPr>
        </p:nvSpPr>
        <p:spPr>
          <a:xfrm>
            <a:off x="1189038" y="708025"/>
            <a:ext cx="4713287" cy="3535363"/>
          </a:xfrm>
          <a:ln/>
        </p:spPr>
      </p:sp>
      <p:sp>
        <p:nvSpPr>
          <p:cNvPr id="102404" name="Rectangle 3"/>
          <p:cNvSpPr>
            <a:spLocks noGrp="1" noChangeArrowheads="1"/>
          </p:cNvSpPr>
          <p:nvPr>
            <p:ph type="body" idx="1"/>
          </p:nvPr>
        </p:nvSpPr>
        <p:spPr>
          <a:xfrm>
            <a:off x="944563" y="4479925"/>
            <a:ext cx="5197475" cy="4243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991" tIns="46996" rIns="93991" bIns="46996"/>
          <a:lstStyle/>
          <a:p>
            <a:pPr eaLnBrk="1" hangingPunct="1"/>
            <a:r>
              <a:rPr lang="en-US" altLang="en-US" sz="1400" b="1" dirty="0" smtClean="0">
                <a:latin typeface="Arial" panose="020B0604020202020204" pitchFamily="34" charset="0"/>
                <a:cs typeface="Arial" panose="020B0604020202020204" pitchFamily="34" charset="0"/>
              </a:rPr>
              <a:t>The SA’s success is closely tied to his/her interview capability.  What are the first things you determine as a SA before actually initiating an interview?</a:t>
            </a:r>
            <a:r>
              <a:rPr lang="en-US" altLang="en-US" sz="1400" b="1" baseline="0" dirty="0" smtClean="0">
                <a:latin typeface="Arial" panose="020B0604020202020204" pitchFamily="34" charset="0"/>
                <a:cs typeface="Arial" panose="020B0604020202020204" pitchFamily="34" charset="0"/>
              </a:rPr>
              <a:t> </a:t>
            </a:r>
          </a:p>
          <a:p>
            <a:pPr eaLnBrk="1" hangingPunct="1"/>
            <a:endParaRPr lang="en-US" altLang="en-US" sz="1400" b="1" dirty="0" smtClean="0">
              <a:latin typeface="Arial" panose="020B0604020202020204" pitchFamily="34" charset="0"/>
              <a:cs typeface="Arial" panose="020B0604020202020204" pitchFamily="34" charset="0"/>
            </a:endParaRPr>
          </a:p>
          <a:p>
            <a:pPr eaLnBrk="1" hangingPunct="1"/>
            <a:r>
              <a:rPr lang="en-US" altLang="en-US" sz="1400" b="1" dirty="0" smtClean="0">
                <a:latin typeface="Arial" panose="020B0604020202020204" pitchFamily="34" charset="0"/>
                <a:cs typeface="Arial" panose="020B0604020202020204" pitchFamily="34" charset="0"/>
              </a:rPr>
              <a:t>How long should interviews be?</a:t>
            </a:r>
            <a:r>
              <a:rPr lang="en-US" altLang="en-US" sz="1400" b="1" baseline="0" dirty="0" smtClean="0">
                <a:latin typeface="Arial" panose="020B0604020202020204" pitchFamily="34" charset="0"/>
                <a:cs typeface="Arial" panose="020B0604020202020204" pitchFamily="34" charset="0"/>
              </a:rPr>
              <a:t> </a:t>
            </a:r>
            <a:endParaRPr lang="en-US" altLang="en-US"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6173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90000"/>
              </a:lnSpc>
              <a:buFontTx/>
              <a:buNone/>
            </a:pPr>
            <a:r>
              <a:rPr lang="en-US" altLang="en-US" sz="1400" b="1" dirty="0" smtClean="0"/>
              <a:t>What is the first goal of an interview? </a:t>
            </a:r>
          </a:p>
          <a:p>
            <a:pPr eaLnBrk="1" hangingPunct="1">
              <a:lnSpc>
                <a:spcPct val="90000"/>
              </a:lnSpc>
              <a:buFontTx/>
              <a:buNone/>
            </a:pPr>
            <a:endParaRPr lang="en-US" altLang="en-US" sz="1400" b="0" baseline="0" dirty="0" smtClean="0"/>
          </a:p>
          <a:p>
            <a:pPr eaLnBrk="1" hangingPunct="1">
              <a:lnSpc>
                <a:spcPct val="90000"/>
              </a:lnSpc>
              <a:buFontTx/>
              <a:buNone/>
            </a:pPr>
            <a:r>
              <a:rPr lang="en-US" altLang="en-US" sz="1400" b="1" dirty="0" smtClean="0"/>
              <a:t>Is</a:t>
            </a:r>
            <a:r>
              <a:rPr lang="en-US" altLang="en-US" sz="1400" b="1" baseline="0" dirty="0" smtClean="0"/>
              <a:t> note taking important? </a:t>
            </a:r>
          </a:p>
          <a:p>
            <a:pPr eaLnBrk="1" hangingPunct="1">
              <a:lnSpc>
                <a:spcPct val="90000"/>
              </a:lnSpc>
              <a:buFontTx/>
              <a:buNone/>
            </a:pPr>
            <a:endParaRPr lang="en-US" altLang="en-US" sz="1400" b="1" baseline="0" dirty="0" smtClean="0"/>
          </a:p>
          <a:p>
            <a:pPr eaLnBrk="1" hangingPunct="1">
              <a:lnSpc>
                <a:spcPct val="90000"/>
              </a:lnSpc>
              <a:buFontTx/>
              <a:buNone/>
            </a:pPr>
            <a:r>
              <a:rPr lang="en-US" altLang="en-US" sz="1400" b="1" baseline="0" dirty="0" smtClean="0"/>
              <a:t>How do you close an interview? </a:t>
            </a:r>
          </a:p>
          <a:p>
            <a:pPr eaLnBrk="1" hangingPunct="1">
              <a:lnSpc>
                <a:spcPct val="90000"/>
              </a:lnSpc>
              <a:buFontTx/>
              <a:buNone/>
            </a:pPr>
            <a:endParaRPr lang="en-US" altLang="en-US" sz="1400" b="1" baseline="0" dirty="0" smtClean="0"/>
          </a:p>
          <a:p>
            <a:pPr eaLnBrk="1" hangingPunct="1">
              <a:lnSpc>
                <a:spcPct val="90000"/>
              </a:lnSpc>
              <a:buFontTx/>
              <a:buNone/>
            </a:pPr>
            <a:r>
              <a:rPr lang="en-US" altLang="en-US" sz="1400" b="1" dirty="0" smtClean="0"/>
              <a:t>Contrast </a:t>
            </a:r>
            <a:r>
              <a:rPr lang="en-US" altLang="en-US" sz="1400" b="1" dirty="0"/>
              <a:t>Unstructured  &amp; Structured </a:t>
            </a:r>
            <a:r>
              <a:rPr lang="en-US" altLang="en-US" sz="1400" b="1" dirty="0" smtClean="0"/>
              <a:t>interviews</a:t>
            </a:r>
            <a:r>
              <a:rPr lang="en-US" altLang="en-US" sz="1400" dirty="0" smtClean="0"/>
              <a:t>. </a:t>
            </a:r>
          </a:p>
          <a:p>
            <a:pPr eaLnBrk="1" hangingPunct="1">
              <a:lnSpc>
                <a:spcPct val="90000"/>
              </a:lnSpc>
              <a:buFontTx/>
              <a:buNone/>
            </a:pPr>
            <a:endParaRPr lang="en-US" altLang="en-US" sz="1400" dirty="0" smtClean="0"/>
          </a:p>
          <a:p>
            <a:pPr eaLnBrk="1" hangingPunct="1">
              <a:lnSpc>
                <a:spcPct val="90000"/>
              </a:lnSpc>
              <a:buFontTx/>
              <a:buNone/>
            </a:pPr>
            <a:endParaRPr lang="en-US" altLang="en-US" sz="1400" dirty="0"/>
          </a:p>
        </p:txBody>
      </p:sp>
      <p:sp>
        <p:nvSpPr>
          <p:cNvPr id="4" name="Slide Number Placeholder 3"/>
          <p:cNvSpPr>
            <a:spLocks noGrp="1"/>
          </p:cNvSpPr>
          <p:nvPr>
            <p:ph type="sldNum" sz="quarter" idx="10"/>
          </p:nvPr>
        </p:nvSpPr>
        <p:spPr/>
        <p:txBody>
          <a:bodyPr/>
          <a:lstStyle/>
          <a:p>
            <a:fld id="{16A030EB-2AC2-2A40-8A6B-96C13BD3390B}" type="slidenum">
              <a:rPr lang="en-US" smtClean="0"/>
              <a:pPr/>
              <a:t>28</a:t>
            </a:fld>
            <a:endParaRPr lang="en-US"/>
          </a:p>
        </p:txBody>
      </p:sp>
    </p:spTree>
    <p:extLst>
      <p:ext uri="{BB962C8B-B14F-4D97-AF65-F5344CB8AC3E}">
        <p14:creationId xmlns:p14="http://schemas.microsoft.com/office/powerpoint/2010/main" val="2672651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altLang="en-US" sz="1400" b="1" dirty="0"/>
              <a:t>What problem does </a:t>
            </a:r>
            <a:r>
              <a:rPr lang="en-US" altLang="en-US" sz="1400" b="1" dirty="0" smtClean="0"/>
              <a:t>JAD </a:t>
            </a:r>
            <a:r>
              <a:rPr lang="en-US" altLang="en-US" sz="1400" b="1" dirty="0"/>
              <a:t>sessions solve that typically occur when we conduct separate interviews? </a:t>
            </a:r>
            <a:endParaRPr lang="en-US" altLang="en-US" sz="1400" b="1" dirty="0" smtClean="0"/>
          </a:p>
          <a:p>
            <a:pPr eaLnBrk="1" hangingPunct="1">
              <a:spcBef>
                <a:spcPct val="0"/>
              </a:spcBef>
            </a:pPr>
            <a:endParaRPr lang="en-US" altLang="en-US" sz="1400" b="1" dirty="0"/>
          </a:p>
          <a:p>
            <a:pPr eaLnBrk="1" hangingPunct="1"/>
            <a:r>
              <a:rPr lang="en-US" altLang="en-US" sz="1400" b="1" dirty="0"/>
              <a:t>Are </a:t>
            </a:r>
            <a:r>
              <a:rPr lang="en-US" altLang="en-US" sz="1400" b="1" dirty="0" smtClean="0"/>
              <a:t>JAD </a:t>
            </a:r>
            <a:r>
              <a:rPr lang="en-US" altLang="en-US" sz="1400" b="1" dirty="0"/>
              <a:t>sessions relatively easy to conduct? </a:t>
            </a:r>
            <a:endParaRPr lang="en-US" altLang="en-US" sz="1400" b="1" dirty="0" smtClean="0"/>
          </a:p>
          <a:p>
            <a:pPr eaLnBrk="1" hangingPunct="1"/>
            <a:endParaRPr lang="en-US" altLang="en-US" sz="1400" dirty="0"/>
          </a:p>
          <a:p>
            <a:pPr eaLnBrk="1" hangingPunct="1"/>
            <a:r>
              <a:rPr lang="en-US" altLang="en-US" sz="1400" b="1" dirty="0"/>
              <a:t>Each </a:t>
            </a:r>
            <a:r>
              <a:rPr lang="en-US" altLang="en-US" sz="1400" b="1" dirty="0" smtClean="0"/>
              <a:t>JAP </a:t>
            </a:r>
            <a:r>
              <a:rPr lang="en-US" altLang="en-US" sz="1400" b="1" dirty="0"/>
              <a:t>session includes a variety of participants, each of whom is expected to actively reinforce their roles throughout the session Who is the sponsor and what is his role? </a:t>
            </a:r>
            <a:endParaRPr lang="en-US" altLang="en-US" sz="1400" b="1" dirty="0" smtClean="0"/>
          </a:p>
          <a:p>
            <a:pPr eaLnBrk="1" hangingPunct="1"/>
            <a:endParaRPr lang="en-US" altLang="en-US" sz="1400" b="1" dirty="0"/>
          </a:p>
          <a:p>
            <a:pPr eaLnBrk="1" hangingPunct="1"/>
            <a:r>
              <a:rPr lang="en-US" altLang="en-US" sz="1400" b="1" dirty="0"/>
              <a:t>Role of the facilitator? </a:t>
            </a:r>
            <a:endParaRPr lang="en-US" altLang="en-US" sz="1400" b="1" dirty="0" smtClean="0"/>
          </a:p>
          <a:p>
            <a:pPr eaLnBrk="1" hangingPunct="1"/>
            <a:endParaRPr lang="en-US" altLang="en-US" sz="1400" b="1" dirty="0"/>
          </a:p>
          <a:p>
            <a:pPr eaLnBrk="1" hangingPunct="1"/>
            <a:r>
              <a:rPr lang="en-US" altLang="en-US" sz="1400" b="1" dirty="0"/>
              <a:t>Users? </a:t>
            </a:r>
            <a:endParaRPr lang="en-US" altLang="en-US" sz="1400" b="1" dirty="0" smtClean="0"/>
          </a:p>
          <a:p>
            <a:pPr eaLnBrk="1" hangingPunct="1"/>
            <a:endParaRPr lang="en-US" altLang="en-US" sz="1400" b="1" dirty="0"/>
          </a:p>
          <a:p>
            <a:pPr eaLnBrk="1" hangingPunct="1"/>
            <a:r>
              <a:rPr lang="en-US" altLang="en-US" sz="1400" b="1" dirty="0"/>
              <a:t>Managers? </a:t>
            </a:r>
            <a:endParaRPr lang="en-US" altLang="en-US" sz="1400" b="1" dirty="0" smtClean="0"/>
          </a:p>
          <a:p>
            <a:pPr eaLnBrk="1" hangingPunct="1"/>
            <a:endParaRPr lang="en-US" altLang="en-US" sz="1400" b="1" dirty="0"/>
          </a:p>
          <a:p>
            <a:pPr eaLnBrk="1" hangingPunct="1"/>
            <a:r>
              <a:rPr lang="en-US" altLang="en-US" sz="1400" b="1" dirty="0"/>
              <a:t>Scribes? </a:t>
            </a:r>
            <a:endParaRPr lang="en-US" altLang="en-US" sz="1400" dirty="0" smtClean="0"/>
          </a:p>
          <a:p>
            <a:pPr eaLnBrk="1" hangingPunct="1"/>
            <a:endParaRPr lang="en-US" altLang="en-US" sz="1400" b="1" dirty="0" smtClean="0"/>
          </a:p>
          <a:p>
            <a:pPr eaLnBrk="1" hangingPunct="1"/>
            <a:r>
              <a:rPr lang="en-US" altLang="en-US" sz="1400" b="1" dirty="0" smtClean="0"/>
              <a:t>IT </a:t>
            </a:r>
            <a:r>
              <a:rPr lang="en-US" altLang="en-US" sz="1400" b="1" dirty="0"/>
              <a:t>staff? </a:t>
            </a:r>
            <a:endParaRPr lang="en-US" altLang="en-US" sz="1400" dirty="0"/>
          </a:p>
          <a:p>
            <a:endParaRPr lang="en-US" sz="1400" dirty="0"/>
          </a:p>
        </p:txBody>
      </p:sp>
      <p:sp>
        <p:nvSpPr>
          <p:cNvPr id="4" name="Slide Number Placeholder 3"/>
          <p:cNvSpPr>
            <a:spLocks noGrp="1"/>
          </p:cNvSpPr>
          <p:nvPr>
            <p:ph type="sldNum" sz="quarter" idx="10"/>
          </p:nvPr>
        </p:nvSpPr>
        <p:spPr/>
        <p:txBody>
          <a:bodyPr/>
          <a:lstStyle/>
          <a:p>
            <a:fld id="{16A030EB-2AC2-2A40-8A6B-96C13BD3390B}" type="slidenum">
              <a:rPr lang="en-US" smtClean="0"/>
              <a:pPr/>
              <a:t>29</a:t>
            </a:fld>
            <a:endParaRPr lang="en-US"/>
          </a:p>
        </p:txBody>
      </p:sp>
    </p:spTree>
    <p:extLst>
      <p:ext uri="{BB962C8B-B14F-4D97-AF65-F5344CB8AC3E}">
        <p14:creationId xmlns:p14="http://schemas.microsoft.com/office/powerpoint/2010/main" val="2668959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p:spPr>
        <p:txBody>
          <a:bodyPr wrap="square" numCol="1" anchor="t" anchorCtr="0" compatLnSpc="1">
            <a:prstTxWarp prst="textNoShape">
              <a:avLst/>
            </a:prstTxWarp>
          </a:bodyPr>
          <a:lstStyle/>
          <a:p>
            <a:pPr lvl="0"/>
            <a:r>
              <a:rPr lang="en-US" sz="1400" b="1" dirty="0">
                <a:latin typeface="Arial" panose="020B0604020202020204" pitchFamily="34" charset="0"/>
                <a:cs typeface="Arial" panose="020B0604020202020204" pitchFamily="34" charset="0"/>
              </a:rPr>
              <a:t>What is the difference between an “as-is” system and a “to-be” </a:t>
            </a:r>
            <a:r>
              <a:rPr lang="en-US" sz="1400" b="1" dirty="0" smtClean="0">
                <a:latin typeface="Arial" panose="020B0604020202020204" pitchFamily="34" charset="0"/>
                <a:cs typeface="Arial" panose="020B0604020202020204" pitchFamily="34" charset="0"/>
              </a:rPr>
              <a:t>system</a:t>
            </a:r>
          </a:p>
          <a:p>
            <a:pPr lvl="0"/>
            <a:endParaRPr lang="en-US" sz="1400" dirty="0">
              <a:latin typeface="Arial" panose="020B0604020202020204" pitchFamily="34" charset="0"/>
              <a:cs typeface="Arial" panose="020B0604020202020204" pitchFamily="34" charset="0"/>
            </a:endParaRPr>
          </a:p>
          <a:p>
            <a:pPr lvl="0"/>
            <a:r>
              <a:rPr lang="en-US" sz="1400" b="1" dirty="0">
                <a:latin typeface="Arial" panose="020B0604020202020204" pitchFamily="34" charset="0"/>
                <a:cs typeface="Arial" panose="020B0604020202020204" pitchFamily="34" charset="0"/>
              </a:rPr>
              <a:t>Is there a clear line between the Analysis &amp; Design Phases? </a:t>
            </a:r>
            <a:endParaRPr lang="en-US" sz="1400" b="1" dirty="0" smtClean="0">
              <a:latin typeface="Arial" panose="020B0604020202020204" pitchFamily="34" charset="0"/>
              <a:cs typeface="Arial" panose="020B0604020202020204" pitchFamily="34" charset="0"/>
            </a:endParaRPr>
          </a:p>
          <a:p>
            <a:pPr lvl="0"/>
            <a:endParaRPr lang="en-US" sz="1400" dirty="0">
              <a:latin typeface="Arial" panose="020B0604020202020204" pitchFamily="34" charset="0"/>
              <a:cs typeface="Arial" panose="020B0604020202020204" pitchFamily="34" charset="0"/>
            </a:endParaRPr>
          </a:p>
          <a:p>
            <a:pPr lvl="0"/>
            <a:r>
              <a:rPr lang="en-US" sz="1400" b="1" dirty="0">
                <a:latin typeface="Arial" panose="020B0604020202020204" pitchFamily="34" charset="0"/>
                <a:cs typeface="Arial" panose="020B0604020202020204" pitchFamily="34" charset="0"/>
              </a:rPr>
              <a:t>What role does object oriented methodologies play in reducing system failures? </a:t>
            </a:r>
            <a:endParaRPr lang="en-US" sz="1400" dirty="0">
              <a:latin typeface="Arial" panose="020B0604020202020204" pitchFamily="34" charset="0"/>
              <a:cs typeface="Arial" panose="020B0604020202020204" pitchFamily="34" charset="0"/>
            </a:endParaRPr>
          </a:p>
        </p:txBody>
      </p:sp>
      <p:sp>
        <p:nvSpPr>
          <p:cNvPr id="28676" name="Slide Number Placeholder 3"/>
          <p:cNvSpPr>
            <a:spLocks noGrp="1"/>
          </p:cNvSpPr>
          <p:nvPr>
            <p:ph type="sldNum" sz="quarter" idx="5"/>
          </p:nvPr>
        </p:nvSpPr>
        <p:spPr bwMode="auto">
          <a:noFill/>
          <a:ln>
            <a:miter lim="800000"/>
            <a:headEnd/>
            <a:tailEnd/>
          </a:ln>
        </p:spPr>
        <p:txBody>
          <a:bodyPr/>
          <a:lstStyle/>
          <a:p>
            <a:fld id="{C16DF2EA-AD82-1E46-9A34-8AFEDB2895CE}" type="slidenum">
              <a:rPr lang="en-US" smtClean="0"/>
              <a:pPr/>
              <a:t>3</a:t>
            </a:fld>
            <a:endParaRPr lang="en-US" smtClean="0"/>
          </a:p>
        </p:txBody>
      </p:sp>
    </p:spTree>
    <p:extLst>
      <p:ext uri="{BB962C8B-B14F-4D97-AF65-F5344CB8AC3E}">
        <p14:creationId xmlns:p14="http://schemas.microsoft.com/office/powerpoint/2010/main" val="40472440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400" b="1" dirty="0" smtClean="0">
                <a:latin typeface="Arial" panose="020B0604020202020204" pitchFamily="34" charset="0"/>
                <a:cs typeface="Arial" panose="020B0604020202020204" pitchFamily="34" charset="0"/>
              </a:rPr>
              <a:t>JAD </a:t>
            </a:r>
            <a:r>
              <a:rPr lang="en-US" altLang="en-US" sz="1400" b="1" dirty="0">
                <a:latin typeface="Arial" panose="020B0604020202020204" pitchFamily="34" charset="0"/>
                <a:cs typeface="Arial" panose="020B0604020202020204" pitchFamily="34" charset="0"/>
              </a:rPr>
              <a:t>sessions require a great deal of planning. What are some things that must be decided before the session is initiated?</a:t>
            </a:r>
          </a:p>
          <a:p>
            <a:pPr eaLnBrk="1" hangingPunct="1"/>
            <a:endParaRPr lang="en-US" altLang="en-US" sz="1400" b="1" dirty="0">
              <a:latin typeface="Arial" panose="020B0604020202020204" pitchFamily="34" charset="0"/>
              <a:cs typeface="Arial" panose="020B0604020202020204" pitchFamily="34" charset="0"/>
            </a:endParaRPr>
          </a:p>
          <a:p>
            <a:pPr eaLnBrk="1" hangingPunct="1"/>
            <a:r>
              <a:rPr lang="en-US" altLang="en-US" sz="1400" b="1" dirty="0">
                <a:latin typeface="Arial" panose="020B0604020202020204" pitchFamily="34" charset="0"/>
                <a:cs typeface="Arial" panose="020B0604020202020204" pitchFamily="34" charset="0"/>
              </a:rPr>
              <a:t>Why off-site? </a:t>
            </a:r>
            <a:endParaRPr lang="en-US" altLang="en-US" sz="1400" b="1" dirty="0" smtClean="0">
              <a:latin typeface="Arial" panose="020B0604020202020204" pitchFamily="34" charset="0"/>
              <a:cs typeface="Arial" panose="020B0604020202020204" pitchFamily="34" charset="0"/>
            </a:endParaRPr>
          </a:p>
          <a:p>
            <a:pPr eaLnBrk="1" hangingPunct="1"/>
            <a:endParaRPr lang="en-US" altLang="en-US" sz="1400" b="1" dirty="0">
              <a:latin typeface="Arial" panose="020B0604020202020204" pitchFamily="34" charset="0"/>
              <a:cs typeface="Arial" panose="020B0604020202020204" pitchFamily="34" charset="0"/>
            </a:endParaRPr>
          </a:p>
          <a:p>
            <a:pPr eaLnBrk="1" hangingPunct="1"/>
            <a:r>
              <a:rPr lang="en-US" altLang="en-US" sz="1400" b="1" dirty="0">
                <a:latin typeface="Arial" panose="020B0604020202020204" pitchFamily="34" charset="0"/>
                <a:cs typeface="Arial" panose="020B0604020202020204" pitchFamily="34" charset="0"/>
              </a:rPr>
              <a:t>Why hire a </a:t>
            </a:r>
            <a:r>
              <a:rPr lang="en-US" altLang="en-US" sz="1400" b="1" dirty="0" smtClean="0">
                <a:latin typeface="Arial" panose="020B0604020202020204" pitchFamily="34" charset="0"/>
                <a:cs typeface="Arial" panose="020B0604020202020204" pitchFamily="34" charset="0"/>
              </a:rPr>
              <a:t>JAD </a:t>
            </a:r>
            <a:r>
              <a:rPr lang="en-US" altLang="en-US" sz="1400" b="1" dirty="0">
                <a:latin typeface="Arial" panose="020B0604020202020204" pitchFamily="34" charset="0"/>
                <a:cs typeface="Arial" panose="020B0604020202020204" pitchFamily="34" charset="0"/>
              </a:rPr>
              <a:t>qualified facilitator? </a:t>
            </a:r>
            <a:endParaRPr lang="en-US" altLang="en-US" sz="1400" b="1" dirty="0" smtClean="0">
              <a:latin typeface="Arial" panose="020B0604020202020204" pitchFamily="34" charset="0"/>
              <a:cs typeface="Arial" panose="020B0604020202020204" pitchFamily="34" charset="0"/>
            </a:endParaRPr>
          </a:p>
          <a:p>
            <a:pPr eaLnBrk="1" hangingPunct="1"/>
            <a:endParaRPr lang="en-US" altLang="en-US" sz="1400" b="1" dirty="0">
              <a:latin typeface="Arial" panose="020B0604020202020204" pitchFamily="34" charset="0"/>
              <a:cs typeface="Arial" panose="020B0604020202020204" pitchFamily="34" charset="0"/>
            </a:endParaRPr>
          </a:p>
          <a:p>
            <a:pPr eaLnBrk="1" hangingPunct="1"/>
            <a:r>
              <a:rPr lang="en-US" altLang="en-US" sz="1400" b="1" dirty="0">
                <a:latin typeface="Arial" panose="020B0604020202020204" pitchFamily="34" charset="0"/>
                <a:cs typeface="Arial" panose="020B0604020202020204" pitchFamily="34" charset="0"/>
              </a:rPr>
              <a:t>What are some things that the agenda might include? </a:t>
            </a:r>
            <a:endParaRPr lang="en-US" altLang="en-US" sz="1400" b="1" u="sng"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16A030EB-2AC2-2A40-8A6B-96C13BD3390B}" type="slidenum">
              <a:rPr lang="en-US" smtClean="0"/>
              <a:pPr/>
              <a:t>30</a:t>
            </a:fld>
            <a:endParaRPr lang="en-US"/>
          </a:p>
        </p:txBody>
      </p:sp>
    </p:spTree>
    <p:extLst>
      <p:ext uri="{BB962C8B-B14F-4D97-AF65-F5344CB8AC3E}">
        <p14:creationId xmlns:p14="http://schemas.microsoft.com/office/powerpoint/2010/main" val="21227307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altLang="en-US" sz="1400" b="1" dirty="0" smtClean="0">
                <a:latin typeface="Arial" panose="020B0604020202020204" pitchFamily="34" charset="0"/>
                <a:cs typeface="Arial" panose="020B0604020202020204" pitchFamily="34" charset="0"/>
              </a:rPr>
              <a:t>JAD have </a:t>
            </a:r>
            <a:r>
              <a:rPr lang="en-US" altLang="en-US" sz="1400" b="1" dirty="0">
                <a:latin typeface="Arial" panose="020B0604020202020204" pitchFamily="34" charset="0"/>
                <a:cs typeface="Arial" panose="020B0604020202020204" pitchFamily="34" charset="0"/>
              </a:rPr>
              <a:t>agendas published in advance. Why? </a:t>
            </a:r>
            <a:endParaRPr lang="en-US" altLang="en-US" sz="1400" b="1" dirty="0" smtClean="0">
              <a:latin typeface="Arial" panose="020B0604020202020204" pitchFamily="34" charset="0"/>
              <a:cs typeface="Arial" panose="020B0604020202020204" pitchFamily="34" charset="0"/>
            </a:endParaRPr>
          </a:p>
          <a:p>
            <a:pPr eaLnBrk="1" hangingPunct="1"/>
            <a:endParaRPr lang="en-US" altLang="en-US" sz="1400" b="1" u="sng" dirty="0" smtClean="0">
              <a:latin typeface="Arial" panose="020B0604020202020204" pitchFamily="34" charset="0"/>
              <a:cs typeface="Arial" panose="020B0604020202020204" pitchFamily="34" charset="0"/>
            </a:endParaRPr>
          </a:p>
          <a:p>
            <a:pPr eaLnBrk="1" hangingPunct="1"/>
            <a:r>
              <a:rPr lang="en-US" altLang="en-US" sz="1400" b="1" u="none" dirty="0" smtClean="0">
                <a:latin typeface="Arial" panose="020B0604020202020204" pitchFamily="34" charset="0"/>
                <a:cs typeface="Arial" panose="020B0604020202020204" pitchFamily="34" charset="0"/>
              </a:rPr>
              <a:t>What are some of the issues / concerns associated with JAD sessions</a:t>
            </a:r>
            <a:r>
              <a:rPr lang="en-US" altLang="en-US" sz="1400" b="1" dirty="0" smtClean="0">
                <a:latin typeface="Arial" panose="020B0604020202020204" pitchFamily="34" charset="0"/>
                <a:cs typeface="Arial" panose="020B0604020202020204" pitchFamily="34" charset="0"/>
              </a:rPr>
              <a:t>? </a:t>
            </a:r>
            <a:endParaRPr lang="en-US" altLang="en-US" sz="1400" b="1" u="sng" baseline="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16A030EB-2AC2-2A40-8A6B-96C13BD3390B}" type="slidenum">
              <a:rPr lang="en-US" smtClean="0"/>
              <a:pPr/>
              <a:t>31</a:t>
            </a:fld>
            <a:endParaRPr lang="en-US"/>
          </a:p>
        </p:txBody>
      </p:sp>
    </p:spTree>
    <p:extLst>
      <p:ext uri="{BB962C8B-B14F-4D97-AF65-F5344CB8AC3E}">
        <p14:creationId xmlns:p14="http://schemas.microsoft.com/office/powerpoint/2010/main" val="16461021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0292">
              <a:defRPr/>
            </a:pPr>
            <a:r>
              <a:rPr lang="en-US" altLang="en-US" sz="1400" b="1" dirty="0"/>
              <a:t>Who can describe brain storming without using the phrases on this slide?</a:t>
            </a:r>
          </a:p>
          <a:p>
            <a:endParaRPr lang="en-US" dirty="0"/>
          </a:p>
        </p:txBody>
      </p:sp>
      <p:sp>
        <p:nvSpPr>
          <p:cNvPr id="4" name="Slide Number Placeholder 3"/>
          <p:cNvSpPr>
            <a:spLocks noGrp="1"/>
          </p:cNvSpPr>
          <p:nvPr>
            <p:ph type="sldNum" sz="quarter" idx="10"/>
          </p:nvPr>
        </p:nvSpPr>
        <p:spPr/>
        <p:txBody>
          <a:bodyPr/>
          <a:lstStyle/>
          <a:p>
            <a:fld id="{16A030EB-2AC2-2A40-8A6B-96C13BD3390B}" type="slidenum">
              <a:rPr lang="en-US" smtClean="0"/>
              <a:pPr/>
              <a:t>32</a:t>
            </a:fld>
            <a:endParaRPr lang="en-US"/>
          </a:p>
        </p:txBody>
      </p:sp>
    </p:spTree>
    <p:extLst>
      <p:ext uri="{BB962C8B-B14F-4D97-AF65-F5344CB8AC3E}">
        <p14:creationId xmlns:p14="http://schemas.microsoft.com/office/powerpoint/2010/main" val="6227058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400" b="1" dirty="0"/>
              <a:t>What are the rules of brainstorming? </a:t>
            </a:r>
            <a:endParaRPr lang="en-US" dirty="0"/>
          </a:p>
        </p:txBody>
      </p:sp>
      <p:sp>
        <p:nvSpPr>
          <p:cNvPr id="4" name="Slide Number Placeholder 3"/>
          <p:cNvSpPr>
            <a:spLocks noGrp="1"/>
          </p:cNvSpPr>
          <p:nvPr>
            <p:ph type="sldNum" sz="quarter" idx="10"/>
          </p:nvPr>
        </p:nvSpPr>
        <p:spPr/>
        <p:txBody>
          <a:bodyPr/>
          <a:lstStyle/>
          <a:p>
            <a:fld id="{16A030EB-2AC2-2A40-8A6B-96C13BD3390B}" type="slidenum">
              <a:rPr lang="en-US" smtClean="0"/>
              <a:pPr/>
              <a:t>33</a:t>
            </a:fld>
            <a:endParaRPr lang="en-US"/>
          </a:p>
        </p:txBody>
      </p:sp>
    </p:spTree>
    <p:extLst>
      <p:ext uri="{BB962C8B-B14F-4D97-AF65-F5344CB8AC3E}">
        <p14:creationId xmlns:p14="http://schemas.microsoft.com/office/powerpoint/2010/main" val="5599487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400" b="1" dirty="0" smtClean="0"/>
              <a:t>JAD </a:t>
            </a:r>
            <a:r>
              <a:rPr lang="en-US" altLang="en-US" sz="1400" b="1" dirty="0"/>
              <a:t>is becoming more popular as companies understand its benefits and incorporate it into its methodology. Why does </a:t>
            </a:r>
            <a:r>
              <a:rPr lang="en-US" altLang="en-US" sz="1400" b="1" dirty="0" smtClean="0"/>
              <a:t>JAD </a:t>
            </a:r>
            <a:r>
              <a:rPr lang="en-US" altLang="en-US" sz="1400" b="1" dirty="0"/>
              <a:t>reduce the amount of time required to develop systems? </a:t>
            </a:r>
            <a:endParaRPr lang="en-US" altLang="en-US" sz="1400" b="1" dirty="0" smtClean="0"/>
          </a:p>
          <a:p>
            <a:pPr eaLnBrk="1" hangingPunct="1"/>
            <a:endParaRPr lang="en-US" altLang="en-US" sz="1400" b="1" dirty="0"/>
          </a:p>
          <a:p>
            <a:pPr eaLnBrk="1" hangingPunct="1"/>
            <a:r>
              <a:rPr lang="en-US" altLang="en-US" sz="1400" b="1" dirty="0"/>
              <a:t>What is the difference between calendar time and person hours? </a:t>
            </a:r>
            <a:endParaRPr lang="en-US" sz="1400" dirty="0"/>
          </a:p>
        </p:txBody>
      </p:sp>
      <p:sp>
        <p:nvSpPr>
          <p:cNvPr id="4" name="Slide Number Placeholder 3"/>
          <p:cNvSpPr>
            <a:spLocks noGrp="1"/>
          </p:cNvSpPr>
          <p:nvPr>
            <p:ph type="sldNum" sz="quarter" idx="10"/>
          </p:nvPr>
        </p:nvSpPr>
        <p:spPr/>
        <p:txBody>
          <a:bodyPr/>
          <a:lstStyle/>
          <a:p>
            <a:fld id="{16A030EB-2AC2-2A40-8A6B-96C13BD3390B}" type="slidenum">
              <a:rPr lang="en-US" smtClean="0"/>
              <a:pPr/>
              <a:t>34</a:t>
            </a:fld>
            <a:endParaRPr lang="en-US"/>
          </a:p>
        </p:txBody>
      </p:sp>
    </p:spTree>
    <p:extLst>
      <p:ext uri="{BB962C8B-B14F-4D97-AF65-F5344CB8AC3E}">
        <p14:creationId xmlns:p14="http://schemas.microsoft.com/office/powerpoint/2010/main" val="4758872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dirty="0"/>
              <a:t>What are typical response rates for questionnaires?  </a:t>
            </a:r>
            <a:endParaRPr lang="en-US" sz="1400" b="1" dirty="0" smtClean="0"/>
          </a:p>
          <a:p>
            <a:pPr lvl="0"/>
            <a:endParaRPr lang="en-US" sz="1400" b="1" dirty="0"/>
          </a:p>
          <a:p>
            <a:pPr defTabSz="470292">
              <a:defRPr/>
            </a:pPr>
            <a:r>
              <a:rPr lang="en-US" sz="1400" b="1" dirty="0"/>
              <a:t>How can you improve response rates for </a:t>
            </a:r>
            <a:r>
              <a:rPr lang="en-US" sz="1400" b="1" dirty="0" smtClean="0"/>
              <a:t>questionnaires?</a:t>
            </a:r>
            <a:r>
              <a:rPr lang="en-US" sz="1400" dirty="0" smtClean="0"/>
              <a:t>.</a:t>
            </a:r>
            <a:endParaRPr lang="en-US" sz="1400" dirty="0"/>
          </a:p>
        </p:txBody>
      </p:sp>
      <p:sp>
        <p:nvSpPr>
          <p:cNvPr id="4" name="Slide Number Placeholder 3"/>
          <p:cNvSpPr>
            <a:spLocks noGrp="1"/>
          </p:cNvSpPr>
          <p:nvPr>
            <p:ph type="sldNum" sz="quarter" idx="10"/>
          </p:nvPr>
        </p:nvSpPr>
        <p:spPr/>
        <p:txBody>
          <a:bodyPr/>
          <a:lstStyle/>
          <a:p>
            <a:fld id="{16A030EB-2AC2-2A40-8A6B-96C13BD3390B}" type="slidenum">
              <a:rPr lang="en-US" smtClean="0"/>
              <a:pPr/>
              <a:t>35</a:t>
            </a:fld>
            <a:endParaRPr lang="en-US"/>
          </a:p>
        </p:txBody>
      </p:sp>
    </p:spTree>
    <p:extLst>
      <p:ext uri="{BB962C8B-B14F-4D97-AF65-F5344CB8AC3E}">
        <p14:creationId xmlns:p14="http://schemas.microsoft.com/office/powerpoint/2010/main" val="19416966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dirty="0">
                <a:latin typeface="Arial" panose="020B0604020202020204" pitchFamily="34" charset="0"/>
                <a:cs typeface="Arial" panose="020B0604020202020204" pitchFamily="34" charset="0"/>
              </a:rPr>
              <a:t>How does designing questions for questionnaires differ from designing questions for interviews or JAD sessions?</a:t>
            </a:r>
            <a:r>
              <a:rPr lang="en-US" sz="1400" dirty="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a:p>
            <a:pPr lvl="0"/>
            <a:endParaRPr lang="en-US" sz="1400" dirty="0" smtClean="0">
              <a:latin typeface="Arial" panose="020B0604020202020204" pitchFamily="34" charset="0"/>
              <a:cs typeface="Arial" panose="020B0604020202020204" pitchFamily="34" charset="0"/>
            </a:endParaRPr>
          </a:p>
          <a:p>
            <a:pPr lvl="0"/>
            <a:r>
              <a:rPr lang="en-US" sz="1400" b="1" dirty="0" smtClean="0">
                <a:latin typeface="Arial" panose="020B0604020202020204" pitchFamily="34" charset="0"/>
                <a:cs typeface="Arial" panose="020B0604020202020204" pitchFamily="34" charset="0"/>
              </a:rPr>
              <a:t>What must be decided on before a questionnaire is distributed? </a:t>
            </a:r>
            <a:endParaRPr lang="en-US"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16A030EB-2AC2-2A40-8A6B-96C13BD3390B}" type="slidenum">
              <a:rPr lang="en-US" smtClean="0"/>
              <a:pPr/>
              <a:t>36</a:t>
            </a:fld>
            <a:endParaRPr lang="en-US"/>
          </a:p>
        </p:txBody>
      </p:sp>
    </p:spTree>
    <p:extLst>
      <p:ext uri="{BB962C8B-B14F-4D97-AF65-F5344CB8AC3E}">
        <p14:creationId xmlns:p14="http://schemas.microsoft.com/office/powerpoint/2010/main" val="28358556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A030EB-2AC2-2A40-8A6B-96C13BD3390B}" type="slidenum">
              <a:rPr lang="en-US" smtClean="0"/>
              <a:pPr/>
              <a:t>37</a:t>
            </a:fld>
            <a:endParaRPr lang="en-US"/>
          </a:p>
        </p:txBody>
      </p:sp>
    </p:spTree>
    <p:extLst>
      <p:ext uri="{BB962C8B-B14F-4D97-AF65-F5344CB8AC3E}">
        <p14:creationId xmlns:p14="http://schemas.microsoft.com/office/powerpoint/2010/main" val="1160707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A030EB-2AC2-2A40-8A6B-96C13BD3390B}" type="slidenum">
              <a:rPr lang="en-US" smtClean="0"/>
              <a:pPr/>
              <a:t>38</a:t>
            </a:fld>
            <a:endParaRPr lang="en-US"/>
          </a:p>
        </p:txBody>
      </p:sp>
    </p:spTree>
    <p:extLst>
      <p:ext uri="{BB962C8B-B14F-4D97-AF65-F5344CB8AC3E}">
        <p14:creationId xmlns:p14="http://schemas.microsoft.com/office/powerpoint/2010/main" val="40910758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39</a:t>
            </a:fld>
            <a:endParaRPr lang="en-US"/>
          </a:p>
        </p:txBody>
      </p:sp>
    </p:spTree>
    <p:extLst>
      <p:ext uri="{BB962C8B-B14F-4D97-AF65-F5344CB8AC3E}">
        <p14:creationId xmlns:p14="http://schemas.microsoft.com/office/powerpoint/2010/main" val="1272023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400" b="1" dirty="0" smtClean="0">
                <a:latin typeface="Arial" panose="020B0604020202020204" pitchFamily="34" charset="0"/>
                <a:cs typeface="Arial" panose="020B0604020202020204" pitchFamily="34" charset="0"/>
              </a:rPr>
              <a:t>What is</a:t>
            </a:r>
            <a:r>
              <a:rPr lang="en-US" sz="1400" b="1" baseline="0" dirty="0" smtClean="0">
                <a:latin typeface="Arial" panose="020B0604020202020204" pitchFamily="34" charset="0"/>
                <a:cs typeface="Arial" panose="020B0604020202020204" pitchFamily="34" charset="0"/>
              </a:rPr>
              <a:t> a</a:t>
            </a:r>
            <a:r>
              <a:rPr lang="en-US" sz="1400" b="1" dirty="0" smtClean="0">
                <a:latin typeface="Arial" panose="020B0604020202020204" pitchFamily="34" charset="0"/>
                <a:cs typeface="Arial" panose="020B0604020202020204" pitchFamily="34" charset="0"/>
              </a:rPr>
              <a:t> requirement? </a:t>
            </a:r>
          </a:p>
          <a:p>
            <a:pPr lvl="0"/>
            <a:endParaRPr lang="en-US" sz="1400" b="1" baseline="0" dirty="0" smtClean="0">
              <a:latin typeface="Arial" panose="020B0604020202020204" pitchFamily="34" charset="0"/>
              <a:cs typeface="Arial" panose="020B0604020202020204" pitchFamily="34" charset="0"/>
            </a:endParaRPr>
          </a:p>
          <a:p>
            <a:pPr lvl="0"/>
            <a:r>
              <a:rPr lang="en-US" sz="1400" b="1" dirty="0" smtClean="0">
                <a:latin typeface="Arial" panose="020B0604020202020204" pitchFamily="34" charset="0"/>
                <a:cs typeface="Arial" panose="020B0604020202020204" pitchFamily="34" charset="0"/>
              </a:rPr>
              <a:t>What </a:t>
            </a:r>
            <a:r>
              <a:rPr lang="en-US" sz="1400" b="1" dirty="0">
                <a:latin typeface="Arial" panose="020B0604020202020204" pitchFamily="34" charset="0"/>
                <a:cs typeface="Arial" panose="020B0604020202020204" pitchFamily="34" charset="0"/>
              </a:rPr>
              <a:t>is the purpose of the requirements definition report?</a:t>
            </a:r>
            <a:r>
              <a:rPr lang="en-US" sz="1400" dirty="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a:p>
            <a:pPr lvl="0"/>
            <a:endParaRPr lang="en-US" sz="1400" dirty="0">
              <a:latin typeface="Arial" panose="020B0604020202020204" pitchFamily="34" charset="0"/>
              <a:cs typeface="Arial" panose="020B0604020202020204" pitchFamily="34" charset="0"/>
            </a:endParaRPr>
          </a:p>
          <a:p>
            <a:pPr lvl="0"/>
            <a:r>
              <a:rPr lang="en-US" sz="1400" b="1" dirty="0">
                <a:latin typeface="Arial" panose="020B0604020202020204" pitchFamily="34" charset="0"/>
                <a:cs typeface="Arial" panose="020B0604020202020204" pitchFamily="34" charset="0"/>
              </a:rPr>
              <a:t>What is the most important purpose of the requirements definition document? </a:t>
            </a:r>
            <a:endParaRPr lang="en-US" sz="1400"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16A030EB-2AC2-2A40-8A6B-96C13BD3390B}" type="slidenum">
              <a:rPr lang="en-US" smtClean="0"/>
              <a:pPr/>
              <a:t>4</a:t>
            </a:fld>
            <a:endParaRPr lang="en-US"/>
          </a:p>
        </p:txBody>
      </p:sp>
    </p:spTree>
    <p:extLst>
      <p:ext uri="{BB962C8B-B14F-4D97-AF65-F5344CB8AC3E}">
        <p14:creationId xmlns:p14="http://schemas.microsoft.com/office/powerpoint/2010/main" val="165067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40</a:t>
            </a:fld>
            <a:endParaRPr lang="en-US"/>
          </a:p>
        </p:txBody>
      </p:sp>
    </p:spTree>
    <p:extLst>
      <p:ext uri="{BB962C8B-B14F-4D97-AF65-F5344CB8AC3E}">
        <p14:creationId xmlns:p14="http://schemas.microsoft.com/office/powerpoint/2010/main" val="5320612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41</a:t>
            </a:fld>
            <a:endParaRPr lang="en-US"/>
          </a:p>
        </p:txBody>
      </p:sp>
    </p:spTree>
    <p:extLst>
      <p:ext uri="{BB962C8B-B14F-4D97-AF65-F5344CB8AC3E}">
        <p14:creationId xmlns:p14="http://schemas.microsoft.com/office/powerpoint/2010/main" val="17270670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42</a:t>
            </a:fld>
            <a:endParaRPr lang="en-US"/>
          </a:p>
        </p:txBody>
      </p:sp>
    </p:spTree>
    <p:extLst>
      <p:ext uri="{BB962C8B-B14F-4D97-AF65-F5344CB8AC3E}">
        <p14:creationId xmlns:p14="http://schemas.microsoft.com/office/powerpoint/2010/main" val="23462401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43</a:t>
            </a:fld>
            <a:endParaRPr lang="en-US"/>
          </a:p>
        </p:txBody>
      </p:sp>
    </p:spTree>
    <p:extLst>
      <p:ext uri="{BB962C8B-B14F-4D97-AF65-F5344CB8AC3E}">
        <p14:creationId xmlns:p14="http://schemas.microsoft.com/office/powerpoint/2010/main" val="25857787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44</a:t>
            </a:fld>
            <a:endParaRPr lang="en-US"/>
          </a:p>
        </p:txBody>
      </p:sp>
    </p:spTree>
    <p:extLst>
      <p:ext uri="{BB962C8B-B14F-4D97-AF65-F5344CB8AC3E}">
        <p14:creationId xmlns:p14="http://schemas.microsoft.com/office/powerpoint/2010/main" val="15312661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dirty="0">
                <a:latin typeface="Arial" panose="020B0604020202020204" pitchFamily="34" charset="0"/>
                <a:cs typeface="Arial" panose="020B0604020202020204" pitchFamily="34" charset="0"/>
              </a:rPr>
              <a:t>What is document analysis?</a:t>
            </a:r>
            <a:r>
              <a:rPr lang="en-US" sz="1400" dirty="0">
                <a:latin typeface="Arial" panose="020B0604020202020204" pitchFamily="34" charset="0"/>
                <a:cs typeface="Arial" panose="020B0604020202020204" pitchFamily="34" charset="0"/>
              </a:rPr>
              <a:t> </a:t>
            </a:r>
            <a:endParaRPr lang="en-US" sz="1400" dirty="0" smtClean="0">
              <a:latin typeface="Arial" panose="020B0604020202020204" pitchFamily="34" charset="0"/>
              <a:cs typeface="Arial" panose="020B0604020202020204" pitchFamily="34" charset="0"/>
            </a:endParaRPr>
          </a:p>
          <a:p>
            <a:pPr lvl="0"/>
            <a:endParaRPr lang="en-US" sz="1400" b="1" u="sng" dirty="0" smtClean="0">
              <a:latin typeface="Arial" panose="020B0604020202020204" pitchFamily="34" charset="0"/>
              <a:cs typeface="Arial" panose="020B0604020202020204" pitchFamily="34" charset="0"/>
            </a:endParaRPr>
          </a:p>
          <a:p>
            <a:pPr lvl="0"/>
            <a:r>
              <a:rPr lang="en-US" sz="1400" b="1" u="none" dirty="0" smtClean="0">
                <a:latin typeface="Arial" panose="020B0604020202020204" pitchFamily="34" charset="0"/>
                <a:cs typeface="Arial" panose="020B0604020202020204" pitchFamily="34" charset="0"/>
              </a:rPr>
              <a:t>What is an informal system? </a:t>
            </a:r>
            <a:endParaRPr lang="en-US" sz="1400" b="1" u="sng" dirty="0"/>
          </a:p>
        </p:txBody>
      </p:sp>
      <p:sp>
        <p:nvSpPr>
          <p:cNvPr id="4" name="Slide Number Placeholder 3"/>
          <p:cNvSpPr>
            <a:spLocks noGrp="1"/>
          </p:cNvSpPr>
          <p:nvPr>
            <p:ph type="sldNum" sz="quarter" idx="10"/>
          </p:nvPr>
        </p:nvSpPr>
        <p:spPr/>
        <p:txBody>
          <a:bodyPr/>
          <a:lstStyle/>
          <a:p>
            <a:fld id="{16A030EB-2AC2-2A40-8A6B-96C13BD3390B}" type="slidenum">
              <a:rPr lang="en-US" smtClean="0"/>
              <a:pPr/>
              <a:t>45</a:t>
            </a:fld>
            <a:endParaRPr lang="en-US"/>
          </a:p>
        </p:txBody>
      </p:sp>
    </p:spTree>
    <p:extLst>
      <p:ext uri="{BB962C8B-B14F-4D97-AF65-F5344CB8AC3E}">
        <p14:creationId xmlns:p14="http://schemas.microsoft.com/office/powerpoint/2010/main" val="35896466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8633">
              <a:spcBef>
                <a:spcPct val="30000"/>
              </a:spcBef>
              <a:defRPr sz="1200">
                <a:solidFill>
                  <a:schemeClr val="tx1"/>
                </a:solidFill>
                <a:latin typeface="Arial" panose="020B0604020202020204" pitchFamily="34" charset="0"/>
              </a:defRPr>
            </a:lvl1pPr>
            <a:lvl2pPr marL="747408" indent="-287465" defTabSz="948633">
              <a:spcBef>
                <a:spcPct val="30000"/>
              </a:spcBef>
              <a:defRPr sz="1200">
                <a:solidFill>
                  <a:schemeClr val="tx1"/>
                </a:solidFill>
                <a:latin typeface="Arial" panose="020B0604020202020204" pitchFamily="34" charset="0"/>
              </a:defRPr>
            </a:lvl2pPr>
            <a:lvl3pPr marL="1149858" indent="-229972" defTabSz="948633">
              <a:spcBef>
                <a:spcPct val="30000"/>
              </a:spcBef>
              <a:defRPr sz="1200">
                <a:solidFill>
                  <a:schemeClr val="tx1"/>
                </a:solidFill>
                <a:latin typeface="Arial" panose="020B0604020202020204" pitchFamily="34" charset="0"/>
              </a:defRPr>
            </a:lvl3pPr>
            <a:lvl4pPr marL="1609801" indent="-229972" defTabSz="948633">
              <a:spcBef>
                <a:spcPct val="30000"/>
              </a:spcBef>
              <a:defRPr sz="1200">
                <a:solidFill>
                  <a:schemeClr val="tx1"/>
                </a:solidFill>
                <a:latin typeface="Arial" panose="020B0604020202020204" pitchFamily="34" charset="0"/>
              </a:defRPr>
            </a:lvl4pPr>
            <a:lvl5pPr marL="2069744" indent="-229972" defTabSz="948633">
              <a:spcBef>
                <a:spcPct val="30000"/>
              </a:spcBef>
              <a:defRPr sz="1200">
                <a:solidFill>
                  <a:schemeClr val="tx1"/>
                </a:solidFill>
                <a:latin typeface="Arial" panose="020B0604020202020204" pitchFamily="34" charset="0"/>
              </a:defRPr>
            </a:lvl5pPr>
            <a:lvl6pPr marL="2529688" indent="-229972" defTabSz="948633" eaLnBrk="0" fontAlgn="base" hangingPunct="0">
              <a:spcBef>
                <a:spcPct val="30000"/>
              </a:spcBef>
              <a:spcAft>
                <a:spcPct val="0"/>
              </a:spcAft>
              <a:defRPr sz="1200">
                <a:solidFill>
                  <a:schemeClr val="tx1"/>
                </a:solidFill>
                <a:latin typeface="Arial" panose="020B0604020202020204" pitchFamily="34" charset="0"/>
              </a:defRPr>
            </a:lvl6pPr>
            <a:lvl7pPr marL="2989631" indent="-229972" defTabSz="948633" eaLnBrk="0" fontAlgn="base" hangingPunct="0">
              <a:spcBef>
                <a:spcPct val="30000"/>
              </a:spcBef>
              <a:spcAft>
                <a:spcPct val="0"/>
              </a:spcAft>
              <a:defRPr sz="1200">
                <a:solidFill>
                  <a:schemeClr val="tx1"/>
                </a:solidFill>
                <a:latin typeface="Arial" panose="020B0604020202020204" pitchFamily="34" charset="0"/>
              </a:defRPr>
            </a:lvl7pPr>
            <a:lvl8pPr marL="3449574" indent="-229972" defTabSz="948633" eaLnBrk="0" fontAlgn="base" hangingPunct="0">
              <a:spcBef>
                <a:spcPct val="30000"/>
              </a:spcBef>
              <a:spcAft>
                <a:spcPct val="0"/>
              </a:spcAft>
              <a:defRPr sz="1200">
                <a:solidFill>
                  <a:schemeClr val="tx1"/>
                </a:solidFill>
                <a:latin typeface="Arial" panose="020B0604020202020204" pitchFamily="34" charset="0"/>
              </a:defRPr>
            </a:lvl8pPr>
            <a:lvl9pPr marL="3909517" indent="-229972" defTabSz="94863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531F30B-D6E4-4EEF-860A-8477166AE33D}" type="slidenum">
              <a:rPr lang="en-US" altLang="en-US"/>
              <a:pPr>
                <a:spcBef>
                  <a:spcPct val="0"/>
                </a:spcBef>
              </a:pPr>
              <a:t>46</a:t>
            </a:fld>
            <a:endParaRPr lang="en-US" altLang="en-US"/>
          </a:p>
        </p:txBody>
      </p:sp>
      <p:sp>
        <p:nvSpPr>
          <p:cNvPr id="34819" name="Rectangle 2"/>
          <p:cNvSpPr>
            <a:spLocks noGrp="1" noRot="1" noChangeAspect="1" noChangeArrowheads="1" noTextEdit="1"/>
          </p:cNvSpPr>
          <p:nvPr>
            <p:ph type="sldImg"/>
          </p:nvPr>
        </p:nvSpPr>
        <p:spPr>
          <a:xfrm>
            <a:off x="1184275" y="714375"/>
            <a:ext cx="4748213" cy="3562350"/>
          </a:xfrm>
          <a:ln/>
        </p:spPr>
      </p:sp>
      <p:sp>
        <p:nvSpPr>
          <p:cNvPr id="34820" name="Rectangle 3"/>
          <p:cNvSpPr>
            <a:spLocks noGrp="1" noChangeArrowheads="1"/>
          </p:cNvSpPr>
          <p:nvPr>
            <p:ph type="body" idx="1"/>
          </p:nvPr>
        </p:nvSpPr>
        <p:spPr>
          <a:xfrm>
            <a:off x="947752" y="4515832"/>
            <a:ext cx="5215022" cy="42773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555" tIns="47278" rIns="94555" bIns="47278"/>
          <a:lstStyle/>
          <a:p>
            <a:pPr algn="l" eaLnBrk="1" hangingPunct="1"/>
            <a:r>
              <a:rPr lang="en-US" altLang="en-US" sz="1400" b="1" dirty="0"/>
              <a:t>What can you say about documentation in general? </a:t>
            </a:r>
            <a:endParaRPr lang="en-US" altLang="en-US" sz="1400" b="1" dirty="0" smtClean="0"/>
          </a:p>
          <a:p>
            <a:pPr algn="l" eaLnBrk="1" hangingPunct="1"/>
            <a:endParaRPr lang="en-US" altLang="en-US" sz="1400" b="1" dirty="0"/>
          </a:p>
          <a:p>
            <a:pPr eaLnBrk="1" hangingPunct="1"/>
            <a:r>
              <a:rPr lang="en-US" altLang="en-US" sz="1400" b="1" dirty="0"/>
              <a:t>What does representative mean? </a:t>
            </a:r>
            <a:endParaRPr lang="en-US" altLang="en-US" sz="1400" dirty="0"/>
          </a:p>
        </p:txBody>
      </p:sp>
    </p:spTree>
    <p:extLst>
      <p:ext uri="{BB962C8B-B14F-4D97-AF65-F5344CB8AC3E}">
        <p14:creationId xmlns:p14="http://schemas.microsoft.com/office/powerpoint/2010/main" val="28936362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8633">
              <a:spcBef>
                <a:spcPct val="30000"/>
              </a:spcBef>
              <a:defRPr sz="1200">
                <a:solidFill>
                  <a:schemeClr val="tx1"/>
                </a:solidFill>
                <a:latin typeface="Arial" panose="020B0604020202020204" pitchFamily="34" charset="0"/>
              </a:defRPr>
            </a:lvl1pPr>
            <a:lvl2pPr marL="747408" indent="-287465" defTabSz="948633">
              <a:spcBef>
                <a:spcPct val="30000"/>
              </a:spcBef>
              <a:defRPr sz="1200">
                <a:solidFill>
                  <a:schemeClr val="tx1"/>
                </a:solidFill>
                <a:latin typeface="Arial" panose="020B0604020202020204" pitchFamily="34" charset="0"/>
              </a:defRPr>
            </a:lvl2pPr>
            <a:lvl3pPr marL="1149858" indent="-229972" defTabSz="948633">
              <a:spcBef>
                <a:spcPct val="30000"/>
              </a:spcBef>
              <a:defRPr sz="1200">
                <a:solidFill>
                  <a:schemeClr val="tx1"/>
                </a:solidFill>
                <a:latin typeface="Arial" panose="020B0604020202020204" pitchFamily="34" charset="0"/>
              </a:defRPr>
            </a:lvl3pPr>
            <a:lvl4pPr marL="1609801" indent="-229972" defTabSz="948633">
              <a:spcBef>
                <a:spcPct val="30000"/>
              </a:spcBef>
              <a:defRPr sz="1200">
                <a:solidFill>
                  <a:schemeClr val="tx1"/>
                </a:solidFill>
                <a:latin typeface="Arial" panose="020B0604020202020204" pitchFamily="34" charset="0"/>
              </a:defRPr>
            </a:lvl4pPr>
            <a:lvl5pPr marL="2069744" indent="-229972" defTabSz="948633">
              <a:spcBef>
                <a:spcPct val="30000"/>
              </a:spcBef>
              <a:defRPr sz="1200">
                <a:solidFill>
                  <a:schemeClr val="tx1"/>
                </a:solidFill>
                <a:latin typeface="Arial" panose="020B0604020202020204" pitchFamily="34" charset="0"/>
              </a:defRPr>
            </a:lvl5pPr>
            <a:lvl6pPr marL="2529688" indent="-229972" defTabSz="948633" eaLnBrk="0" fontAlgn="base" hangingPunct="0">
              <a:spcBef>
                <a:spcPct val="30000"/>
              </a:spcBef>
              <a:spcAft>
                <a:spcPct val="0"/>
              </a:spcAft>
              <a:defRPr sz="1200">
                <a:solidFill>
                  <a:schemeClr val="tx1"/>
                </a:solidFill>
                <a:latin typeface="Arial" panose="020B0604020202020204" pitchFamily="34" charset="0"/>
              </a:defRPr>
            </a:lvl6pPr>
            <a:lvl7pPr marL="2989631" indent="-229972" defTabSz="948633" eaLnBrk="0" fontAlgn="base" hangingPunct="0">
              <a:spcBef>
                <a:spcPct val="30000"/>
              </a:spcBef>
              <a:spcAft>
                <a:spcPct val="0"/>
              </a:spcAft>
              <a:defRPr sz="1200">
                <a:solidFill>
                  <a:schemeClr val="tx1"/>
                </a:solidFill>
                <a:latin typeface="Arial" panose="020B0604020202020204" pitchFamily="34" charset="0"/>
              </a:defRPr>
            </a:lvl7pPr>
            <a:lvl8pPr marL="3449574" indent="-229972" defTabSz="948633" eaLnBrk="0" fontAlgn="base" hangingPunct="0">
              <a:spcBef>
                <a:spcPct val="30000"/>
              </a:spcBef>
              <a:spcAft>
                <a:spcPct val="0"/>
              </a:spcAft>
              <a:defRPr sz="1200">
                <a:solidFill>
                  <a:schemeClr val="tx1"/>
                </a:solidFill>
                <a:latin typeface="Arial" panose="020B0604020202020204" pitchFamily="34" charset="0"/>
              </a:defRPr>
            </a:lvl8pPr>
            <a:lvl9pPr marL="3909517" indent="-229972" defTabSz="94863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7C02462-102A-4BF3-B716-6726F0A5FDA8}" type="slidenum">
              <a:rPr lang="en-US" altLang="en-US"/>
              <a:pPr>
                <a:spcBef>
                  <a:spcPct val="0"/>
                </a:spcBef>
              </a:pPr>
              <a:t>47</a:t>
            </a:fld>
            <a:endParaRPr lang="en-US" altLang="en-US"/>
          </a:p>
        </p:txBody>
      </p:sp>
      <p:sp>
        <p:nvSpPr>
          <p:cNvPr id="40963" name="Rectangle 2"/>
          <p:cNvSpPr>
            <a:spLocks noGrp="1" noRot="1" noChangeAspect="1" noChangeArrowheads="1" noTextEdit="1"/>
          </p:cNvSpPr>
          <p:nvPr>
            <p:ph type="sldImg"/>
          </p:nvPr>
        </p:nvSpPr>
        <p:spPr>
          <a:xfrm>
            <a:off x="1184275" y="714375"/>
            <a:ext cx="4748213" cy="3562350"/>
          </a:xfrm>
          <a:ln/>
        </p:spPr>
      </p:sp>
      <p:sp>
        <p:nvSpPr>
          <p:cNvPr id="40964" name="Rectangle 3"/>
          <p:cNvSpPr>
            <a:spLocks noGrp="1" noChangeArrowheads="1"/>
          </p:cNvSpPr>
          <p:nvPr>
            <p:ph type="body" idx="1"/>
          </p:nvPr>
        </p:nvSpPr>
        <p:spPr>
          <a:xfrm>
            <a:off x="947752" y="4515832"/>
            <a:ext cx="5215022" cy="42773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555" tIns="47278" rIns="94555" bIns="47278"/>
          <a:lstStyle/>
          <a:p>
            <a:pPr eaLnBrk="1" hangingPunct="1"/>
            <a:r>
              <a:rPr lang="en-US" altLang="en-US" sz="1400" b="1" dirty="0"/>
              <a:t>This slide depicts two formulas to determine sample size. How do we ensure the information we derive from our samples are representative? </a:t>
            </a:r>
            <a:endParaRPr lang="en-US" altLang="en-US" sz="1400" b="1" dirty="0" smtClean="0"/>
          </a:p>
          <a:p>
            <a:pPr eaLnBrk="1" hangingPunct="1"/>
            <a:endParaRPr lang="en-US" altLang="en-US" sz="1400" b="1" dirty="0"/>
          </a:p>
          <a:p>
            <a:pPr eaLnBrk="1" hangingPunct="1"/>
            <a:r>
              <a:rPr lang="en-US" altLang="en-US" sz="1400" b="1" dirty="0"/>
              <a:t>In the first example, if I sample 68 purchase orders and determine from this sample that the average order size is three hundred dollars, how do I describe what that $300 means? </a:t>
            </a:r>
            <a:endParaRPr lang="en-US" altLang="en-US" sz="1400" dirty="0"/>
          </a:p>
        </p:txBody>
      </p:sp>
    </p:spTree>
    <p:extLst>
      <p:ext uri="{BB962C8B-B14F-4D97-AF65-F5344CB8AC3E}">
        <p14:creationId xmlns:p14="http://schemas.microsoft.com/office/powerpoint/2010/main" val="17216912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8633">
              <a:spcBef>
                <a:spcPct val="30000"/>
              </a:spcBef>
              <a:defRPr sz="1200">
                <a:solidFill>
                  <a:schemeClr val="tx1"/>
                </a:solidFill>
                <a:latin typeface="Arial" panose="020B0604020202020204" pitchFamily="34" charset="0"/>
              </a:defRPr>
            </a:lvl1pPr>
            <a:lvl2pPr marL="747408" indent="-287465" defTabSz="948633">
              <a:spcBef>
                <a:spcPct val="30000"/>
              </a:spcBef>
              <a:defRPr sz="1200">
                <a:solidFill>
                  <a:schemeClr val="tx1"/>
                </a:solidFill>
                <a:latin typeface="Arial" panose="020B0604020202020204" pitchFamily="34" charset="0"/>
              </a:defRPr>
            </a:lvl2pPr>
            <a:lvl3pPr marL="1149858" indent="-229972" defTabSz="948633">
              <a:spcBef>
                <a:spcPct val="30000"/>
              </a:spcBef>
              <a:defRPr sz="1200">
                <a:solidFill>
                  <a:schemeClr val="tx1"/>
                </a:solidFill>
                <a:latin typeface="Arial" panose="020B0604020202020204" pitchFamily="34" charset="0"/>
              </a:defRPr>
            </a:lvl3pPr>
            <a:lvl4pPr marL="1609801" indent="-229972" defTabSz="948633">
              <a:spcBef>
                <a:spcPct val="30000"/>
              </a:spcBef>
              <a:defRPr sz="1200">
                <a:solidFill>
                  <a:schemeClr val="tx1"/>
                </a:solidFill>
                <a:latin typeface="Arial" panose="020B0604020202020204" pitchFamily="34" charset="0"/>
              </a:defRPr>
            </a:lvl4pPr>
            <a:lvl5pPr marL="2069744" indent="-229972" defTabSz="948633">
              <a:spcBef>
                <a:spcPct val="30000"/>
              </a:spcBef>
              <a:defRPr sz="1200">
                <a:solidFill>
                  <a:schemeClr val="tx1"/>
                </a:solidFill>
                <a:latin typeface="Arial" panose="020B0604020202020204" pitchFamily="34" charset="0"/>
              </a:defRPr>
            </a:lvl5pPr>
            <a:lvl6pPr marL="2529688" indent="-229972" defTabSz="948633" eaLnBrk="0" fontAlgn="base" hangingPunct="0">
              <a:spcBef>
                <a:spcPct val="30000"/>
              </a:spcBef>
              <a:spcAft>
                <a:spcPct val="0"/>
              </a:spcAft>
              <a:defRPr sz="1200">
                <a:solidFill>
                  <a:schemeClr val="tx1"/>
                </a:solidFill>
                <a:latin typeface="Arial" panose="020B0604020202020204" pitchFamily="34" charset="0"/>
              </a:defRPr>
            </a:lvl6pPr>
            <a:lvl7pPr marL="2989631" indent="-229972" defTabSz="948633" eaLnBrk="0" fontAlgn="base" hangingPunct="0">
              <a:spcBef>
                <a:spcPct val="30000"/>
              </a:spcBef>
              <a:spcAft>
                <a:spcPct val="0"/>
              </a:spcAft>
              <a:defRPr sz="1200">
                <a:solidFill>
                  <a:schemeClr val="tx1"/>
                </a:solidFill>
                <a:latin typeface="Arial" panose="020B0604020202020204" pitchFamily="34" charset="0"/>
              </a:defRPr>
            </a:lvl7pPr>
            <a:lvl8pPr marL="3449574" indent="-229972" defTabSz="948633" eaLnBrk="0" fontAlgn="base" hangingPunct="0">
              <a:spcBef>
                <a:spcPct val="30000"/>
              </a:spcBef>
              <a:spcAft>
                <a:spcPct val="0"/>
              </a:spcAft>
              <a:defRPr sz="1200">
                <a:solidFill>
                  <a:schemeClr val="tx1"/>
                </a:solidFill>
                <a:latin typeface="Arial" panose="020B0604020202020204" pitchFamily="34" charset="0"/>
              </a:defRPr>
            </a:lvl8pPr>
            <a:lvl9pPr marL="3909517" indent="-229972" defTabSz="94863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A446D75-E37E-40E9-AE99-B7B31D7A1B7A}" type="slidenum">
              <a:rPr lang="en-US" altLang="en-US"/>
              <a:pPr>
                <a:spcBef>
                  <a:spcPct val="0"/>
                </a:spcBef>
              </a:pPr>
              <a:t>48</a:t>
            </a:fld>
            <a:endParaRPr lang="en-US" altLang="en-US"/>
          </a:p>
        </p:txBody>
      </p:sp>
      <p:sp>
        <p:nvSpPr>
          <p:cNvPr id="43011" name="Rectangle 2"/>
          <p:cNvSpPr>
            <a:spLocks noGrp="1" noRot="1" noChangeAspect="1" noChangeArrowheads="1" noTextEdit="1"/>
          </p:cNvSpPr>
          <p:nvPr>
            <p:ph type="sldImg"/>
          </p:nvPr>
        </p:nvSpPr>
        <p:spPr>
          <a:xfrm>
            <a:off x="1184275" y="714375"/>
            <a:ext cx="4748213" cy="3562350"/>
          </a:xfrm>
          <a:ln/>
        </p:spPr>
      </p:sp>
      <p:sp>
        <p:nvSpPr>
          <p:cNvPr id="43012" name="Rectangle 3"/>
          <p:cNvSpPr>
            <a:spLocks noGrp="1" noChangeArrowheads="1"/>
          </p:cNvSpPr>
          <p:nvPr>
            <p:ph type="body" idx="1"/>
          </p:nvPr>
        </p:nvSpPr>
        <p:spPr>
          <a:xfrm>
            <a:off x="947752" y="4515832"/>
            <a:ext cx="5215022" cy="42773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555" tIns="47278" rIns="94555" bIns="47278"/>
          <a:lstStyle/>
          <a:p>
            <a:pPr eaLnBrk="1" hangingPunct="1"/>
            <a:r>
              <a:rPr lang="en-US" altLang="en-US" sz="1400" b="1" dirty="0">
                <a:cs typeface="Times New Roman" panose="02020603050405020304" pitchFamily="18" charset="0"/>
              </a:rPr>
              <a:t>How do we choose our 68 samples? </a:t>
            </a:r>
            <a:endParaRPr lang="en-US" altLang="en-US" sz="1400" b="1" dirty="0" smtClean="0">
              <a:cs typeface="Times New Roman" panose="02020603050405020304" pitchFamily="18" charset="0"/>
            </a:endParaRPr>
          </a:p>
          <a:p>
            <a:pPr eaLnBrk="1" hangingPunct="1"/>
            <a:endParaRPr lang="en-US" altLang="en-US" sz="1400" b="1" dirty="0">
              <a:cs typeface="Times New Roman" panose="02020603050405020304" pitchFamily="18" charset="0"/>
            </a:endParaRPr>
          </a:p>
          <a:p>
            <a:pPr eaLnBrk="1" hangingPunct="1"/>
            <a:r>
              <a:rPr lang="en-US" altLang="en-US" sz="1400" b="1" dirty="0">
                <a:cs typeface="Times New Roman" panose="02020603050405020304" pitchFamily="18" charset="0"/>
              </a:rPr>
              <a:t>If I have 250,000 computer records and I want to sample 25 via a systematic formula, how would I do it?</a:t>
            </a:r>
          </a:p>
          <a:p>
            <a:pPr eaLnBrk="1" hangingPunct="1">
              <a:buFontTx/>
              <a:buChar char="•"/>
            </a:pPr>
            <a:endParaRPr lang="en-US" altLang="en-US" dirty="0" smtClean="0"/>
          </a:p>
        </p:txBody>
      </p:sp>
    </p:spTree>
    <p:extLst>
      <p:ext uri="{BB962C8B-B14F-4D97-AF65-F5344CB8AC3E}">
        <p14:creationId xmlns:p14="http://schemas.microsoft.com/office/powerpoint/2010/main" val="29918691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400" b="1" dirty="0"/>
              <a:t>How do you to select an information-gathering techniques?</a:t>
            </a:r>
            <a:r>
              <a:rPr lang="en-US" sz="1400" dirty="0"/>
              <a:t> </a:t>
            </a:r>
            <a:endParaRPr lang="en-US" sz="1400" dirty="0" smtClean="0"/>
          </a:p>
          <a:p>
            <a:pPr lvl="0"/>
            <a:endParaRPr lang="en-US" sz="1400" dirty="0"/>
          </a:p>
          <a:p>
            <a:pPr lvl="0"/>
            <a:r>
              <a:rPr lang="en-US" sz="1400" b="1" dirty="0"/>
              <a:t>What the most productive information gathering methods? </a:t>
            </a:r>
            <a:endParaRPr lang="en-US" sz="1400" dirty="0"/>
          </a:p>
        </p:txBody>
      </p:sp>
      <p:sp>
        <p:nvSpPr>
          <p:cNvPr id="4" name="Slide Number Placeholder 3"/>
          <p:cNvSpPr>
            <a:spLocks noGrp="1"/>
          </p:cNvSpPr>
          <p:nvPr>
            <p:ph type="sldNum" sz="quarter" idx="10"/>
          </p:nvPr>
        </p:nvSpPr>
        <p:spPr/>
        <p:txBody>
          <a:bodyPr/>
          <a:lstStyle/>
          <a:p>
            <a:fld id="{16A030EB-2AC2-2A40-8A6B-96C13BD3390B}" type="slidenum">
              <a:rPr lang="en-US" smtClean="0"/>
              <a:pPr/>
              <a:t>49</a:t>
            </a:fld>
            <a:endParaRPr lang="en-US"/>
          </a:p>
        </p:txBody>
      </p:sp>
    </p:spTree>
    <p:extLst>
      <p:ext uri="{BB962C8B-B14F-4D97-AF65-F5344CB8AC3E}">
        <p14:creationId xmlns:p14="http://schemas.microsoft.com/office/powerpoint/2010/main" val="1578019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400" b="1" dirty="0" smtClean="0">
                <a:latin typeface="Arial" panose="020B0604020202020204" pitchFamily="34" charset="0"/>
                <a:cs typeface="Arial" panose="020B0604020202020204" pitchFamily="34" charset="0"/>
              </a:rPr>
              <a:t>How does “Software Quality” relate to functional &amp; non-functional requirements?</a:t>
            </a:r>
            <a:r>
              <a:rPr lang="en-US" sz="1400" baseline="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16A030EB-2AC2-2A40-8A6B-96C13BD3390B}" type="slidenum">
              <a:rPr lang="en-US" smtClean="0"/>
              <a:pPr/>
              <a:t>5</a:t>
            </a:fld>
            <a:endParaRPr lang="en-US"/>
          </a:p>
        </p:txBody>
      </p:sp>
    </p:spTree>
    <p:extLst>
      <p:ext uri="{BB962C8B-B14F-4D97-AF65-F5344CB8AC3E}">
        <p14:creationId xmlns:p14="http://schemas.microsoft.com/office/powerpoint/2010/main" val="13270314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What is the primary advantage </a:t>
            </a:r>
            <a:r>
              <a:rPr lang="en-US" b="1" dirty="0" smtClean="0"/>
              <a:t>of </a:t>
            </a:r>
            <a:r>
              <a:rPr lang="en-US" b="1" dirty="0"/>
              <a:t>concept </a:t>
            </a:r>
            <a:r>
              <a:rPr lang="en-US" b="1" dirty="0" smtClean="0"/>
              <a:t>maps?</a:t>
            </a:r>
            <a:r>
              <a:rPr lang="en-US" b="0" baseline="0" dirty="0" smtClean="0"/>
              <a:t> </a:t>
            </a:r>
          </a:p>
          <a:p>
            <a:pPr lvl="0"/>
            <a:endParaRPr lang="en-US" dirty="0" smtClean="0"/>
          </a:p>
          <a:p>
            <a:pPr lvl="0"/>
            <a:r>
              <a:rPr lang="en-US" b="1" dirty="0" smtClean="0"/>
              <a:t>What are the</a:t>
            </a:r>
            <a:r>
              <a:rPr lang="en-US" b="1" baseline="0" dirty="0" smtClean="0"/>
              <a:t> dis</a:t>
            </a:r>
            <a:r>
              <a:rPr lang="en-US" b="1" dirty="0" smtClean="0"/>
              <a:t>advantage of concept maps?</a:t>
            </a:r>
            <a:r>
              <a:rPr lang="en-US" b="0" baseline="0" dirty="0" smtClean="0"/>
              <a:t> </a:t>
            </a:r>
            <a:r>
              <a:rPr lang="en-US" dirty="0"/>
              <a:t> </a:t>
            </a:r>
          </a:p>
        </p:txBody>
      </p:sp>
      <p:sp>
        <p:nvSpPr>
          <p:cNvPr id="4" name="Slide Number Placeholder 3"/>
          <p:cNvSpPr>
            <a:spLocks noGrp="1"/>
          </p:cNvSpPr>
          <p:nvPr>
            <p:ph type="sldNum" sz="quarter" idx="10"/>
          </p:nvPr>
        </p:nvSpPr>
        <p:spPr/>
        <p:txBody>
          <a:bodyPr/>
          <a:lstStyle/>
          <a:p>
            <a:fld id="{16A030EB-2AC2-2A40-8A6B-96C13BD3390B}" type="slidenum">
              <a:rPr lang="en-US" smtClean="0"/>
              <a:pPr/>
              <a:t>50</a:t>
            </a:fld>
            <a:endParaRPr lang="en-US"/>
          </a:p>
        </p:txBody>
      </p:sp>
    </p:spTree>
    <p:extLst>
      <p:ext uri="{BB962C8B-B14F-4D97-AF65-F5344CB8AC3E}">
        <p14:creationId xmlns:p14="http://schemas.microsoft.com/office/powerpoint/2010/main" val="39476613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What are some of the advantages of using story cards and task lists as a requirements gathering and documentation technique</a:t>
            </a:r>
            <a:r>
              <a:rPr lang="en-US" sz="1400" b="1" dirty="0" smtClean="0"/>
              <a:t>?</a:t>
            </a:r>
            <a:endParaRPr lang="en-US" sz="1400" dirty="0"/>
          </a:p>
        </p:txBody>
      </p:sp>
      <p:sp>
        <p:nvSpPr>
          <p:cNvPr id="4" name="Slide Number Placeholder 3"/>
          <p:cNvSpPr>
            <a:spLocks noGrp="1"/>
          </p:cNvSpPr>
          <p:nvPr>
            <p:ph type="sldNum" sz="quarter" idx="10"/>
          </p:nvPr>
        </p:nvSpPr>
        <p:spPr/>
        <p:txBody>
          <a:bodyPr/>
          <a:lstStyle/>
          <a:p>
            <a:fld id="{16A030EB-2AC2-2A40-8A6B-96C13BD3390B}" type="slidenum">
              <a:rPr lang="en-US" smtClean="0"/>
              <a:pPr/>
              <a:t>51</a:t>
            </a:fld>
            <a:endParaRPr lang="en-US"/>
          </a:p>
        </p:txBody>
      </p:sp>
    </p:spTree>
    <p:extLst>
      <p:ext uri="{BB962C8B-B14F-4D97-AF65-F5344CB8AC3E}">
        <p14:creationId xmlns:p14="http://schemas.microsoft.com/office/powerpoint/2010/main" val="19066368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What information is typically included in a system proposal?</a:t>
            </a:r>
            <a:r>
              <a:rPr lang="en-US" sz="1400" dirty="0"/>
              <a:t> </a:t>
            </a:r>
            <a:endParaRPr lang="en-US" sz="1400" dirty="0" smtClean="0"/>
          </a:p>
          <a:p>
            <a:endParaRPr lang="en-US" sz="1400" b="1" dirty="0"/>
          </a:p>
          <a:p>
            <a:r>
              <a:rPr lang="en-US" sz="1400" b="1" dirty="0"/>
              <a:t>What is an executive summary and what is its the purpose? </a:t>
            </a:r>
            <a:r>
              <a:rPr lang="en-US" sz="1400" dirty="0"/>
              <a:t> </a:t>
            </a:r>
          </a:p>
        </p:txBody>
      </p:sp>
      <p:sp>
        <p:nvSpPr>
          <p:cNvPr id="4" name="Slide Number Placeholder 3"/>
          <p:cNvSpPr>
            <a:spLocks noGrp="1"/>
          </p:cNvSpPr>
          <p:nvPr>
            <p:ph type="sldNum" sz="quarter" idx="10"/>
          </p:nvPr>
        </p:nvSpPr>
        <p:spPr/>
        <p:txBody>
          <a:bodyPr/>
          <a:lstStyle/>
          <a:p>
            <a:fld id="{16A030EB-2AC2-2A40-8A6B-96C13BD3390B}" type="slidenum">
              <a:rPr lang="en-US" smtClean="0"/>
              <a:pPr/>
              <a:t>52</a:t>
            </a:fld>
            <a:endParaRPr lang="en-US"/>
          </a:p>
        </p:txBody>
      </p:sp>
    </p:spTree>
    <p:extLst>
      <p:ext uri="{BB962C8B-B14F-4D97-AF65-F5344CB8AC3E}">
        <p14:creationId xmlns:p14="http://schemas.microsoft.com/office/powerpoint/2010/main" val="30522084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Here is a sample System Proposal</a:t>
            </a:r>
          </a:p>
        </p:txBody>
      </p:sp>
      <p:sp>
        <p:nvSpPr>
          <p:cNvPr id="4" name="Slide Number Placeholder 3"/>
          <p:cNvSpPr>
            <a:spLocks noGrp="1"/>
          </p:cNvSpPr>
          <p:nvPr>
            <p:ph type="sldNum" sz="quarter" idx="10"/>
          </p:nvPr>
        </p:nvSpPr>
        <p:spPr/>
        <p:txBody>
          <a:bodyPr/>
          <a:lstStyle/>
          <a:p>
            <a:fld id="{16A030EB-2AC2-2A40-8A6B-96C13BD3390B}" type="slidenum">
              <a:rPr lang="en-US" smtClean="0"/>
              <a:pPr/>
              <a:t>53</a:t>
            </a:fld>
            <a:endParaRPr lang="en-US"/>
          </a:p>
        </p:txBody>
      </p:sp>
    </p:spTree>
    <p:extLst>
      <p:ext uri="{BB962C8B-B14F-4D97-AF65-F5344CB8AC3E}">
        <p14:creationId xmlns:p14="http://schemas.microsoft.com/office/powerpoint/2010/main" val="18737293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A030EB-2AC2-2A40-8A6B-96C13BD3390B}" type="slidenum">
              <a:rPr lang="en-US" smtClean="0"/>
              <a:pPr/>
              <a:t>54</a:t>
            </a:fld>
            <a:endParaRPr lang="en-US"/>
          </a:p>
        </p:txBody>
      </p:sp>
    </p:spTree>
    <p:extLst>
      <p:ext uri="{BB962C8B-B14F-4D97-AF65-F5344CB8AC3E}">
        <p14:creationId xmlns:p14="http://schemas.microsoft.com/office/powerpoint/2010/main" val="9942354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55</a:t>
            </a:fld>
            <a:endParaRPr lang="en-US"/>
          </a:p>
        </p:txBody>
      </p:sp>
    </p:spTree>
    <p:extLst>
      <p:ext uri="{BB962C8B-B14F-4D97-AF65-F5344CB8AC3E}">
        <p14:creationId xmlns:p14="http://schemas.microsoft.com/office/powerpoint/2010/main" val="15253241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56</a:t>
            </a:fld>
            <a:endParaRPr lang="en-US"/>
          </a:p>
        </p:txBody>
      </p:sp>
    </p:spTree>
    <p:extLst>
      <p:ext uri="{BB962C8B-B14F-4D97-AF65-F5344CB8AC3E}">
        <p14:creationId xmlns:p14="http://schemas.microsoft.com/office/powerpoint/2010/main" val="21084605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57</a:t>
            </a:fld>
            <a:endParaRPr lang="en-US"/>
          </a:p>
        </p:txBody>
      </p:sp>
    </p:spTree>
    <p:extLst>
      <p:ext uri="{BB962C8B-B14F-4D97-AF65-F5344CB8AC3E}">
        <p14:creationId xmlns:p14="http://schemas.microsoft.com/office/powerpoint/2010/main" val="31611701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58</a:t>
            </a:fld>
            <a:endParaRPr lang="en-US"/>
          </a:p>
        </p:txBody>
      </p:sp>
    </p:spTree>
    <p:extLst>
      <p:ext uri="{BB962C8B-B14F-4D97-AF65-F5344CB8AC3E}">
        <p14:creationId xmlns:p14="http://schemas.microsoft.com/office/powerpoint/2010/main" val="11469010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59</a:t>
            </a:fld>
            <a:endParaRPr lang="en-US"/>
          </a:p>
        </p:txBody>
      </p:sp>
    </p:spTree>
    <p:extLst>
      <p:ext uri="{BB962C8B-B14F-4D97-AF65-F5344CB8AC3E}">
        <p14:creationId xmlns:p14="http://schemas.microsoft.com/office/powerpoint/2010/main" val="1582859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70292">
              <a:defRPr/>
            </a:pPr>
            <a:r>
              <a:rPr lang="en-US" sz="1400" b="1" dirty="0">
                <a:latin typeface="Arial" panose="020B0604020202020204" pitchFamily="34" charset="0"/>
                <a:cs typeface="Arial" panose="020B0604020202020204" pitchFamily="34" charset="0"/>
              </a:rPr>
              <a:t>What is included in a requirements definition report? </a:t>
            </a:r>
            <a:endParaRPr lang="en-US" sz="1400" b="1" dirty="0" smtClean="0">
              <a:latin typeface="Arial" panose="020B0604020202020204" pitchFamily="34" charset="0"/>
              <a:cs typeface="Arial" panose="020B0604020202020204" pitchFamily="34" charset="0"/>
            </a:endParaRPr>
          </a:p>
          <a:p>
            <a:pPr defTabSz="470292">
              <a:defRPr/>
            </a:pPr>
            <a:endParaRPr lang="en-US" sz="1400" dirty="0" smtClean="0">
              <a:latin typeface="Arial" panose="020B0604020202020204" pitchFamily="34" charset="0"/>
              <a:cs typeface="Arial" panose="020B0604020202020204" pitchFamily="34" charset="0"/>
            </a:endParaRPr>
          </a:p>
          <a:p>
            <a:pPr defTabSz="470292">
              <a:defRPr/>
            </a:pPr>
            <a:r>
              <a:rPr lang="en-US" sz="1400" b="1" dirty="0" smtClean="0">
                <a:latin typeface="Arial" panose="020B0604020202020204" pitchFamily="34" charset="0"/>
                <a:cs typeface="Arial" panose="020B0604020202020204" pitchFamily="34" charset="0"/>
              </a:rPr>
              <a:t>Why is it important to prioritize business requirements?</a:t>
            </a:r>
            <a:r>
              <a:rPr lang="en-US" sz="1400" b="1" baseline="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16A030EB-2AC2-2A40-8A6B-96C13BD3390B}" type="slidenum">
              <a:rPr lang="en-US" smtClean="0"/>
              <a:pPr/>
              <a:t>6</a:t>
            </a:fld>
            <a:endParaRPr lang="en-US"/>
          </a:p>
        </p:txBody>
      </p:sp>
    </p:spTree>
    <p:extLst>
      <p:ext uri="{BB962C8B-B14F-4D97-AF65-F5344CB8AC3E}">
        <p14:creationId xmlns:p14="http://schemas.microsoft.com/office/powerpoint/2010/main" val="95088633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60</a:t>
            </a:fld>
            <a:endParaRPr lang="en-US"/>
          </a:p>
        </p:txBody>
      </p:sp>
    </p:spTree>
    <p:extLst>
      <p:ext uri="{BB962C8B-B14F-4D97-AF65-F5344CB8AC3E}">
        <p14:creationId xmlns:p14="http://schemas.microsoft.com/office/powerpoint/2010/main" val="14820486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61</a:t>
            </a:fld>
            <a:endParaRPr lang="en-US"/>
          </a:p>
        </p:txBody>
      </p:sp>
    </p:spTree>
    <p:extLst>
      <p:ext uri="{BB962C8B-B14F-4D97-AF65-F5344CB8AC3E}">
        <p14:creationId xmlns:p14="http://schemas.microsoft.com/office/powerpoint/2010/main" val="23096494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62</a:t>
            </a:fld>
            <a:endParaRPr lang="en-US"/>
          </a:p>
        </p:txBody>
      </p:sp>
    </p:spTree>
    <p:extLst>
      <p:ext uri="{BB962C8B-B14F-4D97-AF65-F5344CB8AC3E}">
        <p14:creationId xmlns:p14="http://schemas.microsoft.com/office/powerpoint/2010/main" val="2927671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63</a:t>
            </a:fld>
            <a:endParaRPr lang="en-US"/>
          </a:p>
        </p:txBody>
      </p:sp>
    </p:spTree>
    <p:extLst>
      <p:ext uri="{BB962C8B-B14F-4D97-AF65-F5344CB8AC3E}">
        <p14:creationId xmlns:p14="http://schemas.microsoft.com/office/powerpoint/2010/main" val="273305861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64</a:t>
            </a:fld>
            <a:endParaRPr lang="en-US"/>
          </a:p>
        </p:txBody>
      </p:sp>
    </p:spTree>
    <p:extLst>
      <p:ext uri="{BB962C8B-B14F-4D97-AF65-F5344CB8AC3E}">
        <p14:creationId xmlns:p14="http://schemas.microsoft.com/office/powerpoint/2010/main" val="8133827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65</a:t>
            </a:fld>
            <a:endParaRPr lang="en-US"/>
          </a:p>
        </p:txBody>
      </p:sp>
    </p:spTree>
    <p:extLst>
      <p:ext uri="{BB962C8B-B14F-4D97-AF65-F5344CB8AC3E}">
        <p14:creationId xmlns:p14="http://schemas.microsoft.com/office/powerpoint/2010/main" val="275779957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66</a:t>
            </a:fld>
            <a:endParaRPr lang="en-US"/>
          </a:p>
        </p:txBody>
      </p:sp>
    </p:spTree>
    <p:extLst>
      <p:ext uri="{BB962C8B-B14F-4D97-AF65-F5344CB8AC3E}">
        <p14:creationId xmlns:p14="http://schemas.microsoft.com/office/powerpoint/2010/main" val="223985850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67</a:t>
            </a:fld>
            <a:endParaRPr lang="en-US"/>
          </a:p>
        </p:txBody>
      </p:sp>
    </p:spTree>
    <p:extLst>
      <p:ext uri="{BB962C8B-B14F-4D97-AF65-F5344CB8AC3E}">
        <p14:creationId xmlns:p14="http://schemas.microsoft.com/office/powerpoint/2010/main" val="71447793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68</a:t>
            </a:fld>
            <a:endParaRPr lang="en-US"/>
          </a:p>
        </p:txBody>
      </p:sp>
    </p:spTree>
    <p:extLst>
      <p:ext uri="{BB962C8B-B14F-4D97-AF65-F5344CB8AC3E}">
        <p14:creationId xmlns:p14="http://schemas.microsoft.com/office/powerpoint/2010/main" val="284764232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69</a:t>
            </a:fld>
            <a:endParaRPr lang="en-US"/>
          </a:p>
        </p:txBody>
      </p:sp>
    </p:spTree>
    <p:extLst>
      <p:ext uri="{BB962C8B-B14F-4D97-AF65-F5344CB8AC3E}">
        <p14:creationId xmlns:p14="http://schemas.microsoft.com/office/powerpoint/2010/main" val="2238421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r>
              <a:rPr lang="en-US" sz="1400" b="1" dirty="0">
                <a:latin typeface="Arial" panose="020B0604020202020204" pitchFamily="34" charset="0"/>
                <a:cs typeface="Arial" panose="020B0604020202020204" pitchFamily="34" charset="0"/>
              </a:rPr>
              <a:t>What do we focus on during the analysis process? </a:t>
            </a:r>
            <a:endParaRPr lang="en-US" sz="1400" b="1" dirty="0" smtClean="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a:t>
            </a:r>
          </a:p>
          <a:p>
            <a:pPr defTabSz="470292">
              <a:defRPr/>
            </a:pPr>
            <a:r>
              <a:rPr lang="en-US" sz="1400" b="1" dirty="0">
                <a:latin typeface="Arial" panose="020B0604020202020204" pitchFamily="34" charset="0"/>
                <a:cs typeface="Arial" panose="020B0604020202020204" pitchFamily="34" charset="0"/>
              </a:rPr>
              <a:t>What happens if we skip the first step  or do it in a cursory manner? </a:t>
            </a:r>
            <a:endParaRPr lang="en-US" sz="1400" b="1" dirty="0" smtClean="0">
              <a:latin typeface="Arial" panose="020B0604020202020204" pitchFamily="34" charset="0"/>
              <a:cs typeface="Arial" panose="020B0604020202020204" pitchFamily="34" charset="0"/>
            </a:endParaRPr>
          </a:p>
          <a:p>
            <a:pPr defTabSz="470292">
              <a:defRPr/>
            </a:pPr>
            <a:endParaRPr lang="en-US" sz="1400" dirty="0" smtClean="0">
              <a:latin typeface="Arial" panose="020B0604020202020204" pitchFamily="34" charset="0"/>
              <a:cs typeface="Arial" panose="020B0604020202020204" pitchFamily="34" charset="0"/>
            </a:endParaRPr>
          </a:p>
          <a:p>
            <a:pPr defTabSz="470292">
              <a:defRPr/>
            </a:pPr>
            <a:r>
              <a:rPr lang="en-US" sz="1400" b="1" dirty="0" smtClean="0">
                <a:latin typeface="Arial" panose="020B0604020202020204" pitchFamily="34" charset="0"/>
                <a:cs typeface="Arial" panose="020B0604020202020204" pitchFamily="34" charset="0"/>
              </a:rPr>
              <a:t>How do you prevent just automating an</a:t>
            </a:r>
            <a:r>
              <a:rPr lang="en-US" sz="1400" b="1" baseline="0" dirty="0" smtClean="0">
                <a:latin typeface="Arial" panose="020B0604020202020204" pitchFamily="34" charset="0"/>
                <a:cs typeface="Arial" panose="020B0604020202020204" pitchFamily="34" charset="0"/>
              </a:rPr>
              <a:t> inefficient system? </a:t>
            </a:r>
            <a:endParaRPr lang="en-US" sz="1400" dirty="0">
              <a:latin typeface="Arial" panose="020B0604020202020204" pitchFamily="34" charset="0"/>
              <a:cs typeface="Arial" panose="020B0604020202020204" pitchFamily="34" charset="0"/>
            </a:endParaRPr>
          </a:p>
        </p:txBody>
      </p:sp>
      <p:sp>
        <p:nvSpPr>
          <p:cNvPr id="38916" name="Slide Number Placeholder 3"/>
          <p:cNvSpPr>
            <a:spLocks noGrp="1"/>
          </p:cNvSpPr>
          <p:nvPr>
            <p:ph type="sldNum" sz="quarter" idx="5"/>
          </p:nvPr>
        </p:nvSpPr>
        <p:spPr bwMode="auto">
          <a:noFill/>
          <a:ln>
            <a:miter lim="800000"/>
            <a:headEnd/>
            <a:tailEnd/>
          </a:ln>
        </p:spPr>
        <p:txBody>
          <a:bodyPr/>
          <a:lstStyle/>
          <a:p>
            <a:fld id="{B5E5934E-9330-5D4B-A338-4096DBA0E078}" type="slidenum">
              <a:rPr lang="en-US" smtClean="0"/>
              <a:pPr/>
              <a:t>7</a:t>
            </a:fld>
            <a:endParaRPr lang="en-US" smtClean="0"/>
          </a:p>
        </p:txBody>
      </p:sp>
    </p:spTree>
    <p:extLst>
      <p:ext uri="{BB962C8B-B14F-4D97-AF65-F5344CB8AC3E}">
        <p14:creationId xmlns:p14="http://schemas.microsoft.com/office/powerpoint/2010/main" val="30234009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70</a:t>
            </a:fld>
            <a:endParaRPr lang="en-US"/>
          </a:p>
        </p:txBody>
      </p:sp>
    </p:spTree>
    <p:extLst>
      <p:ext uri="{BB962C8B-B14F-4D97-AF65-F5344CB8AC3E}">
        <p14:creationId xmlns:p14="http://schemas.microsoft.com/office/powerpoint/2010/main" val="416691041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71</a:t>
            </a:fld>
            <a:endParaRPr lang="en-US"/>
          </a:p>
        </p:txBody>
      </p:sp>
    </p:spTree>
    <p:extLst>
      <p:ext uri="{BB962C8B-B14F-4D97-AF65-F5344CB8AC3E}">
        <p14:creationId xmlns:p14="http://schemas.microsoft.com/office/powerpoint/2010/main" val="275135950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72</a:t>
            </a:fld>
            <a:endParaRPr lang="en-US"/>
          </a:p>
        </p:txBody>
      </p:sp>
    </p:spTree>
    <p:extLst>
      <p:ext uri="{BB962C8B-B14F-4D97-AF65-F5344CB8AC3E}">
        <p14:creationId xmlns:p14="http://schemas.microsoft.com/office/powerpoint/2010/main" val="175409990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73</a:t>
            </a:fld>
            <a:endParaRPr lang="en-US"/>
          </a:p>
        </p:txBody>
      </p:sp>
    </p:spTree>
    <p:extLst>
      <p:ext uri="{BB962C8B-B14F-4D97-AF65-F5344CB8AC3E}">
        <p14:creationId xmlns:p14="http://schemas.microsoft.com/office/powerpoint/2010/main" val="197523710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74</a:t>
            </a:fld>
            <a:endParaRPr lang="en-US"/>
          </a:p>
        </p:txBody>
      </p:sp>
    </p:spTree>
    <p:extLst>
      <p:ext uri="{BB962C8B-B14F-4D97-AF65-F5344CB8AC3E}">
        <p14:creationId xmlns:p14="http://schemas.microsoft.com/office/powerpoint/2010/main" val="29172313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75</a:t>
            </a:fld>
            <a:endParaRPr lang="en-US"/>
          </a:p>
        </p:txBody>
      </p:sp>
    </p:spTree>
    <p:extLst>
      <p:ext uri="{BB962C8B-B14F-4D97-AF65-F5344CB8AC3E}">
        <p14:creationId xmlns:p14="http://schemas.microsoft.com/office/powerpoint/2010/main" val="74146527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76</a:t>
            </a:fld>
            <a:endParaRPr lang="en-US"/>
          </a:p>
        </p:txBody>
      </p:sp>
    </p:spTree>
    <p:extLst>
      <p:ext uri="{BB962C8B-B14F-4D97-AF65-F5344CB8AC3E}">
        <p14:creationId xmlns:p14="http://schemas.microsoft.com/office/powerpoint/2010/main" val="128561190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77</a:t>
            </a:fld>
            <a:endParaRPr lang="en-US"/>
          </a:p>
        </p:txBody>
      </p:sp>
    </p:spTree>
    <p:extLst>
      <p:ext uri="{BB962C8B-B14F-4D97-AF65-F5344CB8AC3E}">
        <p14:creationId xmlns:p14="http://schemas.microsoft.com/office/powerpoint/2010/main" val="176069818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78</a:t>
            </a:fld>
            <a:endParaRPr lang="en-US"/>
          </a:p>
        </p:txBody>
      </p:sp>
    </p:spTree>
    <p:extLst>
      <p:ext uri="{BB962C8B-B14F-4D97-AF65-F5344CB8AC3E}">
        <p14:creationId xmlns:p14="http://schemas.microsoft.com/office/powerpoint/2010/main" val="78027076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79</a:t>
            </a:fld>
            <a:endParaRPr lang="en-US"/>
          </a:p>
        </p:txBody>
      </p:sp>
    </p:spTree>
    <p:extLst>
      <p:ext uri="{BB962C8B-B14F-4D97-AF65-F5344CB8AC3E}">
        <p14:creationId xmlns:p14="http://schemas.microsoft.com/office/powerpoint/2010/main" val="1238324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b="1" dirty="0"/>
              <a:t>What are some of the things analysts doing during this phase? </a:t>
            </a:r>
            <a:endParaRPr lang="en-US" sz="1400" b="0" dirty="0" smtClean="0"/>
          </a:p>
          <a:p>
            <a:endParaRPr lang="en-US" sz="1400" dirty="0"/>
          </a:p>
          <a:p>
            <a:pPr>
              <a:spcBef>
                <a:spcPts val="618"/>
              </a:spcBef>
            </a:pPr>
            <a:r>
              <a:rPr lang="en-US" sz="1400" b="1" dirty="0"/>
              <a:t>What is the best way to handle important “out of scope” requirements? </a:t>
            </a:r>
            <a:endParaRPr lang="en-US" sz="1400" b="1" u="sng" dirty="0"/>
          </a:p>
          <a:p>
            <a:pPr>
              <a:spcBef>
                <a:spcPts val="618"/>
              </a:spcBef>
            </a:pPr>
            <a:endParaRPr lang="en-US" sz="1400" b="1" u="sng" dirty="0"/>
          </a:p>
          <a:p>
            <a:r>
              <a:rPr lang="en-US" sz="1400" b="1" dirty="0"/>
              <a:t>What are some of the problem areas encountered during this phase? </a:t>
            </a:r>
            <a:endParaRPr lang="en-US" sz="1400" dirty="0"/>
          </a:p>
        </p:txBody>
      </p:sp>
      <p:sp>
        <p:nvSpPr>
          <p:cNvPr id="4" name="Slide Number Placeholder 3"/>
          <p:cNvSpPr>
            <a:spLocks noGrp="1"/>
          </p:cNvSpPr>
          <p:nvPr>
            <p:ph type="sldNum" sz="quarter" idx="10"/>
          </p:nvPr>
        </p:nvSpPr>
        <p:spPr/>
        <p:txBody>
          <a:bodyPr/>
          <a:lstStyle/>
          <a:p>
            <a:fld id="{16A030EB-2AC2-2A40-8A6B-96C13BD3390B}" type="slidenum">
              <a:rPr lang="en-US" smtClean="0"/>
              <a:pPr/>
              <a:t>8</a:t>
            </a:fld>
            <a:endParaRPr lang="en-US"/>
          </a:p>
        </p:txBody>
      </p:sp>
    </p:spTree>
    <p:extLst>
      <p:ext uri="{BB962C8B-B14F-4D97-AF65-F5344CB8AC3E}">
        <p14:creationId xmlns:p14="http://schemas.microsoft.com/office/powerpoint/2010/main" val="300779067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80</a:t>
            </a:fld>
            <a:endParaRPr lang="en-US"/>
          </a:p>
        </p:txBody>
      </p:sp>
    </p:spTree>
    <p:extLst>
      <p:ext uri="{BB962C8B-B14F-4D97-AF65-F5344CB8AC3E}">
        <p14:creationId xmlns:p14="http://schemas.microsoft.com/office/powerpoint/2010/main" val="400303719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81</a:t>
            </a:fld>
            <a:endParaRPr lang="en-US"/>
          </a:p>
        </p:txBody>
      </p:sp>
    </p:spTree>
    <p:extLst>
      <p:ext uri="{BB962C8B-B14F-4D97-AF65-F5344CB8AC3E}">
        <p14:creationId xmlns:p14="http://schemas.microsoft.com/office/powerpoint/2010/main" val="7216377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82</a:t>
            </a:fld>
            <a:endParaRPr lang="en-US"/>
          </a:p>
        </p:txBody>
      </p:sp>
    </p:spTree>
    <p:extLst>
      <p:ext uri="{BB962C8B-B14F-4D97-AF65-F5344CB8AC3E}">
        <p14:creationId xmlns:p14="http://schemas.microsoft.com/office/powerpoint/2010/main" val="175754801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83</a:t>
            </a:fld>
            <a:endParaRPr lang="en-US"/>
          </a:p>
        </p:txBody>
      </p:sp>
    </p:spTree>
    <p:extLst>
      <p:ext uri="{BB962C8B-B14F-4D97-AF65-F5344CB8AC3E}">
        <p14:creationId xmlns:p14="http://schemas.microsoft.com/office/powerpoint/2010/main" val="420632856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84</a:t>
            </a:fld>
            <a:endParaRPr lang="en-US"/>
          </a:p>
        </p:txBody>
      </p:sp>
    </p:spTree>
    <p:extLst>
      <p:ext uri="{BB962C8B-B14F-4D97-AF65-F5344CB8AC3E}">
        <p14:creationId xmlns:p14="http://schemas.microsoft.com/office/powerpoint/2010/main" val="305792983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85</a:t>
            </a:fld>
            <a:endParaRPr lang="en-US"/>
          </a:p>
        </p:txBody>
      </p:sp>
    </p:spTree>
    <p:extLst>
      <p:ext uri="{BB962C8B-B14F-4D97-AF65-F5344CB8AC3E}">
        <p14:creationId xmlns:p14="http://schemas.microsoft.com/office/powerpoint/2010/main" val="19856848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86</a:t>
            </a:fld>
            <a:endParaRPr lang="en-US"/>
          </a:p>
        </p:txBody>
      </p:sp>
    </p:spTree>
    <p:extLst>
      <p:ext uri="{BB962C8B-B14F-4D97-AF65-F5344CB8AC3E}">
        <p14:creationId xmlns:p14="http://schemas.microsoft.com/office/powerpoint/2010/main" val="417905095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87</a:t>
            </a:fld>
            <a:endParaRPr lang="en-US"/>
          </a:p>
        </p:txBody>
      </p:sp>
    </p:spTree>
    <p:extLst>
      <p:ext uri="{BB962C8B-B14F-4D97-AF65-F5344CB8AC3E}">
        <p14:creationId xmlns:p14="http://schemas.microsoft.com/office/powerpoint/2010/main" val="64370744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88</a:t>
            </a:fld>
            <a:endParaRPr lang="en-US"/>
          </a:p>
        </p:txBody>
      </p:sp>
    </p:spTree>
    <p:extLst>
      <p:ext uri="{BB962C8B-B14F-4D97-AF65-F5344CB8AC3E}">
        <p14:creationId xmlns:p14="http://schemas.microsoft.com/office/powerpoint/2010/main" val="8130680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89</a:t>
            </a:fld>
            <a:endParaRPr lang="en-US"/>
          </a:p>
        </p:txBody>
      </p:sp>
    </p:spTree>
    <p:extLst>
      <p:ext uri="{BB962C8B-B14F-4D97-AF65-F5344CB8AC3E}">
        <p14:creationId xmlns:p14="http://schemas.microsoft.com/office/powerpoint/2010/main" val="2084656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b="1" dirty="0" smtClean="0">
                <a:latin typeface="Arial" panose="020B0604020202020204" pitchFamily="34" charset="0"/>
                <a:cs typeface="Arial" panose="020B0604020202020204" pitchFamily="34" charset="0"/>
              </a:rPr>
              <a:t>What must a project team do before they can determine what requirements are appropriate for a given system? </a:t>
            </a:r>
          </a:p>
          <a:p>
            <a:endParaRPr lang="en-US" sz="1400" b="0" baseline="0" dirty="0" smtClean="0">
              <a:latin typeface="Arial" panose="020B0604020202020204" pitchFamily="34" charset="0"/>
              <a:cs typeface="Arial" panose="020B0604020202020204" pitchFamily="34" charset="0"/>
            </a:endParaRPr>
          </a:p>
          <a:p>
            <a:r>
              <a:rPr lang="en-US" sz="1400" b="1" dirty="0" smtClean="0">
                <a:latin typeface="Arial" panose="020B0604020202020204" pitchFamily="34" charset="0"/>
                <a:cs typeface="Arial" panose="020B0604020202020204" pitchFamily="34" charset="0"/>
              </a:rPr>
              <a:t>Compare </a:t>
            </a:r>
            <a:r>
              <a:rPr lang="en-US" sz="1400" b="1" dirty="0">
                <a:latin typeface="Arial" panose="020B0604020202020204" pitchFamily="34" charset="0"/>
                <a:cs typeface="Arial" panose="020B0604020202020204" pitchFamily="34" charset="0"/>
              </a:rPr>
              <a:t>and contrast problem analysis and root cause analysis. </a:t>
            </a:r>
            <a:endParaRPr lang="en-US" sz="1400" b="1" dirty="0" smtClean="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a:t>
            </a:r>
          </a:p>
          <a:p>
            <a:r>
              <a:rPr lang="en-US" sz="1400" b="1" dirty="0">
                <a:latin typeface="Arial" panose="020B0604020202020204" pitchFamily="34" charset="0"/>
                <a:cs typeface="Arial" panose="020B0604020202020204" pitchFamily="34" charset="0"/>
              </a:rPr>
              <a:t>Under what conditions would you use problem analysis? </a:t>
            </a:r>
            <a:endParaRPr lang="en-US" sz="1400" b="1" dirty="0" smtClean="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a:t>
            </a:r>
          </a:p>
          <a:p>
            <a:r>
              <a:rPr lang="en-US" sz="1400" b="1" dirty="0">
                <a:latin typeface="Arial" panose="020B0604020202020204" pitchFamily="34" charset="0"/>
                <a:cs typeface="Arial" panose="020B0604020202020204" pitchFamily="34" charset="0"/>
              </a:rPr>
              <a:t>Under what conditions would you use root cause analysis? </a:t>
            </a:r>
            <a:endParaRPr lang="en-US" sz="1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16A030EB-2AC2-2A40-8A6B-96C13BD3390B}" type="slidenum">
              <a:rPr lang="en-US" smtClean="0"/>
              <a:pPr/>
              <a:t>9</a:t>
            </a:fld>
            <a:endParaRPr lang="en-US"/>
          </a:p>
        </p:txBody>
      </p:sp>
    </p:spTree>
    <p:extLst>
      <p:ext uri="{BB962C8B-B14F-4D97-AF65-F5344CB8AC3E}">
        <p14:creationId xmlns:p14="http://schemas.microsoft.com/office/powerpoint/2010/main" val="26326430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90</a:t>
            </a:fld>
            <a:endParaRPr lang="en-US"/>
          </a:p>
        </p:txBody>
      </p:sp>
    </p:spTree>
    <p:extLst>
      <p:ext uri="{BB962C8B-B14F-4D97-AF65-F5344CB8AC3E}">
        <p14:creationId xmlns:p14="http://schemas.microsoft.com/office/powerpoint/2010/main" val="1295128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91</a:t>
            </a:fld>
            <a:endParaRPr lang="en-US"/>
          </a:p>
        </p:txBody>
      </p:sp>
    </p:spTree>
    <p:extLst>
      <p:ext uri="{BB962C8B-B14F-4D97-AF65-F5344CB8AC3E}">
        <p14:creationId xmlns:p14="http://schemas.microsoft.com/office/powerpoint/2010/main" val="305399367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92</a:t>
            </a:fld>
            <a:endParaRPr lang="en-US"/>
          </a:p>
        </p:txBody>
      </p:sp>
    </p:spTree>
    <p:extLst>
      <p:ext uri="{BB962C8B-B14F-4D97-AF65-F5344CB8AC3E}">
        <p14:creationId xmlns:p14="http://schemas.microsoft.com/office/powerpoint/2010/main" val="10085827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93</a:t>
            </a:fld>
            <a:endParaRPr lang="en-US"/>
          </a:p>
        </p:txBody>
      </p:sp>
    </p:spTree>
    <p:extLst>
      <p:ext uri="{BB962C8B-B14F-4D97-AF65-F5344CB8AC3E}">
        <p14:creationId xmlns:p14="http://schemas.microsoft.com/office/powerpoint/2010/main" val="119493242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94</a:t>
            </a:fld>
            <a:endParaRPr lang="en-US"/>
          </a:p>
        </p:txBody>
      </p:sp>
    </p:spTree>
    <p:extLst>
      <p:ext uri="{BB962C8B-B14F-4D97-AF65-F5344CB8AC3E}">
        <p14:creationId xmlns:p14="http://schemas.microsoft.com/office/powerpoint/2010/main" val="295618101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95</a:t>
            </a:fld>
            <a:endParaRPr lang="en-US"/>
          </a:p>
        </p:txBody>
      </p:sp>
    </p:spTree>
    <p:extLst>
      <p:ext uri="{BB962C8B-B14F-4D97-AF65-F5344CB8AC3E}">
        <p14:creationId xmlns:p14="http://schemas.microsoft.com/office/powerpoint/2010/main" val="121042716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96</a:t>
            </a:fld>
            <a:endParaRPr lang="en-US"/>
          </a:p>
        </p:txBody>
      </p:sp>
    </p:spTree>
    <p:extLst>
      <p:ext uri="{BB962C8B-B14F-4D97-AF65-F5344CB8AC3E}">
        <p14:creationId xmlns:p14="http://schemas.microsoft.com/office/powerpoint/2010/main" val="427691233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97</a:t>
            </a:fld>
            <a:endParaRPr lang="en-US"/>
          </a:p>
        </p:txBody>
      </p:sp>
    </p:spTree>
    <p:extLst>
      <p:ext uri="{BB962C8B-B14F-4D97-AF65-F5344CB8AC3E}">
        <p14:creationId xmlns:p14="http://schemas.microsoft.com/office/powerpoint/2010/main" val="275746876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98</a:t>
            </a:fld>
            <a:endParaRPr lang="en-US"/>
          </a:p>
        </p:txBody>
      </p:sp>
    </p:spTree>
    <p:extLst>
      <p:ext uri="{BB962C8B-B14F-4D97-AF65-F5344CB8AC3E}">
        <p14:creationId xmlns:p14="http://schemas.microsoft.com/office/powerpoint/2010/main" val="74936476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A030EB-2AC2-2A40-8A6B-96C13BD3390B}" type="slidenum">
              <a:rPr lang="en-US" smtClean="0"/>
              <a:pPr/>
              <a:t>99</a:t>
            </a:fld>
            <a:endParaRPr lang="en-US"/>
          </a:p>
        </p:txBody>
      </p:sp>
    </p:spTree>
    <p:extLst>
      <p:ext uri="{BB962C8B-B14F-4D97-AF65-F5344CB8AC3E}">
        <p14:creationId xmlns:p14="http://schemas.microsoft.com/office/powerpoint/2010/main" val="475920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1328965" y="1294805"/>
            <a:ext cx="6486071" cy="3153668"/>
          </a:xfrm>
          <a:prstGeom prst="rect">
            <a:avLst/>
          </a:prstGeom>
          <a:ln w="3175">
            <a:solidFill>
              <a:schemeClr val="bg1"/>
            </a:solidFill>
          </a:ln>
          <a:effectLst>
            <a:outerShdw blurRad="63500" sx="100500" sy="100500" algn="ctr" rotWithShape="0">
              <a:prstClr val="black">
                <a:alpha val="50000"/>
              </a:prstClr>
            </a:outerShdw>
          </a:effectLst>
        </p:spPr>
        <p:txBody>
          <a:bodyPr lIns="91432" tIns="45716" rIns="91432" bIns="45716">
            <a:normAutofit/>
          </a:bodyPr>
          <a:lstStyle/>
          <a:p>
            <a:pPr>
              <a:spcBef>
                <a:spcPts val="1999"/>
              </a:spcBef>
              <a:buClr>
                <a:srgbClr val="6FB7D7"/>
              </a:buClr>
              <a:buSzPct val="110000"/>
              <a:buFont typeface="Wingdings 2" pitchFamily="18" charset="2"/>
              <a:buNone/>
            </a:pPr>
            <a:endParaRPr lang="en-US" sz="3200">
              <a:solidFill>
                <a:srgbClr val="595959"/>
              </a:solidFill>
              <a:latin typeface="Times New Roman"/>
              <a:cs typeface="Times New Roman"/>
            </a:endParaRPr>
          </a:p>
        </p:txBody>
      </p:sp>
      <p:sp>
        <p:nvSpPr>
          <p:cNvPr id="2" name="Title 1"/>
          <p:cNvSpPr>
            <a:spLocks noGrp="1"/>
          </p:cNvSpPr>
          <p:nvPr>
            <p:ph type="ctrTitle"/>
          </p:nvPr>
        </p:nvSpPr>
        <p:spPr>
          <a:xfrm>
            <a:off x="1322921" y="1524000"/>
            <a:ext cx="6498158" cy="1724867"/>
          </a:xfrm>
        </p:spPr>
        <p:txBody>
          <a:bodyPr rtlCol="0">
            <a:noAutofit/>
          </a:bodyPr>
          <a:lstStyle>
            <a:lvl1pPr marL="0" indent="0" algn="ctr" defTabSz="914318"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Times New Roman"/>
                <a:ea typeface="+mj-ea"/>
                <a:cs typeface="Times New Roman"/>
              </a:defRPr>
            </a:lvl1pPr>
          </a:lstStyle>
          <a:p>
            <a:r>
              <a:rPr lang="en-US" smtClean="0"/>
              <a:t>Click to edit Master title style</a:t>
            </a:r>
            <a:endParaRPr/>
          </a:p>
        </p:txBody>
      </p:sp>
      <p:sp>
        <p:nvSpPr>
          <p:cNvPr id="3" name="Subtitle 2"/>
          <p:cNvSpPr>
            <a:spLocks noGrp="1"/>
          </p:cNvSpPr>
          <p:nvPr>
            <p:ph type="subTitle" idx="1"/>
          </p:nvPr>
        </p:nvSpPr>
        <p:spPr>
          <a:xfrm>
            <a:off x="1322922" y="3299013"/>
            <a:ext cx="6498159" cy="916641"/>
          </a:xfrm>
        </p:spPr>
        <p:txBody>
          <a:bodyPr rtlCol="0">
            <a:normAutofit/>
          </a:bodyPr>
          <a:lstStyle>
            <a:lvl1pPr marL="0" indent="0" algn="ctr" defTabSz="914318"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Times New Roman"/>
                <a:ea typeface="+mn-ea"/>
                <a:cs typeface="Times New Roman"/>
              </a:defRPr>
            </a:lvl1pPr>
            <a:lvl2pPr marL="457159" indent="0" algn="ctr">
              <a:buNone/>
              <a:defRPr>
                <a:solidFill>
                  <a:schemeClr val="tx1">
                    <a:tint val="75000"/>
                  </a:schemeClr>
                </a:solidFill>
              </a:defRPr>
            </a:lvl2pPr>
            <a:lvl3pPr marL="914318" indent="0" algn="ctr">
              <a:buNone/>
              <a:defRPr>
                <a:solidFill>
                  <a:schemeClr val="tx1">
                    <a:tint val="75000"/>
                  </a:schemeClr>
                </a:solidFill>
              </a:defRPr>
            </a:lvl3pPr>
            <a:lvl4pPr marL="1371477" indent="0" algn="ctr">
              <a:buNone/>
              <a:defRPr>
                <a:solidFill>
                  <a:schemeClr val="tx1">
                    <a:tint val="75000"/>
                  </a:schemeClr>
                </a:solidFill>
              </a:defRPr>
            </a:lvl4pPr>
            <a:lvl5pPr marL="1828637" indent="0" algn="ctr">
              <a:buNone/>
              <a:defRPr>
                <a:solidFill>
                  <a:schemeClr val="tx1">
                    <a:tint val="75000"/>
                  </a:schemeClr>
                </a:solidFill>
              </a:defRPr>
            </a:lvl5pPr>
            <a:lvl6pPr marL="2285797" indent="0" algn="ctr">
              <a:buNone/>
              <a:defRPr>
                <a:solidFill>
                  <a:schemeClr val="tx1">
                    <a:tint val="75000"/>
                  </a:schemeClr>
                </a:solidFill>
              </a:defRPr>
            </a:lvl6pPr>
            <a:lvl7pPr marL="2742956" indent="0" algn="ctr">
              <a:buNone/>
              <a:defRPr>
                <a:solidFill>
                  <a:schemeClr val="tx1">
                    <a:tint val="75000"/>
                  </a:schemeClr>
                </a:solidFill>
              </a:defRPr>
            </a:lvl7pPr>
            <a:lvl8pPr marL="3200115" indent="0" algn="ctr">
              <a:buNone/>
              <a:defRPr>
                <a:solidFill>
                  <a:schemeClr val="tx1">
                    <a:tint val="75000"/>
                  </a:schemeClr>
                </a:solidFill>
              </a:defRPr>
            </a:lvl8pPr>
            <a:lvl9pPr marL="3657274" indent="0" algn="ctr">
              <a:buNone/>
              <a:defRPr>
                <a:solidFill>
                  <a:schemeClr val="tx1">
                    <a:tint val="75000"/>
                  </a:schemeClr>
                </a:solidFill>
              </a:defRPr>
            </a:lvl9pPr>
          </a:lstStyle>
          <a:p>
            <a:r>
              <a:rPr lang="en-US" smtClean="0"/>
              <a:t>Click to edit Master subtitle style</a:t>
            </a:r>
            <a:endParaRPr/>
          </a:p>
        </p:txBody>
      </p:sp>
      <p:sp>
        <p:nvSpPr>
          <p:cNvPr id="5" name="Date Placeholder 3"/>
          <p:cNvSpPr>
            <a:spLocks noGrp="1"/>
          </p:cNvSpPr>
          <p:nvPr>
            <p:ph type="dt" sz="half" idx="10"/>
          </p:nvPr>
        </p:nvSpPr>
        <p:spPr>
          <a:xfrm>
            <a:off x="5628822" y="6276083"/>
            <a:ext cx="2134810" cy="364628"/>
          </a:xfrm>
          <a:prstGeom prst="rect">
            <a:avLst/>
          </a:prstGeom>
        </p:spPr>
        <p:txBody>
          <a:bodyPr/>
          <a:lstStyle>
            <a:lvl1pPr>
              <a:defRPr>
                <a:latin typeface="Times New Roman"/>
                <a:cs typeface="Times New Roman"/>
              </a:defRPr>
            </a:lvl1pPr>
          </a:lstStyle>
          <a:p>
            <a:fld id="{634A6E7E-56B7-6E43-9E2B-364F054E41F5}" type="datetimeFigureOut">
              <a:rPr lang="en-US" smtClean="0"/>
              <a:pPr/>
              <a:t>6/18/2018</a:t>
            </a:fld>
            <a:endParaRPr lang="en-US"/>
          </a:p>
        </p:txBody>
      </p:sp>
      <p:sp>
        <p:nvSpPr>
          <p:cNvPr id="6" name="Footer Placeholder 4"/>
          <p:cNvSpPr>
            <a:spLocks noGrp="1"/>
          </p:cNvSpPr>
          <p:nvPr>
            <p:ph type="ftr" sz="quarter" idx="11"/>
          </p:nvPr>
        </p:nvSpPr>
        <p:spPr>
          <a:xfrm>
            <a:off x="264584" y="6276083"/>
            <a:ext cx="4841119" cy="364628"/>
          </a:xfrm>
          <a:prstGeom prst="rect">
            <a:avLst/>
          </a:prstGeom>
        </p:spPr>
        <p:txBody>
          <a:bodyPr/>
          <a:lstStyle>
            <a:lvl1pPr>
              <a:defRPr>
                <a:solidFill>
                  <a:schemeClr val="bg1"/>
                </a:solidFill>
                <a:latin typeface="Times New Roman"/>
                <a:cs typeface="Times New Roman"/>
              </a:defRPr>
            </a:lvl1pPr>
          </a:lstStyle>
          <a:p>
            <a:endParaRPr lang="en-US"/>
          </a:p>
        </p:txBody>
      </p:sp>
      <p:sp>
        <p:nvSpPr>
          <p:cNvPr id="7" name="Slide Number Placeholder 5"/>
          <p:cNvSpPr>
            <a:spLocks noGrp="1"/>
          </p:cNvSpPr>
          <p:nvPr>
            <p:ph type="sldNum" sz="quarter" idx="12"/>
          </p:nvPr>
        </p:nvSpPr>
        <p:spPr>
          <a:xfrm>
            <a:off x="7898191" y="6276083"/>
            <a:ext cx="990298" cy="364628"/>
          </a:xfrm>
          <a:prstGeom prst="rect">
            <a:avLst/>
          </a:prstGeom>
        </p:spPr>
        <p:txBody>
          <a:bodyPr/>
          <a:lstStyle>
            <a:lvl1pPr>
              <a:defRPr>
                <a:latin typeface="Times New Roman"/>
                <a:cs typeface="Times New Roman"/>
              </a:defRPr>
            </a:lvl1pPr>
          </a:lstStyle>
          <a:p>
            <a:fld id="{FC257690-2BCE-7C49-9ACA-3F9375EBFA1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4079545" cy="1162050"/>
          </a:xfrm>
        </p:spPr>
        <p:txBody>
          <a:bodyPr/>
          <a:lstStyle>
            <a:lvl1pPr algn="ctr">
              <a:defRPr sz="3600" b="0">
                <a:latin typeface="Times New Roman"/>
                <a:cs typeface="Times New Roman"/>
              </a:defRPr>
            </a:lvl1pPr>
          </a:lstStyle>
          <a:p>
            <a:r>
              <a:rPr lang="en-US" smtClean="0"/>
              <a:t>Click to edit Master title style</a:t>
            </a:r>
            <a:endParaRPr/>
          </a:p>
        </p:txBody>
      </p:sp>
      <p:sp>
        <p:nvSpPr>
          <p:cNvPr id="4" name="Text Placeholder 3"/>
          <p:cNvSpPr>
            <a:spLocks noGrp="1"/>
          </p:cNvSpPr>
          <p:nvPr>
            <p:ph type="body" sz="half" idx="2"/>
          </p:nvPr>
        </p:nvSpPr>
        <p:spPr>
          <a:xfrm>
            <a:off x="533399" y="1787856"/>
            <a:ext cx="4079545" cy="3720152"/>
          </a:xfrm>
        </p:spPr>
        <p:txBody>
          <a:bodyPr>
            <a:normAutofit/>
          </a:bodyPr>
          <a:lstStyle>
            <a:lvl1pPr marL="0" indent="0" algn="ctr">
              <a:buNone/>
              <a:defRPr sz="1800">
                <a:latin typeface="Times New Roman"/>
                <a:cs typeface="Times New Roman"/>
              </a:defRPr>
            </a:lvl1pPr>
            <a:lvl2pPr marL="457159" indent="0">
              <a:buNone/>
              <a:defRPr sz="1200"/>
            </a:lvl2pPr>
            <a:lvl3pPr marL="914318" indent="0">
              <a:buNone/>
              <a:defRPr sz="1000"/>
            </a:lvl3pPr>
            <a:lvl4pPr marL="1371477" indent="0">
              <a:buNone/>
              <a:defRPr sz="900"/>
            </a:lvl4pPr>
            <a:lvl5pPr marL="1828637" indent="0">
              <a:buNone/>
              <a:defRPr sz="900"/>
            </a:lvl5pPr>
            <a:lvl6pPr marL="2285797" indent="0">
              <a:buNone/>
              <a:defRPr sz="900"/>
            </a:lvl6pPr>
            <a:lvl7pPr marL="2742956" indent="0">
              <a:buNone/>
              <a:defRPr sz="900"/>
            </a:lvl7pPr>
            <a:lvl8pPr marL="3200115" indent="0">
              <a:buNone/>
              <a:defRPr sz="900"/>
            </a:lvl8pPr>
            <a:lvl9pPr marL="3657274" indent="0">
              <a:buNone/>
              <a:defRPr sz="900"/>
            </a:lvl9pPr>
          </a:lstStyle>
          <a:p>
            <a:pPr lvl="0"/>
            <a:r>
              <a:rPr lang="en-US" smtClean="0"/>
              <a:t>Click to edit Master text styles</a:t>
            </a:r>
          </a:p>
        </p:txBody>
      </p:sp>
      <p:sp>
        <p:nvSpPr>
          <p:cNvPr id="8" name="Picture Placeholder 2"/>
          <p:cNvSpPr>
            <a:spLocks noGrp="1"/>
          </p:cNvSpPr>
          <p:nvPr>
            <p:ph type="pic" idx="1"/>
          </p:nvPr>
        </p:nvSpPr>
        <p:spPr>
          <a:xfrm>
            <a:off x="5090617" y="359393"/>
            <a:ext cx="3657600" cy="5318077"/>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914318"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Times New Roman"/>
                <a:ea typeface="+mn-ea"/>
                <a:cs typeface="Times New Roman"/>
              </a:defRPr>
            </a:lvl1pPr>
            <a:lvl2pPr marL="457159" indent="0">
              <a:buNone/>
              <a:defRPr sz="2800"/>
            </a:lvl2pPr>
            <a:lvl3pPr marL="914318" indent="0">
              <a:buNone/>
              <a:defRPr sz="2400"/>
            </a:lvl3pPr>
            <a:lvl4pPr marL="1371477" indent="0">
              <a:buNone/>
              <a:defRPr sz="2000"/>
            </a:lvl4pPr>
            <a:lvl5pPr marL="1828637" indent="0">
              <a:buNone/>
              <a:defRPr sz="2000"/>
            </a:lvl5pPr>
            <a:lvl6pPr marL="2285797" indent="0">
              <a:buNone/>
              <a:defRPr sz="2000"/>
            </a:lvl6pPr>
            <a:lvl7pPr marL="2742956" indent="0">
              <a:buNone/>
              <a:defRPr sz="2000"/>
            </a:lvl7pPr>
            <a:lvl8pPr marL="3200115" indent="0">
              <a:buNone/>
              <a:defRPr sz="2000"/>
            </a:lvl8pPr>
            <a:lvl9pPr marL="3657274" indent="0">
              <a:buNone/>
              <a:defRPr sz="2000"/>
            </a:lvl9pPr>
          </a:lstStyle>
          <a:p>
            <a:pPr lvl="0"/>
            <a:r>
              <a:rPr lang="en-US" noProof="0" smtClean="0"/>
              <a:t>Click icon to add picture</a:t>
            </a:r>
            <a:endParaRPr noProof="0"/>
          </a:p>
        </p:txBody>
      </p:sp>
      <p:sp>
        <p:nvSpPr>
          <p:cNvPr id="5" name="Date Placeholder 4"/>
          <p:cNvSpPr>
            <a:spLocks noGrp="1"/>
          </p:cNvSpPr>
          <p:nvPr>
            <p:ph type="dt" sz="half" idx="10"/>
          </p:nvPr>
        </p:nvSpPr>
        <p:spPr>
          <a:xfrm>
            <a:off x="5628822" y="6276083"/>
            <a:ext cx="2134810" cy="364628"/>
          </a:xfrm>
          <a:prstGeom prst="rect">
            <a:avLst/>
          </a:prstGeom>
        </p:spPr>
        <p:txBody>
          <a:bodyPr/>
          <a:lstStyle>
            <a:lvl1pPr>
              <a:defRPr>
                <a:latin typeface="Times New Roman"/>
                <a:cs typeface="Times New Roman"/>
              </a:defRPr>
            </a:lvl1pPr>
          </a:lstStyle>
          <a:p>
            <a:fld id="{634A6E7E-56B7-6E43-9E2B-364F054E41F5}" type="datetimeFigureOut">
              <a:rPr lang="en-US" smtClean="0"/>
              <a:pPr/>
              <a:t>6/18/2018</a:t>
            </a:fld>
            <a:endParaRPr lang="en-US"/>
          </a:p>
        </p:txBody>
      </p:sp>
      <p:sp>
        <p:nvSpPr>
          <p:cNvPr id="6" name="Footer Placeholder 5"/>
          <p:cNvSpPr>
            <a:spLocks noGrp="1"/>
          </p:cNvSpPr>
          <p:nvPr>
            <p:ph type="ftr" sz="quarter" idx="11"/>
          </p:nvPr>
        </p:nvSpPr>
        <p:spPr>
          <a:xfrm>
            <a:off x="264584" y="6276083"/>
            <a:ext cx="4841119" cy="364628"/>
          </a:xfrm>
          <a:prstGeom prst="rect">
            <a:avLst/>
          </a:prstGeom>
        </p:spPr>
        <p:txBody>
          <a:bodyPr/>
          <a:lstStyle>
            <a:lvl1pPr>
              <a:defRPr>
                <a:solidFill>
                  <a:schemeClr val="bg1"/>
                </a:solidFill>
                <a:latin typeface="Times New Roman"/>
                <a:cs typeface="Times New Roman"/>
              </a:defRPr>
            </a:lvl1pPr>
          </a:lstStyle>
          <a:p>
            <a:endParaRPr lang="en-US"/>
          </a:p>
        </p:txBody>
      </p:sp>
      <p:sp>
        <p:nvSpPr>
          <p:cNvPr id="7" name="Slide Number Placeholder 6"/>
          <p:cNvSpPr>
            <a:spLocks noGrp="1"/>
          </p:cNvSpPr>
          <p:nvPr>
            <p:ph type="sldNum" sz="quarter" idx="12"/>
          </p:nvPr>
        </p:nvSpPr>
        <p:spPr>
          <a:xfrm>
            <a:off x="7898191" y="6276083"/>
            <a:ext cx="990298" cy="364628"/>
          </a:xfrm>
          <a:prstGeom prst="rect">
            <a:avLst/>
          </a:prstGeom>
        </p:spPr>
        <p:txBody>
          <a:bodyPr/>
          <a:lstStyle>
            <a:lvl1pPr>
              <a:defRPr>
                <a:latin typeface="Times New Roman"/>
                <a:cs typeface="Times New Roman"/>
              </a:defRPr>
            </a:lvl1pPr>
          </a:lstStyle>
          <a:p>
            <a:fld id="{FC257690-2BCE-7C49-9ACA-3F9375EBFA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628822" y="6276083"/>
            <a:ext cx="2134810" cy="364628"/>
          </a:xfrm>
          <a:prstGeom prst="rect">
            <a:avLst/>
          </a:prstGeom>
        </p:spPr>
        <p:txBody>
          <a:bodyPr/>
          <a:lstStyle>
            <a:lvl1pPr>
              <a:defRPr/>
            </a:lvl1pPr>
          </a:lstStyle>
          <a:p>
            <a:fld id="{634A6E7E-56B7-6E43-9E2B-364F054E41F5}" type="datetimeFigureOut">
              <a:rPr lang="en-US" smtClean="0"/>
              <a:pPr/>
              <a:t>6/18/2018</a:t>
            </a:fld>
            <a:endParaRPr lang="en-US"/>
          </a:p>
        </p:txBody>
      </p:sp>
      <p:sp>
        <p:nvSpPr>
          <p:cNvPr id="5" name="Footer Placeholder 4"/>
          <p:cNvSpPr>
            <a:spLocks noGrp="1"/>
          </p:cNvSpPr>
          <p:nvPr>
            <p:ph type="ftr" sz="quarter" idx="11"/>
          </p:nvPr>
        </p:nvSpPr>
        <p:spPr>
          <a:xfrm>
            <a:off x="264584" y="6276083"/>
            <a:ext cx="4841119" cy="364628"/>
          </a:xfrm>
          <a:prstGeom prst="rect">
            <a:avLst/>
          </a:prstGeo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7898191" y="6276083"/>
            <a:ext cx="990298" cy="364628"/>
          </a:xfrm>
          <a:prstGeom prst="rect">
            <a:avLst/>
          </a:prstGeom>
        </p:spPr>
        <p:txBody>
          <a:bodyPr/>
          <a:lstStyle>
            <a:lvl1pPr>
              <a:defRPr/>
            </a:lvl1pPr>
          </a:lstStyle>
          <a:p>
            <a:fld id="{FC257690-2BCE-7C49-9ACA-3F9375EBFA1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628822" y="6276083"/>
            <a:ext cx="2134810" cy="364628"/>
          </a:xfrm>
          <a:prstGeom prst="rect">
            <a:avLst/>
          </a:prstGeom>
        </p:spPr>
        <p:txBody>
          <a:bodyPr/>
          <a:lstStyle>
            <a:lvl1pPr>
              <a:defRPr/>
            </a:lvl1pPr>
          </a:lstStyle>
          <a:p>
            <a:fld id="{634A6E7E-56B7-6E43-9E2B-364F054E41F5}" type="datetimeFigureOut">
              <a:rPr lang="en-US" smtClean="0"/>
              <a:pPr/>
              <a:t>6/18/2018</a:t>
            </a:fld>
            <a:endParaRPr lang="en-US"/>
          </a:p>
        </p:txBody>
      </p:sp>
      <p:sp>
        <p:nvSpPr>
          <p:cNvPr id="5" name="Footer Placeholder 4"/>
          <p:cNvSpPr>
            <a:spLocks noGrp="1"/>
          </p:cNvSpPr>
          <p:nvPr>
            <p:ph type="ftr" sz="quarter" idx="11"/>
          </p:nvPr>
        </p:nvSpPr>
        <p:spPr>
          <a:xfrm>
            <a:off x="264584" y="6276083"/>
            <a:ext cx="4841119" cy="364628"/>
          </a:xfrm>
          <a:prstGeom prst="rect">
            <a:avLst/>
          </a:prstGeo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7898191" y="6276083"/>
            <a:ext cx="990298" cy="364628"/>
          </a:xfrm>
          <a:prstGeom prst="rect">
            <a:avLst/>
          </a:prstGeom>
        </p:spPr>
        <p:txBody>
          <a:bodyPr/>
          <a:lstStyle>
            <a:lvl1pPr>
              <a:defRPr/>
            </a:lvl1pPr>
          </a:lstStyle>
          <a:p>
            <a:fld id="{FC257690-2BCE-7C49-9ACA-3F9375EBFA1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628822" y="6276083"/>
            <a:ext cx="2134810" cy="364628"/>
          </a:xfrm>
          <a:prstGeom prst="rect">
            <a:avLst/>
          </a:prstGeom>
        </p:spPr>
        <p:txBody>
          <a:bodyPr/>
          <a:lstStyle>
            <a:lvl1pPr>
              <a:defRPr/>
            </a:lvl1pPr>
          </a:lstStyle>
          <a:p>
            <a:fld id="{634A6E7E-56B7-6E43-9E2B-364F054E41F5}" type="datetimeFigureOut">
              <a:rPr lang="en-US" smtClean="0"/>
              <a:pPr/>
              <a:t>6/18/2018</a:t>
            </a:fld>
            <a:endParaRPr lang="en-US"/>
          </a:p>
        </p:txBody>
      </p:sp>
      <p:sp>
        <p:nvSpPr>
          <p:cNvPr id="5" name="Footer Placeholder 4"/>
          <p:cNvSpPr>
            <a:spLocks noGrp="1"/>
          </p:cNvSpPr>
          <p:nvPr>
            <p:ph type="ftr" sz="quarter" idx="11"/>
          </p:nvPr>
        </p:nvSpPr>
        <p:spPr>
          <a:xfrm>
            <a:off x="264584" y="6276083"/>
            <a:ext cx="4841119" cy="364628"/>
          </a:xfrm>
          <a:prstGeom prst="rect">
            <a:avLst/>
          </a:prstGeo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7898191" y="6276083"/>
            <a:ext cx="990298" cy="364628"/>
          </a:xfrm>
          <a:prstGeom prst="rect">
            <a:avLst/>
          </a:prstGeom>
        </p:spPr>
        <p:txBody>
          <a:bodyPr/>
          <a:lstStyle>
            <a:lvl1pPr>
              <a:defRPr/>
            </a:lvl1pPr>
          </a:lstStyle>
          <a:p>
            <a:fld id="{FC257690-2BCE-7C49-9ACA-3F9375EBFA1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9" y="3352802"/>
            <a:ext cx="8416925" cy="1470025"/>
          </a:xfrm>
        </p:spPr>
        <p:txBody>
          <a:bodyPr/>
          <a:lstStyle/>
          <a:p>
            <a:r>
              <a:rPr lang="en-US" smtClean="0"/>
              <a:t>Click to edit Master title style</a:t>
            </a:r>
            <a:endParaRPr/>
          </a:p>
        </p:txBody>
      </p:sp>
      <p:sp>
        <p:nvSpPr>
          <p:cNvPr id="3" name="Subtitle 2"/>
          <p:cNvSpPr>
            <a:spLocks noGrp="1"/>
          </p:cNvSpPr>
          <p:nvPr>
            <p:ph type="subTitle" idx="1"/>
          </p:nvPr>
        </p:nvSpPr>
        <p:spPr>
          <a:xfrm>
            <a:off x="363539" y="4771030"/>
            <a:ext cx="8416925" cy="972671"/>
          </a:xfrm>
        </p:spPr>
        <p:txBody>
          <a:bodyPr>
            <a:normAutofit/>
          </a:bodyPr>
          <a:lstStyle>
            <a:lvl1pPr marL="0" indent="0" algn="ctr">
              <a:spcBef>
                <a:spcPts val="300"/>
              </a:spcBef>
              <a:buNone/>
              <a:defRPr sz="1800">
                <a:solidFill>
                  <a:schemeClr val="tx1">
                    <a:tint val="75000"/>
                  </a:schemeClr>
                </a:solidFill>
              </a:defRPr>
            </a:lvl1pPr>
            <a:lvl2pPr marL="457159" indent="0" algn="ctr">
              <a:buNone/>
              <a:defRPr>
                <a:solidFill>
                  <a:schemeClr val="tx1">
                    <a:tint val="75000"/>
                  </a:schemeClr>
                </a:solidFill>
              </a:defRPr>
            </a:lvl2pPr>
            <a:lvl3pPr marL="914318" indent="0" algn="ctr">
              <a:buNone/>
              <a:defRPr>
                <a:solidFill>
                  <a:schemeClr val="tx1">
                    <a:tint val="75000"/>
                  </a:schemeClr>
                </a:solidFill>
              </a:defRPr>
            </a:lvl3pPr>
            <a:lvl4pPr marL="1371477" indent="0" algn="ctr">
              <a:buNone/>
              <a:defRPr>
                <a:solidFill>
                  <a:schemeClr val="tx1">
                    <a:tint val="75000"/>
                  </a:schemeClr>
                </a:solidFill>
              </a:defRPr>
            </a:lvl4pPr>
            <a:lvl5pPr marL="1828637" indent="0" algn="ctr">
              <a:buNone/>
              <a:defRPr>
                <a:solidFill>
                  <a:schemeClr val="tx1">
                    <a:tint val="75000"/>
                  </a:schemeClr>
                </a:solidFill>
              </a:defRPr>
            </a:lvl5pPr>
            <a:lvl6pPr marL="2285797" indent="0" algn="ctr">
              <a:buNone/>
              <a:defRPr>
                <a:solidFill>
                  <a:schemeClr val="tx1">
                    <a:tint val="75000"/>
                  </a:schemeClr>
                </a:solidFill>
              </a:defRPr>
            </a:lvl6pPr>
            <a:lvl7pPr marL="2742956" indent="0" algn="ctr">
              <a:buNone/>
              <a:defRPr>
                <a:solidFill>
                  <a:schemeClr val="tx1">
                    <a:tint val="75000"/>
                  </a:schemeClr>
                </a:solidFill>
              </a:defRPr>
            </a:lvl7pPr>
            <a:lvl8pPr marL="3200115" indent="0" algn="ctr">
              <a:buNone/>
              <a:defRPr>
                <a:solidFill>
                  <a:schemeClr val="tx1">
                    <a:tint val="75000"/>
                  </a:schemeClr>
                </a:solidFill>
              </a:defRPr>
            </a:lvl8pPr>
            <a:lvl9pPr marL="3657274" indent="0" algn="ctr">
              <a:buNone/>
              <a:defRPr>
                <a:solidFill>
                  <a:schemeClr val="tx1">
                    <a:tint val="75000"/>
                  </a:schemeClr>
                </a:solidFill>
              </a:defRPr>
            </a:lvl9pPr>
          </a:lstStyle>
          <a:p>
            <a:r>
              <a:rPr lang="en-US" smtClean="0"/>
              <a:t>Click to edit Master subtitle style</a:t>
            </a:r>
            <a:endParaRPr/>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200"/>
            </a:lvl1pPr>
            <a:lvl2pPr marL="457159" indent="0">
              <a:buNone/>
              <a:defRPr sz="2800"/>
            </a:lvl2pPr>
            <a:lvl3pPr marL="914318" indent="0">
              <a:buNone/>
              <a:defRPr sz="2400"/>
            </a:lvl3pPr>
            <a:lvl4pPr marL="1371477" indent="0">
              <a:buNone/>
              <a:defRPr sz="2000"/>
            </a:lvl4pPr>
            <a:lvl5pPr marL="1828637" indent="0">
              <a:buNone/>
              <a:defRPr sz="2000"/>
            </a:lvl5pPr>
            <a:lvl6pPr marL="2285797" indent="0">
              <a:buNone/>
              <a:defRPr sz="2000"/>
            </a:lvl6pPr>
            <a:lvl7pPr marL="2742956" indent="0">
              <a:buNone/>
              <a:defRPr sz="2000"/>
            </a:lvl7pPr>
            <a:lvl8pPr marL="3200115" indent="0">
              <a:buNone/>
              <a:defRPr sz="2000"/>
            </a:lvl8pPr>
            <a:lvl9pPr marL="3657274" indent="0">
              <a:buNone/>
              <a:defRPr sz="2000"/>
            </a:lvl9pPr>
          </a:lstStyle>
          <a:p>
            <a:pPr lvl="0"/>
            <a:r>
              <a:rPr lang="en-US" noProof="0" smtClean="0"/>
              <a:t>Click icon to add picture</a:t>
            </a:r>
            <a:endParaRPr noProof="0"/>
          </a:p>
        </p:txBody>
      </p:sp>
      <p:sp>
        <p:nvSpPr>
          <p:cNvPr id="5" name="Date Placeholder 3"/>
          <p:cNvSpPr>
            <a:spLocks noGrp="1"/>
          </p:cNvSpPr>
          <p:nvPr>
            <p:ph type="dt" sz="half" idx="14"/>
          </p:nvPr>
        </p:nvSpPr>
        <p:spPr>
          <a:xfrm>
            <a:off x="5628822" y="6276083"/>
            <a:ext cx="2134810" cy="364628"/>
          </a:xfrm>
          <a:prstGeom prst="rect">
            <a:avLst/>
          </a:prstGeom>
        </p:spPr>
        <p:txBody>
          <a:bodyPr/>
          <a:lstStyle>
            <a:lvl1pPr>
              <a:defRPr/>
            </a:lvl1pPr>
          </a:lstStyle>
          <a:p>
            <a:fld id="{634A6E7E-56B7-6E43-9E2B-364F054E41F5}" type="datetimeFigureOut">
              <a:rPr lang="en-US" smtClean="0"/>
              <a:pPr/>
              <a:t>6/18/2018</a:t>
            </a:fld>
            <a:endParaRPr lang="en-US"/>
          </a:p>
        </p:txBody>
      </p:sp>
      <p:sp>
        <p:nvSpPr>
          <p:cNvPr id="6" name="Footer Placeholder 4"/>
          <p:cNvSpPr>
            <a:spLocks noGrp="1"/>
          </p:cNvSpPr>
          <p:nvPr>
            <p:ph type="ftr" sz="quarter" idx="15"/>
          </p:nvPr>
        </p:nvSpPr>
        <p:spPr>
          <a:xfrm>
            <a:off x="264584" y="6276083"/>
            <a:ext cx="4841119" cy="364628"/>
          </a:xfrm>
          <a:prstGeom prst="rect">
            <a:avLst/>
          </a:prstGeom>
        </p:spPr>
        <p:txBody>
          <a:bodyPr/>
          <a:lstStyle>
            <a:lvl1pPr>
              <a:defRPr/>
            </a:lvl1pPr>
          </a:lstStyle>
          <a:p>
            <a:endParaRPr lang="en-US"/>
          </a:p>
        </p:txBody>
      </p:sp>
      <p:sp>
        <p:nvSpPr>
          <p:cNvPr id="7" name="Slide Number Placeholder 5"/>
          <p:cNvSpPr>
            <a:spLocks noGrp="1"/>
          </p:cNvSpPr>
          <p:nvPr>
            <p:ph type="sldNum" sz="quarter" idx="16"/>
          </p:nvPr>
        </p:nvSpPr>
        <p:spPr>
          <a:xfrm>
            <a:off x="7898191" y="6276083"/>
            <a:ext cx="990298" cy="364628"/>
          </a:xfrm>
          <a:prstGeom prst="rect">
            <a:avLst/>
          </a:prstGeom>
        </p:spPr>
        <p:txBody>
          <a:bodyPr/>
          <a:lstStyle>
            <a:lvl1pPr>
              <a:defRPr/>
            </a:lvl1pPr>
          </a:lstStyle>
          <a:p>
            <a:fld id="{FC257690-2BCE-7C49-9ACA-3F9375EBFA1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6" y="2403144"/>
            <a:ext cx="8056563" cy="1362075"/>
          </a:xfrm>
        </p:spPr>
        <p:txBody>
          <a:bodyPr/>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6" y="3736006"/>
            <a:ext cx="8056563" cy="1500187"/>
          </a:xfrm>
        </p:spPr>
        <p:txBody>
          <a:bodyPr>
            <a:normAutofit/>
          </a:bodyPr>
          <a:lstStyle>
            <a:lvl1pPr marL="0" indent="0" algn="ctr">
              <a:spcBef>
                <a:spcPts val="300"/>
              </a:spcBef>
              <a:buNone/>
              <a:defRPr sz="1800">
                <a:solidFill>
                  <a:schemeClr val="tx1">
                    <a:tint val="75000"/>
                  </a:schemeClr>
                </a:solidFill>
              </a:defRPr>
            </a:lvl1pPr>
            <a:lvl2pPr marL="457159" indent="0">
              <a:buNone/>
              <a:defRPr sz="1800">
                <a:solidFill>
                  <a:schemeClr val="tx1">
                    <a:tint val="75000"/>
                  </a:schemeClr>
                </a:solidFill>
              </a:defRPr>
            </a:lvl2pPr>
            <a:lvl3pPr marL="914318" indent="0">
              <a:buNone/>
              <a:defRPr sz="1600">
                <a:solidFill>
                  <a:schemeClr val="tx1">
                    <a:tint val="75000"/>
                  </a:schemeClr>
                </a:solidFill>
              </a:defRPr>
            </a:lvl3pPr>
            <a:lvl4pPr marL="1371477" indent="0">
              <a:buNone/>
              <a:defRPr sz="1400">
                <a:solidFill>
                  <a:schemeClr val="tx1">
                    <a:tint val="75000"/>
                  </a:schemeClr>
                </a:solidFill>
              </a:defRPr>
            </a:lvl4pPr>
            <a:lvl5pPr marL="1828637" indent="0">
              <a:buNone/>
              <a:defRPr sz="1400">
                <a:solidFill>
                  <a:schemeClr val="tx1">
                    <a:tint val="75000"/>
                  </a:schemeClr>
                </a:solidFill>
              </a:defRPr>
            </a:lvl5pPr>
            <a:lvl6pPr marL="2285797" indent="0">
              <a:buNone/>
              <a:defRPr sz="1400">
                <a:solidFill>
                  <a:schemeClr val="tx1">
                    <a:tint val="75000"/>
                  </a:schemeClr>
                </a:solidFill>
              </a:defRPr>
            </a:lvl6pPr>
            <a:lvl7pPr marL="2742956" indent="0">
              <a:buNone/>
              <a:defRPr sz="1400">
                <a:solidFill>
                  <a:schemeClr val="tx1">
                    <a:tint val="75000"/>
                  </a:schemeClr>
                </a:solidFill>
              </a:defRPr>
            </a:lvl7pPr>
            <a:lvl8pPr marL="3200115" indent="0">
              <a:buNone/>
              <a:defRPr sz="1400">
                <a:solidFill>
                  <a:schemeClr val="tx1">
                    <a:tint val="75000"/>
                  </a:schemeClr>
                </a:solidFill>
              </a:defRPr>
            </a:lvl8pPr>
            <a:lvl9pPr marL="3657274"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628822" y="6276083"/>
            <a:ext cx="2134810" cy="364628"/>
          </a:xfrm>
          <a:prstGeom prst="rect">
            <a:avLst/>
          </a:prstGeom>
        </p:spPr>
        <p:txBody>
          <a:bodyPr/>
          <a:lstStyle>
            <a:lvl1pPr>
              <a:defRPr/>
            </a:lvl1pPr>
          </a:lstStyle>
          <a:p>
            <a:fld id="{634A6E7E-56B7-6E43-9E2B-364F054E41F5}" type="datetimeFigureOut">
              <a:rPr lang="en-US" smtClean="0"/>
              <a:pPr/>
              <a:t>6/18/2018</a:t>
            </a:fld>
            <a:endParaRPr lang="en-US"/>
          </a:p>
        </p:txBody>
      </p:sp>
      <p:sp>
        <p:nvSpPr>
          <p:cNvPr id="5" name="Footer Placeholder 4"/>
          <p:cNvSpPr>
            <a:spLocks noGrp="1"/>
          </p:cNvSpPr>
          <p:nvPr>
            <p:ph type="ftr" sz="quarter" idx="11"/>
          </p:nvPr>
        </p:nvSpPr>
        <p:spPr>
          <a:xfrm>
            <a:off x="264584" y="6276083"/>
            <a:ext cx="4841119" cy="364628"/>
          </a:xfrm>
          <a:prstGeom prst="rect">
            <a:avLst/>
          </a:prstGeo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7898191" y="6276083"/>
            <a:ext cx="990298" cy="364628"/>
          </a:xfrm>
          <a:prstGeom prst="rect">
            <a:avLst/>
          </a:prstGeom>
        </p:spPr>
        <p:txBody>
          <a:bodyPr/>
          <a:lstStyle>
            <a:lvl1pPr>
              <a:defRPr/>
            </a:lvl1pPr>
          </a:lstStyle>
          <a:p>
            <a:fld id="{FC257690-2BCE-7C49-9ACA-3F9375EBFA1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a:xfrm>
            <a:off x="5628822" y="6276083"/>
            <a:ext cx="2134810" cy="364628"/>
          </a:xfrm>
          <a:prstGeom prst="rect">
            <a:avLst/>
          </a:prstGeom>
        </p:spPr>
        <p:txBody>
          <a:bodyPr/>
          <a:lstStyle>
            <a:lvl1pPr>
              <a:defRPr/>
            </a:lvl1pPr>
          </a:lstStyle>
          <a:p>
            <a:fld id="{634A6E7E-56B7-6E43-9E2B-364F054E41F5}" type="datetimeFigureOut">
              <a:rPr lang="en-US" smtClean="0"/>
              <a:pPr/>
              <a:t>6/18/2018</a:t>
            </a:fld>
            <a:endParaRPr lang="en-US"/>
          </a:p>
        </p:txBody>
      </p:sp>
      <p:sp>
        <p:nvSpPr>
          <p:cNvPr id="6" name="Footer Placeholder 5"/>
          <p:cNvSpPr>
            <a:spLocks noGrp="1"/>
          </p:cNvSpPr>
          <p:nvPr>
            <p:ph type="ftr" sz="quarter" idx="11"/>
          </p:nvPr>
        </p:nvSpPr>
        <p:spPr>
          <a:xfrm>
            <a:off x="264584" y="6276083"/>
            <a:ext cx="4841119" cy="364628"/>
          </a:xfrm>
          <a:prstGeom prst="rect">
            <a:avLst/>
          </a:prstGeo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a:xfrm>
            <a:off x="7898191" y="6276083"/>
            <a:ext cx="990298" cy="364628"/>
          </a:xfrm>
          <a:prstGeom prst="rect">
            <a:avLst/>
          </a:prstGeom>
        </p:spPr>
        <p:txBody>
          <a:bodyPr/>
          <a:lstStyle>
            <a:lvl1pPr>
              <a:defRPr/>
            </a:lvl1pPr>
          </a:lstStyle>
          <a:p>
            <a:fld id="{FC257690-2BCE-7C49-9ACA-3F9375EBFA1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9" indent="0">
              <a:buNone/>
              <a:defRPr sz="2000" b="1"/>
            </a:lvl2pPr>
            <a:lvl3pPr marL="914318" indent="0">
              <a:buNone/>
              <a:defRPr sz="1800" b="1"/>
            </a:lvl3pPr>
            <a:lvl4pPr marL="1371477" indent="0">
              <a:buNone/>
              <a:defRPr sz="1600" b="1"/>
            </a:lvl4pPr>
            <a:lvl5pPr marL="1828637" indent="0">
              <a:buNone/>
              <a:defRPr sz="1600" b="1"/>
            </a:lvl5pPr>
            <a:lvl6pPr marL="2285797" indent="0">
              <a:buNone/>
              <a:defRPr sz="1600" b="1"/>
            </a:lvl6pPr>
            <a:lvl7pPr marL="2742956" indent="0">
              <a:buNone/>
              <a:defRPr sz="1600" b="1"/>
            </a:lvl7pPr>
            <a:lvl8pPr marL="3200115" indent="0">
              <a:buNone/>
              <a:defRPr sz="1600" b="1"/>
            </a:lvl8pPr>
            <a:lvl9pPr marL="365727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159" indent="0">
              <a:buNone/>
              <a:defRPr sz="2000" b="1"/>
            </a:lvl2pPr>
            <a:lvl3pPr marL="914318" indent="0">
              <a:buNone/>
              <a:defRPr sz="1800" b="1"/>
            </a:lvl3pPr>
            <a:lvl4pPr marL="1371477" indent="0">
              <a:buNone/>
              <a:defRPr sz="1600" b="1"/>
            </a:lvl4pPr>
            <a:lvl5pPr marL="1828637" indent="0">
              <a:buNone/>
              <a:defRPr sz="1600" b="1"/>
            </a:lvl5pPr>
            <a:lvl6pPr marL="2285797" indent="0">
              <a:buNone/>
              <a:defRPr sz="1600" b="1"/>
            </a:lvl6pPr>
            <a:lvl7pPr marL="2742956" indent="0">
              <a:buNone/>
              <a:defRPr sz="1600" b="1"/>
            </a:lvl7pPr>
            <a:lvl8pPr marL="3200115" indent="0">
              <a:buNone/>
              <a:defRPr sz="1600" b="1"/>
            </a:lvl8pPr>
            <a:lvl9pPr marL="365727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6"/>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a:xfrm>
            <a:off x="5628822" y="6276083"/>
            <a:ext cx="2134810" cy="364628"/>
          </a:xfrm>
          <a:prstGeom prst="rect">
            <a:avLst/>
          </a:prstGeom>
        </p:spPr>
        <p:txBody>
          <a:bodyPr/>
          <a:lstStyle>
            <a:lvl1pPr>
              <a:defRPr/>
            </a:lvl1pPr>
          </a:lstStyle>
          <a:p>
            <a:fld id="{634A6E7E-56B7-6E43-9E2B-364F054E41F5}" type="datetimeFigureOut">
              <a:rPr lang="en-US" smtClean="0"/>
              <a:pPr/>
              <a:t>6/18/2018</a:t>
            </a:fld>
            <a:endParaRPr lang="en-US"/>
          </a:p>
        </p:txBody>
      </p:sp>
      <p:sp>
        <p:nvSpPr>
          <p:cNvPr id="8" name="Footer Placeholder 7"/>
          <p:cNvSpPr>
            <a:spLocks noGrp="1"/>
          </p:cNvSpPr>
          <p:nvPr>
            <p:ph type="ftr" sz="quarter" idx="11"/>
          </p:nvPr>
        </p:nvSpPr>
        <p:spPr>
          <a:xfrm>
            <a:off x="264584" y="6276083"/>
            <a:ext cx="4841119" cy="364628"/>
          </a:xfrm>
          <a:prstGeom prst="rect">
            <a:avLst/>
          </a:prstGeom>
        </p:spPr>
        <p:txBody>
          <a:bodyPr/>
          <a:lstStyle>
            <a:lvl1pPr>
              <a:defRPr>
                <a:solidFill>
                  <a:schemeClr val="bg1"/>
                </a:solidFill>
              </a:defRPr>
            </a:lvl1pPr>
          </a:lstStyle>
          <a:p>
            <a:endParaRPr lang="en-US"/>
          </a:p>
        </p:txBody>
      </p:sp>
      <p:sp>
        <p:nvSpPr>
          <p:cNvPr id="9" name="Slide Number Placeholder 8"/>
          <p:cNvSpPr>
            <a:spLocks noGrp="1"/>
          </p:cNvSpPr>
          <p:nvPr>
            <p:ph type="sldNum" sz="quarter" idx="12"/>
          </p:nvPr>
        </p:nvSpPr>
        <p:spPr>
          <a:xfrm>
            <a:off x="7898191" y="6276083"/>
            <a:ext cx="990298" cy="364628"/>
          </a:xfrm>
          <a:prstGeom prst="rect">
            <a:avLst/>
          </a:prstGeom>
        </p:spPr>
        <p:txBody>
          <a:bodyPr/>
          <a:lstStyle>
            <a:lvl1pPr>
              <a:defRPr/>
            </a:lvl1pPr>
          </a:lstStyle>
          <a:p>
            <a:fld id="{FC257690-2BCE-7C49-9ACA-3F9375EBFA1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5628822" y="6276083"/>
            <a:ext cx="2134810" cy="364628"/>
          </a:xfrm>
          <a:prstGeom prst="rect">
            <a:avLst/>
          </a:prstGeom>
        </p:spPr>
        <p:txBody>
          <a:bodyPr/>
          <a:lstStyle>
            <a:lvl1pPr>
              <a:defRPr/>
            </a:lvl1pPr>
          </a:lstStyle>
          <a:p>
            <a:fld id="{634A6E7E-56B7-6E43-9E2B-364F054E41F5}" type="datetimeFigureOut">
              <a:rPr lang="en-US" smtClean="0"/>
              <a:pPr/>
              <a:t>6/18/2018</a:t>
            </a:fld>
            <a:endParaRPr lang="en-US"/>
          </a:p>
        </p:txBody>
      </p:sp>
      <p:sp>
        <p:nvSpPr>
          <p:cNvPr id="4" name="Footer Placeholder 3"/>
          <p:cNvSpPr>
            <a:spLocks noGrp="1"/>
          </p:cNvSpPr>
          <p:nvPr>
            <p:ph type="ftr" sz="quarter" idx="11"/>
          </p:nvPr>
        </p:nvSpPr>
        <p:spPr>
          <a:xfrm>
            <a:off x="264584" y="6276083"/>
            <a:ext cx="4841119" cy="364628"/>
          </a:xfrm>
          <a:prstGeom prst="rect">
            <a:avLst/>
          </a:prstGeom>
        </p:spPr>
        <p:txBody>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a:xfrm>
            <a:off x="7898191" y="6276083"/>
            <a:ext cx="990298" cy="364628"/>
          </a:xfrm>
          <a:prstGeom prst="rect">
            <a:avLst/>
          </a:prstGeom>
        </p:spPr>
        <p:txBody>
          <a:bodyPr/>
          <a:lstStyle>
            <a:lvl1pPr>
              <a:defRPr/>
            </a:lvl1pPr>
          </a:lstStyle>
          <a:p>
            <a:fld id="{FC257690-2BCE-7C49-9ACA-3F9375EBFA1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628822" y="6276083"/>
            <a:ext cx="2134810" cy="364628"/>
          </a:xfrm>
          <a:prstGeom prst="rect">
            <a:avLst/>
          </a:prstGeom>
        </p:spPr>
        <p:txBody>
          <a:bodyPr/>
          <a:lstStyle>
            <a:lvl1pPr>
              <a:defRPr/>
            </a:lvl1pPr>
          </a:lstStyle>
          <a:p>
            <a:fld id="{634A6E7E-56B7-6E43-9E2B-364F054E41F5}" type="datetimeFigureOut">
              <a:rPr lang="en-US" smtClean="0"/>
              <a:pPr/>
              <a:t>6/18/2018</a:t>
            </a:fld>
            <a:endParaRPr lang="en-US"/>
          </a:p>
        </p:txBody>
      </p:sp>
      <p:sp>
        <p:nvSpPr>
          <p:cNvPr id="3" name="Footer Placeholder 2"/>
          <p:cNvSpPr>
            <a:spLocks noGrp="1"/>
          </p:cNvSpPr>
          <p:nvPr>
            <p:ph type="ftr" sz="quarter" idx="11"/>
          </p:nvPr>
        </p:nvSpPr>
        <p:spPr>
          <a:xfrm>
            <a:off x="264584" y="6276083"/>
            <a:ext cx="4841119" cy="364628"/>
          </a:xfrm>
          <a:prstGeom prst="rect">
            <a:avLst/>
          </a:prstGeom>
        </p:spPr>
        <p:txBody>
          <a:bodyPr/>
          <a:lstStyle>
            <a:lvl1pPr>
              <a:defRPr>
                <a:solidFill>
                  <a:schemeClr val="bg1"/>
                </a:solidFill>
              </a:defRPr>
            </a:lvl1pPr>
          </a:lstStyle>
          <a:p>
            <a:endParaRPr lang="en-US"/>
          </a:p>
        </p:txBody>
      </p:sp>
      <p:sp>
        <p:nvSpPr>
          <p:cNvPr id="4" name="Slide Number Placeholder 3"/>
          <p:cNvSpPr>
            <a:spLocks noGrp="1"/>
          </p:cNvSpPr>
          <p:nvPr>
            <p:ph type="sldNum" sz="quarter" idx="12"/>
          </p:nvPr>
        </p:nvSpPr>
        <p:spPr>
          <a:xfrm>
            <a:off x="7898191" y="6276083"/>
            <a:ext cx="990298" cy="364628"/>
          </a:xfrm>
          <a:prstGeom prst="rect">
            <a:avLst/>
          </a:prstGeom>
        </p:spPr>
        <p:txBody>
          <a:bodyPr/>
          <a:lstStyle>
            <a:lvl1pPr>
              <a:defRPr/>
            </a:lvl1pPr>
          </a:lstStyle>
          <a:p>
            <a:fld id="{FC257690-2BCE-7C49-9ACA-3F9375EBFA1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buNone/>
              <a:defRPr sz="1800"/>
            </a:lvl1pPr>
            <a:lvl2pPr marL="457159" indent="0">
              <a:buNone/>
              <a:defRPr sz="1200"/>
            </a:lvl2pPr>
            <a:lvl3pPr marL="914318" indent="0">
              <a:buNone/>
              <a:defRPr sz="1000"/>
            </a:lvl3pPr>
            <a:lvl4pPr marL="1371477" indent="0">
              <a:buNone/>
              <a:defRPr sz="900"/>
            </a:lvl4pPr>
            <a:lvl5pPr marL="1828637" indent="0">
              <a:buNone/>
              <a:defRPr sz="900"/>
            </a:lvl5pPr>
            <a:lvl6pPr marL="2285797" indent="0">
              <a:buNone/>
              <a:defRPr sz="900"/>
            </a:lvl6pPr>
            <a:lvl7pPr marL="2742956" indent="0">
              <a:buNone/>
              <a:defRPr sz="900"/>
            </a:lvl7pPr>
            <a:lvl8pPr marL="3200115" indent="0">
              <a:buNone/>
              <a:defRPr sz="900"/>
            </a:lvl8pPr>
            <a:lvl9pPr marL="3657274"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628822" y="6276083"/>
            <a:ext cx="2134810" cy="364628"/>
          </a:xfrm>
          <a:prstGeom prst="rect">
            <a:avLst/>
          </a:prstGeom>
        </p:spPr>
        <p:txBody>
          <a:bodyPr/>
          <a:lstStyle>
            <a:lvl1pPr>
              <a:defRPr/>
            </a:lvl1pPr>
          </a:lstStyle>
          <a:p>
            <a:fld id="{634A6E7E-56B7-6E43-9E2B-364F054E41F5}" type="datetimeFigureOut">
              <a:rPr lang="en-US" smtClean="0"/>
              <a:pPr/>
              <a:t>6/18/2018</a:t>
            </a:fld>
            <a:endParaRPr lang="en-US"/>
          </a:p>
        </p:txBody>
      </p:sp>
      <p:sp>
        <p:nvSpPr>
          <p:cNvPr id="6" name="Footer Placeholder 5"/>
          <p:cNvSpPr>
            <a:spLocks noGrp="1"/>
          </p:cNvSpPr>
          <p:nvPr>
            <p:ph type="ftr" sz="quarter" idx="11"/>
          </p:nvPr>
        </p:nvSpPr>
        <p:spPr>
          <a:xfrm>
            <a:off x="264584" y="6276083"/>
            <a:ext cx="4841119" cy="364628"/>
          </a:xfrm>
          <a:prstGeom prst="rect">
            <a:avLst/>
          </a:prstGeo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a:xfrm>
            <a:off x="7898191" y="6276083"/>
            <a:ext cx="990298" cy="364628"/>
          </a:xfrm>
          <a:prstGeom prst="rect">
            <a:avLst/>
          </a:prstGeom>
        </p:spPr>
        <p:txBody>
          <a:bodyPr/>
          <a:lstStyle>
            <a:lvl1pPr>
              <a:defRPr/>
            </a:lvl1pPr>
          </a:lstStyle>
          <a:p>
            <a:fld id="{FC257690-2BCE-7C49-9ACA-3F9375EBFA1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8822" y="108645"/>
            <a:ext cx="8043333" cy="1336477"/>
          </a:xfrm>
          <a:prstGeom prst="rect">
            <a:avLst/>
          </a:prstGeom>
          <a:noFill/>
          <a:ln w="9525">
            <a:noFill/>
            <a:miter lim="800000"/>
            <a:headEnd/>
            <a:tailEnd/>
          </a:ln>
        </p:spPr>
        <p:txBody>
          <a:bodyPr vert="horz" wrap="square" lIns="91432" tIns="45716" rIns="91432" bIns="45716" numCol="1" anchor="b"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548822" y="1599903"/>
            <a:ext cx="8043333" cy="4344293"/>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1" name="Picture 6" descr="wiley_logo.png"/>
          <p:cNvPicPr>
            <a:picLocks noChangeAspect="1"/>
          </p:cNvPicPr>
          <p:nvPr/>
        </p:nvPicPr>
        <p:blipFill>
          <a:blip r:embed="rId14"/>
          <a:srcRect/>
          <a:stretch>
            <a:fillRect/>
          </a:stretch>
        </p:blipFill>
        <p:spPr bwMode="auto">
          <a:xfrm>
            <a:off x="476250" y="6247805"/>
            <a:ext cx="361345" cy="486668"/>
          </a:xfrm>
          <a:prstGeom prst="rect">
            <a:avLst/>
          </a:prstGeom>
          <a:noFill/>
          <a:ln w="9525">
            <a:noFill/>
            <a:miter lim="800000"/>
            <a:headEnd/>
            <a:tailEnd/>
          </a:ln>
        </p:spPr>
      </p:pic>
      <p:sp>
        <p:nvSpPr>
          <p:cNvPr id="9" name="TextBox 8"/>
          <p:cNvSpPr txBox="1"/>
          <p:nvPr userDrawn="1"/>
        </p:nvSpPr>
        <p:spPr>
          <a:xfrm>
            <a:off x="838200" y="6248400"/>
            <a:ext cx="6961154" cy="415498"/>
          </a:xfrm>
          <a:prstGeom prst="rect">
            <a:avLst/>
          </a:prstGeom>
          <a:noFill/>
        </p:spPr>
        <p:txBody>
          <a:bodyPr wrap="square">
            <a:spAutoFit/>
          </a:bodyPr>
          <a:lstStyle/>
          <a:p>
            <a:pPr fontAlgn="auto">
              <a:spcBef>
                <a:spcPts val="0"/>
              </a:spcBef>
              <a:spcAft>
                <a:spcPts val="0"/>
              </a:spcAft>
              <a:defRPr/>
            </a:pPr>
            <a:r>
              <a:rPr lang="en-US" sz="1100" dirty="0">
                <a:latin typeface="Times New Roman"/>
                <a:cs typeface="Times New Roman"/>
              </a:rPr>
              <a:t>PowerPoint Presentation for Dennis, Wixom, &amp; Tegarden </a:t>
            </a:r>
            <a:r>
              <a:rPr lang="en-US" sz="1100" i="1" dirty="0">
                <a:latin typeface="Times New Roman"/>
                <a:cs typeface="Times New Roman"/>
              </a:rPr>
              <a:t>Systems Analysis and Design with UML,</a:t>
            </a:r>
            <a:r>
              <a:rPr lang="en-US" sz="1100" i="1" dirty="0" smtClean="0">
                <a:latin typeface="Times New Roman"/>
                <a:cs typeface="Times New Roman"/>
              </a:rPr>
              <a:t> 5th </a:t>
            </a:r>
            <a:r>
              <a:rPr lang="en-US" sz="1100" i="1" dirty="0">
                <a:latin typeface="Times New Roman"/>
                <a:cs typeface="Times New Roman"/>
              </a:rPr>
              <a:t>Edition</a:t>
            </a:r>
          </a:p>
          <a:p>
            <a:pPr fontAlgn="auto">
              <a:spcBef>
                <a:spcPts val="0"/>
              </a:spcBef>
              <a:spcAft>
                <a:spcPts val="0"/>
              </a:spcAft>
              <a:defRPr/>
            </a:pPr>
            <a:r>
              <a:rPr lang="en-US" sz="1000" dirty="0">
                <a:latin typeface="Times New Roman"/>
                <a:cs typeface="Times New Roman"/>
              </a:rPr>
              <a:t>Copyright © </a:t>
            </a:r>
            <a:r>
              <a:rPr lang="en-US" sz="1000" dirty="0" smtClean="0">
                <a:latin typeface="Times New Roman"/>
                <a:cs typeface="Times New Roman"/>
              </a:rPr>
              <a:t>2015 </a:t>
            </a:r>
            <a:r>
              <a:rPr lang="en-US" sz="1000" dirty="0">
                <a:latin typeface="Times New Roman"/>
                <a:cs typeface="Times New Roman"/>
              </a:rPr>
              <a:t>John Wiley &amp; Sons, Inc.  All rights reserved.</a:t>
            </a: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txStyles>
    <p:titleStyle>
      <a:lvl1pPr algn="ctr" rtl="0" eaLnBrk="1" fontAlgn="base" hangingPunct="1">
        <a:spcBef>
          <a:spcPct val="0"/>
        </a:spcBef>
        <a:spcAft>
          <a:spcPct val="0"/>
        </a:spcAft>
        <a:defRPr sz="4600" kern="1200">
          <a:solidFill>
            <a:schemeClr val="accent1"/>
          </a:solidFill>
          <a:latin typeface="Times New Roman"/>
          <a:ea typeface="ＭＳ Ｐゴシック" pitchFamily="-107" charset="-128"/>
          <a:cs typeface="Times New Roman"/>
        </a:defRPr>
      </a:lvl1pPr>
      <a:lvl2pPr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2pPr>
      <a:lvl3pPr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3pPr>
      <a:lvl4pPr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4pPr>
      <a:lvl5pPr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5pPr>
      <a:lvl6pPr marL="457159"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6pPr>
      <a:lvl7pPr marL="914318"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7pPr>
      <a:lvl8pPr marL="1371477"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8pPr>
      <a:lvl9pPr marL="1828637" algn="ctr" rtl="0" eaLnBrk="1" fontAlgn="base" hangingPunct="1">
        <a:spcBef>
          <a:spcPct val="0"/>
        </a:spcBef>
        <a:spcAft>
          <a:spcPct val="0"/>
        </a:spcAft>
        <a:defRPr sz="4600">
          <a:solidFill>
            <a:schemeClr val="accent1"/>
          </a:solidFill>
          <a:latin typeface="News Gothic MT" pitchFamily="-107" charset="0"/>
          <a:ea typeface="ＭＳ Ｐゴシック" pitchFamily="-107" charset="-128"/>
          <a:cs typeface="ＭＳ Ｐゴシック" pitchFamily="-107" charset="-128"/>
        </a:defRPr>
      </a:lvl9pPr>
    </p:titleStyle>
    <p:bodyStyle>
      <a:lvl1pPr marL="348375" indent="-348375" algn="l" rtl="0" eaLnBrk="1" fontAlgn="base" hangingPunct="1">
        <a:spcBef>
          <a:spcPts val="1999"/>
        </a:spcBef>
        <a:spcAft>
          <a:spcPct val="0"/>
        </a:spcAft>
        <a:buClr>
          <a:srgbClr val="6FB7D7"/>
        </a:buClr>
        <a:buSzPct val="110000"/>
        <a:buFont typeface="Wingdings 2" pitchFamily="18" charset="2"/>
        <a:buChar char=""/>
        <a:defRPr sz="2400" kern="1200">
          <a:solidFill>
            <a:srgbClr val="595959"/>
          </a:solidFill>
          <a:latin typeface="Times New Roman"/>
          <a:ea typeface="ＭＳ Ｐゴシック" pitchFamily="-107" charset="-128"/>
          <a:cs typeface="Times New Roman"/>
        </a:defRPr>
      </a:lvl1pPr>
      <a:lvl2pPr marL="684737" indent="-336362" algn="l" rtl="0" eaLnBrk="1" fontAlgn="base" hangingPunct="1">
        <a:spcBef>
          <a:spcPts val="603"/>
        </a:spcBef>
        <a:spcAft>
          <a:spcPct val="0"/>
        </a:spcAft>
        <a:buClr>
          <a:srgbClr val="215D77"/>
        </a:buClr>
        <a:buSzPct val="110000"/>
        <a:buFont typeface="Wingdings 2" pitchFamily="18" charset="2"/>
        <a:buChar char=""/>
        <a:defRPr sz="2200" kern="1200">
          <a:solidFill>
            <a:srgbClr val="595959"/>
          </a:solidFill>
          <a:latin typeface="Times New Roman"/>
          <a:ea typeface="ＭＳ Ｐゴシック" pitchFamily="-107" charset="-128"/>
          <a:cs typeface="Times New Roman"/>
        </a:defRPr>
      </a:lvl2pPr>
      <a:lvl3pPr marL="967041" indent="-282304" algn="l" rtl="0" eaLnBrk="1" fontAlgn="base" hangingPunct="1">
        <a:spcBef>
          <a:spcPts val="603"/>
        </a:spcBef>
        <a:spcAft>
          <a:spcPct val="0"/>
        </a:spcAft>
        <a:buClr>
          <a:srgbClr val="6FB7D7"/>
        </a:buClr>
        <a:buSzPct val="110000"/>
        <a:buFont typeface="Wingdings 2" pitchFamily="18" charset="2"/>
        <a:buChar char=""/>
        <a:defRPr sz="2000" kern="1200">
          <a:solidFill>
            <a:srgbClr val="595959"/>
          </a:solidFill>
          <a:latin typeface="Times New Roman"/>
          <a:ea typeface="ＭＳ Ｐゴシック" pitchFamily="-107" charset="-128"/>
          <a:cs typeface="Times New Roman"/>
        </a:defRPr>
      </a:lvl3pPr>
      <a:lvl4pPr marL="1262860" indent="-294317" algn="l" rtl="0" eaLnBrk="1" fontAlgn="base" hangingPunct="1">
        <a:spcBef>
          <a:spcPts val="603"/>
        </a:spcBef>
        <a:spcAft>
          <a:spcPct val="0"/>
        </a:spcAft>
        <a:buClr>
          <a:srgbClr val="215D77"/>
        </a:buClr>
        <a:buSzPct val="110000"/>
        <a:buFont typeface="Wingdings 2" pitchFamily="18" charset="2"/>
        <a:buChar char=""/>
        <a:defRPr kern="1200">
          <a:solidFill>
            <a:srgbClr val="595959"/>
          </a:solidFill>
          <a:latin typeface="Times New Roman"/>
          <a:ea typeface="ＭＳ Ｐゴシック" pitchFamily="-107" charset="-128"/>
          <a:cs typeface="Times New Roman"/>
        </a:defRPr>
      </a:lvl4pPr>
      <a:lvl5pPr marL="1545164" indent="-282304" algn="l" rtl="0" eaLnBrk="1" fontAlgn="base" hangingPunct="1">
        <a:spcBef>
          <a:spcPts val="603"/>
        </a:spcBef>
        <a:spcAft>
          <a:spcPct val="0"/>
        </a:spcAft>
        <a:buClr>
          <a:srgbClr val="6FB7D7"/>
        </a:buClr>
        <a:buSzPct val="110000"/>
        <a:buFont typeface="Wingdings 2" pitchFamily="18" charset="2"/>
        <a:buChar char=""/>
        <a:defRPr kern="1200">
          <a:solidFill>
            <a:srgbClr val="595959"/>
          </a:solidFill>
          <a:latin typeface="Times New Roman"/>
          <a:ea typeface="ＭＳ Ｐゴシック" pitchFamily="-107" charset="-128"/>
          <a:cs typeface="Times New Roman"/>
        </a:defRPr>
      </a:lvl5pPr>
      <a:lvl6pPr marL="2514376"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35"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95"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54"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7" algn="l" defTabSz="914318" rtl="0" eaLnBrk="1" latinLnBrk="0" hangingPunct="1">
        <a:defRPr sz="1800" kern="1200">
          <a:solidFill>
            <a:schemeClr val="tx1"/>
          </a:solidFill>
          <a:latin typeface="+mn-lt"/>
          <a:ea typeface="+mn-ea"/>
          <a:cs typeface="+mn-cs"/>
        </a:defRPr>
      </a:lvl4pPr>
      <a:lvl5pPr marL="1828637" algn="l" defTabSz="914318" rtl="0" eaLnBrk="1" latinLnBrk="0" hangingPunct="1">
        <a:defRPr sz="1800" kern="1200">
          <a:solidFill>
            <a:schemeClr val="tx1"/>
          </a:solidFill>
          <a:latin typeface="+mn-lt"/>
          <a:ea typeface="+mn-ea"/>
          <a:cs typeface="+mn-cs"/>
        </a:defRPr>
      </a:lvl5pPr>
      <a:lvl6pPr marL="2285797" algn="l" defTabSz="914318" rtl="0" eaLnBrk="1" latinLnBrk="0" hangingPunct="1">
        <a:defRPr sz="1800" kern="1200">
          <a:solidFill>
            <a:schemeClr val="tx1"/>
          </a:solidFill>
          <a:latin typeface="+mn-lt"/>
          <a:ea typeface="+mn-ea"/>
          <a:cs typeface="+mn-cs"/>
        </a:defRPr>
      </a:lvl6pPr>
      <a:lvl7pPr marL="2742956" algn="l" defTabSz="914318" rtl="0" eaLnBrk="1" latinLnBrk="0" hangingPunct="1">
        <a:defRPr sz="1800" kern="1200">
          <a:solidFill>
            <a:schemeClr val="tx1"/>
          </a:solidFill>
          <a:latin typeface="+mn-lt"/>
          <a:ea typeface="+mn-ea"/>
          <a:cs typeface="+mn-cs"/>
        </a:defRPr>
      </a:lvl7pPr>
      <a:lvl8pPr marL="3200115" algn="l" defTabSz="914318" rtl="0" eaLnBrk="1" latinLnBrk="0" hangingPunct="1">
        <a:defRPr sz="1800" kern="1200">
          <a:solidFill>
            <a:schemeClr val="tx1"/>
          </a:solidFill>
          <a:latin typeface="+mn-lt"/>
          <a:ea typeface="+mn-ea"/>
          <a:cs typeface="+mn-cs"/>
        </a:defRPr>
      </a:lvl8pPr>
      <a:lvl9pPr marL="3657274" algn="l" defTabSz="9143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ctrTitle"/>
          </p:nvPr>
        </p:nvSpPr>
        <p:spPr>
          <a:xfrm>
            <a:off x="1529540" y="1586430"/>
            <a:ext cx="6084917" cy="2878692"/>
          </a:xfrm>
        </p:spPr>
        <p:txBody>
          <a:bodyPr/>
          <a:lstStyle/>
          <a:p>
            <a:pPr>
              <a:defRPr/>
            </a:pPr>
            <a:r>
              <a:rPr lang="en-US" sz="6600" dirty="0">
                <a:solidFill>
                  <a:schemeClr val="bg2">
                    <a:lumMod val="50000"/>
                  </a:schemeClr>
                </a:solidFill>
                <a:ea typeface="ＭＳ Ｐゴシック" charset="-128"/>
                <a:cs typeface="ＭＳ Ｐゴシック" charset="-128"/>
              </a:rPr>
              <a:t>Chapter </a:t>
            </a:r>
            <a:r>
              <a:rPr lang="en-US" sz="6600" dirty="0" smtClean="0">
                <a:solidFill>
                  <a:schemeClr val="bg2">
                    <a:lumMod val="50000"/>
                  </a:schemeClr>
                </a:solidFill>
                <a:ea typeface="ＭＳ Ｐゴシック" charset="-128"/>
                <a:cs typeface="ＭＳ Ｐゴシック" charset="-128"/>
              </a:rPr>
              <a:t>3:</a:t>
            </a:r>
            <a:r>
              <a:rPr lang="en-US" sz="6600" dirty="0">
                <a:solidFill>
                  <a:schemeClr val="bg2">
                    <a:lumMod val="50000"/>
                  </a:schemeClr>
                </a:solidFill>
                <a:ea typeface="ＭＳ Ｐゴシック" charset="-128"/>
                <a:cs typeface="ＭＳ Ｐゴシック" charset="-128"/>
              </a:rPr>
              <a:t/>
            </a:r>
            <a:br>
              <a:rPr lang="en-US" sz="6600" dirty="0">
                <a:solidFill>
                  <a:schemeClr val="bg2">
                    <a:lumMod val="50000"/>
                  </a:schemeClr>
                </a:solidFill>
                <a:ea typeface="ＭＳ Ｐゴシック" charset="-128"/>
                <a:cs typeface="ＭＳ Ｐゴシック" charset="-128"/>
              </a:rPr>
            </a:br>
            <a:r>
              <a:rPr lang="en-US" sz="6600" dirty="0">
                <a:solidFill>
                  <a:schemeClr val="bg2">
                    <a:lumMod val="50000"/>
                  </a:schemeClr>
                </a:solidFill>
                <a:ea typeface="ＭＳ Ｐゴシック" charset="-128"/>
                <a:cs typeface="ＭＳ Ｐゴシック" charset="-128"/>
              </a:rPr>
              <a:t>Requirements Determination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90309"/>
            <a:ext cx="9144000" cy="5660020"/>
          </a:xfrm>
        </p:spPr>
        <p:txBody>
          <a:bodyPr/>
          <a:lstStyle/>
          <a:p>
            <a:r>
              <a:rPr lang="en-US" sz="2800" dirty="0" smtClean="0"/>
              <a:t>Duration analysis</a:t>
            </a:r>
          </a:p>
          <a:p>
            <a:pPr lvl="1"/>
            <a:r>
              <a:rPr lang="en-US" sz="2400" dirty="0" smtClean="0"/>
              <a:t>Determine the time required to complete each step in a business process</a:t>
            </a:r>
          </a:p>
          <a:p>
            <a:pPr lvl="1"/>
            <a:r>
              <a:rPr lang="en-US" sz="2400" dirty="0" smtClean="0"/>
              <a:t>Compare this to the total time required for the entire process</a:t>
            </a:r>
          </a:p>
          <a:p>
            <a:pPr lvl="1"/>
            <a:r>
              <a:rPr lang="en-US" sz="2400" dirty="0" smtClean="0"/>
              <a:t>Large differences suggest problems that might be solved by:</a:t>
            </a:r>
          </a:p>
          <a:p>
            <a:pPr lvl="2"/>
            <a:r>
              <a:rPr lang="en-US" sz="2400" dirty="0" smtClean="0"/>
              <a:t>Integrating some steps together</a:t>
            </a:r>
          </a:p>
          <a:p>
            <a:pPr lvl="2"/>
            <a:r>
              <a:rPr lang="en-US" sz="2400" dirty="0" smtClean="0"/>
              <a:t>Performing some steps simultaneously (in parallel)</a:t>
            </a:r>
          </a:p>
          <a:p>
            <a:r>
              <a:rPr lang="en-US" sz="2800" dirty="0" smtClean="0"/>
              <a:t>Activity-based costing </a:t>
            </a:r>
          </a:p>
          <a:p>
            <a:pPr lvl="1"/>
            <a:r>
              <a:rPr lang="en-US" sz="2400" dirty="0"/>
              <a:t>S</a:t>
            </a:r>
            <a:r>
              <a:rPr lang="en-US" sz="2400" dirty="0" smtClean="0"/>
              <a:t>ame as duration analysis but applied to costs</a:t>
            </a:r>
          </a:p>
          <a:p>
            <a:r>
              <a:rPr lang="en-US" sz="2800" dirty="0" smtClean="0"/>
              <a:t>Informal benchmarking</a:t>
            </a:r>
          </a:p>
          <a:p>
            <a:pPr lvl="1"/>
            <a:r>
              <a:rPr lang="en-US" sz="2400" dirty="0"/>
              <a:t>A</a:t>
            </a:r>
            <a:r>
              <a:rPr lang="en-US" sz="2400" dirty="0" smtClean="0"/>
              <a:t>nalyzes similar processes in other successful organizations</a:t>
            </a:r>
            <a:endParaRPr lang="en-US" sz="2400" dirty="0"/>
          </a:p>
        </p:txBody>
      </p:sp>
      <p:sp>
        <p:nvSpPr>
          <p:cNvPr id="5" name="Title 1"/>
          <p:cNvSpPr>
            <a:spLocks noGrp="1"/>
          </p:cNvSpPr>
          <p:nvPr>
            <p:ph type="title"/>
          </p:nvPr>
        </p:nvSpPr>
        <p:spPr>
          <a:xfrm>
            <a:off x="548822" y="108645"/>
            <a:ext cx="8043333" cy="632135"/>
          </a:xfrm>
        </p:spPr>
        <p:txBody>
          <a:bodyPr/>
          <a:lstStyle/>
          <a:p>
            <a:r>
              <a:rPr lang="en-US" sz="3600" dirty="0"/>
              <a:t>Requirements </a:t>
            </a:r>
            <a:r>
              <a:rPr lang="en-US" sz="3600" dirty="0" smtClean="0"/>
              <a:t>Analysis Strategies(Cont.)</a:t>
            </a:r>
            <a:endParaRPr lang="en-US" sz="36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663" y="1"/>
            <a:ext cx="8920975" cy="6266984"/>
          </a:xfrm>
        </p:spPr>
        <p:txBody>
          <a:bodyPr/>
          <a:lstStyle/>
          <a:p>
            <a:pPr algn="ctr">
              <a:lnSpc>
                <a:spcPct val="90000"/>
              </a:lnSpc>
              <a:buNone/>
            </a:pPr>
            <a:endParaRPr lang="en-US" altLang="en-US" sz="6000" b="1" dirty="0" smtClean="0"/>
          </a:p>
          <a:p>
            <a:pPr algn="ctr">
              <a:lnSpc>
                <a:spcPct val="90000"/>
              </a:lnSpc>
              <a:buNone/>
            </a:pPr>
            <a:endParaRPr lang="en-US" altLang="en-US" sz="6000" b="1" dirty="0"/>
          </a:p>
          <a:p>
            <a:pPr algn="ctr">
              <a:lnSpc>
                <a:spcPct val="90000"/>
              </a:lnSpc>
              <a:buNone/>
            </a:pPr>
            <a:r>
              <a:rPr lang="en-US" altLang="en-US" sz="6000" b="1" dirty="0" smtClean="0"/>
              <a:t>How </a:t>
            </a:r>
            <a:r>
              <a:rPr lang="en-US" altLang="en-US" sz="6000" b="1" dirty="0"/>
              <a:t>do you close an interview? </a:t>
            </a:r>
            <a:endParaRPr lang="en-US" sz="6000" dirty="0"/>
          </a:p>
        </p:txBody>
      </p:sp>
    </p:spTree>
    <p:extLst>
      <p:ext uri="{BB962C8B-B14F-4D97-AF65-F5344CB8AC3E}">
        <p14:creationId xmlns:p14="http://schemas.microsoft.com/office/powerpoint/2010/main" val="103870843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663" y="1"/>
            <a:ext cx="8920975" cy="6266984"/>
          </a:xfrm>
        </p:spPr>
        <p:txBody>
          <a:bodyPr/>
          <a:lstStyle/>
          <a:p>
            <a:pPr marL="0" indent="0" algn="ctr">
              <a:buNone/>
            </a:pPr>
            <a:endParaRPr lang="en-US" altLang="en-US" sz="6000" b="1" dirty="0" smtClean="0">
              <a:latin typeface="Arial" panose="020B0604020202020204" pitchFamily="34" charset="0"/>
              <a:cs typeface="Arial" panose="020B0604020202020204" pitchFamily="34" charset="0"/>
            </a:endParaRPr>
          </a:p>
          <a:p>
            <a:pPr marL="0" indent="0" algn="ctr">
              <a:buNone/>
            </a:pPr>
            <a:r>
              <a:rPr lang="en-US" altLang="en-US" sz="6000" b="1" dirty="0" smtClean="0">
                <a:latin typeface="Arial" panose="020B0604020202020204" pitchFamily="34" charset="0"/>
                <a:cs typeface="Arial" panose="020B0604020202020204" pitchFamily="34" charset="0"/>
              </a:rPr>
              <a:t>What </a:t>
            </a:r>
            <a:r>
              <a:rPr lang="en-US" altLang="en-US" sz="6000" b="1" dirty="0">
                <a:latin typeface="Arial" panose="020B0604020202020204" pitchFamily="34" charset="0"/>
                <a:cs typeface="Arial" panose="020B0604020202020204" pitchFamily="34" charset="0"/>
              </a:rPr>
              <a:t>are some of the issues / concerns associated with JAD sessions? </a:t>
            </a:r>
            <a:endParaRPr lang="en-US" sz="6000" dirty="0"/>
          </a:p>
        </p:txBody>
      </p:sp>
    </p:spTree>
    <p:extLst>
      <p:ext uri="{BB962C8B-B14F-4D97-AF65-F5344CB8AC3E}">
        <p14:creationId xmlns:p14="http://schemas.microsoft.com/office/powerpoint/2010/main" val="184832950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663" y="1"/>
            <a:ext cx="8920975" cy="6266984"/>
          </a:xfrm>
        </p:spPr>
        <p:txBody>
          <a:bodyPr/>
          <a:lstStyle/>
          <a:p>
            <a:pPr marL="0" indent="0" algn="ctr">
              <a:buNone/>
            </a:pPr>
            <a:endParaRPr lang="en-US" altLang="en-US" sz="6000" b="1" dirty="0" smtClean="0">
              <a:latin typeface="Arial" panose="020B0604020202020204" pitchFamily="34" charset="0"/>
              <a:cs typeface="Arial" panose="020B0604020202020204" pitchFamily="34" charset="0"/>
            </a:endParaRPr>
          </a:p>
          <a:p>
            <a:pPr marL="0" indent="0" algn="ctr">
              <a:buNone/>
            </a:pPr>
            <a:r>
              <a:rPr lang="en-US" altLang="en-US" sz="6000" b="1" dirty="0" smtClean="0">
                <a:latin typeface="Arial" panose="020B0604020202020204" pitchFamily="34" charset="0"/>
                <a:cs typeface="Arial" panose="020B0604020202020204" pitchFamily="34" charset="0"/>
              </a:rPr>
              <a:t>How </a:t>
            </a:r>
            <a:r>
              <a:rPr lang="en-US" altLang="en-US" sz="6000" b="1" dirty="0">
                <a:latin typeface="Arial" panose="020B0604020202020204" pitchFamily="34" charset="0"/>
                <a:cs typeface="Arial" panose="020B0604020202020204" pitchFamily="34" charset="0"/>
              </a:rPr>
              <a:t>are participants chosen for JAD sessions? </a:t>
            </a:r>
          </a:p>
          <a:p>
            <a:endParaRPr lang="en-US" dirty="0"/>
          </a:p>
        </p:txBody>
      </p:sp>
    </p:spTree>
    <p:extLst>
      <p:ext uri="{BB962C8B-B14F-4D97-AF65-F5344CB8AC3E}">
        <p14:creationId xmlns:p14="http://schemas.microsoft.com/office/powerpoint/2010/main" val="71448878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663" y="1"/>
            <a:ext cx="8920975" cy="6266984"/>
          </a:xfrm>
        </p:spPr>
        <p:txBody>
          <a:bodyPr/>
          <a:lstStyle/>
          <a:p>
            <a:pPr>
              <a:lnSpc>
                <a:spcPct val="90000"/>
              </a:lnSpc>
              <a:buNone/>
            </a:pPr>
            <a:endParaRPr lang="en-US" altLang="en-US" b="1" dirty="0"/>
          </a:p>
          <a:p>
            <a:pPr marL="0" indent="0" algn="ctr">
              <a:buNone/>
            </a:pPr>
            <a:endParaRPr lang="en-US" sz="6000" b="1" dirty="0" smtClean="0">
              <a:latin typeface="Arial" panose="020B0604020202020204" pitchFamily="34" charset="0"/>
              <a:cs typeface="Arial" panose="020B0604020202020204" pitchFamily="34" charset="0"/>
            </a:endParaRPr>
          </a:p>
          <a:p>
            <a:pPr marL="0" indent="0" algn="ctr">
              <a:buNone/>
            </a:pPr>
            <a:r>
              <a:rPr lang="en-US" sz="6000" b="1" dirty="0" smtClean="0">
                <a:latin typeface="Arial" panose="020B0604020202020204" pitchFamily="34" charset="0"/>
                <a:cs typeface="Arial" panose="020B0604020202020204" pitchFamily="34" charset="0"/>
              </a:rPr>
              <a:t>What </a:t>
            </a:r>
            <a:r>
              <a:rPr lang="en-US" sz="6000" b="1" dirty="0">
                <a:latin typeface="Arial" panose="020B0604020202020204" pitchFamily="34" charset="0"/>
                <a:cs typeface="Arial" panose="020B0604020202020204" pitchFamily="34" charset="0"/>
              </a:rPr>
              <a:t>must be decided on before a questionnaire is distributed? </a:t>
            </a:r>
            <a:endParaRPr lang="en-US" sz="6000" dirty="0"/>
          </a:p>
        </p:txBody>
      </p:sp>
    </p:spTree>
    <p:extLst>
      <p:ext uri="{BB962C8B-B14F-4D97-AF65-F5344CB8AC3E}">
        <p14:creationId xmlns:p14="http://schemas.microsoft.com/office/powerpoint/2010/main" val="180578357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663" y="1"/>
            <a:ext cx="8920975" cy="6266984"/>
          </a:xfrm>
        </p:spPr>
        <p:txBody>
          <a:bodyPr/>
          <a:lstStyle/>
          <a:p>
            <a:pPr>
              <a:lnSpc>
                <a:spcPct val="90000"/>
              </a:lnSpc>
              <a:buNone/>
            </a:pPr>
            <a:endParaRPr lang="en-US" altLang="en-US" b="1" dirty="0"/>
          </a:p>
          <a:p>
            <a:endParaRPr lang="en-US" dirty="0"/>
          </a:p>
        </p:txBody>
      </p:sp>
      <p:sp>
        <p:nvSpPr>
          <p:cNvPr id="2" name="Rectangle 1"/>
          <p:cNvSpPr/>
          <p:nvPr/>
        </p:nvSpPr>
        <p:spPr>
          <a:xfrm>
            <a:off x="11150" y="46377"/>
            <a:ext cx="9032488" cy="3785652"/>
          </a:xfrm>
          <a:prstGeom prst="rect">
            <a:avLst/>
          </a:prstGeom>
        </p:spPr>
        <p:txBody>
          <a:bodyPr wrap="square">
            <a:spAutoFit/>
          </a:bodyPr>
          <a:lstStyle/>
          <a:p>
            <a:pPr lvl="0" algn="ctr"/>
            <a:endParaRPr lang="en-US" sz="6000" b="1" dirty="0" smtClean="0">
              <a:latin typeface="Arial" panose="020B0604020202020204" pitchFamily="34" charset="0"/>
              <a:cs typeface="Arial" panose="020B0604020202020204" pitchFamily="34" charset="0"/>
            </a:endParaRPr>
          </a:p>
          <a:p>
            <a:pPr lvl="0" algn="ctr"/>
            <a:endParaRPr lang="en-US" sz="6000" b="1" dirty="0">
              <a:latin typeface="Arial" panose="020B0604020202020204" pitchFamily="34" charset="0"/>
              <a:cs typeface="Arial" panose="020B0604020202020204" pitchFamily="34" charset="0"/>
            </a:endParaRPr>
          </a:p>
          <a:p>
            <a:pPr lvl="0" algn="ctr"/>
            <a:r>
              <a:rPr lang="en-US" sz="6000" b="1" dirty="0" smtClean="0">
                <a:latin typeface="Arial" panose="020B0604020202020204" pitchFamily="34" charset="0"/>
                <a:cs typeface="Arial" panose="020B0604020202020204" pitchFamily="34" charset="0"/>
              </a:rPr>
              <a:t>What </a:t>
            </a:r>
            <a:r>
              <a:rPr lang="en-US" sz="6000" b="1" dirty="0">
                <a:latin typeface="Arial" panose="020B0604020202020204" pitchFamily="34" charset="0"/>
                <a:cs typeface="Arial" panose="020B0604020202020204" pitchFamily="34" charset="0"/>
              </a:rPr>
              <a:t>is an informal system? </a:t>
            </a:r>
            <a:endParaRPr lang="en-US" sz="60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528138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663" y="1"/>
            <a:ext cx="8920975" cy="6266984"/>
          </a:xfrm>
        </p:spPr>
        <p:txBody>
          <a:bodyPr/>
          <a:lstStyle/>
          <a:p>
            <a:pPr>
              <a:lnSpc>
                <a:spcPct val="90000"/>
              </a:lnSpc>
              <a:buNone/>
            </a:pPr>
            <a:endParaRPr lang="en-US" altLang="en-US" b="1" dirty="0"/>
          </a:p>
          <a:p>
            <a:endParaRPr lang="en-US" dirty="0"/>
          </a:p>
        </p:txBody>
      </p:sp>
    </p:spTree>
    <p:extLst>
      <p:ext uri="{BB962C8B-B14F-4D97-AF65-F5344CB8AC3E}">
        <p14:creationId xmlns:p14="http://schemas.microsoft.com/office/powerpoint/2010/main" val="48040152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663" y="1"/>
            <a:ext cx="8920975" cy="6266984"/>
          </a:xfrm>
        </p:spPr>
        <p:txBody>
          <a:bodyPr/>
          <a:lstStyle/>
          <a:p>
            <a:pPr>
              <a:lnSpc>
                <a:spcPct val="90000"/>
              </a:lnSpc>
              <a:buNone/>
            </a:pPr>
            <a:endParaRPr lang="en-US" altLang="en-US" b="1" dirty="0"/>
          </a:p>
          <a:p>
            <a:endParaRPr lang="en-US" dirty="0"/>
          </a:p>
        </p:txBody>
      </p:sp>
    </p:spTree>
    <p:extLst>
      <p:ext uri="{BB962C8B-B14F-4D97-AF65-F5344CB8AC3E}">
        <p14:creationId xmlns:p14="http://schemas.microsoft.com/office/powerpoint/2010/main" val="32672228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9144000" cy="6342927"/>
          </a:xfrm>
        </p:spPr>
        <p:txBody>
          <a:bodyPr/>
          <a:lstStyle/>
          <a:p>
            <a:pPr marL="0" indent="0" algn="ctr">
              <a:buNone/>
            </a:pPr>
            <a:r>
              <a:rPr lang="en-US" sz="3750" dirty="0"/>
              <a:t> </a:t>
            </a:r>
          </a:p>
          <a:p>
            <a:pPr marL="0" indent="0">
              <a:buNone/>
            </a:pPr>
            <a:r>
              <a:rPr lang="en-US" sz="4000" b="1" dirty="0"/>
              <a:t>Jessica has asked the users to generate a list of problems with the current system and to prioritize the problems in order of importance. Jessica then generated all the possible causes for the problems, starting with the most important. Jessica is identifying improvement opportunities through root cause analysis</a:t>
            </a:r>
            <a:r>
              <a:rPr lang="en-US" sz="4000" b="1" dirty="0" smtClean="0"/>
              <a:t>. T / F</a:t>
            </a:r>
            <a:endParaRPr lang="en-US" sz="4000" b="1" dirty="0"/>
          </a:p>
          <a:p>
            <a:pPr marL="0" indent="0">
              <a:buNone/>
            </a:pPr>
            <a:endParaRPr lang="en-US" dirty="0"/>
          </a:p>
        </p:txBody>
      </p:sp>
    </p:spTree>
    <p:extLst>
      <p:ext uri="{BB962C8B-B14F-4D97-AF65-F5344CB8AC3E}">
        <p14:creationId xmlns:p14="http://schemas.microsoft.com/office/powerpoint/2010/main" val="1150961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buNone/>
            </a:pPr>
            <a:r>
              <a:rPr lang="en-US" sz="5063" b="1" dirty="0"/>
              <a:t>The executive summary is an important component of the system proposal because it is used for convincing the busy executives of the merits of the project as briefly as possible</a:t>
            </a:r>
            <a:r>
              <a:rPr lang="en-US" sz="5063" b="1" dirty="0" smtClean="0"/>
              <a:t>. T / F</a:t>
            </a:r>
            <a:endParaRPr lang="en-US" sz="5063" b="1" dirty="0"/>
          </a:p>
          <a:p>
            <a:pPr marL="0" indent="0">
              <a:buNone/>
            </a:pPr>
            <a:endParaRPr lang="en-US" dirty="0"/>
          </a:p>
        </p:txBody>
      </p:sp>
    </p:spTree>
    <p:extLst>
      <p:ext uri="{BB962C8B-B14F-4D97-AF65-F5344CB8AC3E}">
        <p14:creationId xmlns:p14="http://schemas.microsoft.com/office/powerpoint/2010/main" val="2529900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buNone/>
            </a:pPr>
            <a:r>
              <a:rPr lang="en-US" b="1" dirty="0" smtClean="0"/>
              <a:t> </a:t>
            </a:r>
            <a:r>
              <a:rPr lang="en-US" sz="3375" b="1" dirty="0"/>
              <a:t>Kristin, a systems analyst, needs to know detailed information about the accounts receivable process, but she is not concerned with accounts payable or general ledger, or the integration of this information. Her analysis will assist her in designing a To-Be system for the accounts receivable department. The appropriate requirements-gathering technique to be used would be interviewing</a:t>
            </a:r>
            <a:r>
              <a:rPr lang="en-US" sz="3375" b="1" dirty="0" smtClean="0"/>
              <a:t>. T / F</a:t>
            </a:r>
            <a:endParaRPr lang="en-US" b="1" dirty="0" smtClean="0"/>
          </a:p>
          <a:p>
            <a:pPr marL="0" indent="0">
              <a:buNone/>
            </a:pPr>
            <a:r>
              <a:rPr lang="en-US" dirty="0" smtClean="0"/>
              <a:t> </a:t>
            </a:r>
            <a:endParaRPr lang="en-US" dirty="0"/>
          </a:p>
        </p:txBody>
      </p:sp>
    </p:spTree>
    <p:extLst>
      <p:ext uri="{BB962C8B-B14F-4D97-AF65-F5344CB8AC3E}">
        <p14:creationId xmlns:p14="http://schemas.microsoft.com/office/powerpoint/2010/main" val="163656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None/>
            </a:pPr>
            <a:endParaRPr lang="en-US" sz="6600" b="1" dirty="0" smtClean="0"/>
          </a:p>
          <a:p>
            <a:pPr marL="0" indent="0" algn="ctr">
              <a:buNone/>
            </a:pPr>
            <a:r>
              <a:rPr lang="en-US" sz="6600" b="1" dirty="0" smtClean="0"/>
              <a:t>What do we focus on during the Analysis Phase </a:t>
            </a:r>
            <a:r>
              <a:rPr lang="en-US" sz="6600" b="1" dirty="0"/>
              <a:t>of the </a:t>
            </a:r>
            <a:r>
              <a:rPr lang="en-US" sz="6600" b="1" dirty="0" smtClean="0"/>
              <a:t>SDLC? </a:t>
            </a:r>
            <a:endParaRPr lang="en-US" altLang="en-US" sz="6600" b="1" dirty="0" smtClean="0"/>
          </a:p>
        </p:txBody>
      </p:sp>
    </p:spTree>
    <p:extLst>
      <p:ext uri="{BB962C8B-B14F-4D97-AF65-F5344CB8AC3E}">
        <p14:creationId xmlns:p14="http://schemas.microsoft.com/office/powerpoint/2010/main" val="395957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None/>
            </a:pPr>
            <a:endParaRPr lang="en-US" sz="6600" b="1" dirty="0" smtClean="0"/>
          </a:p>
          <a:p>
            <a:pPr marL="0" indent="0" algn="ctr">
              <a:buNone/>
            </a:pPr>
            <a:r>
              <a:rPr lang="en-US" sz="6600" b="1" dirty="0" smtClean="0"/>
              <a:t>What </a:t>
            </a:r>
            <a:r>
              <a:rPr lang="en-US" sz="6600" b="1" dirty="0"/>
              <a:t>is the final deliverable from the analysis phase? </a:t>
            </a:r>
            <a:endParaRPr lang="en-US" sz="6600" dirty="0"/>
          </a:p>
        </p:txBody>
      </p:sp>
    </p:spTree>
    <p:extLst>
      <p:ext uri="{BB962C8B-B14F-4D97-AF65-F5344CB8AC3E}">
        <p14:creationId xmlns:p14="http://schemas.microsoft.com/office/powerpoint/2010/main" val="39606842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FontTx/>
              <a:buNone/>
            </a:pPr>
            <a:endParaRPr lang="en-US" sz="6600" b="1" dirty="0" smtClean="0"/>
          </a:p>
          <a:p>
            <a:pPr marL="0" indent="0" algn="ctr">
              <a:buFontTx/>
              <a:buNone/>
            </a:pPr>
            <a:r>
              <a:rPr lang="en-US" sz="6600" b="1" dirty="0" smtClean="0"/>
              <a:t>What </a:t>
            </a:r>
            <a:r>
              <a:rPr lang="en-US" sz="6600" b="1" dirty="0"/>
              <a:t>is in the system proposal? </a:t>
            </a:r>
            <a:endParaRPr lang="en-US" altLang="en-US" sz="6600" b="1" dirty="0" smtClean="0"/>
          </a:p>
        </p:txBody>
      </p:sp>
    </p:spTree>
    <p:extLst>
      <p:ext uri="{BB962C8B-B14F-4D97-AF65-F5344CB8AC3E}">
        <p14:creationId xmlns:p14="http://schemas.microsoft.com/office/powerpoint/2010/main" val="98667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FontTx/>
              <a:buNone/>
            </a:pPr>
            <a:r>
              <a:rPr lang="en-US" sz="6600" b="1" dirty="0" smtClean="0"/>
              <a:t>What </a:t>
            </a:r>
            <a:r>
              <a:rPr lang="en-US" sz="6600" b="1" dirty="0"/>
              <a:t>is the most important purpose of the requirements definition document? </a:t>
            </a:r>
            <a:endParaRPr lang="en-US" altLang="en-US" sz="6600" b="1" dirty="0" smtClean="0"/>
          </a:p>
        </p:txBody>
      </p:sp>
    </p:spTree>
    <p:extLst>
      <p:ext uri="{BB962C8B-B14F-4D97-AF65-F5344CB8AC3E}">
        <p14:creationId xmlns:p14="http://schemas.microsoft.com/office/powerpoint/2010/main" val="225711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FontTx/>
              <a:buNone/>
            </a:pPr>
            <a:endParaRPr lang="en-US" sz="6600" b="1" dirty="0" smtClean="0"/>
          </a:p>
          <a:p>
            <a:pPr marL="0" indent="0" algn="ctr">
              <a:buFontTx/>
              <a:buNone/>
            </a:pPr>
            <a:r>
              <a:rPr lang="en-US" sz="6600" b="1" dirty="0" smtClean="0"/>
              <a:t>What </a:t>
            </a:r>
            <a:r>
              <a:rPr lang="en-US" sz="6600" b="1" dirty="0"/>
              <a:t>is included in a requirements definition report? </a:t>
            </a:r>
            <a:endParaRPr lang="en-US" altLang="en-US" sz="6600" b="1" dirty="0" smtClean="0"/>
          </a:p>
        </p:txBody>
      </p:sp>
    </p:spTree>
    <p:extLst>
      <p:ext uri="{BB962C8B-B14F-4D97-AF65-F5344CB8AC3E}">
        <p14:creationId xmlns:p14="http://schemas.microsoft.com/office/powerpoint/2010/main" val="32387744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None/>
            </a:pPr>
            <a:endParaRPr lang="en-US" sz="6600" b="1" dirty="0" smtClean="0"/>
          </a:p>
          <a:p>
            <a:pPr marL="0" indent="0" algn="ctr">
              <a:buNone/>
            </a:pPr>
            <a:r>
              <a:rPr lang="en-US" sz="6600" b="1" dirty="0" smtClean="0"/>
              <a:t>What </a:t>
            </a:r>
            <a:r>
              <a:rPr lang="en-US" sz="6600" b="1" dirty="0"/>
              <a:t>do we focus on during the analysis process? </a:t>
            </a:r>
            <a:endParaRPr lang="en-US" sz="6600" dirty="0"/>
          </a:p>
        </p:txBody>
      </p:sp>
    </p:spTree>
    <p:extLst>
      <p:ext uri="{BB962C8B-B14F-4D97-AF65-F5344CB8AC3E}">
        <p14:creationId xmlns:p14="http://schemas.microsoft.com/office/powerpoint/2010/main" val="689943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548822" y="0"/>
            <a:ext cx="8043333" cy="855023"/>
          </a:xfrm>
        </p:spPr>
        <p:txBody>
          <a:bodyPr/>
          <a:lstStyle/>
          <a:p>
            <a:pPr eaLnBrk="1" hangingPunct="1"/>
            <a:r>
              <a:rPr lang="en-US" sz="5400" dirty="0" smtClean="0"/>
              <a:t>Learning Objectives</a:t>
            </a:r>
          </a:p>
        </p:txBody>
      </p:sp>
      <p:sp>
        <p:nvSpPr>
          <p:cNvPr id="3" name="Content Placeholder 2"/>
          <p:cNvSpPr>
            <a:spLocks noGrp="1"/>
          </p:cNvSpPr>
          <p:nvPr>
            <p:ph idx="1"/>
          </p:nvPr>
        </p:nvSpPr>
        <p:spPr>
          <a:xfrm>
            <a:off x="1" y="1009403"/>
            <a:ext cx="9488384" cy="5308269"/>
          </a:xfrm>
        </p:spPr>
        <p:txBody>
          <a:bodyPr rtlCol="0">
            <a:noAutofit/>
          </a:bodyPr>
          <a:lstStyle/>
          <a:p>
            <a:pPr eaLnBrk="1" fontAlgn="auto" hangingPunct="1">
              <a:spcBef>
                <a:spcPts val="500"/>
              </a:spcBef>
              <a:spcAft>
                <a:spcPts val="0"/>
              </a:spcAft>
              <a:buFont typeface="Arial" pitchFamily="34" charset="0"/>
              <a:buChar char="•"/>
              <a:defRPr/>
            </a:pPr>
            <a:r>
              <a:rPr lang="en-US" sz="2800" dirty="0" smtClean="0">
                <a:ea typeface="+mn-ea"/>
                <a:cs typeface="+mn-cs"/>
              </a:rPr>
              <a:t>Learn how to create a requirements definition</a:t>
            </a:r>
          </a:p>
          <a:p>
            <a:pPr fontAlgn="auto">
              <a:spcBef>
                <a:spcPts val="500"/>
              </a:spcBef>
              <a:spcAft>
                <a:spcPts val="0"/>
              </a:spcAft>
              <a:buFont typeface="Arial" pitchFamily="34" charset="0"/>
              <a:buChar char="•"/>
              <a:defRPr/>
            </a:pPr>
            <a:r>
              <a:rPr lang="en-US" sz="2800" dirty="0" smtClean="0">
                <a:ea typeface="+mn-ea"/>
                <a:cs typeface="+mn-cs"/>
              </a:rPr>
              <a:t>Learn various requirements analysis techniques</a:t>
            </a:r>
          </a:p>
          <a:p>
            <a:pPr fontAlgn="auto">
              <a:spcBef>
                <a:spcPts val="500"/>
              </a:spcBef>
              <a:spcAft>
                <a:spcPts val="0"/>
              </a:spcAft>
              <a:buFont typeface="Arial" pitchFamily="34" charset="0"/>
              <a:buChar char="•"/>
              <a:defRPr/>
            </a:pPr>
            <a:r>
              <a:rPr lang="en-US" sz="2800" dirty="0" smtClean="0">
                <a:ea typeface="+mn-ea"/>
                <a:cs typeface="+mn-cs"/>
              </a:rPr>
              <a:t>Learn when to use each requirements </a:t>
            </a:r>
            <a:r>
              <a:rPr lang="en-US" sz="2800" dirty="0" smtClean="0"/>
              <a:t>analysis techniques</a:t>
            </a:r>
            <a:endParaRPr lang="en-US" sz="2800" dirty="0" smtClean="0">
              <a:ea typeface="+mn-ea"/>
              <a:cs typeface="+mn-cs"/>
            </a:endParaRPr>
          </a:p>
          <a:p>
            <a:pPr eaLnBrk="1" fontAlgn="auto" hangingPunct="1">
              <a:spcBef>
                <a:spcPts val="500"/>
              </a:spcBef>
              <a:spcAft>
                <a:spcPts val="0"/>
              </a:spcAft>
              <a:buFont typeface="Arial" pitchFamily="34" charset="0"/>
              <a:buChar char="•"/>
              <a:defRPr/>
            </a:pPr>
            <a:r>
              <a:rPr lang="en-US" sz="2800" dirty="0" smtClean="0">
                <a:ea typeface="+mn-ea"/>
                <a:cs typeface="+mn-cs"/>
              </a:rPr>
              <a:t>Learn how to gather requirements using interviews, JAD sessions, questionnaires, document analysis &amp; observation</a:t>
            </a:r>
          </a:p>
          <a:p>
            <a:pPr eaLnBrk="1" fontAlgn="auto" hangingPunct="1">
              <a:spcBef>
                <a:spcPts val="500"/>
              </a:spcBef>
              <a:spcAft>
                <a:spcPts val="0"/>
              </a:spcAft>
              <a:buFont typeface="Arial" pitchFamily="34" charset="0"/>
              <a:buChar char="•"/>
              <a:defRPr/>
            </a:pPr>
            <a:r>
              <a:rPr lang="en-US" sz="2800" dirty="0" smtClean="0">
                <a:ea typeface="+mn-ea"/>
                <a:cs typeface="+mn-cs"/>
              </a:rPr>
              <a:t>Learn various requirements documentation techniques such as concept maps, story cards &amp; task-lists</a:t>
            </a:r>
            <a:endParaRPr lang="en-US" sz="2800" dirty="0" smtClean="0">
              <a:ea typeface="+mn-ea"/>
            </a:endParaRPr>
          </a:p>
          <a:p>
            <a:pPr eaLnBrk="1" fontAlgn="auto" hangingPunct="1">
              <a:spcBef>
                <a:spcPts val="500"/>
              </a:spcBef>
              <a:spcAft>
                <a:spcPts val="0"/>
              </a:spcAft>
              <a:buFont typeface="Arial" pitchFamily="34" charset="0"/>
              <a:buChar char="•"/>
              <a:defRPr/>
            </a:pPr>
            <a:r>
              <a:rPr lang="en-US" sz="2800" dirty="0" smtClean="0">
                <a:ea typeface="+mn-ea"/>
                <a:cs typeface="+mn-cs"/>
              </a:rPr>
              <a:t>Understand when to use each requirements-gathering technique</a:t>
            </a:r>
          </a:p>
          <a:p>
            <a:pPr eaLnBrk="1" fontAlgn="auto" hangingPunct="1">
              <a:spcBef>
                <a:spcPts val="500"/>
              </a:spcBef>
              <a:spcAft>
                <a:spcPts val="0"/>
              </a:spcAft>
              <a:buFont typeface="Arial" pitchFamily="34" charset="0"/>
              <a:buChar char="•"/>
              <a:defRPr/>
            </a:pPr>
            <a:r>
              <a:rPr lang="en-US" sz="2800" dirty="0" smtClean="0">
                <a:ea typeface="+mn-ea"/>
                <a:cs typeface="+mn-cs"/>
              </a:rPr>
              <a:t>Be able to begin the creation of a system proposal</a:t>
            </a:r>
            <a:endParaRPr lang="en-US" sz="2800" dirty="0">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None/>
            </a:pPr>
            <a:r>
              <a:rPr lang="en-US" sz="6600" b="1" dirty="0" smtClean="0"/>
              <a:t>What </a:t>
            </a:r>
            <a:r>
              <a:rPr lang="en-US" sz="6600" b="1" dirty="0"/>
              <a:t>are some of the problem areas encountered during </a:t>
            </a:r>
            <a:r>
              <a:rPr lang="en-US" sz="6600" b="1" dirty="0" smtClean="0"/>
              <a:t>the analysis </a:t>
            </a:r>
            <a:r>
              <a:rPr lang="en-US" sz="6600" b="1" dirty="0"/>
              <a:t>phase? </a:t>
            </a:r>
            <a:endParaRPr lang="en-US" sz="6600" dirty="0"/>
          </a:p>
        </p:txBody>
      </p:sp>
    </p:spTree>
    <p:extLst>
      <p:ext uri="{BB962C8B-B14F-4D97-AF65-F5344CB8AC3E}">
        <p14:creationId xmlns:p14="http://schemas.microsoft.com/office/powerpoint/2010/main" val="18837841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FontTx/>
              <a:buNone/>
            </a:pPr>
            <a:endParaRPr lang="en-US" sz="6600" b="1" dirty="0" smtClean="0"/>
          </a:p>
          <a:p>
            <a:pPr marL="0" indent="0" algn="ctr">
              <a:buFontTx/>
              <a:buNone/>
            </a:pPr>
            <a:r>
              <a:rPr lang="en-US" sz="6600" b="1" dirty="0" smtClean="0"/>
              <a:t>Under </a:t>
            </a:r>
            <a:r>
              <a:rPr lang="en-US" sz="6600" b="1" dirty="0"/>
              <a:t>what conditions would you use root cause analysis? </a:t>
            </a:r>
            <a:endParaRPr lang="en-US" altLang="en-US" sz="6600" b="1" dirty="0" smtClean="0"/>
          </a:p>
        </p:txBody>
      </p:sp>
    </p:spTree>
    <p:extLst>
      <p:ext uri="{BB962C8B-B14F-4D97-AF65-F5344CB8AC3E}">
        <p14:creationId xmlns:p14="http://schemas.microsoft.com/office/powerpoint/2010/main" val="16679638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2" y="108645"/>
            <a:ext cx="8043333" cy="562687"/>
          </a:xfrm>
        </p:spPr>
        <p:txBody>
          <a:bodyPr/>
          <a:lstStyle/>
          <a:p>
            <a:r>
              <a:rPr lang="en-US" sz="4000" dirty="0" smtClean="0"/>
              <a:t>Requirements Gathering Techniques</a:t>
            </a:r>
            <a:endParaRPr lang="en-US" sz="4000" dirty="0"/>
          </a:p>
        </p:txBody>
      </p:sp>
      <p:sp>
        <p:nvSpPr>
          <p:cNvPr id="3" name="Content Placeholder 2"/>
          <p:cNvSpPr>
            <a:spLocks noGrp="1"/>
          </p:cNvSpPr>
          <p:nvPr>
            <p:ph idx="1"/>
          </p:nvPr>
        </p:nvSpPr>
        <p:spPr>
          <a:xfrm>
            <a:off x="0" y="567159"/>
            <a:ext cx="9144000" cy="5590573"/>
          </a:xfrm>
        </p:spPr>
        <p:txBody>
          <a:bodyPr/>
          <a:lstStyle/>
          <a:p>
            <a:r>
              <a:rPr lang="en-US" sz="3600" dirty="0" smtClean="0"/>
              <a:t>Process is used to:</a:t>
            </a:r>
          </a:p>
          <a:p>
            <a:pPr lvl="1"/>
            <a:r>
              <a:rPr lang="en-US" sz="3200" dirty="0" smtClean="0"/>
              <a:t>Uncover all requirements (those uncovered late in the process are more difficult to incorporate)</a:t>
            </a:r>
          </a:p>
          <a:p>
            <a:pPr lvl="1"/>
            <a:r>
              <a:rPr lang="en-US" sz="3200" dirty="0" smtClean="0"/>
              <a:t>Build support and trust among users</a:t>
            </a:r>
          </a:p>
          <a:p>
            <a:pPr>
              <a:spcBef>
                <a:spcPts val="600"/>
              </a:spcBef>
            </a:pPr>
            <a:r>
              <a:rPr lang="en-US" sz="3600" dirty="0" smtClean="0"/>
              <a:t>Which technique(s) to use?</a:t>
            </a:r>
          </a:p>
          <a:p>
            <a:pPr lvl="1">
              <a:spcBef>
                <a:spcPts val="600"/>
              </a:spcBef>
            </a:pPr>
            <a:r>
              <a:rPr lang="en-US" sz="3200" dirty="0" smtClean="0"/>
              <a:t>Interviews</a:t>
            </a:r>
          </a:p>
          <a:p>
            <a:pPr lvl="1">
              <a:spcBef>
                <a:spcPts val="600"/>
              </a:spcBef>
            </a:pPr>
            <a:r>
              <a:rPr lang="en-US" sz="3200" dirty="0" smtClean="0"/>
              <a:t>Joint Application Development (JAD)</a:t>
            </a:r>
          </a:p>
          <a:p>
            <a:pPr lvl="1">
              <a:spcBef>
                <a:spcPts val="600"/>
              </a:spcBef>
            </a:pPr>
            <a:r>
              <a:rPr lang="en-US" sz="3200" dirty="0" smtClean="0"/>
              <a:t>Questionnaires</a:t>
            </a:r>
          </a:p>
          <a:p>
            <a:pPr lvl="1">
              <a:spcBef>
                <a:spcPts val="600"/>
              </a:spcBef>
            </a:pPr>
            <a:r>
              <a:rPr lang="en-US" sz="3200" dirty="0" smtClean="0"/>
              <a:t>Document analysis</a:t>
            </a:r>
          </a:p>
          <a:p>
            <a:pPr lvl="1">
              <a:spcBef>
                <a:spcPts val="600"/>
              </a:spcBef>
            </a:pPr>
            <a:r>
              <a:rPr lang="en-US" sz="3200" dirty="0" smtClean="0"/>
              <a:t>Observation</a:t>
            </a:r>
            <a:endParaRPr lang="en-US" sz="3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8948057" cy="6217920"/>
          </a:xfrm>
        </p:spPr>
        <p:txBody>
          <a:bodyPr/>
          <a:lstStyle/>
          <a:p>
            <a:pPr marL="0" indent="0" algn="ctr">
              <a:buNone/>
            </a:pPr>
            <a:r>
              <a:rPr lang="en-US" altLang="en-US" sz="5400" b="1" dirty="0" smtClean="0"/>
              <a:t>Interviews</a:t>
            </a:r>
          </a:p>
          <a:p>
            <a:pPr>
              <a:buNone/>
            </a:pPr>
            <a:r>
              <a:rPr lang="en-US" altLang="en-US" sz="3200" b="1" dirty="0"/>
              <a:t>Interview</a:t>
            </a:r>
            <a:r>
              <a:rPr lang="en-US" altLang="en-US" sz="3200" dirty="0"/>
              <a:t> - a fact-finding technique whereby the systems analysts collect information from individuals through face-to-face interaction. </a:t>
            </a:r>
          </a:p>
          <a:p>
            <a:pPr lvl="1"/>
            <a:r>
              <a:rPr lang="en-US" altLang="en-US" sz="2800" dirty="0" smtClean="0">
                <a:cs typeface="Times New Roman" panose="02020603050405020304" pitchFamily="18" charset="0"/>
              </a:rPr>
              <a:t>Find facts</a:t>
            </a:r>
          </a:p>
          <a:p>
            <a:pPr lvl="1"/>
            <a:r>
              <a:rPr lang="en-US" altLang="en-US" sz="2800" dirty="0" smtClean="0">
                <a:cs typeface="Times New Roman" panose="02020603050405020304" pitchFamily="18" charset="0"/>
              </a:rPr>
              <a:t>Verify </a:t>
            </a:r>
            <a:r>
              <a:rPr lang="en-US" altLang="en-US" sz="2800" dirty="0">
                <a:cs typeface="Times New Roman" panose="02020603050405020304" pitchFamily="18" charset="0"/>
              </a:rPr>
              <a:t>facts</a:t>
            </a:r>
          </a:p>
          <a:p>
            <a:pPr lvl="1"/>
            <a:r>
              <a:rPr lang="en-US" altLang="en-US" sz="2800" dirty="0">
                <a:cs typeface="Times New Roman" panose="02020603050405020304" pitchFamily="18" charset="0"/>
              </a:rPr>
              <a:t>Clarify facts</a:t>
            </a:r>
          </a:p>
          <a:p>
            <a:pPr lvl="1"/>
            <a:r>
              <a:rPr lang="en-US" altLang="en-US" sz="2800" dirty="0">
                <a:cs typeface="Times New Roman" panose="02020603050405020304" pitchFamily="18" charset="0"/>
              </a:rPr>
              <a:t>Generate enthusiasm</a:t>
            </a:r>
          </a:p>
          <a:p>
            <a:pPr lvl="1"/>
            <a:r>
              <a:rPr lang="en-US" altLang="en-US" sz="2800" dirty="0">
                <a:cs typeface="Times New Roman" panose="02020603050405020304" pitchFamily="18" charset="0"/>
              </a:rPr>
              <a:t>Get the end-user involved</a:t>
            </a:r>
          </a:p>
          <a:p>
            <a:pPr lvl="1"/>
            <a:r>
              <a:rPr lang="en-US" altLang="en-US" sz="2800" dirty="0">
                <a:cs typeface="Times New Roman" panose="02020603050405020304" pitchFamily="18" charset="0"/>
              </a:rPr>
              <a:t>Identify requirements</a:t>
            </a:r>
          </a:p>
          <a:p>
            <a:pPr lvl="1"/>
            <a:r>
              <a:rPr lang="en-US" altLang="en-US" sz="2800" dirty="0">
                <a:cs typeface="Times New Roman" panose="02020603050405020304" pitchFamily="18" charset="0"/>
              </a:rPr>
              <a:t>Solicit ideas and opinions</a:t>
            </a:r>
            <a:r>
              <a:rPr lang="en-US" altLang="en-US" sz="2800" dirty="0"/>
              <a:t> </a:t>
            </a:r>
          </a:p>
          <a:p>
            <a:pPr marL="0" indent="0">
              <a:buNone/>
            </a:pPr>
            <a:endParaRPr lang="en-US" dirty="0"/>
          </a:p>
        </p:txBody>
      </p:sp>
      <p:sp>
        <p:nvSpPr>
          <p:cNvPr id="4" name="Text Box 4"/>
          <p:cNvSpPr txBox="1">
            <a:spLocks noChangeArrowheads="1"/>
          </p:cNvSpPr>
          <p:nvPr/>
        </p:nvSpPr>
        <p:spPr bwMode="auto">
          <a:xfrm>
            <a:off x="4987833" y="2712720"/>
            <a:ext cx="3832075" cy="2246769"/>
          </a:xfrm>
          <a:prstGeom prst="rect">
            <a:avLst/>
          </a:prstGeom>
          <a:solidFill>
            <a:schemeClr val="bg1"/>
          </a:solidFill>
          <a:ln w="12700">
            <a:solidFill>
              <a:schemeClr val="tx1"/>
            </a:solidFill>
            <a:miter lim="800000"/>
            <a:headEnd type="none" w="sm" len="sm"/>
            <a:tailEnd type="none" w="sm" len="sm"/>
          </a:ln>
        </p:spPr>
        <p:txBody>
          <a:bodyPr wrap="square">
            <a:spAutoFit/>
          </a:bodyP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20000"/>
              </a:spcBef>
            </a:pPr>
            <a:r>
              <a:rPr lang="en-US" altLang="en-US" sz="2800" dirty="0"/>
              <a:t>The personal interview is generally recognized as the most important and most often used fact-finding technique</a:t>
            </a:r>
            <a:r>
              <a:rPr lang="en-US" altLang="en-US" dirty="0"/>
              <a:t>.</a:t>
            </a:r>
            <a:endParaRPr lang="en-US" altLang="en-US" b="1" dirty="0"/>
          </a:p>
        </p:txBody>
      </p:sp>
    </p:spTree>
    <p:extLst>
      <p:ext uri="{BB962C8B-B14F-4D97-AF65-F5344CB8AC3E}">
        <p14:creationId xmlns:p14="http://schemas.microsoft.com/office/powerpoint/2010/main" val="31074978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9053717" cy="6048103"/>
          </a:xfrm>
        </p:spPr>
        <p:txBody>
          <a:bodyPr/>
          <a:lstStyle/>
          <a:p>
            <a:pPr marL="0" indent="0">
              <a:buNone/>
            </a:pPr>
            <a:r>
              <a:rPr lang="en-US" altLang="en-US" sz="4000" b="1" dirty="0"/>
              <a:t>Types of Interviews and </a:t>
            </a:r>
            <a:r>
              <a:rPr lang="en-US" altLang="en-US" sz="4000" b="1" dirty="0" smtClean="0"/>
              <a:t>Questions</a:t>
            </a:r>
          </a:p>
          <a:p>
            <a:pPr>
              <a:lnSpc>
                <a:spcPct val="90000"/>
              </a:lnSpc>
              <a:buNone/>
            </a:pPr>
            <a:r>
              <a:rPr lang="en-US" altLang="en-US" sz="2800" b="1" dirty="0"/>
              <a:t>Unstructured interview</a:t>
            </a:r>
            <a:r>
              <a:rPr lang="en-US" altLang="en-US" sz="2800" dirty="0"/>
              <a:t> –conducted with only a general goal or subject in mind and with few, if any, specific questions. The interviewer counts on the interviewee to provide a framework and direct the conversation. </a:t>
            </a:r>
          </a:p>
          <a:p>
            <a:pPr>
              <a:lnSpc>
                <a:spcPct val="90000"/>
              </a:lnSpc>
              <a:buNone/>
            </a:pPr>
            <a:r>
              <a:rPr lang="en-US" altLang="en-US" sz="2800" b="1" dirty="0" smtClean="0"/>
              <a:t>Structured </a:t>
            </a:r>
            <a:r>
              <a:rPr lang="en-US" altLang="en-US" sz="2800" b="1" dirty="0"/>
              <a:t>interview</a:t>
            </a:r>
            <a:r>
              <a:rPr lang="en-US" altLang="en-US" sz="2800" dirty="0"/>
              <a:t> –interviewer has a specific set of questions to ask of the interviewee. </a:t>
            </a:r>
          </a:p>
          <a:p>
            <a:pPr>
              <a:lnSpc>
                <a:spcPct val="90000"/>
              </a:lnSpc>
              <a:buNone/>
            </a:pPr>
            <a:r>
              <a:rPr lang="en-US" altLang="en-US" sz="2800" b="1" dirty="0" smtClean="0"/>
              <a:t>Open-ended </a:t>
            </a:r>
            <a:r>
              <a:rPr lang="en-US" altLang="en-US" sz="2800" b="1" dirty="0"/>
              <a:t>question</a:t>
            </a:r>
            <a:r>
              <a:rPr lang="en-US" altLang="en-US" sz="2800" dirty="0"/>
              <a:t> – question that allows the interviewee to respond in any way. </a:t>
            </a:r>
          </a:p>
          <a:p>
            <a:pPr>
              <a:lnSpc>
                <a:spcPct val="90000"/>
              </a:lnSpc>
              <a:buNone/>
            </a:pPr>
            <a:r>
              <a:rPr lang="en-US" altLang="en-US" sz="2800" b="1" dirty="0" smtClean="0"/>
              <a:t>Closed-ended </a:t>
            </a:r>
            <a:r>
              <a:rPr lang="en-US" altLang="en-US" sz="2800" b="1" dirty="0"/>
              <a:t>question</a:t>
            </a:r>
            <a:r>
              <a:rPr lang="en-US" altLang="en-US" sz="2800" dirty="0"/>
              <a:t> – a question that restricts answers to either specific choices or short, direct responses</a:t>
            </a:r>
            <a:r>
              <a:rPr lang="en-US" altLang="en-US" dirty="0"/>
              <a:t>. </a:t>
            </a:r>
          </a:p>
        </p:txBody>
      </p:sp>
    </p:spTree>
    <p:extLst>
      <p:ext uri="{BB962C8B-B14F-4D97-AF65-F5344CB8AC3E}">
        <p14:creationId xmlns:p14="http://schemas.microsoft.com/office/powerpoint/2010/main" val="24043704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
            <a:ext cx="4245429" cy="6217920"/>
          </a:xfrm>
        </p:spPr>
        <p:txBody>
          <a:bodyPr/>
          <a:lstStyle/>
          <a:p>
            <a:pPr marL="0" indent="0">
              <a:buNone/>
            </a:pPr>
            <a:r>
              <a:rPr lang="en-US" altLang="en-US" sz="4000" b="1" dirty="0"/>
              <a:t>Interviewing </a:t>
            </a:r>
            <a:r>
              <a:rPr lang="en-US" altLang="en-US" sz="4000" b="1" dirty="0" smtClean="0"/>
              <a:t>Do’s</a:t>
            </a:r>
            <a:endParaRPr lang="en-US" sz="4000" b="1" dirty="0"/>
          </a:p>
        </p:txBody>
      </p:sp>
      <p:sp>
        <p:nvSpPr>
          <p:cNvPr id="4" name="Rectangle 6"/>
          <p:cNvSpPr txBox="1">
            <a:spLocks noChangeArrowheads="1"/>
          </p:cNvSpPr>
          <p:nvPr/>
        </p:nvSpPr>
        <p:spPr bwMode="auto">
          <a:xfrm>
            <a:off x="92598" y="757647"/>
            <a:ext cx="4244272" cy="5212080"/>
          </a:xfrm>
          <a:prstGeom prst="rect">
            <a:avLst/>
          </a:prstGeom>
          <a:noFill/>
          <a:ln w="9525">
            <a:noFill/>
            <a:miter lim="800000"/>
            <a:headEnd/>
            <a:tailEnd/>
          </a:ln>
        </p:spPr>
        <p:txBody>
          <a:bodyPr vert="horz" wrap="square" lIns="91432" tIns="45716" rIns="91432" bIns="45716" numCol="1" anchor="t" anchorCtr="0" compatLnSpc="1">
            <a:prstTxWarp prst="textNoShape">
              <a:avLst/>
            </a:prstTxWarp>
          </a:bodyPr>
          <a:lstStyle>
            <a:lvl1pPr marL="348375" indent="-348375" algn="l" rtl="0" eaLnBrk="1" fontAlgn="base" hangingPunct="1">
              <a:spcBef>
                <a:spcPts val="1999"/>
              </a:spcBef>
              <a:spcAft>
                <a:spcPct val="0"/>
              </a:spcAft>
              <a:buClr>
                <a:srgbClr val="6FB7D7"/>
              </a:buClr>
              <a:buSzPct val="110000"/>
              <a:buFont typeface="Wingdings 2" pitchFamily="18" charset="2"/>
              <a:buChar char=""/>
              <a:defRPr sz="2400" kern="1200">
                <a:solidFill>
                  <a:srgbClr val="595959"/>
                </a:solidFill>
                <a:latin typeface="Times New Roman"/>
                <a:ea typeface="ＭＳ Ｐゴシック" pitchFamily="-107" charset="-128"/>
                <a:cs typeface="Times New Roman"/>
              </a:defRPr>
            </a:lvl1pPr>
            <a:lvl2pPr marL="684737" indent="-336362" algn="l" rtl="0" eaLnBrk="1" fontAlgn="base" hangingPunct="1">
              <a:spcBef>
                <a:spcPts val="603"/>
              </a:spcBef>
              <a:spcAft>
                <a:spcPct val="0"/>
              </a:spcAft>
              <a:buClr>
                <a:srgbClr val="215D77"/>
              </a:buClr>
              <a:buSzPct val="110000"/>
              <a:buFont typeface="Wingdings 2" pitchFamily="18" charset="2"/>
              <a:buChar char=""/>
              <a:defRPr sz="2200" kern="1200">
                <a:solidFill>
                  <a:srgbClr val="595959"/>
                </a:solidFill>
                <a:latin typeface="Times New Roman"/>
                <a:ea typeface="ＭＳ Ｐゴシック" pitchFamily="-107" charset="-128"/>
                <a:cs typeface="Times New Roman"/>
              </a:defRPr>
            </a:lvl2pPr>
            <a:lvl3pPr marL="967041" indent="-282304" algn="l" rtl="0" eaLnBrk="1" fontAlgn="base" hangingPunct="1">
              <a:spcBef>
                <a:spcPts val="603"/>
              </a:spcBef>
              <a:spcAft>
                <a:spcPct val="0"/>
              </a:spcAft>
              <a:buClr>
                <a:srgbClr val="6FB7D7"/>
              </a:buClr>
              <a:buSzPct val="110000"/>
              <a:buFont typeface="Wingdings 2" pitchFamily="18" charset="2"/>
              <a:buChar char=""/>
              <a:defRPr sz="2000" kern="1200">
                <a:solidFill>
                  <a:srgbClr val="595959"/>
                </a:solidFill>
                <a:latin typeface="Times New Roman"/>
                <a:ea typeface="ＭＳ Ｐゴシック" pitchFamily="-107" charset="-128"/>
                <a:cs typeface="Times New Roman"/>
              </a:defRPr>
            </a:lvl3pPr>
            <a:lvl4pPr marL="1262860" indent="-294317" algn="l" rtl="0" eaLnBrk="1" fontAlgn="base" hangingPunct="1">
              <a:spcBef>
                <a:spcPts val="603"/>
              </a:spcBef>
              <a:spcAft>
                <a:spcPct val="0"/>
              </a:spcAft>
              <a:buClr>
                <a:srgbClr val="215D77"/>
              </a:buClr>
              <a:buSzPct val="110000"/>
              <a:buFont typeface="Wingdings 2" pitchFamily="18" charset="2"/>
              <a:buChar char=""/>
              <a:defRPr kern="1200">
                <a:solidFill>
                  <a:srgbClr val="595959"/>
                </a:solidFill>
                <a:latin typeface="Times New Roman"/>
                <a:ea typeface="ＭＳ Ｐゴシック" pitchFamily="-107" charset="-128"/>
                <a:cs typeface="Times New Roman"/>
              </a:defRPr>
            </a:lvl4pPr>
            <a:lvl5pPr marL="1545164" indent="-282304" algn="l" rtl="0" eaLnBrk="1" fontAlgn="base" hangingPunct="1">
              <a:spcBef>
                <a:spcPts val="603"/>
              </a:spcBef>
              <a:spcAft>
                <a:spcPct val="0"/>
              </a:spcAft>
              <a:buClr>
                <a:srgbClr val="6FB7D7"/>
              </a:buClr>
              <a:buSzPct val="110000"/>
              <a:buFont typeface="Wingdings 2" pitchFamily="18" charset="2"/>
              <a:buChar char=""/>
              <a:defRPr kern="1200">
                <a:solidFill>
                  <a:srgbClr val="595959"/>
                </a:solidFill>
                <a:latin typeface="Times New Roman"/>
                <a:ea typeface="ＭＳ Ｐゴシック" pitchFamily="-107" charset="-128"/>
                <a:cs typeface="Times New Roman"/>
              </a:defRPr>
            </a:lvl5pPr>
            <a:lvl6pPr marL="2514376"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35"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95"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54" indent="-228580" algn="l" defTabSz="91431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defTabSz="914400">
              <a:buFontTx/>
              <a:buNone/>
            </a:pPr>
            <a:r>
              <a:rPr lang="en-US" altLang="en-US" sz="2800" b="1" dirty="0" smtClean="0">
                <a:cs typeface="Times New Roman" panose="02020603050405020304" pitchFamily="18" charset="0"/>
              </a:rPr>
              <a:t>Do</a:t>
            </a:r>
          </a:p>
          <a:p>
            <a:pPr defTabSz="914400"/>
            <a:r>
              <a:rPr lang="en-US" altLang="en-US" sz="2800" dirty="0" smtClean="0">
                <a:cs typeface="Times New Roman" panose="02020603050405020304" pitchFamily="18" charset="0"/>
              </a:rPr>
              <a:t>Be courteous</a:t>
            </a:r>
          </a:p>
          <a:p>
            <a:pPr defTabSz="914400"/>
            <a:r>
              <a:rPr lang="en-US" altLang="en-US" sz="2800" dirty="0" smtClean="0">
                <a:cs typeface="Times New Roman" panose="02020603050405020304" pitchFamily="18" charset="0"/>
              </a:rPr>
              <a:t>Listen carefully</a:t>
            </a:r>
          </a:p>
          <a:p>
            <a:pPr defTabSz="914400">
              <a:spcBef>
                <a:spcPct val="0"/>
              </a:spcBef>
            </a:pPr>
            <a:r>
              <a:rPr lang="en-US" altLang="en-US" sz="2800" dirty="0" smtClean="0">
                <a:cs typeface="Times New Roman" panose="02020603050405020304" pitchFamily="18" charset="0"/>
              </a:rPr>
              <a:t>Maintain control</a:t>
            </a:r>
          </a:p>
          <a:p>
            <a:pPr defTabSz="914400">
              <a:spcBef>
                <a:spcPct val="0"/>
              </a:spcBef>
            </a:pPr>
            <a:r>
              <a:rPr lang="en-US" altLang="en-US" sz="2800" dirty="0" smtClean="0">
                <a:cs typeface="Times New Roman" panose="02020603050405020304" pitchFamily="18" charset="0"/>
              </a:rPr>
              <a:t>Probe</a:t>
            </a:r>
          </a:p>
          <a:p>
            <a:pPr defTabSz="914400">
              <a:spcBef>
                <a:spcPct val="0"/>
              </a:spcBef>
            </a:pPr>
            <a:r>
              <a:rPr lang="en-US" altLang="en-US" sz="2800" dirty="0" smtClean="0">
                <a:cs typeface="Times New Roman" panose="02020603050405020304" pitchFamily="18" charset="0"/>
              </a:rPr>
              <a:t>Observe mannerisms and nonverbal communication</a:t>
            </a:r>
          </a:p>
          <a:p>
            <a:pPr defTabSz="914400">
              <a:spcBef>
                <a:spcPct val="0"/>
              </a:spcBef>
            </a:pPr>
            <a:r>
              <a:rPr lang="en-US" altLang="en-US" sz="2800" dirty="0" smtClean="0">
                <a:cs typeface="Times New Roman" panose="02020603050405020304" pitchFamily="18" charset="0"/>
              </a:rPr>
              <a:t>Be patient</a:t>
            </a:r>
          </a:p>
          <a:p>
            <a:pPr defTabSz="914400">
              <a:spcBef>
                <a:spcPct val="0"/>
              </a:spcBef>
            </a:pPr>
            <a:r>
              <a:rPr lang="en-US" altLang="en-US" sz="2800" dirty="0" smtClean="0">
                <a:cs typeface="Times New Roman" panose="02020603050405020304" pitchFamily="18" charset="0"/>
              </a:rPr>
              <a:t>Keep interviewee at ease</a:t>
            </a:r>
          </a:p>
          <a:p>
            <a:pPr defTabSz="914400">
              <a:spcBef>
                <a:spcPct val="0"/>
              </a:spcBef>
            </a:pPr>
            <a:r>
              <a:rPr lang="en-US" altLang="en-US" sz="2800" dirty="0" smtClean="0">
                <a:cs typeface="Times New Roman" panose="02020603050405020304" pitchFamily="18" charset="0"/>
              </a:rPr>
              <a:t>Maintain self-control</a:t>
            </a:r>
          </a:p>
        </p:txBody>
      </p:sp>
      <p:sp>
        <p:nvSpPr>
          <p:cNvPr id="2" name="Rectangle 1"/>
          <p:cNvSpPr/>
          <p:nvPr/>
        </p:nvSpPr>
        <p:spPr>
          <a:xfrm>
            <a:off x="4336869" y="0"/>
            <a:ext cx="5027050" cy="6617196"/>
          </a:xfrm>
          <a:prstGeom prst="rect">
            <a:avLst/>
          </a:prstGeom>
        </p:spPr>
        <p:txBody>
          <a:bodyPr wrap="square">
            <a:spAutoFit/>
          </a:bodyPr>
          <a:lstStyle/>
          <a:p>
            <a:r>
              <a:rPr lang="en-US" altLang="en-US" sz="4000" b="1" dirty="0"/>
              <a:t>and Don’ts</a:t>
            </a:r>
            <a:endParaRPr lang="en-US" sz="4000" b="1" dirty="0"/>
          </a:p>
          <a:p>
            <a:pPr algn="ctr"/>
            <a:r>
              <a:rPr lang="en-US" altLang="en-US" sz="2400" b="1" dirty="0" smtClean="0"/>
              <a:t>Avoid</a:t>
            </a:r>
            <a:endParaRPr lang="en-US" altLang="en-US" sz="2400" b="1" dirty="0"/>
          </a:p>
          <a:p>
            <a:pPr>
              <a:spcBef>
                <a:spcPct val="0"/>
              </a:spcBef>
            </a:pPr>
            <a:endParaRPr lang="en-US" altLang="en-US" sz="2400" dirty="0" smtClean="0">
              <a:ea typeface="Arial Unicode MS" panose="020B0604020202020204" pitchFamily="34" charset="-128"/>
              <a:cs typeface="Arial Unicode MS" panose="020B0604020202020204" pitchFamily="34" charset="-128"/>
            </a:endParaRPr>
          </a:p>
          <a:p>
            <a:pPr marL="342900" indent="-342900">
              <a:spcBef>
                <a:spcPct val="0"/>
              </a:spcBef>
              <a:buFont typeface="Arial" panose="020B0604020202020204" pitchFamily="34" charset="0"/>
              <a:buChar char="•"/>
            </a:pPr>
            <a:r>
              <a:rPr lang="en-US" altLang="en-US" sz="2800" dirty="0" smtClean="0">
                <a:ea typeface="Arial Unicode MS" panose="020B0604020202020204" pitchFamily="34" charset="-128"/>
                <a:cs typeface="Arial Unicode MS" panose="020B0604020202020204" pitchFamily="34" charset="-128"/>
              </a:rPr>
              <a:t>Continuing </a:t>
            </a:r>
            <a:r>
              <a:rPr lang="en-US" altLang="en-US" sz="2800" dirty="0">
                <a:ea typeface="Arial Unicode MS" panose="020B0604020202020204" pitchFamily="34" charset="-128"/>
                <a:cs typeface="Arial Unicode MS" panose="020B0604020202020204" pitchFamily="34" charset="-128"/>
              </a:rPr>
              <a:t>an </a:t>
            </a:r>
            <a:r>
              <a:rPr lang="en-US" altLang="en-US" sz="2800" dirty="0" smtClean="0">
                <a:ea typeface="Arial Unicode MS" panose="020B0604020202020204" pitchFamily="34" charset="-128"/>
                <a:cs typeface="Arial Unicode MS" panose="020B0604020202020204" pitchFamily="34" charset="-128"/>
              </a:rPr>
              <a:t>interview unnecessarily</a:t>
            </a:r>
            <a:r>
              <a:rPr lang="en-US" altLang="en-US" sz="2800" dirty="0">
                <a:ea typeface="Arial Unicode MS" panose="020B0604020202020204" pitchFamily="34" charset="-128"/>
                <a:cs typeface="Arial Unicode MS" panose="020B0604020202020204" pitchFamily="34" charset="-128"/>
              </a:rPr>
              <a:t>.</a:t>
            </a:r>
          </a:p>
          <a:p>
            <a:pPr marL="342900" indent="-342900">
              <a:spcBef>
                <a:spcPct val="0"/>
              </a:spcBef>
              <a:buFont typeface="Arial" panose="020B0604020202020204" pitchFamily="34" charset="0"/>
              <a:buChar char="•"/>
            </a:pPr>
            <a:r>
              <a:rPr lang="en-US" altLang="en-US" sz="2800" dirty="0" smtClean="0">
                <a:ea typeface="Arial Unicode MS" panose="020B0604020202020204" pitchFamily="34" charset="-128"/>
                <a:cs typeface="Arial Unicode MS" panose="020B0604020202020204" pitchFamily="34" charset="-128"/>
              </a:rPr>
              <a:t> Assuming </a:t>
            </a:r>
            <a:r>
              <a:rPr lang="en-US" altLang="en-US" sz="2800" dirty="0">
                <a:ea typeface="Arial Unicode MS" panose="020B0604020202020204" pitchFamily="34" charset="-128"/>
                <a:cs typeface="Arial Unicode MS" panose="020B0604020202020204" pitchFamily="34" charset="-128"/>
              </a:rPr>
              <a:t>an answer is finished or leading nowhere.</a:t>
            </a:r>
          </a:p>
          <a:p>
            <a:pPr marL="457200" indent="-457200">
              <a:spcBef>
                <a:spcPct val="0"/>
              </a:spcBef>
              <a:buFont typeface="Arial" panose="020B0604020202020204" pitchFamily="34" charset="0"/>
              <a:buChar char="•"/>
            </a:pPr>
            <a:r>
              <a:rPr lang="en-US" altLang="en-US" sz="2800" dirty="0" smtClean="0">
                <a:ea typeface="Arial Unicode MS" panose="020B0604020202020204" pitchFamily="34" charset="-128"/>
                <a:cs typeface="Arial Unicode MS" panose="020B0604020202020204" pitchFamily="34" charset="-128"/>
              </a:rPr>
              <a:t>Revealing </a:t>
            </a:r>
            <a:r>
              <a:rPr lang="en-US" altLang="en-US" sz="2800" dirty="0">
                <a:ea typeface="Arial Unicode MS" panose="020B0604020202020204" pitchFamily="34" charset="-128"/>
                <a:cs typeface="Arial Unicode MS" panose="020B0604020202020204" pitchFamily="34" charset="-128"/>
              </a:rPr>
              <a:t>verbal and nonverbal clues.</a:t>
            </a:r>
          </a:p>
          <a:p>
            <a:pPr marL="457200" indent="-457200">
              <a:spcBef>
                <a:spcPct val="0"/>
              </a:spcBef>
              <a:buFont typeface="Arial" panose="020B0604020202020204" pitchFamily="34" charset="0"/>
              <a:buChar char="•"/>
            </a:pPr>
            <a:r>
              <a:rPr lang="en-US" altLang="en-US" sz="2800" dirty="0" smtClean="0">
                <a:ea typeface="Arial Unicode MS" panose="020B0604020202020204" pitchFamily="34" charset="-128"/>
                <a:cs typeface="Arial Unicode MS" panose="020B0604020202020204" pitchFamily="34" charset="-128"/>
              </a:rPr>
              <a:t>Using </a:t>
            </a:r>
            <a:r>
              <a:rPr lang="en-US" altLang="en-US" sz="2800" dirty="0">
                <a:ea typeface="Arial Unicode MS" panose="020B0604020202020204" pitchFamily="34" charset="-128"/>
                <a:cs typeface="Arial Unicode MS" panose="020B0604020202020204" pitchFamily="34" charset="-128"/>
              </a:rPr>
              <a:t>jargon</a:t>
            </a:r>
          </a:p>
          <a:p>
            <a:pPr marL="457200" indent="-457200">
              <a:spcBef>
                <a:spcPct val="0"/>
              </a:spcBef>
              <a:buFont typeface="Arial" panose="020B0604020202020204" pitchFamily="34" charset="0"/>
              <a:buChar char="•"/>
            </a:pPr>
            <a:r>
              <a:rPr lang="en-US" altLang="en-US" sz="2800" dirty="0" smtClean="0">
                <a:ea typeface="Arial Unicode MS" panose="020B0604020202020204" pitchFamily="34" charset="-128"/>
                <a:cs typeface="Arial Unicode MS" panose="020B0604020202020204" pitchFamily="34" charset="-128"/>
              </a:rPr>
              <a:t>Revealing </a:t>
            </a:r>
            <a:r>
              <a:rPr lang="en-US" altLang="en-US" sz="2800" dirty="0">
                <a:ea typeface="Arial Unicode MS" panose="020B0604020202020204" pitchFamily="34" charset="-128"/>
                <a:cs typeface="Arial Unicode MS" panose="020B0604020202020204" pitchFamily="34" charset="-128"/>
              </a:rPr>
              <a:t>your personal </a:t>
            </a:r>
            <a:r>
              <a:rPr lang="en-US" altLang="en-US" sz="2800" dirty="0" smtClean="0">
                <a:ea typeface="Arial Unicode MS" panose="020B0604020202020204" pitchFamily="34" charset="-128"/>
                <a:cs typeface="Arial Unicode MS" panose="020B0604020202020204" pitchFamily="34" charset="-128"/>
              </a:rPr>
              <a:t>biases.</a:t>
            </a:r>
            <a:endParaRPr lang="en-US" altLang="en-US" sz="2800" dirty="0">
              <a:ea typeface="Arial Unicode MS" panose="020B0604020202020204" pitchFamily="34" charset="-128"/>
              <a:cs typeface="Arial Unicode MS" panose="020B0604020202020204" pitchFamily="34" charset="-128"/>
            </a:endParaRPr>
          </a:p>
          <a:p>
            <a:pPr marL="457200" indent="-457200">
              <a:spcBef>
                <a:spcPct val="0"/>
              </a:spcBef>
              <a:buFont typeface="Arial" panose="020B0604020202020204" pitchFamily="34" charset="0"/>
              <a:buChar char="•"/>
            </a:pPr>
            <a:r>
              <a:rPr lang="en-US" altLang="en-US" sz="2800" dirty="0" smtClean="0">
                <a:ea typeface="Arial Unicode MS" panose="020B0604020202020204" pitchFamily="34" charset="-128"/>
                <a:cs typeface="Arial Unicode MS" panose="020B0604020202020204" pitchFamily="34" charset="-128"/>
              </a:rPr>
              <a:t>Talking </a:t>
            </a:r>
            <a:r>
              <a:rPr lang="en-US" altLang="en-US" sz="2800" dirty="0">
                <a:ea typeface="Arial Unicode MS" panose="020B0604020202020204" pitchFamily="34" charset="-128"/>
                <a:cs typeface="Arial Unicode MS" panose="020B0604020202020204" pitchFamily="34" charset="-128"/>
              </a:rPr>
              <a:t>instead of listening.</a:t>
            </a:r>
          </a:p>
          <a:p>
            <a:pPr marL="457200" indent="-457200">
              <a:spcBef>
                <a:spcPct val="0"/>
              </a:spcBef>
              <a:buFont typeface="Arial" panose="020B0604020202020204" pitchFamily="34" charset="0"/>
              <a:buChar char="•"/>
            </a:pPr>
            <a:r>
              <a:rPr lang="en-US" altLang="en-US" sz="2800" dirty="0" smtClean="0">
                <a:ea typeface="Arial Unicode MS" panose="020B0604020202020204" pitchFamily="34" charset="-128"/>
                <a:cs typeface="Arial Unicode MS" panose="020B0604020202020204" pitchFamily="34" charset="-128"/>
              </a:rPr>
              <a:t>Tape </a:t>
            </a:r>
            <a:r>
              <a:rPr lang="en-US" altLang="en-US" sz="2800" dirty="0">
                <a:ea typeface="Arial Unicode MS" panose="020B0604020202020204" pitchFamily="34" charset="-128"/>
                <a:cs typeface="Arial Unicode MS" panose="020B0604020202020204" pitchFamily="34" charset="-128"/>
              </a:rPr>
              <a:t>recording -- a sign of poor listening skills.</a:t>
            </a:r>
          </a:p>
        </p:txBody>
      </p:sp>
    </p:spTree>
    <p:extLst>
      <p:ext uri="{BB962C8B-B14F-4D97-AF65-F5344CB8AC3E}">
        <p14:creationId xmlns:p14="http://schemas.microsoft.com/office/powerpoint/2010/main" val="39686642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15747"/>
            <a:ext cx="8765177" cy="6333667"/>
          </a:xfrm>
        </p:spPr>
        <p:txBody>
          <a:bodyPr/>
          <a:lstStyle/>
          <a:p>
            <a:pPr marL="0" indent="0" algn="ctr">
              <a:buNone/>
            </a:pPr>
            <a:r>
              <a:rPr lang="en-US" altLang="en-US" sz="4000" b="1" dirty="0"/>
              <a:t>Prepare for the </a:t>
            </a:r>
            <a:r>
              <a:rPr lang="en-US" altLang="en-US" sz="4000" b="1" dirty="0" smtClean="0"/>
              <a:t>Interview</a:t>
            </a:r>
          </a:p>
          <a:p>
            <a:pPr>
              <a:spcBef>
                <a:spcPct val="30000"/>
              </a:spcBef>
            </a:pPr>
            <a:r>
              <a:rPr lang="en-US" altLang="en-US" sz="3200" dirty="0"/>
              <a:t>Types of Questions to Avoid</a:t>
            </a:r>
          </a:p>
          <a:p>
            <a:pPr lvl="1">
              <a:spcBef>
                <a:spcPct val="30000"/>
              </a:spcBef>
            </a:pPr>
            <a:r>
              <a:rPr lang="en-US" altLang="en-US" sz="2800" dirty="0"/>
              <a:t>Loaded questions</a:t>
            </a:r>
          </a:p>
          <a:p>
            <a:pPr lvl="1">
              <a:spcBef>
                <a:spcPct val="30000"/>
              </a:spcBef>
            </a:pPr>
            <a:r>
              <a:rPr lang="en-US" altLang="en-US" sz="2800" dirty="0"/>
              <a:t>Leading questions</a:t>
            </a:r>
          </a:p>
          <a:p>
            <a:pPr lvl="1">
              <a:spcBef>
                <a:spcPct val="30000"/>
              </a:spcBef>
            </a:pPr>
            <a:r>
              <a:rPr lang="en-US" altLang="en-US" sz="2800" dirty="0"/>
              <a:t>Biased questions</a:t>
            </a:r>
          </a:p>
          <a:p>
            <a:pPr>
              <a:spcBef>
                <a:spcPct val="30000"/>
              </a:spcBef>
            </a:pPr>
            <a:r>
              <a:rPr lang="en-US" altLang="en-US" sz="3200" dirty="0"/>
              <a:t>Interview Question Guidelines</a:t>
            </a:r>
          </a:p>
          <a:p>
            <a:pPr lvl="1">
              <a:spcBef>
                <a:spcPct val="30000"/>
              </a:spcBef>
            </a:pPr>
            <a:r>
              <a:rPr lang="en-US" altLang="en-US" sz="2800" dirty="0"/>
              <a:t>Use clear and concise language. </a:t>
            </a:r>
          </a:p>
          <a:p>
            <a:pPr lvl="1">
              <a:spcBef>
                <a:spcPct val="30000"/>
              </a:spcBef>
            </a:pPr>
            <a:r>
              <a:rPr lang="en-US" altLang="en-US" sz="2800" dirty="0"/>
              <a:t>Don’t include your opinion as part of the question. </a:t>
            </a:r>
          </a:p>
          <a:p>
            <a:pPr lvl="1">
              <a:spcBef>
                <a:spcPct val="30000"/>
              </a:spcBef>
            </a:pPr>
            <a:r>
              <a:rPr lang="en-US" altLang="en-US" sz="2800" dirty="0"/>
              <a:t>Avoid long or complex questions. </a:t>
            </a:r>
          </a:p>
          <a:p>
            <a:pPr lvl="1">
              <a:spcBef>
                <a:spcPct val="30000"/>
              </a:spcBef>
            </a:pPr>
            <a:r>
              <a:rPr lang="en-US" altLang="en-US" sz="2800" dirty="0"/>
              <a:t>Avoid threatening questions. </a:t>
            </a:r>
          </a:p>
          <a:p>
            <a:pPr lvl="1">
              <a:spcBef>
                <a:spcPct val="30000"/>
              </a:spcBef>
            </a:pPr>
            <a:r>
              <a:rPr lang="en-US" altLang="en-US" sz="2800" dirty="0"/>
              <a:t>Don’t use “you” when you mean a group of people</a:t>
            </a:r>
            <a:endParaRPr lang="en-US" sz="2400" dirty="0"/>
          </a:p>
        </p:txBody>
      </p:sp>
    </p:spTree>
    <p:extLst>
      <p:ext uri="{BB962C8B-B14F-4D97-AF65-F5344CB8AC3E}">
        <p14:creationId xmlns:p14="http://schemas.microsoft.com/office/powerpoint/2010/main" val="28872496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defRPr>
            </a:lvl1pPr>
            <a:lvl2pPr marL="742950" indent="-285750">
              <a:spcBef>
                <a:spcPct val="20000"/>
              </a:spcBef>
              <a:buClr>
                <a:srgbClr val="660066"/>
              </a:buClr>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400">
                <a:solidFill>
                  <a:schemeClr val="bg1"/>
                </a:solidFill>
              </a:rPr>
              <a:t>6-</a:t>
            </a:r>
            <a:fld id="{7567DE78-1652-407F-B268-765FF07CE22D}" type="slidenum">
              <a:rPr lang="en-US" altLang="en-US" sz="1400">
                <a:solidFill>
                  <a:schemeClr val="bg1"/>
                </a:solidFill>
              </a:rPr>
              <a:pPr>
                <a:spcBef>
                  <a:spcPct val="0"/>
                </a:spcBef>
                <a:buClrTx/>
                <a:buFontTx/>
                <a:buNone/>
              </a:pPr>
              <a:t>27</a:t>
            </a:fld>
            <a:endParaRPr lang="en-US" altLang="en-US" sz="1400">
              <a:solidFill>
                <a:schemeClr val="bg1"/>
              </a:solidFill>
            </a:endParaRPr>
          </a:p>
        </p:txBody>
      </p:sp>
      <p:sp>
        <p:nvSpPr>
          <p:cNvPr id="101379" name="Rectangle 2"/>
          <p:cNvSpPr>
            <a:spLocks noGrp="1" noChangeArrowheads="1"/>
          </p:cNvSpPr>
          <p:nvPr>
            <p:ph type="title"/>
          </p:nvPr>
        </p:nvSpPr>
        <p:spPr>
          <a:xfrm>
            <a:off x="548822" y="108645"/>
            <a:ext cx="8043333" cy="649001"/>
          </a:xfrm>
        </p:spPr>
        <p:txBody>
          <a:bodyPr/>
          <a:lstStyle/>
          <a:p>
            <a:pPr eaLnBrk="1" hangingPunct="1"/>
            <a:r>
              <a:rPr lang="en-US" altLang="en-US" sz="4400" dirty="0" smtClean="0"/>
              <a:t>Procedure to Conduct an Interview</a:t>
            </a:r>
          </a:p>
        </p:txBody>
      </p:sp>
      <p:sp>
        <p:nvSpPr>
          <p:cNvPr id="101380" name="Rectangle 3"/>
          <p:cNvSpPr>
            <a:spLocks noGrp="1" noChangeArrowheads="1"/>
          </p:cNvSpPr>
          <p:nvPr>
            <p:ph type="body" idx="1"/>
          </p:nvPr>
        </p:nvSpPr>
        <p:spPr>
          <a:xfrm>
            <a:off x="-1" y="757646"/>
            <a:ext cx="10006149" cy="5795554"/>
          </a:xfrm>
        </p:spPr>
        <p:txBody>
          <a:bodyPr/>
          <a:lstStyle/>
          <a:p>
            <a:pPr eaLnBrk="1" hangingPunct="1">
              <a:lnSpc>
                <a:spcPct val="90000"/>
              </a:lnSpc>
              <a:buFontTx/>
              <a:buAutoNum type="arabicPeriod"/>
            </a:pPr>
            <a:r>
              <a:rPr lang="en-US" altLang="en-US" sz="3200" b="1" dirty="0" smtClean="0"/>
              <a:t>Select Interviewees</a:t>
            </a:r>
          </a:p>
          <a:p>
            <a:pPr lvl="1" eaLnBrk="1" hangingPunct="1">
              <a:lnSpc>
                <a:spcPct val="90000"/>
              </a:lnSpc>
              <a:buClr>
                <a:schemeClr val="tx1"/>
              </a:buClr>
            </a:pPr>
            <a:r>
              <a:rPr lang="en-US" altLang="en-US" sz="2800" dirty="0" smtClean="0"/>
              <a:t>End users</a:t>
            </a:r>
          </a:p>
          <a:p>
            <a:pPr lvl="1" eaLnBrk="1" hangingPunct="1">
              <a:lnSpc>
                <a:spcPct val="90000"/>
              </a:lnSpc>
              <a:buClr>
                <a:schemeClr val="tx1"/>
              </a:buClr>
            </a:pPr>
            <a:r>
              <a:rPr lang="en-US" altLang="en-US" sz="2800" dirty="0" smtClean="0"/>
              <a:t>Learn about individual prior to the interview</a:t>
            </a:r>
          </a:p>
          <a:p>
            <a:pPr eaLnBrk="1" hangingPunct="1">
              <a:lnSpc>
                <a:spcPct val="90000"/>
              </a:lnSpc>
              <a:spcBef>
                <a:spcPct val="30000"/>
              </a:spcBef>
              <a:buFontTx/>
              <a:buAutoNum type="arabicPeriod"/>
            </a:pPr>
            <a:r>
              <a:rPr lang="en-US" altLang="en-US" sz="3200" b="1" dirty="0" smtClean="0"/>
              <a:t>Prepare for the Interview</a:t>
            </a:r>
          </a:p>
          <a:p>
            <a:pPr lvl="1" eaLnBrk="1" hangingPunct="1">
              <a:lnSpc>
                <a:spcPct val="90000"/>
              </a:lnSpc>
            </a:pPr>
            <a:r>
              <a:rPr lang="en-US" altLang="en-US" sz="2800" dirty="0" smtClean="0"/>
              <a:t>interview guide</a:t>
            </a:r>
          </a:p>
          <a:p>
            <a:pPr eaLnBrk="1" hangingPunct="1">
              <a:lnSpc>
                <a:spcPct val="90000"/>
              </a:lnSpc>
              <a:spcBef>
                <a:spcPct val="30000"/>
              </a:spcBef>
              <a:buFontTx/>
              <a:buAutoNum type="arabicPeriod"/>
            </a:pPr>
            <a:r>
              <a:rPr lang="en-US" altLang="en-US" sz="3200" b="1" dirty="0" smtClean="0"/>
              <a:t>Conduct the Interview</a:t>
            </a:r>
          </a:p>
          <a:p>
            <a:pPr lvl="1" eaLnBrk="1" hangingPunct="1">
              <a:lnSpc>
                <a:spcPct val="90000"/>
              </a:lnSpc>
              <a:buClr>
                <a:schemeClr val="tx1"/>
              </a:buClr>
            </a:pPr>
            <a:r>
              <a:rPr lang="en-US" altLang="en-US" sz="2800" dirty="0" smtClean="0"/>
              <a:t>Summarize the problem</a:t>
            </a:r>
          </a:p>
          <a:p>
            <a:pPr lvl="1" eaLnBrk="1" hangingPunct="1">
              <a:lnSpc>
                <a:spcPct val="90000"/>
              </a:lnSpc>
              <a:buClr>
                <a:schemeClr val="tx1"/>
              </a:buClr>
            </a:pPr>
            <a:r>
              <a:rPr lang="en-US" altLang="en-US" sz="2800" dirty="0" smtClean="0"/>
              <a:t>Offer an incentive for participation</a:t>
            </a:r>
          </a:p>
          <a:p>
            <a:pPr lvl="1" eaLnBrk="1" hangingPunct="1">
              <a:lnSpc>
                <a:spcPct val="90000"/>
              </a:lnSpc>
              <a:buClr>
                <a:schemeClr val="tx1"/>
              </a:buClr>
            </a:pPr>
            <a:r>
              <a:rPr lang="en-US" altLang="en-US" sz="2800" dirty="0" smtClean="0"/>
              <a:t>Ask the interviewee for assistance</a:t>
            </a:r>
          </a:p>
          <a:p>
            <a:pPr eaLnBrk="1" hangingPunct="1">
              <a:lnSpc>
                <a:spcPct val="90000"/>
              </a:lnSpc>
              <a:spcBef>
                <a:spcPct val="30000"/>
              </a:spcBef>
              <a:buFontTx/>
              <a:buAutoNum type="arabicPeriod"/>
            </a:pPr>
            <a:r>
              <a:rPr lang="en-US" altLang="en-US" sz="3200" b="1" dirty="0" smtClean="0"/>
              <a:t>Follow Up on the Interview</a:t>
            </a:r>
          </a:p>
          <a:p>
            <a:pPr lvl="1" eaLnBrk="1" hangingPunct="1">
              <a:lnSpc>
                <a:spcPct val="90000"/>
              </a:lnSpc>
              <a:buClr>
                <a:schemeClr val="tx1"/>
              </a:buClr>
            </a:pPr>
            <a:r>
              <a:rPr lang="en-US" altLang="en-US" sz="2800" dirty="0" smtClean="0"/>
              <a:t>Memo that summarizes the interview</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548822" y="108646"/>
            <a:ext cx="8043333" cy="632718"/>
          </a:xfrm>
        </p:spPr>
        <p:txBody>
          <a:bodyPr/>
          <a:lstStyle/>
          <a:p>
            <a:pPr eaLnBrk="1" hangingPunct="1"/>
            <a:r>
              <a:rPr lang="en-US" dirty="0"/>
              <a:t>Interviewing Strategies</a:t>
            </a:r>
          </a:p>
        </p:txBody>
      </p:sp>
      <p:sp>
        <p:nvSpPr>
          <p:cNvPr id="4" name="Isosceles Triangle 3"/>
          <p:cNvSpPr>
            <a:spLocks noChangeArrowheads="1"/>
          </p:cNvSpPr>
          <p:nvPr/>
        </p:nvSpPr>
        <p:spPr bwMode="auto">
          <a:xfrm>
            <a:off x="1752600" y="1610297"/>
            <a:ext cx="5638800" cy="4038600"/>
          </a:xfrm>
          <a:prstGeom prst="triangle">
            <a:avLst>
              <a:gd name="adj" fmla="val 50000"/>
            </a:avLst>
          </a:prstGeom>
          <a:solidFill>
            <a:schemeClr val="bg2"/>
          </a:solidFill>
          <a:ln w="25400">
            <a:solidFill>
              <a:srgbClr val="0E2542"/>
            </a:solidFill>
            <a:miter lim="800000"/>
            <a:headEnd/>
            <a:tailEnd/>
          </a:ln>
          <a:effectLst>
            <a:outerShdw blurRad="63500" dist="38100" dir="2700000" algn="tl" rotWithShape="0">
              <a:srgbClr val="000000">
                <a:alpha val="39999"/>
              </a:srgbClr>
            </a:outerShdw>
          </a:effectLst>
        </p:spPr>
        <p:txBody>
          <a:bodyPr anchor="ctr">
            <a:prstTxWarp prst="textNoShape">
              <a:avLst/>
            </a:prstTxWarp>
          </a:bodyPr>
          <a:lstStyle/>
          <a:p>
            <a:pPr algn="ctr" fontAlgn="auto">
              <a:spcBef>
                <a:spcPts val="0"/>
              </a:spcBef>
              <a:spcAft>
                <a:spcPts val="0"/>
              </a:spcAft>
              <a:defRPr/>
            </a:pPr>
            <a:endParaRPr lang="en-US">
              <a:solidFill>
                <a:schemeClr val="lt1"/>
              </a:solidFill>
              <a:latin typeface="+mn-lt"/>
            </a:endParaRPr>
          </a:p>
        </p:txBody>
      </p:sp>
      <p:sp>
        <p:nvSpPr>
          <p:cNvPr id="45060" name="TextBox 4"/>
          <p:cNvSpPr txBox="1">
            <a:spLocks noChangeArrowheads="1"/>
          </p:cNvSpPr>
          <p:nvPr/>
        </p:nvSpPr>
        <p:spPr bwMode="auto">
          <a:xfrm>
            <a:off x="3810000" y="2228850"/>
            <a:ext cx="1471613" cy="1200150"/>
          </a:xfrm>
          <a:prstGeom prst="rect">
            <a:avLst/>
          </a:prstGeom>
          <a:noFill/>
          <a:ln w="9525">
            <a:noFill/>
            <a:miter lim="800000"/>
            <a:headEnd/>
            <a:tailEnd/>
          </a:ln>
        </p:spPr>
        <p:txBody>
          <a:bodyPr wrap="none">
            <a:prstTxWarp prst="textNoShape">
              <a:avLst/>
            </a:prstTxWarp>
            <a:spAutoFit/>
          </a:bodyPr>
          <a:lstStyle/>
          <a:p>
            <a:pPr algn="ctr"/>
            <a:r>
              <a:rPr lang="en-US" dirty="0">
                <a:latin typeface="Calibri" charset="0"/>
              </a:rPr>
              <a:t>How</a:t>
            </a:r>
          </a:p>
          <a:p>
            <a:pPr algn="ctr"/>
            <a:r>
              <a:rPr lang="en-US" dirty="0">
                <a:latin typeface="Calibri" charset="0"/>
              </a:rPr>
              <a:t>can order</a:t>
            </a:r>
          </a:p>
          <a:p>
            <a:pPr algn="ctr"/>
            <a:r>
              <a:rPr lang="en-US" dirty="0">
                <a:latin typeface="Calibri" charset="0"/>
              </a:rPr>
              <a:t>processing be</a:t>
            </a:r>
          </a:p>
          <a:p>
            <a:pPr algn="ctr"/>
            <a:r>
              <a:rPr lang="en-US" dirty="0">
                <a:latin typeface="Calibri" charset="0"/>
              </a:rPr>
              <a:t>improved?</a:t>
            </a:r>
          </a:p>
        </p:txBody>
      </p:sp>
      <p:sp>
        <p:nvSpPr>
          <p:cNvPr id="45061" name="TextBox 5"/>
          <p:cNvSpPr txBox="1">
            <a:spLocks noChangeArrowheads="1"/>
          </p:cNvSpPr>
          <p:nvPr/>
        </p:nvSpPr>
        <p:spPr bwMode="auto">
          <a:xfrm>
            <a:off x="2989263" y="3571875"/>
            <a:ext cx="3259137" cy="923925"/>
          </a:xfrm>
          <a:prstGeom prst="rect">
            <a:avLst/>
          </a:prstGeom>
          <a:noFill/>
          <a:ln w="9525">
            <a:noFill/>
            <a:miter lim="800000"/>
            <a:headEnd/>
            <a:tailEnd/>
          </a:ln>
        </p:spPr>
        <p:txBody>
          <a:bodyPr wrap="none">
            <a:prstTxWarp prst="textNoShape">
              <a:avLst/>
            </a:prstTxWarp>
            <a:spAutoFit/>
          </a:bodyPr>
          <a:lstStyle/>
          <a:p>
            <a:pPr algn="ctr"/>
            <a:r>
              <a:rPr lang="en-US" dirty="0">
                <a:latin typeface="Calibri" charset="0"/>
              </a:rPr>
              <a:t>How can we reduce the</a:t>
            </a:r>
          </a:p>
          <a:p>
            <a:pPr algn="ctr"/>
            <a:r>
              <a:rPr lang="en-US" dirty="0">
                <a:latin typeface="Calibri" charset="0"/>
              </a:rPr>
              <a:t>number of times that customers </a:t>
            </a:r>
          </a:p>
          <a:p>
            <a:pPr algn="ctr"/>
            <a:r>
              <a:rPr lang="en-US" dirty="0">
                <a:latin typeface="Calibri" charset="0"/>
              </a:rPr>
              <a:t>return ordered items?</a:t>
            </a:r>
          </a:p>
        </p:txBody>
      </p:sp>
      <p:sp>
        <p:nvSpPr>
          <p:cNvPr id="45062" name="TextBox 6"/>
          <p:cNvSpPr txBox="1">
            <a:spLocks noChangeArrowheads="1"/>
          </p:cNvSpPr>
          <p:nvPr/>
        </p:nvSpPr>
        <p:spPr bwMode="auto">
          <a:xfrm>
            <a:off x="2590800" y="4638675"/>
            <a:ext cx="3959225" cy="923925"/>
          </a:xfrm>
          <a:prstGeom prst="rect">
            <a:avLst/>
          </a:prstGeom>
          <a:noFill/>
          <a:ln w="9525">
            <a:noFill/>
            <a:miter lim="800000"/>
            <a:headEnd/>
            <a:tailEnd/>
          </a:ln>
        </p:spPr>
        <p:txBody>
          <a:bodyPr wrap="none">
            <a:prstTxWarp prst="textNoShape">
              <a:avLst/>
            </a:prstTxWarp>
            <a:spAutoFit/>
          </a:bodyPr>
          <a:lstStyle/>
          <a:p>
            <a:pPr algn="ctr"/>
            <a:r>
              <a:rPr lang="en-US" dirty="0">
                <a:latin typeface="Calibri" charset="0"/>
              </a:rPr>
              <a:t>How can we reduce the number of</a:t>
            </a:r>
          </a:p>
          <a:p>
            <a:pPr algn="ctr"/>
            <a:r>
              <a:rPr lang="en-US" dirty="0">
                <a:latin typeface="Calibri" charset="0"/>
              </a:rPr>
              <a:t>errors in order processing (e.g., shipping</a:t>
            </a:r>
          </a:p>
          <a:p>
            <a:pPr algn="ctr"/>
            <a:r>
              <a:rPr lang="en-US" dirty="0">
                <a:latin typeface="Calibri" charset="0"/>
              </a:rPr>
              <a:t>the wrong products)?</a:t>
            </a:r>
          </a:p>
        </p:txBody>
      </p:sp>
      <p:sp>
        <p:nvSpPr>
          <p:cNvPr id="45063" name="TextBox 7"/>
          <p:cNvSpPr txBox="1">
            <a:spLocks noChangeArrowheads="1"/>
          </p:cNvSpPr>
          <p:nvPr/>
        </p:nvSpPr>
        <p:spPr bwMode="auto">
          <a:xfrm>
            <a:off x="4953000" y="1524000"/>
            <a:ext cx="1458913" cy="461963"/>
          </a:xfrm>
          <a:prstGeom prst="rect">
            <a:avLst/>
          </a:prstGeom>
          <a:noFill/>
          <a:ln w="9525">
            <a:noFill/>
            <a:miter lim="800000"/>
            <a:headEnd/>
            <a:tailEnd/>
          </a:ln>
        </p:spPr>
        <p:txBody>
          <a:bodyPr wrap="none">
            <a:prstTxWarp prst="textNoShape">
              <a:avLst/>
            </a:prstTxWarp>
            <a:spAutoFit/>
          </a:bodyPr>
          <a:lstStyle/>
          <a:p>
            <a:r>
              <a:rPr lang="en-US" sz="2400" b="1">
                <a:latin typeface="Calibri" charset="0"/>
              </a:rPr>
              <a:t>Top-down</a:t>
            </a:r>
          </a:p>
        </p:txBody>
      </p:sp>
      <p:cxnSp>
        <p:nvCxnSpPr>
          <p:cNvPr id="16" name="Straight Arrow Connector 15"/>
          <p:cNvCxnSpPr/>
          <p:nvPr/>
        </p:nvCxnSpPr>
        <p:spPr>
          <a:xfrm rot="5400000">
            <a:off x="5372894" y="2247106"/>
            <a:ext cx="533400" cy="15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useBgFill="1">
        <p:nvSpPr>
          <p:cNvPr id="45065" name="TextBox 16"/>
          <p:cNvSpPr txBox="1">
            <a:spLocks noChangeArrowheads="1"/>
          </p:cNvSpPr>
          <p:nvPr/>
        </p:nvSpPr>
        <p:spPr bwMode="auto">
          <a:xfrm>
            <a:off x="7391400" y="5100637"/>
            <a:ext cx="1571625" cy="461963"/>
          </a:xfrm>
          <a:prstGeom prst="rect">
            <a:avLst/>
          </a:prstGeom>
          <a:ln w="9525">
            <a:noFill/>
            <a:miter lim="800000"/>
            <a:headEnd/>
            <a:tailEnd/>
          </a:ln>
        </p:spPr>
        <p:txBody>
          <a:bodyPr wrap="none">
            <a:prstTxWarp prst="textNoShape">
              <a:avLst/>
            </a:prstTxWarp>
            <a:spAutoFit/>
          </a:bodyPr>
          <a:lstStyle/>
          <a:p>
            <a:r>
              <a:rPr lang="en-US" sz="2400" b="1" dirty="0">
                <a:latin typeface="Calibri" charset="0"/>
              </a:rPr>
              <a:t>Bottom-up</a:t>
            </a:r>
          </a:p>
        </p:txBody>
      </p:sp>
      <p:cxnSp>
        <p:nvCxnSpPr>
          <p:cNvPr id="21" name="Straight Arrow Connector 20"/>
          <p:cNvCxnSpPr/>
          <p:nvPr/>
        </p:nvCxnSpPr>
        <p:spPr>
          <a:xfrm rot="5400000" flipH="1" flipV="1">
            <a:off x="7036595" y="5099843"/>
            <a:ext cx="609600" cy="15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067" name="TextBox 21"/>
          <p:cNvSpPr txBox="1">
            <a:spLocks noChangeArrowheads="1"/>
          </p:cNvSpPr>
          <p:nvPr/>
        </p:nvSpPr>
        <p:spPr bwMode="auto">
          <a:xfrm>
            <a:off x="2209800" y="2514600"/>
            <a:ext cx="1519238" cy="646113"/>
          </a:xfrm>
          <a:prstGeom prst="rect">
            <a:avLst/>
          </a:prstGeom>
          <a:noFill/>
          <a:ln w="9525">
            <a:noFill/>
            <a:miter lim="800000"/>
            <a:headEnd/>
            <a:tailEnd/>
          </a:ln>
        </p:spPr>
        <p:txBody>
          <a:bodyPr wrap="none">
            <a:prstTxWarp prst="textNoShape">
              <a:avLst/>
            </a:prstTxWarp>
            <a:spAutoFit/>
          </a:bodyPr>
          <a:lstStyle/>
          <a:p>
            <a:r>
              <a:rPr lang="en-US" b="1" dirty="0">
                <a:latin typeface="Calibri" charset="0"/>
              </a:rPr>
              <a:t>      High-level:</a:t>
            </a:r>
          </a:p>
          <a:p>
            <a:r>
              <a:rPr lang="en-US" dirty="0">
                <a:latin typeface="Calibri" charset="0"/>
              </a:rPr>
              <a:t>Very general</a:t>
            </a:r>
          </a:p>
        </p:txBody>
      </p:sp>
      <p:sp>
        <p:nvSpPr>
          <p:cNvPr id="45068" name="TextBox 22"/>
          <p:cNvSpPr txBox="1">
            <a:spLocks noChangeArrowheads="1"/>
          </p:cNvSpPr>
          <p:nvPr/>
        </p:nvSpPr>
        <p:spPr bwMode="auto">
          <a:xfrm>
            <a:off x="838200" y="3581400"/>
            <a:ext cx="2157413" cy="646113"/>
          </a:xfrm>
          <a:prstGeom prst="rect">
            <a:avLst/>
          </a:prstGeom>
          <a:noFill/>
          <a:ln w="9525">
            <a:noFill/>
            <a:miter lim="800000"/>
            <a:headEnd/>
            <a:tailEnd/>
          </a:ln>
        </p:spPr>
        <p:txBody>
          <a:bodyPr wrap="none">
            <a:prstTxWarp prst="textNoShape">
              <a:avLst/>
            </a:prstTxWarp>
            <a:spAutoFit/>
          </a:bodyPr>
          <a:lstStyle/>
          <a:p>
            <a:r>
              <a:rPr lang="en-US" b="1" dirty="0">
                <a:latin typeface="Calibri" charset="0"/>
              </a:rPr>
              <a:t>           Medium-level:</a:t>
            </a:r>
          </a:p>
          <a:p>
            <a:r>
              <a:rPr lang="en-US" dirty="0">
                <a:latin typeface="Calibri" charset="0"/>
              </a:rPr>
              <a:t>Moderately specific</a:t>
            </a:r>
          </a:p>
        </p:txBody>
      </p:sp>
      <p:sp>
        <p:nvSpPr>
          <p:cNvPr id="45069" name="TextBox 23"/>
          <p:cNvSpPr txBox="1">
            <a:spLocks noChangeArrowheads="1"/>
          </p:cNvSpPr>
          <p:nvPr/>
        </p:nvSpPr>
        <p:spPr bwMode="auto">
          <a:xfrm>
            <a:off x="762000" y="4648200"/>
            <a:ext cx="1477963" cy="646113"/>
          </a:xfrm>
          <a:prstGeom prst="rect">
            <a:avLst/>
          </a:prstGeom>
          <a:noFill/>
          <a:ln w="9525">
            <a:noFill/>
            <a:miter lim="800000"/>
            <a:headEnd/>
            <a:tailEnd/>
          </a:ln>
        </p:spPr>
        <p:txBody>
          <a:bodyPr wrap="none">
            <a:prstTxWarp prst="textNoShape">
              <a:avLst/>
            </a:prstTxWarp>
            <a:spAutoFit/>
          </a:bodyPr>
          <a:lstStyle/>
          <a:p>
            <a:r>
              <a:rPr lang="en-US" b="1" dirty="0">
                <a:latin typeface="Calibri" charset="0"/>
              </a:rPr>
              <a:t>      Low-level:</a:t>
            </a:r>
          </a:p>
          <a:p>
            <a:r>
              <a:rPr lang="en-US" dirty="0">
                <a:latin typeface="Calibri" charset="0"/>
              </a:rPr>
              <a:t>Very specific</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buNone/>
            </a:pPr>
            <a:r>
              <a:rPr lang="en-US" altLang="en-US" sz="3600" b="1" dirty="0"/>
              <a:t>Joint </a:t>
            </a:r>
            <a:r>
              <a:rPr lang="en-US" altLang="en-US" sz="3600" b="1" dirty="0" smtClean="0"/>
              <a:t>Application Development (JAD)</a:t>
            </a:r>
            <a:endParaRPr lang="en-US" altLang="en-US" sz="3200" b="1" dirty="0" smtClean="0"/>
          </a:p>
          <a:p>
            <a:pPr>
              <a:buNone/>
            </a:pPr>
            <a:r>
              <a:rPr lang="en-US" altLang="en-US" sz="3600" dirty="0"/>
              <a:t>	</a:t>
            </a:r>
            <a:r>
              <a:rPr lang="en-US" altLang="en-US" sz="5400" dirty="0" smtClean="0"/>
              <a:t>a </a:t>
            </a:r>
            <a:r>
              <a:rPr lang="en-US" altLang="en-US" sz="5400" dirty="0"/>
              <a:t>process whereby highly structured group meetings are conducted for the purpose of analyzing problems and defining requirements. </a:t>
            </a:r>
            <a:endParaRPr lang="en-US" altLang="en-US" sz="4400" dirty="0"/>
          </a:p>
          <a:p>
            <a:pPr marL="0" indent="0">
              <a:buNone/>
            </a:pPr>
            <a:endParaRPr lang="en-US" sz="3600" dirty="0"/>
          </a:p>
        </p:txBody>
      </p:sp>
    </p:spTree>
    <p:extLst>
      <p:ext uri="{BB962C8B-B14F-4D97-AF65-F5344CB8AC3E}">
        <p14:creationId xmlns:p14="http://schemas.microsoft.com/office/powerpoint/2010/main" val="2087117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548822" y="13396"/>
            <a:ext cx="8043333" cy="817878"/>
          </a:xfrm>
        </p:spPr>
        <p:txBody>
          <a:bodyPr/>
          <a:lstStyle/>
          <a:p>
            <a:pPr eaLnBrk="1" hangingPunct="1"/>
            <a:r>
              <a:rPr lang="en-US" sz="5400" dirty="0" smtClean="0"/>
              <a:t>Introduction</a:t>
            </a:r>
            <a:endParaRPr lang="en-US" sz="5400" dirty="0"/>
          </a:p>
        </p:txBody>
      </p:sp>
      <p:sp>
        <p:nvSpPr>
          <p:cNvPr id="27651" name="Content Placeholder 2"/>
          <p:cNvSpPr>
            <a:spLocks noGrp="1"/>
          </p:cNvSpPr>
          <p:nvPr>
            <p:ph idx="1"/>
          </p:nvPr>
        </p:nvSpPr>
        <p:spPr>
          <a:xfrm>
            <a:off x="106878" y="831274"/>
            <a:ext cx="9037122" cy="5438897"/>
          </a:xfrm>
        </p:spPr>
        <p:txBody>
          <a:bodyPr/>
          <a:lstStyle/>
          <a:p>
            <a:pPr eaLnBrk="1" hangingPunct="1"/>
            <a:r>
              <a:rPr lang="en-US" dirty="0"/>
              <a:t>T</a:t>
            </a:r>
            <a:r>
              <a:rPr lang="en-US" sz="2800" dirty="0"/>
              <a:t>he </a:t>
            </a:r>
            <a:r>
              <a:rPr lang="en-US" sz="2800" dirty="0" smtClean="0"/>
              <a:t>systems development process </a:t>
            </a:r>
            <a:r>
              <a:rPr lang="en-US" sz="2800" dirty="0"/>
              <a:t>transforms the existing (as is) system into the proposed (to be) system</a:t>
            </a:r>
          </a:p>
          <a:p>
            <a:pPr eaLnBrk="1" hangingPunct="1"/>
            <a:r>
              <a:rPr lang="en-US" sz="2800" dirty="0"/>
              <a:t>Requirements </a:t>
            </a:r>
            <a:r>
              <a:rPr lang="en-US" sz="2800" dirty="0" smtClean="0"/>
              <a:t>determination</a:t>
            </a:r>
          </a:p>
          <a:p>
            <a:pPr lvl="1" eaLnBrk="1" hangingPunct="1"/>
            <a:r>
              <a:rPr lang="en-US" sz="2400" dirty="0" smtClean="0"/>
              <a:t>The </a:t>
            </a:r>
            <a:r>
              <a:rPr lang="en-US" sz="2400" dirty="0"/>
              <a:t>single most critical step of the entire </a:t>
            </a:r>
            <a:r>
              <a:rPr lang="en-US" sz="2400" dirty="0" smtClean="0"/>
              <a:t>SDLC</a:t>
            </a:r>
          </a:p>
          <a:p>
            <a:pPr lvl="1" eaLnBrk="1" hangingPunct="1"/>
            <a:r>
              <a:rPr lang="en-US" sz="2400" dirty="0" smtClean="0"/>
              <a:t>Changes can be made easily in this stage</a:t>
            </a:r>
          </a:p>
          <a:p>
            <a:pPr lvl="1" eaLnBrk="1" hangingPunct="1"/>
            <a:r>
              <a:rPr lang="en-US" sz="2400" dirty="0" smtClean="0"/>
              <a:t>Most (&gt;50%) system </a:t>
            </a:r>
            <a:r>
              <a:rPr lang="en-US" sz="2400" dirty="0"/>
              <a:t>failures are due to problems with </a:t>
            </a:r>
            <a:r>
              <a:rPr lang="en-US" sz="2400" dirty="0" smtClean="0"/>
              <a:t>requirements</a:t>
            </a:r>
          </a:p>
          <a:p>
            <a:pPr lvl="1" eaLnBrk="1" hangingPunct="1"/>
            <a:r>
              <a:rPr lang="en-US" sz="2400" dirty="0" smtClean="0"/>
              <a:t>The iterative process of OOSAD is effective because:</a:t>
            </a:r>
          </a:p>
          <a:p>
            <a:pPr lvl="2"/>
            <a:r>
              <a:rPr lang="en-US" sz="2400" dirty="0" smtClean="0"/>
              <a:t>Small batches of requirements can be identified and implemented incrementally </a:t>
            </a:r>
          </a:p>
          <a:p>
            <a:pPr lvl="2"/>
            <a:r>
              <a:rPr lang="en-US" sz="2400" dirty="0" smtClean="0"/>
              <a:t>The system will evolve over time</a:t>
            </a:r>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597" y="-235148"/>
            <a:ext cx="9387067" cy="6356816"/>
          </a:xfrm>
        </p:spPr>
        <p:txBody>
          <a:bodyPr/>
          <a:lstStyle/>
          <a:p>
            <a:pPr marL="0" indent="0">
              <a:buNone/>
            </a:pPr>
            <a:r>
              <a:rPr lang="en-US" altLang="en-US" sz="4000" b="1" dirty="0"/>
              <a:t>Steps to Plan a </a:t>
            </a:r>
            <a:r>
              <a:rPr lang="en-US" altLang="en-US" sz="4000" b="1" dirty="0" smtClean="0"/>
              <a:t>JAD Session</a:t>
            </a:r>
          </a:p>
          <a:p>
            <a:pPr>
              <a:lnSpc>
                <a:spcPct val="90000"/>
              </a:lnSpc>
              <a:buFontTx/>
              <a:buAutoNum type="arabicPeriod"/>
            </a:pPr>
            <a:r>
              <a:rPr lang="en-US" altLang="en-US" sz="3200" dirty="0"/>
              <a:t>Selecting a location</a:t>
            </a:r>
          </a:p>
          <a:p>
            <a:pPr lvl="1">
              <a:lnSpc>
                <a:spcPct val="90000"/>
              </a:lnSpc>
              <a:buClr>
                <a:schemeClr val="tx1"/>
              </a:buClr>
            </a:pPr>
            <a:r>
              <a:rPr lang="en-US" altLang="en-US" sz="2800" dirty="0"/>
              <a:t>Away from workplace when possible</a:t>
            </a:r>
          </a:p>
          <a:p>
            <a:pPr lvl="1">
              <a:lnSpc>
                <a:spcPct val="90000"/>
              </a:lnSpc>
              <a:buClr>
                <a:schemeClr val="tx1"/>
              </a:buClr>
            </a:pPr>
            <a:r>
              <a:rPr lang="en-US" altLang="en-US" sz="2800" dirty="0"/>
              <a:t>Requires several rooms</a:t>
            </a:r>
          </a:p>
          <a:p>
            <a:pPr lvl="1">
              <a:lnSpc>
                <a:spcPct val="90000"/>
              </a:lnSpc>
              <a:buClr>
                <a:schemeClr val="tx1"/>
              </a:buClr>
            </a:pPr>
            <a:r>
              <a:rPr lang="en-US" altLang="en-US" sz="2800" dirty="0"/>
              <a:t>Equipped with tables, chairs, whiteboard, overhead projectors</a:t>
            </a:r>
          </a:p>
          <a:p>
            <a:pPr lvl="1">
              <a:lnSpc>
                <a:spcPct val="90000"/>
              </a:lnSpc>
              <a:buClr>
                <a:schemeClr val="tx1"/>
              </a:buClr>
            </a:pPr>
            <a:r>
              <a:rPr lang="en-US" altLang="en-US" sz="2800" dirty="0"/>
              <a:t>Needed computer equipment</a:t>
            </a:r>
          </a:p>
          <a:p>
            <a:pPr>
              <a:lnSpc>
                <a:spcPct val="90000"/>
              </a:lnSpc>
              <a:buFontTx/>
              <a:buAutoNum type="arabicPeriod"/>
            </a:pPr>
            <a:r>
              <a:rPr lang="en-US" altLang="en-US" sz="3200" dirty="0"/>
              <a:t>Selecting the participants</a:t>
            </a:r>
          </a:p>
          <a:p>
            <a:pPr lvl="1">
              <a:lnSpc>
                <a:spcPct val="95000"/>
              </a:lnSpc>
              <a:buClr>
                <a:schemeClr val="tx1"/>
              </a:buClr>
            </a:pPr>
            <a:r>
              <a:rPr lang="en-US" altLang="en-US" sz="2800" dirty="0"/>
              <a:t>Each needs release from regular duties</a:t>
            </a:r>
          </a:p>
          <a:p>
            <a:pPr>
              <a:lnSpc>
                <a:spcPct val="90000"/>
              </a:lnSpc>
              <a:buFontTx/>
              <a:buAutoNum type="arabicPeriod"/>
            </a:pPr>
            <a:r>
              <a:rPr lang="en-US" altLang="en-US" sz="3200" dirty="0"/>
              <a:t>Preparing the agenda</a:t>
            </a:r>
          </a:p>
          <a:p>
            <a:pPr lvl="1">
              <a:lnSpc>
                <a:spcPct val="90000"/>
              </a:lnSpc>
              <a:buClr>
                <a:schemeClr val="tx1"/>
              </a:buClr>
            </a:pPr>
            <a:r>
              <a:rPr lang="en-US" altLang="en-US" sz="2800" dirty="0"/>
              <a:t>Briefing documentation</a:t>
            </a:r>
          </a:p>
          <a:p>
            <a:pPr lvl="1">
              <a:lnSpc>
                <a:spcPct val="90000"/>
              </a:lnSpc>
              <a:buClr>
                <a:schemeClr val="tx1"/>
              </a:buClr>
            </a:pPr>
            <a:r>
              <a:rPr lang="en-US" altLang="en-US" sz="2800" dirty="0"/>
              <a:t>Agenda distributed before each session</a:t>
            </a:r>
          </a:p>
          <a:p>
            <a:pPr marL="0" indent="0">
              <a:buNone/>
            </a:pPr>
            <a:endParaRPr lang="en-US" dirty="0"/>
          </a:p>
        </p:txBody>
      </p:sp>
    </p:spTree>
    <p:extLst>
      <p:ext uri="{BB962C8B-B14F-4D97-AF65-F5344CB8AC3E}">
        <p14:creationId xmlns:p14="http://schemas.microsoft.com/office/powerpoint/2010/main" val="33540925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43067"/>
            <a:ext cx="9433367" cy="6460988"/>
          </a:xfrm>
        </p:spPr>
        <p:txBody>
          <a:bodyPr/>
          <a:lstStyle/>
          <a:p>
            <a:pPr marL="0" indent="0">
              <a:buNone/>
            </a:pPr>
            <a:r>
              <a:rPr lang="en-US" altLang="en-US" sz="3600" b="1" dirty="0"/>
              <a:t>Guidelines for Conducting </a:t>
            </a:r>
            <a:r>
              <a:rPr lang="en-US" altLang="en-US" sz="3600" b="1" dirty="0" smtClean="0"/>
              <a:t>a JAD Session</a:t>
            </a:r>
            <a:endParaRPr lang="en-US" altLang="en-US" sz="3600" b="1" dirty="0"/>
          </a:p>
          <a:p>
            <a:pPr>
              <a:lnSpc>
                <a:spcPct val="90000"/>
              </a:lnSpc>
            </a:pPr>
            <a:r>
              <a:rPr lang="en-US" altLang="en-US" dirty="0"/>
              <a:t>Do not unreasonably deviate from the agenda</a:t>
            </a:r>
          </a:p>
          <a:p>
            <a:pPr>
              <a:lnSpc>
                <a:spcPct val="90000"/>
              </a:lnSpc>
            </a:pPr>
            <a:r>
              <a:rPr lang="en-US" altLang="en-US" dirty="0"/>
              <a:t>Stay on schedule</a:t>
            </a:r>
          </a:p>
          <a:p>
            <a:pPr>
              <a:lnSpc>
                <a:spcPct val="90000"/>
              </a:lnSpc>
            </a:pPr>
            <a:r>
              <a:rPr lang="en-US" altLang="en-US" dirty="0"/>
              <a:t>Ensure that the scribe is able to take notes</a:t>
            </a:r>
          </a:p>
          <a:p>
            <a:pPr>
              <a:lnSpc>
                <a:spcPct val="90000"/>
              </a:lnSpc>
            </a:pPr>
            <a:r>
              <a:rPr lang="en-US" altLang="en-US" dirty="0"/>
              <a:t>Avoid the use of technical jargon</a:t>
            </a:r>
          </a:p>
          <a:p>
            <a:r>
              <a:rPr lang="en-US" altLang="en-US" dirty="0"/>
              <a:t>Apply conflict resolution skills</a:t>
            </a:r>
          </a:p>
          <a:p>
            <a:pPr>
              <a:lnSpc>
                <a:spcPct val="90000"/>
              </a:lnSpc>
            </a:pPr>
            <a:r>
              <a:rPr lang="en-US" altLang="en-US" dirty="0"/>
              <a:t>Allow for ample breaks</a:t>
            </a:r>
          </a:p>
          <a:p>
            <a:pPr>
              <a:lnSpc>
                <a:spcPct val="90000"/>
              </a:lnSpc>
            </a:pPr>
            <a:r>
              <a:rPr lang="en-US" altLang="en-US" dirty="0"/>
              <a:t>Encourage group consensus</a:t>
            </a:r>
          </a:p>
          <a:p>
            <a:pPr>
              <a:lnSpc>
                <a:spcPct val="90000"/>
              </a:lnSpc>
            </a:pPr>
            <a:r>
              <a:rPr lang="en-US" altLang="en-US" dirty="0"/>
              <a:t>Encourage user and management participation without allowing individuals to dominate the session</a:t>
            </a:r>
          </a:p>
          <a:p>
            <a:pPr>
              <a:lnSpc>
                <a:spcPct val="90000"/>
              </a:lnSpc>
            </a:pPr>
            <a:r>
              <a:rPr lang="en-US" altLang="en-US" dirty="0"/>
              <a:t>Make sure that attendees abide by the established ground rules for the session</a:t>
            </a:r>
          </a:p>
          <a:p>
            <a:pPr marL="0" indent="0">
              <a:buNone/>
            </a:pPr>
            <a:endParaRPr lang="en-US" sz="3600" b="1" dirty="0"/>
          </a:p>
        </p:txBody>
      </p:sp>
    </p:spTree>
    <p:extLst>
      <p:ext uri="{BB962C8B-B14F-4D97-AF65-F5344CB8AC3E}">
        <p14:creationId xmlns:p14="http://schemas.microsoft.com/office/powerpoint/2010/main" val="8271162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312515"/>
            <a:ext cx="8765177" cy="6530436"/>
          </a:xfrm>
        </p:spPr>
        <p:txBody>
          <a:bodyPr/>
          <a:lstStyle/>
          <a:p>
            <a:pPr marL="0" indent="0" algn="ctr">
              <a:buNone/>
            </a:pPr>
            <a:r>
              <a:rPr lang="en-US" altLang="en-US" sz="4000" b="1" dirty="0" smtClean="0"/>
              <a:t>Brainstorming</a:t>
            </a:r>
          </a:p>
          <a:p>
            <a:pPr marL="0" indent="0">
              <a:buNone/>
            </a:pPr>
            <a:r>
              <a:rPr lang="en-US" altLang="en-US" sz="3600" dirty="0">
                <a:cs typeface="Times New Roman" panose="02020603050405020304" pitchFamily="18" charset="0"/>
              </a:rPr>
              <a:t>Sometimes, one of the goals of a </a:t>
            </a:r>
            <a:r>
              <a:rPr lang="en-US" altLang="en-US" sz="3600" dirty="0" smtClean="0">
                <a:cs typeface="Times New Roman" panose="02020603050405020304" pitchFamily="18" charset="0"/>
              </a:rPr>
              <a:t>JAD </a:t>
            </a:r>
            <a:r>
              <a:rPr lang="en-US" altLang="en-US" sz="3600" dirty="0">
                <a:cs typeface="Times New Roman" panose="02020603050405020304" pitchFamily="18" charset="0"/>
              </a:rPr>
              <a:t>session is to generate possible ideas to solve a problem.  </a:t>
            </a:r>
          </a:p>
          <a:p>
            <a:pPr lvl="1"/>
            <a:r>
              <a:rPr lang="en-US" altLang="en-US" sz="3200" dirty="0">
                <a:cs typeface="Times New Roman" panose="02020603050405020304" pitchFamily="18" charset="0"/>
              </a:rPr>
              <a:t>Brainstorming is a common approach that is used for this purpose.</a:t>
            </a:r>
            <a:r>
              <a:rPr lang="en-US" altLang="en-US" sz="3200" dirty="0"/>
              <a:t> </a:t>
            </a:r>
          </a:p>
          <a:p>
            <a:pPr>
              <a:buNone/>
            </a:pPr>
            <a:r>
              <a:rPr lang="en-US" altLang="en-US" sz="3600" dirty="0" smtClean="0"/>
              <a:t>	</a:t>
            </a:r>
            <a:r>
              <a:rPr lang="en-US" altLang="en-US" sz="3600" b="1" dirty="0" smtClean="0"/>
              <a:t>Brainstorming</a:t>
            </a:r>
            <a:r>
              <a:rPr lang="en-US" altLang="en-US" sz="3600" dirty="0" smtClean="0"/>
              <a:t> </a:t>
            </a:r>
            <a:r>
              <a:rPr lang="en-US" altLang="en-US" sz="3600" dirty="0"/>
              <a:t>– a technique for generating ideas by encouraging participants to offer as many ideas as possible in a short period of time without any analysis until all the ideas have been exhausted. </a:t>
            </a:r>
          </a:p>
          <a:p>
            <a:pPr marL="0" indent="0">
              <a:buNone/>
            </a:pPr>
            <a:endParaRPr lang="en-US" dirty="0"/>
          </a:p>
        </p:txBody>
      </p:sp>
    </p:spTree>
    <p:extLst>
      <p:ext uri="{BB962C8B-B14F-4D97-AF65-F5344CB8AC3E}">
        <p14:creationId xmlns:p14="http://schemas.microsoft.com/office/powerpoint/2010/main" val="13398690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277791"/>
            <a:ext cx="9134740" cy="6495712"/>
          </a:xfrm>
        </p:spPr>
        <p:txBody>
          <a:bodyPr/>
          <a:lstStyle/>
          <a:p>
            <a:pPr marL="0" indent="0" algn="ctr">
              <a:buNone/>
            </a:pPr>
            <a:r>
              <a:rPr lang="en-US" altLang="en-US" sz="4000" b="1" dirty="0"/>
              <a:t>Brainstorming </a:t>
            </a:r>
            <a:r>
              <a:rPr lang="en-US" altLang="en-US" sz="4000" b="1" dirty="0" smtClean="0"/>
              <a:t>Guidelines</a:t>
            </a:r>
          </a:p>
          <a:p>
            <a:pPr>
              <a:lnSpc>
                <a:spcPct val="95000"/>
              </a:lnSpc>
            </a:pPr>
            <a:r>
              <a:rPr lang="en-US" altLang="en-US" sz="2800" dirty="0"/>
              <a:t>Isolate appropriate people in a place that free from distractions and interruptions.</a:t>
            </a:r>
          </a:p>
          <a:p>
            <a:pPr>
              <a:lnSpc>
                <a:spcPct val="95000"/>
              </a:lnSpc>
            </a:pPr>
            <a:r>
              <a:rPr lang="en-US" altLang="en-US" sz="2800" dirty="0"/>
              <a:t>Make sure everyone understands purpose of the meeting.</a:t>
            </a:r>
          </a:p>
          <a:p>
            <a:pPr>
              <a:lnSpc>
                <a:spcPct val="95000"/>
              </a:lnSpc>
            </a:pPr>
            <a:r>
              <a:rPr lang="en-US" altLang="en-US" sz="2800" dirty="0"/>
              <a:t>Appoint one person to record ideas.</a:t>
            </a:r>
          </a:p>
          <a:p>
            <a:pPr>
              <a:lnSpc>
                <a:spcPct val="95000"/>
              </a:lnSpc>
            </a:pPr>
            <a:r>
              <a:rPr lang="en-US" altLang="en-US" sz="2800" dirty="0"/>
              <a:t>Remind everyone of brainstorming rules.</a:t>
            </a:r>
          </a:p>
          <a:p>
            <a:pPr>
              <a:lnSpc>
                <a:spcPct val="95000"/>
              </a:lnSpc>
            </a:pPr>
            <a:r>
              <a:rPr lang="en-US" altLang="en-US" sz="2800" dirty="0"/>
              <a:t>Within a specified time period, team members call out their ideas as quickly as they can think of them.</a:t>
            </a:r>
          </a:p>
          <a:p>
            <a:pPr>
              <a:lnSpc>
                <a:spcPct val="95000"/>
              </a:lnSpc>
            </a:pPr>
            <a:r>
              <a:rPr lang="en-US" altLang="en-US" sz="2800" dirty="0"/>
              <a:t>After group has run out of ideas and all ideas have been recorded, then and only then should ideas be evaluated.</a:t>
            </a:r>
          </a:p>
          <a:p>
            <a:pPr>
              <a:lnSpc>
                <a:spcPct val="95000"/>
              </a:lnSpc>
            </a:pPr>
            <a:r>
              <a:rPr lang="en-US" altLang="en-US" sz="2800" dirty="0"/>
              <a:t>Refine, combine, and improve ideas generated earlier.</a:t>
            </a:r>
          </a:p>
          <a:p>
            <a:pPr marL="0" indent="0">
              <a:buNone/>
            </a:pPr>
            <a:endParaRPr lang="en-US" dirty="0"/>
          </a:p>
        </p:txBody>
      </p:sp>
    </p:spTree>
    <p:extLst>
      <p:ext uri="{BB962C8B-B14F-4D97-AF65-F5344CB8AC3E}">
        <p14:creationId xmlns:p14="http://schemas.microsoft.com/office/powerpoint/2010/main" val="34138236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393539"/>
            <a:ext cx="8765177" cy="6611459"/>
          </a:xfrm>
        </p:spPr>
        <p:txBody>
          <a:bodyPr/>
          <a:lstStyle/>
          <a:p>
            <a:pPr marL="0" indent="0" algn="ctr">
              <a:buNone/>
            </a:pPr>
            <a:r>
              <a:rPr lang="en-US" altLang="en-US" sz="4000" b="1" dirty="0"/>
              <a:t>Benefits of </a:t>
            </a:r>
            <a:r>
              <a:rPr lang="en-US" altLang="en-US" sz="4000" b="1" dirty="0" smtClean="0"/>
              <a:t>JAD</a:t>
            </a:r>
          </a:p>
          <a:p>
            <a:pPr>
              <a:lnSpc>
                <a:spcPct val="90000"/>
              </a:lnSpc>
            </a:pPr>
            <a:r>
              <a:rPr lang="en-US" altLang="en-US" sz="3600" dirty="0" smtClean="0"/>
              <a:t>JAD </a:t>
            </a:r>
            <a:r>
              <a:rPr lang="en-US" altLang="en-US" sz="3600" dirty="0"/>
              <a:t>actively involves users and management in the development project (encouraging them to take “ownership” in the project).</a:t>
            </a:r>
          </a:p>
          <a:p>
            <a:pPr>
              <a:lnSpc>
                <a:spcPct val="90000"/>
              </a:lnSpc>
            </a:pPr>
            <a:r>
              <a:rPr lang="en-US" altLang="en-US" sz="3600" dirty="0" smtClean="0"/>
              <a:t>JAD </a:t>
            </a:r>
            <a:r>
              <a:rPr lang="en-US" altLang="en-US" sz="3600" dirty="0"/>
              <a:t>reduces the amount of time required to develop systems.</a:t>
            </a:r>
          </a:p>
          <a:p>
            <a:pPr>
              <a:lnSpc>
                <a:spcPct val="90000"/>
              </a:lnSpc>
            </a:pPr>
            <a:r>
              <a:rPr lang="en-US" altLang="en-US" sz="3600" dirty="0"/>
              <a:t>When </a:t>
            </a:r>
            <a:r>
              <a:rPr lang="en-US" altLang="en-US" sz="3600" dirty="0" smtClean="0"/>
              <a:t>JAD </a:t>
            </a:r>
            <a:r>
              <a:rPr lang="en-US" altLang="en-US" sz="3600" dirty="0"/>
              <a:t>incorporates prototyping as a means for confirming requirements and obtaining design approvals, the benefits of prototyping are realized </a:t>
            </a:r>
          </a:p>
          <a:p>
            <a:pPr marL="0" indent="0">
              <a:buNone/>
            </a:pPr>
            <a:endParaRPr lang="en-US" dirty="0"/>
          </a:p>
        </p:txBody>
      </p:sp>
    </p:spTree>
    <p:extLst>
      <p:ext uri="{BB962C8B-B14F-4D97-AF65-F5344CB8AC3E}">
        <p14:creationId xmlns:p14="http://schemas.microsoft.com/office/powerpoint/2010/main" val="3606783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48822" y="108646"/>
            <a:ext cx="8043333" cy="597410"/>
          </a:xfrm>
        </p:spPr>
        <p:txBody>
          <a:bodyPr lIns="92075" tIns="46038" rIns="92075" bIns="46038"/>
          <a:lstStyle/>
          <a:p>
            <a:pPr eaLnBrk="1" hangingPunct="1"/>
            <a:r>
              <a:rPr lang="en-US" dirty="0"/>
              <a:t>Questionnaire Steps</a:t>
            </a:r>
          </a:p>
        </p:txBody>
      </p:sp>
      <p:sp>
        <p:nvSpPr>
          <p:cNvPr id="48131" name="Content Placeholder 4"/>
          <p:cNvSpPr>
            <a:spLocks noGrp="1"/>
          </p:cNvSpPr>
          <p:nvPr>
            <p:ph idx="1"/>
          </p:nvPr>
        </p:nvSpPr>
        <p:spPr>
          <a:xfrm>
            <a:off x="1" y="544011"/>
            <a:ext cx="8958804" cy="5551990"/>
          </a:xfrm>
        </p:spPr>
        <p:txBody>
          <a:bodyPr/>
          <a:lstStyle/>
          <a:p>
            <a:pPr eaLnBrk="1" hangingPunct="1">
              <a:lnSpc>
                <a:spcPct val="90000"/>
              </a:lnSpc>
              <a:spcBef>
                <a:spcPct val="0"/>
              </a:spcBef>
            </a:pPr>
            <a:r>
              <a:rPr lang="en-US" sz="3200" dirty="0" smtClean="0"/>
              <a:t>Select the participants</a:t>
            </a:r>
          </a:p>
          <a:p>
            <a:pPr lvl="1" eaLnBrk="1" hangingPunct="1">
              <a:lnSpc>
                <a:spcPct val="90000"/>
              </a:lnSpc>
              <a:spcBef>
                <a:spcPts val="600"/>
              </a:spcBef>
            </a:pPr>
            <a:r>
              <a:rPr lang="en-US" sz="2800" dirty="0" smtClean="0"/>
              <a:t>Identify the population</a:t>
            </a:r>
          </a:p>
          <a:p>
            <a:pPr lvl="1" eaLnBrk="1" hangingPunct="1">
              <a:lnSpc>
                <a:spcPct val="90000"/>
              </a:lnSpc>
              <a:spcBef>
                <a:spcPct val="0"/>
              </a:spcBef>
            </a:pPr>
            <a:r>
              <a:rPr lang="en-US" sz="2800" dirty="0" smtClean="0"/>
              <a:t>Use representative samples for large populations</a:t>
            </a:r>
          </a:p>
          <a:p>
            <a:pPr eaLnBrk="1" hangingPunct="1">
              <a:lnSpc>
                <a:spcPct val="90000"/>
              </a:lnSpc>
              <a:spcBef>
                <a:spcPts val="600"/>
              </a:spcBef>
            </a:pPr>
            <a:r>
              <a:rPr lang="en-US" sz="3200" dirty="0"/>
              <a:t>Designing the questionnaire</a:t>
            </a:r>
          </a:p>
          <a:p>
            <a:pPr lvl="1" eaLnBrk="1" hangingPunct="1">
              <a:lnSpc>
                <a:spcPct val="90000"/>
              </a:lnSpc>
              <a:spcBef>
                <a:spcPts val="600"/>
              </a:spcBef>
            </a:pPr>
            <a:r>
              <a:rPr lang="en-US" sz="2800" dirty="0"/>
              <a:t>Careful question </a:t>
            </a:r>
            <a:r>
              <a:rPr lang="en-US" sz="2800" dirty="0" smtClean="0"/>
              <a:t>selection</a:t>
            </a:r>
          </a:p>
          <a:p>
            <a:pPr lvl="1" eaLnBrk="1" hangingPunct="1">
              <a:lnSpc>
                <a:spcPct val="90000"/>
              </a:lnSpc>
              <a:spcBef>
                <a:spcPct val="0"/>
              </a:spcBef>
            </a:pPr>
            <a:r>
              <a:rPr lang="en-US" sz="2800" dirty="0" smtClean="0"/>
              <a:t>Remove ambiguities</a:t>
            </a:r>
          </a:p>
          <a:p>
            <a:pPr eaLnBrk="1" hangingPunct="1">
              <a:lnSpc>
                <a:spcPct val="90000"/>
              </a:lnSpc>
              <a:spcBef>
                <a:spcPts val="600"/>
              </a:spcBef>
            </a:pPr>
            <a:r>
              <a:rPr lang="en-US" sz="3200" dirty="0"/>
              <a:t>Administering the questionnaire</a:t>
            </a:r>
          </a:p>
          <a:p>
            <a:pPr lvl="1" eaLnBrk="1" hangingPunct="1">
              <a:lnSpc>
                <a:spcPct val="90000"/>
              </a:lnSpc>
              <a:spcBef>
                <a:spcPts val="600"/>
              </a:spcBef>
            </a:pPr>
            <a:r>
              <a:rPr lang="en-US" sz="2800" dirty="0"/>
              <a:t>Working to get good response </a:t>
            </a:r>
            <a:r>
              <a:rPr lang="en-US" sz="2800" dirty="0" smtClean="0"/>
              <a:t>rate</a:t>
            </a:r>
          </a:p>
          <a:p>
            <a:pPr lvl="1" eaLnBrk="1" hangingPunct="1">
              <a:lnSpc>
                <a:spcPct val="90000"/>
              </a:lnSpc>
              <a:spcBef>
                <a:spcPct val="0"/>
              </a:spcBef>
            </a:pPr>
            <a:r>
              <a:rPr lang="en-US" sz="2800" dirty="0" smtClean="0"/>
              <a:t>Offer an incentive (e.g., a free pen)</a:t>
            </a:r>
          </a:p>
          <a:p>
            <a:pPr eaLnBrk="1" hangingPunct="1">
              <a:lnSpc>
                <a:spcPct val="90000"/>
              </a:lnSpc>
              <a:spcBef>
                <a:spcPts val="600"/>
              </a:spcBef>
            </a:pPr>
            <a:r>
              <a:rPr lang="en-US" sz="3200" dirty="0"/>
              <a:t>Questionnaire follow-up</a:t>
            </a:r>
          </a:p>
          <a:p>
            <a:pPr lvl="1" eaLnBrk="1" hangingPunct="1">
              <a:lnSpc>
                <a:spcPct val="90000"/>
              </a:lnSpc>
              <a:spcBef>
                <a:spcPts val="600"/>
              </a:spcBef>
            </a:pPr>
            <a:r>
              <a:rPr lang="en-US" sz="2800" dirty="0"/>
              <a:t>Send results to </a:t>
            </a:r>
            <a:r>
              <a:rPr lang="en-US" sz="2800" dirty="0" smtClean="0"/>
              <a:t>participants</a:t>
            </a:r>
          </a:p>
          <a:p>
            <a:pPr lvl="1" eaLnBrk="1" hangingPunct="1">
              <a:lnSpc>
                <a:spcPct val="90000"/>
              </a:lnSpc>
              <a:spcBef>
                <a:spcPct val="0"/>
              </a:spcBef>
            </a:pPr>
            <a:r>
              <a:rPr lang="en-US" sz="2800" dirty="0" smtClean="0"/>
              <a:t>Send a thank-you</a:t>
            </a:r>
            <a:endParaRPr lang="en-US"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2906" y="347277"/>
            <a:ext cx="7695719" cy="416652"/>
          </a:xfrm>
        </p:spPr>
        <p:txBody>
          <a:bodyPr/>
          <a:lstStyle/>
          <a:p>
            <a:pPr eaLnBrk="1" hangingPunct="1"/>
            <a:r>
              <a:rPr lang="en-US" dirty="0"/>
              <a:t>Good Questionnaire Design</a:t>
            </a:r>
          </a:p>
        </p:txBody>
      </p:sp>
      <p:sp>
        <p:nvSpPr>
          <p:cNvPr id="49155" name="Content Placeholder 4"/>
          <p:cNvSpPr>
            <a:spLocks noGrp="1"/>
          </p:cNvSpPr>
          <p:nvPr>
            <p:ph idx="1"/>
          </p:nvPr>
        </p:nvSpPr>
        <p:spPr>
          <a:xfrm>
            <a:off x="462988" y="1169043"/>
            <a:ext cx="8222226" cy="4801451"/>
          </a:xfrm>
        </p:spPr>
        <p:txBody>
          <a:bodyPr>
            <a:noAutofit/>
          </a:bodyPr>
          <a:lstStyle/>
          <a:p>
            <a:pPr>
              <a:lnSpc>
                <a:spcPct val="90000"/>
              </a:lnSpc>
              <a:spcBef>
                <a:spcPts val="600"/>
              </a:spcBef>
              <a:spcAft>
                <a:spcPts val="600"/>
              </a:spcAft>
            </a:pPr>
            <a:r>
              <a:rPr lang="en-US" sz="2800" dirty="0"/>
              <a:t>Begin with non-threatening and interesting questions</a:t>
            </a:r>
          </a:p>
          <a:p>
            <a:pPr>
              <a:lnSpc>
                <a:spcPct val="90000"/>
              </a:lnSpc>
              <a:spcBef>
                <a:spcPts val="600"/>
              </a:spcBef>
              <a:spcAft>
                <a:spcPts val="600"/>
              </a:spcAft>
            </a:pPr>
            <a:r>
              <a:rPr lang="en-US" sz="2800" dirty="0"/>
              <a:t>Group items into logically coherent sections</a:t>
            </a:r>
          </a:p>
          <a:p>
            <a:pPr>
              <a:lnSpc>
                <a:spcPct val="90000"/>
              </a:lnSpc>
              <a:spcBef>
                <a:spcPts val="600"/>
              </a:spcBef>
              <a:spcAft>
                <a:spcPts val="600"/>
              </a:spcAft>
            </a:pPr>
            <a:r>
              <a:rPr lang="en-US" sz="2800" dirty="0"/>
              <a:t>No important items at the very end</a:t>
            </a:r>
          </a:p>
          <a:p>
            <a:pPr>
              <a:lnSpc>
                <a:spcPct val="90000"/>
              </a:lnSpc>
              <a:spcBef>
                <a:spcPts val="600"/>
              </a:spcBef>
              <a:spcAft>
                <a:spcPts val="600"/>
              </a:spcAft>
            </a:pPr>
            <a:r>
              <a:rPr lang="en-US" sz="2800" dirty="0"/>
              <a:t>Do not crowd a page with too many items</a:t>
            </a:r>
          </a:p>
          <a:p>
            <a:pPr>
              <a:lnSpc>
                <a:spcPct val="90000"/>
              </a:lnSpc>
              <a:spcBef>
                <a:spcPts val="600"/>
              </a:spcBef>
              <a:spcAft>
                <a:spcPts val="600"/>
              </a:spcAft>
            </a:pPr>
            <a:r>
              <a:rPr lang="en-US" sz="2800" dirty="0"/>
              <a:t>Avoid abbreviations</a:t>
            </a:r>
          </a:p>
          <a:p>
            <a:pPr>
              <a:lnSpc>
                <a:spcPct val="90000"/>
              </a:lnSpc>
              <a:spcBef>
                <a:spcPts val="600"/>
              </a:spcBef>
              <a:spcAft>
                <a:spcPts val="600"/>
              </a:spcAft>
            </a:pPr>
            <a:r>
              <a:rPr lang="en-US" sz="2800" dirty="0"/>
              <a:t>Avoid biased or suggestive items or terms</a:t>
            </a:r>
          </a:p>
          <a:p>
            <a:pPr>
              <a:lnSpc>
                <a:spcPct val="90000"/>
              </a:lnSpc>
              <a:spcBef>
                <a:spcPts val="600"/>
              </a:spcBef>
              <a:spcAft>
                <a:spcPts val="600"/>
              </a:spcAft>
            </a:pPr>
            <a:r>
              <a:rPr lang="en-US" sz="2800" dirty="0"/>
              <a:t>Number questions to avoid confusion</a:t>
            </a:r>
          </a:p>
          <a:p>
            <a:pPr>
              <a:lnSpc>
                <a:spcPct val="90000"/>
              </a:lnSpc>
              <a:spcBef>
                <a:spcPts val="600"/>
              </a:spcBef>
              <a:spcAft>
                <a:spcPts val="600"/>
              </a:spcAft>
            </a:pPr>
            <a:r>
              <a:rPr lang="en-US" sz="2800" dirty="0"/>
              <a:t>Pretest to identify confusing questions</a:t>
            </a:r>
          </a:p>
          <a:p>
            <a:pPr>
              <a:lnSpc>
                <a:spcPct val="90000"/>
              </a:lnSpc>
              <a:spcBef>
                <a:spcPts val="600"/>
              </a:spcBef>
              <a:spcAft>
                <a:spcPts val="600"/>
              </a:spcAft>
            </a:pPr>
            <a:r>
              <a:rPr lang="en-US" sz="2800" dirty="0"/>
              <a:t>Provide anonymity to respondents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None/>
            </a:pPr>
            <a:endParaRPr lang="en-US" altLang="en-US" sz="6600" b="1" dirty="0" smtClean="0"/>
          </a:p>
          <a:p>
            <a:pPr marL="0" indent="0" algn="ctr">
              <a:buNone/>
            </a:pPr>
            <a:r>
              <a:rPr lang="en-US" altLang="en-US" sz="6600" b="1" dirty="0" smtClean="0"/>
              <a:t>What are the advantages of personal interviews?</a:t>
            </a:r>
            <a:endParaRPr lang="en-US" altLang="en-US" sz="6600" b="1" dirty="0"/>
          </a:p>
          <a:p>
            <a:endParaRPr lang="en-US" altLang="en-US" sz="6600" b="1" dirty="0"/>
          </a:p>
        </p:txBody>
      </p:sp>
    </p:spTree>
    <p:extLst>
      <p:ext uri="{BB962C8B-B14F-4D97-AF65-F5344CB8AC3E}">
        <p14:creationId xmlns:p14="http://schemas.microsoft.com/office/powerpoint/2010/main" val="34096107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None/>
            </a:pPr>
            <a:endParaRPr lang="en-US" altLang="en-US" sz="6600" b="1" dirty="0" smtClean="0"/>
          </a:p>
          <a:p>
            <a:pPr marL="0" indent="0" algn="ctr">
              <a:buNone/>
            </a:pPr>
            <a:r>
              <a:rPr lang="en-US" altLang="en-US" sz="6600" b="1" dirty="0" smtClean="0"/>
              <a:t>What </a:t>
            </a:r>
            <a:r>
              <a:rPr lang="en-US" altLang="en-US" sz="6600" b="1" dirty="0"/>
              <a:t>are shortfalls of unstructured interviews?</a:t>
            </a:r>
            <a:r>
              <a:rPr lang="en-US" altLang="en-US" sz="6600" dirty="0"/>
              <a:t> </a:t>
            </a:r>
            <a:endParaRPr lang="en-US" altLang="en-US" sz="6600" b="1" u="sng" dirty="0"/>
          </a:p>
        </p:txBody>
      </p:sp>
    </p:spTree>
    <p:extLst>
      <p:ext uri="{BB962C8B-B14F-4D97-AF65-F5344CB8AC3E}">
        <p14:creationId xmlns:p14="http://schemas.microsoft.com/office/powerpoint/2010/main" val="19752459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buNone/>
            </a:pPr>
            <a:r>
              <a:rPr lang="en-US" altLang="en-US" sz="5400" b="1" dirty="0"/>
              <a:t>Each </a:t>
            </a:r>
            <a:r>
              <a:rPr lang="en-US" altLang="en-US" sz="5400" b="1" dirty="0" smtClean="0"/>
              <a:t>JAD </a:t>
            </a:r>
            <a:r>
              <a:rPr lang="en-US" altLang="en-US" sz="5400" b="1" dirty="0"/>
              <a:t>session includes a variety of participants, each of whom is expected to actively reinforce their roles throughout the session Who is the sponsor and what is his </a:t>
            </a:r>
            <a:r>
              <a:rPr lang="en-US" altLang="en-US" sz="5400" b="1" dirty="0" smtClean="0"/>
              <a:t>role ?</a:t>
            </a:r>
            <a:endParaRPr lang="en-US" altLang="en-US" sz="5400" dirty="0"/>
          </a:p>
        </p:txBody>
      </p:sp>
    </p:spTree>
    <p:extLst>
      <p:ext uri="{BB962C8B-B14F-4D97-AF65-F5344CB8AC3E}">
        <p14:creationId xmlns:p14="http://schemas.microsoft.com/office/powerpoint/2010/main" val="822606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2" y="1"/>
            <a:ext cx="8043333" cy="795646"/>
          </a:xfrm>
        </p:spPr>
        <p:txBody>
          <a:bodyPr/>
          <a:lstStyle/>
          <a:p>
            <a:r>
              <a:rPr lang="en-US" sz="4800" dirty="0" smtClean="0"/>
              <a:t>Requirements Determination</a:t>
            </a:r>
            <a:endParaRPr lang="en-US" sz="4800" dirty="0"/>
          </a:p>
        </p:txBody>
      </p:sp>
      <p:sp>
        <p:nvSpPr>
          <p:cNvPr id="3" name="Content Placeholder 2"/>
          <p:cNvSpPr>
            <a:spLocks noGrp="1"/>
          </p:cNvSpPr>
          <p:nvPr>
            <p:ph idx="1"/>
          </p:nvPr>
        </p:nvSpPr>
        <p:spPr>
          <a:xfrm>
            <a:off x="0" y="795648"/>
            <a:ext cx="9037122" cy="5462648"/>
          </a:xfrm>
        </p:spPr>
        <p:txBody>
          <a:bodyPr/>
          <a:lstStyle/>
          <a:p>
            <a:r>
              <a:rPr lang="en-US" sz="2800" dirty="0" smtClean="0"/>
              <a:t>Purpose: to convert high level business requirements (from the system request) into detailed requirements that can be used as inputs for creating models</a:t>
            </a:r>
          </a:p>
          <a:p>
            <a:pPr>
              <a:spcBef>
                <a:spcPts val="600"/>
              </a:spcBef>
            </a:pPr>
            <a:r>
              <a:rPr lang="en-US" sz="2800" dirty="0" smtClean="0"/>
              <a:t>What is a requirement?</a:t>
            </a:r>
          </a:p>
          <a:p>
            <a:pPr lvl="1">
              <a:spcBef>
                <a:spcPts val="600"/>
              </a:spcBef>
            </a:pPr>
            <a:r>
              <a:rPr lang="en-US" sz="2400" dirty="0" smtClean="0"/>
              <a:t>A statement of what the system must do or a characteristic it must have</a:t>
            </a:r>
          </a:p>
          <a:p>
            <a:pPr lvl="1">
              <a:spcBef>
                <a:spcPts val="600"/>
              </a:spcBef>
            </a:pPr>
            <a:r>
              <a:rPr lang="en-US" sz="2400" dirty="0" smtClean="0"/>
              <a:t>Will later evolve into a technical description of how the system will be implemented</a:t>
            </a:r>
          </a:p>
          <a:p>
            <a:pPr>
              <a:spcBef>
                <a:spcPts val="600"/>
              </a:spcBef>
            </a:pPr>
            <a:r>
              <a:rPr lang="en-US" sz="2800" dirty="0" smtClean="0"/>
              <a:t>Types:</a:t>
            </a:r>
          </a:p>
          <a:p>
            <a:pPr lvl="1">
              <a:spcBef>
                <a:spcPts val="600"/>
              </a:spcBef>
            </a:pPr>
            <a:r>
              <a:rPr lang="en-US" sz="2400" dirty="0" smtClean="0"/>
              <a:t>Functional: relates to a process or data</a:t>
            </a:r>
          </a:p>
          <a:p>
            <a:pPr lvl="1">
              <a:spcBef>
                <a:spcPts val="600"/>
              </a:spcBef>
            </a:pPr>
            <a:r>
              <a:rPr lang="en-US" sz="2400" dirty="0" smtClean="0"/>
              <a:t>Non-functional: relates to performance or usability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None/>
            </a:pPr>
            <a:r>
              <a:rPr lang="en-US" altLang="en-US" sz="6600" b="1" dirty="0"/>
              <a:t>Questionnaires are mass produced and distributed to respondents.  Who is their ideal audience? </a:t>
            </a:r>
            <a:endParaRPr lang="en-US" altLang="en-US" sz="6600" b="1" u="sng" dirty="0"/>
          </a:p>
        </p:txBody>
      </p:sp>
    </p:spTree>
    <p:extLst>
      <p:ext uri="{BB962C8B-B14F-4D97-AF65-F5344CB8AC3E}">
        <p14:creationId xmlns:p14="http://schemas.microsoft.com/office/powerpoint/2010/main" val="16696921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None/>
            </a:pPr>
            <a:endParaRPr lang="en-US" altLang="en-US" sz="6600" b="1" dirty="0" smtClean="0"/>
          </a:p>
          <a:p>
            <a:pPr marL="0" indent="0" algn="ctr">
              <a:buNone/>
            </a:pPr>
            <a:r>
              <a:rPr lang="en-US" altLang="en-US" sz="6600" b="1" dirty="0" smtClean="0"/>
              <a:t>When </a:t>
            </a:r>
            <a:r>
              <a:rPr lang="en-US" altLang="en-US" sz="6600" b="1" dirty="0"/>
              <a:t>do we use </a:t>
            </a:r>
            <a:r>
              <a:rPr lang="en-US" altLang="en-US" sz="6600" b="1" dirty="0" smtClean="0"/>
              <a:t>observation as a fact finding technique? </a:t>
            </a:r>
          </a:p>
        </p:txBody>
      </p:sp>
    </p:spTree>
    <p:extLst>
      <p:ext uri="{BB962C8B-B14F-4D97-AF65-F5344CB8AC3E}">
        <p14:creationId xmlns:p14="http://schemas.microsoft.com/office/powerpoint/2010/main" val="1145060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a:buNone/>
            </a:pPr>
            <a:r>
              <a:rPr lang="en-US" altLang="en-US" sz="7200" b="1" dirty="0"/>
              <a:t>Who is a </a:t>
            </a:r>
            <a:r>
              <a:rPr lang="en-US" altLang="en-US" sz="7200" b="1" dirty="0" smtClean="0"/>
              <a:t>JAD </a:t>
            </a:r>
            <a:r>
              <a:rPr lang="en-US" altLang="en-US" sz="7200" b="1" dirty="0"/>
              <a:t>sponsor and what is the sponsor’s role?</a:t>
            </a:r>
          </a:p>
        </p:txBody>
      </p:sp>
    </p:spTree>
    <p:extLst>
      <p:ext uri="{BB962C8B-B14F-4D97-AF65-F5344CB8AC3E}">
        <p14:creationId xmlns:p14="http://schemas.microsoft.com/office/powerpoint/2010/main" val="34131286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buNone/>
            </a:pPr>
            <a:endParaRPr lang="en-US" altLang="en-US" sz="6600" b="1" dirty="0" smtClean="0"/>
          </a:p>
          <a:p>
            <a:pPr marL="0" indent="0">
              <a:buNone/>
            </a:pPr>
            <a:r>
              <a:rPr lang="en-US" altLang="en-US" sz="6600" b="1" dirty="0" smtClean="0"/>
              <a:t>Identify </a:t>
            </a:r>
            <a:r>
              <a:rPr lang="en-US" altLang="en-US" sz="6600" b="1" dirty="0"/>
              <a:t>and briefly describe the two types of questionnaires.</a:t>
            </a:r>
          </a:p>
          <a:p>
            <a:pPr marL="0" indent="0" algn="ctr">
              <a:buNone/>
            </a:pPr>
            <a:endParaRPr lang="en-US" altLang="en-US" sz="6000" dirty="0" smtClean="0"/>
          </a:p>
        </p:txBody>
      </p:sp>
    </p:spTree>
    <p:extLst>
      <p:ext uri="{BB962C8B-B14F-4D97-AF65-F5344CB8AC3E}">
        <p14:creationId xmlns:p14="http://schemas.microsoft.com/office/powerpoint/2010/main" val="31674574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buNone/>
            </a:pPr>
            <a:endParaRPr lang="en-US" altLang="en-US" sz="6600" b="1" dirty="0" smtClean="0"/>
          </a:p>
          <a:p>
            <a:pPr marL="0" indent="0">
              <a:buNone/>
            </a:pPr>
            <a:r>
              <a:rPr lang="en-US" altLang="en-US" sz="6600" b="1" dirty="0" smtClean="0"/>
              <a:t>What </a:t>
            </a:r>
            <a:r>
              <a:rPr lang="en-US" altLang="en-US" sz="6600" b="1" dirty="0"/>
              <a:t>are the three rules of brainstorming?</a:t>
            </a:r>
          </a:p>
          <a:p>
            <a:pPr marL="0" indent="0" algn="ctr">
              <a:buNone/>
            </a:pPr>
            <a:endParaRPr lang="en-US" altLang="en-US" sz="6000" b="1" dirty="0" smtClean="0"/>
          </a:p>
        </p:txBody>
      </p:sp>
    </p:spTree>
    <p:extLst>
      <p:ext uri="{BB962C8B-B14F-4D97-AF65-F5344CB8AC3E}">
        <p14:creationId xmlns:p14="http://schemas.microsoft.com/office/powerpoint/2010/main" val="9928569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548822" y="108646"/>
            <a:ext cx="7885173" cy="620560"/>
          </a:xfrm>
        </p:spPr>
        <p:txBody>
          <a:bodyPr/>
          <a:lstStyle/>
          <a:p>
            <a:pPr eaLnBrk="1" hangingPunct="1"/>
            <a:r>
              <a:rPr lang="en-US" dirty="0"/>
              <a:t>Document Analysis</a:t>
            </a:r>
          </a:p>
        </p:txBody>
      </p:sp>
      <p:sp>
        <p:nvSpPr>
          <p:cNvPr id="50179" name="Content Placeholder 2"/>
          <p:cNvSpPr>
            <a:spLocks noGrp="1"/>
          </p:cNvSpPr>
          <p:nvPr>
            <p:ph idx="1"/>
          </p:nvPr>
        </p:nvSpPr>
        <p:spPr>
          <a:xfrm>
            <a:off x="0" y="729206"/>
            <a:ext cx="9143999" cy="5625295"/>
          </a:xfrm>
        </p:spPr>
        <p:txBody>
          <a:bodyPr>
            <a:normAutofit fontScale="92500" lnSpcReduction="10000"/>
          </a:bodyPr>
          <a:lstStyle/>
          <a:p>
            <a:pPr eaLnBrk="1" hangingPunct="1"/>
            <a:r>
              <a:rPr lang="en-US" sz="4100" dirty="0"/>
              <a:t>Provides</a:t>
            </a:r>
            <a:r>
              <a:rPr lang="en-US" sz="4100" dirty="0" smtClean="0"/>
              <a:t> information about the “</a:t>
            </a:r>
            <a:r>
              <a:rPr lang="en-US" sz="4100" dirty="0"/>
              <a:t>as-is” </a:t>
            </a:r>
            <a:r>
              <a:rPr lang="en-US" sz="4100" dirty="0" smtClean="0"/>
              <a:t>system</a:t>
            </a:r>
          </a:p>
          <a:p>
            <a:pPr eaLnBrk="1" hangingPunct="1">
              <a:spcBef>
                <a:spcPts val="600"/>
              </a:spcBef>
            </a:pPr>
            <a:r>
              <a:rPr lang="en-US" sz="4100" dirty="0" smtClean="0"/>
              <a:t>Review technical documents when available</a:t>
            </a:r>
            <a:endParaRPr lang="en-US" sz="4100" dirty="0"/>
          </a:p>
          <a:p>
            <a:pPr eaLnBrk="1" hangingPunct="1">
              <a:spcBef>
                <a:spcPts val="600"/>
              </a:spcBef>
            </a:pPr>
            <a:r>
              <a:rPr lang="en-US" sz="4100" dirty="0" smtClean="0"/>
              <a:t>Review typical user documents:</a:t>
            </a:r>
            <a:endParaRPr lang="en-US" sz="4100" dirty="0"/>
          </a:p>
          <a:p>
            <a:pPr lvl="1" eaLnBrk="1" hangingPunct="1">
              <a:spcBef>
                <a:spcPts val="600"/>
              </a:spcBef>
            </a:pPr>
            <a:r>
              <a:rPr lang="en-US" sz="4100" dirty="0"/>
              <a:t>Forms</a:t>
            </a:r>
          </a:p>
          <a:p>
            <a:pPr lvl="1" eaLnBrk="1" hangingPunct="1">
              <a:spcBef>
                <a:spcPts val="600"/>
              </a:spcBef>
            </a:pPr>
            <a:r>
              <a:rPr lang="en-US" sz="4100" dirty="0"/>
              <a:t>Reports</a:t>
            </a:r>
          </a:p>
          <a:p>
            <a:pPr lvl="1" eaLnBrk="1" hangingPunct="1">
              <a:spcBef>
                <a:spcPts val="600"/>
              </a:spcBef>
            </a:pPr>
            <a:r>
              <a:rPr lang="en-US" sz="4100" dirty="0"/>
              <a:t>Policy manuals</a:t>
            </a:r>
          </a:p>
          <a:p>
            <a:pPr eaLnBrk="1" hangingPunct="1">
              <a:spcBef>
                <a:spcPts val="600"/>
              </a:spcBef>
            </a:pPr>
            <a:r>
              <a:rPr lang="en-US" sz="4100" dirty="0"/>
              <a:t>Look for user additions to forms</a:t>
            </a:r>
          </a:p>
          <a:p>
            <a:pPr eaLnBrk="1" hangingPunct="1">
              <a:spcBef>
                <a:spcPts val="600"/>
              </a:spcBef>
            </a:pPr>
            <a:r>
              <a:rPr lang="en-US" sz="4100" dirty="0"/>
              <a:t>Look for unused form elements</a:t>
            </a:r>
          </a:p>
          <a:p>
            <a:pPr eaLnBrk="1" hangingPunct="1"/>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defRPr>
            </a:lvl1pPr>
            <a:lvl2pPr marL="742950" indent="-285750">
              <a:spcBef>
                <a:spcPct val="20000"/>
              </a:spcBef>
              <a:buClr>
                <a:srgbClr val="660066"/>
              </a:buClr>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400">
                <a:solidFill>
                  <a:schemeClr val="bg1"/>
                </a:solidFill>
              </a:rPr>
              <a:t>6-</a:t>
            </a:r>
            <a:fld id="{64944350-6668-48E2-8295-D005063B6259}" type="slidenum">
              <a:rPr lang="en-US" altLang="en-US" sz="1400">
                <a:solidFill>
                  <a:schemeClr val="bg1"/>
                </a:solidFill>
              </a:rPr>
              <a:pPr>
                <a:spcBef>
                  <a:spcPct val="0"/>
                </a:spcBef>
                <a:buClrTx/>
                <a:buFontTx/>
                <a:buNone/>
              </a:pPr>
              <a:t>46</a:t>
            </a:fld>
            <a:endParaRPr lang="en-US" altLang="en-US" sz="1400">
              <a:solidFill>
                <a:schemeClr val="bg1"/>
              </a:solidFill>
            </a:endParaRPr>
          </a:p>
        </p:txBody>
      </p:sp>
      <p:sp>
        <p:nvSpPr>
          <p:cNvPr id="33795" name="Rectangle 2"/>
          <p:cNvSpPr>
            <a:spLocks noGrp="1" noChangeArrowheads="1"/>
          </p:cNvSpPr>
          <p:nvPr>
            <p:ph type="title"/>
          </p:nvPr>
        </p:nvSpPr>
        <p:spPr/>
        <p:txBody>
          <a:bodyPr/>
          <a:lstStyle/>
          <a:p>
            <a:pPr eaLnBrk="1" hangingPunct="1"/>
            <a:r>
              <a:rPr lang="en-US" altLang="en-US" smtClean="0"/>
              <a:t>Sampling Existing Documentation, Forms, &amp; Files</a:t>
            </a:r>
          </a:p>
        </p:txBody>
      </p:sp>
      <p:sp>
        <p:nvSpPr>
          <p:cNvPr id="33796" name="Rectangle 3"/>
          <p:cNvSpPr>
            <a:spLocks noGrp="1" noChangeArrowheads="1"/>
          </p:cNvSpPr>
          <p:nvPr>
            <p:ph type="body" idx="1"/>
          </p:nvPr>
        </p:nvSpPr>
        <p:spPr>
          <a:xfrm>
            <a:off x="627063" y="1524000"/>
            <a:ext cx="8364537" cy="5105400"/>
          </a:xfrm>
        </p:spPr>
        <p:txBody>
          <a:bodyPr/>
          <a:lstStyle/>
          <a:p>
            <a:pPr eaLnBrk="1" hangingPunct="1">
              <a:lnSpc>
                <a:spcPct val="95000"/>
              </a:lnSpc>
              <a:buFontTx/>
              <a:buNone/>
            </a:pPr>
            <a:r>
              <a:rPr lang="en-US" altLang="en-US" sz="2800" b="1" smtClean="0"/>
              <a:t>	Sampling</a:t>
            </a:r>
            <a:r>
              <a:rPr lang="en-US" altLang="en-US" sz="2800" smtClean="0"/>
              <a:t> –process of collecting a representative sample of documents, forms, and records. </a:t>
            </a:r>
          </a:p>
          <a:p>
            <a:pPr lvl="1" eaLnBrk="1" hangingPunct="1">
              <a:lnSpc>
                <a:spcPct val="95000"/>
              </a:lnSpc>
            </a:pPr>
            <a:r>
              <a:rPr lang="en-US" altLang="en-US" sz="2600" smtClean="0"/>
              <a:t>Organization chart</a:t>
            </a:r>
          </a:p>
          <a:p>
            <a:pPr lvl="1" eaLnBrk="1" hangingPunct="1">
              <a:lnSpc>
                <a:spcPct val="95000"/>
              </a:lnSpc>
            </a:pPr>
            <a:r>
              <a:rPr lang="en-US" altLang="en-US" sz="2600" smtClean="0"/>
              <a:t>Memos and other documents that describe the problem</a:t>
            </a:r>
          </a:p>
          <a:p>
            <a:pPr lvl="1" eaLnBrk="1" hangingPunct="1">
              <a:lnSpc>
                <a:spcPct val="95000"/>
              </a:lnSpc>
            </a:pPr>
            <a:r>
              <a:rPr lang="en-US" altLang="en-US" sz="2600" smtClean="0"/>
              <a:t>Standard operating procedures for current system</a:t>
            </a:r>
          </a:p>
          <a:p>
            <a:pPr lvl="1" eaLnBrk="1" hangingPunct="1">
              <a:lnSpc>
                <a:spcPct val="95000"/>
              </a:lnSpc>
            </a:pPr>
            <a:r>
              <a:rPr lang="en-US" altLang="en-US" sz="2600" smtClean="0"/>
              <a:t>Completed forms</a:t>
            </a:r>
          </a:p>
          <a:p>
            <a:pPr lvl="1" eaLnBrk="1" hangingPunct="1">
              <a:lnSpc>
                <a:spcPct val="95000"/>
              </a:lnSpc>
            </a:pPr>
            <a:r>
              <a:rPr lang="en-US" altLang="en-US" sz="2600" smtClean="0"/>
              <a:t>Manual and computerized screens and reports</a:t>
            </a:r>
          </a:p>
          <a:p>
            <a:pPr lvl="1" eaLnBrk="1" hangingPunct="1">
              <a:lnSpc>
                <a:spcPct val="95000"/>
              </a:lnSpc>
            </a:pPr>
            <a:r>
              <a:rPr lang="en-US" altLang="en-US" sz="2600" smtClean="0"/>
              <a:t>Samples of databases</a:t>
            </a:r>
          </a:p>
          <a:p>
            <a:pPr lvl="1" eaLnBrk="1" hangingPunct="1">
              <a:lnSpc>
                <a:spcPct val="95000"/>
              </a:lnSpc>
            </a:pPr>
            <a:r>
              <a:rPr lang="en-US" altLang="en-US" sz="2600" smtClean="0"/>
              <a:t>Flowcharts and other system documentation</a:t>
            </a:r>
          </a:p>
          <a:p>
            <a:pPr lvl="1" eaLnBrk="1" hangingPunct="1">
              <a:lnSpc>
                <a:spcPct val="95000"/>
              </a:lnSpc>
            </a:pPr>
            <a:r>
              <a:rPr lang="en-US" altLang="en-US" sz="2600" smtClean="0"/>
              <a:t>And more</a:t>
            </a:r>
            <a:endParaRPr lang="en-US" altLang="en-US" smtClean="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defRPr>
            </a:lvl1pPr>
            <a:lvl2pPr marL="742950" indent="-285750">
              <a:spcBef>
                <a:spcPct val="20000"/>
              </a:spcBef>
              <a:buClr>
                <a:srgbClr val="660066"/>
              </a:buClr>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400">
                <a:solidFill>
                  <a:schemeClr val="bg1"/>
                </a:solidFill>
              </a:rPr>
              <a:t>6-</a:t>
            </a:r>
            <a:fld id="{ADB7F26A-EEF7-4541-8CED-89F7A373FA3A}" type="slidenum">
              <a:rPr lang="en-US" altLang="en-US" sz="1400">
                <a:solidFill>
                  <a:schemeClr val="bg1"/>
                </a:solidFill>
              </a:rPr>
              <a:pPr>
                <a:spcBef>
                  <a:spcPct val="0"/>
                </a:spcBef>
                <a:buClrTx/>
                <a:buFontTx/>
                <a:buNone/>
              </a:pPr>
              <a:t>47</a:t>
            </a:fld>
            <a:endParaRPr lang="en-US" altLang="en-US" sz="1400">
              <a:solidFill>
                <a:schemeClr val="bg1"/>
              </a:solidFill>
            </a:endParaRPr>
          </a:p>
        </p:txBody>
      </p:sp>
      <p:sp>
        <p:nvSpPr>
          <p:cNvPr id="39939" name="Rectangle 2"/>
          <p:cNvSpPr>
            <a:spLocks noGrp="1" noChangeArrowheads="1"/>
          </p:cNvSpPr>
          <p:nvPr>
            <p:ph type="title"/>
          </p:nvPr>
        </p:nvSpPr>
        <p:spPr/>
        <p:txBody>
          <a:bodyPr/>
          <a:lstStyle/>
          <a:p>
            <a:pPr eaLnBrk="1" hangingPunct="1"/>
            <a:r>
              <a:rPr lang="en-US" altLang="en-US" smtClean="0"/>
              <a:t>Determining Sample Size for Forms</a:t>
            </a:r>
          </a:p>
        </p:txBody>
      </p:sp>
      <p:sp>
        <p:nvSpPr>
          <p:cNvPr id="39940" name="Rectangle 3"/>
          <p:cNvSpPr>
            <a:spLocks noGrp="1" noChangeArrowheads="1"/>
          </p:cNvSpPr>
          <p:nvPr>
            <p:ph type="body" idx="1"/>
          </p:nvPr>
        </p:nvSpPr>
        <p:spPr>
          <a:xfrm>
            <a:off x="914400" y="1600200"/>
            <a:ext cx="8382000" cy="2209800"/>
          </a:xfrm>
        </p:spPr>
        <p:txBody>
          <a:bodyPr/>
          <a:lstStyle/>
          <a:p>
            <a:pPr eaLnBrk="1" hangingPunct="1">
              <a:lnSpc>
                <a:spcPct val="80000"/>
              </a:lnSpc>
              <a:spcBef>
                <a:spcPct val="120000"/>
              </a:spcBef>
            </a:pPr>
            <a:r>
              <a:rPr lang="en-US" altLang="en-US" sz="2400" smtClean="0"/>
              <a:t>Sample Size = 0.25 x (Certainty factor/Acceptable error) </a:t>
            </a:r>
            <a:r>
              <a:rPr lang="en-US" altLang="en-US" sz="2400" baseline="30000" smtClean="0"/>
              <a:t>2</a:t>
            </a:r>
            <a:r>
              <a:rPr lang="en-US" altLang="en-US" sz="2400" smtClean="0"/>
              <a:t> </a:t>
            </a:r>
          </a:p>
          <a:p>
            <a:pPr eaLnBrk="1" hangingPunct="1">
              <a:lnSpc>
                <a:spcPct val="80000"/>
              </a:lnSpc>
              <a:spcBef>
                <a:spcPct val="120000"/>
              </a:spcBef>
            </a:pPr>
            <a:r>
              <a:rPr lang="en-US" altLang="en-US" sz="2400" smtClean="0"/>
              <a:t>Sample Size = 0.25(1.645/0.10) </a:t>
            </a:r>
            <a:r>
              <a:rPr lang="en-US" altLang="en-US" sz="2400" baseline="30000" smtClean="0"/>
              <a:t>2</a:t>
            </a:r>
            <a:r>
              <a:rPr lang="en-US" altLang="en-US" sz="2400" smtClean="0"/>
              <a:t> = 68 </a:t>
            </a:r>
          </a:p>
          <a:p>
            <a:pPr eaLnBrk="1" hangingPunct="1">
              <a:lnSpc>
                <a:spcPct val="80000"/>
              </a:lnSpc>
              <a:spcBef>
                <a:spcPct val="120000"/>
              </a:spcBef>
            </a:pPr>
            <a:r>
              <a:rPr lang="en-US" altLang="en-US" sz="2400" smtClean="0"/>
              <a:t>Sample Size =0.10(1 – 0.10)(1.645/0.10)</a:t>
            </a:r>
            <a:r>
              <a:rPr lang="en-US" altLang="en-US" sz="2400" baseline="30000" smtClean="0"/>
              <a:t>2</a:t>
            </a:r>
            <a:r>
              <a:rPr lang="en-US" altLang="en-US" sz="2400" smtClean="0"/>
              <a:t> = 25</a:t>
            </a:r>
          </a:p>
        </p:txBody>
      </p:sp>
      <p:sp>
        <p:nvSpPr>
          <p:cNvPr id="39941" name="AutoShape 4"/>
          <p:cNvSpPr>
            <a:spLocks/>
          </p:cNvSpPr>
          <p:nvPr/>
        </p:nvSpPr>
        <p:spPr bwMode="auto">
          <a:xfrm>
            <a:off x="1371600" y="3505200"/>
            <a:ext cx="1905000" cy="838200"/>
          </a:xfrm>
          <a:prstGeom prst="borderCallout2">
            <a:avLst>
              <a:gd name="adj1" fmla="val 13634"/>
              <a:gd name="adj2" fmla="val 104000"/>
              <a:gd name="adj3" fmla="val 13634"/>
              <a:gd name="adj4" fmla="val 120333"/>
              <a:gd name="adj5" fmla="val -11366"/>
              <a:gd name="adj6" fmla="val 127833"/>
            </a:avLst>
          </a:prstGeom>
          <a:solidFill>
            <a:schemeClr val="bg1"/>
          </a:solidFill>
          <a:ln w="12700">
            <a:solidFill>
              <a:schemeClr val="tx1"/>
            </a:solidFill>
            <a:miter lim="800000"/>
            <a:headEnd type="none" w="sm" len="sm"/>
            <a:tailEnd type="none" w="sm" len="sm"/>
          </a:ln>
        </p:spPr>
        <p:txBody>
          <a:bodyPr/>
          <a:lstStyle>
            <a:lvl1pPr>
              <a:spcBef>
                <a:spcPct val="20000"/>
              </a:spcBef>
              <a:buClr>
                <a:srgbClr val="818A42"/>
              </a:buClr>
              <a:buChar char="•"/>
              <a:defRPr sz="3200">
                <a:solidFill>
                  <a:schemeClr val="tx1"/>
                </a:solidFill>
                <a:latin typeface="Arial" panose="020B0604020202020204" pitchFamily="34" charset="0"/>
              </a:defRPr>
            </a:lvl1pPr>
            <a:lvl2pPr marL="742950" indent="-285750">
              <a:spcBef>
                <a:spcPct val="20000"/>
              </a:spcBef>
              <a:buClr>
                <a:srgbClr val="660066"/>
              </a:buClr>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0000"/>
              </a:lnSpc>
              <a:spcBef>
                <a:spcPct val="0"/>
              </a:spcBef>
              <a:buClrTx/>
              <a:buFontTx/>
              <a:buNone/>
            </a:pPr>
            <a:r>
              <a:rPr lang="en-US" altLang="en-US" sz="1800">
                <a:latin typeface="Times New Roman" panose="02020603050405020304" pitchFamily="18" charset="0"/>
              </a:rPr>
              <a:t>Or if analyst knows 1 in 10 varies from norm.</a:t>
            </a:r>
          </a:p>
        </p:txBody>
      </p:sp>
      <p:sp>
        <p:nvSpPr>
          <p:cNvPr id="39942" name="AutoShape 5"/>
          <p:cNvSpPr>
            <a:spLocks/>
          </p:cNvSpPr>
          <p:nvPr/>
        </p:nvSpPr>
        <p:spPr bwMode="auto">
          <a:xfrm>
            <a:off x="6172200" y="3581400"/>
            <a:ext cx="2286000" cy="838200"/>
          </a:xfrm>
          <a:prstGeom prst="borderCallout2">
            <a:avLst>
              <a:gd name="adj1" fmla="val 13634"/>
              <a:gd name="adj2" fmla="val -3333"/>
              <a:gd name="adj3" fmla="val 13634"/>
              <a:gd name="adj4" fmla="val -42986"/>
              <a:gd name="adj5" fmla="val -109282"/>
              <a:gd name="adj6" fmla="val -69236"/>
            </a:avLst>
          </a:prstGeom>
          <a:solidFill>
            <a:schemeClr val="bg1"/>
          </a:solidFill>
          <a:ln w="12700">
            <a:solidFill>
              <a:schemeClr val="tx1"/>
            </a:solidFill>
            <a:miter lim="800000"/>
            <a:headEnd type="none" w="sm" len="sm"/>
            <a:tailEnd type="none" w="sm" len="sm"/>
          </a:ln>
        </p:spPr>
        <p:txBody>
          <a:bodyPr/>
          <a:lstStyle>
            <a:lvl1pPr>
              <a:spcBef>
                <a:spcPct val="20000"/>
              </a:spcBef>
              <a:buClr>
                <a:srgbClr val="818A42"/>
              </a:buClr>
              <a:buChar char="•"/>
              <a:defRPr sz="3200">
                <a:solidFill>
                  <a:schemeClr val="tx1"/>
                </a:solidFill>
                <a:latin typeface="Arial" panose="020B0604020202020204" pitchFamily="34" charset="0"/>
              </a:defRPr>
            </a:lvl1pPr>
            <a:lvl2pPr marL="742950" indent="-285750">
              <a:spcBef>
                <a:spcPct val="20000"/>
              </a:spcBef>
              <a:buClr>
                <a:srgbClr val="660066"/>
              </a:buClr>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0000"/>
              </a:lnSpc>
              <a:spcBef>
                <a:spcPct val="0"/>
              </a:spcBef>
              <a:buClrTx/>
              <a:buFontTx/>
              <a:buNone/>
            </a:pPr>
            <a:r>
              <a:rPr lang="en-US" altLang="en-US" sz="1800">
                <a:latin typeface="Times New Roman" panose="02020603050405020304" pitchFamily="18" charset="0"/>
              </a:rPr>
              <a:t>Certainty factor from certainty table. 10% acceptable error.</a:t>
            </a:r>
          </a:p>
        </p:txBody>
      </p:sp>
      <p:pic>
        <p:nvPicPr>
          <p:cNvPr id="39943" name="Picture 7" descr="whi74173_tb06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4608513"/>
            <a:ext cx="8153400"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18A42"/>
              </a:buClr>
              <a:buChar char="•"/>
              <a:defRPr sz="3200">
                <a:solidFill>
                  <a:schemeClr val="tx1"/>
                </a:solidFill>
                <a:latin typeface="Arial" panose="020B0604020202020204" pitchFamily="34" charset="0"/>
              </a:defRPr>
            </a:lvl1pPr>
            <a:lvl2pPr marL="742950" indent="-285750">
              <a:spcBef>
                <a:spcPct val="20000"/>
              </a:spcBef>
              <a:buClr>
                <a:srgbClr val="660066"/>
              </a:buClr>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400">
                <a:solidFill>
                  <a:schemeClr val="bg1"/>
                </a:solidFill>
              </a:rPr>
              <a:t>6-</a:t>
            </a:r>
            <a:fld id="{D6963E08-001B-4661-A967-F2478C793D42}" type="slidenum">
              <a:rPr lang="en-US" altLang="en-US" sz="1400">
                <a:solidFill>
                  <a:schemeClr val="bg1"/>
                </a:solidFill>
              </a:rPr>
              <a:pPr>
                <a:spcBef>
                  <a:spcPct val="0"/>
                </a:spcBef>
                <a:buClrTx/>
                <a:buFontTx/>
                <a:buNone/>
              </a:pPr>
              <a:t>48</a:t>
            </a:fld>
            <a:endParaRPr lang="en-US" altLang="en-US" sz="1400">
              <a:solidFill>
                <a:schemeClr val="bg1"/>
              </a:solidFill>
            </a:endParaRPr>
          </a:p>
        </p:txBody>
      </p:sp>
      <p:sp>
        <p:nvSpPr>
          <p:cNvPr id="41987" name="Rectangle 2"/>
          <p:cNvSpPr>
            <a:spLocks noGrp="1" noChangeArrowheads="1"/>
          </p:cNvSpPr>
          <p:nvPr>
            <p:ph type="title"/>
          </p:nvPr>
        </p:nvSpPr>
        <p:spPr/>
        <p:txBody>
          <a:bodyPr/>
          <a:lstStyle/>
          <a:p>
            <a:pPr eaLnBrk="1" hangingPunct="1"/>
            <a:r>
              <a:rPr lang="en-US" altLang="en-US" smtClean="0"/>
              <a:t>Sampling Techniques</a:t>
            </a:r>
          </a:p>
        </p:txBody>
      </p:sp>
      <p:sp>
        <p:nvSpPr>
          <p:cNvPr id="41988" name="Rectangle 3"/>
          <p:cNvSpPr>
            <a:spLocks noGrp="1" noChangeArrowheads="1"/>
          </p:cNvSpPr>
          <p:nvPr>
            <p:ph type="body" idx="1"/>
          </p:nvPr>
        </p:nvSpPr>
        <p:spPr>
          <a:xfrm>
            <a:off x="1066800" y="1447800"/>
            <a:ext cx="7831138" cy="5105400"/>
          </a:xfrm>
        </p:spPr>
        <p:txBody>
          <a:bodyPr/>
          <a:lstStyle/>
          <a:p>
            <a:pPr eaLnBrk="1" hangingPunct="1">
              <a:buFontTx/>
              <a:buNone/>
            </a:pPr>
            <a:r>
              <a:rPr lang="en-US" altLang="en-US" sz="2800" smtClean="0"/>
              <a:t>	</a:t>
            </a:r>
            <a:r>
              <a:rPr lang="en-US" altLang="en-US" sz="2800" b="1" smtClean="0"/>
              <a:t>Randomization</a:t>
            </a:r>
            <a:r>
              <a:rPr lang="en-US" altLang="en-US" sz="2800" smtClean="0"/>
              <a:t> – a sampling technique </a:t>
            </a:r>
            <a:br>
              <a:rPr lang="en-US" altLang="en-US" sz="2800" smtClean="0"/>
            </a:br>
            <a:r>
              <a:rPr lang="en-US" altLang="en-US" sz="2800" smtClean="0"/>
              <a:t>characterized by having no predetermined </a:t>
            </a:r>
            <a:br>
              <a:rPr lang="en-US" altLang="en-US" sz="2800" smtClean="0"/>
            </a:br>
            <a:r>
              <a:rPr lang="en-US" altLang="en-US" sz="2800" smtClean="0"/>
              <a:t>pattern or plan for selecting sample data. </a:t>
            </a:r>
          </a:p>
          <a:p>
            <a:pPr eaLnBrk="1" hangingPunct="1">
              <a:buFontTx/>
              <a:buNone/>
            </a:pPr>
            <a:r>
              <a:rPr lang="en-US" altLang="en-US" sz="2400" smtClean="0"/>
              <a:t>	</a:t>
            </a:r>
            <a:br>
              <a:rPr lang="en-US" altLang="en-US" sz="2400" smtClean="0"/>
            </a:br>
            <a:r>
              <a:rPr lang="en-US" altLang="en-US" sz="2800" b="1" smtClean="0"/>
              <a:t>Stratification</a:t>
            </a:r>
            <a:r>
              <a:rPr lang="en-US" altLang="en-US" sz="2800" smtClean="0"/>
              <a:t> – a systematic sampling technique that attempts to reduce the variance of the estimates by spreading out the sampling—for example, choosing documents or records by formula—and by avoiding very high or low estimates. </a:t>
            </a:r>
            <a:endParaRPr lang="en-US" altLang="en-US" smtClean="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2" y="183951"/>
            <a:ext cx="8043333" cy="1336477"/>
          </a:xfrm>
        </p:spPr>
        <p:txBody>
          <a:bodyPr/>
          <a:lstStyle/>
          <a:p>
            <a:r>
              <a:rPr lang="en-US" dirty="0" smtClean="0"/>
              <a:t>Requirements-Gathering Techniques Compared</a:t>
            </a:r>
            <a:endParaRPr lang="en-US" dirty="0"/>
          </a:p>
        </p:txBody>
      </p:sp>
      <p:sp>
        <p:nvSpPr>
          <p:cNvPr id="5" name="Content Placeholder 4"/>
          <p:cNvSpPr>
            <a:spLocks noGrp="1"/>
          </p:cNvSpPr>
          <p:nvPr>
            <p:ph idx="1"/>
          </p:nvPr>
        </p:nvSpPr>
        <p:spPr>
          <a:xfrm>
            <a:off x="548822" y="1599904"/>
            <a:ext cx="8043333" cy="1358450"/>
          </a:xfrm>
        </p:spPr>
        <p:txBody>
          <a:bodyPr/>
          <a:lstStyle/>
          <a:p>
            <a:r>
              <a:rPr lang="en-US" sz="2800" dirty="0" smtClean="0"/>
              <a:t>A combination of techniques may be used</a:t>
            </a:r>
          </a:p>
          <a:p>
            <a:pPr>
              <a:spcBef>
                <a:spcPts val="600"/>
              </a:spcBef>
            </a:pPr>
            <a:r>
              <a:rPr lang="en-US" sz="2800" dirty="0" smtClean="0"/>
              <a:t>Document analysis &amp; observation require little training; JAD sessions can be very challenging</a:t>
            </a:r>
          </a:p>
          <a:p>
            <a:pPr algn="ctr"/>
            <a:endParaRPr lang="en-US" dirty="0"/>
          </a:p>
        </p:txBody>
      </p:sp>
      <p:pic>
        <p:nvPicPr>
          <p:cNvPr id="3" name="Picture 2"/>
          <p:cNvPicPr>
            <a:picLocks noChangeAspect="1"/>
          </p:cNvPicPr>
          <p:nvPr/>
        </p:nvPicPr>
        <p:blipFill rotWithShape="1">
          <a:blip r:embed="rId3"/>
          <a:srcRect l="29635" t="62597" r="27969" b="15691"/>
          <a:stretch/>
        </p:blipFill>
        <p:spPr>
          <a:xfrm>
            <a:off x="1" y="3037829"/>
            <a:ext cx="9353454" cy="310832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2" y="1"/>
            <a:ext cx="8043333" cy="795646"/>
          </a:xfrm>
        </p:spPr>
        <p:txBody>
          <a:bodyPr/>
          <a:lstStyle/>
          <a:p>
            <a:r>
              <a:rPr lang="en-US" sz="4800" dirty="0" smtClean="0"/>
              <a:t>Requirements Determination</a:t>
            </a:r>
            <a:endParaRPr lang="en-US" sz="4800" dirty="0"/>
          </a:p>
        </p:txBody>
      </p:sp>
      <p:sp>
        <p:nvSpPr>
          <p:cNvPr id="3" name="Content Placeholder 2"/>
          <p:cNvSpPr>
            <a:spLocks noGrp="1"/>
          </p:cNvSpPr>
          <p:nvPr>
            <p:ph idx="1"/>
          </p:nvPr>
        </p:nvSpPr>
        <p:spPr>
          <a:xfrm>
            <a:off x="0" y="795648"/>
            <a:ext cx="9037122" cy="5462648"/>
          </a:xfrm>
        </p:spPr>
        <p:txBody>
          <a:bodyPr/>
          <a:lstStyle/>
          <a:p>
            <a:r>
              <a:rPr lang="en-US" sz="2800" dirty="0" smtClean="0"/>
              <a:t>Purpose: to convert high level business requirements (from the system request) into detailed requirements that can be used as inputs for creating models</a:t>
            </a:r>
          </a:p>
          <a:p>
            <a:pPr>
              <a:spcBef>
                <a:spcPts val="600"/>
              </a:spcBef>
            </a:pPr>
            <a:r>
              <a:rPr lang="en-US" sz="2800" dirty="0" smtClean="0"/>
              <a:t>What is a requirement?</a:t>
            </a:r>
          </a:p>
          <a:p>
            <a:pPr lvl="1">
              <a:spcBef>
                <a:spcPts val="600"/>
              </a:spcBef>
            </a:pPr>
            <a:r>
              <a:rPr lang="en-US" sz="2400" dirty="0" smtClean="0"/>
              <a:t>A statement of what the system must do or a characteristic it must have</a:t>
            </a:r>
          </a:p>
          <a:p>
            <a:pPr lvl="1">
              <a:spcBef>
                <a:spcPts val="600"/>
              </a:spcBef>
            </a:pPr>
            <a:r>
              <a:rPr lang="en-US" sz="2400" dirty="0" smtClean="0"/>
              <a:t>Will later evolve into a technical description of how the system will be implemented</a:t>
            </a:r>
          </a:p>
          <a:p>
            <a:pPr>
              <a:spcBef>
                <a:spcPts val="600"/>
              </a:spcBef>
            </a:pPr>
            <a:r>
              <a:rPr lang="en-US" sz="2800" dirty="0" smtClean="0"/>
              <a:t>Types:</a:t>
            </a:r>
          </a:p>
          <a:p>
            <a:pPr lvl="1">
              <a:spcBef>
                <a:spcPts val="600"/>
              </a:spcBef>
            </a:pPr>
            <a:r>
              <a:rPr lang="en-US" sz="2400" dirty="0" smtClean="0"/>
              <a:t>Functional: relates to a process or data</a:t>
            </a:r>
          </a:p>
          <a:p>
            <a:pPr lvl="1">
              <a:spcBef>
                <a:spcPts val="600"/>
              </a:spcBef>
            </a:pPr>
            <a:r>
              <a:rPr lang="en-US" sz="2400" dirty="0" smtClean="0"/>
              <a:t>Non-functional: relates to performance or usability</a:t>
            </a:r>
          </a:p>
        </p:txBody>
      </p:sp>
    </p:spTree>
    <p:extLst>
      <p:ext uri="{BB962C8B-B14F-4D97-AF65-F5344CB8AC3E}">
        <p14:creationId xmlns:p14="http://schemas.microsoft.com/office/powerpoint/2010/main" val="20819268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2" y="234701"/>
            <a:ext cx="8043333" cy="506079"/>
          </a:xfrm>
        </p:spPr>
        <p:txBody>
          <a:bodyPr/>
          <a:lstStyle/>
          <a:p>
            <a:r>
              <a:rPr lang="en-US" dirty="0" smtClean="0"/>
              <a:t>Alternative Techniques</a:t>
            </a:r>
            <a:endParaRPr lang="en-US" dirty="0"/>
          </a:p>
        </p:txBody>
      </p:sp>
      <p:sp>
        <p:nvSpPr>
          <p:cNvPr id="3" name="Content Placeholder 2"/>
          <p:cNvSpPr>
            <a:spLocks noGrp="1"/>
          </p:cNvSpPr>
          <p:nvPr>
            <p:ph idx="1"/>
          </p:nvPr>
        </p:nvSpPr>
        <p:spPr>
          <a:xfrm>
            <a:off x="548822" y="636608"/>
            <a:ext cx="8043333" cy="5392717"/>
          </a:xfrm>
        </p:spPr>
        <p:txBody>
          <a:bodyPr/>
          <a:lstStyle/>
          <a:p>
            <a:endParaRPr lang="en-US" sz="4000" dirty="0" smtClean="0"/>
          </a:p>
          <a:p>
            <a:r>
              <a:rPr lang="en-US" sz="5400" i="1" dirty="0" smtClean="0"/>
              <a:t>Concept Maps</a:t>
            </a:r>
          </a:p>
          <a:p>
            <a:pPr lvl="1"/>
            <a:r>
              <a:rPr lang="en-US" sz="4800" i="1" dirty="0" smtClean="0"/>
              <a:t>Represent meaningful relationships between concepts</a:t>
            </a:r>
          </a:p>
          <a:p>
            <a:pPr lvl="1"/>
            <a:r>
              <a:rPr lang="en-US" sz="4800" i="1" dirty="0" smtClean="0"/>
              <a:t>Focus individuals on a small number of key ideas</a:t>
            </a:r>
          </a:p>
          <a:p>
            <a:pPr marL="0" indent="0">
              <a:spcBef>
                <a:spcPts val="600"/>
              </a:spcBef>
              <a:buNone/>
            </a:pPr>
            <a:endParaRPr lang="en-US"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2" y="123826"/>
            <a:ext cx="8043333" cy="1647824"/>
          </a:xfrm>
        </p:spPr>
        <p:txBody>
          <a:bodyPr/>
          <a:lstStyle/>
          <a:p>
            <a:r>
              <a:rPr lang="en-US" dirty="0" smtClean="0"/>
              <a:t>Story Cards &amp; Task Lists</a:t>
            </a:r>
            <a:br>
              <a:rPr lang="en-US" dirty="0" smtClean="0"/>
            </a:br>
            <a:endParaRPr lang="en-US" dirty="0"/>
          </a:p>
        </p:txBody>
      </p:sp>
      <p:sp>
        <p:nvSpPr>
          <p:cNvPr id="3" name="Content Placeholder 2"/>
          <p:cNvSpPr>
            <a:spLocks noGrp="1"/>
          </p:cNvSpPr>
          <p:nvPr>
            <p:ph idx="1"/>
          </p:nvPr>
        </p:nvSpPr>
        <p:spPr>
          <a:xfrm>
            <a:off x="0" y="1599903"/>
            <a:ext cx="9144000" cy="4344293"/>
          </a:xfrm>
        </p:spPr>
        <p:txBody>
          <a:bodyPr/>
          <a:lstStyle/>
          <a:p>
            <a:r>
              <a:rPr lang="en-US" sz="3200" dirty="0" smtClean="0"/>
              <a:t>Capture requirement using </a:t>
            </a:r>
            <a:r>
              <a:rPr lang="en-US" sz="3200" dirty="0"/>
              <a:t>story cards (index cards</a:t>
            </a:r>
            <a:r>
              <a:rPr lang="en-US" sz="3200" dirty="0" smtClean="0"/>
              <a:t>)</a:t>
            </a:r>
          </a:p>
          <a:p>
            <a:r>
              <a:rPr lang="en-US" sz="3200" dirty="0" smtClean="0"/>
              <a:t>File card with single requirement</a:t>
            </a:r>
          </a:p>
          <a:p>
            <a:pPr>
              <a:spcBef>
                <a:spcPts val="600"/>
              </a:spcBef>
            </a:pPr>
            <a:r>
              <a:rPr lang="en-US" sz="3200" dirty="0" smtClean="0"/>
              <a:t>Each requirement (card) </a:t>
            </a:r>
            <a:r>
              <a:rPr lang="en-US" sz="3200" dirty="0"/>
              <a:t>is discussed</a:t>
            </a:r>
          </a:p>
          <a:p>
            <a:pPr lvl="1">
              <a:spcBef>
                <a:spcPts val="600"/>
              </a:spcBef>
            </a:pPr>
            <a:r>
              <a:rPr lang="en-US" sz="2800" dirty="0"/>
              <a:t>How much effort is required to implement it</a:t>
            </a:r>
          </a:p>
          <a:p>
            <a:pPr lvl="1">
              <a:spcBef>
                <a:spcPts val="600"/>
              </a:spcBef>
            </a:pPr>
            <a:r>
              <a:rPr lang="en-US" sz="2800" dirty="0"/>
              <a:t>A task list is created for each requirement (story)</a:t>
            </a:r>
          </a:p>
          <a:p>
            <a:pPr lvl="1">
              <a:spcBef>
                <a:spcPts val="600"/>
              </a:spcBef>
            </a:pPr>
            <a:r>
              <a:rPr lang="en-US" sz="2800" dirty="0"/>
              <a:t>Large requirements can be split into smaller </a:t>
            </a:r>
            <a:r>
              <a:rPr lang="en-US" sz="2800" dirty="0" smtClean="0"/>
              <a:t>sections</a:t>
            </a:r>
          </a:p>
          <a:p>
            <a:pPr lvl="1">
              <a:spcBef>
                <a:spcPts val="600"/>
              </a:spcBef>
            </a:pPr>
            <a:r>
              <a:rPr lang="en-US" sz="2800" dirty="0" smtClean="0"/>
              <a:t>The </a:t>
            </a:r>
            <a:r>
              <a:rPr lang="en-US" sz="2800" dirty="0"/>
              <a:t>story can be </a:t>
            </a:r>
            <a:r>
              <a:rPr lang="en-US" sz="2800" dirty="0" smtClean="0"/>
              <a:t>prioritized by risk level and importance</a:t>
            </a:r>
          </a:p>
        </p:txBody>
      </p:sp>
    </p:spTree>
    <p:extLst>
      <p:ext uri="{BB962C8B-B14F-4D97-AF65-F5344CB8AC3E}">
        <p14:creationId xmlns:p14="http://schemas.microsoft.com/office/powerpoint/2010/main" val="24828659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2" y="108645"/>
            <a:ext cx="8043333" cy="632135"/>
          </a:xfrm>
        </p:spPr>
        <p:txBody>
          <a:bodyPr/>
          <a:lstStyle/>
          <a:p>
            <a:r>
              <a:rPr lang="en-US" sz="5400" dirty="0" smtClean="0"/>
              <a:t>The System Proposal</a:t>
            </a:r>
            <a:endParaRPr lang="en-US" sz="5400" dirty="0"/>
          </a:p>
        </p:txBody>
      </p:sp>
      <p:sp>
        <p:nvSpPr>
          <p:cNvPr id="3" name="Content Placeholder 2"/>
          <p:cNvSpPr>
            <a:spLocks noGrp="1"/>
          </p:cNvSpPr>
          <p:nvPr>
            <p:ph idx="1"/>
          </p:nvPr>
        </p:nvSpPr>
        <p:spPr>
          <a:xfrm>
            <a:off x="0" y="567159"/>
            <a:ext cx="9421792" cy="5764193"/>
          </a:xfrm>
        </p:spPr>
        <p:txBody>
          <a:bodyPr/>
          <a:lstStyle/>
          <a:p>
            <a:r>
              <a:rPr lang="en-US" sz="3200" dirty="0" smtClean="0"/>
              <a:t>Combines all material created in planning &amp; analysis</a:t>
            </a:r>
          </a:p>
          <a:p>
            <a:pPr>
              <a:spcBef>
                <a:spcPts val="600"/>
              </a:spcBef>
            </a:pPr>
            <a:r>
              <a:rPr lang="en-US" sz="3200" dirty="0" smtClean="0"/>
              <a:t>Included sections:</a:t>
            </a:r>
          </a:p>
          <a:p>
            <a:pPr lvl="1">
              <a:spcBef>
                <a:spcPts val="600"/>
              </a:spcBef>
            </a:pPr>
            <a:r>
              <a:rPr lang="en-US" sz="2800" dirty="0" smtClean="0"/>
              <a:t>Executive summary</a:t>
            </a:r>
          </a:p>
          <a:p>
            <a:pPr lvl="2">
              <a:spcBef>
                <a:spcPts val="600"/>
              </a:spcBef>
            </a:pPr>
            <a:r>
              <a:rPr lang="en-US" sz="2800" dirty="0" smtClean="0"/>
              <a:t>Provides all critical information is summary form</a:t>
            </a:r>
          </a:p>
          <a:p>
            <a:pPr lvl="2">
              <a:spcBef>
                <a:spcPts val="600"/>
              </a:spcBef>
            </a:pPr>
            <a:r>
              <a:rPr lang="en-US" sz="2800" dirty="0" smtClean="0"/>
              <a:t>Helps busy executives determine which sections they need to read in more detail</a:t>
            </a:r>
          </a:p>
          <a:p>
            <a:pPr lvl="1">
              <a:spcBef>
                <a:spcPts val="600"/>
              </a:spcBef>
            </a:pPr>
            <a:r>
              <a:rPr lang="en-US" sz="2800" dirty="0" smtClean="0"/>
              <a:t>The system request</a:t>
            </a:r>
          </a:p>
          <a:p>
            <a:pPr lvl="1">
              <a:spcBef>
                <a:spcPts val="600"/>
              </a:spcBef>
            </a:pPr>
            <a:r>
              <a:rPr lang="en-US" sz="2800" dirty="0" smtClean="0"/>
              <a:t>The </a:t>
            </a:r>
            <a:r>
              <a:rPr lang="en-US" sz="2800" dirty="0" err="1" smtClean="0"/>
              <a:t>workplan</a:t>
            </a:r>
            <a:endParaRPr lang="en-US" sz="2800" dirty="0" smtClean="0"/>
          </a:p>
          <a:p>
            <a:pPr lvl="1">
              <a:spcBef>
                <a:spcPts val="600"/>
              </a:spcBef>
            </a:pPr>
            <a:r>
              <a:rPr lang="en-US" sz="2800" dirty="0" smtClean="0"/>
              <a:t>The feasibility analysis</a:t>
            </a:r>
          </a:p>
          <a:p>
            <a:pPr lvl="1">
              <a:spcBef>
                <a:spcPts val="600"/>
              </a:spcBef>
            </a:pPr>
            <a:r>
              <a:rPr lang="en-US" sz="2800" dirty="0" smtClean="0"/>
              <a:t>The requirements definition</a:t>
            </a:r>
          </a:p>
          <a:p>
            <a:pPr lvl="1">
              <a:spcBef>
                <a:spcPts val="600"/>
              </a:spcBef>
            </a:pPr>
            <a:r>
              <a:rPr lang="en-US" sz="2800" dirty="0" smtClean="0"/>
              <a:t>Current models of the system (expected to evolve)</a:t>
            </a:r>
            <a:endParaRPr lang="en-US" sz="280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2" y="142875"/>
            <a:ext cx="8043333" cy="493733"/>
          </a:xfrm>
        </p:spPr>
        <p:txBody>
          <a:bodyPr/>
          <a:lstStyle/>
          <a:p>
            <a:r>
              <a:rPr lang="en-US" dirty="0" smtClean="0"/>
              <a:t>System Proposal Template</a:t>
            </a:r>
            <a:endParaRPr lang="en-US" dirty="0"/>
          </a:p>
        </p:txBody>
      </p:sp>
      <p:pic>
        <p:nvPicPr>
          <p:cNvPr id="4" name="Picture 3"/>
          <p:cNvPicPr>
            <a:picLocks noChangeAspect="1"/>
          </p:cNvPicPr>
          <p:nvPr/>
        </p:nvPicPr>
        <p:blipFill rotWithShape="1">
          <a:blip r:embed="rId3"/>
          <a:srcRect l="40000" t="35175" r="28125" b="12642"/>
          <a:stretch/>
        </p:blipFill>
        <p:spPr>
          <a:xfrm>
            <a:off x="231494" y="520861"/>
            <a:ext cx="8912506" cy="5829170"/>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None/>
            </a:pPr>
            <a:endParaRPr lang="en-US" altLang="en-US" sz="6000" dirty="0" smtClean="0"/>
          </a:p>
          <a:p>
            <a:pPr marL="0" indent="0" algn="ctr">
              <a:buNone/>
            </a:pPr>
            <a:r>
              <a:rPr lang="en-US" altLang="en-US" sz="6000" b="1" dirty="0" smtClean="0"/>
              <a:t>Define </a:t>
            </a:r>
            <a:r>
              <a:rPr lang="en-US" altLang="en-US" sz="6000" b="1" dirty="0"/>
              <a:t>Requirements Validation.</a:t>
            </a:r>
          </a:p>
          <a:p>
            <a:pPr marL="0" indent="0">
              <a:buNone/>
            </a:pPr>
            <a:endParaRPr lang="en-US" dirty="0"/>
          </a:p>
        </p:txBody>
      </p:sp>
    </p:spTree>
    <p:extLst>
      <p:ext uri="{BB962C8B-B14F-4D97-AF65-F5344CB8AC3E}">
        <p14:creationId xmlns:p14="http://schemas.microsoft.com/office/powerpoint/2010/main" val="42053714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None/>
            </a:pPr>
            <a:endParaRPr lang="en-US" altLang="en-US" sz="6000" dirty="0" smtClean="0"/>
          </a:p>
          <a:p>
            <a:pPr marL="0" indent="0" algn="ctr">
              <a:buNone/>
            </a:pPr>
            <a:r>
              <a:rPr lang="en-US" altLang="en-US" sz="6000" b="1" dirty="0" smtClean="0"/>
              <a:t>What </a:t>
            </a:r>
            <a:r>
              <a:rPr lang="en-US" altLang="en-US" sz="6000" b="1" dirty="0"/>
              <a:t>is Requirements Traceability?</a:t>
            </a:r>
          </a:p>
        </p:txBody>
      </p:sp>
    </p:spTree>
    <p:extLst>
      <p:ext uri="{BB962C8B-B14F-4D97-AF65-F5344CB8AC3E}">
        <p14:creationId xmlns:p14="http://schemas.microsoft.com/office/powerpoint/2010/main" val="14143804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endParaRPr lang="en-US" sz="5625" dirty="0"/>
          </a:p>
          <a:p>
            <a:pPr marL="0" indent="0" algn="ctr">
              <a:buNone/>
            </a:pPr>
            <a:r>
              <a:rPr lang="en-US" sz="5625" b="1" dirty="0"/>
              <a:t>Briefly describe the information is typically included in a system proposal?</a:t>
            </a:r>
          </a:p>
          <a:p>
            <a:pPr marL="0" indent="0">
              <a:buNone/>
            </a:pPr>
            <a:endParaRPr lang="en-US" dirty="0"/>
          </a:p>
        </p:txBody>
      </p:sp>
    </p:spTree>
    <p:extLst>
      <p:ext uri="{BB962C8B-B14F-4D97-AF65-F5344CB8AC3E}">
        <p14:creationId xmlns:p14="http://schemas.microsoft.com/office/powerpoint/2010/main" val="17948899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None/>
            </a:pPr>
            <a:r>
              <a:rPr lang="en-US" altLang="en-US" sz="6600" b="1" dirty="0" smtClean="0"/>
              <a:t>Compare </a:t>
            </a:r>
            <a:r>
              <a:rPr lang="en-US" altLang="en-US" sz="6600" b="1" dirty="0"/>
              <a:t>functional requirements and nonfunctional requirements</a:t>
            </a:r>
          </a:p>
        </p:txBody>
      </p:sp>
    </p:spTree>
    <p:extLst>
      <p:ext uri="{BB962C8B-B14F-4D97-AF65-F5344CB8AC3E}">
        <p14:creationId xmlns:p14="http://schemas.microsoft.com/office/powerpoint/2010/main" val="8482557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buNone/>
            </a:pPr>
            <a:r>
              <a:rPr lang="en-US" altLang="en-US" sz="5400" b="1" dirty="0"/>
              <a:t>Explain the meaning of the statement: “To hear is to recognize that someone is speaking, to listen is to understand what the speaker wants to communicate.”</a:t>
            </a:r>
          </a:p>
        </p:txBody>
      </p:sp>
    </p:spTree>
    <p:extLst>
      <p:ext uri="{BB962C8B-B14F-4D97-AF65-F5344CB8AC3E}">
        <p14:creationId xmlns:p14="http://schemas.microsoft.com/office/powerpoint/2010/main" val="18463779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None/>
            </a:pPr>
            <a:endParaRPr lang="en-US" altLang="en-US" sz="8000" dirty="0" smtClean="0"/>
          </a:p>
          <a:p>
            <a:pPr marL="0" indent="0" algn="ctr">
              <a:buNone/>
            </a:pPr>
            <a:r>
              <a:rPr lang="en-US" altLang="en-US" sz="8000" b="1" dirty="0" smtClean="0"/>
              <a:t>What </a:t>
            </a:r>
            <a:r>
              <a:rPr lang="en-US" altLang="en-US" sz="8000" b="1" dirty="0"/>
              <a:t>is work sampling?</a:t>
            </a:r>
          </a:p>
        </p:txBody>
      </p:sp>
    </p:spTree>
    <p:extLst>
      <p:ext uri="{BB962C8B-B14F-4D97-AF65-F5344CB8AC3E}">
        <p14:creationId xmlns:p14="http://schemas.microsoft.com/office/powerpoint/2010/main" val="623996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58" y="0"/>
            <a:ext cx="8937523" cy="712519"/>
          </a:xfrm>
        </p:spPr>
        <p:txBody>
          <a:bodyPr/>
          <a:lstStyle/>
          <a:p>
            <a:r>
              <a:rPr lang="en-US" sz="4400" dirty="0" smtClean="0"/>
              <a:t>Sample of Requirements Definition</a:t>
            </a:r>
            <a:endParaRPr lang="en-US" sz="4400" dirty="0"/>
          </a:p>
        </p:txBody>
      </p:sp>
      <p:pic>
        <p:nvPicPr>
          <p:cNvPr id="4" name="Picture 3"/>
          <p:cNvPicPr>
            <a:picLocks noChangeAspect="1"/>
          </p:cNvPicPr>
          <p:nvPr/>
        </p:nvPicPr>
        <p:blipFill rotWithShape="1">
          <a:blip r:embed="rId3"/>
          <a:srcRect l="39511" t="27320" r="29086" b="9569"/>
          <a:stretch/>
        </p:blipFill>
        <p:spPr>
          <a:xfrm>
            <a:off x="0" y="605641"/>
            <a:ext cx="8645235" cy="6626431"/>
          </a:xfrm>
          <a:prstGeom prst="rect">
            <a:avLst/>
          </a:prstGeom>
        </p:spPr>
      </p:pic>
    </p:spTree>
    <p:extLst>
      <p:ext uri="{BB962C8B-B14F-4D97-AF65-F5344CB8AC3E}">
        <p14:creationId xmlns:p14="http://schemas.microsoft.com/office/powerpoint/2010/main" val="35320879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None/>
            </a:pPr>
            <a:endParaRPr lang="en-US" altLang="en-US" sz="6000" b="1" dirty="0" smtClean="0"/>
          </a:p>
          <a:p>
            <a:pPr marL="0" indent="0" algn="ctr">
              <a:buNone/>
            </a:pPr>
            <a:r>
              <a:rPr lang="en-US" altLang="en-US" sz="6000" b="1" dirty="0" smtClean="0"/>
              <a:t>Mini Case </a:t>
            </a:r>
          </a:p>
          <a:p>
            <a:pPr marL="0" indent="0" algn="ctr">
              <a:buNone/>
            </a:pPr>
            <a:r>
              <a:rPr lang="en-US" altLang="en-US" sz="6000" b="1" dirty="0" smtClean="0"/>
              <a:t>Read Class Handout</a:t>
            </a:r>
            <a:endParaRPr lang="en-US" altLang="en-US" sz="6000" b="1" dirty="0"/>
          </a:p>
        </p:txBody>
      </p:sp>
    </p:spTree>
    <p:extLst>
      <p:ext uri="{BB962C8B-B14F-4D97-AF65-F5344CB8AC3E}">
        <p14:creationId xmlns:p14="http://schemas.microsoft.com/office/powerpoint/2010/main" val="427954776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buNone/>
            </a:pPr>
            <a:r>
              <a:rPr lang="en-US" altLang="en-US" sz="4400" b="1" dirty="0"/>
              <a:t>What is the purpose of Eddie’s interview with the dean? What are some of the topics he should cover? What is an example of a good close-ended question he can ask? What is an example of a good open-ended question he can ask? What is an example of a good range of response question he can ask? </a:t>
            </a:r>
          </a:p>
          <a:p>
            <a:pPr marL="0" indent="0">
              <a:buNone/>
            </a:pPr>
            <a:endParaRPr lang="en-US" altLang="en-US" sz="4400" b="1" dirty="0" smtClean="0"/>
          </a:p>
        </p:txBody>
      </p:sp>
    </p:spTree>
    <p:extLst>
      <p:ext uri="{BB962C8B-B14F-4D97-AF65-F5344CB8AC3E}">
        <p14:creationId xmlns:p14="http://schemas.microsoft.com/office/powerpoint/2010/main" val="7282819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None/>
            </a:pPr>
            <a:endParaRPr lang="en-US" sz="6600" b="1" dirty="0" smtClean="0">
              <a:ea typeface="ＭＳ Ｐゴシック" pitchFamily="-106" charset="-128"/>
            </a:endParaRPr>
          </a:p>
          <a:p>
            <a:pPr marL="0" indent="0" algn="ctr">
              <a:buNone/>
            </a:pPr>
            <a:r>
              <a:rPr lang="en-US" sz="6600" b="1" dirty="0" smtClean="0">
                <a:ea typeface="ＭＳ Ｐゴシック" pitchFamily="-106" charset="-128"/>
              </a:rPr>
              <a:t>What </a:t>
            </a:r>
            <a:r>
              <a:rPr lang="en-US" sz="6600" b="1" dirty="0">
                <a:ea typeface="ＭＳ Ｐゴシック" pitchFamily="-106" charset="-128"/>
              </a:rPr>
              <a:t>is the purpose of Eddie’s interview with the dean?</a:t>
            </a:r>
          </a:p>
          <a:p>
            <a:pPr marL="0" indent="0" algn="ctr">
              <a:buNone/>
            </a:pPr>
            <a:endParaRPr lang="en-US" altLang="en-US" sz="6000" dirty="0" smtClean="0"/>
          </a:p>
        </p:txBody>
      </p:sp>
    </p:spTree>
    <p:extLst>
      <p:ext uri="{BB962C8B-B14F-4D97-AF65-F5344CB8AC3E}">
        <p14:creationId xmlns:p14="http://schemas.microsoft.com/office/powerpoint/2010/main" val="280260151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buFontTx/>
              <a:buNone/>
            </a:pPr>
            <a:endParaRPr lang="en-US" altLang="en-US" sz="6600" b="1" dirty="0" smtClean="0"/>
          </a:p>
          <a:p>
            <a:pPr marL="0" indent="0">
              <a:buFontTx/>
              <a:buNone/>
            </a:pPr>
            <a:r>
              <a:rPr lang="en-US" altLang="en-US" sz="6600" b="1" dirty="0" smtClean="0"/>
              <a:t>What </a:t>
            </a:r>
            <a:r>
              <a:rPr lang="en-US" altLang="en-US" sz="6600" b="1" dirty="0"/>
              <a:t>are some of the topics he should cover? </a:t>
            </a:r>
            <a:endParaRPr lang="en-US" altLang="en-US" sz="6600" dirty="0"/>
          </a:p>
        </p:txBody>
      </p:sp>
    </p:spTree>
    <p:extLst>
      <p:ext uri="{BB962C8B-B14F-4D97-AF65-F5344CB8AC3E}">
        <p14:creationId xmlns:p14="http://schemas.microsoft.com/office/powerpoint/2010/main" val="15890934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buNone/>
            </a:pPr>
            <a:endParaRPr lang="en-US" altLang="en-US" sz="6600" b="1" dirty="0" smtClean="0"/>
          </a:p>
          <a:p>
            <a:pPr marL="0" indent="0">
              <a:buNone/>
            </a:pPr>
            <a:r>
              <a:rPr lang="en-US" altLang="en-US" sz="6600" b="1" dirty="0" smtClean="0"/>
              <a:t>What </a:t>
            </a:r>
            <a:r>
              <a:rPr lang="en-US" altLang="en-US" sz="6600" b="1" dirty="0"/>
              <a:t>is an example of a good close-ended question he can ask? </a:t>
            </a:r>
            <a:endParaRPr lang="en-US" altLang="en-US" sz="6600" dirty="0"/>
          </a:p>
        </p:txBody>
      </p:sp>
    </p:spTree>
    <p:extLst>
      <p:ext uri="{BB962C8B-B14F-4D97-AF65-F5344CB8AC3E}">
        <p14:creationId xmlns:p14="http://schemas.microsoft.com/office/powerpoint/2010/main" val="16306892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buFontTx/>
              <a:buNone/>
            </a:pPr>
            <a:endParaRPr lang="en-US" altLang="en-US" sz="6600" b="1" dirty="0" smtClean="0"/>
          </a:p>
          <a:p>
            <a:pPr marL="0" indent="0">
              <a:buFontTx/>
              <a:buNone/>
            </a:pPr>
            <a:r>
              <a:rPr lang="en-US" altLang="en-US" sz="6600" b="1" dirty="0" smtClean="0"/>
              <a:t>What </a:t>
            </a:r>
            <a:r>
              <a:rPr lang="en-US" altLang="en-US" sz="6600" b="1" dirty="0"/>
              <a:t>is an example of a good open-ended question he can ask? </a:t>
            </a:r>
            <a:endParaRPr lang="en-US" altLang="en-US" sz="6600" dirty="0"/>
          </a:p>
        </p:txBody>
      </p:sp>
    </p:spTree>
    <p:extLst>
      <p:ext uri="{BB962C8B-B14F-4D97-AF65-F5344CB8AC3E}">
        <p14:creationId xmlns:p14="http://schemas.microsoft.com/office/powerpoint/2010/main" val="7300153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buFontTx/>
              <a:buNone/>
            </a:pPr>
            <a:endParaRPr lang="en-US" altLang="en-US" sz="6600" b="1" dirty="0" smtClean="0"/>
          </a:p>
          <a:p>
            <a:pPr marL="0" indent="0">
              <a:buFontTx/>
              <a:buNone/>
            </a:pPr>
            <a:r>
              <a:rPr lang="en-US" altLang="en-US" sz="6600" b="1" dirty="0" smtClean="0"/>
              <a:t>What </a:t>
            </a:r>
            <a:r>
              <a:rPr lang="en-US" altLang="en-US" sz="6600" b="1" dirty="0"/>
              <a:t>is an example of a good range of response question he can ask?</a:t>
            </a:r>
            <a:endParaRPr lang="en-US" altLang="en-US" sz="6600" dirty="0"/>
          </a:p>
        </p:txBody>
      </p:sp>
    </p:spTree>
    <p:extLst>
      <p:ext uri="{BB962C8B-B14F-4D97-AF65-F5344CB8AC3E}">
        <p14:creationId xmlns:p14="http://schemas.microsoft.com/office/powerpoint/2010/main" val="66053985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None/>
            </a:pPr>
            <a:r>
              <a:rPr lang="en-US" altLang="en-US" sz="6600" b="1" dirty="0"/>
              <a:t>Mini Case </a:t>
            </a:r>
          </a:p>
          <a:p>
            <a:pPr marL="0" indent="0" algn="ctr">
              <a:buNone/>
            </a:pPr>
            <a:r>
              <a:rPr lang="en-US" altLang="en-US" sz="6600" b="1" dirty="0"/>
              <a:t>Read </a:t>
            </a:r>
            <a:r>
              <a:rPr lang="en-US" altLang="en-US" sz="6600" b="1" dirty="0" smtClean="0"/>
              <a:t>Mini Case</a:t>
            </a:r>
          </a:p>
          <a:p>
            <a:pPr marL="0" indent="0" algn="ctr">
              <a:buNone/>
            </a:pPr>
            <a:r>
              <a:rPr lang="en-US" altLang="en-US" sz="6600" b="1" dirty="0" smtClean="0"/>
              <a:t>#1 Page #116</a:t>
            </a:r>
            <a:endParaRPr lang="en-US" altLang="en-US" sz="6600" b="1" dirty="0"/>
          </a:p>
          <a:p>
            <a:pPr marL="0" indent="0">
              <a:buFontTx/>
              <a:buNone/>
            </a:pPr>
            <a:endParaRPr lang="en-US" altLang="en-US" sz="6600" b="1" dirty="0" smtClean="0"/>
          </a:p>
        </p:txBody>
      </p:sp>
    </p:spTree>
    <p:extLst>
      <p:ext uri="{BB962C8B-B14F-4D97-AF65-F5344CB8AC3E}">
        <p14:creationId xmlns:p14="http://schemas.microsoft.com/office/powerpoint/2010/main" val="164746172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FontTx/>
              <a:buNone/>
            </a:pPr>
            <a:r>
              <a:rPr lang="en-US" altLang="en-US" sz="6600" b="1" dirty="0" smtClean="0"/>
              <a:t>What requirements analysis strategy or strategies would you recommend for this situation?</a:t>
            </a:r>
          </a:p>
        </p:txBody>
      </p:sp>
    </p:spTree>
    <p:extLst>
      <p:ext uri="{BB962C8B-B14F-4D97-AF65-F5344CB8AC3E}">
        <p14:creationId xmlns:p14="http://schemas.microsoft.com/office/powerpoint/2010/main" val="17690090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None/>
            </a:pPr>
            <a:r>
              <a:rPr lang="en-US" altLang="en-US" sz="6600" b="1" dirty="0"/>
              <a:t>Mini Case </a:t>
            </a:r>
          </a:p>
          <a:p>
            <a:pPr marL="0" indent="0" algn="ctr">
              <a:buNone/>
            </a:pPr>
            <a:r>
              <a:rPr lang="en-US" altLang="en-US" sz="6600" b="1" dirty="0"/>
              <a:t>Read Mini Case</a:t>
            </a:r>
          </a:p>
          <a:p>
            <a:pPr marL="0" indent="0" algn="ctr">
              <a:buNone/>
            </a:pPr>
            <a:r>
              <a:rPr lang="en-US" altLang="en-US" sz="6600" b="1" dirty="0" smtClean="0"/>
              <a:t>#2 </a:t>
            </a:r>
            <a:r>
              <a:rPr lang="en-US" altLang="en-US" sz="6600" b="1" dirty="0"/>
              <a:t>Page #</a:t>
            </a:r>
            <a:r>
              <a:rPr lang="en-US" altLang="en-US" sz="6600" b="1" dirty="0" smtClean="0"/>
              <a:t>117</a:t>
            </a:r>
            <a:endParaRPr lang="en-US" altLang="en-US" sz="6600" b="1" dirty="0"/>
          </a:p>
        </p:txBody>
      </p:sp>
    </p:spTree>
    <p:extLst>
      <p:ext uri="{BB962C8B-B14F-4D97-AF65-F5344CB8AC3E}">
        <p14:creationId xmlns:p14="http://schemas.microsoft.com/office/powerpoint/2010/main" val="4815447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548822" y="-81023"/>
            <a:ext cx="8043333" cy="763929"/>
          </a:xfrm>
        </p:spPr>
        <p:txBody>
          <a:bodyPr/>
          <a:lstStyle/>
          <a:p>
            <a:pPr eaLnBrk="1" hangingPunct="1"/>
            <a:r>
              <a:rPr lang="en-US" sz="5400" dirty="0"/>
              <a:t>Determining Requirements</a:t>
            </a:r>
          </a:p>
        </p:txBody>
      </p:sp>
      <p:sp>
        <p:nvSpPr>
          <p:cNvPr id="37891" name="Content Placeholder 2"/>
          <p:cNvSpPr>
            <a:spLocks noGrp="1"/>
          </p:cNvSpPr>
          <p:nvPr>
            <p:ph idx="1"/>
          </p:nvPr>
        </p:nvSpPr>
        <p:spPr>
          <a:xfrm>
            <a:off x="0" y="682907"/>
            <a:ext cx="9144000" cy="5602146"/>
          </a:xfrm>
        </p:spPr>
        <p:txBody>
          <a:bodyPr/>
          <a:lstStyle/>
          <a:p>
            <a:pPr eaLnBrk="1" hangingPunct="1"/>
            <a:r>
              <a:rPr lang="en-US" sz="4000" dirty="0"/>
              <a:t>Requirements are best determined by systems analysts </a:t>
            </a:r>
            <a:r>
              <a:rPr lang="en-US" sz="4000" b="1" i="1" dirty="0"/>
              <a:t>and</a:t>
            </a:r>
            <a:r>
              <a:rPr lang="en-US" sz="4000" dirty="0"/>
              <a:t> business people </a:t>
            </a:r>
            <a:r>
              <a:rPr lang="en-US" sz="4000" dirty="0" smtClean="0"/>
              <a:t>together</a:t>
            </a:r>
          </a:p>
          <a:p>
            <a:pPr eaLnBrk="1" hangingPunct="1">
              <a:spcBef>
                <a:spcPts val="600"/>
              </a:spcBef>
            </a:pPr>
            <a:r>
              <a:rPr lang="en-US" sz="4000" dirty="0" smtClean="0"/>
              <a:t>Techniques for identifying requirements</a:t>
            </a:r>
          </a:p>
          <a:p>
            <a:pPr lvl="1">
              <a:spcBef>
                <a:spcPts val="600"/>
              </a:spcBef>
            </a:pPr>
            <a:r>
              <a:rPr lang="en-US" sz="3600" dirty="0" smtClean="0"/>
              <a:t>Interviews, questionnaires and/or observation</a:t>
            </a:r>
          </a:p>
          <a:p>
            <a:pPr lvl="1">
              <a:spcBef>
                <a:spcPts val="600"/>
              </a:spcBef>
            </a:pPr>
            <a:r>
              <a:rPr lang="en-US" sz="3600" dirty="0" smtClean="0"/>
              <a:t>Joint application development (JAD)</a:t>
            </a:r>
          </a:p>
          <a:p>
            <a:pPr lvl="1">
              <a:spcBef>
                <a:spcPts val="600"/>
              </a:spcBef>
            </a:pPr>
            <a:r>
              <a:rPr lang="en-US" sz="3600" dirty="0" smtClean="0"/>
              <a:t>Document analysis</a:t>
            </a:r>
            <a:endParaRPr lang="en-US" sz="3600" dirty="0"/>
          </a:p>
          <a:p>
            <a:pPr marL="0" indent="0">
              <a:buNone/>
            </a:pPr>
            <a:endParaRPr lang="en-US"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201169"/>
            <a:ext cx="8723376" cy="5743028"/>
          </a:xfrm>
        </p:spPr>
        <p:txBody>
          <a:bodyPr/>
          <a:lstStyle/>
          <a:p>
            <a:pPr marL="0" indent="0" algn="ctr">
              <a:buNone/>
            </a:pPr>
            <a:endParaRPr lang="en-US" sz="6600" b="1" dirty="0" smtClean="0"/>
          </a:p>
          <a:p>
            <a:pPr marL="0" indent="0" algn="ctr">
              <a:buNone/>
            </a:pPr>
            <a:r>
              <a:rPr lang="en-US" sz="6600" b="1" dirty="0" smtClean="0"/>
              <a:t>What do you suggest Brian tell Joe?</a:t>
            </a:r>
            <a:endParaRPr lang="en-US" sz="6600" b="1" dirty="0"/>
          </a:p>
        </p:txBody>
      </p:sp>
    </p:spTree>
    <p:extLst>
      <p:ext uri="{BB962C8B-B14F-4D97-AF65-F5344CB8AC3E}">
        <p14:creationId xmlns:p14="http://schemas.microsoft.com/office/powerpoint/2010/main" val="6232679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 y="169817"/>
            <a:ext cx="8765177" cy="6048103"/>
          </a:xfrm>
        </p:spPr>
        <p:txBody>
          <a:bodyPr/>
          <a:lstStyle/>
          <a:p>
            <a:pPr marL="0" indent="0" algn="ctr">
              <a:buNone/>
            </a:pPr>
            <a:endParaRPr lang="en-US" altLang="en-US" sz="6600" b="1" dirty="0" smtClean="0"/>
          </a:p>
          <a:p>
            <a:pPr marL="0" indent="0" algn="ctr">
              <a:buNone/>
            </a:pPr>
            <a:r>
              <a:rPr lang="en-US" altLang="en-US" sz="6600" b="1" dirty="0" smtClean="0"/>
              <a:t>Mini </a:t>
            </a:r>
            <a:r>
              <a:rPr lang="en-US" altLang="en-US" sz="6600" b="1" dirty="0"/>
              <a:t>Case </a:t>
            </a:r>
          </a:p>
          <a:p>
            <a:pPr marL="0" indent="0" algn="ctr">
              <a:buNone/>
            </a:pPr>
            <a:r>
              <a:rPr lang="en-US" altLang="en-US" sz="6600" b="1" dirty="0"/>
              <a:t>Read Mini Case</a:t>
            </a:r>
          </a:p>
          <a:p>
            <a:pPr marL="0" indent="0" algn="ctr">
              <a:buNone/>
            </a:pPr>
            <a:r>
              <a:rPr lang="en-US" altLang="en-US" sz="6600" b="1" dirty="0" smtClean="0"/>
              <a:t>#4 </a:t>
            </a:r>
            <a:r>
              <a:rPr lang="en-US" altLang="en-US" sz="6600" b="1" dirty="0"/>
              <a:t>Page #</a:t>
            </a:r>
            <a:r>
              <a:rPr lang="en-US" altLang="en-US" sz="6600" b="1" dirty="0" smtClean="0"/>
              <a:t>118</a:t>
            </a:r>
            <a:endParaRPr lang="en-US" altLang="en-US" sz="6600" b="1" dirty="0"/>
          </a:p>
        </p:txBody>
      </p:sp>
    </p:spTree>
    <p:extLst>
      <p:ext uri="{BB962C8B-B14F-4D97-AF65-F5344CB8AC3E}">
        <p14:creationId xmlns:p14="http://schemas.microsoft.com/office/powerpoint/2010/main" val="328061158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201169"/>
            <a:ext cx="8723376" cy="5743028"/>
          </a:xfrm>
        </p:spPr>
        <p:txBody>
          <a:bodyPr/>
          <a:lstStyle/>
          <a:p>
            <a:pPr marL="0" indent="0" algn="ctr">
              <a:buNone/>
            </a:pPr>
            <a:r>
              <a:rPr lang="en-US" sz="6600" b="1" dirty="0" smtClean="0"/>
              <a:t>What suggestions do you have that could have improved Anne’s response rate to the questionnaire?</a:t>
            </a:r>
            <a:endParaRPr lang="en-US" sz="6600" b="1" dirty="0"/>
          </a:p>
        </p:txBody>
      </p:sp>
    </p:spTree>
    <p:extLst>
      <p:ext uri="{BB962C8B-B14F-4D97-AF65-F5344CB8AC3E}">
        <p14:creationId xmlns:p14="http://schemas.microsoft.com/office/powerpoint/2010/main" val="11367789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a:buNone/>
            </a:pPr>
            <a:r>
              <a:rPr lang="en-US" sz="2625" b="1" dirty="0"/>
              <a:t> _______ is an example of functional requirements.</a:t>
            </a:r>
          </a:p>
          <a:p>
            <a:r>
              <a:rPr lang="en-US" sz="2625" b="1" dirty="0"/>
              <a:t>a.	The system should work with any web browser</a:t>
            </a:r>
          </a:p>
          <a:p>
            <a:r>
              <a:rPr lang="en-US" sz="2625" b="1" dirty="0" err="1"/>
              <a:t>b</a:t>
            </a:r>
            <a:r>
              <a:rPr lang="en-US" sz="2625" b="1" dirty="0"/>
              <a:t>.	The system should load any web page within 3 seconds</a:t>
            </a:r>
          </a:p>
          <a:p>
            <a:r>
              <a:rPr lang="en-US" sz="2625" b="1" dirty="0" err="1"/>
              <a:t>c</a:t>
            </a:r>
            <a:r>
              <a:rPr lang="en-US" sz="2625" b="1" dirty="0"/>
              <a:t>.	Customers should be able to see their orders after authentication</a:t>
            </a:r>
          </a:p>
          <a:p>
            <a:r>
              <a:rPr lang="en-US" sz="2625" b="1" dirty="0" err="1"/>
              <a:t>d</a:t>
            </a:r>
            <a:r>
              <a:rPr lang="en-US" sz="2625" b="1" dirty="0"/>
              <a:t>.	The system should comply with the company’s policy of buying all PCs and servers from Dell  </a:t>
            </a:r>
          </a:p>
          <a:p>
            <a:r>
              <a:rPr lang="en-US" sz="2625" b="1" dirty="0" err="1"/>
              <a:t>e</a:t>
            </a:r>
            <a:r>
              <a:rPr lang="en-US" sz="2625" b="1" dirty="0"/>
              <a:t>.	The system should be able to search all available inventory in order to determine whether a product can be made by a given date </a:t>
            </a:r>
          </a:p>
        </p:txBody>
      </p:sp>
    </p:spTree>
    <p:extLst>
      <p:ext uri="{BB962C8B-B14F-4D97-AF65-F5344CB8AC3E}">
        <p14:creationId xmlns:p14="http://schemas.microsoft.com/office/powerpoint/2010/main" val="9934863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a:buNone/>
            </a:pPr>
            <a:r>
              <a:rPr lang="en-US" sz="3375" b="1" dirty="0"/>
              <a:t>The goal of ______ analysis strategy is to make minor or moderate changes to the business processes so that they will become more efficient and effective.</a:t>
            </a:r>
          </a:p>
          <a:p>
            <a:r>
              <a:rPr lang="en-US" sz="3375" b="1" dirty="0"/>
              <a:t>a.	business process automation</a:t>
            </a:r>
          </a:p>
          <a:p>
            <a:r>
              <a:rPr lang="en-US" sz="3375" b="1" dirty="0" err="1"/>
              <a:t>b</a:t>
            </a:r>
            <a:r>
              <a:rPr lang="en-US" sz="3375" b="1" dirty="0"/>
              <a:t>.	business process benchmarking</a:t>
            </a:r>
          </a:p>
          <a:p>
            <a:r>
              <a:rPr lang="en-US" sz="3375" b="1" dirty="0" err="1"/>
              <a:t>c</a:t>
            </a:r>
            <a:r>
              <a:rPr lang="en-US" sz="3375" b="1" dirty="0"/>
              <a:t>.	business process improvement</a:t>
            </a:r>
          </a:p>
          <a:p>
            <a:r>
              <a:rPr lang="en-US" sz="3375" b="1" dirty="0" err="1"/>
              <a:t>d</a:t>
            </a:r>
            <a:r>
              <a:rPr lang="en-US" sz="3375" b="1" dirty="0"/>
              <a:t>.	business process reengineering</a:t>
            </a:r>
          </a:p>
          <a:p>
            <a:r>
              <a:rPr lang="en-US" sz="3375" b="1" dirty="0" err="1"/>
              <a:t>e</a:t>
            </a:r>
            <a:r>
              <a:rPr lang="en-US" sz="3375" b="1" dirty="0"/>
              <a:t>.	business process systemization</a:t>
            </a:r>
          </a:p>
          <a:p>
            <a:pPr marL="0" indent="0">
              <a:buNone/>
            </a:pPr>
            <a:endParaRPr lang="en-US" sz="3375" dirty="0"/>
          </a:p>
        </p:txBody>
      </p:sp>
    </p:spTree>
    <p:extLst>
      <p:ext uri="{BB962C8B-B14F-4D97-AF65-F5344CB8AC3E}">
        <p14:creationId xmlns:p14="http://schemas.microsoft.com/office/powerpoint/2010/main" val="8148185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38" y="357188"/>
            <a:ext cx="8032253" cy="5587008"/>
          </a:xfrm>
        </p:spPr>
        <p:txBody>
          <a:bodyPr/>
          <a:lstStyle/>
          <a:p>
            <a:pPr>
              <a:buNone/>
            </a:pPr>
            <a:r>
              <a:rPr lang="en-US" sz="3375" b="1" dirty="0"/>
              <a:t>Sarah would like to give the interviewee more control over the interview and to gather rich information. She should ask _____ questions.</a:t>
            </a:r>
          </a:p>
          <a:p>
            <a:r>
              <a:rPr lang="en-US" sz="3375" b="1" dirty="0"/>
              <a:t>a.	closed-ended</a:t>
            </a:r>
          </a:p>
          <a:p>
            <a:r>
              <a:rPr lang="en-US" sz="3375" b="1" dirty="0" err="1"/>
              <a:t>b</a:t>
            </a:r>
            <a:r>
              <a:rPr lang="en-US" sz="3375" b="1" dirty="0"/>
              <a:t>.	inappropriate </a:t>
            </a:r>
          </a:p>
          <a:p>
            <a:r>
              <a:rPr lang="en-US" sz="3375" b="1" dirty="0" err="1"/>
              <a:t>c</a:t>
            </a:r>
            <a:r>
              <a:rPr lang="en-US" sz="3375" b="1" dirty="0"/>
              <a:t>.	open-ended</a:t>
            </a:r>
          </a:p>
          <a:p>
            <a:r>
              <a:rPr lang="en-US" sz="3375" b="1" dirty="0" err="1"/>
              <a:t>d</a:t>
            </a:r>
            <a:r>
              <a:rPr lang="en-US" sz="3375" b="1" dirty="0"/>
              <a:t>.	opinion </a:t>
            </a:r>
          </a:p>
          <a:p>
            <a:r>
              <a:rPr lang="en-US" sz="3375" b="1" dirty="0" err="1"/>
              <a:t>e</a:t>
            </a:r>
            <a:r>
              <a:rPr lang="en-US" sz="3375" b="1" dirty="0"/>
              <a:t>.	probing </a:t>
            </a:r>
            <a:endParaRPr lang="en-US" b="1" dirty="0" smtClean="0"/>
          </a:p>
          <a:p>
            <a:pPr marL="0" indent="0">
              <a:buNone/>
            </a:pPr>
            <a:endParaRPr lang="en-US" dirty="0"/>
          </a:p>
        </p:txBody>
      </p:sp>
    </p:spTree>
    <p:extLst>
      <p:ext uri="{BB962C8B-B14F-4D97-AF65-F5344CB8AC3E}">
        <p14:creationId xmlns:p14="http://schemas.microsoft.com/office/powerpoint/2010/main" val="53639780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a:buNone/>
            </a:pPr>
            <a:r>
              <a:rPr lang="en-US" sz="3750" b="1" dirty="0"/>
              <a:t>The functional model component of the system proposal includes _______.</a:t>
            </a:r>
          </a:p>
          <a:p>
            <a:r>
              <a:rPr lang="en-US" sz="3750" b="1" dirty="0"/>
              <a:t>a.	a activity diagram</a:t>
            </a:r>
          </a:p>
          <a:p>
            <a:r>
              <a:rPr lang="en-US" sz="3750" b="1" dirty="0" err="1"/>
              <a:t>b</a:t>
            </a:r>
            <a:r>
              <a:rPr lang="en-US" sz="3750" b="1" dirty="0"/>
              <a:t>.	a set of use case descriptions</a:t>
            </a:r>
          </a:p>
          <a:p>
            <a:r>
              <a:rPr lang="en-US" sz="3750" b="1" dirty="0" err="1"/>
              <a:t>c</a:t>
            </a:r>
            <a:r>
              <a:rPr lang="en-US" sz="3750" b="1" dirty="0"/>
              <a:t>.	a use case diagram</a:t>
            </a:r>
          </a:p>
          <a:p>
            <a:r>
              <a:rPr lang="en-US" sz="3750" b="1" dirty="0" err="1"/>
              <a:t>d</a:t>
            </a:r>
            <a:r>
              <a:rPr lang="en-US" sz="3750" b="1" dirty="0"/>
              <a:t>.	all of these</a:t>
            </a:r>
          </a:p>
          <a:p>
            <a:r>
              <a:rPr lang="en-US" sz="3750" b="1" dirty="0" err="1"/>
              <a:t>e</a:t>
            </a:r>
            <a:r>
              <a:rPr lang="en-US" sz="3750" b="1" dirty="0"/>
              <a:t>.	none of these</a:t>
            </a:r>
          </a:p>
          <a:p>
            <a:pPr marL="0" indent="0">
              <a:buNone/>
            </a:pPr>
            <a:endParaRPr lang="en-US" dirty="0"/>
          </a:p>
        </p:txBody>
      </p:sp>
    </p:spTree>
    <p:extLst>
      <p:ext uri="{BB962C8B-B14F-4D97-AF65-F5344CB8AC3E}">
        <p14:creationId xmlns:p14="http://schemas.microsoft.com/office/powerpoint/2010/main" val="326074998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63" y="214313"/>
            <a:ext cx="8032253" cy="5587008"/>
          </a:xfrm>
        </p:spPr>
        <p:txBody>
          <a:bodyPr/>
          <a:lstStyle/>
          <a:p>
            <a:pPr>
              <a:buNone/>
            </a:pPr>
            <a:r>
              <a:rPr lang="en-US" sz="3000" b="1" dirty="0"/>
              <a:t>The ___________ requirements are associated with the efficiency, maintainability, portability, reliability, reusability, testability, and usability quality dimensions..</a:t>
            </a:r>
          </a:p>
          <a:p>
            <a:r>
              <a:rPr lang="en-US" sz="3000" b="1" dirty="0"/>
              <a:t>a.	functional</a:t>
            </a:r>
          </a:p>
          <a:p>
            <a:r>
              <a:rPr lang="en-US" sz="3000" b="1" dirty="0" err="1"/>
              <a:t>b</a:t>
            </a:r>
            <a:r>
              <a:rPr lang="en-US" sz="3000" b="1" dirty="0"/>
              <a:t>.	non-functional</a:t>
            </a:r>
          </a:p>
          <a:p>
            <a:r>
              <a:rPr lang="en-US" sz="3000" b="1" dirty="0" err="1"/>
              <a:t>c</a:t>
            </a:r>
            <a:r>
              <a:rPr lang="en-US" sz="3000" b="1" dirty="0"/>
              <a:t>.	standard</a:t>
            </a:r>
          </a:p>
          <a:p>
            <a:r>
              <a:rPr lang="en-US" sz="3000" b="1" dirty="0" err="1"/>
              <a:t>d</a:t>
            </a:r>
            <a:r>
              <a:rPr lang="en-US" sz="3000" b="1" dirty="0"/>
              <a:t>.	correctness</a:t>
            </a:r>
          </a:p>
          <a:p>
            <a:r>
              <a:rPr lang="en-US" sz="3000" b="1" dirty="0" err="1"/>
              <a:t>e</a:t>
            </a:r>
            <a:r>
              <a:rPr lang="en-US" sz="3000" b="1" dirty="0"/>
              <a:t>.	performance</a:t>
            </a:r>
          </a:p>
          <a:p>
            <a:pPr marL="0" indent="0">
              <a:buNone/>
            </a:pPr>
            <a:endParaRPr lang="en-US" dirty="0"/>
          </a:p>
        </p:txBody>
      </p:sp>
    </p:spTree>
    <p:extLst>
      <p:ext uri="{BB962C8B-B14F-4D97-AF65-F5344CB8AC3E}">
        <p14:creationId xmlns:p14="http://schemas.microsoft.com/office/powerpoint/2010/main" val="272475879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289366"/>
            <a:ext cx="8032253" cy="6030410"/>
          </a:xfrm>
        </p:spPr>
        <p:txBody>
          <a:bodyPr/>
          <a:lstStyle/>
          <a:p>
            <a:pPr marL="0" indent="0" algn="ctr">
              <a:buNone/>
            </a:pPr>
            <a:endParaRPr lang="en-US" sz="3750" dirty="0"/>
          </a:p>
          <a:p>
            <a:pPr marL="0" indent="0" algn="ctr">
              <a:buNone/>
            </a:pPr>
            <a:r>
              <a:rPr lang="en-US" sz="4125" b="1" dirty="0"/>
              <a:t>The three fundamentally different strategies for the analysis phase (business process automation, business process improvement, and business process reengineering) are stand-alone strategies and should not be combined in the analysis process</a:t>
            </a:r>
            <a:r>
              <a:rPr lang="en-US" sz="4125" b="1" dirty="0" smtClean="0"/>
              <a:t>.</a:t>
            </a:r>
          </a:p>
          <a:p>
            <a:pPr marL="0" indent="0">
              <a:buNone/>
            </a:pPr>
            <a:r>
              <a:rPr lang="en-US" sz="4125" b="1" dirty="0" smtClean="0"/>
              <a:t>T / F</a:t>
            </a:r>
            <a:endParaRPr lang="en-US" dirty="0"/>
          </a:p>
        </p:txBody>
      </p:sp>
    </p:spTree>
    <p:extLst>
      <p:ext uri="{BB962C8B-B14F-4D97-AF65-F5344CB8AC3E}">
        <p14:creationId xmlns:p14="http://schemas.microsoft.com/office/powerpoint/2010/main" val="17014399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r>
              <a:rPr lang="en-US" sz="5625" b="1" dirty="0"/>
              <a:t>When you begin an interview, the first goal is to establish control and let the interviewee know that you have a mastery of the </a:t>
            </a:r>
            <a:r>
              <a:rPr lang="en-US" sz="5625" b="1" dirty="0" smtClean="0"/>
              <a:t>subject. T / F</a:t>
            </a:r>
            <a:endParaRPr lang="en-US" sz="5625" b="1" dirty="0"/>
          </a:p>
          <a:p>
            <a:pPr marL="0" indent="0">
              <a:buNone/>
            </a:pPr>
            <a:endParaRPr lang="en-US" dirty="0"/>
          </a:p>
        </p:txBody>
      </p:sp>
    </p:spTree>
    <p:extLst>
      <p:ext uri="{BB962C8B-B14F-4D97-AF65-F5344CB8AC3E}">
        <p14:creationId xmlns:p14="http://schemas.microsoft.com/office/powerpoint/2010/main" val="1111889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2" y="1"/>
            <a:ext cx="8043333" cy="798652"/>
          </a:xfrm>
        </p:spPr>
        <p:txBody>
          <a:bodyPr/>
          <a:lstStyle/>
          <a:p>
            <a:r>
              <a:rPr lang="en-US" sz="5400" dirty="0" smtClean="0"/>
              <a:t>Determining Requirements</a:t>
            </a:r>
            <a:endParaRPr lang="en-US" sz="5400" dirty="0"/>
          </a:p>
        </p:txBody>
      </p:sp>
      <p:sp>
        <p:nvSpPr>
          <p:cNvPr id="3" name="Content Placeholder 2"/>
          <p:cNvSpPr>
            <a:spLocks noGrp="1"/>
          </p:cNvSpPr>
          <p:nvPr>
            <p:ph idx="1"/>
          </p:nvPr>
        </p:nvSpPr>
        <p:spPr>
          <a:xfrm>
            <a:off x="0" y="798653"/>
            <a:ext cx="9062977" cy="5405377"/>
          </a:xfrm>
        </p:spPr>
        <p:txBody>
          <a:bodyPr/>
          <a:lstStyle/>
          <a:p>
            <a:r>
              <a:rPr lang="en-US" sz="3600" dirty="0" smtClean="0"/>
              <a:t>Business &amp; IT personnel need to collaborate</a:t>
            </a:r>
          </a:p>
          <a:p>
            <a:pPr>
              <a:spcBef>
                <a:spcPts val="600"/>
              </a:spcBef>
            </a:pPr>
            <a:r>
              <a:rPr lang="en-US" sz="3600" dirty="0" smtClean="0"/>
              <a:t>Strategies for problem analysis:</a:t>
            </a:r>
          </a:p>
          <a:p>
            <a:pPr lvl="1">
              <a:spcBef>
                <a:spcPts val="600"/>
              </a:spcBef>
            </a:pPr>
            <a:r>
              <a:rPr lang="en-US" sz="3200" dirty="0" smtClean="0"/>
              <a:t>Root </a:t>
            </a:r>
            <a:r>
              <a:rPr lang="en-US" sz="3200" dirty="0"/>
              <a:t>cause </a:t>
            </a:r>
            <a:r>
              <a:rPr lang="en-US" sz="3200" dirty="0" smtClean="0"/>
              <a:t>analysis </a:t>
            </a:r>
          </a:p>
          <a:p>
            <a:pPr lvl="1">
              <a:spcBef>
                <a:spcPts val="600"/>
              </a:spcBef>
            </a:pPr>
            <a:r>
              <a:rPr lang="en-US" sz="3200" dirty="0"/>
              <a:t>D</a:t>
            </a:r>
            <a:r>
              <a:rPr lang="en-US" sz="3200" dirty="0" smtClean="0"/>
              <a:t>uration analysis</a:t>
            </a:r>
          </a:p>
          <a:p>
            <a:pPr lvl="1">
              <a:spcBef>
                <a:spcPts val="600"/>
              </a:spcBef>
            </a:pPr>
            <a:r>
              <a:rPr lang="en-US" sz="3200" dirty="0"/>
              <a:t>A</a:t>
            </a:r>
            <a:r>
              <a:rPr lang="en-US" sz="3200" dirty="0" smtClean="0"/>
              <a:t>ctivity-based costing </a:t>
            </a:r>
          </a:p>
          <a:p>
            <a:pPr lvl="1">
              <a:spcBef>
                <a:spcPts val="600"/>
              </a:spcBef>
            </a:pPr>
            <a:r>
              <a:rPr lang="en-US" sz="3200" dirty="0"/>
              <a:t>I</a:t>
            </a:r>
            <a:r>
              <a:rPr lang="en-US" sz="3200" dirty="0" smtClean="0"/>
              <a:t>nformal benchmarking </a:t>
            </a:r>
          </a:p>
          <a:p>
            <a:pPr lvl="1">
              <a:spcBef>
                <a:spcPts val="600"/>
              </a:spcBef>
            </a:pPr>
            <a:r>
              <a:rPr lang="en-US" sz="3200" dirty="0"/>
              <a:t>O</a:t>
            </a:r>
            <a:r>
              <a:rPr lang="en-US" sz="3200" dirty="0" smtClean="0"/>
              <a:t>utcome analysis </a:t>
            </a:r>
          </a:p>
          <a:p>
            <a:pPr lvl="1">
              <a:spcBef>
                <a:spcPts val="600"/>
              </a:spcBef>
            </a:pPr>
            <a:r>
              <a:rPr lang="en-US" sz="3200" dirty="0"/>
              <a:t>T</a:t>
            </a:r>
            <a:r>
              <a:rPr lang="en-US" sz="3200" dirty="0" smtClean="0"/>
              <a:t>echnology analysis </a:t>
            </a:r>
          </a:p>
          <a:p>
            <a:pPr lvl="1">
              <a:spcBef>
                <a:spcPts val="600"/>
              </a:spcBef>
            </a:pPr>
            <a:r>
              <a:rPr lang="en-US" sz="3200" dirty="0"/>
              <a:t>A</a:t>
            </a:r>
            <a:r>
              <a:rPr lang="en-US" sz="3200" dirty="0" smtClean="0"/>
              <a:t>ctivity elimination</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996" y="148281"/>
            <a:ext cx="8872150" cy="5795915"/>
          </a:xfrm>
        </p:spPr>
        <p:txBody>
          <a:bodyPr/>
          <a:lstStyle/>
          <a:p>
            <a:pPr marL="0" indent="0" algn="ctr">
              <a:buNone/>
            </a:pPr>
            <a:r>
              <a:rPr lang="en-US" sz="2800" dirty="0" smtClean="0"/>
              <a:t> </a:t>
            </a:r>
            <a:r>
              <a:rPr lang="en-US" sz="5400" b="1" dirty="0"/>
              <a:t>What are the three types of interview questions? Define and identify why an analyst would use each type of question. Include an example of each question type</a:t>
            </a:r>
            <a:r>
              <a:rPr lang="en-US" sz="5400" dirty="0"/>
              <a:t>.</a:t>
            </a:r>
            <a:endParaRPr lang="en-US" sz="2800" dirty="0" smtClean="0"/>
          </a:p>
          <a:p>
            <a:pPr marL="0" indent="0">
              <a:buNone/>
            </a:pPr>
            <a:endParaRPr lang="en-US" dirty="0"/>
          </a:p>
        </p:txBody>
      </p:sp>
    </p:spTree>
    <p:extLst>
      <p:ext uri="{BB962C8B-B14F-4D97-AF65-F5344CB8AC3E}">
        <p14:creationId xmlns:p14="http://schemas.microsoft.com/office/powerpoint/2010/main" val="34010627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endParaRPr lang="en-US" b="1" dirty="0" smtClean="0"/>
          </a:p>
          <a:p>
            <a:pPr marL="0" indent="0" algn="ctr">
              <a:buNone/>
            </a:pPr>
            <a:r>
              <a:rPr lang="en-US" b="1" dirty="0" smtClean="0"/>
              <a:t> </a:t>
            </a:r>
            <a:r>
              <a:rPr lang="en-US" sz="6000" b="1" dirty="0">
                <a:latin typeface="Arial" panose="020B0604020202020204" pitchFamily="34" charset="0"/>
                <a:cs typeface="Arial" panose="020B0604020202020204" pitchFamily="34" charset="0"/>
              </a:rPr>
              <a:t>Briefly describe </a:t>
            </a:r>
            <a:r>
              <a:rPr lang="en-US" sz="6000" b="1" dirty="0" smtClean="0">
                <a:latin typeface="Arial" panose="020B0604020202020204" pitchFamily="34" charset="0"/>
                <a:cs typeface="Arial" panose="020B0604020202020204" pitchFamily="34" charset="0"/>
              </a:rPr>
              <a:t>document analysis. </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90158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r>
              <a:rPr lang="en-US" sz="6000" b="1" dirty="0" smtClean="0">
                <a:latin typeface="Arial" panose="020B0604020202020204" pitchFamily="34" charset="0"/>
                <a:cs typeface="Arial" panose="020B0604020202020204" pitchFamily="34" charset="0"/>
              </a:rPr>
              <a:t> </a:t>
            </a:r>
          </a:p>
          <a:p>
            <a:pPr marL="0" indent="0" algn="ctr">
              <a:buNone/>
            </a:pPr>
            <a:r>
              <a:rPr lang="en-US" sz="6000" b="1" dirty="0" smtClean="0">
                <a:latin typeface="Arial" panose="020B0604020202020204" pitchFamily="34" charset="0"/>
                <a:cs typeface="Arial" panose="020B0604020202020204" pitchFamily="34" charset="0"/>
              </a:rPr>
              <a:t>Briefly describe</a:t>
            </a:r>
          </a:p>
          <a:p>
            <a:pPr marL="0" indent="0" algn="ctr">
              <a:buNone/>
            </a:pPr>
            <a:r>
              <a:rPr lang="en-US" sz="6000" b="1" dirty="0" smtClean="0">
                <a:latin typeface="Arial" panose="020B0604020202020204" pitchFamily="34" charset="0"/>
                <a:cs typeface="Arial" panose="020B0604020202020204" pitchFamily="34" charset="0"/>
              </a:rPr>
              <a:t>Observation.</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83732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r>
              <a:rPr lang="en-US" b="1" dirty="0" smtClean="0"/>
              <a:t> </a:t>
            </a:r>
            <a:r>
              <a:rPr lang="en-US" sz="6000" b="1" dirty="0" smtClean="0">
                <a:latin typeface="Arial" panose="020B0604020202020204" pitchFamily="34" charset="0"/>
                <a:cs typeface="Arial" panose="020B0604020202020204" pitchFamily="34" charset="0"/>
              </a:rPr>
              <a:t>What are </a:t>
            </a:r>
            <a:r>
              <a:rPr lang="en-US" sz="6000" b="1" dirty="0">
                <a:latin typeface="Arial" panose="020B0604020202020204" pitchFamily="34" charset="0"/>
                <a:cs typeface="Arial" panose="020B0604020202020204" pitchFamily="34" charset="0"/>
              </a:rPr>
              <a:t>the advantages and </a:t>
            </a:r>
            <a:r>
              <a:rPr lang="en-US" sz="6000" b="1" dirty="0" smtClean="0">
                <a:latin typeface="Arial" panose="020B0604020202020204" pitchFamily="34" charset="0"/>
                <a:cs typeface="Arial" panose="020B0604020202020204" pitchFamily="34" charset="0"/>
              </a:rPr>
              <a:t>disadvantages</a:t>
            </a:r>
            <a:r>
              <a:rPr lang="en-US" sz="6000" b="1" dirty="0">
                <a:latin typeface="Arial" panose="020B0604020202020204" pitchFamily="34" charset="0"/>
                <a:cs typeface="Arial" panose="020B0604020202020204" pitchFamily="34" charset="0"/>
              </a:rPr>
              <a:t> </a:t>
            </a:r>
            <a:r>
              <a:rPr lang="en-US" sz="6000" b="1" dirty="0" smtClean="0">
                <a:latin typeface="Arial" panose="020B0604020202020204" pitchFamily="34" charset="0"/>
                <a:cs typeface="Arial" panose="020B0604020202020204" pitchFamily="34" charset="0"/>
              </a:rPr>
              <a:t>of </a:t>
            </a:r>
            <a:r>
              <a:rPr lang="en-US" sz="6000" b="1" dirty="0">
                <a:latin typeface="Arial" panose="020B0604020202020204" pitchFamily="34" charset="0"/>
                <a:cs typeface="Arial" panose="020B0604020202020204" pitchFamily="34" charset="0"/>
              </a:rPr>
              <a:t>d</a:t>
            </a:r>
            <a:r>
              <a:rPr lang="en-US" sz="6000" b="1" dirty="0" smtClean="0">
                <a:latin typeface="Arial" panose="020B0604020202020204" pitchFamily="34" charset="0"/>
                <a:cs typeface="Arial" panose="020B0604020202020204" pitchFamily="34" charset="0"/>
              </a:rPr>
              <a:t>ocument analysis? </a:t>
            </a:r>
            <a:endParaRPr lang="en-US" sz="6000" b="1" dirty="0">
              <a:latin typeface="Arial" panose="020B0604020202020204" pitchFamily="34" charset="0"/>
              <a:cs typeface="Arial" panose="020B0604020202020204" pitchFamily="34" charset="0"/>
            </a:endParaRPr>
          </a:p>
          <a:p>
            <a:pPr marL="0" indent="0" algn="ctr">
              <a:buNone/>
            </a:pPr>
            <a:endParaRPr lang="en-US" sz="5063" dirty="0"/>
          </a:p>
        </p:txBody>
      </p:sp>
    </p:spTree>
    <p:extLst>
      <p:ext uri="{BB962C8B-B14F-4D97-AF65-F5344CB8AC3E}">
        <p14:creationId xmlns:p14="http://schemas.microsoft.com/office/powerpoint/2010/main" val="126109260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r>
              <a:rPr lang="en-US" b="1" dirty="0" smtClean="0"/>
              <a:t> </a:t>
            </a:r>
          </a:p>
          <a:p>
            <a:pPr marL="0" indent="0" algn="ctr">
              <a:buNone/>
            </a:pPr>
            <a:r>
              <a:rPr lang="en-US" sz="6000" b="1" dirty="0" smtClean="0">
                <a:latin typeface="Arial" panose="020B0604020202020204" pitchFamily="34" charset="0"/>
                <a:cs typeface="Arial" panose="020B0604020202020204" pitchFamily="34" charset="0"/>
              </a:rPr>
              <a:t>What are </a:t>
            </a:r>
            <a:r>
              <a:rPr lang="en-US" sz="6000" b="1" dirty="0">
                <a:latin typeface="Arial" panose="020B0604020202020204" pitchFamily="34" charset="0"/>
                <a:cs typeface="Arial" panose="020B0604020202020204" pitchFamily="34" charset="0"/>
              </a:rPr>
              <a:t>the advantages and </a:t>
            </a:r>
            <a:r>
              <a:rPr lang="en-US" sz="6000" b="1" dirty="0" smtClean="0">
                <a:latin typeface="Arial" panose="020B0604020202020204" pitchFamily="34" charset="0"/>
                <a:cs typeface="Arial" panose="020B0604020202020204" pitchFamily="34" charset="0"/>
              </a:rPr>
              <a:t>disadvantages</a:t>
            </a:r>
            <a:r>
              <a:rPr lang="en-US" sz="6000" b="1" dirty="0">
                <a:latin typeface="Arial" panose="020B0604020202020204" pitchFamily="34" charset="0"/>
                <a:cs typeface="Arial" panose="020B0604020202020204" pitchFamily="34" charset="0"/>
              </a:rPr>
              <a:t> </a:t>
            </a:r>
            <a:r>
              <a:rPr lang="en-US" sz="6000" b="1" dirty="0" smtClean="0">
                <a:latin typeface="Arial" panose="020B0604020202020204" pitchFamily="34" charset="0"/>
                <a:cs typeface="Arial" panose="020B0604020202020204" pitchFamily="34" charset="0"/>
              </a:rPr>
              <a:t>observation?</a:t>
            </a:r>
            <a:endParaRPr lang="en-US" sz="6000" b="1" dirty="0">
              <a:latin typeface="Arial" panose="020B0604020202020204" pitchFamily="34" charset="0"/>
              <a:cs typeface="Arial" panose="020B0604020202020204" pitchFamily="34" charset="0"/>
            </a:endParaRPr>
          </a:p>
          <a:p>
            <a:pPr marL="0" indent="0" algn="ctr">
              <a:buNone/>
            </a:pPr>
            <a:endParaRPr lang="en-US" sz="5063" dirty="0"/>
          </a:p>
        </p:txBody>
      </p:sp>
    </p:spTree>
    <p:extLst>
      <p:ext uri="{BB962C8B-B14F-4D97-AF65-F5344CB8AC3E}">
        <p14:creationId xmlns:p14="http://schemas.microsoft.com/office/powerpoint/2010/main" val="186809491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r>
              <a:rPr lang="en-US" dirty="0" smtClean="0"/>
              <a:t> </a:t>
            </a:r>
            <a:r>
              <a:rPr lang="en-US" sz="4125" b="1" dirty="0"/>
              <a:t>What two techniques are best suited for gathering information during all three stages of the information-gathering process (As-Is, improvements, and To-Be)? Discuss the user involvement and cost, as well as the depth, breadth, and integration of information for each.</a:t>
            </a:r>
            <a:endParaRPr lang="en-US" b="1" dirty="0" smtClean="0"/>
          </a:p>
          <a:p>
            <a:pPr marL="0" indent="0">
              <a:buNone/>
            </a:pPr>
            <a:endParaRPr lang="en-US" dirty="0"/>
          </a:p>
        </p:txBody>
      </p:sp>
    </p:spTree>
    <p:extLst>
      <p:ext uri="{BB962C8B-B14F-4D97-AF65-F5344CB8AC3E}">
        <p14:creationId xmlns:p14="http://schemas.microsoft.com/office/powerpoint/2010/main" val="20059573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684" y="357188"/>
            <a:ext cx="8032253" cy="5587008"/>
          </a:xfrm>
        </p:spPr>
        <p:txBody>
          <a:bodyPr/>
          <a:lstStyle/>
          <a:p>
            <a:pPr marL="0" indent="0" algn="ctr">
              <a:buNone/>
            </a:pPr>
            <a:r>
              <a:rPr lang="en-US" dirty="0" smtClean="0"/>
              <a:t> </a:t>
            </a:r>
            <a:r>
              <a:rPr lang="en-US" sz="4500" b="1" dirty="0"/>
              <a:t>Briefly describe the Story Cards and Task Lists requirements documentation techniques. What are some of the advantages of using story cards and task lists as a requirements gathering and documentation technique?</a:t>
            </a:r>
            <a:endParaRPr lang="en-US" b="1" dirty="0" smtClean="0"/>
          </a:p>
          <a:p>
            <a:pPr marL="0" indent="0">
              <a:buNone/>
            </a:pPr>
            <a:endParaRPr lang="en-US" dirty="0"/>
          </a:p>
        </p:txBody>
      </p:sp>
    </p:spTree>
    <p:extLst>
      <p:ext uri="{BB962C8B-B14F-4D97-AF65-F5344CB8AC3E}">
        <p14:creationId xmlns:p14="http://schemas.microsoft.com/office/powerpoint/2010/main" val="41390234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924" y="-1"/>
            <a:ext cx="8909222" cy="6215449"/>
          </a:xfrm>
        </p:spPr>
        <p:txBody>
          <a:bodyPr/>
          <a:lstStyle/>
          <a:p>
            <a:pPr marL="0" indent="0" algn="ctr">
              <a:buNone/>
            </a:pPr>
            <a:endParaRPr lang="en-US" dirty="0" smtClean="0"/>
          </a:p>
          <a:p>
            <a:pPr marL="0" indent="0" algn="ctr">
              <a:buNone/>
            </a:pPr>
            <a:r>
              <a:rPr lang="en-US" dirty="0" smtClean="0"/>
              <a:t> </a:t>
            </a:r>
            <a:r>
              <a:rPr lang="en-US" sz="6188" b="1" dirty="0"/>
              <a:t>Briefly explain the non-functional requirements and functional requirements in software quality. </a:t>
            </a:r>
            <a:endParaRPr lang="en-US" b="1" dirty="0" smtClean="0"/>
          </a:p>
          <a:p>
            <a:pPr marL="0" indent="0">
              <a:buNone/>
            </a:pPr>
            <a:endParaRPr lang="en-US" dirty="0"/>
          </a:p>
        </p:txBody>
      </p:sp>
    </p:spTree>
    <p:extLst>
      <p:ext uri="{BB962C8B-B14F-4D97-AF65-F5344CB8AC3E}">
        <p14:creationId xmlns:p14="http://schemas.microsoft.com/office/powerpoint/2010/main" val="119282544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201169"/>
            <a:ext cx="8723376" cy="5743028"/>
          </a:xfrm>
        </p:spPr>
        <p:txBody>
          <a:bodyPr/>
          <a:lstStyle/>
          <a:p>
            <a:pPr marL="0" lvl="0" indent="0" algn="ctr">
              <a:buNone/>
            </a:pPr>
            <a:endParaRPr lang="en-US" sz="6000" b="1" dirty="0" smtClean="0">
              <a:latin typeface="Arial" panose="020B0604020202020204" pitchFamily="34" charset="0"/>
              <a:cs typeface="Arial" panose="020B0604020202020204" pitchFamily="34" charset="0"/>
            </a:endParaRPr>
          </a:p>
          <a:p>
            <a:pPr marL="0" lvl="0" indent="0" algn="ctr">
              <a:buNone/>
            </a:pPr>
            <a:r>
              <a:rPr lang="en-US" sz="6000" b="1" dirty="0" smtClean="0">
                <a:latin typeface="Arial" panose="020B0604020202020204" pitchFamily="34" charset="0"/>
                <a:cs typeface="Arial" panose="020B0604020202020204" pitchFamily="34" charset="0"/>
              </a:rPr>
              <a:t>Is </a:t>
            </a:r>
            <a:r>
              <a:rPr lang="en-US" sz="6000" b="1" dirty="0">
                <a:latin typeface="Arial" panose="020B0604020202020204" pitchFamily="34" charset="0"/>
                <a:cs typeface="Arial" panose="020B0604020202020204" pitchFamily="34" charset="0"/>
              </a:rPr>
              <a:t>there a clear line between the Analysis &amp; Design Phases? </a:t>
            </a:r>
            <a:endParaRPr lang="en-US" sz="6000" dirty="0"/>
          </a:p>
        </p:txBody>
      </p:sp>
    </p:spTree>
    <p:extLst>
      <p:ext uri="{BB962C8B-B14F-4D97-AF65-F5344CB8AC3E}">
        <p14:creationId xmlns:p14="http://schemas.microsoft.com/office/powerpoint/2010/main" val="17274213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201169"/>
            <a:ext cx="8723376" cy="5743028"/>
          </a:xfrm>
        </p:spPr>
        <p:txBody>
          <a:bodyPr/>
          <a:lstStyle/>
          <a:p>
            <a:pPr marL="0" lvl="0" indent="0" algn="ctr">
              <a:buNone/>
            </a:pPr>
            <a:r>
              <a:rPr lang="en-US" sz="6600" b="1" dirty="0" smtClean="0">
                <a:latin typeface="Arial" panose="020B0604020202020204" pitchFamily="34" charset="0"/>
                <a:cs typeface="Arial" panose="020B0604020202020204" pitchFamily="34" charset="0"/>
              </a:rPr>
              <a:t>What </a:t>
            </a:r>
            <a:r>
              <a:rPr lang="en-US" sz="6600" b="1" dirty="0">
                <a:latin typeface="Arial" panose="020B0604020202020204" pitchFamily="34" charset="0"/>
                <a:cs typeface="Arial" panose="020B0604020202020204" pitchFamily="34" charset="0"/>
              </a:rPr>
              <a:t>role does object oriented methodologies play in reducing system </a:t>
            </a:r>
            <a:r>
              <a:rPr lang="en-US" sz="6600" b="1" dirty="0" smtClean="0">
                <a:latin typeface="Arial" panose="020B0604020202020204" pitchFamily="34" charset="0"/>
                <a:cs typeface="Arial" panose="020B0604020202020204" pitchFamily="34" charset="0"/>
              </a:rPr>
              <a:t>failures?</a:t>
            </a:r>
            <a:endParaRPr lang="en-US" sz="6600" dirty="0"/>
          </a:p>
        </p:txBody>
      </p:sp>
    </p:spTree>
    <p:extLst>
      <p:ext uri="{BB962C8B-B14F-4D97-AF65-F5344CB8AC3E}">
        <p14:creationId xmlns:p14="http://schemas.microsoft.com/office/powerpoint/2010/main" val="667338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22" y="108646"/>
            <a:ext cx="8043333" cy="620560"/>
          </a:xfrm>
        </p:spPr>
        <p:txBody>
          <a:bodyPr/>
          <a:lstStyle/>
          <a:p>
            <a:r>
              <a:rPr lang="en-US" dirty="0"/>
              <a:t>Requirements Analysis Strategies</a:t>
            </a:r>
          </a:p>
        </p:txBody>
      </p:sp>
      <p:sp>
        <p:nvSpPr>
          <p:cNvPr id="3" name="Content Placeholder 2"/>
          <p:cNvSpPr>
            <a:spLocks noGrp="1"/>
          </p:cNvSpPr>
          <p:nvPr>
            <p:ph idx="1"/>
          </p:nvPr>
        </p:nvSpPr>
        <p:spPr>
          <a:xfrm>
            <a:off x="0" y="729206"/>
            <a:ext cx="9144000" cy="5602145"/>
          </a:xfrm>
        </p:spPr>
        <p:txBody>
          <a:bodyPr/>
          <a:lstStyle/>
          <a:p>
            <a:r>
              <a:rPr lang="en-US" sz="3200" dirty="0" smtClean="0"/>
              <a:t>Problem analysis</a:t>
            </a:r>
          </a:p>
          <a:p>
            <a:pPr lvl="1"/>
            <a:r>
              <a:rPr lang="en-US" sz="2800" dirty="0" smtClean="0"/>
              <a:t>Ask users to identify problems with the current system</a:t>
            </a:r>
          </a:p>
          <a:p>
            <a:pPr lvl="1"/>
            <a:r>
              <a:rPr lang="en-US" sz="2800" dirty="0" smtClean="0"/>
              <a:t>Ask users how they would solve these problems</a:t>
            </a:r>
          </a:p>
          <a:p>
            <a:pPr lvl="1"/>
            <a:r>
              <a:rPr lang="en-US" sz="2800" dirty="0" smtClean="0"/>
              <a:t>Good for improving efficiency or ease-of-use</a:t>
            </a:r>
          </a:p>
          <a:p>
            <a:r>
              <a:rPr lang="en-US" sz="3200" dirty="0" smtClean="0"/>
              <a:t>Root cause analysis</a:t>
            </a:r>
          </a:p>
          <a:p>
            <a:pPr lvl="1"/>
            <a:r>
              <a:rPr lang="en-US" sz="2800" dirty="0" smtClean="0"/>
              <a:t>Focus is on the cause of a problem, not its solution</a:t>
            </a:r>
          </a:p>
          <a:p>
            <a:pPr lvl="1"/>
            <a:r>
              <a:rPr lang="en-US" sz="2800" dirty="0" smtClean="0"/>
              <a:t>Create a prioritized list of problems</a:t>
            </a:r>
          </a:p>
          <a:p>
            <a:pPr lvl="1"/>
            <a:r>
              <a:rPr lang="en-US" sz="2800" dirty="0" smtClean="0"/>
              <a:t>Try to determine their causes</a:t>
            </a:r>
          </a:p>
          <a:p>
            <a:pPr lvl="1"/>
            <a:r>
              <a:rPr lang="en-US" sz="2800" dirty="0" smtClean="0"/>
              <a:t>Once the causes are known, solutions can be developed</a:t>
            </a:r>
            <a:endParaRPr lang="en-US" sz="28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22238" y="0"/>
            <a:ext cx="8921750" cy="6267450"/>
          </a:xfrm>
        </p:spPr>
        <p:txBody>
          <a:bodyPr/>
          <a:lstStyle/>
          <a:p>
            <a:pPr marL="0" indent="0" algn="ctr">
              <a:buNone/>
            </a:pPr>
            <a:endParaRPr lang="en-US" sz="6000" b="1" dirty="0" smtClean="0">
              <a:latin typeface="Arial" panose="020B0604020202020204" pitchFamily="34" charset="0"/>
              <a:cs typeface="Arial" panose="020B0604020202020204" pitchFamily="34" charset="0"/>
            </a:endParaRPr>
          </a:p>
          <a:p>
            <a:pPr marL="0" indent="0" algn="ctr">
              <a:buNone/>
            </a:pPr>
            <a:endParaRPr lang="en-US" sz="6000" b="1" dirty="0">
              <a:latin typeface="Arial" panose="020B0604020202020204" pitchFamily="34" charset="0"/>
              <a:cs typeface="Arial" panose="020B0604020202020204" pitchFamily="34" charset="0"/>
            </a:endParaRPr>
          </a:p>
          <a:p>
            <a:pPr marL="0" indent="0" algn="ctr">
              <a:buNone/>
            </a:pPr>
            <a:r>
              <a:rPr lang="en-US" sz="6000" b="1" dirty="0" smtClean="0">
                <a:latin typeface="Arial" panose="020B0604020202020204" pitchFamily="34" charset="0"/>
                <a:cs typeface="Arial" panose="020B0604020202020204" pitchFamily="34" charset="0"/>
              </a:rPr>
              <a:t>What </a:t>
            </a:r>
            <a:r>
              <a:rPr lang="en-US" sz="6000" b="1" dirty="0">
                <a:latin typeface="Arial" panose="020B0604020202020204" pitchFamily="34" charset="0"/>
                <a:cs typeface="Arial" panose="020B0604020202020204" pitchFamily="34" charset="0"/>
              </a:rPr>
              <a:t>is a requirement? </a:t>
            </a:r>
            <a:endParaRPr lang="en-US" sz="6000" dirty="0"/>
          </a:p>
        </p:txBody>
      </p:sp>
    </p:spTree>
    <p:extLst>
      <p:ext uri="{BB962C8B-B14F-4D97-AF65-F5344CB8AC3E}">
        <p14:creationId xmlns:p14="http://schemas.microsoft.com/office/powerpoint/2010/main" val="7550441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663" y="1"/>
            <a:ext cx="8920975" cy="6266984"/>
          </a:xfrm>
        </p:spPr>
        <p:txBody>
          <a:bodyPr/>
          <a:lstStyle/>
          <a:p>
            <a:pPr marL="0" indent="0" algn="ctr">
              <a:buNone/>
            </a:pPr>
            <a:r>
              <a:rPr lang="en-US" sz="6000" b="1" dirty="0">
                <a:latin typeface="Arial" panose="020B0604020202020204" pitchFamily="34" charset="0"/>
                <a:cs typeface="Arial" panose="020B0604020202020204" pitchFamily="34" charset="0"/>
              </a:rPr>
              <a:t>How does “Software Quality” relate to functional &amp; non functional </a:t>
            </a:r>
            <a:r>
              <a:rPr lang="en-US" sz="6000" b="1" dirty="0" smtClean="0">
                <a:latin typeface="Arial" panose="020B0604020202020204" pitchFamily="34" charset="0"/>
                <a:cs typeface="Arial" panose="020B0604020202020204" pitchFamily="34" charset="0"/>
              </a:rPr>
              <a:t>requirements?</a:t>
            </a:r>
            <a:r>
              <a:rPr lang="en-US" sz="6000" dirty="0" smtClean="0">
                <a:latin typeface="Arial" panose="020B0604020202020204" pitchFamily="34" charset="0"/>
                <a:cs typeface="Arial" panose="020B0604020202020204" pitchFamily="34" charset="0"/>
              </a:rPr>
              <a:t> </a:t>
            </a:r>
            <a:endParaRPr lang="en-US" sz="6000" dirty="0"/>
          </a:p>
        </p:txBody>
      </p:sp>
    </p:spTree>
    <p:extLst>
      <p:ext uri="{BB962C8B-B14F-4D97-AF65-F5344CB8AC3E}">
        <p14:creationId xmlns:p14="http://schemas.microsoft.com/office/powerpoint/2010/main" val="39444288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663" y="1"/>
            <a:ext cx="8920975" cy="6266984"/>
          </a:xfrm>
        </p:spPr>
        <p:txBody>
          <a:bodyPr/>
          <a:lstStyle/>
          <a:p>
            <a:pPr marL="0" indent="0" algn="ctr">
              <a:buNone/>
            </a:pPr>
            <a:endParaRPr lang="en-US" sz="6600" b="1" dirty="0" smtClean="0">
              <a:latin typeface="Arial" panose="020B0604020202020204" pitchFamily="34" charset="0"/>
              <a:cs typeface="Arial" panose="020B0604020202020204" pitchFamily="34" charset="0"/>
            </a:endParaRPr>
          </a:p>
          <a:p>
            <a:pPr marL="0" indent="0" algn="ctr">
              <a:buNone/>
            </a:pPr>
            <a:r>
              <a:rPr lang="en-US" sz="6600" b="1" dirty="0" smtClean="0">
                <a:latin typeface="Arial" panose="020B0604020202020204" pitchFamily="34" charset="0"/>
                <a:cs typeface="Arial" panose="020B0604020202020204" pitchFamily="34" charset="0"/>
              </a:rPr>
              <a:t>Why </a:t>
            </a:r>
            <a:r>
              <a:rPr lang="en-US" sz="6600" b="1" dirty="0">
                <a:latin typeface="Arial" panose="020B0604020202020204" pitchFamily="34" charset="0"/>
                <a:cs typeface="Arial" panose="020B0604020202020204" pitchFamily="34" charset="0"/>
              </a:rPr>
              <a:t>is it important to prioritize business requirements? </a:t>
            </a:r>
            <a:endParaRPr lang="en-US" sz="6600" dirty="0"/>
          </a:p>
        </p:txBody>
      </p:sp>
    </p:spTree>
    <p:extLst>
      <p:ext uri="{BB962C8B-B14F-4D97-AF65-F5344CB8AC3E}">
        <p14:creationId xmlns:p14="http://schemas.microsoft.com/office/powerpoint/2010/main" val="299850775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663" y="1"/>
            <a:ext cx="8920975" cy="6266984"/>
          </a:xfrm>
        </p:spPr>
        <p:txBody>
          <a:bodyPr/>
          <a:lstStyle/>
          <a:p>
            <a:pPr marL="0" indent="0" algn="ctr" defTabSz="470292">
              <a:buNone/>
              <a:defRPr/>
            </a:pPr>
            <a:endParaRPr lang="en-US" sz="6000" b="1" dirty="0" smtClean="0">
              <a:latin typeface="Arial" panose="020B0604020202020204" pitchFamily="34" charset="0"/>
              <a:cs typeface="Arial" panose="020B0604020202020204" pitchFamily="34" charset="0"/>
            </a:endParaRPr>
          </a:p>
          <a:p>
            <a:pPr marL="0" indent="0" algn="ctr" defTabSz="470292">
              <a:buNone/>
              <a:defRPr/>
            </a:pPr>
            <a:r>
              <a:rPr lang="en-US" sz="6000" b="1" dirty="0" smtClean="0">
                <a:latin typeface="Arial" panose="020B0604020202020204" pitchFamily="34" charset="0"/>
                <a:cs typeface="Arial" panose="020B0604020202020204" pitchFamily="34" charset="0"/>
              </a:rPr>
              <a:t>How </a:t>
            </a:r>
            <a:r>
              <a:rPr lang="en-US" sz="6000" b="1" dirty="0">
                <a:latin typeface="Arial" panose="020B0604020202020204" pitchFamily="34" charset="0"/>
                <a:cs typeface="Arial" panose="020B0604020202020204" pitchFamily="34" charset="0"/>
              </a:rPr>
              <a:t>do you prevent just automating an inefficient system? </a:t>
            </a:r>
            <a:endParaRPr lang="en-US"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356878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663" y="1"/>
            <a:ext cx="8920975" cy="6266984"/>
          </a:xfrm>
        </p:spPr>
        <p:txBody>
          <a:bodyPr/>
          <a:lstStyle/>
          <a:p>
            <a:pPr marL="0" indent="0" algn="ctr">
              <a:buNone/>
            </a:pPr>
            <a:r>
              <a:rPr lang="en-US" sz="6000" b="1" dirty="0">
                <a:latin typeface="Arial" panose="020B0604020202020204" pitchFamily="34" charset="0"/>
                <a:cs typeface="Arial" panose="020B0604020202020204" pitchFamily="34" charset="0"/>
              </a:rPr>
              <a:t>What must a project team do before they can determine what requirements are appropriate for a given system? </a:t>
            </a:r>
            <a:endParaRPr lang="en-US" sz="60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54894365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663" y="1"/>
            <a:ext cx="8920975" cy="6266984"/>
          </a:xfrm>
        </p:spPr>
        <p:txBody>
          <a:bodyPr/>
          <a:lstStyle/>
          <a:p>
            <a:pPr marL="0" indent="0" algn="ctr" defTabSz="470292">
              <a:buNone/>
              <a:defRPr/>
            </a:pPr>
            <a:endParaRPr lang="en-US" sz="6000" b="1" dirty="0" smtClean="0">
              <a:latin typeface="Arial" panose="020B0604020202020204" pitchFamily="34" charset="0"/>
              <a:cs typeface="Arial" panose="020B0604020202020204" pitchFamily="34" charset="0"/>
            </a:endParaRPr>
          </a:p>
          <a:p>
            <a:pPr marL="0" indent="0" algn="ctr" defTabSz="470292">
              <a:buNone/>
              <a:defRPr/>
            </a:pPr>
            <a:r>
              <a:rPr lang="en-US" sz="6000" b="1" dirty="0" smtClean="0">
                <a:latin typeface="Arial" panose="020B0604020202020204" pitchFamily="34" charset="0"/>
                <a:cs typeface="Arial" panose="020B0604020202020204" pitchFamily="34" charset="0"/>
              </a:rPr>
              <a:t>What </a:t>
            </a:r>
            <a:r>
              <a:rPr lang="en-US" sz="6000" b="1" dirty="0">
                <a:latin typeface="Arial" panose="020B0604020202020204" pitchFamily="34" charset="0"/>
                <a:cs typeface="Arial" panose="020B0604020202020204" pitchFamily="34" charset="0"/>
              </a:rPr>
              <a:t>is activity elimination? </a:t>
            </a:r>
            <a:endParaRPr lang="en-US" sz="60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372142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663" y="1"/>
            <a:ext cx="8920975" cy="6266984"/>
          </a:xfrm>
        </p:spPr>
        <p:txBody>
          <a:bodyPr/>
          <a:lstStyle/>
          <a:p>
            <a:pPr marL="0" indent="0" algn="ctr">
              <a:buNone/>
            </a:pPr>
            <a:endParaRPr lang="en-US" altLang="en-US" sz="6000" b="1" dirty="0" smtClean="0">
              <a:latin typeface="Arial" panose="020B0604020202020204" pitchFamily="34" charset="0"/>
              <a:cs typeface="Arial" panose="020B0604020202020204" pitchFamily="34" charset="0"/>
            </a:endParaRPr>
          </a:p>
          <a:p>
            <a:pPr marL="0" indent="0" algn="ctr">
              <a:buNone/>
            </a:pPr>
            <a:r>
              <a:rPr lang="en-US" altLang="en-US" sz="6000" b="1" dirty="0" smtClean="0">
                <a:latin typeface="Arial" panose="020B0604020202020204" pitchFamily="34" charset="0"/>
                <a:cs typeface="Arial" panose="020B0604020202020204" pitchFamily="34" charset="0"/>
              </a:rPr>
              <a:t>What </a:t>
            </a:r>
            <a:r>
              <a:rPr lang="en-US" altLang="en-US" sz="6000" b="1" dirty="0">
                <a:latin typeface="Arial" panose="020B0604020202020204" pitchFamily="34" charset="0"/>
                <a:cs typeface="Arial" panose="020B0604020202020204" pitchFamily="34" charset="0"/>
              </a:rPr>
              <a:t>is the first step of interviewing? </a:t>
            </a:r>
            <a:endParaRPr lang="en-US" sz="6000" dirty="0"/>
          </a:p>
        </p:txBody>
      </p:sp>
    </p:spTree>
    <p:extLst>
      <p:ext uri="{BB962C8B-B14F-4D97-AF65-F5344CB8AC3E}">
        <p14:creationId xmlns:p14="http://schemas.microsoft.com/office/powerpoint/2010/main" val="195832546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663" y="1"/>
            <a:ext cx="8920975" cy="6266984"/>
          </a:xfrm>
        </p:spPr>
        <p:txBody>
          <a:bodyPr/>
          <a:lstStyle/>
          <a:p>
            <a:pPr marL="0" indent="0" algn="ctr">
              <a:buNone/>
            </a:pPr>
            <a:endParaRPr lang="en-US" altLang="en-US" sz="6000" b="1" dirty="0" smtClean="0">
              <a:latin typeface="Arial" panose="020B0604020202020204" pitchFamily="34" charset="0"/>
              <a:cs typeface="Arial" panose="020B0604020202020204" pitchFamily="34" charset="0"/>
            </a:endParaRPr>
          </a:p>
          <a:p>
            <a:pPr marL="0" indent="0" algn="ctr">
              <a:buNone/>
            </a:pPr>
            <a:r>
              <a:rPr lang="en-US" altLang="en-US" sz="6000" b="1" dirty="0" smtClean="0">
                <a:latin typeface="Arial" panose="020B0604020202020204" pitchFamily="34" charset="0"/>
                <a:cs typeface="Arial" panose="020B0604020202020204" pitchFamily="34" charset="0"/>
              </a:rPr>
              <a:t>How </a:t>
            </a:r>
            <a:r>
              <a:rPr lang="en-US" altLang="en-US" sz="6000" b="1" dirty="0">
                <a:latin typeface="Arial" panose="020B0604020202020204" pitchFamily="34" charset="0"/>
                <a:cs typeface="Arial" panose="020B0604020202020204" pitchFamily="34" charset="0"/>
              </a:rPr>
              <a:t>do you determine who should be interviewed? </a:t>
            </a:r>
            <a:endParaRPr lang="en-US" altLang="en-US" sz="60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03210007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663" y="1"/>
            <a:ext cx="8920975" cy="6266984"/>
          </a:xfrm>
        </p:spPr>
        <p:txBody>
          <a:bodyPr/>
          <a:lstStyle/>
          <a:p>
            <a:pPr algn="ctr">
              <a:lnSpc>
                <a:spcPct val="90000"/>
              </a:lnSpc>
              <a:buNone/>
            </a:pPr>
            <a:endParaRPr lang="en-US" altLang="en-US" sz="6000" b="1" dirty="0" smtClean="0"/>
          </a:p>
          <a:p>
            <a:pPr algn="ctr">
              <a:lnSpc>
                <a:spcPct val="90000"/>
              </a:lnSpc>
              <a:buNone/>
            </a:pPr>
            <a:endParaRPr lang="en-US" altLang="en-US" sz="6000" b="1" dirty="0"/>
          </a:p>
          <a:p>
            <a:pPr algn="ctr">
              <a:lnSpc>
                <a:spcPct val="90000"/>
              </a:lnSpc>
              <a:buNone/>
            </a:pPr>
            <a:r>
              <a:rPr lang="en-US" altLang="en-US" sz="6000" b="1" dirty="0" smtClean="0"/>
              <a:t>What </a:t>
            </a:r>
            <a:r>
              <a:rPr lang="en-US" altLang="en-US" sz="6000" b="1" dirty="0"/>
              <a:t>is the first goal of an interview? </a:t>
            </a:r>
          </a:p>
          <a:p>
            <a:endParaRPr lang="en-US" dirty="0"/>
          </a:p>
        </p:txBody>
      </p:sp>
    </p:spTree>
    <p:extLst>
      <p:ext uri="{BB962C8B-B14F-4D97-AF65-F5344CB8AC3E}">
        <p14:creationId xmlns:p14="http://schemas.microsoft.com/office/powerpoint/2010/main" val="292803199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663" y="1"/>
            <a:ext cx="8920975" cy="6266984"/>
          </a:xfrm>
        </p:spPr>
        <p:txBody>
          <a:bodyPr/>
          <a:lstStyle/>
          <a:p>
            <a:pPr algn="ctr">
              <a:lnSpc>
                <a:spcPct val="90000"/>
              </a:lnSpc>
              <a:buNone/>
            </a:pPr>
            <a:endParaRPr lang="en-US" altLang="en-US" sz="6000" b="1" dirty="0" smtClean="0"/>
          </a:p>
          <a:p>
            <a:pPr algn="ctr">
              <a:lnSpc>
                <a:spcPct val="90000"/>
              </a:lnSpc>
              <a:buNone/>
            </a:pPr>
            <a:endParaRPr lang="en-US" altLang="en-US" sz="6000" b="1" dirty="0"/>
          </a:p>
          <a:p>
            <a:pPr algn="ctr">
              <a:lnSpc>
                <a:spcPct val="90000"/>
              </a:lnSpc>
              <a:buNone/>
            </a:pPr>
            <a:r>
              <a:rPr lang="en-US" altLang="en-US" sz="6000" b="1" dirty="0" smtClean="0"/>
              <a:t>Is </a:t>
            </a:r>
            <a:r>
              <a:rPr lang="en-US" altLang="en-US" sz="6000" b="1" dirty="0"/>
              <a:t>note taking important? </a:t>
            </a:r>
          </a:p>
          <a:p>
            <a:endParaRPr lang="en-US" dirty="0"/>
          </a:p>
        </p:txBody>
      </p:sp>
    </p:spTree>
    <p:extLst>
      <p:ext uri="{BB962C8B-B14F-4D97-AF65-F5344CB8AC3E}">
        <p14:creationId xmlns:p14="http://schemas.microsoft.com/office/powerpoint/2010/main" val="16824422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1841</TotalTime>
  <Words>3658</Words>
  <Application>Microsoft Office PowerPoint</Application>
  <PresentationFormat>On-screen Show (4:3)</PresentationFormat>
  <Paragraphs>697</Paragraphs>
  <Slides>106</Slides>
  <Notes>106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106</vt:i4>
      </vt:variant>
    </vt:vector>
  </HeadingPairs>
  <TitlesOfParts>
    <vt:vector size="114" baseType="lpstr">
      <vt:lpstr>Arial Unicode MS</vt:lpstr>
      <vt:lpstr>ＭＳ Ｐゴシック</vt:lpstr>
      <vt:lpstr>Arial</vt:lpstr>
      <vt:lpstr>Calibri</vt:lpstr>
      <vt:lpstr>News Gothic MT</vt:lpstr>
      <vt:lpstr>Times New Roman</vt:lpstr>
      <vt:lpstr>Wingdings 2</vt:lpstr>
      <vt:lpstr>Theme1</vt:lpstr>
      <vt:lpstr>Chapter 3: Requirements Determination</vt:lpstr>
      <vt:lpstr>Learning Objectives</vt:lpstr>
      <vt:lpstr>Introduction</vt:lpstr>
      <vt:lpstr>Requirements Determination</vt:lpstr>
      <vt:lpstr>Requirements Determination</vt:lpstr>
      <vt:lpstr>Sample of Requirements Definition</vt:lpstr>
      <vt:lpstr>Determining Requirements</vt:lpstr>
      <vt:lpstr>Determining Requirements</vt:lpstr>
      <vt:lpstr>Requirements Analysis Strategies</vt:lpstr>
      <vt:lpstr>Requirements Analysis Strategies(Cont.)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Requirements Gathering Techniques</vt:lpstr>
      <vt:lpstr>PowerPoint Presentation</vt:lpstr>
      <vt:lpstr>PowerPoint Presentation</vt:lpstr>
      <vt:lpstr>PowerPoint Presentation</vt:lpstr>
      <vt:lpstr>PowerPoint Presentation</vt:lpstr>
      <vt:lpstr>Procedure to Conduct an Interview</vt:lpstr>
      <vt:lpstr>Interviewing Strategies</vt:lpstr>
      <vt:lpstr>PowerPoint Presentation</vt:lpstr>
      <vt:lpstr>PowerPoint Presentation</vt:lpstr>
      <vt:lpstr>PowerPoint Presentation</vt:lpstr>
      <vt:lpstr>PowerPoint Presentation</vt:lpstr>
      <vt:lpstr>PowerPoint Presentation</vt:lpstr>
      <vt:lpstr>PowerPoint Presentation</vt:lpstr>
      <vt:lpstr>Questionnaire Steps</vt:lpstr>
      <vt:lpstr>Good Questionnaire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Document Analysis</vt:lpstr>
      <vt:lpstr>Sampling Existing Documentation, Forms, &amp; Files</vt:lpstr>
      <vt:lpstr>Determining Sample Size for Forms</vt:lpstr>
      <vt:lpstr>Sampling Techniques</vt:lpstr>
      <vt:lpstr>Requirements-Gathering Techniques Compared</vt:lpstr>
      <vt:lpstr>Alternative Techniques</vt:lpstr>
      <vt:lpstr>Story Cards &amp; Task Lists </vt:lpstr>
      <vt:lpstr>The System Proposal</vt:lpstr>
      <vt:lpstr>System Proposal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Kansas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Requirements Determination</dc:title>
  <dc:creator>Michael Chilton</dc:creator>
  <cp:lastModifiedBy>angelog1</cp:lastModifiedBy>
  <cp:revision>185</cp:revision>
  <cp:lastPrinted>2018-06-05T00:16:27Z</cp:lastPrinted>
  <dcterms:created xsi:type="dcterms:W3CDTF">2015-01-22T13:36:15Z</dcterms:created>
  <dcterms:modified xsi:type="dcterms:W3CDTF">2018-06-19T00:26:19Z</dcterms:modified>
</cp:coreProperties>
</file>