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88"/>
  </p:notesMasterIdLst>
  <p:sldIdLst>
    <p:sldId id="256" r:id="rId2"/>
    <p:sldId id="257" r:id="rId3"/>
    <p:sldId id="302" r:id="rId4"/>
    <p:sldId id="307" r:id="rId5"/>
    <p:sldId id="309" r:id="rId6"/>
    <p:sldId id="311" r:id="rId7"/>
    <p:sldId id="468" r:id="rId8"/>
    <p:sldId id="336" r:id="rId9"/>
    <p:sldId id="303" r:id="rId10"/>
    <p:sldId id="314" r:id="rId11"/>
    <p:sldId id="315" r:id="rId12"/>
    <p:sldId id="316" r:id="rId13"/>
    <p:sldId id="317" r:id="rId14"/>
    <p:sldId id="318" r:id="rId15"/>
    <p:sldId id="319" r:id="rId16"/>
    <p:sldId id="434" r:id="rId17"/>
    <p:sldId id="429" r:id="rId18"/>
    <p:sldId id="432" r:id="rId19"/>
    <p:sldId id="423" r:id="rId20"/>
    <p:sldId id="422" r:id="rId21"/>
    <p:sldId id="426" r:id="rId22"/>
    <p:sldId id="418" r:id="rId23"/>
    <p:sldId id="420" r:id="rId24"/>
    <p:sldId id="349" r:id="rId25"/>
    <p:sldId id="377" r:id="rId26"/>
    <p:sldId id="413" r:id="rId27"/>
    <p:sldId id="341" r:id="rId28"/>
    <p:sldId id="382" r:id="rId29"/>
    <p:sldId id="347" r:id="rId30"/>
    <p:sldId id="357" r:id="rId31"/>
    <p:sldId id="363" r:id="rId32"/>
    <p:sldId id="367" r:id="rId33"/>
    <p:sldId id="369" r:id="rId34"/>
    <p:sldId id="417" r:id="rId35"/>
    <p:sldId id="313" r:id="rId36"/>
    <p:sldId id="320" r:id="rId37"/>
    <p:sldId id="304" r:id="rId38"/>
    <p:sldId id="385" r:id="rId39"/>
    <p:sldId id="386" r:id="rId40"/>
    <p:sldId id="321" r:id="rId41"/>
    <p:sldId id="322" r:id="rId42"/>
    <p:sldId id="324" r:id="rId43"/>
    <p:sldId id="325" r:id="rId44"/>
    <p:sldId id="326" r:id="rId45"/>
    <p:sldId id="337" r:id="rId46"/>
    <p:sldId id="305" r:id="rId47"/>
    <p:sldId id="306" r:id="rId48"/>
    <p:sldId id="338" r:id="rId49"/>
    <p:sldId id="346" r:id="rId50"/>
    <p:sldId id="466" r:id="rId51"/>
    <p:sldId id="461" r:id="rId52"/>
    <p:sldId id="463" r:id="rId53"/>
    <p:sldId id="459" r:id="rId54"/>
    <p:sldId id="457" r:id="rId55"/>
    <p:sldId id="456" r:id="rId56"/>
    <p:sldId id="450" r:id="rId57"/>
    <p:sldId id="454" r:id="rId58"/>
    <p:sldId id="446" r:id="rId59"/>
    <p:sldId id="448" r:id="rId60"/>
    <p:sldId id="444" r:id="rId61"/>
    <p:sldId id="437" r:id="rId62"/>
    <p:sldId id="442" r:id="rId63"/>
    <p:sldId id="436" r:id="rId64"/>
    <p:sldId id="439" r:id="rId65"/>
    <p:sldId id="351" r:id="rId66"/>
    <p:sldId id="353" r:id="rId67"/>
    <p:sldId id="355" r:id="rId68"/>
    <p:sldId id="359" r:id="rId69"/>
    <p:sldId id="361" r:id="rId70"/>
    <p:sldId id="365" r:id="rId71"/>
    <p:sldId id="371" r:id="rId72"/>
    <p:sldId id="373" r:id="rId73"/>
    <p:sldId id="375" r:id="rId74"/>
    <p:sldId id="393" r:id="rId75"/>
    <p:sldId id="394" r:id="rId76"/>
    <p:sldId id="395" r:id="rId77"/>
    <p:sldId id="397" r:id="rId78"/>
    <p:sldId id="399" r:id="rId79"/>
    <p:sldId id="401" r:id="rId80"/>
    <p:sldId id="403" r:id="rId81"/>
    <p:sldId id="405" r:id="rId82"/>
    <p:sldId id="408" r:id="rId83"/>
    <p:sldId id="345" r:id="rId84"/>
    <p:sldId id="344" r:id="rId85"/>
    <p:sldId id="343" r:id="rId86"/>
    <p:sldId id="342" r:id="rId87"/>
  </p:sldIdLst>
  <p:sldSz cx="9144000" cy="6858000" type="screen4x3"/>
  <p:notesSz cx="7053263" cy="93091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A3E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6052" autoAdjust="0"/>
  </p:normalViewPr>
  <p:slideViewPr>
    <p:cSldViewPr>
      <p:cViewPr varScale="1">
        <p:scale>
          <a:sx n="35" d="100"/>
          <a:sy n="35" d="100"/>
        </p:scale>
        <p:origin x="218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3F401435-7C4C-4215-9D20-5977B03537B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3638"/>
            <a:ext cx="4189413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80004"/>
            <a:ext cx="5642610" cy="3665458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EE155318-0207-498C-8EF2-435D15ECA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12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55318-0207-498C-8EF2-435D15ECA6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36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What is coupling? 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Is coupling a good thing or a bad thing? </a:t>
            </a:r>
            <a:endParaRPr lang="en-US" sz="1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55318-0207-498C-8EF2-435D15ECA6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90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What is the Law of Demeter?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55318-0207-498C-8EF2-435D15ECA6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51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What is interaction coupling? 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How can interaction coupling be minimized?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34974">
              <a:defRPr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Is it possible to eliminate all coupling / message induced dependencies? 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34974">
              <a:defRPr/>
            </a:pPr>
            <a:endParaRPr lang="en-US" sz="14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an example of "good" interaction coupling?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Inheritance coupling?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Is loosely coupled good &amp; tightly coupled bad with Interaction coupling?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34974">
              <a:defRPr/>
            </a:pPr>
            <a:endParaRPr lang="en-US" sz="1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55318-0207-498C-8EF2-435D15ECA6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05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What is cohesion? 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Is high cohesion  or low cohesion more desirable in a system? 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Generalization/Specialization cohesion? </a:t>
            </a:r>
            <a:endParaRPr lang="en-US" sz="1400" dirty="0" smtClean="0"/>
          </a:p>
          <a:p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55318-0207-498C-8EF2-435D15ECA6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73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What is method cohesion? 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Is there such a thing as "good" method cohesion? 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Is there such a thing as "bad" method cohesion?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55318-0207-498C-8EF2-435D15ECA6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04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What is class cohesion? 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lvl="0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What is mixed-role cohesion? 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What is mixed-instance cohesion? </a:t>
            </a:r>
            <a:endParaRPr lang="en-US" dirty="0" smtClean="0"/>
          </a:p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55318-0207-498C-8EF2-435D15ECA6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6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55318-0207-498C-8EF2-435D15ECA6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25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55318-0207-498C-8EF2-435D15ECA6E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94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55318-0207-498C-8EF2-435D15ECA6E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22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connascence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connascence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ever desirable in a system? </a:t>
            </a:r>
            <a:endParaRPr lang="en-US" dirty="0"/>
          </a:p>
          <a:p>
            <a:r>
              <a:rPr lang="en-US" dirty="0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55318-0207-498C-8EF2-435D15ECA6E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97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55318-0207-498C-8EF2-435D15ECA6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046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What is name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connascence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What is convention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connascence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?  </a:t>
            </a:r>
            <a:endParaRPr lang="en-US" sz="14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algorithm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connascence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position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connascence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US" sz="1400" dirty="0" smtClean="0"/>
              <a:t> 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55318-0207-498C-8EF2-435D15ECA6E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867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Why is it necessary for an analyst to detail the specifications for the individual classes and methods? 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What must method specifications always include?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55318-0207-498C-8EF2-435D15ECA6E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34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1551" indent="-287310" defTabSz="952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55732" indent="-230497" defTabSz="952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18350" indent="-230497" defTabSz="952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82590" indent="-230497" defTabSz="952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50077" indent="-230497" defTabSz="952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17564" indent="-230497" defTabSz="952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5051" indent="-230497" defTabSz="952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2538" indent="-230497" defTabSz="952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BFCBED6-1992-49A4-BB16-5E94CBADAA55}" type="slidenum">
              <a:rPr lang="en-US" altLang="en-US" smtClean="0"/>
              <a:pPr>
                <a:spcBef>
                  <a:spcPct val="0"/>
                </a:spcBef>
              </a:pPr>
              <a:t>38</a:t>
            </a:fld>
            <a:endParaRPr lang="en-US" altLang="en-US" smtClean="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4600" y="700088"/>
            <a:ext cx="4767263" cy="3575050"/>
          </a:xfrm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966" y="4507479"/>
            <a:ext cx="5363419" cy="38836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Plain old English is a problem because of things like: education impedes communication to non-educated people. What does structured English do that resolves these issues</a:t>
            </a:r>
            <a:r>
              <a:rPr lang="en-US" altLang="en-US" sz="1400" b="1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?</a:t>
            </a:r>
            <a:endParaRPr lang="en-US" altLang="en-US" sz="1400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6963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1551" indent="-287310" defTabSz="952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55732" indent="-230497" defTabSz="952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18350" indent="-230497" defTabSz="952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82590" indent="-230497" defTabSz="952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50077" indent="-230497" defTabSz="952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17564" indent="-230497" defTabSz="952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5051" indent="-230497" defTabSz="952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2538" indent="-230497" defTabSz="952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1B6BC34-3103-4E61-B820-8045C2E523EA}" type="slidenum">
              <a:rPr lang="en-US" altLang="en-US" smtClean="0"/>
              <a:pPr>
                <a:spcBef>
                  <a:spcPct val="0"/>
                </a:spcBef>
              </a:pPr>
              <a:t>39</a:t>
            </a:fld>
            <a:endParaRPr lang="en-US" altLang="en-US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4600" y="700088"/>
            <a:ext cx="4767263" cy="3575050"/>
          </a:xfrm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966" y="4507479"/>
            <a:ext cx="5363419" cy="38836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307"/>
              </a:spcBef>
              <a:spcAft>
                <a:spcPts val="307"/>
              </a:spcAft>
            </a:pPr>
            <a:r>
              <a:rPr lang="en-US" altLang="en-US" sz="1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How does Structured English solve the problems associated with natural English? </a:t>
            </a:r>
            <a:endParaRPr lang="en-US" altLang="en-US" sz="1400" b="1" u="sng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7417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When designing a specific class, what types of additional specification for a class could be necessary?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 say the system must respond to violations what do we mean? 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do you verify and validate class and method design?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55318-0207-498C-8EF2-435D15ECA6E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392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What are constraints?  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What are exceptions?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55318-0207-498C-8EF2-435D15ECA6E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5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4974">
              <a:defRPr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What are patterns? 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34974">
              <a:defRPr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34974">
              <a:defRPr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What are frameworks? 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34974">
              <a:defRPr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34974">
              <a:defRPr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are class libraries?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34974">
              <a:defRPr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are components? </a:t>
            </a:r>
          </a:p>
          <a:p>
            <a:pPr defTabSz="934974">
              <a:defRPr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34974">
              <a:defRPr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are the four approaches on this slide used to enhance the evolving design of the system?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55318-0207-498C-8EF2-435D15ECA6E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129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What is factoring? 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What is normalization?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55318-0207-498C-8EF2-435D15ECA6E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026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Why do we review the access paths between objects?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Why do we review each attribute for each class?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34974">
              <a:defRPr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Why do we review the direct and indirect fan-out of each method?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Why do we look at the execution order of the statements in often-used methods? </a:t>
            </a:r>
          </a:p>
          <a:p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Are there any downsides of optimizing a system?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55318-0207-498C-8EF2-435D15ECA6E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608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If your analysis was done using Object Orientation methodology, are there any issues using C as the language for your implementation? 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If your analysis was done using Object Orientation methodology, are there any issues using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Java, Small Talk or Visual Basic as an implementation language? 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Is factoring out multiple inheritance difficult?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55318-0207-498C-8EF2-435D15ECA6E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70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What is the common language for Object Orientation? 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Why the methodology associated with Object Orientation focus an Class &amp; Method Design or Detailed pre coding Design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55318-0207-498C-8EF2-435D15ECA6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446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What is the purpose of a contract? 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How are contracts used?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34974">
              <a:defRPr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What is an invariant?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34974">
              <a:defRPr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kind of constraints are common in object-oriented design? </a:t>
            </a:r>
          </a:p>
          <a:p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the Object Constraint Language?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its purpose?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34974">
              <a:defRPr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55318-0207-498C-8EF2-435D15ECA6E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518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l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Why do analysts need to make sure each class &amp; method is described in gory detail? 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/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34974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How do you specify a method's algorithm?  </a:t>
            </a:r>
            <a:endParaRPr lang="en-US" dirty="0"/>
          </a:p>
          <a:p>
            <a:pPr lvl="0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55318-0207-498C-8EF2-435D15ECA6E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0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What do you do if your method requires a complex algorithm? 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What kind of information should be included in the last section of the method specification form? 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55318-0207-498C-8EF2-435D15ECA6E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066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1551" indent="-287310" defTabSz="952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55732" indent="-230497" defTabSz="952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18350" indent="-230497" defTabSz="952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82590" indent="-230497" defTabSz="952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50077" indent="-230497" defTabSz="952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17564" indent="-230497" defTabSz="952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5051" indent="-230497" defTabSz="952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2538" indent="-230497" defTabSz="952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C6A0C13-6FD0-48FF-A54A-A88FBA1579DC}" type="slidenum">
              <a:rPr lang="en-US" altLang="en-US" smtClean="0"/>
              <a:pPr>
                <a:spcBef>
                  <a:spcPct val="0"/>
                </a:spcBef>
              </a:pPr>
              <a:t>74</a:t>
            </a:fld>
            <a:endParaRPr lang="en-US" altLang="en-US" smtClean="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4600" y="700088"/>
            <a:ext cx="4767263" cy="3575050"/>
          </a:xfrm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966" y="4507479"/>
            <a:ext cx="5363419" cy="38836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94224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1551" indent="-287310" defTabSz="952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55732" indent="-230497" defTabSz="952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18350" indent="-230497" defTabSz="952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82590" indent="-230497" defTabSz="952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50077" indent="-230497" defTabSz="952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17564" indent="-230497" defTabSz="952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5051" indent="-230497" defTabSz="952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2538" indent="-230497" defTabSz="952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418CB87-8667-45F1-9EA5-5EB750988FF8}" type="slidenum">
              <a:rPr lang="en-US" altLang="en-US" smtClean="0"/>
              <a:pPr>
                <a:spcBef>
                  <a:spcPct val="0"/>
                </a:spcBef>
              </a:pPr>
              <a:t>75</a:t>
            </a:fld>
            <a:endParaRPr lang="en-US" altLang="en-US" smtClean="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4600" y="700088"/>
            <a:ext cx="4767263" cy="3575050"/>
          </a:xfrm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966" y="4507479"/>
            <a:ext cx="5363419" cy="38836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89602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1551" indent="-287310" defTabSz="952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55732" indent="-230497" defTabSz="952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18350" indent="-230497" defTabSz="952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82590" indent="-230497" defTabSz="952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50077" indent="-230497" defTabSz="952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17564" indent="-230497" defTabSz="952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5051" indent="-230497" defTabSz="952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2538" indent="-230497" defTabSz="952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9DCA98-FEE9-4D0F-98E2-ED1A90B8B563}" type="slidenum">
              <a:rPr lang="en-US" altLang="en-US" smtClean="0"/>
              <a:pPr>
                <a:spcBef>
                  <a:spcPct val="0"/>
                </a:spcBef>
              </a:pPr>
              <a:t>76</a:t>
            </a:fld>
            <a:endParaRPr lang="en-US" altLang="en-US" smtClean="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4600" y="700088"/>
            <a:ext cx="4767263" cy="3575050"/>
          </a:xfrm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966" y="4507479"/>
            <a:ext cx="5363419" cy="38836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64023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1551" indent="-287310" defTabSz="952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55732" indent="-230497" defTabSz="952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18350" indent="-230497" defTabSz="952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82590" indent="-230497" defTabSz="952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50077" indent="-230497" defTabSz="952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17564" indent="-230497" defTabSz="952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5051" indent="-230497" defTabSz="952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2538" indent="-230497" defTabSz="952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14E429F-F1CD-4504-A796-FD3EC7FAB8C0}" type="slidenum">
              <a:rPr lang="en-US" altLang="en-US" smtClean="0"/>
              <a:pPr>
                <a:spcBef>
                  <a:spcPct val="0"/>
                </a:spcBef>
              </a:pPr>
              <a:t>77</a:t>
            </a:fld>
            <a:endParaRPr lang="en-US" altLang="en-US" smtClean="0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4600" y="700088"/>
            <a:ext cx="4767263" cy="3575050"/>
          </a:xfrm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966" y="4507479"/>
            <a:ext cx="5363419" cy="38836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21609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1551" indent="-287310" defTabSz="952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55732" indent="-230497" defTabSz="952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18350" indent="-230497" defTabSz="952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82590" indent="-230497" defTabSz="952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50077" indent="-230497" defTabSz="952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17564" indent="-230497" defTabSz="952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5051" indent="-230497" defTabSz="952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2538" indent="-230497" defTabSz="952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4C14784-2C6C-496A-B743-305E42BC384B}" type="slidenum">
              <a:rPr lang="en-US" altLang="en-US" smtClean="0"/>
              <a:pPr>
                <a:spcBef>
                  <a:spcPct val="0"/>
                </a:spcBef>
              </a:pPr>
              <a:t>78</a:t>
            </a:fld>
            <a:endParaRPr lang="en-US" altLang="en-US" smtClean="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4600" y="700088"/>
            <a:ext cx="4767263" cy="3575050"/>
          </a:xfrm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966" y="4507479"/>
            <a:ext cx="5363419" cy="38836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67607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9666" indent="-29217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8718" indent="-233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6205" indent="-233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03692" indent="-233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71179" indent="-2337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38666" indent="-2337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6153" indent="-2337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640" indent="-2337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BD4459-CA8C-42FA-81F6-5969805224C3}" type="slidenum">
              <a:rPr lang="en-US" altLang="en-US" smtClean="0"/>
              <a:pPr/>
              <a:t>79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277231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9666" indent="-29217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8718" indent="-233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6205" indent="-233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03692" indent="-233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71179" indent="-2337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38666" indent="-2337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6153" indent="-2337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640" indent="-2337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4293D2-EB9E-4E7D-9B8F-F625DF225ACC}" type="slidenum">
              <a:rPr lang="en-US" altLang="en-US" smtClean="0"/>
              <a:pPr/>
              <a:t>80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01574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The basic characteristics of object-oriented systems are:  Classes, objects, methods, and messages.  Which of the three (3) is the basic unit or foundation?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Why are objects encapsulated? 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b="1" u="none" dirty="0">
                <a:latin typeface="Arial" panose="020B0604020202020204" pitchFamily="34" charset="0"/>
                <a:cs typeface="Arial" panose="020B0604020202020204" pitchFamily="34" charset="0"/>
              </a:rPr>
              <a:t>What value does Polymorphism &amp; Inheritance have? </a:t>
            </a:r>
            <a:endParaRPr lang="en-US" sz="14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55318-0207-498C-8EF2-435D15ECA6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200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9666" indent="-29217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8718" indent="-233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6205" indent="-233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03692" indent="-233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71179" indent="-2337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38666" indent="-2337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6153" indent="-2337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640" indent="-2337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BF670A-D030-4195-B21F-FFF0D861D142}" type="slidenum">
              <a:rPr lang="en-US" altLang="en-US" smtClean="0"/>
              <a:pPr/>
              <a:t>81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866849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9666" indent="-29217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8718" indent="-233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6205" indent="-233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03692" indent="-233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71179" indent="-2337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38666" indent="-2337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6153" indent="-2337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3640" indent="-2337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8B1C9A-88D0-46C5-9A8A-4E38762BF82F}" type="slidenum">
              <a:rPr lang="en-US" altLang="en-US" smtClean="0"/>
              <a:pPr/>
              <a:t>82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3094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What is dynamic binding?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Explain the concept of polymorphism. 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How does Polymorphism relate to dynamic binding?  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55318-0207-498C-8EF2-435D15ECA6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Give an example of a "bad" use of polymorphism.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55318-0207-498C-8EF2-435D15ECA6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Describe the concept of inheritance. 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there different types of inheritance? 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Is cancellation of a method in an existing inheritance model a good or bad thing? Why?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Is an organization chart BOD -&gt; CEO -&gt; MGR -&gt; Employee a good inheritance template?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55318-0207-498C-8EF2-435D15ECA6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28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What is an example of an inheritance conflict?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How do you avoid inheritance conflicts? </a:t>
            </a:r>
            <a:r>
              <a:rPr lang="en-US" dirty="0"/>
              <a:t> 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55318-0207-498C-8EF2-435D15ECA6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17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Is it important to know which object-oriented programming language is going to be used to implement the system?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55318-0207-498C-8EF2-435D15ECA6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3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965" y="1294805"/>
            <a:ext cx="6486071" cy="3153668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2" tIns="45716" rIns="91432" bIns="45716">
            <a:normAutofit/>
          </a:bodyPr>
          <a:lstStyle/>
          <a:p>
            <a:pPr>
              <a:spcBef>
                <a:spcPts val="1999"/>
              </a:spcBef>
              <a:buClr>
                <a:srgbClr val="6FB7D7"/>
              </a:buClr>
              <a:buSzPct val="110000"/>
              <a:buFont typeface="Wingdings 2" pitchFamily="18" charset="2"/>
              <a:buNone/>
            </a:pPr>
            <a:endParaRPr lang="en-US" sz="3200" dirty="0">
              <a:solidFill>
                <a:srgbClr val="595959"/>
              </a:solidFill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4000"/>
            <a:ext cx="6498158" cy="1724867"/>
          </a:xfrm>
        </p:spPr>
        <p:txBody>
          <a:bodyPr rtlCol="0">
            <a:noAutofit/>
          </a:bodyPr>
          <a:lstStyle>
            <a:lvl1pPr marL="0" indent="0" algn="ctr" defTabSz="914318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3299013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18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fld id="{DE04198F-5DA4-4DE6-BAFB-11CE87C5CE8C}" type="datetimeFigureOut">
              <a:rPr lang="es-ES" smtClean="0"/>
              <a:pPr>
                <a:defRPr/>
              </a:pPr>
              <a:t>25/03/2018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fld id="{4928C38A-78F6-40E2-84CF-3B514DF6FF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4079545" cy="1162050"/>
          </a:xfrm>
        </p:spPr>
        <p:txBody>
          <a:bodyPr/>
          <a:lstStyle>
            <a:lvl1pPr algn="ctr">
              <a:defRPr sz="3600" b="0"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Times New Roman"/>
                <a:cs typeface="Times New Roman"/>
              </a:defRPr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3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318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Times New Roman"/>
              </a:defRPr>
            </a:lvl1pPr>
            <a:lvl2pPr marL="457159" indent="0">
              <a:buNone/>
              <a:defRPr sz="2800"/>
            </a:lvl2pPr>
            <a:lvl3pPr marL="914318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7" indent="0">
              <a:buNone/>
              <a:defRPr sz="2000"/>
            </a:lvl6pPr>
            <a:lvl7pPr marL="2742956" indent="0">
              <a:buNone/>
              <a:defRPr sz="2000"/>
            </a:lvl7pPr>
            <a:lvl8pPr marL="3200115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fld id="{03B651FA-DC7C-4791-9CC7-18837D5A807B}" type="datetimeFigureOut">
              <a:rPr lang="es-ES" smtClean="0"/>
              <a:pPr>
                <a:defRPr/>
              </a:pPr>
              <a:t>25/03/2018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fld id="{F6AB30EF-D9BC-4FEA-A293-9167BED67C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F06FA-62F2-4FBA-889C-C618EDE45FB8}" type="datetimeFigureOut">
              <a:rPr lang="es-ES" smtClean="0"/>
              <a:pPr>
                <a:defRPr/>
              </a:pPr>
              <a:t>25/03/2018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9B1D7-CEE3-41AC-89B7-47D816D4BC7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A20B1-0E0C-4062-AF5F-0F1950107F97}" type="datetimeFigureOut">
              <a:rPr lang="es-ES" smtClean="0"/>
              <a:pPr>
                <a:defRPr/>
              </a:pPr>
              <a:t>25/03/2018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7F0CE-5CEC-419F-BE1F-D797A7857EC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E338178-5B69-4086-BB41-C2AF64DA5EA3}" type="datetime1">
              <a:rPr lang="es-ES"/>
              <a:pPr/>
              <a:t>25/03/2018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96D236-FF77-4FDE-A45A-45BE6A1FE7E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30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9" indent="0">
              <a:buNone/>
              <a:defRPr sz="2800"/>
            </a:lvl2pPr>
            <a:lvl3pPr marL="914318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7" indent="0">
              <a:buNone/>
              <a:defRPr sz="2000"/>
            </a:lvl6pPr>
            <a:lvl7pPr marL="2742956" indent="0">
              <a:buNone/>
              <a:defRPr sz="2000"/>
            </a:lvl7pPr>
            <a:lvl8pPr marL="3200115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EFEF94-67C2-47AD-AACB-17FA0FAD4321}" type="datetime1">
              <a:rPr lang="en-US"/>
              <a:pPr/>
              <a:t>3/25/2018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CCD1552-6BEC-4D56-8C57-39F67842E9BB}" type="slidenum">
              <a:rPr lang="en-US"/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3736006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B961F-70CF-4DFD-A211-F743F6C76CCB}" type="datetimeFigureOut">
              <a:rPr lang="es-ES" smtClean="0"/>
              <a:pPr>
                <a:defRPr/>
              </a:pPr>
              <a:t>25/03/2018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3F90F-6961-48B3-B946-76D8D302D4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C8696-1051-4953-91F7-027794659F59}" type="datetimeFigureOut">
              <a:rPr lang="es-ES" smtClean="0"/>
              <a:pPr>
                <a:defRPr/>
              </a:pPr>
              <a:t>25/03/2018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DF3C6-52D4-425E-BEE3-4B4B9FAE9C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C9508-0D51-4AD9-9A41-EEE50C0A7A50}" type="datetimeFigureOut">
              <a:rPr lang="es-ES" smtClean="0"/>
              <a:pPr>
                <a:defRPr/>
              </a:pPr>
              <a:t>25/03/2018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2F41A-4740-4CAC-8D26-D9A4843329F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BCC98-9841-478D-8CFC-5DDD2DDB140F}" type="datetimeFigureOut">
              <a:rPr lang="es-ES" smtClean="0"/>
              <a:pPr>
                <a:defRPr/>
              </a:pPr>
              <a:t>25/03/2018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8CF1-CC0C-4BD9-A9AB-B7A053E985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0E82A-667A-4D5E-9428-3608B6DD07FF}" type="datetimeFigureOut">
              <a:rPr lang="es-ES" smtClean="0"/>
              <a:pPr>
                <a:defRPr/>
              </a:pPr>
              <a:t>25/03/2018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7305E-74C2-4110-9AF0-2C6D102639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05986-6851-4AE6-A0C0-54D405F19E8C}" type="datetimeFigureOut">
              <a:rPr lang="es-ES" smtClean="0"/>
              <a:pPr>
                <a:defRPr/>
              </a:pPr>
              <a:t>25/03/2018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51BDF-B112-4413-91F2-A0C2E31E6F2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8822" y="108645"/>
            <a:ext cx="8043333" cy="133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822" y="1599903"/>
            <a:ext cx="8043333" cy="4344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31" name="Picture 6" descr="wiley_logo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76250" y="6247805"/>
            <a:ext cx="361345" cy="48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37595" y="6289476"/>
            <a:ext cx="6455950" cy="415490"/>
          </a:xfrm>
          <a:prstGeom prst="rect">
            <a:avLst/>
          </a:prstGeom>
          <a:noFill/>
        </p:spPr>
        <p:txBody>
          <a:bodyPr wrap="none" lIns="91432" tIns="45716" rIns="91432" bIns="45716">
            <a:spAutoFit/>
          </a:bodyPr>
          <a:lstStyle/>
          <a:p>
            <a:r>
              <a:rPr lang="en-US" sz="1100" dirty="0">
                <a:latin typeface="Times New Roman"/>
                <a:cs typeface="Times New Roman"/>
              </a:rPr>
              <a:t>PowerPoint Presentation for Dennis, Wixom, &amp; Tegarden </a:t>
            </a:r>
            <a:r>
              <a:rPr lang="en-US" sz="1100" i="1" dirty="0">
                <a:latin typeface="Times New Roman"/>
                <a:cs typeface="Times New Roman"/>
              </a:rPr>
              <a:t>Systems Analysis and Design with UML,</a:t>
            </a:r>
            <a:r>
              <a:rPr lang="en-US" sz="1100" i="1" dirty="0" smtClean="0">
                <a:latin typeface="Times New Roman"/>
                <a:cs typeface="Times New Roman"/>
              </a:rPr>
              <a:t> 5th </a:t>
            </a:r>
            <a:r>
              <a:rPr lang="en-US" sz="1100" i="1" dirty="0">
                <a:latin typeface="Times New Roman"/>
                <a:cs typeface="Times New Roman"/>
              </a:rPr>
              <a:t>Edition</a:t>
            </a:r>
          </a:p>
          <a:p>
            <a:r>
              <a:rPr lang="en-US" sz="1000" dirty="0">
                <a:latin typeface="Times New Roman"/>
                <a:cs typeface="Times New Roman"/>
              </a:rPr>
              <a:t>Copyright © </a:t>
            </a:r>
            <a:r>
              <a:rPr lang="en-US" sz="1000" dirty="0" smtClean="0">
                <a:latin typeface="Times New Roman"/>
                <a:cs typeface="Times New Roman"/>
              </a:rPr>
              <a:t>2015 </a:t>
            </a:r>
            <a:r>
              <a:rPr lang="en-US" sz="1000" dirty="0">
                <a:latin typeface="Times New Roman"/>
                <a:cs typeface="Times New Roman"/>
              </a:rPr>
              <a:t>John Wiley &amp; Sons, Inc.  All rights reserved.</a:t>
            </a:r>
          </a:p>
        </p:txBody>
      </p:sp>
      <p:pic>
        <p:nvPicPr>
          <p:cNvPr id="9" name="Picture 6" descr="wiley_logo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6248400"/>
            <a:ext cx="3619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Times New Roman"/>
          <a:ea typeface="ＭＳ Ｐゴシック" pitchFamily="-107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5pPr>
      <a:lvl6pPr marL="457159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6pPr>
      <a:lvl7pPr marL="914318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7pPr>
      <a:lvl8pPr marL="1371477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8pPr>
      <a:lvl9pPr marL="1828637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8375" indent="-348375" algn="l" rtl="0" eaLnBrk="1" fontAlgn="base" hangingPunct="1">
        <a:spcBef>
          <a:spcPts val="0"/>
        </a:spcBef>
        <a:spcAft>
          <a:spcPts val="60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1pPr>
      <a:lvl2pPr marL="684737" indent="-336362" algn="l" rtl="0" eaLnBrk="1" fontAlgn="base" hangingPunct="1">
        <a:spcBef>
          <a:spcPts val="0"/>
        </a:spcBef>
        <a:spcAft>
          <a:spcPts val="600"/>
        </a:spcAft>
        <a:buClr>
          <a:srgbClr val="215D7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2pPr>
      <a:lvl3pPr marL="967041" indent="-282304" algn="l" rtl="0" eaLnBrk="1" fontAlgn="base" hangingPunct="1">
        <a:spcBef>
          <a:spcPts val="0"/>
        </a:spcBef>
        <a:spcAft>
          <a:spcPts val="60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3pPr>
      <a:lvl4pPr marL="1262860" indent="-294317" algn="l" rtl="0" eaLnBrk="1" fontAlgn="base" hangingPunct="1">
        <a:spcBef>
          <a:spcPts val="0"/>
        </a:spcBef>
        <a:spcAft>
          <a:spcPts val="600"/>
        </a:spcAft>
        <a:buClr>
          <a:srgbClr val="215D77"/>
        </a:buClr>
        <a:buSzPct val="110000"/>
        <a:buFont typeface="Wingdings 2" pitchFamily="18" charset="2"/>
        <a:buChar char=""/>
        <a:defRPr sz="16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4pPr>
      <a:lvl5pPr marL="1545164" indent="-282304" algn="l" rtl="0" eaLnBrk="1" fontAlgn="base" hangingPunct="1">
        <a:spcBef>
          <a:spcPts val="0"/>
        </a:spcBef>
        <a:spcAft>
          <a:spcPts val="600"/>
        </a:spcAft>
        <a:buClr>
          <a:srgbClr val="6FB7D7"/>
        </a:buClr>
        <a:buSzPct val="110000"/>
        <a:buFont typeface="Wingdings 2" pitchFamily="18" charset="2"/>
        <a:buChar char=""/>
        <a:defRPr sz="14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5pPr>
      <a:lvl6pPr marL="2514376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5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5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4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5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1600200" y="1600200"/>
            <a:ext cx="6019800" cy="2209800"/>
          </a:xfrm>
        </p:spPr>
        <p:txBody>
          <a:bodyPr/>
          <a:lstStyle/>
          <a:p>
            <a:pPr eaLnBrk="1" hangingPunct="1"/>
            <a:r>
              <a:rPr lang="en-US" sz="6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8:</a:t>
            </a:r>
            <a:br>
              <a:rPr lang="en-US" sz="6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and Method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48822" y="1"/>
            <a:ext cx="8043333" cy="685799"/>
          </a:xfrm>
        </p:spPr>
        <p:txBody>
          <a:bodyPr/>
          <a:lstStyle/>
          <a:p>
            <a:pPr eaLnBrk="1" hangingPunct="1"/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Coupling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6576" y="691896"/>
            <a:ext cx="9107424" cy="5632704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 coupling means that changes in one part of the design may require changes in another part</a:t>
            </a:r>
          </a:p>
          <a:p>
            <a:pPr eaLnBrk="1" hangingPunct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coupling measured through message passing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coupling deals with the inheritance hierarchy of classes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interaction coupling by restricting messages (Law of Demeter)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inheritance coupling by using inheritance to support only generalization/specialization and the principle of substitutability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48822" y="1"/>
            <a:ext cx="8043333" cy="660022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Law of Demeter</a:t>
            </a:r>
          </a:p>
        </p:txBody>
      </p:sp>
      <p:grpSp>
        <p:nvGrpSpPr>
          <p:cNvPr id="23555" name="Group 12"/>
          <p:cNvGrpSpPr>
            <a:grpSpLocks/>
          </p:cNvGrpSpPr>
          <p:nvPr/>
        </p:nvGrpSpPr>
        <p:grpSpPr bwMode="auto">
          <a:xfrm>
            <a:off x="71640" y="1"/>
            <a:ext cx="8915400" cy="5562600"/>
            <a:chOff x="1066800" y="1676400"/>
            <a:chExt cx="7010401" cy="3810000"/>
          </a:xfrm>
        </p:grpSpPr>
        <p:sp>
          <p:nvSpPr>
            <p:cNvPr id="578563" name="Rectangle 3"/>
            <p:cNvSpPr>
              <a:spLocks noChangeArrowheads="1"/>
            </p:cNvSpPr>
            <p:nvPr/>
          </p:nvSpPr>
          <p:spPr bwMode="auto">
            <a:xfrm>
              <a:off x="1066800" y="1676400"/>
              <a:ext cx="7010401" cy="381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57" name="Rectangle 10"/>
            <p:cNvSpPr>
              <a:spLocks noChangeArrowheads="1"/>
            </p:cNvSpPr>
            <p:nvPr/>
          </p:nvSpPr>
          <p:spPr bwMode="auto">
            <a:xfrm>
              <a:off x="1066800" y="1676400"/>
              <a:ext cx="7010400" cy="8382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58" name="Line 6"/>
            <p:cNvSpPr>
              <a:spLocks noChangeShapeType="1"/>
            </p:cNvSpPr>
            <p:nvPr/>
          </p:nvSpPr>
          <p:spPr bwMode="auto">
            <a:xfrm>
              <a:off x="1066800" y="3200400"/>
              <a:ext cx="7010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59" name="Line 7"/>
            <p:cNvSpPr>
              <a:spLocks noChangeShapeType="1"/>
            </p:cNvSpPr>
            <p:nvPr/>
          </p:nvSpPr>
          <p:spPr bwMode="auto">
            <a:xfrm>
              <a:off x="1066800" y="3733800"/>
              <a:ext cx="7010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>
              <a:off x="1066800" y="4724400"/>
              <a:ext cx="7010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>
              <a:off x="1066800" y="4191000"/>
              <a:ext cx="7010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62" name="Text Box 5"/>
            <p:cNvSpPr txBox="1">
              <a:spLocks noChangeArrowheads="1"/>
            </p:cNvSpPr>
            <p:nvPr/>
          </p:nvSpPr>
          <p:spPr bwMode="auto">
            <a:xfrm>
              <a:off x="1143001" y="1689080"/>
              <a:ext cx="693420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/>
              <a:r>
                <a:rPr lang="en-US" sz="28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Messages should be sent only by an object:</a:t>
              </a:r>
            </a:p>
            <a:p>
              <a:pPr eaLnBrk="1" hangingPunct="1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63" name="TextBox 11"/>
            <p:cNvSpPr txBox="1">
              <a:spLocks noChangeArrowheads="1"/>
            </p:cNvSpPr>
            <p:nvPr/>
          </p:nvSpPr>
          <p:spPr bwMode="auto">
            <a:xfrm>
              <a:off x="1143000" y="2667000"/>
              <a:ext cx="6858000" cy="2529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1200"/>
                </a:spcBef>
                <a:spcAft>
                  <a:spcPts val="1200"/>
                </a:spcAft>
              </a:pPr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itself</a:t>
              </a:r>
            </a:p>
            <a:p>
              <a:pPr eaLnBrk="1" hangingPunct="1">
                <a:spcBef>
                  <a:spcPts val="1200"/>
                </a:spcBef>
                <a:spcAft>
                  <a:spcPts val="1200"/>
                </a:spcAft>
              </a:pP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objects contained in attributes of itself or a 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superclass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ts val="600"/>
                </a:spcBef>
                <a:spcAft>
                  <a:spcPts val="1200"/>
                </a:spcAft>
              </a:pP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an object that is passed as a parameter to the method</a:t>
              </a:r>
            </a:p>
            <a:p>
              <a:pPr eaLnBrk="1" hangingPunct="1">
                <a:spcBef>
                  <a:spcPts val="1200"/>
                </a:spcBef>
                <a:spcAft>
                  <a:spcPts val="1200"/>
                </a:spcAft>
              </a:pPr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an object that is created by the method</a:t>
              </a:r>
            </a:p>
            <a:p>
              <a:pPr eaLnBrk="1" hangingPunct="1">
                <a:spcBef>
                  <a:spcPts val="600"/>
                </a:spcBef>
                <a:spcAft>
                  <a:spcPts val="1200"/>
                </a:spcAft>
              </a:pPr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an object that is stored in a global variable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48822" y="1"/>
            <a:ext cx="8043333" cy="609600"/>
          </a:xfrm>
        </p:spPr>
        <p:txBody>
          <a:bodyPr/>
          <a:lstStyle/>
          <a:p>
            <a:pPr eaLnBrk="1" hangingPunct="1"/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Interaction Coupling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9536"/>
            <a:ext cx="9144000" cy="583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Cohesion</a:t>
            </a:r>
            <a:endParaRPr lang="en-US" sz="3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D3984CC-EC55-44D5-A5AF-DC9C7184C90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57200"/>
            <a:ext cx="9144000" cy="57912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cohesive class, object or method refers to a single thing</a:t>
            </a:r>
          </a:p>
          <a:p>
            <a:pPr eaLnBrk="1" hangingPunct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cohesion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oes a method perform more than one operation?</a:t>
            </a: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more than one operation is more difficult to understand and implement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cohesion</a:t>
            </a: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the attributes and methods represent a single object?</a:t>
            </a: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 should not mix class roles, domains or objects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Generalization/specialization cohesion</a:t>
            </a: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 in a hierarchy should show “a-kind-of” relationship, not associations or aggregations</a:t>
            </a:r>
          </a:p>
          <a:p>
            <a:pPr eaLnBrk="1" hangingPunct="1">
              <a:buFont typeface="Wingdings" pitchFamily="2" charset="2"/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48822" y="1"/>
            <a:ext cx="8043333" cy="685799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Method Cohesion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144000" cy="5534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548822" y="1"/>
            <a:ext cx="8043333" cy="685799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Class Cohesion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1440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72200"/>
          </a:xfrm>
        </p:spPr>
        <p:txBody>
          <a:bodyPr/>
          <a:lstStyle/>
          <a:p>
            <a:pPr marL="0" indent="0" algn="ctr">
              <a:buNone/>
            </a:pPr>
            <a:endParaRPr lang="en-US" sz="6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high cohesion  or low cohesion more desirable in a system? 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00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72200"/>
          </a:xfrm>
        </p:spPr>
        <p:txBody>
          <a:bodyPr/>
          <a:lstStyle/>
          <a:p>
            <a:pPr marL="0" indent="0" algn="ctr">
              <a:buNone/>
            </a:pPr>
            <a:endParaRPr lang="en-US" sz="6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there different types of inheritance? </a:t>
            </a:r>
            <a:endParaRPr lang="en-US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72200"/>
          </a:xfrm>
        </p:spPr>
        <p:txBody>
          <a:bodyPr/>
          <a:lstStyle/>
          <a:p>
            <a:pPr marL="0" indent="0" algn="ctr">
              <a:buNone/>
            </a:pPr>
            <a:endParaRPr lang="en-US" sz="6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an organization chart BOD -&gt; CEO -&gt; MGR -&gt; Employee a good inheritance template? </a:t>
            </a:r>
            <a:endParaRPr lang="en-US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44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72200"/>
          </a:xfrm>
        </p:spPr>
        <p:txBody>
          <a:bodyPr/>
          <a:lstStyle/>
          <a:p>
            <a:pPr marL="0" indent="0" algn="ctr">
              <a:buNone/>
            </a:pPr>
            <a:endParaRPr lang="en-US" sz="6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Give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an example of a "bad" use of polymorphism.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66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515294" y="-668239"/>
            <a:ext cx="8043333" cy="1336477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68238"/>
            <a:ext cx="9144000" cy="5580161"/>
          </a:xfrm>
        </p:spPr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Become familiar with </a:t>
            </a:r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coupling, cohesion, and connascence.</a:t>
            </a:r>
          </a:p>
          <a:p>
            <a:pPr eaLnBrk="1" hangingPunct="1">
              <a:defRPr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</a:t>
            </a:r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specify, restructure, and optimize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designs.</a:t>
            </a:r>
          </a:p>
          <a:p>
            <a:pPr eaLnBrk="1" hangingPunct="1">
              <a:defRPr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identify the </a:t>
            </a:r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reuse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predefined classes, libraries, frameworks, and components.</a:t>
            </a:r>
          </a:p>
          <a:p>
            <a:pPr eaLnBrk="1" hangingPunct="1">
              <a:defRPr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specify </a:t>
            </a:r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and contracts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defRPr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create a </a:t>
            </a:r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specification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72200"/>
          </a:xfrm>
        </p:spPr>
        <p:txBody>
          <a:bodyPr/>
          <a:lstStyle/>
          <a:p>
            <a:pPr marL="0" indent="0" algn="ctr">
              <a:buNone/>
            </a:pPr>
            <a:endParaRPr lang="en-US" sz="6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is dynamic </a:t>
            </a:r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binding?</a:t>
            </a: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04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72200"/>
          </a:xfrm>
        </p:spPr>
        <p:txBody>
          <a:bodyPr/>
          <a:lstStyle/>
          <a:p>
            <a:pPr marL="0" indent="0" algn="ctr">
              <a:buNone/>
            </a:pPr>
            <a:endParaRPr lang="en-US" sz="6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does Polymorphism relate to dynamic binding</a:t>
            </a:r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30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72200"/>
          </a:xfrm>
        </p:spPr>
        <p:txBody>
          <a:bodyPr/>
          <a:lstStyle/>
          <a:p>
            <a:pPr marL="0" indent="0" algn="ctr">
              <a:buNone/>
            </a:pPr>
            <a:endParaRPr lang="en-US" sz="6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Why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are objects encapsulated? </a:t>
            </a:r>
            <a:endParaRPr lang="en-US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75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72200"/>
          </a:xfrm>
        </p:spPr>
        <p:txBody>
          <a:bodyPr/>
          <a:lstStyle/>
          <a:p>
            <a:pPr marL="0" indent="0" algn="ctr">
              <a:buNone/>
            </a:pPr>
            <a:endParaRPr lang="en-US" sz="60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6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6000" b="1" u="sng" dirty="0">
                <a:latin typeface="Arial" panose="020B0604020202020204" pitchFamily="34" charset="0"/>
                <a:cs typeface="Arial" panose="020B0604020202020204" pitchFamily="34" charset="0"/>
              </a:rPr>
              <a:t>value does Polymorphism &amp; Inheritance have? </a:t>
            </a:r>
            <a:endParaRPr lang="en-US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72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324600"/>
          </a:xfrm>
        </p:spPr>
        <p:txBody>
          <a:bodyPr/>
          <a:lstStyle/>
          <a:p>
            <a:pPr>
              <a:buNone/>
            </a:pPr>
            <a:r>
              <a:rPr lang="en-US" sz="4000" b="1" dirty="0"/>
              <a:t>A class/object should only represent one thing, and a method should only solve a single task.  This principle is often referred to as _____.</a:t>
            </a:r>
          </a:p>
          <a:p>
            <a:pPr>
              <a:buNone/>
            </a:pPr>
            <a:r>
              <a:rPr lang="en-US" sz="4000" b="1" dirty="0" smtClean="0"/>
              <a:t>	a</a:t>
            </a:r>
            <a:r>
              <a:rPr lang="en-US" sz="4000" b="1" dirty="0"/>
              <a:t>.	coupling</a:t>
            </a:r>
          </a:p>
          <a:p>
            <a:pPr>
              <a:buNone/>
            </a:pPr>
            <a:r>
              <a:rPr lang="en-US" sz="4000" b="1" dirty="0" smtClean="0"/>
              <a:t>	b</a:t>
            </a:r>
            <a:r>
              <a:rPr lang="en-US" sz="4000" b="1" dirty="0"/>
              <a:t>.	cohesion</a:t>
            </a:r>
          </a:p>
          <a:p>
            <a:pPr>
              <a:buNone/>
            </a:pPr>
            <a:r>
              <a:rPr lang="en-US" sz="4000" b="1" dirty="0" smtClean="0"/>
              <a:t>	c</a:t>
            </a:r>
            <a:r>
              <a:rPr lang="en-US" sz="4000" b="1" dirty="0"/>
              <a:t>.	</a:t>
            </a:r>
            <a:r>
              <a:rPr lang="en-US" sz="4000" b="1" dirty="0" err="1"/>
              <a:t>connascence</a:t>
            </a:r>
            <a:endParaRPr lang="en-US" sz="4000" b="1" dirty="0"/>
          </a:p>
          <a:p>
            <a:pPr>
              <a:buNone/>
            </a:pPr>
            <a:r>
              <a:rPr lang="en-US" sz="4000" b="1" dirty="0" smtClean="0"/>
              <a:t>	d</a:t>
            </a:r>
            <a:r>
              <a:rPr lang="en-US" sz="4000" b="1" dirty="0"/>
              <a:t>.	multiple inheritance</a:t>
            </a:r>
          </a:p>
          <a:p>
            <a:pPr>
              <a:buNone/>
            </a:pPr>
            <a:r>
              <a:rPr lang="en-US" sz="4000" b="1" dirty="0" smtClean="0"/>
              <a:t>	e</a:t>
            </a:r>
            <a:r>
              <a:rPr lang="en-US" sz="4000" b="1" dirty="0"/>
              <a:t>.	none of these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14818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684" y="357188"/>
            <a:ext cx="8032253" cy="558700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6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is coupling?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768789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684" y="357188"/>
            <a:ext cx="8032253" cy="558700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Is coupling a good </a:t>
            </a:r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thing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or a bad </a:t>
            </a:r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thing?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96348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72200"/>
          </a:xfrm>
        </p:spPr>
        <p:txBody>
          <a:bodyPr/>
          <a:lstStyle/>
          <a:p>
            <a:pPr marL="0" indent="0" algn="ctr">
              <a:buNone/>
            </a:pPr>
            <a:endParaRPr lang="en-US" sz="6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is cohesion?</a:t>
            </a:r>
            <a:endParaRPr lang="en-US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09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7" y="53578"/>
            <a:ext cx="8508876" cy="5851318"/>
          </a:xfrm>
        </p:spPr>
        <p:txBody>
          <a:bodyPr/>
          <a:lstStyle/>
          <a:p>
            <a:pPr marL="0" indent="0" algn="ctr">
              <a:buNone/>
            </a:pPr>
            <a:endParaRPr lang="en-US" sz="6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is method cohesion? </a:t>
            </a:r>
            <a:endParaRPr lang="en-US" sz="6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62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248400"/>
          </a:xfrm>
        </p:spPr>
        <p:txBody>
          <a:bodyPr/>
          <a:lstStyle/>
          <a:p>
            <a:pPr>
              <a:buNone/>
            </a:pPr>
            <a:r>
              <a:rPr lang="en-US" sz="4800" b="1" dirty="0"/>
              <a:t>In order to get an object to perform a method, </a:t>
            </a:r>
            <a:r>
              <a:rPr lang="en-US" sz="4800" b="1" dirty="0" err="1"/>
              <a:t>a(n</a:t>
            </a:r>
            <a:r>
              <a:rPr lang="en-US" sz="4800" b="1" dirty="0"/>
              <a:t>)  _____ is sent to the object.</a:t>
            </a:r>
          </a:p>
          <a:p>
            <a:pPr>
              <a:buNone/>
            </a:pPr>
            <a:r>
              <a:rPr lang="en-US" sz="4800" b="1" dirty="0"/>
              <a:t>a</a:t>
            </a:r>
            <a:r>
              <a:rPr lang="en-US" sz="4800" b="1" dirty="0" smtClean="0"/>
              <a:t>. state</a:t>
            </a:r>
            <a:endParaRPr lang="en-US" sz="4800" b="1" dirty="0"/>
          </a:p>
          <a:p>
            <a:pPr>
              <a:buNone/>
            </a:pPr>
            <a:r>
              <a:rPr lang="en-US" sz="4800" b="1" dirty="0"/>
              <a:t>b</a:t>
            </a:r>
            <a:r>
              <a:rPr lang="en-US" sz="4800" b="1" dirty="0" smtClean="0"/>
              <a:t>. object</a:t>
            </a:r>
            <a:endParaRPr lang="en-US" sz="4800" b="1" dirty="0"/>
          </a:p>
          <a:p>
            <a:pPr>
              <a:buNone/>
            </a:pPr>
            <a:r>
              <a:rPr lang="en-US" sz="4800" b="1" dirty="0"/>
              <a:t>c</a:t>
            </a:r>
            <a:r>
              <a:rPr lang="en-US" sz="4800" b="1" dirty="0" smtClean="0"/>
              <a:t>. attribute</a:t>
            </a:r>
            <a:endParaRPr lang="en-US" sz="4800" b="1" dirty="0"/>
          </a:p>
          <a:p>
            <a:pPr>
              <a:buNone/>
            </a:pPr>
            <a:r>
              <a:rPr lang="en-US" sz="4800" b="1" dirty="0"/>
              <a:t>d</a:t>
            </a:r>
            <a:r>
              <a:rPr lang="en-US" sz="4800" b="1" dirty="0" smtClean="0"/>
              <a:t>. message</a:t>
            </a:r>
            <a:endParaRPr lang="en-US" sz="4800" b="1" dirty="0"/>
          </a:p>
          <a:p>
            <a:pPr>
              <a:buNone/>
            </a:pPr>
            <a:r>
              <a:rPr lang="en-US" sz="4800" b="1" dirty="0"/>
              <a:t>e</a:t>
            </a:r>
            <a:r>
              <a:rPr lang="en-US" sz="4800" b="1" dirty="0" smtClean="0"/>
              <a:t>. instance</a:t>
            </a:r>
            <a:endParaRPr lang="en-US" sz="48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8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8822" y="0"/>
            <a:ext cx="804333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5638800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the characteristics of object orientation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 useful criteria for evaluating a design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 design activities for classes and methods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 the concept of constraints &amp; contracts to define object collaboration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 how to specify methods to augment method design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Caution: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&amp; method design must precede coding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classes are specified in some detail, jumping into coding without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them may be disastrous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248400"/>
          </a:xfrm>
        </p:spPr>
        <p:txBody>
          <a:bodyPr/>
          <a:lstStyle/>
          <a:p>
            <a:pPr algn="ctr">
              <a:buNone/>
            </a:pPr>
            <a:r>
              <a:rPr lang="en-US" sz="6000" b="1" dirty="0" smtClean="0"/>
              <a:t>Dynamic </a:t>
            </a:r>
            <a:r>
              <a:rPr lang="en-US" sz="6000" b="1" dirty="0"/>
              <a:t>binding refers to the ability of object-oriented systems to defer the data typing of objects to run time</a:t>
            </a:r>
            <a:r>
              <a:rPr lang="en-US" sz="6000" b="1" dirty="0" smtClean="0"/>
              <a:t>.</a:t>
            </a:r>
          </a:p>
          <a:p>
            <a:pPr algn="ctr">
              <a:buNone/>
            </a:pPr>
            <a:r>
              <a:rPr lang="en-US" sz="6000" b="1" dirty="0" smtClean="0"/>
              <a:t>T / F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7014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096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b="1" dirty="0" smtClean="0"/>
              <a:t>A </a:t>
            </a:r>
            <a:r>
              <a:rPr lang="en-US" sz="6000" b="1" dirty="0"/>
              <a:t>method that combines two functions that use the same attributes to execute exhibits Communicational cohesion</a:t>
            </a:r>
            <a:r>
              <a:rPr lang="en-US" sz="6000" b="1" dirty="0" smtClean="0"/>
              <a:t>.</a:t>
            </a:r>
          </a:p>
          <a:p>
            <a:pPr marL="0" indent="0" algn="ctr">
              <a:buNone/>
            </a:pPr>
            <a:r>
              <a:rPr lang="en-US" sz="6000" b="1" dirty="0" smtClean="0"/>
              <a:t>T / F</a:t>
            </a:r>
            <a:endParaRPr lang="en-US" sz="60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6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400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7200" b="1" dirty="0" smtClean="0"/>
              <a:t>What </a:t>
            </a:r>
            <a:r>
              <a:rPr lang="en-US" sz="7200" b="1" dirty="0"/>
              <a:t>is inheritance coupling? How can inheritance coupling be minimized? </a:t>
            </a:r>
            <a:endParaRPr lang="en-US" sz="7200" b="1" dirty="0" smtClean="0"/>
          </a:p>
        </p:txBody>
      </p:sp>
    </p:spTree>
    <p:extLst>
      <p:ext uri="{BB962C8B-B14F-4D97-AF65-F5344CB8AC3E}">
        <p14:creationId xmlns:p14="http://schemas.microsoft.com/office/powerpoint/2010/main" val="3401062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684" y="357188"/>
            <a:ext cx="8032253" cy="5587008"/>
          </a:xfrm>
        </p:spPr>
        <p:txBody>
          <a:bodyPr/>
          <a:lstStyle/>
          <a:p>
            <a:pPr marL="0" indent="0" algn="ctr">
              <a:buNone/>
            </a:pPr>
            <a:endParaRPr lang="en-US" sz="5625" dirty="0"/>
          </a:p>
          <a:p>
            <a:pPr marL="0" indent="0" algn="ctr">
              <a:buNone/>
            </a:pPr>
            <a:r>
              <a:rPr lang="en-US" sz="6600" b="1" dirty="0"/>
              <a:t>Explain the concept of polymorphism. </a:t>
            </a:r>
          </a:p>
        </p:txBody>
      </p:sp>
    </p:spTree>
    <p:extLst>
      <p:ext uri="{BB962C8B-B14F-4D97-AF65-F5344CB8AC3E}">
        <p14:creationId xmlns:p14="http://schemas.microsoft.com/office/powerpoint/2010/main" val="41390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7" y="53578"/>
            <a:ext cx="8508876" cy="5851318"/>
          </a:xfrm>
        </p:spPr>
        <p:txBody>
          <a:bodyPr/>
          <a:lstStyle/>
          <a:p>
            <a:pPr marL="0" indent="0" algn="ctr">
              <a:buNone/>
            </a:pPr>
            <a:endParaRPr lang="en-US" sz="6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there such a thing as "good" method </a:t>
            </a:r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cohesion</a:t>
            </a:r>
            <a:endParaRPr lang="en-US" sz="6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99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>
          <a:xfrm>
            <a:off x="548822" y="1"/>
            <a:ext cx="8043333" cy="685799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Connascence</a:t>
            </a:r>
          </a:p>
        </p:txBody>
      </p:sp>
      <p:sp>
        <p:nvSpPr>
          <p:cNvPr id="28675" name="Content Placeholder 4"/>
          <p:cNvSpPr>
            <a:spLocks noGrp="1"/>
          </p:cNvSpPr>
          <p:nvPr>
            <p:ph idx="1"/>
          </p:nvPr>
        </p:nvSpPr>
        <p:spPr>
          <a:xfrm>
            <a:off x="0" y="694944"/>
            <a:ext cx="9144000" cy="5629656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 are so interdependent that a change in one necessitates a change in the other</a:t>
            </a:r>
          </a:p>
          <a:p>
            <a:pPr eaLnBrk="1" hangingPunct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programming practice should:</a:t>
            </a:r>
          </a:p>
          <a:p>
            <a:pPr lvl="1"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overall connascence; however, when combined with encapsulation boundaries, you should: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across encapsulation boundaries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interdependence between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among classes)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Maximize within encapsulation boundary (greater interdependence within a class)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sub-class should never directly access any hidden attribute or method of a super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533400" y="1"/>
            <a:ext cx="8043333" cy="6858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Connascence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1"/>
            <a:ext cx="9143999" cy="556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22" y="1"/>
            <a:ext cx="8043333" cy="685799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Design Activities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638800"/>
          </a:xfrm>
        </p:spPr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extension of analysis &amp; evolution activities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Expand the descriptions of partitions, layers &amp; classes by: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specifications to the current model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opportunities to reuse classes that already exist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Restructuring the design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the design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 the problem domain classes into a programming language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18A4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660066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smtClean="0">
                <a:solidFill>
                  <a:schemeClr val="bg1"/>
                </a:solidFill>
              </a:rPr>
              <a:t>9-</a:t>
            </a:r>
            <a:fld id="{83DAAFEE-3A9E-454F-AC1B-0E947987564B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 sz="1400" smtClean="0">
              <a:solidFill>
                <a:schemeClr val="bg1"/>
              </a:solidFill>
            </a:endParaRPr>
          </a:p>
        </p:txBody>
      </p:sp>
      <p:sp>
        <p:nvSpPr>
          <p:cNvPr id="167939" name="Rectangle 2"/>
          <p:cNvSpPr>
            <a:spLocks noChangeArrowheads="1"/>
          </p:cNvSpPr>
          <p:nvPr/>
        </p:nvSpPr>
        <p:spPr bwMode="auto">
          <a:xfrm>
            <a:off x="7383463" y="1600200"/>
            <a:ext cx="7937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18A4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660066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67940" name="Rectangle 3"/>
          <p:cNvSpPr>
            <a:spLocks noChangeArrowheads="1"/>
          </p:cNvSpPr>
          <p:nvPr/>
        </p:nvSpPr>
        <p:spPr bwMode="auto">
          <a:xfrm>
            <a:off x="7383463" y="1600200"/>
            <a:ext cx="7937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18A4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660066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67941" name="Rectangle 4"/>
          <p:cNvSpPr>
            <a:spLocks noChangeArrowheads="1"/>
          </p:cNvSpPr>
          <p:nvPr/>
        </p:nvSpPr>
        <p:spPr bwMode="auto">
          <a:xfrm>
            <a:off x="7383463" y="1608138"/>
            <a:ext cx="7937" cy="255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18A4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660066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67942" name="Rectangle 5"/>
          <p:cNvSpPr>
            <a:spLocks noChangeArrowheads="1"/>
          </p:cNvSpPr>
          <p:nvPr/>
        </p:nvSpPr>
        <p:spPr bwMode="auto">
          <a:xfrm>
            <a:off x="7383463" y="1863725"/>
            <a:ext cx="7937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18A4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660066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67943" name="Rectangle 7"/>
          <p:cNvSpPr>
            <a:spLocks noChangeArrowheads="1"/>
          </p:cNvSpPr>
          <p:nvPr/>
        </p:nvSpPr>
        <p:spPr bwMode="auto">
          <a:xfrm>
            <a:off x="6399213" y="877888"/>
            <a:ext cx="381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818A4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660066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endParaRPr lang="en-US" altLang="en-US" b="1">
              <a:latin typeface="Times New Roman" panose="02020603050405020304" pitchFamily="18" charset="0"/>
            </a:endParaRPr>
          </a:p>
        </p:txBody>
      </p:sp>
      <p:sp>
        <p:nvSpPr>
          <p:cNvPr id="167944" name="Line 8"/>
          <p:cNvSpPr>
            <a:spLocks noChangeShapeType="1"/>
          </p:cNvSpPr>
          <p:nvPr/>
        </p:nvSpPr>
        <p:spPr bwMode="auto">
          <a:xfrm>
            <a:off x="8428038" y="781050"/>
            <a:ext cx="111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45" name="Line 9"/>
          <p:cNvSpPr>
            <a:spLocks noChangeShapeType="1"/>
          </p:cNvSpPr>
          <p:nvPr/>
        </p:nvSpPr>
        <p:spPr bwMode="auto">
          <a:xfrm>
            <a:off x="8428038" y="781050"/>
            <a:ext cx="317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46" name="Line 10"/>
          <p:cNvSpPr>
            <a:spLocks noChangeShapeType="1"/>
          </p:cNvSpPr>
          <p:nvPr/>
        </p:nvSpPr>
        <p:spPr bwMode="auto">
          <a:xfrm>
            <a:off x="8428038" y="781050"/>
            <a:ext cx="111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47" name="Line 11"/>
          <p:cNvSpPr>
            <a:spLocks noChangeShapeType="1"/>
          </p:cNvSpPr>
          <p:nvPr/>
        </p:nvSpPr>
        <p:spPr bwMode="auto">
          <a:xfrm>
            <a:off x="8428038" y="781050"/>
            <a:ext cx="317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48" name="Rectangle 12"/>
          <p:cNvSpPr>
            <a:spLocks noChangeArrowheads="1"/>
          </p:cNvSpPr>
          <p:nvPr/>
        </p:nvSpPr>
        <p:spPr bwMode="auto">
          <a:xfrm>
            <a:off x="4038600" y="6461125"/>
            <a:ext cx="510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18A4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660066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67949" name="Rectangle 13"/>
          <p:cNvSpPr>
            <a:spLocks noChangeArrowheads="1"/>
          </p:cNvSpPr>
          <p:nvPr/>
        </p:nvSpPr>
        <p:spPr bwMode="auto">
          <a:xfrm>
            <a:off x="4419600" y="6172200"/>
            <a:ext cx="457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818A4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660066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010000"/>
                </a:solidFill>
                <a:latin typeface="Times New Roman" panose="02020603050405020304" pitchFamily="18" charset="0"/>
              </a:rPr>
              <a:t>Source: Adapted from Matthies, Leslie, </a:t>
            </a:r>
            <a:r>
              <a:rPr lang="en-US" altLang="en-US" sz="1200" i="1">
                <a:solidFill>
                  <a:srgbClr val="010000"/>
                </a:solidFill>
                <a:latin typeface="Times New Roman" panose="02020603050405020304" pitchFamily="18" charset="0"/>
              </a:rPr>
              <a:t>The New Playscript Procedure, </a:t>
            </a:r>
            <a:r>
              <a:rPr lang="en-US" altLang="en-US" sz="1200">
                <a:solidFill>
                  <a:srgbClr val="010000"/>
                </a:solidFill>
                <a:latin typeface="Times New Roman" panose="02020603050405020304" pitchFamily="18" charset="0"/>
              </a:rPr>
              <a:t>(Stamford, CT: Office Publications, Inc. 1977)</a:t>
            </a:r>
            <a:endParaRPr lang="en-US" altLang="en-US" sz="1200" i="1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7950" name="Rectangle 14"/>
          <p:cNvSpPr>
            <a:spLocks noGrp="1" noChangeArrowheads="1"/>
          </p:cNvSpPr>
          <p:nvPr>
            <p:ph type="title"/>
          </p:nvPr>
        </p:nvSpPr>
        <p:spPr>
          <a:xfrm>
            <a:off x="548822" y="1"/>
            <a:ext cx="8043333" cy="801687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Problems with Natural English</a:t>
            </a:r>
          </a:p>
        </p:txBody>
      </p:sp>
      <p:sp>
        <p:nvSpPr>
          <p:cNvPr id="16795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1" y="769937"/>
            <a:ext cx="9067800" cy="5326063"/>
          </a:xfrm>
          <a:noFill/>
        </p:spPr>
        <p:txBody>
          <a:bodyPr/>
          <a:lstStyle/>
          <a:p>
            <a:pPr marL="171450" indent="-171450" eaLnBrk="1" hangingPunct="1"/>
            <a:r>
              <a:rPr lang="en-US" altLang="en-US" sz="2800" dirty="0" smtClean="0">
                <a:ea typeface="ＭＳ Ｐゴシック" panose="020B0600070205080204" pitchFamily="34" charset="-128"/>
              </a:rPr>
              <a:t>Many do not write well and do not question writing abilities.</a:t>
            </a:r>
          </a:p>
          <a:p>
            <a:pPr marL="171450" indent="-171450" eaLnBrk="1" hangingPunct="1"/>
            <a:r>
              <a:rPr lang="en-US" altLang="en-US" sz="2800" dirty="0" smtClean="0">
                <a:ea typeface="ＭＳ Ｐゴシック" panose="020B0600070205080204" pitchFamily="34" charset="-128"/>
              </a:rPr>
              <a:t>Many too educated to communicate with general audience </a:t>
            </a:r>
          </a:p>
          <a:p>
            <a:pPr marL="171450" indent="-171450" eaLnBrk="1" hangingPunct="1"/>
            <a:r>
              <a:rPr lang="en-US" altLang="en-US" sz="2800" dirty="0" smtClean="0">
                <a:ea typeface="ＭＳ Ｐゴシック" panose="020B0600070205080204" pitchFamily="34" charset="-128"/>
              </a:rPr>
              <a:t>Some write everything like it was a program.</a:t>
            </a:r>
          </a:p>
          <a:p>
            <a:pPr marL="171450" indent="-171450" eaLnBrk="1" hangingPunct="1"/>
            <a:r>
              <a:rPr lang="en-US" altLang="en-US" sz="2800" dirty="0" smtClean="0">
                <a:ea typeface="ＭＳ Ｐゴシック" panose="020B0600070205080204" pitchFamily="34" charset="-128"/>
              </a:rPr>
              <a:t>Can allow computing jargon, acronyms to dominate language.</a:t>
            </a:r>
          </a:p>
          <a:p>
            <a:pPr marL="171450" indent="-171450" eaLnBrk="1" hangingPunct="1"/>
            <a:r>
              <a:rPr lang="en-US" altLang="en-US" sz="2800" dirty="0" smtClean="0">
                <a:ea typeface="ＭＳ Ｐゴシック" panose="020B0600070205080204" pitchFamily="34" charset="-128"/>
              </a:rPr>
              <a:t>Statements frequently have excessive or confusing scope. </a:t>
            </a:r>
          </a:p>
          <a:p>
            <a:pPr marL="171450" indent="-171450" eaLnBrk="1" hangingPunct="1"/>
            <a:r>
              <a:rPr lang="en-US" altLang="en-US" sz="2800" dirty="0" smtClean="0">
                <a:ea typeface="ＭＳ Ｐゴシック" panose="020B0600070205080204" pitchFamily="34" charset="-128"/>
              </a:rPr>
              <a:t>Overuse compound sentences.</a:t>
            </a:r>
          </a:p>
          <a:p>
            <a:pPr marL="171450" indent="-171450" eaLnBrk="1" hangingPunct="1"/>
            <a:r>
              <a:rPr lang="en-US" altLang="en-US" sz="2800" dirty="0" smtClean="0">
                <a:ea typeface="ＭＳ Ｐゴシック" panose="020B0600070205080204" pitchFamily="34" charset="-128"/>
              </a:rPr>
              <a:t>Too many words have multiple definitions.</a:t>
            </a:r>
          </a:p>
          <a:p>
            <a:pPr marL="171450" indent="-171450" eaLnBrk="1" hangingPunct="1"/>
            <a:r>
              <a:rPr lang="en-US" altLang="en-US" sz="2800" dirty="0" smtClean="0">
                <a:ea typeface="ＭＳ Ｐゴシック" panose="020B0600070205080204" pitchFamily="34" charset="-128"/>
              </a:rPr>
              <a:t>Too many statements use imprecise adjectives. </a:t>
            </a:r>
          </a:p>
          <a:p>
            <a:pPr marL="171450" indent="-171450" eaLnBrk="1" hangingPunct="1"/>
            <a:r>
              <a:rPr lang="en-US" altLang="en-US" sz="2800" dirty="0" smtClean="0">
                <a:ea typeface="ＭＳ Ｐゴシック" panose="020B0600070205080204" pitchFamily="34" charset="-128"/>
              </a:rPr>
              <a:t>Conditional instructions can be imprecise. </a:t>
            </a:r>
          </a:p>
          <a:p>
            <a:pPr marL="171450" indent="-171450" eaLnBrk="1" hangingPunct="1"/>
            <a:r>
              <a:rPr lang="en-US" altLang="en-US" sz="2800" dirty="0" smtClean="0">
                <a:ea typeface="ＭＳ Ｐゴシック" panose="020B0600070205080204" pitchFamily="34" charset="-128"/>
              </a:rPr>
              <a:t>Compound conditions tend to show up in natural English.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18A4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660066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smtClean="0">
                <a:solidFill>
                  <a:schemeClr val="bg1"/>
                </a:solidFill>
              </a:rPr>
              <a:t>9-</a:t>
            </a:r>
            <a:fld id="{00D46F2E-D733-48D7-8A24-8659CCA5B067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 sz="1400" smtClean="0">
              <a:solidFill>
                <a:schemeClr val="bg1"/>
              </a:solidFill>
            </a:endParaRPr>
          </a:p>
        </p:txBody>
      </p:sp>
      <p:sp>
        <p:nvSpPr>
          <p:cNvPr id="169987" name="Rectangle 22"/>
          <p:cNvSpPr>
            <a:spLocks noGrp="1" noChangeArrowheads="1"/>
          </p:cNvSpPr>
          <p:nvPr>
            <p:ph type="title"/>
          </p:nvPr>
        </p:nvSpPr>
        <p:spPr>
          <a:xfrm>
            <a:off x="548822" y="1"/>
            <a:ext cx="8043333" cy="761999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Structured English</a:t>
            </a:r>
          </a:p>
        </p:txBody>
      </p:sp>
      <p:sp>
        <p:nvSpPr>
          <p:cNvPr id="169988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067800" cy="254228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3200" b="1" dirty="0" smtClean="0">
                <a:ea typeface="ＭＳ Ｐゴシック" panose="020B0600070205080204" pitchFamily="34" charset="-128"/>
              </a:rPr>
              <a:t>Structured English</a:t>
            </a:r>
            <a:r>
              <a:rPr lang="en-US" altLang="en-US" sz="3200" dirty="0" smtClean="0">
                <a:ea typeface="ＭＳ Ｐゴシック" panose="020B0600070205080204" pitchFamily="34" charset="-128"/>
              </a:rPr>
              <a:t> – a language syntax for specifying the logic of a process.</a:t>
            </a:r>
          </a:p>
          <a:p>
            <a:pPr lvl="1" eaLnBrk="1" hangingPunct="1"/>
            <a:r>
              <a:rPr lang="en-US" altLang="en-US" sz="2800" dirty="0" smtClean="0">
                <a:ea typeface="ＭＳ Ｐゴシック" panose="020B0600070205080204" pitchFamily="34" charset="-128"/>
              </a:rPr>
              <a:t>Based on the relative strengths of structured programming and natural English.</a:t>
            </a:r>
          </a:p>
        </p:txBody>
      </p:sp>
      <p:pic>
        <p:nvPicPr>
          <p:cNvPr id="169989" name="Picture 28" descr="whi74173_09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2743200"/>
            <a:ext cx="92202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548822" y="1"/>
            <a:ext cx="8043333" cy="761999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OOSAD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562599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Instantiated classes are objects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 are defined with attributes, states &amp; methods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 communicate through messages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 &amp; information hiding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Combine data and operations into a single object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Reveal only how to make use of an object to other objects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to reusability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&amp; dynamic binding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48822" y="1"/>
            <a:ext cx="8043333" cy="685799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Specifications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0" y="685800"/>
            <a:ext cx="9144000" cy="5638799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the current set of analysis models</a:t>
            </a:r>
          </a:p>
          <a:p>
            <a:pPr lvl="1"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classes included are both sufficient and necessary to solve the problem</a:t>
            </a:r>
          </a:p>
          <a:p>
            <a:pPr lvl="1"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missing attributes or methods</a:t>
            </a:r>
          </a:p>
          <a:p>
            <a:pPr lvl="1"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extra or unused attributes or methods</a:t>
            </a:r>
          </a:p>
          <a:p>
            <a:pPr lvl="1"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missing or extra classes</a:t>
            </a:r>
          </a:p>
          <a:p>
            <a:pPr eaLnBrk="1" hangingPunct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Examine the visibility of classes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Private—not visible 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Public—visible to other classes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Protected—visible only to members of the same super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48822" y="1"/>
            <a:ext cx="8043333" cy="685799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Specifications (cont.)</a:t>
            </a:r>
            <a:endParaRPr lang="en-US" sz="5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0" y="685800"/>
            <a:ext cx="9144000" cy="5562599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Decide on method signatures:</a:t>
            </a:r>
          </a:p>
          <a:p>
            <a:pPr lvl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method</a:t>
            </a:r>
          </a:p>
          <a:p>
            <a:pPr lvl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or arguments to pass</a:t>
            </a:r>
          </a:p>
          <a:p>
            <a:pPr lvl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of value(s) to be returned</a:t>
            </a:r>
          </a:p>
          <a:p>
            <a:pPr eaLnBrk="1" hangingPunct="1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constraints that must be preserved by the objects</a:t>
            </a:r>
          </a:p>
          <a:p>
            <a:pPr lvl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Preconditions, post-conditions, &amp; invariants</a:t>
            </a:r>
          </a:p>
          <a:p>
            <a:pPr lvl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Decide how to handle constraint violations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8645"/>
            <a:ext cx="8592155" cy="653355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Opportunities for Reuse</a:t>
            </a:r>
            <a:endParaRPr lang="en-US" sz="5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0" y="914400"/>
            <a:ext cx="9144000" cy="5333999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patterns—groupings of classes that help solve a commonly occurring problem</a:t>
            </a:r>
          </a:p>
          <a:p>
            <a:pPr eaLnBrk="1" hangingPunct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Framework—a set of implemented classes that form the basis of an application</a:t>
            </a:r>
          </a:p>
          <a:p>
            <a:pPr eaLnBrk="1" hangingPunct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libraries—also a set of implemented classes, but more general in nature than a framework</a:t>
            </a:r>
          </a:p>
          <a:p>
            <a:pPr eaLnBrk="1" hangingPunct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Components—self-contained classes used as plug-ins to provide specific functionality</a:t>
            </a:r>
          </a:p>
          <a:p>
            <a:pPr eaLnBrk="1" hangingPunct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Choice of approaches depends on the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48822" y="108645"/>
            <a:ext cx="8043333" cy="729555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Restructuring the Design</a:t>
            </a:r>
            <a:endParaRPr lang="en-US" sz="5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9144000" cy="5486399"/>
          </a:xfrm>
        </p:spPr>
        <p:txBody>
          <a:bodyPr/>
          <a:lstStyle/>
          <a:p>
            <a:pPr eaLnBrk="1" hangingPunct="1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Factoring—separating aspects from a class to simplify the design</a:t>
            </a:r>
          </a:p>
          <a:p>
            <a:pPr eaLnBrk="1" hangingPunct="1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Normalization—aids in identifying missing classes</a:t>
            </a:r>
          </a:p>
          <a:p>
            <a:pPr eaLnBrk="1" hangingPunct="1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Assure all inheritance relationships support only generalization/specialization semantics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48822" y="1"/>
            <a:ext cx="8043333" cy="685799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the Design</a:t>
            </a:r>
            <a:endParaRPr lang="en-US" sz="5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0" y="685800"/>
            <a:ext cx="9144000" cy="548639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Balance understandability with efficiency</a:t>
            </a:r>
          </a:p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Methods: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access paths between objects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all attributes of each class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direct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(number of messages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 by a method) and indirect fan-out (number of messages by methods that are induced by other methods)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execution order of statements in often-used methods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 re-computation by creating derived attributes and triggers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combining classes that form a one-to-one association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645"/>
            <a:ext cx="9144000" cy="653355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 Problem-Domain Classes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486399"/>
          </a:xfrm>
        </p:spPr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 out multiple inheritance if using a language that supports only single inheritance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 out all inheritance if the language does not support inheritance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 implementing an object-oriented design in non-object languages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85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22" y="1"/>
            <a:ext cx="8043333" cy="761999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and Contracts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486400"/>
          </a:xfrm>
        </p:spPr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contract is a set of constraints &amp; guarantees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requestor (client) meets the constraints, the responder (server) will guarantee certain behavior</a:t>
            </a: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must therefore be unambiguous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Contracts document message passing between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contract is created for each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visible method 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contain enough information for the programmer to understand what the method is supposed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 types</a:t>
            </a:r>
          </a:p>
          <a:p>
            <a:pPr lvl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Precondition—m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true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method executes</a:t>
            </a:r>
          </a:p>
          <a:p>
            <a:pPr lvl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Post-condition—m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true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method finishes</a:t>
            </a:r>
          </a:p>
          <a:p>
            <a:pPr lvl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Invariant—m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ust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for all instances of a class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22" y="1"/>
            <a:ext cx="8043333" cy="761999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Method Specification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334000"/>
          </a:xfrm>
        </p:spPr>
        <p:txBody>
          <a:bodyPr/>
          <a:lstStyle/>
          <a:p>
            <a:r>
              <a:rPr lang="en-US" sz="2800" dirty="0" smtClean="0"/>
              <a:t>Documentation details for each method</a:t>
            </a:r>
          </a:p>
          <a:p>
            <a:pPr lvl="1"/>
            <a:r>
              <a:rPr lang="en-US" sz="2400" dirty="0" smtClean="0"/>
              <a:t>Allows programmers to code each method</a:t>
            </a:r>
          </a:p>
          <a:p>
            <a:r>
              <a:rPr lang="en-US" sz="2800" dirty="0" smtClean="0"/>
              <a:t>Must be explicit and clear</a:t>
            </a:r>
          </a:p>
          <a:p>
            <a:r>
              <a:rPr lang="en-US" sz="2800" dirty="0" smtClean="0"/>
              <a:t>No formal standards exist, but information should include:</a:t>
            </a:r>
          </a:p>
          <a:p>
            <a:pPr lvl="1"/>
            <a:r>
              <a:rPr lang="en-US" sz="2400" dirty="0" smtClean="0"/>
              <a:t>General information (e.g., method name, class name, etc.)</a:t>
            </a:r>
          </a:p>
          <a:p>
            <a:pPr lvl="1"/>
            <a:r>
              <a:rPr lang="en-US" sz="2400" dirty="0" smtClean="0"/>
              <a:t>Events—anything that triggers a method (e.g., mouse click)</a:t>
            </a:r>
          </a:p>
          <a:p>
            <a:pPr lvl="1"/>
            <a:r>
              <a:rPr lang="en-US" sz="2400" dirty="0" smtClean="0"/>
              <a:t>Message passing including values passed into a method and those returned from the method</a:t>
            </a:r>
          </a:p>
          <a:p>
            <a:pPr lvl="1"/>
            <a:r>
              <a:rPr lang="en-US" sz="2400" dirty="0" smtClean="0"/>
              <a:t>Algorithm specifications</a:t>
            </a:r>
          </a:p>
          <a:p>
            <a:pPr lvl="1"/>
            <a:r>
              <a:rPr lang="en-US" sz="2400" dirty="0" smtClean="0"/>
              <a:t>Other applicable information (e.g., calculations, procedure calls)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8822" y="-152399"/>
            <a:ext cx="8043333" cy="685799"/>
          </a:xfrm>
        </p:spPr>
        <p:txBody>
          <a:bodyPr/>
          <a:lstStyle/>
          <a:p>
            <a:r>
              <a:rPr lang="en-US" b="1" dirty="0" smtClean="0"/>
              <a:t>Method Specification Form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1667" t="21318" r="28333" b="5813"/>
          <a:stretch/>
        </p:blipFill>
        <p:spPr>
          <a:xfrm>
            <a:off x="527486" y="533400"/>
            <a:ext cx="7375978" cy="592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1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72200"/>
          </a:xfrm>
        </p:spPr>
        <p:txBody>
          <a:bodyPr/>
          <a:lstStyle/>
          <a:p>
            <a:pPr marL="0" lvl="0" indent="0" algn="ctr">
              <a:buNone/>
            </a:pPr>
            <a:endParaRPr lang="en-US" sz="6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>
              <a:buNone/>
            </a:pP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>
              <a:buNone/>
            </a:pPr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are contracts used?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10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296400" cy="761999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&amp; Dynamic Binding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486399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take on several different forms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 message triggers different methods in different objects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binding 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Methods—the specific method used is selected at run time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Attributes—data type is chosen at run time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dynamic binding is language specific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 made at run time may induce run-time errors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to ensure semantic consistency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72200"/>
          </a:xfrm>
        </p:spPr>
        <p:txBody>
          <a:bodyPr/>
          <a:lstStyle/>
          <a:p>
            <a:pPr marL="0" indent="0" algn="ctr" defTabSz="934974">
              <a:buNone/>
              <a:defRPr/>
            </a:pPr>
            <a:endParaRPr lang="en-US" sz="6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defTabSz="934974">
              <a:buNone/>
              <a:defRPr/>
            </a:pP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defTabSz="934974">
              <a:buNone/>
              <a:defRPr/>
            </a:pPr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is an invariant? </a:t>
            </a:r>
            <a:endParaRPr lang="en-US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07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72200"/>
          </a:xfrm>
        </p:spPr>
        <p:txBody>
          <a:bodyPr/>
          <a:lstStyle/>
          <a:p>
            <a:pPr marL="0" indent="0" algn="ctr" defTabSz="934974">
              <a:buNone/>
              <a:defRPr/>
            </a:pPr>
            <a:endParaRPr lang="en-US" sz="6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defTabSz="934974">
              <a:buNone/>
              <a:defRPr/>
            </a:pP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defTabSz="934974">
              <a:buNone/>
              <a:defRPr/>
            </a:pPr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are class libraries? </a:t>
            </a:r>
            <a:endParaRPr lang="en-US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44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72200"/>
          </a:xfrm>
        </p:spPr>
        <p:txBody>
          <a:bodyPr/>
          <a:lstStyle/>
          <a:p>
            <a:pPr marL="0" indent="0" algn="ctr" defTabSz="934974">
              <a:buNone/>
              <a:defRPr/>
            </a:pPr>
            <a:endParaRPr lang="en-US" sz="6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defTabSz="934974">
              <a:buNone/>
              <a:defRPr/>
            </a:pP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defTabSz="934974">
              <a:buNone/>
              <a:defRPr/>
            </a:pPr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are components? </a:t>
            </a:r>
            <a:endParaRPr lang="en-US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72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If your analysis was done using Object Orientation methodology, are there any issues using Java, Small Talk or Visual Basic as an implementation language? </a:t>
            </a:r>
            <a:endParaRPr lang="en-US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23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72200"/>
          </a:xfrm>
        </p:spPr>
        <p:txBody>
          <a:bodyPr/>
          <a:lstStyle/>
          <a:p>
            <a:pPr marL="0" indent="0" algn="ctr">
              <a:buNone/>
            </a:pPr>
            <a:endParaRPr lang="en-US" sz="6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factoring out multiple inheritance difficult? </a:t>
            </a:r>
            <a:endParaRPr lang="en-US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09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72200"/>
          </a:xfrm>
        </p:spPr>
        <p:txBody>
          <a:bodyPr/>
          <a:lstStyle/>
          <a:p>
            <a:pPr marL="0" indent="0" algn="ctr">
              <a:buNone/>
            </a:pPr>
            <a:endParaRPr lang="en-US" sz="6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there any downsides of optimizing a system?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8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72200"/>
          </a:xfrm>
        </p:spPr>
        <p:txBody>
          <a:bodyPr/>
          <a:lstStyle/>
          <a:p>
            <a:pPr marL="0" lvl="0" indent="0" algn="ctr">
              <a:buNone/>
            </a:pPr>
            <a:endParaRPr lang="en-US" sz="6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>
              <a:buNone/>
            </a:pP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>
              <a:buNone/>
            </a:pPr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is factoring? 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23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72200"/>
          </a:xfrm>
        </p:spPr>
        <p:txBody>
          <a:bodyPr/>
          <a:lstStyle/>
          <a:p>
            <a:pPr marL="0" lv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>
              <a:buNone/>
            </a:pP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6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>
              <a:buNone/>
            </a:pP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>
              <a:buNone/>
            </a:pPr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is normalization?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662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72200"/>
          </a:xfrm>
        </p:spPr>
        <p:txBody>
          <a:bodyPr/>
          <a:lstStyle/>
          <a:p>
            <a:pPr marL="0" lvl="0" indent="0" algn="ctr">
              <a:buNone/>
            </a:pPr>
            <a:endParaRPr lang="en-US" sz="6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>
              <a:buNone/>
            </a:pP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>
              <a:buNone/>
            </a:pPr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are constraints?  </a:t>
            </a:r>
            <a:endParaRPr lang="en-US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80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72200"/>
          </a:xfrm>
        </p:spPr>
        <p:txBody>
          <a:bodyPr/>
          <a:lstStyle/>
          <a:p>
            <a:pPr marL="0" lvl="0" indent="0">
              <a:buNone/>
            </a:pPr>
            <a:endParaRPr lang="en-US" sz="6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are exceptions? </a:t>
            </a:r>
            <a:endParaRPr lang="en-US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19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548822" y="1"/>
            <a:ext cx="8043333" cy="761999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Example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91" y="990600"/>
            <a:ext cx="8790709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72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Why is it necessary for an analyst to detail the specifications for the individual classes and methods? </a:t>
            </a:r>
            <a:endParaRPr lang="en-US" sz="6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9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72200"/>
          </a:xfrm>
        </p:spPr>
        <p:txBody>
          <a:bodyPr/>
          <a:lstStyle/>
          <a:p>
            <a:pPr marL="0" indent="0" algn="ctr">
              <a:buNone/>
            </a:pPr>
            <a:endParaRPr lang="en-US" sz="6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6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connascence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endParaRPr lang="en-US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79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72200"/>
          </a:xfrm>
        </p:spPr>
        <p:txBody>
          <a:bodyPr/>
          <a:lstStyle/>
          <a:p>
            <a:pPr marL="0" indent="0" algn="ctr">
              <a:buNone/>
            </a:pPr>
            <a:endParaRPr lang="en-US" sz="6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connascence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ever desirable in a system? </a:t>
            </a:r>
            <a:endParaRPr lang="en-US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64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72200"/>
          </a:xfrm>
        </p:spPr>
        <p:txBody>
          <a:bodyPr/>
          <a:lstStyle/>
          <a:p>
            <a:pPr marL="0" indent="0" algn="ctr">
              <a:buNone/>
            </a:pPr>
            <a:endParaRPr lang="en-US" sz="6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is name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connascence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endParaRPr lang="en-US" sz="6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eaLnBrk="1" hangingPunct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57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72200"/>
          </a:xfrm>
        </p:spPr>
        <p:txBody>
          <a:bodyPr/>
          <a:lstStyle/>
          <a:p>
            <a:pPr marL="0" indent="0" algn="ctr">
              <a:buNone/>
            </a:pPr>
            <a:endParaRPr lang="en-US" sz="6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is convention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connascence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?  </a:t>
            </a:r>
            <a:endParaRPr lang="en-US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86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91600" cy="6172200"/>
          </a:xfrm>
        </p:spPr>
        <p:txBody>
          <a:bodyPr/>
          <a:lstStyle/>
          <a:p>
            <a:pPr>
              <a:buNone/>
            </a:pPr>
            <a:r>
              <a:rPr lang="en-US" sz="4400" b="1" dirty="0"/>
              <a:t>A class has an attribute in which a range of values has a semantic meaning. This class has _____ </a:t>
            </a:r>
            <a:r>
              <a:rPr lang="en-US" sz="4400" b="1" dirty="0" err="1"/>
              <a:t>connascence</a:t>
            </a:r>
            <a:r>
              <a:rPr lang="en-US" sz="4400" b="1" dirty="0"/>
              <a:t>.</a:t>
            </a:r>
          </a:p>
          <a:p>
            <a:pPr>
              <a:buNone/>
            </a:pPr>
            <a:r>
              <a:rPr lang="en-US" sz="4400" b="1" dirty="0" smtClean="0"/>
              <a:t>	a</a:t>
            </a:r>
            <a:r>
              <a:rPr lang="en-US" sz="4400" b="1" dirty="0"/>
              <a:t>.	Name</a:t>
            </a:r>
          </a:p>
          <a:p>
            <a:pPr>
              <a:buNone/>
            </a:pPr>
            <a:r>
              <a:rPr lang="en-US" sz="4400" b="1" dirty="0" smtClean="0"/>
              <a:t>	b</a:t>
            </a:r>
            <a:r>
              <a:rPr lang="en-US" sz="4400" b="1" dirty="0"/>
              <a:t>.	Type or Class</a:t>
            </a:r>
          </a:p>
          <a:p>
            <a:pPr>
              <a:buNone/>
            </a:pPr>
            <a:r>
              <a:rPr lang="en-US" sz="4400" b="1" dirty="0" smtClean="0"/>
              <a:t>	c</a:t>
            </a:r>
            <a:r>
              <a:rPr lang="en-US" sz="4400" b="1" dirty="0"/>
              <a:t>.	Convention </a:t>
            </a:r>
          </a:p>
          <a:p>
            <a:pPr>
              <a:buNone/>
            </a:pPr>
            <a:r>
              <a:rPr lang="en-US" sz="4400" b="1" dirty="0" smtClean="0"/>
              <a:t>	d</a:t>
            </a:r>
            <a:r>
              <a:rPr lang="en-US" sz="4400" b="1" dirty="0"/>
              <a:t>.	Algorithm</a:t>
            </a:r>
          </a:p>
          <a:p>
            <a:pPr>
              <a:buNone/>
            </a:pPr>
            <a:r>
              <a:rPr lang="en-US" sz="4400" b="1" dirty="0" smtClean="0"/>
              <a:t>	e</a:t>
            </a:r>
            <a:r>
              <a:rPr lang="en-US" sz="4400" b="1" dirty="0"/>
              <a:t>.	Position</a:t>
            </a:r>
          </a:p>
          <a:p>
            <a:pPr>
              <a:buNone/>
            </a:pPr>
            <a:r>
              <a:rPr lang="en-US" sz="3375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978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324600"/>
          </a:xfrm>
        </p:spPr>
        <p:txBody>
          <a:bodyPr/>
          <a:lstStyle/>
          <a:p>
            <a:pPr>
              <a:buNone/>
            </a:pPr>
            <a:r>
              <a:rPr lang="en-US" sz="4400" b="1" dirty="0"/>
              <a:t>Which of the following Structured English statements is an advanced form of an IF statement?</a:t>
            </a:r>
          </a:p>
          <a:p>
            <a:pPr>
              <a:buNone/>
            </a:pPr>
            <a:r>
              <a:rPr lang="en-US" sz="4400" b="1" dirty="0" smtClean="0"/>
              <a:t>	a</a:t>
            </a:r>
            <a:r>
              <a:rPr lang="en-US" sz="4400" b="1" dirty="0"/>
              <a:t>.	action statement</a:t>
            </a:r>
          </a:p>
          <a:p>
            <a:pPr>
              <a:buNone/>
            </a:pPr>
            <a:r>
              <a:rPr lang="en-US" sz="4400" b="1" dirty="0" smtClean="0"/>
              <a:t>	b</a:t>
            </a:r>
            <a:r>
              <a:rPr lang="en-US" sz="4400" b="1" dirty="0"/>
              <a:t>.	For statement</a:t>
            </a:r>
          </a:p>
          <a:p>
            <a:pPr>
              <a:buNone/>
            </a:pPr>
            <a:r>
              <a:rPr lang="en-US" sz="4400" b="1" dirty="0" smtClean="0"/>
              <a:t>	c</a:t>
            </a:r>
            <a:r>
              <a:rPr lang="en-US" sz="4400" b="1" dirty="0"/>
              <a:t>.	While statement</a:t>
            </a:r>
          </a:p>
          <a:p>
            <a:pPr>
              <a:buNone/>
            </a:pPr>
            <a:r>
              <a:rPr lang="en-US" sz="4400" b="1" dirty="0" smtClean="0"/>
              <a:t>	d</a:t>
            </a:r>
            <a:r>
              <a:rPr lang="en-US" sz="4400" b="1" dirty="0"/>
              <a:t>.	Case statement</a:t>
            </a:r>
          </a:p>
          <a:p>
            <a:pPr>
              <a:buNone/>
            </a:pPr>
            <a:r>
              <a:rPr lang="en-US" sz="4400" b="1" dirty="0" smtClean="0"/>
              <a:t>	e</a:t>
            </a:r>
            <a:r>
              <a:rPr lang="en-US" sz="4400" b="1" dirty="0"/>
              <a:t>.	Do statement</a:t>
            </a:r>
            <a:endParaRPr lang="en-US" sz="3600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499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096000"/>
          </a:xfrm>
        </p:spPr>
        <p:txBody>
          <a:bodyPr/>
          <a:lstStyle/>
          <a:p>
            <a:pPr>
              <a:buNone/>
            </a:pPr>
            <a:r>
              <a:rPr lang="en-US" sz="4000" b="1" dirty="0"/>
              <a:t>The constraints and contracts in class and method design models were derived from the ____________ requirements and the problem domain representations.</a:t>
            </a:r>
          </a:p>
          <a:p>
            <a:pPr>
              <a:buNone/>
            </a:pPr>
            <a:r>
              <a:rPr lang="en-US" sz="4000" b="1" dirty="0" smtClean="0"/>
              <a:t>	a</a:t>
            </a:r>
            <a:r>
              <a:rPr lang="en-US" sz="4000" b="1" dirty="0"/>
              <a:t>.	business</a:t>
            </a:r>
          </a:p>
          <a:p>
            <a:pPr>
              <a:buNone/>
            </a:pPr>
            <a:r>
              <a:rPr lang="en-US" sz="4000" b="1" dirty="0" smtClean="0"/>
              <a:t>	b</a:t>
            </a:r>
            <a:r>
              <a:rPr lang="en-US" sz="4000" b="1" dirty="0"/>
              <a:t>.	regularly </a:t>
            </a:r>
          </a:p>
          <a:p>
            <a:pPr>
              <a:buNone/>
            </a:pPr>
            <a:r>
              <a:rPr lang="en-US" sz="4000" b="1" dirty="0" smtClean="0"/>
              <a:t>	c</a:t>
            </a:r>
            <a:r>
              <a:rPr lang="en-US" sz="4000" b="1" dirty="0"/>
              <a:t>.	non-functional</a:t>
            </a:r>
          </a:p>
          <a:p>
            <a:pPr>
              <a:buNone/>
            </a:pPr>
            <a:r>
              <a:rPr lang="en-US" sz="4000" b="1" dirty="0" smtClean="0"/>
              <a:t>	</a:t>
            </a:r>
            <a:r>
              <a:rPr lang="en-US" sz="4000" b="1" dirty="0" smtClean="0"/>
              <a:t>d</a:t>
            </a:r>
            <a:r>
              <a:rPr lang="en-US" sz="4000" b="1" dirty="0"/>
              <a:t>.</a:t>
            </a:r>
            <a:r>
              <a:rPr lang="en-US" sz="4000" b="1" dirty="0" smtClean="0"/>
              <a:t> functional</a:t>
            </a:r>
            <a:endParaRPr lang="en-US" sz="4000" b="1" dirty="0"/>
          </a:p>
          <a:p>
            <a:pPr>
              <a:buNone/>
            </a:pPr>
            <a:r>
              <a:rPr lang="en-US" sz="4000" b="1" dirty="0" smtClean="0"/>
              <a:t>	e</a:t>
            </a:r>
            <a:r>
              <a:rPr lang="en-US" sz="4000" b="1" dirty="0"/>
              <a:t>.	reliability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2475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15400" cy="6248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7200" b="1" dirty="0" smtClean="0"/>
              <a:t>Fan-out </a:t>
            </a:r>
            <a:r>
              <a:rPr lang="en-US" sz="7200" b="1" dirty="0"/>
              <a:t>refers to the number of attributes passed by one object to another. </a:t>
            </a:r>
            <a:endParaRPr lang="en-US" sz="7200" b="1" dirty="0" smtClean="0"/>
          </a:p>
          <a:p>
            <a:pPr marL="0" indent="0" algn="ctr">
              <a:buNone/>
            </a:pPr>
            <a:r>
              <a:rPr lang="en-US" sz="7200" b="1" dirty="0" smtClean="0"/>
              <a:t>T / F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1118893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72200"/>
          </a:xfrm>
        </p:spPr>
        <p:txBody>
          <a:bodyPr/>
          <a:lstStyle/>
          <a:p>
            <a:pPr marL="0" indent="0" algn="ctr">
              <a:buNone/>
            </a:pPr>
            <a:endParaRPr lang="en-US" sz="6188" dirty="0"/>
          </a:p>
          <a:p>
            <a:pPr marL="0" indent="0" algn="ctr">
              <a:buNone/>
            </a:pPr>
            <a:r>
              <a:rPr lang="en-US" sz="7200" b="1" dirty="0"/>
              <a:t>Clicking a mouse can be an event</a:t>
            </a:r>
            <a:r>
              <a:rPr lang="en-US" sz="7200" b="1" dirty="0" smtClean="0"/>
              <a:t>.</a:t>
            </a:r>
          </a:p>
          <a:p>
            <a:pPr marL="0" indent="0" algn="ctr">
              <a:buNone/>
            </a:pPr>
            <a:r>
              <a:rPr lang="en-US" sz="7200" b="1" dirty="0" smtClean="0"/>
              <a:t>T / F  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15096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48822" y="108645"/>
            <a:ext cx="8043333" cy="653355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4102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Permits reuse of existing classes with extensions for new attributes or operations</a:t>
            </a:r>
          </a:p>
          <a:p>
            <a:pPr eaLnBrk="1" hangingPunct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inheritance -- one parent class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 -- multiple parent classes (not supported by all programming languages)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Redefinition of methods and/or attributes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supported by all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cause inheritance conflict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Designers must know what the chosen programming language supports</a:t>
            </a:r>
          </a:p>
        </p:txBody>
      </p:sp>
    </p:spTree>
    <p:extLst>
      <p:ext uri="{BB962C8B-B14F-4D97-AF65-F5344CB8AC3E}">
        <p14:creationId xmlns:p14="http://schemas.microsoft.com/office/powerpoint/2010/main" val="7695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72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b="1" dirty="0" smtClean="0"/>
              <a:t>A </a:t>
            </a:r>
            <a:r>
              <a:rPr lang="en-US" sz="6600" b="1" dirty="0"/>
              <a:t>post-condition is a constraint that must be met for a method to execute. </a:t>
            </a:r>
            <a:endParaRPr lang="en-US" sz="6600" b="1" dirty="0" smtClean="0"/>
          </a:p>
          <a:p>
            <a:pPr marL="0" indent="0" algn="ctr">
              <a:buNone/>
            </a:pPr>
            <a:r>
              <a:rPr lang="en-US" sz="6600" b="1" dirty="0" smtClean="0"/>
              <a:t>T / F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5299004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684" y="357188"/>
            <a:ext cx="8032253" cy="5587008"/>
          </a:xfrm>
        </p:spPr>
        <p:txBody>
          <a:bodyPr/>
          <a:lstStyle/>
          <a:p>
            <a:pPr marL="0" indent="0">
              <a:buNone/>
            </a:pPr>
            <a:r>
              <a:rPr lang="en-US" sz="7200" b="1" dirty="0" smtClean="0"/>
              <a:t>What </a:t>
            </a:r>
            <a:r>
              <a:rPr lang="en-US" sz="7200" b="1" dirty="0"/>
              <a:t>is Generalization</a:t>
            </a:r>
            <a:r>
              <a:rPr lang="en-US" sz="7200" b="1" dirty="0" smtClean="0"/>
              <a:t>/</a:t>
            </a:r>
          </a:p>
          <a:p>
            <a:pPr marL="0" indent="0">
              <a:buNone/>
            </a:pPr>
            <a:r>
              <a:rPr lang="en-US" sz="7200" b="1" dirty="0" smtClean="0"/>
              <a:t>Specialization </a:t>
            </a:r>
            <a:r>
              <a:rPr lang="en-US" sz="7200" b="1" dirty="0"/>
              <a:t>cohesion? </a:t>
            </a:r>
          </a:p>
        </p:txBody>
      </p:sp>
    </p:spTree>
    <p:extLst>
      <p:ext uri="{BB962C8B-B14F-4D97-AF65-F5344CB8AC3E}">
        <p14:creationId xmlns:p14="http://schemas.microsoft.com/office/powerpoint/2010/main" val="20059573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684" y="357188"/>
            <a:ext cx="8032253" cy="5587008"/>
          </a:xfrm>
        </p:spPr>
        <p:txBody>
          <a:bodyPr/>
          <a:lstStyle/>
          <a:p>
            <a:pPr algn="ctr">
              <a:buNone/>
            </a:pPr>
            <a:r>
              <a:rPr lang="en-US" sz="6600" b="1" dirty="0" smtClean="0"/>
              <a:t>What </a:t>
            </a:r>
            <a:r>
              <a:rPr lang="en-US" sz="6600" b="1" dirty="0"/>
              <a:t>are the three types of constraints typically captured in object-oriented design?</a:t>
            </a:r>
          </a:p>
        </p:txBody>
      </p:sp>
    </p:spTree>
    <p:extLst>
      <p:ext uri="{BB962C8B-B14F-4D97-AF65-F5344CB8AC3E}">
        <p14:creationId xmlns:p14="http://schemas.microsoft.com/office/powerpoint/2010/main" val="13754936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684" y="357188"/>
            <a:ext cx="8032253" cy="5587008"/>
          </a:xfrm>
        </p:spPr>
        <p:txBody>
          <a:bodyPr/>
          <a:lstStyle/>
          <a:p>
            <a:pPr algn="ctr">
              <a:buNone/>
            </a:pPr>
            <a:r>
              <a:rPr lang="en-US" sz="6000" b="1" dirty="0" smtClean="0"/>
              <a:t>Briefly </a:t>
            </a:r>
            <a:r>
              <a:rPr lang="en-US" sz="6000" b="1" dirty="0"/>
              <a:t>discuss the procedure for verifying and validating class and method design.</a:t>
            </a:r>
          </a:p>
        </p:txBody>
      </p:sp>
    </p:spTree>
    <p:extLst>
      <p:ext uri="{BB962C8B-B14F-4D97-AF65-F5344CB8AC3E}">
        <p14:creationId xmlns:p14="http://schemas.microsoft.com/office/powerpoint/2010/main" val="1709624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18A4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660066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smtClean="0">
                <a:solidFill>
                  <a:schemeClr val="bg1"/>
                </a:solidFill>
              </a:rPr>
              <a:t>9-</a:t>
            </a:r>
            <a:fld id="{557062D5-B89C-4404-9960-AC4E3204EFBB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74</a:t>
            </a:fld>
            <a:endParaRPr lang="en-US" altLang="en-US" sz="1400" smtClean="0">
              <a:solidFill>
                <a:schemeClr val="bg1"/>
              </a:solidFill>
            </a:endParaRPr>
          </a:p>
        </p:txBody>
      </p:sp>
      <p:sp>
        <p:nvSpPr>
          <p:cNvPr id="176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000" b="1" dirty="0" smtClean="0">
                <a:ea typeface="ＭＳ Ｐゴシック" panose="020B0600070205080204" pitchFamily="34" charset="-128"/>
              </a:rPr>
              <a:t>Rock Solid Outfitters </a:t>
            </a:r>
          </a:p>
        </p:txBody>
      </p:sp>
      <p:sp>
        <p:nvSpPr>
          <p:cNvPr id="176132" name="Rectangle 1"/>
          <p:cNvSpPr>
            <a:spLocks noChangeArrowheads="1"/>
          </p:cNvSpPr>
          <p:nvPr/>
        </p:nvSpPr>
        <p:spPr bwMode="auto">
          <a:xfrm>
            <a:off x="838200" y="1905000"/>
            <a:ext cx="80772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18A4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660066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0" b="1" dirty="0">
                <a:latin typeface="Sylfaen" panose="010A0502050306030303" pitchFamily="18" charset="0"/>
                <a:cs typeface="Times New Roman" panose="02020603050405020304" pitchFamily="18" charset="0"/>
              </a:rPr>
              <a:t>Read Rock Sold Outfitters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6000" b="1" dirty="0">
                <a:latin typeface="Sylfaen" panose="010A0502050306030303" pitchFamily="18" charset="0"/>
                <a:cs typeface="Times New Roman" panose="02020603050405020304" pitchFamily="18" charset="0"/>
              </a:rPr>
              <a:t>(Class Handout)</a:t>
            </a:r>
            <a:endParaRPr lang="en-US" alt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18A4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660066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smtClean="0">
                <a:solidFill>
                  <a:schemeClr val="bg1"/>
                </a:solidFill>
              </a:rPr>
              <a:t>9-</a:t>
            </a:r>
            <a:fld id="{C5BE2957-4993-4884-A64D-A51FBA06E482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75</a:t>
            </a:fld>
            <a:endParaRPr lang="en-US" altLang="en-US" sz="1400" smtClean="0">
              <a:solidFill>
                <a:schemeClr val="bg1"/>
              </a:solidFill>
            </a:endParaRPr>
          </a:p>
        </p:txBody>
      </p:sp>
      <p:sp>
        <p:nvSpPr>
          <p:cNvPr id="178179" name="Rectangle 2"/>
          <p:cNvSpPr>
            <a:spLocks noGrp="1" noChangeArrowheads="1"/>
          </p:cNvSpPr>
          <p:nvPr>
            <p:ph type="title"/>
          </p:nvPr>
        </p:nvSpPr>
        <p:spPr>
          <a:xfrm>
            <a:off x="548822" y="1"/>
            <a:ext cx="8043333" cy="761999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Rock Solid Outfitters 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4400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Design the table with three possible conditions and two possible outcome as described in the case</a:t>
            </a:r>
          </a:p>
          <a:p>
            <a:pPr eaLnBrk="1" hangingPunct="1">
              <a:defRPr/>
            </a:pPr>
            <a:endParaRPr lang="en-US" sz="4400" i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sz="4400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400" i="1" dirty="0">
                <a:latin typeface="Arial" panose="020B0604020202020204" pitchFamily="34" charset="0"/>
                <a:cs typeface="Arial" panose="020B0604020202020204" pitchFamily="34" charset="0"/>
              </a:rPr>
              <a:t>Then simplify the rules</a:t>
            </a:r>
          </a:p>
          <a:p>
            <a:pPr eaLnBrk="1" hangingPunct="1">
              <a:defRPr/>
            </a:pPr>
            <a:endParaRPr lang="en-US" sz="4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sz="4400" i="1" dirty="0">
                <a:latin typeface="Arial" panose="020B0604020202020204" pitchFamily="34" charset="0"/>
                <a:cs typeface="Arial" panose="020B0604020202020204" pitchFamily="34" charset="0"/>
              </a:rPr>
              <a:t>Combine your table into just five rules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18A4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660066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smtClean="0">
                <a:solidFill>
                  <a:schemeClr val="bg1"/>
                </a:solidFill>
              </a:rPr>
              <a:t>9-</a:t>
            </a:r>
            <a:fld id="{EB93D10C-B8F5-4C33-88C8-8FA70EF5E631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76</a:t>
            </a:fld>
            <a:endParaRPr lang="en-US" altLang="en-US" sz="1400" smtClean="0">
              <a:solidFill>
                <a:schemeClr val="bg1"/>
              </a:solidFill>
            </a:endParaRPr>
          </a:p>
        </p:txBody>
      </p:sp>
      <p:sp>
        <p:nvSpPr>
          <p:cNvPr id="180227" name="Rectangle 2"/>
          <p:cNvSpPr>
            <a:spLocks noGrp="1" noChangeArrowheads="1"/>
          </p:cNvSpPr>
          <p:nvPr>
            <p:ph type="title"/>
          </p:nvPr>
        </p:nvSpPr>
        <p:spPr>
          <a:xfrm>
            <a:off x="548822" y="1"/>
            <a:ext cx="8043333" cy="838199"/>
          </a:xfrm>
        </p:spPr>
        <p:txBody>
          <a:bodyPr/>
          <a:lstStyle/>
          <a:p>
            <a:pPr eaLnBrk="1" hangingPunct="1"/>
            <a:r>
              <a:rPr lang="en-US" altLang="en-US" sz="6000" b="1" dirty="0" smtClean="0">
                <a:ea typeface="ＭＳ Ｐゴシック" panose="020B0600070205080204" pitchFamily="34" charset="-128"/>
              </a:rPr>
              <a:t>Rock Solid Outfitters 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838200"/>
            <a:ext cx="8991600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6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Design the table with three possible conditions and two possible outcome as described in the case</a:t>
            </a:r>
          </a:p>
          <a:p>
            <a:pPr eaLnBrk="1" hangingPunct="1">
              <a:defRPr/>
            </a:pPr>
            <a:endParaRPr lang="en-US" sz="3600" i="1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sz="3600" i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18A4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660066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smtClean="0">
                <a:solidFill>
                  <a:schemeClr val="bg1"/>
                </a:solidFill>
              </a:rPr>
              <a:t>9-</a:t>
            </a:r>
            <a:fld id="{491DF148-1CFC-4F2E-B69A-4E34B1AEA9E2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77</a:t>
            </a:fld>
            <a:endParaRPr lang="en-US" altLang="en-US" sz="1400" smtClean="0">
              <a:solidFill>
                <a:schemeClr val="bg1"/>
              </a:solidFill>
            </a:endParaRPr>
          </a:p>
        </p:txBody>
      </p:sp>
      <p:sp>
        <p:nvSpPr>
          <p:cNvPr id="184323" name="Rectangle 2"/>
          <p:cNvSpPr>
            <a:spLocks noGrp="1" noChangeArrowheads="1"/>
          </p:cNvSpPr>
          <p:nvPr>
            <p:ph type="title"/>
          </p:nvPr>
        </p:nvSpPr>
        <p:spPr>
          <a:xfrm>
            <a:off x="548822" y="1"/>
            <a:ext cx="8043333" cy="990600"/>
          </a:xfrm>
        </p:spPr>
        <p:txBody>
          <a:bodyPr/>
          <a:lstStyle/>
          <a:p>
            <a:pPr eaLnBrk="1" hangingPunct="1"/>
            <a:r>
              <a:rPr lang="en-US" altLang="en-US" sz="4800" b="1" dirty="0" smtClean="0">
                <a:ea typeface="ＭＳ Ｐゴシック" panose="020B0600070205080204" pitchFamily="34" charset="-128"/>
              </a:rPr>
              <a:t>Rock Solid Outfitters </a:t>
            </a:r>
            <a:endParaRPr lang="en-US" altLang="en-US" sz="48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90602"/>
            <a:ext cx="9144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lang="en-US" sz="3600" i="1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r>
              <a:rPr lang="en-US" sz="3600" i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800" dirty="0">
                <a:latin typeface="Arial" panose="020B0604020202020204" pitchFamily="34" charset="0"/>
                <a:cs typeface="Arial" panose="020B0604020202020204" pitchFamily="34" charset="0"/>
              </a:rPr>
              <a:t>Then simplify the rules</a:t>
            </a:r>
          </a:p>
          <a:p>
            <a:pPr eaLnBrk="1" hangingPunct="1">
              <a:defRPr/>
            </a:pPr>
            <a:endParaRPr lang="en-US" sz="3600" i="1" dirty="0">
              <a:latin typeface="+mj-lt"/>
            </a:endParaRPr>
          </a:p>
          <a:p>
            <a:pPr eaLnBrk="1" hangingPunct="1">
              <a:defRPr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18A4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660066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smtClean="0">
                <a:solidFill>
                  <a:schemeClr val="bg1"/>
                </a:solidFill>
              </a:rPr>
              <a:t>9-</a:t>
            </a:r>
            <a:fld id="{B4802104-D28E-453C-8F21-40AFF7639970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78</a:t>
            </a:fld>
            <a:endParaRPr lang="en-US" altLang="en-US" sz="1400" smtClean="0">
              <a:solidFill>
                <a:schemeClr val="bg1"/>
              </a:solidFill>
            </a:endParaRPr>
          </a:p>
        </p:txBody>
      </p:sp>
      <p:sp>
        <p:nvSpPr>
          <p:cNvPr id="188419" name="Rectangle 2"/>
          <p:cNvSpPr>
            <a:spLocks noGrp="1" noChangeArrowheads="1"/>
          </p:cNvSpPr>
          <p:nvPr>
            <p:ph type="title"/>
          </p:nvPr>
        </p:nvSpPr>
        <p:spPr>
          <a:xfrm>
            <a:off x="548822" y="1"/>
            <a:ext cx="8043333" cy="838199"/>
          </a:xfrm>
        </p:spPr>
        <p:txBody>
          <a:bodyPr/>
          <a:lstStyle/>
          <a:p>
            <a:pPr eaLnBrk="1" hangingPunct="1"/>
            <a:r>
              <a:rPr lang="en-US" altLang="en-US" sz="4800" b="1" dirty="0" smtClean="0">
                <a:ea typeface="ＭＳ Ｐゴシック" panose="020B0600070205080204" pitchFamily="34" charset="-128"/>
              </a:rPr>
              <a:t>Rock Solid Outfitters </a:t>
            </a:r>
            <a:endParaRPr lang="en-US" altLang="en-US" sz="48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838200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lang="en-US" sz="3600" i="1" dirty="0">
              <a:latin typeface="+mj-lt"/>
            </a:endParaRPr>
          </a:p>
          <a:p>
            <a:pPr algn="ctr" eaLnBrk="1" hangingPunct="1">
              <a:defRPr/>
            </a:pP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Combine your table into just five rules</a:t>
            </a:r>
          </a:p>
          <a:p>
            <a:pPr eaLnBrk="1" hangingPunct="1">
              <a:defRPr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18A4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60066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smtClean="0">
                <a:solidFill>
                  <a:schemeClr val="bg1"/>
                </a:solidFill>
              </a:rPr>
              <a:t>10-</a:t>
            </a:r>
            <a:fld id="{7082F7AF-0E79-419C-AFDE-1066F2C052AF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79</a:t>
            </a:fld>
            <a:endParaRPr lang="en-US" altLang="en-US" sz="1400" smtClean="0">
              <a:solidFill>
                <a:schemeClr val="bg1"/>
              </a:solidFill>
            </a:endParaRPr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>
          <a:xfrm>
            <a:off x="548822" y="-152399"/>
            <a:ext cx="8043333" cy="761999"/>
          </a:xfrm>
        </p:spPr>
        <p:txBody>
          <a:bodyPr/>
          <a:lstStyle/>
          <a:p>
            <a:pPr algn="ctr" eaLnBrk="1" hangingPunct="1"/>
            <a:r>
              <a:rPr lang="en-US" altLang="en-US" b="1" dirty="0" err="1" smtClean="0"/>
              <a:t>Genex</a:t>
            </a:r>
            <a:r>
              <a:rPr lang="en-US" altLang="en-US" b="1" dirty="0" smtClean="0"/>
              <a:t> Fuels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8991600" cy="5410199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en-US" sz="2800" b="1" dirty="0" smtClean="0"/>
              <a:t>Background</a:t>
            </a:r>
          </a:p>
          <a:p>
            <a:pPr marL="1028700" lvl="2" indent="-342900" eaLnBrk="1" hangingPunct="1">
              <a:buFont typeface="Calibri Light" panose="020F0302020204030204" pitchFamily="34" charset="0"/>
              <a:buAutoNum type="arabicPeriod"/>
              <a:defRPr/>
            </a:pPr>
            <a:r>
              <a:rPr lang="en-US" altLang="en-US" sz="3200" dirty="0" smtClean="0"/>
              <a:t>Grown through acquisition </a:t>
            </a:r>
          </a:p>
          <a:p>
            <a:pPr marL="1028700" lvl="2" indent="-342900" eaLnBrk="1" hangingPunct="1">
              <a:buFont typeface="Calibri Light" panose="020F0302020204030204" pitchFamily="34" charset="0"/>
              <a:buAutoNum type="arabicPeriod"/>
              <a:defRPr/>
            </a:pPr>
            <a:r>
              <a:rPr lang="en-US" altLang="en-US" sz="3200" dirty="0" smtClean="0"/>
              <a:t>Finds itself with a mishmash of hardware, software, applications and databases</a:t>
            </a:r>
          </a:p>
          <a:p>
            <a:pPr marL="1028700" lvl="2" indent="-342900" eaLnBrk="1" hangingPunct="1">
              <a:buFont typeface="Calibri Light" panose="020F0302020204030204" pitchFamily="34" charset="0"/>
              <a:buAutoNum type="arabicPeriod"/>
              <a:defRPr/>
            </a:pPr>
            <a:r>
              <a:rPr lang="en-US" altLang="en-US" sz="3200" dirty="0" smtClean="0"/>
              <a:t>IT cannot support the enterprise effectively</a:t>
            </a:r>
            <a:endParaRPr lang="en-US" altLang="en-US" sz="2000" dirty="0" smtClean="0"/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4800" b="1" dirty="0" smtClean="0"/>
              <a:t>What are some other specific background / organizational issues that Sandy is currently facing?</a:t>
            </a:r>
            <a:endParaRPr lang="en-US" altLang="en-US" sz="4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22" y="1"/>
            <a:ext cx="8043333" cy="761999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Conflicts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1"/>
            <a:ext cx="6934201" cy="4953596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attribute or method in a sub-class with the same name as an attribute or method in the super class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Cause is poor classification of sub-classes: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semantics are violated, or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 and information hiding principle is violated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also occur in cases of multiple inheritance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1" y="949512"/>
            <a:ext cx="2057399" cy="51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477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18A4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60066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smtClean="0">
                <a:solidFill>
                  <a:schemeClr val="bg1"/>
                </a:solidFill>
              </a:rPr>
              <a:t>10-</a:t>
            </a:r>
            <a:fld id="{AE1A703E-5BB3-4E17-92C2-398A3B2C4B86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80</a:t>
            </a:fld>
            <a:endParaRPr lang="en-US" altLang="en-US" sz="1400" smtClean="0">
              <a:solidFill>
                <a:schemeClr val="bg1"/>
              </a:solidFill>
            </a:endParaRPr>
          </a:p>
        </p:txBody>
      </p:sp>
      <p:sp>
        <p:nvSpPr>
          <p:cNvPr id="143363" name="Rectangle 2"/>
          <p:cNvSpPr>
            <a:spLocks noGrp="1" noChangeArrowheads="1"/>
          </p:cNvSpPr>
          <p:nvPr>
            <p:ph type="title"/>
          </p:nvPr>
        </p:nvSpPr>
        <p:spPr>
          <a:xfrm>
            <a:off x="548822" y="1"/>
            <a:ext cx="8043333" cy="533399"/>
          </a:xfrm>
        </p:spPr>
        <p:txBody>
          <a:bodyPr/>
          <a:lstStyle/>
          <a:p>
            <a:pPr algn="ctr" eaLnBrk="1" hangingPunct="1"/>
            <a:r>
              <a:rPr lang="en-US" altLang="en-US" b="1" dirty="0" err="1" smtClean="0"/>
              <a:t>Genex</a:t>
            </a:r>
            <a:r>
              <a:rPr lang="en-US" altLang="en-US" b="1" dirty="0" smtClean="0"/>
              <a:t> Fuels</a:t>
            </a:r>
          </a:p>
        </p:txBody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81000"/>
            <a:ext cx="9067800" cy="6172200"/>
          </a:xfrm>
        </p:spPr>
        <p:txBody>
          <a:bodyPr/>
          <a:lstStyle/>
          <a:p>
            <a:pPr marL="457200" lvl="1" indent="0" eaLnBrk="1" hangingPunct="1">
              <a:buFontTx/>
              <a:buNone/>
            </a:pPr>
            <a:endParaRPr lang="en-US" altLang="en-US" sz="1400" b="1" i="1" dirty="0" smtClean="0"/>
          </a:p>
          <a:p>
            <a:pPr marL="457200" lvl="1" indent="0" eaLnBrk="1" hangingPunct="1">
              <a:buFontTx/>
              <a:buNone/>
            </a:pPr>
            <a:endParaRPr lang="en-US" altLang="en-US" sz="1400" b="1" i="1" dirty="0" smtClean="0"/>
          </a:p>
          <a:p>
            <a:pPr marL="457200" lvl="1" indent="0" algn="ctr" eaLnBrk="1" hangingPunct="1">
              <a:buFontTx/>
              <a:buNone/>
            </a:pPr>
            <a:r>
              <a:rPr lang="en-US" alt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evidence is the CEO using to suggest that </a:t>
            </a:r>
            <a:r>
              <a:rPr lang="en-US" altLang="en-US" sz="6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Genex</a:t>
            </a:r>
            <a:r>
              <a:rPr lang="en-US" alt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is not using technology competitively?</a:t>
            </a:r>
            <a:endParaRPr lang="en-US" altLang="en-US" sz="6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18A4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60066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smtClean="0">
                <a:solidFill>
                  <a:schemeClr val="bg1"/>
                </a:solidFill>
              </a:rPr>
              <a:t>10-</a:t>
            </a:r>
            <a:fld id="{F785FF98-60CB-4B22-BB48-DA84E0C723AD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81</a:t>
            </a:fld>
            <a:endParaRPr lang="en-US" altLang="en-US" sz="1400" smtClean="0">
              <a:solidFill>
                <a:schemeClr val="bg1"/>
              </a:solidFill>
            </a:endParaRPr>
          </a:p>
        </p:txBody>
      </p:sp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>
          <a:xfrm>
            <a:off x="548822" y="1"/>
            <a:ext cx="8043333" cy="685799"/>
          </a:xfrm>
        </p:spPr>
        <p:txBody>
          <a:bodyPr/>
          <a:lstStyle/>
          <a:p>
            <a:pPr algn="ctr" eaLnBrk="1" hangingPunct="1"/>
            <a:r>
              <a:rPr lang="en-US" altLang="en-US" b="1" dirty="0" err="1" smtClean="0"/>
              <a:t>Genex</a:t>
            </a:r>
            <a:r>
              <a:rPr lang="en-US" altLang="en-US" b="1" dirty="0" smtClean="0"/>
              <a:t> Fuels</a:t>
            </a:r>
          </a:p>
        </p:txBody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067800" cy="5867400"/>
          </a:xfrm>
        </p:spPr>
        <p:txBody>
          <a:bodyPr/>
          <a:lstStyle/>
          <a:p>
            <a:pPr marL="457200" lvl="1" indent="0" eaLnBrk="1" hangingPunct="1">
              <a:buFontTx/>
              <a:buNone/>
            </a:pPr>
            <a:endParaRPr lang="en-US" altLang="en-US" sz="1200" b="1" i="1" dirty="0" smtClean="0"/>
          </a:p>
          <a:p>
            <a:pPr marL="457200" lvl="1" indent="0" algn="ctr" eaLnBrk="1" hangingPunct="1">
              <a:buFontTx/>
              <a:buNone/>
            </a:pPr>
            <a:r>
              <a:rPr lang="en-US" alt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Did Devlin need to hire Sandy, a “high-priced technology consultant,” to tell him that technology at </a:t>
            </a:r>
            <a:r>
              <a:rPr lang="en-US" altLang="en-US" sz="5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Genex</a:t>
            </a:r>
            <a:r>
              <a:rPr lang="en-US" alt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was a mess?</a:t>
            </a:r>
            <a:endParaRPr lang="en-US" altLang="en-US" sz="5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18A4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60066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smtClean="0">
                <a:solidFill>
                  <a:schemeClr val="bg1"/>
                </a:solidFill>
              </a:rPr>
              <a:t>10-</a:t>
            </a:r>
            <a:fld id="{C4DC039B-0A9E-4603-9BD0-07AF711D87FC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82</a:t>
            </a:fld>
            <a:endParaRPr lang="en-US" altLang="en-US" sz="1400" smtClean="0">
              <a:solidFill>
                <a:schemeClr val="bg1"/>
              </a:solidFill>
            </a:endParaRPr>
          </a:p>
        </p:txBody>
      </p:sp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48822" y="108645"/>
            <a:ext cx="8043333" cy="577155"/>
          </a:xfrm>
        </p:spPr>
        <p:txBody>
          <a:bodyPr/>
          <a:lstStyle/>
          <a:p>
            <a:pPr algn="ctr" eaLnBrk="1" hangingPunct="1"/>
            <a:r>
              <a:rPr lang="en-US" altLang="en-US" b="1" dirty="0" err="1" smtClean="0"/>
              <a:t>Genex</a:t>
            </a:r>
            <a:r>
              <a:rPr lang="en-US" altLang="en-US" b="1" dirty="0" smtClean="0"/>
              <a:t> Fuels</a:t>
            </a:r>
          </a:p>
        </p:txBody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457200" y="533400"/>
            <a:ext cx="9525000" cy="6019800"/>
          </a:xfrm>
        </p:spPr>
        <p:txBody>
          <a:bodyPr/>
          <a:lstStyle/>
          <a:p>
            <a:pPr marL="457200" lvl="1" indent="0" algn="ctr" eaLnBrk="1" hangingPunct="1">
              <a:buFontTx/>
              <a:buNone/>
            </a:pPr>
            <a:r>
              <a:rPr lang="en-US" altLang="en-US" sz="6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Devise a strategy to successfully implement enterprise wide systems (such as SAP) at </a:t>
            </a:r>
            <a:r>
              <a:rPr lang="en-US" altLang="en-US" sz="6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Genex</a:t>
            </a:r>
            <a:r>
              <a:rPr lang="en-US" altLang="en-US" sz="6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6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72200"/>
          </a:xfrm>
        </p:spPr>
        <p:txBody>
          <a:bodyPr/>
          <a:lstStyle/>
          <a:p>
            <a:pPr eaLnBrk="1" hangingPunct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7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72200"/>
          </a:xfrm>
        </p:spPr>
        <p:txBody>
          <a:bodyPr/>
          <a:lstStyle/>
          <a:p>
            <a:pPr eaLnBrk="1" hangingPunct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7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72200"/>
          </a:xfrm>
        </p:spPr>
        <p:txBody>
          <a:bodyPr/>
          <a:lstStyle/>
          <a:p>
            <a:pPr eaLnBrk="1" hangingPunct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93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72200"/>
          </a:xfrm>
        </p:spPr>
        <p:txBody>
          <a:bodyPr/>
          <a:lstStyle/>
          <a:p>
            <a:pPr eaLnBrk="1" hangingPunct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78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22" y="1"/>
            <a:ext cx="8043333" cy="761999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Criteria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410199"/>
          </a:xfrm>
        </p:spPr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metrics to evaluate the design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Coupling—refers to the degree of the closeness of the relationship between classes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Cohesion—refers to the degree to which attributes and methods of a class support a single object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Connascence—refers to the degree of interdependency between objects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4725</TotalTime>
  <Words>2688</Words>
  <Application>Microsoft Office PowerPoint</Application>
  <PresentationFormat>On-screen Show (4:3)</PresentationFormat>
  <Paragraphs>513</Paragraphs>
  <Slides>86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6" baseType="lpstr">
      <vt:lpstr>ＭＳ Ｐゴシック</vt:lpstr>
      <vt:lpstr>Arial</vt:lpstr>
      <vt:lpstr>Calibri</vt:lpstr>
      <vt:lpstr>Calibri Light</vt:lpstr>
      <vt:lpstr>News Gothic MT</vt:lpstr>
      <vt:lpstr>Sylfaen</vt:lpstr>
      <vt:lpstr>Times New Roman</vt:lpstr>
      <vt:lpstr>Wingdings</vt:lpstr>
      <vt:lpstr>Wingdings 2</vt:lpstr>
      <vt:lpstr>Theme1</vt:lpstr>
      <vt:lpstr>Chapter 8: Class and Method Design</vt:lpstr>
      <vt:lpstr>Objectives</vt:lpstr>
      <vt:lpstr>Introduction</vt:lpstr>
      <vt:lpstr>Characteristics of OOSAD</vt:lpstr>
      <vt:lpstr>Polymorphism &amp; Dynamic Binding</vt:lpstr>
      <vt:lpstr>Polymorphism Example</vt:lpstr>
      <vt:lpstr>Inheritance</vt:lpstr>
      <vt:lpstr>Inheritance Conflicts</vt:lpstr>
      <vt:lpstr>Design Criteria</vt:lpstr>
      <vt:lpstr>Coupling</vt:lpstr>
      <vt:lpstr>Law of Demeter</vt:lpstr>
      <vt:lpstr>Types of Interaction Coupling</vt:lpstr>
      <vt:lpstr>Cohesion</vt:lpstr>
      <vt:lpstr>Types of Method Cohesion</vt:lpstr>
      <vt:lpstr>Types of Class Cohesion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Connascence</vt:lpstr>
      <vt:lpstr>Types of Connascence</vt:lpstr>
      <vt:lpstr>Object Design Activities</vt:lpstr>
      <vt:lpstr>Problems with Natural English</vt:lpstr>
      <vt:lpstr>Structured English</vt:lpstr>
      <vt:lpstr>Adding Specifications</vt:lpstr>
      <vt:lpstr>Adding Specifications (cont.)</vt:lpstr>
      <vt:lpstr>Identify Opportunities for Reuse</vt:lpstr>
      <vt:lpstr>Restructuring the Design</vt:lpstr>
      <vt:lpstr>Optimizing the Design</vt:lpstr>
      <vt:lpstr>Mapping Problem-Domain Classes</vt:lpstr>
      <vt:lpstr>Constraints and Contracts</vt:lpstr>
      <vt:lpstr>Method Specification</vt:lpstr>
      <vt:lpstr>Method Specification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Rock Solid Outfitters </vt:lpstr>
      <vt:lpstr>Rock Solid Outfitters </vt:lpstr>
      <vt:lpstr>Rock Solid Outfitters </vt:lpstr>
      <vt:lpstr>Rock Solid Outfitters </vt:lpstr>
      <vt:lpstr>Rock Solid Outfitters </vt:lpstr>
      <vt:lpstr>Genex Fuels</vt:lpstr>
      <vt:lpstr>Genex Fuels</vt:lpstr>
      <vt:lpstr>Genex Fuels</vt:lpstr>
      <vt:lpstr>Genex Fuels</vt:lpstr>
      <vt:lpstr>PowerPoint Presentation</vt:lpstr>
      <vt:lpstr>PowerPoint Presentation</vt:lpstr>
      <vt:lpstr>PowerPoint Presentation</vt:lpstr>
      <vt:lpstr>PowerPoint Presentation</vt:lpstr>
    </vt:vector>
  </TitlesOfParts>
  <Company>USMA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Project Selection &amp; Management</dc:title>
  <dc:creator>Fernando Maymí</dc:creator>
  <cp:lastModifiedBy>angelog1</cp:lastModifiedBy>
  <cp:revision>186</cp:revision>
  <cp:lastPrinted>2018-03-25T22:27:07Z</cp:lastPrinted>
  <dcterms:created xsi:type="dcterms:W3CDTF">2015-01-22T13:38:04Z</dcterms:created>
  <dcterms:modified xsi:type="dcterms:W3CDTF">2018-03-25T23:06:08Z</dcterms:modified>
</cp:coreProperties>
</file>