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88"/>
  </p:notesMasterIdLst>
  <p:handoutMasterIdLst>
    <p:handoutMasterId r:id="rId89"/>
  </p:handoutMasterIdLst>
  <p:sldIdLst>
    <p:sldId id="327" r:id="rId2"/>
    <p:sldId id="257" r:id="rId3"/>
    <p:sldId id="302" r:id="rId4"/>
    <p:sldId id="303" r:id="rId5"/>
    <p:sldId id="305" r:id="rId6"/>
    <p:sldId id="329" r:id="rId7"/>
    <p:sldId id="349" r:id="rId8"/>
    <p:sldId id="331" r:id="rId9"/>
    <p:sldId id="351" r:id="rId10"/>
    <p:sldId id="350" r:id="rId11"/>
    <p:sldId id="335" r:id="rId12"/>
    <p:sldId id="341" r:id="rId13"/>
    <p:sldId id="306" r:id="rId14"/>
    <p:sldId id="314" r:id="rId15"/>
    <p:sldId id="363" r:id="rId16"/>
    <p:sldId id="356" r:id="rId17"/>
    <p:sldId id="365" r:id="rId18"/>
    <p:sldId id="362" r:id="rId19"/>
    <p:sldId id="360" r:id="rId20"/>
    <p:sldId id="432" r:id="rId21"/>
    <p:sldId id="374" r:id="rId22"/>
    <p:sldId id="367" r:id="rId23"/>
    <p:sldId id="430" r:id="rId24"/>
    <p:sldId id="442" r:id="rId25"/>
    <p:sldId id="466" r:id="rId26"/>
    <p:sldId id="467" r:id="rId27"/>
    <p:sldId id="446" r:id="rId28"/>
    <p:sldId id="470" r:id="rId29"/>
    <p:sldId id="324" r:id="rId30"/>
    <p:sldId id="480" r:id="rId31"/>
    <p:sldId id="481" r:id="rId32"/>
    <p:sldId id="482" r:id="rId33"/>
    <p:sldId id="483" r:id="rId34"/>
    <p:sldId id="325" r:id="rId35"/>
    <p:sldId id="309" r:id="rId36"/>
    <p:sldId id="497" r:id="rId37"/>
    <p:sldId id="326" r:id="rId38"/>
    <p:sldId id="328" r:id="rId39"/>
    <p:sldId id="318" r:id="rId40"/>
    <p:sldId id="353" r:id="rId41"/>
    <p:sldId id="422" r:id="rId42"/>
    <p:sldId id="424" r:id="rId43"/>
    <p:sldId id="345" r:id="rId44"/>
    <p:sldId id="355" r:id="rId45"/>
    <p:sldId id="330" r:id="rId46"/>
    <p:sldId id="316" r:id="rId47"/>
    <p:sldId id="320" r:id="rId48"/>
    <p:sldId id="322" r:id="rId49"/>
    <p:sldId id="333" r:id="rId50"/>
    <p:sldId id="369" r:id="rId51"/>
    <p:sldId id="368" r:id="rId52"/>
    <p:sldId id="378" r:id="rId53"/>
    <p:sldId id="380" r:id="rId54"/>
    <p:sldId id="381" r:id="rId55"/>
    <p:sldId id="386" r:id="rId56"/>
    <p:sldId id="376" r:id="rId57"/>
    <p:sldId id="370" r:id="rId58"/>
    <p:sldId id="426" r:id="rId59"/>
    <p:sldId id="428" r:id="rId60"/>
    <p:sldId id="434" r:id="rId61"/>
    <p:sldId id="436" r:id="rId62"/>
    <p:sldId id="438" r:id="rId63"/>
    <p:sldId id="440" r:id="rId64"/>
    <p:sldId id="444" r:id="rId65"/>
    <p:sldId id="474" r:id="rId66"/>
    <p:sldId id="476" r:id="rId67"/>
    <p:sldId id="448" r:id="rId68"/>
    <p:sldId id="478" r:id="rId69"/>
    <p:sldId id="450" r:id="rId70"/>
    <p:sldId id="452" r:id="rId71"/>
    <p:sldId id="453" r:id="rId72"/>
    <p:sldId id="454" r:id="rId73"/>
    <p:sldId id="456" r:id="rId74"/>
    <p:sldId id="458" r:id="rId75"/>
    <p:sldId id="460" r:id="rId76"/>
    <p:sldId id="377" r:id="rId77"/>
    <p:sldId id="421" r:id="rId78"/>
    <p:sldId id="490" r:id="rId79"/>
    <p:sldId id="491" r:id="rId80"/>
    <p:sldId id="495" r:id="rId81"/>
    <p:sldId id="498" r:id="rId82"/>
    <p:sldId id="501" r:id="rId83"/>
    <p:sldId id="494" r:id="rId84"/>
    <p:sldId id="504" r:id="rId85"/>
    <p:sldId id="493" r:id="rId86"/>
    <p:sldId id="492" r:id="rId87"/>
  </p:sldIdLst>
  <p:sldSz cx="9144000" cy="6858000" type="screen4x3"/>
  <p:notesSz cx="7053263" cy="9309100"/>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8A3E"/>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858" autoAdjust="0"/>
  </p:normalViewPr>
  <p:slideViewPr>
    <p:cSldViewPr>
      <p:cViewPr varScale="1">
        <p:scale>
          <a:sx n="51" d="100"/>
          <a:sy n="51" d="100"/>
        </p:scale>
        <p:origin x="1648" y="40"/>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73" d="100"/>
          <a:sy n="73" d="100"/>
        </p:scale>
        <p:origin x="-1950" y="-114"/>
      </p:cViewPr>
      <p:guideLst>
        <p:guide orient="horz" pos="2932"/>
        <p:guide pos="222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56414" cy="465455"/>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sz="quarter" idx="1"/>
          </p:nvPr>
        </p:nvSpPr>
        <p:spPr>
          <a:xfrm>
            <a:off x="3995217" y="1"/>
            <a:ext cx="3056414" cy="465455"/>
          </a:xfrm>
          <a:prstGeom prst="rect">
            <a:avLst/>
          </a:prstGeom>
        </p:spPr>
        <p:txBody>
          <a:bodyPr vert="horz" lIns="93497" tIns="46749" rIns="93497" bIns="46749" rtlCol="0"/>
          <a:lstStyle>
            <a:lvl1pPr algn="r">
              <a:defRPr sz="1200"/>
            </a:lvl1pPr>
          </a:lstStyle>
          <a:p>
            <a:fld id="{FBBA76BF-B457-4B90-B4B3-43571E4EF264}" type="datetimeFigureOut">
              <a:rPr lang="en-US" smtClean="0"/>
              <a:pPr/>
              <a:t>6/20/2018</a:t>
            </a:fld>
            <a:endParaRPr lang="en-US"/>
          </a:p>
        </p:txBody>
      </p:sp>
      <p:sp>
        <p:nvSpPr>
          <p:cNvPr id="4" name="Footer Placeholder 3"/>
          <p:cNvSpPr>
            <a:spLocks noGrp="1"/>
          </p:cNvSpPr>
          <p:nvPr>
            <p:ph type="ftr" sz="quarter" idx="2"/>
          </p:nvPr>
        </p:nvSpPr>
        <p:spPr>
          <a:xfrm>
            <a:off x="0" y="8842030"/>
            <a:ext cx="3056414" cy="465455"/>
          </a:xfrm>
          <a:prstGeom prst="rect">
            <a:avLst/>
          </a:prstGeom>
        </p:spPr>
        <p:txBody>
          <a:bodyPr vert="horz" lIns="93497" tIns="46749" rIns="93497" bIns="46749" rtlCol="0" anchor="b"/>
          <a:lstStyle>
            <a:lvl1pPr algn="l">
              <a:defRPr sz="1200"/>
            </a:lvl1pPr>
          </a:lstStyle>
          <a:p>
            <a:endParaRPr lang="en-US"/>
          </a:p>
        </p:txBody>
      </p:sp>
      <p:sp>
        <p:nvSpPr>
          <p:cNvPr id="5" name="Slide Number Placeholder 4"/>
          <p:cNvSpPr>
            <a:spLocks noGrp="1"/>
          </p:cNvSpPr>
          <p:nvPr>
            <p:ph type="sldNum" sz="quarter" idx="3"/>
          </p:nvPr>
        </p:nvSpPr>
        <p:spPr>
          <a:xfrm>
            <a:off x="3995217" y="8842030"/>
            <a:ext cx="3056414" cy="465455"/>
          </a:xfrm>
          <a:prstGeom prst="rect">
            <a:avLst/>
          </a:prstGeom>
        </p:spPr>
        <p:txBody>
          <a:bodyPr vert="horz" lIns="93497" tIns="46749" rIns="93497" bIns="46749" rtlCol="0" anchor="b"/>
          <a:lstStyle>
            <a:lvl1pPr algn="r">
              <a:defRPr sz="1200"/>
            </a:lvl1pPr>
          </a:lstStyle>
          <a:p>
            <a:fld id="{A2AF3735-F73B-4968-8B62-FABC5035B9BB}" type="slidenum">
              <a:rPr lang="en-US" smtClean="0"/>
              <a:pPr/>
              <a:t>‹#›</a:t>
            </a:fld>
            <a:endParaRPr lang="en-US"/>
          </a:p>
        </p:txBody>
      </p:sp>
    </p:spTree>
    <p:extLst>
      <p:ext uri="{BB962C8B-B14F-4D97-AF65-F5344CB8AC3E}">
        <p14:creationId xmlns:p14="http://schemas.microsoft.com/office/powerpoint/2010/main" val="27404191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56414" cy="465455"/>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idx="1"/>
          </p:nvPr>
        </p:nvSpPr>
        <p:spPr>
          <a:xfrm>
            <a:off x="3995217" y="1"/>
            <a:ext cx="3056414" cy="465455"/>
          </a:xfrm>
          <a:prstGeom prst="rect">
            <a:avLst/>
          </a:prstGeom>
        </p:spPr>
        <p:txBody>
          <a:bodyPr vert="horz" lIns="93497" tIns="46749" rIns="93497" bIns="46749" rtlCol="0"/>
          <a:lstStyle>
            <a:lvl1pPr algn="r">
              <a:defRPr sz="1200"/>
            </a:lvl1pPr>
          </a:lstStyle>
          <a:p>
            <a:fld id="{1A50FBA4-54CB-4F47-9E60-9948E678D92F}" type="datetimeFigureOut">
              <a:rPr lang="en-US" smtClean="0"/>
              <a:pPr/>
              <a:t>6/20/2018</a:t>
            </a:fld>
            <a:endParaRPr lang="en-US"/>
          </a:p>
        </p:txBody>
      </p:sp>
      <p:sp>
        <p:nvSpPr>
          <p:cNvPr id="4" name="Slide Image Placeholder 3"/>
          <p:cNvSpPr>
            <a:spLocks noGrp="1" noRot="1" noChangeAspect="1"/>
          </p:cNvSpPr>
          <p:nvPr>
            <p:ph type="sldImg" idx="2"/>
          </p:nvPr>
        </p:nvSpPr>
        <p:spPr>
          <a:xfrm>
            <a:off x="1200150" y="698500"/>
            <a:ext cx="4654550" cy="3490913"/>
          </a:xfrm>
          <a:prstGeom prst="rect">
            <a:avLst/>
          </a:prstGeom>
          <a:noFill/>
          <a:ln w="12700">
            <a:solidFill>
              <a:prstClr val="black"/>
            </a:solidFill>
          </a:ln>
        </p:spPr>
        <p:txBody>
          <a:bodyPr vert="horz" lIns="93497" tIns="46749" rIns="93497" bIns="46749" rtlCol="0" anchor="ctr"/>
          <a:lstStyle/>
          <a:p>
            <a:endParaRPr lang="en-US"/>
          </a:p>
        </p:txBody>
      </p:sp>
      <p:sp>
        <p:nvSpPr>
          <p:cNvPr id="5" name="Notes Placeholder 4"/>
          <p:cNvSpPr>
            <a:spLocks noGrp="1"/>
          </p:cNvSpPr>
          <p:nvPr>
            <p:ph type="body" sz="quarter" idx="3"/>
          </p:nvPr>
        </p:nvSpPr>
        <p:spPr>
          <a:xfrm>
            <a:off x="705327" y="4421823"/>
            <a:ext cx="5642610" cy="4189095"/>
          </a:xfrm>
          <a:prstGeom prst="rect">
            <a:avLst/>
          </a:prstGeom>
        </p:spPr>
        <p:txBody>
          <a:bodyPr vert="horz" lIns="93497" tIns="46749" rIns="93497" bIns="4674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30"/>
            <a:ext cx="3056414" cy="465455"/>
          </a:xfrm>
          <a:prstGeom prst="rect">
            <a:avLst/>
          </a:prstGeom>
        </p:spPr>
        <p:txBody>
          <a:bodyPr vert="horz" lIns="93497" tIns="46749" rIns="93497" bIns="46749" rtlCol="0" anchor="b"/>
          <a:lstStyle>
            <a:lvl1pPr algn="l">
              <a:defRPr sz="1200"/>
            </a:lvl1pPr>
          </a:lstStyle>
          <a:p>
            <a:endParaRPr lang="en-US"/>
          </a:p>
        </p:txBody>
      </p:sp>
      <p:sp>
        <p:nvSpPr>
          <p:cNvPr id="7" name="Slide Number Placeholder 6"/>
          <p:cNvSpPr>
            <a:spLocks noGrp="1"/>
          </p:cNvSpPr>
          <p:nvPr>
            <p:ph type="sldNum" sz="quarter" idx="5"/>
          </p:nvPr>
        </p:nvSpPr>
        <p:spPr>
          <a:xfrm>
            <a:off x="3995217" y="8842030"/>
            <a:ext cx="3056414" cy="465455"/>
          </a:xfrm>
          <a:prstGeom prst="rect">
            <a:avLst/>
          </a:prstGeom>
        </p:spPr>
        <p:txBody>
          <a:bodyPr vert="horz" lIns="93497" tIns="46749" rIns="93497" bIns="46749" rtlCol="0" anchor="b"/>
          <a:lstStyle>
            <a:lvl1pPr algn="r">
              <a:defRPr sz="1200"/>
            </a:lvl1pPr>
          </a:lstStyle>
          <a:p>
            <a:fld id="{42403070-B50B-42CE-9BA3-9B35B4762B06}" type="slidenum">
              <a:rPr lang="en-US" smtClean="0"/>
              <a:pPr/>
              <a:t>‹#›</a:t>
            </a:fld>
            <a:endParaRPr lang="en-US"/>
          </a:p>
        </p:txBody>
      </p:sp>
    </p:spTree>
    <p:extLst>
      <p:ext uri="{BB962C8B-B14F-4D97-AF65-F5344CB8AC3E}">
        <p14:creationId xmlns:p14="http://schemas.microsoft.com/office/powerpoint/2010/main" val="408312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24580" name="Slide Number Placeholder 3"/>
          <p:cNvSpPr>
            <a:spLocks noGrp="1"/>
          </p:cNvSpPr>
          <p:nvPr>
            <p:ph type="sldNum" sz="quarter" idx="5"/>
          </p:nvPr>
        </p:nvSpPr>
        <p:spPr bwMode="auto">
          <a:noFill/>
          <a:ln>
            <a:miter lim="800000"/>
            <a:headEnd/>
            <a:tailEnd/>
          </a:ln>
        </p:spPr>
        <p:txBody>
          <a:bodyPr/>
          <a:lstStyle/>
          <a:p>
            <a:fld id="{2559A172-75F6-434C-AE3F-37C4A5FC0DB6}" type="slidenum">
              <a:rPr lang="en-US" smtClean="0"/>
              <a:pPr/>
              <a:t>1</a:t>
            </a:fld>
            <a:endParaRPr lang="en-US" smtClean="0"/>
          </a:p>
        </p:txBody>
      </p:sp>
    </p:spTree>
    <p:extLst>
      <p:ext uri="{BB962C8B-B14F-4D97-AF65-F5344CB8AC3E}">
        <p14:creationId xmlns:p14="http://schemas.microsoft.com/office/powerpoint/2010/main" val="161879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altLang="en-US" sz="1400" b="1" dirty="0"/>
              <a:t>Is student a subclass or superclass? </a:t>
            </a:r>
            <a:endParaRPr lang="en-US" altLang="en-US" sz="1400" b="1" dirty="0" smtClean="0"/>
          </a:p>
          <a:p>
            <a:pPr eaLnBrk="1" hangingPunct="1">
              <a:spcBef>
                <a:spcPct val="0"/>
              </a:spcBef>
            </a:pPr>
            <a:endParaRPr lang="en-US" altLang="en-US" sz="1400" dirty="0"/>
          </a:p>
          <a:p>
            <a:pPr eaLnBrk="1" hangingPunct="1">
              <a:spcBef>
                <a:spcPct val="0"/>
              </a:spcBef>
            </a:pPr>
            <a:r>
              <a:rPr lang="en-US" altLang="en-US" sz="1400" b="1" dirty="0"/>
              <a:t>Does this model include any Abstract objects? </a:t>
            </a:r>
            <a:endParaRPr lang="en-US" altLang="en-US" sz="1400" b="1" dirty="0" smtClean="0"/>
          </a:p>
          <a:p>
            <a:pPr eaLnBrk="1" hangingPunct="1">
              <a:spcBef>
                <a:spcPct val="0"/>
              </a:spcBef>
            </a:pPr>
            <a:endParaRPr lang="en-US" altLang="en-US" sz="1400" dirty="0"/>
          </a:p>
          <a:p>
            <a:pPr eaLnBrk="1" hangingPunct="1">
              <a:spcBef>
                <a:spcPct val="0"/>
              </a:spcBef>
            </a:pPr>
            <a:r>
              <a:rPr lang="en-US" altLang="en-US" sz="1400" b="1" dirty="0"/>
              <a:t>Does this model include any Concrete objects? </a:t>
            </a:r>
            <a:endParaRPr lang="en-US" altLang="en-US" sz="1400" b="1" u="sng" dirty="0" smtClean="0"/>
          </a:p>
          <a:p>
            <a:endParaRPr lang="en-US" dirty="0"/>
          </a:p>
        </p:txBody>
      </p:sp>
      <p:sp>
        <p:nvSpPr>
          <p:cNvPr id="4" name="Slide Number Placeholder 3"/>
          <p:cNvSpPr>
            <a:spLocks noGrp="1"/>
          </p:cNvSpPr>
          <p:nvPr>
            <p:ph type="sldNum" sz="quarter" idx="10"/>
          </p:nvPr>
        </p:nvSpPr>
        <p:spPr/>
        <p:txBody>
          <a:bodyPr/>
          <a:lstStyle/>
          <a:p>
            <a:fld id="{16A030EB-2AC2-2A40-8A6B-96C13BD3390B}" type="slidenum">
              <a:rPr lang="en-US" smtClean="0"/>
              <a:pPr/>
              <a:t>10</a:t>
            </a:fld>
            <a:endParaRPr lang="en-US"/>
          </a:p>
        </p:txBody>
      </p:sp>
    </p:spTree>
    <p:extLst>
      <p:ext uri="{BB962C8B-B14F-4D97-AF65-F5344CB8AC3E}">
        <p14:creationId xmlns:p14="http://schemas.microsoft.com/office/powerpoint/2010/main" val="161590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z="1400" b="1" dirty="0"/>
              <a:t>Aggregation is analogous to the “whole” is the sum of the parts. Do aggregation relationships support inheritance? </a:t>
            </a:r>
            <a:endParaRPr lang="en-US" altLang="en-US" sz="1400" b="1" u="sng" dirty="0"/>
          </a:p>
          <a:p>
            <a:pPr eaLnBrk="1" hangingPunct="1"/>
            <a:endParaRPr lang="en-US" altLang="en-US" sz="1400" dirty="0"/>
          </a:p>
          <a:p>
            <a:pPr eaLnBrk="1" hangingPunct="1"/>
            <a:r>
              <a:rPr lang="en-US" altLang="en-US" sz="1400" b="1" dirty="0"/>
              <a:t>Who can give me an example of an aggregation relationship?</a:t>
            </a:r>
            <a:r>
              <a:rPr lang="en-US" altLang="en-US" sz="1400" dirty="0"/>
              <a:t> </a:t>
            </a:r>
            <a:endParaRPr lang="en-US" altLang="en-US" sz="1400" dirty="0" smtClean="0"/>
          </a:p>
          <a:p>
            <a:pPr eaLnBrk="1" hangingPunct="1"/>
            <a:endParaRPr lang="en-US" altLang="en-US" sz="1400" b="1" dirty="0" smtClean="0"/>
          </a:p>
          <a:p>
            <a:pPr eaLnBrk="1" hangingPunct="1"/>
            <a:r>
              <a:rPr lang="en-US" altLang="en-US" sz="1400" b="1" dirty="0" smtClean="0"/>
              <a:t>How </a:t>
            </a:r>
            <a:r>
              <a:rPr lang="en-US" altLang="en-US" sz="1400" b="1" dirty="0"/>
              <a:t>many players are on the team in this slide? </a:t>
            </a:r>
            <a:endParaRPr lang="en-US" dirty="0"/>
          </a:p>
        </p:txBody>
      </p:sp>
      <p:sp>
        <p:nvSpPr>
          <p:cNvPr id="4" name="Slide Number Placeholder 3"/>
          <p:cNvSpPr>
            <a:spLocks noGrp="1"/>
          </p:cNvSpPr>
          <p:nvPr>
            <p:ph type="sldNum" sz="quarter" idx="10"/>
          </p:nvPr>
        </p:nvSpPr>
        <p:spPr/>
        <p:txBody>
          <a:bodyPr/>
          <a:lstStyle/>
          <a:p>
            <a:fld id="{42403070-B50B-42CE-9BA3-9B35B4762B06}" type="slidenum">
              <a:rPr lang="en-US" smtClean="0"/>
              <a:pPr/>
              <a:t>11</a:t>
            </a:fld>
            <a:endParaRPr lang="en-US"/>
          </a:p>
        </p:txBody>
      </p:sp>
    </p:spTree>
    <p:extLst>
      <p:ext uri="{BB962C8B-B14F-4D97-AF65-F5344CB8AC3E}">
        <p14:creationId xmlns:p14="http://schemas.microsoft.com/office/powerpoint/2010/main" val="4008592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z="1400" b="1" dirty="0"/>
              <a:t>Are all composition relationships aggregation relationships? </a:t>
            </a:r>
            <a:endParaRPr lang="en-US" altLang="en-US" sz="1400" b="1" u="sng" dirty="0"/>
          </a:p>
          <a:p>
            <a:pPr eaLnBrk="1" hangingPunct="1"/>
            <a:endParaRPr lang="en-US" altLang="en-US" sz="1400" dirty="0"/>
          </a:p>
          <a:p>
            <a:pPr eaLnBrk="1" hangingPunct="1"/>
            <a:r>
              <a:rPr lang="en-US" altLang="en-US" sz="1400" b="1" dirty="0"/>
              <a:t>Are all aggregation relationships composition relationships? </a:t>
            </a:r>
            <a:endParaRPr lang="en-US" altLang="en-US" sz="1400" b="1" u="sng" dirty="0"/>
          </a:p>
          <a:p>
            <a:pPr eaLnBrk="1" hangingPunct="1"/>
            <a:endParaRPr lang="en-US" altLang="en-US" sz="1400" dirty="0"/>
          </a:p>
          <a:p>
            <a:pPr eaLnBrk="1" hangingPunct="1"/>
            <a:r>
              <a:rPr lang="en-US" altLang="en-US" sz="1400" b="1" dirty="0"/>
              <a:t>Was this the same diamond we used on the prior slide? </a:t>
            </a:r>
            <a:endParaRPr lang="en-US" altLang="en-US" sz="1400" b="1" dirty="0" smtClean="0"/>
          </a:p>
          <a:p>
            <a:pPr eaLnBrk="1" hangingPunct="1"/>
            <a:endParaRPr lang="en-US" altLang="en-US" sz="1400" dirty="0"/>
          </a:p>
          <a:p>
            <a:pPr eaLnBrk="1" hangingPunct="1"/>
            <a:r>
              <a:rPr lang="en-US" altLang="en-US" sz="1400" b="1" dirty="0"/>
              <a:t>Why is the book class composition &amp; the team class on the prior slide aggregation? </a:t>
            </a:r>
            <a:endParaRPr lang="en-US" dirty="0"/>
          </a:p>
        </p:txBody>
      </p:sp>
      <p:sp>
        <p:nvSpPr>
          <p:cNvPr id="4" name="Slide Number Placeholder 3"/>
          <p:cNvSpPr>
            <a:spLocks noGrp="1"/>
          </p:cNvSpPr>
          <p:nvPr>
            <p:ph type="sldNum" sz="quarter" idx="10"/>
          </p:nvPr>
        </p:nvSpPr>
        <p:spPr/>
        <p:txBody>
          <a:bodyPr/>
          <a:lstStyle/>
          <a:p>
            <a:fld id="{42403070-B50B-42CE-9BA3-9B35B4762B06}" type="slidenum">
              <a:rPr lang="en-US" smtClean="0"/>
              <a:pPr/>
              <a:t>12</a:t>
            </a:fld>
            <a:endParaRPr lang="en-US"/>
          </a:p>
        </p:txBody>
      </p:sp>
    </p:spTree>
    <p:extLst>
      <p:ext uri="{BB962C8B-B14F-4D97-AF65-F5344CB8AC3E}">
        <p14:creationId xmlns:p14="http://schemas.microsoft.com/office/powerpoint/2010/main" val="690226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400" b="1" dirty="0"/>
              <a:t>What is an association relationship? </a:t>
            </a:r>
            <a:r>
              <a:rPr lang="en-US" dirty="0"/>
              <a:t> </a:t>
            </a:r>
          </a:p>
        </p:txBody>
      </p:sp>
      <p:sp>
        <p:nvSpPr>
          <p:cNvPr id="4" name="Slide Number Placeholder 3"/>
          <p:cNvSpPr>
            <a:spLocks noGrp="1"/>
          </p:cNvSpPr>
          <p:nvPr>
            <p:ph type="sldNum" sz="quarter" idx="10"/>
          </p:nvPr>
        </p:nvSpPr>
        <p:spPr/>
        <p:txBody>
          <a:bodyPr/>
          <a:lstStyle/>
          <a:p>
            <a:fld id="{42403070-B50B-42CE-9BA3-9B35B4762B06}" type="slidenum">
              <a:rPr lang="en-US" smtClean="0"/>
              <a:pPr/>
              <a:t>13</a:t>
            </a:fld>
            <a:endParaRPr lang="en-US"/>
          </a:p>
        </p:txBody>
      </p:sp>
    </p:spTree>
    <p:extLst>
      <p:ext uri="{BB962C8B-B14F-4D97-AF65-F5344CB8AC3E}">
        <p14:creationId xmlns:p14="http://schemas.microsoft.com/office/powerpoint/2010/main" val="3664217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buFontTx/>
              <a:buNone/>
            </a:pPr>
            <a:r>
              <a:rPr lang="en-US" altLang="en-US" sz="1400" b="1" dirty="0" smtClean="0"/>
              <a:t>Another name for Multiplicities is Cardinality. What is Multiplicity or Cardinality? </a:t>
            </a:r>
            <a:endParaRPr lang="en-US" altLang="en-US" sz="1400" b="1" dirty="0" smtClean="0"/>
          </a:p>
          <a:p>
            <a:pPr marL="0" indent="0" eaLnBrk="1" hangingPunct="1">
              <a:buFontTx/>
              <a:buNone/>
            </a:pPr>
            <a:endParaRPr lang="en-US" altLang="en-US" sz="1400" dirty="0" smtClean="0"/>
          </a:p>
          <a:p>
            <a:pPr marL="0" indent="0" eaLnBrk="1" hangingPunct="1">
              <a:buFontTx/>
              <a:buNone/>
            </a:pPr>
            <a:r>
              <a:rPr lang="en-US" altLang="en-US" sz="1400" b="1" dirty="0" smtClean="0"/>
              <a:t>Are</a:t>
            </a:r>
            <a:r>
              <a:rPr lang="en-US" altLang="en-US" sz="1400" b="1" baseline="0" dirty="0" smtClean="0"/>
              <a:t> these </a:t>
            </a:r>
            <a:r>
              <a:rPr lang="en-US" altLang="en-US" sz="1400" b="1" dirty="0" smtClean="0"/>
              <a:t>relationships are bidirectional? </a:t>
            </a:r>
            <a:endParaRPr lang="en-US" altLang="en-US" sz="1400" b="1" dirty="0" smtClean="0"/>
          </a:p>
          <a:p>
            <a:pPr marL="0" indent="0" eaLnBrk="1" hangingPunct="1">
              <a:buFontTx/>
              <a:buNone/>
            </a:pPr>
            <a:endParaRPr lang="en-US" altLang="en-US" sz="1400" dirty="0" smtClean="0"/>
          </a:p>
          <a:p>
            <a:pPr marL="0" indent="0" eaLnBrk="1" hangingPunct="1">
              <a:buFontTx/>
              <a:buNone/>
            </a:pPr>
            <a:r>
              <a:rPr lang="en-US" altLang="en-US" sz="1400" b="1" dirty="0" smtClean="0"/>
              <a:t>Does</a:t>
            </a:r>
            <a:r>
              <a:rPr lang="en-US" altLang="en-US" sz="1400" b="1" baseline="0" dirty="0" smtClean="0"/>
              <a:t> that fact that </a:t>
            </a:r>
            <a:r>
              <a:rPr lang="en-US" altLang="en-US" sz="1400" b="1" dirty="0" smtClean="0"/>
              <a:t>all relationships are bidirectional impact Multiplicities is Cardinality?</a:t>
            </a:r>
            <a:r>
              <a:rPr lang="en-US" altLang="en-US" sz="1400" b="1" baseline="0" dirty="0" smtClean="0"/>
              <a:t> </a:t>
            </a:r>
            <a:endParaRPr lang="en-US" altLang="en-US" sz="1400" b="0" baseline="0" dirty="0" smtClean="0"/>
          </a:p>
          <a:p>
            <a:endParaRPr lang="en-US" dirty="0"/>
          </a:p>
        </p:txBody>
      </p:sp>
      <p:sp>
        <p:nvSpPr>
          <p:cNvPr id="4" name="Slide Number Placeholder 3"/>
          <p:cNvSpPr>
            <a:spLocks noGrp="1"/>
          </p:cNvSpPr>
          <p:nvPr>
            <p:ph type="sldNum" sz="quarter" idx="10"/>
          </p:nvPr>
        </p:nvSpPr>
        <p:spPr/>
        <p:txBody>
          <a:bodyPr/>
          <a:lstStyle/>
          <a:p>
            <a:fld id="{42403070-B50B-42CE-9BA3-9B35B4762B06}" type="slidenum">
              <a:rPr lang="en-US" smtClean="0"/>
              <a:pPr/>
              <a:t>14</a:t>
            </a:fld>
            <a:endParaRPr lang="en-US"/>
          </a:p>
        </p:txBody>
      </p:sp>
    </p:spTree>
    <p:extLst>
      <p:ext uri="{BB962C8B-B14F-4D97-AF65-F5344CB8AC3E}">
        <p14:creationId xmlns:p14="http://schemas.microsoft.com/office/powerpoint/2010/main" val="3282891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z="1400" b="1" dirty="0" smtClean="0"/>
              <a:t>What is a recursive relationship? </a:t>
            </a:r>
            <a:endParaRPr lang="en-US" altLang="en-US" sz="1400" b="1" dirty="0" smtClean="0"/>
          </a:p>
          <a:p>
            <a:pPr eaLnBrk="1" hangingPunct="1"/>
            <a:endParaRPr lang="en-US" altLang="en-US" sz="1400" b="1" dirty="0" smtClean="0"/>
          </a:p>
          <a:p>
            <a:pPr eaLnBrk="1" hangingPunct="1"/>
            <a:r>
              <a:rPr lang="en-US" altLang="en-US" sz="1400" b="1" dirty="0" smtClean="0"/>
              <a:t>Who can describe this diagram? </a:t>
            </a:r>
            <a:endParaRPr lang="en-US" altLang="en-US" sz="1400" b="1" dirty="0" smtClean="0"/>
          </a:p>
          <a:p>
            <a:pPr eaLnBrk="1" hangingPunct="1"/>
            <a:endParaRPr lang="en-US" altLang="en-US" sz="1400" b="1" dirty="0" smtClean="0"/>
          </a:p>
          <a:p>
            <a:pPr eaLnBrk="1" hangingPunct="1"/>
            <a:r>
              <a:rPr lang="en-US" altLang="en-US" sz="1400" b="1" dirty="0" smtClean="0"/>
              <a:t>What are some other examples of recursive relationships? </a:t>
            </a:r>
            <a:endParaRPr lang="en-US" altLang="en-US" sz="1400" dirty="0" smtClean="0"/>
          </a:p>
        </p:txBody>
      </p:sp>
      <p:sp>
        <p:nvSpPr>
          <p:cNvPr id="4" name="Slide Number Placeholder 3"/>
          <p:cNvSpPr>
            <a:spLocks noGrp="1"/>
          </p:cNvSpPr>
          <p:nvPr>
            <p:ph type="sldNum" sz="quarter" idx="10"/>
          </p:nvPr>
        </p:nvSpPr>
        <p:spPr/>
        <p:txBody>
          <a:bodyPr/>
          <a:lstStyle/>
          <a:p>
            <a:fld id="{16A030EB-2AC2-2A40-8A6B-96C13BD3390B}" type="slidenum">
              <a:rPr lang="en-US" smtClean="0"/>
              <a:pPr/>
              <a:t>15</a:t>
            </a:fld>
            <a:endParaRPr lang="en-US"/>
          </a:p>
        </p:txBody>
      </p:sp>
    </p:spTree>
    <p:extLst>
      <p:ext uri="{BB962C8B-B14F-4D97-AF65-F5344CB8AC3E}">
        <p14:creationId xmlns:p14="http://schemas.microsoft.com/office/powerpoint/2010/main" val="12533584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16</a:t>
            </a:fld>
            <a:endParaRPr lang="en-US"/>
          </a:p>
        </p:txBody>
      </p:sp>
    </p:spTree>
    <p:extLst>
      <p:ext uri="{BB962C8B-B14F-4D97-AF65-F5344CB8AC3E}">
        <p14:creationId xmlns:p14="http://schemas.microsoft.com/office/powerpoint/2010/main" val="42106273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17</a:t>
            </a:fld>
            <a:endParaRPr lang="en-US"/>
          </a:p>
        </p:txBody>
      </p:sp>
    </p:spTree>
    <p:extLst>
      <p:ext uri="{BB962C8B-B14F-4D97-AF65-F5344CB8AC3E}">
        <p14:creationId xmlns:p14="http://schemas.microsoft.com/office/powerpoint/2010/main" val="2275810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18</a:t>
            </a:fld>
            <a:endParaRPr lang="en-US"/>
          </a:p>
        </p:txBody>
      </p:sp>
    </p:spTree>
    <p:extLst>
      <p:ext uri="{BB962C8B-B14F-4D97-AF65-F5344CB8AC3E}">
        <p14:creationId xmlns:p14="http://schemas.microsoft.com/office/powerpoint/2010/main" val="1127286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19</a:t>
            </a:fld>
            <a:endParaRPr lang="en-US"/>
          </a:p>
        </p:txBody>
      </p:sp>
    </p:spTree>
    <p:extLst>
      <p:ext uri="{BB962C8B-B14F-4D97-AF65-F5344CB8AC3E}">
        <p14:creationId xmlns:p14="http://schemas.microsoft.com/office/powerpoint/2010/main" val="3498492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400" b="1" dirty="0" smtClean="0">
                <a:latin typeface="Times New Roman" panose="02020603050405020304" pitchFamily="18" charset="0"/>
                <a:cs typeface="Times New Roman" panose="02020603050405020304" pitchFamily="18" charset="0"/>
              </a:rPr>
              <a:t>What do Functional models represent? </a:t>
            </a:r>
            <a:endParaRPr lang="en-US" sz="1400" b="1" dirty="0" smtClean="0">
              <a:latin typeface="Times New Roman" panose="02020603050405020304" pitchFamily="18" charset="0"/>
              <a:cs typeface="Times New Roman" panose="02020603050405020304" pitchFamily="18" charset="0"/>
            </a:endParaRPr>
          </a:p>
          <a:p>
            <a:pPr algn="l"/>
            <a:endParaRPr lang="en-US" sz="1400" dirty="0" smtClean="0">
              <a:latin typeface="Times New Roman" panose="02020603050405020304" pitchFamily="18" charset="0"/>
              <a:cs typeface="Times New Roman" panose="02020603050405020304" pitchFamily="18" charset="0"/>
            </a:endParaRPr>
          </a:p>
          <a:p>
            <a:pPr algn="l">
              <a:spcBef>
                <a:spcPts val="600"/>
              </a:spcBef>
            </a:pPr>
            <a:r>
              <a:rPr lang="en-US" sz="1400" b="1" dirty="0" smtClean="0">
                <a:latin typeface="Times New Roman" panose="02020603050405020304" pitchFamily="18" charset="0"/>
                <a:cs typeface="Times New Roman" panose="02020603050405020304" pitchFamily="18" charset="0"/>
              </a:rPr>
              <a:t>What do Structural models represent? </a:t>
            </a:r>
            <a:endParaRPr lang="en-US" sz="1400" b="1" dirty="0" smtClean="0">
              <a:latin typeface="Times New Roman" panose="02020603050405020304" pitchFamily="18" charset="0"/>
              <a:cs typeface="Times New Roman" panose="02020603050405020304" pitchFamily="18" charset="0"/>
            </a:endParaRPr>
          </a:p>
          <a:p>
            <a:pPr algn="l">
              <a:spcBef>
                <a:spcPts val="600"/>
              </a:spcBef>
            </a:pPr>
            <a:endParaRPr lang="en-US" sz="1400" b="1" u="sng" dirty="0" smtClean="0">
              <a:latin typeface="Times New Roman" panose="02020603050405020304" pitchFamily="18" charset="0"/>
              <a:cs typeface="Times New Roman" panose="02020603050405020304" pitchFamily="18" charset="0"/>
            </a:endParaRPr>
          </a:p>
          <a:p>
            <a:pPr algn="l">
              <a:spcBef>
                <a:spcPts val="600"/>
              </a:spcBef>
            </a:pPr>
            <a:r>
              <a:rPr lang="en-US" sz="1400" b="1" u="none" dirty="0" smtClean="0">
                <a:latin typeface="Times New Roman" panose="02020603050405020304" pitchFamily="18" charset="0"/>
                <a:cs typeface="Times New Roman" panose="02020603050405020304" pitchFamily="18" charset="0"/>
              </a:rPr>
              <a:t>Do the users &amp; analysts receive any ancillary benefits from creating structural models? </a:t>
            </a:r>
            <a:endParaRPr lang="en-US" sz="1400" b="0" u="none" dirty="0" smtClean="0">
              <a:latin typeface="Times New Roman" panose="02020603050405020304" pitchFamily="18" charset="0"/>
              <a:cs typeface="Times New Roman" panose="02020603050405020304" pitchFamily="18" charset="0"/>
            </a:endParaRPr>
          </a:p>
          <a:p>
            <a:pPr algn="l">
              <a:spcBef>
                <a:spcPts val="600"/>
              </a:spcBef>
            </a:pPr>
            <a:endParaRPr lang="en-US" sz="1400" b="0" u="none" dirty="0" smtClean="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600"/>
              </a:spcBef>
              <a:spcAft>
                <a:spcPts val="0"/>
              </a:spcAft>
              <a:buClrTx/>
              <a:buSzTx/>
              <a:buFontTx/>
              <a:buNone/>
              <a:tabLst/>
              <a:defRPr/>
            </a:pPr>
            <a:r>
              <a:rPr lang="en-US" sz="1400" b="1" dirty="0" smtClean="0">
                <a:latin typeface="Times New Roman" panose="02020603050405020304" pitchFamily="18" charset="0"/>
                <a:cs typeface="Times New Roman" panose="02020603050405020304" pitchFamily="18" charset="0"/>
              </a:rPr>
              <a:t>What are system objects? </a:t>
            </a:r>
            <a:endParaRPr lang="en-US" sz="1400" b="1" u="sng" baseline="0" dirty="0" smtClean="0">
              <a:latin typeface="Times New Roman" panose="02020603050405020304" pitchFamily="18" charset="0"/>
              <a:cs typeface="Times New Roman" panose="02020603050405020304" pitchFamily="18" charset="0"/>
            </a:endParaRPr>
          </a:p>
          <a:p>
            <a:pPr algn="l">
              <a:spcBef>
                <a:spcPts val="600"/>
              </a:spcBef>
            </a:pPr>
            <a:endParaRPr lang="en-US" sz="1400" b="0" u="none" dirty="0" smtClean="0">
              <a:latin typeface="Times New Roman" panose="02020603050405020304" pitchFamily="18" charset="0"/>
              <a:cs typeface="Times New Roman" panose="02020603050405020304" pitchFamily="18" charset="0"/>
            </a:endParaRPr>
          </a:p>
          <a:p>
            <a:pPr lvl="1" algn="l">
              <a:spcBef>
                <a:spcPts val="600"/>
              </a:spcBef>
            </a:pPr>
            <a:endParaRPr lang="en-US" sz="1400" dirty="0" smtClean="0">
              <a:latin typeface="Times New Roman" panose="02020603050405020304" pitchFamily="18" charset="0"/>
              <a:cs typeface="Times New Roman" panose="02020603050405020304" pitchFamily="18" charset="0"/>
            </a:endParaRPr>
          </a:p>
          <a:p>
            <a:pPr lvl="0" algn="l">
              <a:spcBef>
                <a:spcPts val="600"/>
              </a:spcBef>
            </a:pPr>
            <a:r>
              <a:rPr lang="en-US" sz="1400" b="1" u="none" baseline="0" dirty="0" smtClean="0">
                <a:latin typeface="Times New Roman" panose="02020603050405020304" pitchFamily="18" charset="0"/>
                <a:cs typeface="Times New Roman" panose="02020603050405020304" pitchFamily="18" charset="0"/>
              </a:rPr>
              <a:t>.</a:t>
            </a:r>
            <a:endParaRPr lang="en-US" sz="1400" b="1" u="none"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2403070-B50B-42CE-9BA3-9B35B4762B06}" type="slidenum">
              <a:rPr lang="en-US" smtClean="0"/>
              <a:pPr/>
              <a:t>2</a:t>
            </a:fld>
            <a:endParaRPr lang="en-US"/>
          </a:p>
        </p:txBody>
      </p:sp>
    </p:spTree>
    <p:extLst>
      <p:ext uri="{BB962C8B-B14F-4D97-AF65-F5344CB8AC3E}">
        <p14:creationId xmlns:p14="http://schemas.microsoft.com/office/powerpoint/2010/main" val="12360195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03070-B50B-42CE-9BA3-9B35B4762B06}" type="slidenum">
              <a:rPr lang="en-US" smtClean="0"/>
              <a:pPr/>
              <a:t>20</a:t>
            </a:fld>
            <a:endParaRPr lang="en-US"/>
          </a:p>
        </p:txBody>
      </p:sp>
    </p:spTree>
    <p:extLst>
      <p:ext uri="{BB962C8B-B14F-4D97-AF65-F5344CB8AC3E}">
        <p14:creationId xmlns:p14="http://schemas.microsoft.com/office/powerpoint/2010/main" val="7131454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21</a:t>
            </a:fld>
            <a:endParaRPr lang="en-US"/>
          </a:p>
        </p:txBody>
      </p:sp>
    </p:spTree>
    <p:extLst>
      <p:ext uri="{BB962C8B-B14F-4D97-AF65-F5344CB8AC3E}">
        <p14:creationId xmlns:p14="http://schemas.microsoft.com/office/powerpoint/2010/main" val="981919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22</a:t>
            </a:fld>
            <a:endParaRPr lang="en-US"/>
          </a:p>
        </p:txBody>
      </p:sp>
    </p:spTree>
    <p:extLst>
      <p:ext uri="{BB962C8B-B14F-4D97-AF65-F5344CB8AC3E}">
        <p14:creationId xmlns:p14="http://schemas.microsoft.com/office/powerpoint/2010/main" val="5077803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03070-B50B-42CE-9BA3-9B35B4762B06}" type="slidenum">
              <a:rPr lang="en-US" smtClean="0"/>
              <a:pPr/>
              <a:t>23</a:t>
            </a:fld>
            <a:endParaRPr lang="en-US"/>
          </a:p>
        </p:txBody>
      </p:sp>
    </p:spTree>
    <p:extLst>
      <p:ext uri="{BB962C8B-B14F-4D97-AF65-F5344CB8AC3E}">
        <p14:creationId xmlns:p14="http://schemas.microsoft.com/office/powerpoint/2010/main" val="12454753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03070-B50B-42CE-9BA3-9B35B4762B06}" type="slidenum">
              <a:rPr lang="en-US" smtClean="0"/>
              <a:pPr/>
              <a:t>24</a:t>
            </a:fld>
            <a:endParaRPr lang="en-US"/>
          </a:p>
        </p:txBody>
      </p:sp>
    </p:spTree>
    <p:extLst>
      <p:ext uri="{BB962C8B-B14F-4D97-AF65-F5344CB8AC3E}">
        <p14:creationId xmlns:p14="http://schemas.microsoft.com/office/powerpoint/2010/main" val="10571004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03070-B50B-42CE-9BA3-9B35B4762B06}" type="slidenum">
              <a:rPr lang="en-US" smtClean="0"/>
              <a:pPr/>
              <a:t>25</a:t>
            </a:fld>
            <a:endParaRPr lang="en-US"/>
          </a:p>
        </p:txBody>
      </p:sp>
    </p:spTree>
    <p:extLst>
      <p:ext uri="{BB962C8B-B14F-4D97-AF65-F5344CB8AC3E}">
        <p14:creationId xmlns:p14="http://schemas.microsoft.com/office/powerpoint/2010/main" val="18198578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03070-B50B-42CE-9BA3-9B35B4762B06}" type="slidenum">
              <a:rPr lang="en-US" smtClean="0"/>
              <a:pPr/>
              <a:t>26</a:t>
            </a:fld>
            <a:endParaRPr lang="en-US"/>
          </a:p>
        </p:txBody>
      </p:sp>
    </p:spTree>
    <p:extLst>
      <p:ext uri="{BB962C8B-B14F-4D97-AF65-F5344CB8AC3E}">
        <p14:creationId xmlns:p14="http://schemas.microsoft.com/office/powerpoint/2010/main" val="35487127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03070-B50B-42CE-9BA3-9B35B4762B06}" type="slidenum">
              <a:rPr lang="en-US" smtClean="0"/>
              <a:pPr/>
              <a:t>27</a:t>
            </a:fld>
            <a:endParaRPr lang="en-US"/>
          </a:p>
        </p:txBody>
      </p:sp>
    </p:spTree>
    <p:extLst>
      <p:ext uri="{BB962C8B-B14F-4D97-AF65-F5344CB8AC3E}">
        <p14:creationId xmlns:p14="http://schemas.microsoft.com/office/powerpoint/2010/main" val="16315686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03070-B50B-42CE-9BA3-9B35B4762B06}" type="slidenum">
              <a:rPr lang="en-US" smtClean="0"/>
              <a:pPr/>
              <a:t>28</a:t>
            </a:fld>
            <a:endParaRPr lang="en-US"/>
          </a:p>
        </p:txBody>
      </p:sp>
    </p:spTree>
    <p:extLst>
      <p:ext uri="{BB962C8B-B14F-4D97-AF65-F5344CB8AC3E}">
        <p14:creationId xmlns:p14="http://schemas.microsoft.com/office/powerpoint/2010/main" val="25557686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Tx/>
              <a:buNone/>
            </a:pPr>
            <a:r>
              <a:rPr lang="en-US" altLang="en-US" sz="1400" b="1" dirty="0">
                <a:latin typeface="Arial" panose="020B0604020202020204" pitchFamily="34" charset="0"/>
                <a:cs typeface="Arial" panose="020B0604020202020204" pitchFamily="34" charset="0"/>
              </a:rPr>
              <a:t>What is Brainstorming? </a:t>
            </a:r>
            <a:r>
              <a:rPr lang="en-US" altLang="en-US" sz="1400" b="1" u="sng" dirty="0" smtClean="0">
                <a:latin typeface="Arial" panose="020B0604020202020204" pitchFamily="34" charset="0"/>
                <a:cs typeface="Arial" panose="020B0604020202020204" pitchFamily="34" charset="0"/>
              </a:rPr>
              <a:t>Brainstorming</a:t>
            </a:r>
          </a:p>
          <a:p>
            <a:pPr eaLnBrk="1" hangingPunct="1">
              <a:buFontTx/>
              <a:buNone/>
            </a:pPr>
            <a:endParaRPr lang="en-US" altLang="en-US" sz="1400" dirty="0" smtClean="0">
              <a:latin typeface="Arial" panose="020B0604020202020204" pitchFamily="34" charset="0"/>
              <a:cs typeface="Arial" panose="020B0604020202020204" pitchFamily="34" charset="0"/>
            </a:endParaRPr>
          </a:p>
          <a:p>
            <a:pPr algn="l" eaLnBrk="1" hangingPunct="1">
              <a:buFontTx/>
              <a:buNone/>
            </a:pPr>
            <a:r>
              <a:rPr lang="en-US" altLang="en-US" sz="1400" b="1" dirty="0" smtClean="0">
                <a:latin typeface="Arial" panose="020B0604020202020204" pitchFamily="34" charset="0"/>
                <a:cs typeface="Arial" panose="020B0604020202020204" pitchFamily="34" charset="0"/>
              </a:rPr>
              <a:t>What is textual analysis? </a:t>
            </a:r>
            <a:endParaRPr lang="en-US" altLang="en-US" sz="1400" b="1" u="sng"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42403070-B50B-42CE-9BA3-9B35B4762B06}" type="slidenum">
              <a:rPr lang="en-US" smtClean="0"/>
              <a:pPr/>
              <a:t>29</a:t>
            </a:fld>
            <a:endParaRPr lang="en-US"/>
          </a:p>
        </p:txBody>
      </p:sp>
    </p:spTree>
    <p:extLst>
      <p:ext uri="{BB962C8B-B14F-4D97-AF65-F5344CB8AC3E}">
        <p14:creationId xmlns:p14="http://schemas.microsoft.com/office/powerpoint/2010/main" val="1761028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4974">
              <a:defRPr/>
            </a:pPr>
            <a:r>
              <a:rPr lang="en-US" sz="1400" b="1" dirty="0"/>
              <a:t>Why are assumptions important to a structural model? </a:t>
            </a:r>
            <a:endParaRPr lang="en-US" b="0" dirty="0"/>
          </a:p>
        </p:txBody>
      </p:sp>
      <p:sp>
        <p:nvSpPr>
          <p:cNvPr id="4" name="Slide Number Placeholder 3"/>
          <p:cNvSpPr>
            <a:spLocks noGrp="1"/>
          </p:cNvSpPr>
          <p:nvPr>
            <p:ph type="sldNum" sz="quarter" idx="10"/>
          </p:nvPr>
        </p:nvSpPr>
        <p:spPr/>
        <p:txBody>
          <a:bodyPr/>
          <a:lstStyle/>
          <a:p>
            <a:fld id="{42403070-B50B-42CE-9BA3-9B35B4762B06}" type="slidenum">
              <a:rPr lang="en-US" smtClean="0"/>
              <a:pPr/>
              <a:t>3</a:t>
            </a:fld>
            <a:endParaRPr lang="en-US"/>
          </a:p>
        </p:txBody>
      </p:sp>
    </p:spTree>
    <p:extLst>
      <p:ext uri="{BB962C8B-B14F-4D97-AF65-F5344CB8AC3E}">
        <p14:creationId xmlns:p14="http://schemas.microsoft.com/office/powerpoint/2010/main" val="9458579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32E46E7-55CA-4EF4-A80A-8F39978B5CC4}" type="slidenum">
              <a:rPr lang="en-US" altLang="en-US" smtClean="0"/>
              <a:pPr>
                <a:spcBef>
                  <a:spcPct val="0"/>
                </a:spcBef>
              </a:pPr>
              <a:t>30</a:t>
            </a:fld>
            <a:endParaRPr lang="en-US" altLang="en-US" smtClean="0"/>
          </a:p>
        </p:txBody>
      </p:sp>
      <p:sp>
        <p:nvSpPr>
          <p:cNvPr id="94211" name="Rectangle 2"/>
          <p:cNvSpPr>
            <a:spLocks noGrp="1" noRot="1" noChangeAspect="1" noChangeArrowheads="1" noTextEdit="1"/>
          </p:cNvSpPr>
          <p:nvPr>
            <p:ph type="sldImg"/>
          </p:nvPr>
        </p:nvSpPr>
        <p:spPr>
          <a:xfrm>
            <a:off x="1150938" y="690563"/>
            <a:ext cx="4557712" cy="3417887"/>
          </a:xfrm>
          <a:ln/>
        </p:spPr>
      </p:sp>
      <p:sp>
        <p:nvSpPr>
          <p:cNvPr id="94212"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No additional notes.</a:t>
            </a:r>
          </a:p>
        </p:txBody>
      </p:sp>
    </p:spTree>
    <p:extLst>
      <p:ext uri="{BB962C8B-B14F-4D97-AF65-F5344CB8AC3E}">
        <p14:creationId xmlns:p14="http://schemas.microsoft.com/office/powerpoint/2010/main" val="5177643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F32CB77-CBE9-4412-9471-8B663DFC1361}" type="slidenum">
              <a:rPr lang="en-US" altLang="en-US" smtClean="0"/>
              <a:pPr>
                <a:spcBef>
                  <a:spcPct val="0"/>
                </a:spcBef>
              </a:pPr>
              <a:t>31</a:t>
            </a:fld>
            <a:endParaRPr lang="en-US" altLang="en-US" smtClean="0"/>
          </a:p>
        </p:txBody>
      </p:sp>
      <p:sp>
        <p:nvSpPr>
          <p:cNvPr id="96259" name="Rectangle 2"/>
          <p:cNvSpPr>
            <a:spLocks noGrp="1" noRot="1" noChangeAspect="1" noChangeArrowheads="1" noTextEdit="1"/>
          </p:cNvSpPr>
          <p:nvPr>
            <p:ph type="sldImg"/>
          </p:nvPr>
        </p:nvSpPr>
        <p:spPr>
          <a:xfrm>
            <a:off x="1150938" y="690563"/>
            <a:ext cx="4557712" cy="3417887"/>
          </a:xfrm>
          <a:ln/>
        </p:spPr>
      </p:sp>
      <p:sp>
        <p:nvSpPr>
          <p:cNvPr id="96260"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No additional notes.</a:t>
            </a:r>
          </a:p>
        </p:txBody>
      </p:sp>
    </p:spTree>
    <p:extLst>
      <p:ext uri="{BB962C8B-B14F-4D97-AF65-F5344CB8AC3E}">
        <p14:creationId xmlns:p14="http://schemas.microsoft.com/office/powerpoint/2010/main" val="11676367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64DEC3A-D787-4B59-AAC7-C48C43482823}" type="slidenum">
              <a:rPr lang="en-US" altLang="en-US" smtClean="0"/>
              <a:pPr>
                <a:spcBef>
                  <a:spcPct val="0"/>
                </a:spcBef>
              </a:pPr>
              <a:t>32</a:t>
            </a:fld>
            <a:endParaRPr lang="en-US" altLang="en-US" smtClean="0"/>
          </a:p>
        </p:txBody>
      </p:sp>
      <p:sp>
        <p:nvSpPr>
          <p:cNvPr id="98307" name="Rectangle 2"/>
          <p:cNvSpPr>
            <a:spLocks noGrp="1" noRot="1" noChangeAspect="1" noChangeArrowheads="1" noTextEdit="1"/>
          </p:cNvSpPr>
          <p:nvPr>
            <p:ph type="sldImg"/>
          </p:nvPr>
        </p:nvSpPr>
        <p:spPr>
          <a:xfrm>
            <a:off x="1150938" y="690563"/>
            <a:ext cx="4557712" cy="3417887"/>
          </a:xfrm>
          <a:ln/>
        </p:spPr>
      </p:sp>
      <p:sp>
        <p:nvSpPr>
          <p:cNvPr id="98308"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7556331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A593ABB-13AF-4E13-85A1-8F146D932910}" type="slidenum">
              <a:rPr lang="en-US" altLang="en-US" smtClean="0"/>
              <a:pPr>
                <a:spcBef>
                  <a:spcPct val="0"/>
                </a:spcBef>
              </a:pPr>
              <a:t>33</a:t>
            </a:fld>
            <a:endParaRPr lang="en-US" alt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No additional notes.</a:t>
            </a:r>
          </a:p>
        </p:txBody>
      </p:sp>
    </p:spTree>
    <p:extLst>
      <p:ext uri="{BB962C8B-B14F-4D97-AF65-F5344CB8AC3E}">
        <p14:creationId xmlns:p14="http://schemas.microsoft.com/office/powerpoint/2010/main" val="9834810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smtClean="0">
                <a:latin typeface="Arial" panose="020B0604020202020204" pitchFamily="34" charset="0"/>
                <a:cs typeface="Arial" panose="020B0604020202020204" pitchFamily="34" charset="0"/>
              </a:rPr>
              <a:t>What are some examples</a:t>
            </a:r>
            <a:r>
              <a:rPr lang="en-US" sz="1400" b="1" baseline="0" dirty="0" smtClean="0">
                <a:latin typeface="Arial" panose="020B0604020202020204" pitchFamily="34" charset="0"/>
                <a:cs typeface="Arial" panose="020B0604020202020204" pitchFamily="34" charset="0"/>
              </a:rPr>
              <a:t> of Physical Things? </a:t>
            </a:r>
            <a:endParaRPr lang="en-US" sz="1400" b="1" baseline="0" dirty="0" smtClean="0">
              <a:latin typeface="Arial" panose="020B0604020202020204" pitchFamily="34" charset="0"/>
              <a:cs typeface="Arial" panose="020B0604020202020204" pitchFamily="34" charset="0"/>
            </a:endParaRPr>
          </a:p>
          <a:p>
            <a:endParaRPr lang="en-US" sz="1400" baseline="0" dirty="0" smtClean="0">
              <a:latin typeface="Arial" panose="020B0604020202020204" pitchFamily="34" charset="0"/>
              <a:cs typeface="Arial" panose="020B0604020202020204" pitchFamily="34" charset="0"/>
            </a:endParaRPr>
          </a:p>
          <a:p>
            <a:r>
              <a:rPr lang="en-US" sz="1400" b="1" dirty="0" smtClean="0">
                <a:latin typeface="Arial" panose="020B0604020202020204" pitchFamily="34" charset="0"/>
                <a:cs typeface="Arial" panose="020B0604020202020204" pitchFamily="34" charset="0"/>
              </a:rPr>
              <a:t>What are some examples</a:t>
            </a:r>
            <a:r>
              <a:rPr lang="en-US" sz="1400" b="1" baseline="0" dirty="0" smtClean="0">
                <a:latin typeface="Arial" panose="020B0604020202020204" pitchFamily="34" charset="0"/>
                <a:cs typeface="Arial" panose="020B0604020202020204" pitchFamily="34" charset="0"/>
              </a:rPr>
              <a:t> of Events? </a:t>
            </a:r>
            <a:endParaRPr lang="en-US" sz="1400" b="1" baseline="0" dirty="0" smtClean="0">
              <a:latin typeface="Arial" panose="020B0604020202020204" pitchFamily="34" charset="0"/>
              <a:cs typeface="Arial" panose="020B0604020202020204" pitchFamily="34" charset="0"/>
            </a:endParaRPr>
          </a:p>
          <a:p>
            <a:endParaRPr lang="en-US" sz="1400" baseline="0" dirty="0" smtClean="0">
              <a:latin typeface="Arial" panose="020B0604020202020204" pitchFamily="34" charset="0"/>
              <a:cs typeface="Arial" panose="020B0604020202020204" pitchFamily="34" charset="0"/>
            </a:endParaRPr>
          </a:p>
          <a:p>
            <a:r>
              <a:rPr lang="en-US" sz="1400" baseline="0" dirty="0" smtClean="0">
                <a:latin typeface="Arial" panose="020B0604020202020204" pitchFamily="34" charset="0"/>
                <a:cs typeface="Arial" panose="020B0604020202020204" pitchFamily="34" charset="0"/>
              </a:rPr>
              <a:t> </a:t>
            </a:r>
            <a:r>
              <a:rPr lang="en-US" sz="1400" b="1" dirty="0" smtClean="0">
                <a:latin typeface="Arial" panose="020B0604020202020204" pitchFamily="34" charset="0"/>
                <a:cs typeface="Arial" panose="020B0604020202020204" pitchFamily="34" charset="0"/>
              </a:rPr>
              <a:t>What are some examples</a:t>
            </a:r>
            <a:r>
              <a:rPr lang="en-US" sz="1400" b="1" baseline="0" dirty="0" smtClean="0">
                <a:latin typeface="Arial" panose="020B0604020202020204" pitchFamily="34" charset="0"/>
                <a:cs typeface="Arial" panose="020B0604020202020204" pitchFamily="34" charset="0"/>
              </a:rPr>
              <a:t> of Roles? </a:t>
            </a:r>
            <a:endParaRPr lang="en-US" sz="1400" b="1" baseline="0" dirty="0" smtClean="0">
              <a:latin typeface="Arial" panose="020B0604020202020204" pitchFamily="34" charset="0"/>
              <a:cs typeface="Arial" panose="020B0604020202020204" pitchFamily="34" charset="0"/>
            </a:endParaRPr>
          </a:p>
          <a:p>
            <a:endParaRPr lang="en-US" sz="1400" baseline="0" dirty="0" smtClean="0">
              <a:latin typeface="Arial" panose="020B0604020202020204" pitchFamily="34" charset="0"/>
              <a:cs typeface="Arial" panose="020B0604020202020204" pitchFamily="34" charset="0"/>
            </a:endParaRPr>
          </a:p>
          <a:p>
            <a:r>
              <a:rPr lang="en-US" sz="1400" b="1" dirty="0" smtClean="0">
                <a:latin typeface="Arial" panose="020B0604020202020204" pitchFamily="34" charset="0"/>
                <a:cs typeface="Arial" panose="020B0604020202020204" pitchFamily="34" charset="0"/>
              </a:rPr>
              <a:t>What are some examples</a:t>
            </a:r>
            <a:r>
              <a:rPr lang="en-US" sz="1400" b="1" baseline="0" dirty="0" smtClean="0">
                <a:latin typeface="Arial" panose="020B0604020202020204" pitchFamily="34" charset="0"/>
                <a:cs typeface="Arial" panose="020B0604020202020204" pitchFamily="34" charset="0"/>
              </a:rPr>
              <a:t> of Interactions? </a:t>
            </a:r>
            <a:endParaRPr lang="en-US" sz="1400" b="1" baseline="0" dirty="0" smtClean="0">
              <a:latin typeface="Arial" panose="020B0604020202020204" pitchFamily="34" charset="0"/>
              <a:cs typeface="Arial" panose="020B0604020202020204" pitchFamily="34" charset="0"/>
            </a:endParaRPr>
          </a:p>
          <a:p>
            <a:endParaRPr lang="en-US" sz="1400" baseline="0" dirty="0" smtClean="0">
              <a:latin typeface="Arial" panose="020B0604020202020204" pitchFamily="34" charset="0"/>
              <a:cs typeface="Arial" panose="020B0604020202020204" pitchFamily="34" charset="0"/>
            </a:endParaRPr>
          </a:p>
          <a:p>
            <a:r>
              <a:rPr lang="en-US" sz="1400" b="1" dirty="0" smtClean="0">
                <a:latin typeface="Arial" panose="020B0604020202020204" pitchFamily="34" charset="0"/>
                <a:cs typeface="Arial" panose="020B0604020202020204" pitchFamily="34" charset="0"/>
              </a:rPr>
              <a:t>What are some examples</a:t>
            </a:r>
            <a:r>
              <a:rPr lang="en-US" sz="1400" b="1" baseline="0" dirty="0" smtClean="0">
                <a:latin typeface="Arial" panose="020B0604020202020204" pitchFamily="34" charset="0"/>
                <a:cs typeface="Arial" panose="020B0604020202020204" pitchFamily="34" charset="0"/>
              </a:rPr>
              <a:t> of Patterns? </a:t>
            </a:r>
            <a:endParaRPr lang="en-US" sz="1200" baseline="0" dirty="0" smtClean="0">
              <a:latin typeface="Arial" panose="020B0604020202020204" pitchFamily="34" charset="0"/>
              <a:cs typeface="Arial" panose="020B0604020202020204" pitchFamily="34" charset="0"/>
            </a:endParaRPr>
          </a:p>
          <a:p>
            <a:r>
              <a:rPr lang="en-US" sz="1400" baseline="0" dirty="0" smtClean="0">
                <a:latin typeface="Arial" panose="020B0604020202020204" pitchFamily="34" charset="0"/>
                <a:cs typeface="Arial" panose="020B0604020202020204" pitchFamily="34" charset="0"/>
              </a:rPr>
              <a:t> </a:t>
            </a:r>
            <a:endParaRPr lang="en-US" sz="1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42403070-B50B-42CE-9BA3-9B35B4762B06}" type="slidenum">
              <a:rPr lang="en-US" smtClean="0"/>
              <a:pPr/>
              <a:t>34</a:t>
            </a:fld>
            <a:endParaRPr lang="en-US"/>
          </a:p>
        </p:txBody>
      </p:sp>
    </p:spTree>
    <p:extLst>
      <p:ext uri="{BB962C8B-B14F-4D97-AF65-F5344CB8AC3E}">
        <p14:creationId xmlns:p14="http://schemas.microsoft.com/office/powerpoint/2010/main" val="2159037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400" b="1" dirty="0" smtClean="0">
                <a:latin typeface="Arial" panose="020B0604020202020204" pitchFamily="34" charset="0"/>
                <a:cs typeface="Arial" panose="020B0604020202020204" pitchFamily="34" charset="0"/>
              </a:rPr>
              <a:t>What are CRC (Class Responsibility Collaboration) cards?</a:t>
            </a:r>
            <a:r>
              <a:rPr lang="en-US" sz="1400" b="1" baseline="0" dirty="0" smtClean="0">
                <a:latin typeface="Arial" panose="020B0604020202020204" pitchFamily="34" charset="0"/>
                <a:cs typeface="Arial" panose="020B0604020202020204" pitchFamily="34" charset="0"/>
              </a:rPr>
              <a:t> </a:t>
            </a:r>
            <a:endParaRPr lang="en-US" sz="1400" b="1" baseline="0" dirty="0" smtClean="0">
              <a:latin typeface="Arial" panose="020B0604020202020204" pitchFamily="34" charset="0"/>
              <a:cs typeface="Arial" panose="020B0604020202020204" pitchFamily="34" charset="0"/>
            </a:endParaRPr>
          </a:p>
          <a:p>
            <a:pPr eaLnBrk="1" hangingPunct="1"/>
            <a:endParaRPr lang="en-US" sz="1400" dirty="0" smtClean="0">
              <a:latin typeface="Arial" panose="020B0604020202020204" pitchFamily="34" charset="0"/>
              <a:cs typeface="Arial" panose="020B0604020202020204" pitchFamily="34" charset="0"/>
            </a:endParaRPr>
          </a:p>
          <a:p>
            <a:pPr eaLnBrk="1" hangingPunct="1">
              <a:spcBef>
                <a:spcPts val="600"/>
              </a:spcBef>
            </a:pPr>
            <a:r>
              <a:rPr lang="en-US" sz="1400" b="1" dirty="0" smtClean="0">
                <a:latin typeface="Arial" panose="020B0604020202020204" pitchFamily="34" charset="0"/>
                <a:cs typeface="Arial" panose="020B0604020202020204" pitchFamily="34" charset="0"/>
              </a:rPr>
              <a:t>What are Class Responsibilities? </a:t>
            </a:r>
            <a:endParaRPr lang="en-US" sz="1400"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42403070-B50B-42CE-9BA3-9B35B4762B06}" type="slidenum">
              <a:rPr lang="en-US" smtClean="0"/>
              <a:pPr/>
              <a:t>35</a:t>
            </a:fld>
            <a:endParaRPr lang="en-US"/>
          </a:p>
        </p:txBody>
      </p:sp>
    </p:spTree>
    <p:extLst>
      <p:ext uri="{BB962C8B-B14F-4D97-AF65-F5344CB8AC3E}">
        <p14:creationId xmlns:p14="http://schemas.microsoft.com/office/powerpoint/2010/main" val="32972956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400" b="1" dirty="0" smtClean="0">
                <a:latin typeface="Arial" panose="020B0604020202020204" pitchFamily="34" charset="0"/>
                <a:cs typeface="Arial" panose="020B0604020202020204" pitchFamily="34" charset="0"/>
              </a:rPr>
              <a:t>What are structural models?</a:t>
            </a:r>
            <a:r>
              <a:rPr lang="en-US" sz="1400" b="1" baseline="0" dirty="0" smtClean="0">
                <a:latin typeface="Arial" panose="020B0604020202020204" pitchFamily="34" charset="0"/>
                <a:cs typeface="Arial" panose="020B0604020202020204" pitchFamily="34" charset="0"/>
              </a:rPr>
              <a:t> </a:t>
            </a:r>
            <a:endParaRPr lang="en-US" sz="1400" b="1" baseline="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600"/>
              </a:spcBef>
              <a:spcAft>
                <a:spcPts val="0"/>
              </a:spcAft>
              <a:buClrTx/>
              <a:buSzTx/>
              <a:buFontTx/>
              <a:buNone/>
              <a:tabLst/>
              <a:defRPr/>
            </a:pPr>
            <a:endParaRPr lang="en-US" sz="1400" b="1" u="sng" baseline="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600"/>
              </a:spcBef>
              <a:spcAft>
                <a:spcPts val="0"/>
              </a:spcAft>
              <a:buClrTx/>
              <a:buSzTx/>
              <a:buFontTx/>
              <a:buNone/>
              <a:tabLst/>
              <a:defRPr/>
            </a:pPr>
            <a:r>
              <a:rPr lang="en-US" sz="1400" b="0" baseline="0" dirty="0" smtClean="0">
                <a:latin typeface="Arial" panose="020B0604020202020204" pitchFamily="34" charset="0"/>
                <a:cs typeface="Arial" panose="020B0604020202020204" pitchFamily="34" charset="0"/>
              </a:rPr>
              <a:t> </a:t>
            </a:r>
            <a:r>
              <a:rPr lang="en-US" sz="1400" b="1" dirty="0" smtClean="0">
                <a:latin typeface="Arial" panose="020B0604020202020204" pitchFamily="34" charset="0"/>
                <a:cs typeface="Arial" panose="020B0604020202020204" pitchFamily="34" charset="0"/>
              </a:rPr>
              <a:t>What</a:t>
            </a:r>
            <a:r>
              <a:rPr lang="en-US" sz="1400" b="1" baseline="0" dirty="0" smtClean="0">
                <a:latin typeface="Arial" panose="020B0604020202020204" pitchFamily="34" charset="0"/>
                <a:cs typeface="Arial" panose="020B0604020202020204" pitchFamily="34" charset="0"/>
              </a:rPr>
              <a:t> is </a:t>
            </a:r>
            <a:r>
              <a:rPr lang="en-US" sz="1400" b="1" dirty="0" smtClean="0">
                <a:latin typeface="Arial" panose="020B0604020202020204" pitchFamily="34" charset="0"/>
                <a:cs typeface="Arial" panose="020B0604020202020204" pitchFamily="34" charset="0"/>
              </a:rPr>
              <a:t>Collaboration? </a:t>
            </a:r>
            <a:endParaRPr lang="en-US" sz="1400"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42403070-B50B-42CE-9BA3-9B35B4762B06}" type="slidenum">
              <a:rPr lang="en-US" smtClean="0"/>
              <a:pPr/>
              <a:t>36</a:t>
            </a:fld>
            <a:endParaRPr lang="en-US"/>
          </a:p>
        </p:txBody>
      </p:sp>
    </p:spTree>
    <p:extLst>
      <p:ext uri="{BB962C8B-B14F-4D97-AF65-F5344CB8AC3E}">
        <p14:creationId xmlns:p14="http://schemas.microsoft.com/office/powerpoint/2010/main" val="14484444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pPr>
            <a:r>
              <a:rPr lang="en-US" sz="1400" b="1" dirty="0" smtClean="0">
                <a:latin typeface="Arial" panose="020B0604020202020204" pitchFamily="34" charset="0"/>
                <a:cs typeface="Arial" panose="020B0604020202020204" pitchFamily="34" charset="0"/>
              </a:rPr>
              <a:t>What role do activity diagrams paly?</a:t>
            </a:r>
            <a:r>
              <a:rPr lang="en-US" sz="1400" b="1" baseline="0" dirty="0" smtClean="0">
                <a:latin typeface="Arial" panose="020B0604020202020204" pitchFamily="34" charset="0"/>
                <a:cs typeface="Arial" panose="020B0604020202020204" pitchFamily="34" charset="0"/>
              </a:rPr>
              <a:t> </a:t>
            </a:r>
            <a:endParaRPr lang="en-US" sz="1400" dirty="0" smtClean="0">
              <a:latin typeface="Arial" panose="020B0604020202020204" pitchFamily="34" charset="0"/>
              <a:cs typeface="Arial" panose="020B0604020202020204" pitchFamily="34" charset="0"/>
            </a:endParaRPr>
          </a:p>
          <a:p>
            <a:pPr lvl="0">
              <a:spcBef>
                <a:spcPts val="600"/>
              </a:spcBef>
            </a:pPr>
            <a:endParaRPr lang="en-US" sz="1400" dirty="0" smtClean="0">
              <a:latin typeface="Arial" panose="020B0604020202020204" pitchFamily="34" charset="0"/>
              <a:cs typeface="Arial" panose="020B0604020202020204" pitchFamily="34" charset="0"/>
            </a:endParaRPr>
          </a:p>
          <a:p>
            <a:pPr lvl="0">
              <a:spcBef>
                <a:spcPts val="600"/>
              </a:spcBef>
            </a:pPr>
            <a:r>
              <a:rPr lang="en-US" sz="1400" b="1" dirty="0" smtClean="0">
                <a:latin typeface="Arial" panose="020B0604020202020204" pitchFamily="34" charset="0"/>
                <a:cs typeface="Arial" panose="020B0604020202020204" pitchFamily="34" charset="0"/>
              </a:rPr>
              <a:t>How do CRC cards relate to structural models? </a:t>
            </a:r>
            <a:endParaRPr lang="en-US" sz="1400" b="1" u="sng" dirty="0" smtClean="0">
              <a:latin typeface="Arial" panose="020B0604020202020204" pitchFamily="34" charset="0"/>
              <a:cs typeface="Arial" panose="020B0604020202020204" pitchFamily="34" charset="0"/>
            </a:endParaRPr>
          </a:p>
          <a:p>
            <a:pPr lvl="0">
              <a:spcBef>
                <a:spcPts val="600"/>
              </a:spcBef>
            </a:pPr>
            <a:endParaRPr lang="en-US" sz="1400" b="1" u="sng" dirty="0" smtClean="0">
              <a:latin typeface="Arial" panose="020B0604020202020204" pitchFamily="34" charset="0"/>
              <a:cs typeface="Arial" panose="020B0604020202020204" pitchFamily="34" charset="0"/>
            </a:endParaRPr>
          </a:p>
          <a:p>
            <a:pPr lvl="0">
              <a:spcBef>
                <a:spcPts val="600"/>
              </a:spcBef>
            </a:pPr>
            <a:r>
              <a:rPr lang="en-US" sz="1400" b="1" u="none" dirty="0" smtClean="0">
                <a:latin typeface="Arial" panose="020B0604020202020204" pitchFamily="34" charset="0"/>
                <a:cs typeface="Arial" panose="020B0604020202020204" pitchFamily="34" charset="0"/>
              </a:rPr>
              <a:t>What is on the front of the CRC card? </a:t>
            </a:r>
            <a:endParaRPr lang="en-US" sz="1400" b="1" u="sng" baseline="0" dirty="0" smtClean="0">
              <a:latin typeface="Arial" panose="020B0604020202020204" pitchFamily="34" charset="0"/>
              <a:cs typeface="Arial" panose="020B0604020202020204" pitchFamily="34" charset="0"/>
            </a:endParaRPr>
          </a:p>
          <a:p>
            <a:pPr lvl="0">
              <a:spcBef>
                <a:spcPts val="600"/>
              </a:spcBef>
            </a:pPr>
            <a:endParaRPr lang="en-US" sz="1400" b="1" u="none" baseline="0" dirty="0" smtClean="0">
              <a:latin typeface="Arial" panose="020B0604020202020204" pitchFamily="34" charset="0"/>
              <a:cs typeface="Arial" panose="020B0604020202020204" pitchFamily="34" charset="0"/>
            </a:endParaRPr>
          </a:p>
          <a:p>
            <a:pPr lvl="0">
              <a:spcBef>
                <a:spcPts val="600"/>
              </a:spcBef>
            </a:pPr>
            <a:r>
              <a:rPr lang="en-US" sz="1400" b="1" u="none" dirty="0" smtClean="0">
                <a:latin typeface="Arial" panose="020B0604020202020204" pitchFamily="34" charset="0"/>
                <a:cs typeface="Arial" panose="020B0604020202020204" pitchFamily="34" charset="0"/>
              </a:rPr>
              <a:t>What is on the back of the CRC card? </a:t>
            </a:r>
          </a:p>
          <a:p>
            <a:pPr lvl="0">
              <a:spcBef>
                <a:spcPts val="600"/>
              </a:spcBef>
            </a:pPr>
            <a:endParaRPr lang="en-US" sz="1400" b="0" dirty="0" smtClean="0">
              <a:latin typeface="Arial" panose="020B0604020202020204" pitchFamily="34" charset="0"/>
              <a:cs typeface="Arial" panose="020B0604020202020204" pitchFamily="34" charset="0"/>
            </a:endParaRPr>
          </a:p>
          <a:p>
            <a:pPr lvl="0">
              <a:spcBef>
                <a:spcPts val="600"/>
              </a:spcBef>
            </a:pPr>
            <a:r>
              <a:rPr lang="en-US" sz="1400" b="1" dirty="0" smtClean="0">
                <a:latin typeface="Arial" panose="020B0604020202020204" pitchFamily="34" charset="0"/>
                <a:cs typeface="Arial" panose="020B0604020202020204" pitchFamily="34" charset="0"/>
              </a:rPr>
              <a:t>What role do team members play during a role playing exercise?</a:t>
            </a:r>
            <a:r>
              <a:rPr lang="en-US" sz="1400" b="0" dirty="0" smtClean="0">
                <a:latin typeface="Arial" panose="020B0604020202020204" pitchFamily="34" charset="0"/>
                <a:cs typeface="Arial" panose="020B0604020202020204" pitchFamily="34" charset="0"/>
              </a:rPr>
              <a:t> </a:t>
            </a:r>
          </a:p>
          <a:p>
            <a:pPr lvl="0">
              <a:spcBef>
                <a:spcPts val="600"/>
              </a:spcBef>
            </a:pPr>
            <a:endParaRPr lang="en-US" sz="1400" b="0" baseline="0" dirty="0" smtClean="0">
              <a:latin typeface="Arial" panose="020B0604020202020204" pitchFamily="34" charset="0"/>
              <a:cs typeface="Arial" panose="020B0604020202020204" pitchFamily="34" charset="0"/>
            </a:endParaRPr>
          </a:p>
          <a:p>
            <a:pPr lvl="0">
              <a:spcBef>
                <a:spcPts val="600"/>
              </a:spcBef>
            </a:pPr>
            <a:r>
              <a:rPr lang="en-US" sz="1400" b="0" baseline="0" dirty="0" smtClean="0">
                <a:latin typeface="Arial" panose="020B0604020202020204" pitchFamily="34" charset="0"/>
                <a:cs typeface="Arial" panose="020B0604020202020204" pitchFamily="34" charset="0"/>
              </a:rPr>
              <a:t> </a:t>
            </a:r>
            <a:r>
              <a:rPr lang="en-US" sz="1400" b="1" dirty="0" smtClean="0">
                <a:latin typeface="Arial" panose="020B0604020202020204" pitchFamily="34" charset="0"/>
                <a:cs typeface="Arial" panose="020B0604020202020204" pitchFamily="34" charset="0"/>
              </a:rPr>
              <a:t>What</a:t>
            </a:r>
            <a:r>
              <a:rPr lang="en-US" sz="1400" b="1" baseline="0" dirty="0" smtClean="0">
                <a:latin typeface="Arial" panose="020B0604020202020204" pitchFamily="34" charset="0"/>
                <a:cs typeface="Arial" panose="020B0604020202020204" pitchFamily="34" charset="0"/>
              </a:rPr>
              <a:t> is the goal of role playing? </a:t>
            </a:r>
            <a:endParaRPr lang="en-US" sz="1400" b="1" u="none" baseline="0"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42403070-B50B-42CE-9BA3-9B35B4762B06}" type="slidenum">
              <a:rPr lang="en-US" smtClean="0"/>
              <a:pPr/>
              <a:t>37</a:t>
            </a:fld>
            <a:endParaRPr lang="en-US"/>
          </a:p>
        </p:txBody>
      </p:sp>
    </p:spTree>
    <p:extLst>
      <p:ext uri="{BB962C8B-B14F-4D97-AF65-F5344CB8AC3E}">
        <p14:creationId xmlns:p14="http://schemas.microsoft.com/office/powerpoint/2010/main" val="8999448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400" b="1" dirty="0"/>
              <a:t>What are derived attributes? </a:t>
            </a:r>
            <a:endParaRPr lang="en-US" sz="1400" b="1" dirty="0" smtClean="0"/>
          </a:p>
          <a:p>
            <a:pPr lvl="0"/>
            <a:endParaRPr lang="en-US" sz="1400" b="1" dirty="0"/>
          </a:p>
          <a:p>
            <a:pPr lvl="0"/>
            <a:r>
              <a:rPr lang="en-US" sz="1400" b="1" dirty="0"/>
              <a:t>What are some examples of derived attributes that may exist on a class diagram. </a:t>
            </a:r>
            <a:endParaRPr lang="en-US" sz="1400" b="1" dirty="0" smtClean="0"/>
          </a:p>
          <a:p>
            <a:pPr lvl="0"/>
            <a:endParaRPr lang="en-US" sz="1400" b="1" dirty="0"/>
          </a:p>
          <a:p>
            <a:pPr lvl="0"/>
            <a:r>
              <a:rPr lang="en-US" sz="1400" b="1" dirty="0"/>
              <a:t>How would they be denoted on the class diagram? </a:t>
            </a:r>
            <a:endParaRPr lang="en-US" sz="1400" b="1" dirty="0" smtClean="0"/>
          </a:p>
          <a:p>
            <a:pPr lvl="0"/>
            <a:r>
              <a:rPr lang="en-US" sz="1400" b="1" dirty="0"/>
              <a:t> </a:t>
            </a:r>
            <a:endParaRPr lang="en-US" sz="1400" dirty="0"/>
          </a:p>
          <a:p>
            <a:r>
              <a:rPr lang="en-US" sz="1400" dirty="0"/>
              <a:t> </a:t>
            </a:r>
            <a:r>
              <a:rPr lang="en-US" sz="1400" b="1" dirty="0"/>
              <a:t>What is visibility? </a:t>
            </a:r>
            <a:endParaRPr lang="en-US" sz="1400" b="1" dirty="0" smtClean="0"/>
          </a:p>
          <a:p>
            <a:endParaRPr lang="en-US" sz="1400" b="1" dirty="0"/>
          </a:p>
          <a:p>
            <a:pPr lvl="0"/>
            <a:r>
              <a:rPr lang="en-US" sz="1400" b="1" dirty="0"/>
              <a:t>What are the different types of visibility? </a:t>
            </a:r>
            <a:endParaRPr lang="en-US" sz="1400" b="1" dirty="0" smtClean="0"/>
          </a:p>
          <a:p>
            <a:pPr lvl="0"/>
            <a:endParaRPr lang="en-US" sz="1400" b="1" dirty="0"/>
          </a:p>
          <a:p>
            <a:pPr lvl="0"/>
            <a:r>
              <a:rPr lang="en-US" sz="1400" b="1" dirty="0"/>
              <a:t>How would they be denoted on a class diagram?</a:t>
            </a:r>
            <a:r>
              <a:rPr lang="en-US" sz="1400" dirty="0"/>
              <a:t> </a:t>
            </a:r>
            <a:r>
              <a:rPr lang="en-US" b="1" dirty="0"/>
              <a:t> </a:t>
            </a:r>
            <a:endParaRPr lang="en-US" dirty="0"/>
          </a:p>
          <a:p>
            <a:r>
              <a:rPr lang="en-US" dirty="0"/>
              <a:t>.  </a:t>
            </a:r>
          </a:p>
        </p:txBody>
      </p:sp>
      <p:sp>
        <p:nvSpPr>
          <p:cNvPr id="4" name="Slide Number Placeholder 3"/>
          <p:cNvSpPr>
            <a:spLocks noGrp="1"/>
          </p:cNvSpPr>
          <p:nvPr>
            <p:ph type="sldNum" sz="quarter" idx="10"/>
          </p:nvPr>
        </p:nvSpPr>
        <p:spPr/>
        <p:txBody>
          <a:bodyPr/>
          <a:lstStyle/>
          <a:p>
            <a:fld id="{42403070-B50B-42CE-9BA3-9B35B4762B06}" type="slidenum">
              <a:rPr lang="en-US" smtClean="0"/>
              <a:pPr/>
              <a:t>38</a:t>
            </a:fld>
            <a:endParaRPr lang="en-US"/>
          </a:p>
        </p:txBody>
      </p:sp>
    </p:spTree>
    <p:extLst>
      <p:ext uri="{BB962C8B-B14F-4D97-AF65-F5344CB8AC3E}">
        <p14:creationId xmlns:p14="http://schemas.microsoft.com/office/powerpoint/2010/main" val="27964643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What are some examples of Update Operations?</a:t>
            </a:r>
            <a:r>
              <a:rPr lang="en-US" sz="1400" dirty="0"/>
              <a:t> </a:t>
            </a:r>
            <a:endParaRPr lang="en-US" sz="1400" dirty="0" smtClean="0"/>
          </a:p>
          <a:p>
            <a:endParaRPr lang="en-US" sz="1400" b="1" dirty="0"/>
          </a:p>
          <a:p>
            <a:r>
              <a:rPr lang="en-US" sz="1400" b="1" dirty="0"/>
              <a:t>What are some examples of Query Operations?</a:t>
            </a:r>
            <a:r>
              <a:rPr lang="en-US" sz="1400" dirty="0"/>
              <a:t> </a:t>
            </a:r>
            <a:endParaRPr lang="en-US" sz="1400" dirty="0" smtClean="0"/>
          </a:p>
          <a:p>
            <a:endParaRPr lang="en-US" sz="1400" dirty="0"/>
          </a:p>
          <a:p>
            <a:pPr lvl="0"/>
            <a:r>
              <a:rPr lang="en-US" sz="1400" b="1" dirty="0"/>
              <a:t>What are some examples of Constructor Operations?</a:t>
            </a:r>
            <a:r>
              <a:rPr lang="en-US" sz="1400" dirty="0"/>
              <a:t> </a:t>
            </a:r>
            <a:endParaRPr lang="en-US" sz="1400" dirty="0" smtClean="0"/>
          </a:p>
          <a:p>
            <a:pPr lvl="0"/>
            <a:endParaRPr lang="en-US" sz="1400" b="1" dirty="0"/>
          </a:p>
          <a:p>
            <a:pPr lvl="0"/>
            <a:r>
              <a:rPr lang="en-US" sz="1400" b="1" dirty="0"/>
              <a:t>Which operations would not need to be shown in the class rectangle? </a:t>
            </a:r>
            <a:r>
              <a:rPr lang="en-US" b="1" dirty="0"/>
              <a:t> </a:t>
            </a:r>
            <a:endParaRPr lang="en-US" dirty="0"/>
          </a:p>
        </p:txBody>
      </p:sp>
      <p:sp>
        <p:nvSpPr>
          <p:cNvPr id="4" name="Slide Number Placeholder 3"/>
          <p:cNvSpPr>
            <a:spLocks noGrp="1"/>
          </p:cNvSpPr>
          <p:nvPr>
            <p:ph type="sldNum" sz="quarter" idx="10"/>
          </p:nvPr>
        </p:nvSpPr>
        <p:spPr/>
        <p:txBody>
          <a:bodyPr/>
          <a:lstStyle/>
          <a:p>
            <a:fld id="{42403070-B50B-42CE-9BA3-9B35B4762B06}" type="slidenum">
              <a:rPr lang="en-US" smtClean="0"/>
              <a:pPr/>
              <a:t>39</a:t>
            </a:fld>
            <a:endParaRPr lang="en-US"/>
          </a:p>
        </p:txBody>
      </p:sp>
    </p:spTree>
    <p:extLst>
      <p:ext uri="{BB962C8B-B14F-4D97-AF65-F5344CB8AC3E}">
        <p14:creationId xmlns:p14="http://schemas.microsoft.com/office/powerpoint/2010/main" val="920916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smtClean="0"/>
              <a:t>Why is structural modeling important? </a:t>
            </a:r>
            <a:endParaRPr lang="en-US" sz="1400" dirty="0"/>
          </a:p>
        </p:txBody>
      </p:sp>
      <p:sp>
        <p:nvSpPr>
          <p:cNvPr id="4" name="Slide Number Placeholder 3"/>
          <p:cNvSpPr>
            <a:spLocks noGrp="1"/>
          </p:cNvSpPr>
          <p:nvPr>
            <p:ph type="sldNum" sz="quarter" idx="10"/>
          </p:nvPr>
        </p:nvSpPr>
        <p:spPr/>
        <p:txBody>
          <a:bodyPr/>
          <a:lstStyle/>
          <a:p>
            <a:fld id="{42403070-B50B-42CE-9BA3-9B35B4762B06}" type="slidenum">
              <a:rPr lang="en-US" smtClean="0"/>
              <a:pPr/>
              <a:t>4</a:t>
            </a:fld>
            <a:endParaRPr lang="en-US"/>
          </a:p>
        </p:txBody>
      </p:sp>
    </p:spTree>
    <p:extLst>
      <p:ext uri="{BB962C8B-B14F-4D97-AF65-F5344CB8AC3E}">
        <p14:creationId xmlns:p14="http://schemas.microsoft.com/office/powerpoint/2010/main" val="26453228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40</a:t>
            </a:fld>
            <a:endParaRPr lang="en-US"/>
          </a:p>
        </p:txBody>
      </p:sp>
    </p:spTree>
    <p:extLst>
      <p:ext uri="{BB962C8B-B14F-4D97-AF65-F5344CB8AC3E}">
        <p14:creationId xmlns:p14="http://schemas.microsoft.com/office/powerpoint/2010/main" val="7948363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03070-B50B-42CE-9BA3-9B35B4762B06}" type="slidenum">
              <a:rPr lang="en-US" smtClean="0"/>
              <a:pPr/>
              <a:t>41</a:t>
            </a:fld>
            <a:endParaRPr lang="en-US"/>
          </a:p>
        </p:txBody>
      </p:sp>
    </p:spTree>
    <p:extLst>
      <p:ext uri="{BB962C8B-B14F-4D97-AF65-F5344CB8AC3E}">
        <p14:creationId xmlns:p14="http://schemas.microsoft.com/office/powerpoint/2010/main" val="38389476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03070-B50B-42CE-9BA3-9B35B4762B06}" type="slidenum">
              <a:rPr lang="en-US" smtClean="0"/>
              <a:pPr/>
              <a:t>42</a:t>
            </a:fld>
            <a:endParaRPr lang="en-US"/>
          </a:p>
        </p:txBody>
      </p:sp>
    </p:spTree>
    <p:extLst>
      <p:ext uri="{BB962C8B-B14F-4D97-AF65-F5344CB8AC3E}">
        <p14:creationId xmlns:p14="http://schemas.microsoft.com/office/powerpoint/2010/main" val="6766371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43</a:t>
            </a:fld>
            <a:endParaRPr lang="en-US"/>
          </a:p>
        </p:txBody>
      </p:sp>
    </p:spTree>
    <p:extLst>
      <p:ext uri="{BB962C8B-B14F-4D97-AF65-F5344CB8AC3E}">
        <p14:creationId xmlns:p14="http://schemas.microsoft.com/office/powerpoint/2010/main" val="5631575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A030EB-2AC2-2A40-8A6B-96C13BD3390B}" type="slidenum">
              <a:rPr lang="en-US" smtClean="0"/>
              <a:pPr/>
              <a:t>44</a:t>
            </a:fld>
            <a:endParaRPr lang="en-US"/>
          </a:p>
        </p:txBody>
      </p:sp>
    </p:spTree>
    <p:extLst>
      <p:ext uri="{BB962C8B-B14F-4D97-AF65-F5344CB8AC3E}">
        <p14:creationId xmlns:p14="http://schemas.microsoft.com/office/powerpoint/2010/main" val="32345674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400" b="1" dirty="0"/>
              <a:t>What is the purpose is the association class? </a:t>
            </a:r>
            <a:r>
              <a:rPr lang="en-US" sz="1400" dirty="0"/>
              <a:t> </a:t>
            </a:r>
          </a:p>
        </p:txBody>
      </p:sp>
      <p:sp>
        <p:nvSpPr>
          <p:cNvPr id="4" name="Slide Number Placeholder 3"/>
          <p:cNvSpPr>
            <a:spLocks noGrp="1"/>
          </p:cNvSpPr>
          <p:nvPr>
            <p:ph type="sldNum" sz="quarter" idx="10"/>
          </p:nvPr>
        </p:nvSpPr>
        <p:spPr/>
        <p:txBody>
          <a:bodyPr/>
          <a:lstStyle/>
          <a:p>
            <a:fld id="{42403070-B50B-42CE-9BA3-9B35B4762B06}" type="slidenum">
              <a:rPr lang="en-US" smtClean="0"/>
              <a:pPr/>
              <a:t>45</a:t>
            </a:fld>
            <a:endParaRPr lang="en-US"/>
          </a:p>
        </p:txBody>
      </p:sp>
    </p:spTree>
    <p:extLst>
      <p:ext uri="{BB962C8B-B14F-4D97-AF65-F5344CB8AC3E}">
        <p14:creationId xmlns:p14="http://schemas.microsoft.com/office/powerpoint/2010/main" val="39006181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b="1" dirty="0" smtClean="0">
                <a:latin typeface="Times New Roman" panose="02020603050405020304" pitchFamily="18" charset="0"/>
                <a:cs typeface="Times New Roman" panose="02020603050405020304" pitchFamily="18" charset="0"/>
              </a:rPr>
              <a:t>Are fully populated class diagrams of real-world systems easy to understand? </a:t>
            </a:r>
            <a:endParaRPr lang="en-US" sz="1200" b="1" dirty="0" smtClean="0">
              <a:latin typeface="Times New Roman" panose="02020603050405020304" pitchFamily="18" charset="0"/>
              <a:cs typeface="Times New Roman" panose="02020603050405020304" pitchFamily="18" charset="0"/>
            </a:endParaRPr>
          </a:p>
          <a:p>
            <a:pPr eaLnBrk="1" hangingPunct="1"/>
            <a:endParaRPr lang="en-US" sz="1200" dirty="0" smtClean="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cs typeface="Times New Roman" panose="02020603050405020304" pitchFamily="18" charset="0"/>
              </a:rPr>
              <a:t>What</a:t>
            </a:r>
            <a:r>
              <a:rPr lang="en-US" sz="1200" b="1" baseline="0" dirty="0" smtClean="0">
                <a:latin typeface="Times New Roman" panose="02020603050405020304" pitchFamily="18" charset="0"/>
                <a:cs typeface="Times New Roman" panose="02020603050405020304" pitchFamily="18" charset="0"/>
              </a:rPr>
              <a:t> are some </a:t>
            </a:r>
            <a:r>
              <a:rPr lang="en-US" sz="1200" b="1" dirty="0" smtClean="0">
                <a:latin typeface="Times New Roman" panose="02020603050405020304" pitchFamily="18" charset="0"/>
                <a:cs typeface="Times New Roman" panose="02020603050405020304" pitchFamily="18" charset="0"/>
              </a:rPr>
              <a:t>ways of simplifying class diagrams?</a:t>
            </a:r>
            <a:r>
              <a:rPr lang="en-US" sz="1200" b="1" baseline="0" dirty="0" smtClean="0">
                <a:latin typeface="Times New Roman" panose="02020603050405020304" pitchFamily="18" charset="0"/>
                <a:cs typeface="Times New Roman" panose="02020603050405020304" pitchFamily="18" charset="0"/>
              </a:rPr>
              <a:t> </a:t>
            </a:r>
            <a:endParaRPr lang="en-US" sz="1200" b="1" u="sng"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2403070-B50B-42CE-9BA3-9B35B4762B06}" type="slidenum">
              <a:rPr lang="en-US" smtClean="0"/>
              <a:pPr/>
              <a:t>46</a:t>
            </a:fld>
            <a:endParaRPr lang="en-US"/>
          </a:p>
        </p:txBody>
      </p:sp>
    </p:spTree>
    <p:extLst>
      <p:ext uri="{BB962C8B-B14F-4D97-AF65-F5344CB8AC3E}">
        <p14:creationId xmlns:p14="http://schemas.microsoft.com/office/powerpoint/2010/main" val="25322305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400" b="1" dirty="0" smtClean="0">
                <a:latin typeface="Times New Roman" panose="02020603050405020304" pitchFamily="18" charset="0"/>
                <a:cs typeface="Times New Roman" panose="02020603050405020304" pitchFamily="18" charset="0"/>
              </a:rPr>
              <a:t>What are Object Diagrams? </a:t>
            </a:r>
            <a:endParaRPr lang="en-US" sz="1400" b="1" dirty="0" smtClean="0">
              <a:latin typeface="Times New Roman" panose="02020603050405020304" pitchFamily="18" charset="0"/>
              <a:cs typeface="Times New Roman" panose="02020603050405020304" pitchFamily="18" charset="0"/>
            </a:endParaRPr>
          </a:p>
          <a:p>
            <a:pPr algn="l"/>
            <a:endParaRPr lang="en-US" sz="1400" dirty="0" smtClean="0">
              <a:latin typeface="Times New Roman" panose="02020603050405020304" pitchFamily="18" charset="0"/>
              <a:cs typeface="Times New Roman" panose="02020603050405020304" pitchFamily="18" charset="0"/>
            </a:endParaRPr>
          </a:p>
          <a:p>
            <a:r>
              <a:rPr lang="en-US" sz="1400" b="1" dirty="0" smtClean="0">
                <a:latin typeface="Times New Roman" panose="02020603050405020304" pitchFamily="18" charset="0"/>
                <a:cs typeface="Times New Roman" panose="02020603050405020304" pitchFamily="18" charset="0"/>
              </a:rPr>
              <a:t>What is the purpose of an</a:t>
            </a:r>
            <a:r>
              <a:rPr lang="en-US" sz="1400" b="1" baseline="0" dirty="0" smtClean="0">
                <a:latin typeface="Times New Roman" panose="02020603050405020304" pitchFamily="18" charset="0"/>
                <a:cs typeface="Times New Roman" panose="02020603050405020304" pitchFamily="18" charset="0"/>
              </a:rPr>
              <a:t> Object Diagram? </a:t>
            </a:r>
            <a:endParaRPr lang="en-US" sz="1400" b="1" u="sng"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2403070-B50B-42CE-9BA3-9B35B4762B06}" type="slidenum">
              <a:rPr lang="en-US" smtClean="0"/>
              <a:pPr/>
              <a:t>47</a:t>
            </a:fld>
            <a:endParaRPr lang="en-US"/>
          </a:p>
        </p:txBody>
      </p:sp>
    </p:spTree>
    <p:extLst>
      <p:ext uri="{BB962C8B-B14F-4D97-AF65-F5344CB8AC3E}">
        <p14:creationId xmlns:p14="http://schemas.microsoft.com/office/powerpoint/2010/main" val="10434276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smtClean="0"/>
              <a:t>How are structural models depicted &amp; communicated? </a:t>
            </a:r>
            <a:endParaRPr lang="en-US" sz="1400" b="1" dirty="0" smtClean="0"/>
          </a:p>
          <a:p>
            <a:endParaRPr lang="en-US" sz="1400" b="0" dirty="0" smtClean="0"/>
          </a:p>
          <a:p>
            <a:r>
              <a:rPr lang="en-US" sz="1400" b="1" dirty="0" smtClean="0"/>
              <a:t>How</a:t>
            </a:r>
            <a:r>
              <a:rPr lang="en-US" sz="1400" b="1" baseline="0" dirty="0" smtClean="0"/>
              <a:t> do we make sure all three are in sync or properly </a:t>
            </a:r>
            <a:r>
              <a:rPr lang="en-US" sz="1400" b="1" dirty="0" smtClean="0"/>
              <a:t>verified and validated?  </a:t>
            </a:r>
            <a:endParaRPr lang="en-US" sz="1400" dirty="0" smtClean="0"/>
          </a:p>
        </p:txBody>
      </p:sp>
      <p:sp>
        <p:nvSpPr>
          <p:cNvPr id="4" name="Slide Number Placeholder 3"/>
          <p:cNvSpPr>
            <a:spLocks noGrp="1"/>
          </p:cNvSpPr>
          <p:nvPr>
            <p:ph type="sldNum" sz="quarter" idx="10"/>
          </p:nvPr>
        </p:nvSpPr>
        <p:spPr/>
        <p:txBody>
          <a:bodyPr/>
          <a:lstStyle/>
          <a:p>
            <a:fld id="{42403070-B50B-42CE-9BA3-9B35B4762B06}" type="slidenum">
              <a:rPr lang="en-US" smtClean="0"/>
              <a:pPr/>
              <a:t>48</a:t>
            </a:fld>
            <a:endParaRPr lang="en-US"/>
          </a:p>
        </p:txBody>
      </p:sp>
    </p:spTree>
    <p:extLst>
      <p:ext uri="{BB962C8B-B14F-4D97-AF65-F5344CB8AC3E}">
        <p14:creationId xmlns:p14="http://schemas.microsoft.com/office/powerpoint/2010/main" val="14587483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smtClean="0"/>
              <a:t>In</a:t>
            </a:r>
            <a:r>
              <a:rPr lang="en-US" sz="1400" b="1" baseline="0" dirty="0" smtClean="0"/>
              <a:t> addition to the rules on this slide what else should we worry about? </a:t>
            </a:r>
          </a:p>
          <a:p>
            <a:r>
              <a:rPr lang="en-US" sz="1400" b="1" baseline="0" dirty="0" smtClean="0"/>
              <a:t>	</a:t>
            </a:r>
            <a:endParaRPr lang="en-US" sz="1400" dirty="0"/>
          </a:p>
        </p:txBody>
      </p:sp>
      <p:sp>
        <p:nvSpPr>
          <p:cNvPr id="4" name="Slide Number Placeholder 3"/>
          <p:cNvSpPr>
            <a:spLocks noGrp="1"/>
          </p:cNvSpPr>
          <p:nvPr>
            <p:ph type="sldNum" sz="quarter" idx="10"/>
          </p:nvPr>
        </p:nvSpPr>
        <p:spPr/>
        <p:txBody>
          <a:bodyPr/>
          <a:lstStyle/>
          <a:p>
            <a:fld id="{42403070-B50B-42CE-9BA3-9B35B4762B06}" type="slidenum">
              <a:rPr lang="en-US" smtClean="0"/>
              <a:pPr/>
              <a:t>49</a:t>
            </a:fld>
            <a:endParaRPr lang="en-US"/>
          </a:p>
        </p:txBody>
      </p:sp>
    </p:spTree>
    <p:extLst>
      <p:ext uri="{BB962C8B-B14F-4D97-AF65-F5344CB8AC3E}">
        <p14:creationId xmlns:p14="http://schemas.microsoft.com/office/powerpoint/2010/main" val="585845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4974">
              <a:defRPr/>
            </a:pPr>
            <a:r>
              <a:rPr lang="en-US" sz="1400" b="1" dirty="0"/>
              <a:t>What is a class? </a:t>
            </a:r>
            <a:endParaRPr lang="en-US" sz="1400" b="1" dirty="0" smtClean="0"/>
          </a:p>
          <a:p>
            <a:pPr defTabSz="934974">
              <a:defRPr/>
            </a:pPr>
            <a:endParaRPr lang="en-US" altLang="en-US" sz="1400" b="1" dirty="0" smtClean="0"/>
          </a:p>
          <a:p>
            <a:pPr defTabSz="934974">
              <a:defRPr/>
            </a:pPr>
            <a:r>
              <a:rPr lang="en-US" altLang="en-US" sz="1400" b="1" dirty="0" smtClean="0"/>
              <a:t>What are some examples of classes? </a:t>
            </a:r>
            <a:endParaRPr lang="en-US" altLang="en-US" sz="1400" b="1" dirty="0" smtClean="0"/>
          </a:p>
          <a:p>
            <a:pPr defTabSz="934974">
              <a:defRPr/>
            </a:pPr>
            <a:endParaRPr lang="en-US" sz="1400" dirty="0"/>
          </a:p>
          <a:p>
            <a:r>
              <a:rPr lang="en-US" sz="1400" dirty="0"/>
              <a:t> </a:t>
            </a:r>
            <a:r>
              <a:rPr lang="en-US" sz="1400" b="1" dirty="0"/>
              <a:t>What is an attribute</a:t>
            </a:r>
            <a:r>
              <a:rPr lang="en-US" sz="1400" b="1" dirty="0" smtClean="0"/>
              <a:t>?</a:t>
            </a:r>
            <a:endParaRPr lang="en-US" sz="1400" b="0" dirty="0" smtClean="0"/>
          </a:p>
          <a:p>
            <a:endParaRPr lang="en-US" sz="1400" b="0" dirty="0" smtClean="0"/>
          </a:p>
          <a:p>
            <a:pPr defTabSz="934974">
              <a:defRPr/>
            </a:pPr>
            <a:r>
              <a:rPr lang="en-US" sz="1400" b="1" dirty="0" smtClean="0"/>
              <a:t>What is a method or behavior?</a:t>
            </a:r>
            <a:r>
              <a:rPr lang="en-US" sz="1400" dirty="0" smtClean="0"/>
              <a:t> </a:t>
            </a:r>
          </a:p>
          <a:p>
            <a:pPr defTabSz="934974">
              <a:defRPr/>
            </a:pPr>
            <a:endParaRPr lang="en-US" sz="1400" dirty="0" smtClean="0"/>
          </a:p>
          <a:p>
            <a:r>
              <a:rPr lang="en-US" sz="1400" b="1" dirty="0" smtClean="0"/>
              <a:t>What is a superclass? </a:t>
            </a:r>
          </a:p>
          <a:p>
            <a:endParaRPr lang="en-US" sz="1400" dirty="0" smtClean="0"/>
          </a:p>
          <a:p>
            <a:r>
              <a:rPr lang="en-US" sz="1400" b="1" dirty="0" smtClean="0"/>
              <a:t>What is a subclasses? </a:t>
            </a:r>
            <a:endParaRPr lang="en-US" sz="1400" dirty="0"/>
          </a:p>
          <a:p>
            <a:pPr defTabSz="934974">
              <a:defRPr/>
            </a:pPr>
            <a:endParaRPr lang="en-US" sz="1400" dirty="0"/>
          </a:p>
        </p:txBody>
      </p:sp>
      <p:sp>
        <p:nvSpPr>
          <p:cNvPr id="4" name="Slide Number Placeholder 3"/>
          <p:cNvSpPr>
            <a:spLocks noGrp="1"/>
          </p:cNvSpPr>
          <p:nvPr>
            <p:ph type="sldNum" sz="quarter" idx="10"/>
          </p:nvPr>
        </p:nvSpPr>
        <p:spPr/>
        <p:txBody>
          <a:bodyPr/>
          <a:lstStyle/>
          <a:p>
            <a:fld id="{42403070-B50B-42CE-9BA3-9B35B4762B06}" type="slidenum">
              <a:rPr lang="en-US" smtClean="0"/>
              <a:pPr/>
              <a:t>5</a:t>
            </a:fld>
            <a:endParaRPr lang="en-US"/>
          </a:p>
        </p:txBody>
      </p:sp>
    </p:spTree>
    <p:extLst>
      <p:ext uri="{BB962C8B-B14F-4D97-AF65-F5344CB8AC3E}">
        <p14:creationId xmlns:p14="http://schemas.microsoft.com/office/powerpoint/2010/main" val="16167027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50</a:t>
            </a:fld>
            <a:endParaRPr lang="en-US"/>
          </a:p>
        </p:txBody>
      </p:sp>
    </p:spTree>
    <p:extLst>
      <p:ext uri="{BB962C8B-B14F-4D97-AF65-F5344CB8AC3E}">
        <p14:creationId xmlns:p14="http://schemas.microsoft.com/office/powerpoint/2010/main" val="24245256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51</a:t>
            </a:fld>
            <a:endParaRPr lang="en-US"/>
          </a:p>
        </p:txBody>
      </p:sp>
    </p:spTree>
    <p:extLst>
      <p:ext uri="{BB962C8B-B14F-4D97-AF65-F5344CB8AC3E}">
        <p14:creationId xmlns:p14="http://schemas.microsoft.com/office/powerpoint/2010/main" val="30146245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03070-B50B-42CE-9BA3-9B35B4762B06}" type="slidenum">
              <a:rPr lang="en-US" smtClean="0"/>
              <a:pPr/>
              <a:t>52</a:t>
            </a:fld>
            <a:endParaRPr lang="en-US"/>
          </a:p>
        </p:txBody>
      </p:sp>
    </p:spTree>
    <p:extLst>
      <p:ext uri="{BB962C8B-B14F-4D97-AF65-F5344CB8AC3E}">
        <p14:creationId xmlns:p14="http://schemas.microsoft.com/office/powerpoint/2010/main" val="16517732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a:ln/>
        </p:spPr>
      </p:sp>
      <p:sp>
        <p:nvSpPr>
          <p:cNvPr id="145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45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Arial" panose="020B0604020202020204" pitchFamily="34" charset="0"/>
              </a:defRPr>
            </a:lvl1pPr>
            <a:lvl2pPr marL="742950" indent="-285750" defTabSz="927100">
              <a:defRPr sz="1600">
                <a:solidFill>
                  <a:schemeClr val="tx1"/>
                </a:solidFill>
                <a:latin typeface="Arial" panose="020B0604020202020204" pitchFamily="34" charset="0"/>
              </a:defRPr>
            </a:lvl2pPr>
            <a:lvl3pPr marL="1143000" indent="-228600" defTabSz="927100">
              <a:defRPr sz="1600">
                <a:solidFill>
                  <a:schemeClr val="tx1"/>
                </a:solidFill>
                <a:latin typeface="Arial" panose="020B0604020202020204" pitchFamily="34" charset="0"/>
              </a:defRPr>
            </a:lvl3pPr>
            <a:lvl4pPr marL="1600200" indent="-228600" defTabSz="927100">
              <a:defRPr sz="1600">
                <a:solidFill>
                  <a:schemeClr val="tx1"/>
                </a:solidFill>
                <a:latin typeface="Arial" panose="020B0604020202020204" pitchFamily="34" charset="0"/>
              </a:defRPr>
            </a:lvl4pPr>
            <a:lvl5pPr marL="2057400" indent="-228600" defTabSz="927100">
              <a:defRPr sz="1600">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sz="1600">
                <a:solidFill>
                  <a:schemeClr val="tx1"/>
                </a:solidFill>
                <a:latin typeface="Arial" panose="020B0604020202020204" pitchFamily="34" charset="0"/>
              </a:defRPr>
            </a:lvl9pPr>
          </a:lstStyle>
          <a:p>
            <a:fld id="{B2C331E9-4405-4C78-B11C-91B4424FACE3}" type="slidenum">
              <a:rPr lang="en-US" altLang="en-US" sz="1200" smtClean="0"/>
              <a:pPr/>
              <a:t>53</a:t>
            </a:fld>
            <a:endParaRPr lang="en-US" altLang="en-US" sz="1200" smtClean="0"/>
          </a:p>
        </p:txBody>
      </p:sp>
    </p:spTree>
    <p:extLst>
      <p:ext uri="{BB962C8B-B14F-4D97-AF65-F5344CB8AC3E}">
        <p14:creationId xmlns:p14="http://schemas.microsoft.com/office/powerpoint/2010/main" val="23341911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p:spPr>
      </p:sp>
      <p:sp>
        <p:nvSpPr>
          <p:cNvPr id="147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47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Arial" panose="020B0604020202020204" pitchFamily="34" charset="0"/>
              </a:defRPr>
            </a:lvl1pPr>
            <a:lvl2pPr marL="742950" indent="-285750" defTabSz="927100">
              <a:defRPr sz="1600">
                <a:solidFill>
                  <a:schemeClr val="tx1"/>
                </a:solidFill>
                <a:latin typeface="Arial" panose="020B0604020202020204" pitchFamily="34" charset="0"/>
              </a:defRPr>
            </a:lvl2pPr>
            <a:lvl3pPr marL="1143000" indent="-228600" defTabSz="927100">
              <a:defRPr sz="1600">
                <a:solidFill>
                  <a:schemeClr val="tx1"/>
                </a:solidFill>
                <a:latin typeface="Arial" panose="020B0604020202020204" pitchFamily="34" charset="0"/>
              </a:defRPr>
            </a:lvl3pPr>
            <a:lvl4pPr marL="1600200" indent="-228600" defTabSz="927100">
              <a:defRPr sz="1600">
                <a:solidFill>
                  <a:schemeClr val="tx1"/>
                </a:solidFill>
                <a:latin typeface="Arial" panose="020B0604020202020204" pitchFamily="34" charset="0"/>
              </a:defRPr>
            </a:lvl4pPr>
            <a:lvl5pPr marL="2057400" indent="-228600" defTabSz="927100">
              <a:defRPr sz="1600">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sz="1600">
                <a:solidFill>
                  <a:schemeClr val="tx1"/>
                </a:solidFill>
                <a:latin typeface="Arial" panose="020B0604020202020204" pitchFamily="34" charset="0"/>
              </a:defRPr>
            </a:lvl9pPr>
          </a:lstStyle>
          <a:p>
            <a:fld id="{9C49A77C-5C94-4C88-9B9F-A1F0D5D0893A}" type="slidenum">
              <a:rPr lang="en-US" altLang="en-US" sz="1200" smtClean="0"/>
              <a:pPr/>
              <a:t>54</a:t>
            </a:fld>
            <a:endParaRPr lang="en-US" altLang="en-US" sz="1200" smtClean="0"/>
          </a:p>
        </p:txBody>
      </p:sp>
    </p:spTree>
    <p:extLst>
      <p:ext uri="{BB962C8B-B14F-4D97-AF65-F5344CB8AC3E}">
        <p14:creationId xmlns:p14="http://schemas.microsoft.com/office/powerpoint/2010/main" val="28411546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a:ln/>
        </p:spPr>
      </p:sp>
      <p:sp>
        <p:nvSpPr>
          <p:cNvPr id="157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57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Arial" panose="020B0604020202020204" pitchFamily="34" charset="0"/>
              </a:defRPr>
            </a:lvl1pPr>
            <a:lvl2pPr marL="742950" indent="-285750" defTabSz="927100">
              <a:defRPr sz="1600">
                <a:solidFill>
                  <a:schemeClr val="tx1"/>
                </a:solidFill>
                <a:latin typeface="Arial" panose="020B0604020202020204" pitchFamily="34" charset="0"/>
              </a:defRPr>
            </a:lvl2pPr>
            <a:lvl3pPr marL="1143000" indent="-228600" defTabSz="927100">
              <a:defRPr sz="1600">
                <a:solidFill>
                  <a:schemeClr val="tx1"/>
                </a:solidFill>
                <a:latin typeface="Arial" panose="020B0604020202020204" pitchFamily="34" charset="0"/>
              </a:defRPr>
            </a:lvl3pPr>
            <a:lvl4pPr marL="1600200" indent="-228600" defTabSz="927100">
              <a:defRPr sz="1600">
                <a:solidFill>
                  <a:schemeClr val="tx1"/>
                </a:solidFill>
                <a:latin typeface="Arial" panose="020B0604020202020204" pitchFamily="34" charset="0"/>
              </a:defRPr>
            </a:lvl4pPr>
            <a:lvl5pPr marL="2057400" indent="-228600" defTabSz="927100">
              <a:defRPr sz="1600">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sz="1600">
                <a:solidFill>
                  <a:schemeClr val="tx1"/>
                </a:solidFill>
                <a:latin typeface="Arial" panose="020B0604020202020204" pitchFamily="34" charset="0"/>
              </a:defRPr>
            </a:lvl9pPr>
          </a:lstStyle>
          <a:p>
            <a:fld id="{FC765769-3528-4373-BD9B-9103CC308A8C}" type="slidenum">
              <a:rPr lang="en-US" altLang="en-US" sz="1200" smtClean="0"/>
              <a:pPr/>
              <a:t>55</a:t>
            </a:fld>
            <a:endParaRPr lang="en-US" altLang="en-US" sz="1200" smtClean="0"/>
          </a:p>
        </p:txBody>
      </p:sp>
    </p:spTree>
    <p:extLst>
      <p:ext uri="{BB962C8B-B14F-4D97-AF65-F5344CB8AC3E}">
        <p14:creationId xmlns:p14="http://schemas.microsoft.com/office/powerpoint/2010/main" val="292143886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56</a:t>
            </a:fld>
            <a:endParaRPr lang="en-US"/>
          </a:p>
        </p:txBody>
      </p:sp>
    </p:spTree>
    <p:extLst>
      <p:ext uri="{BB962C8B-B14F-4D97-AF65-F5344CB8AC3E}">
        <p14:creationId xmlns:p14="http://schemas.microsoft.com/office/powerpoint/2010/main" val="275326412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57</a:t>
            </a:fld>
            <a:endParaRPr lang="en-US"/>
          </a:p>
        </p:txBody>
      </p:sp>
    </p:spTree>
    <p:extLst>
      <p:ext uri="{BB962C8B-B14F-4D97-AF65-F5344CB8AC3E}">
        <p14:creationId xmlns:p14="http://schemas.microsoft.com/office/powerpoint/2010/main" val="17900442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03070-B50B-42CE-9BA3-9B35B4762B06}" type="slidenum">
              <a:rPr lang="en-US" smtClean="0"/>
              <a:pPr/>
              <a:t>58</a:t>
            </a:fld>
            <a:endParaRPr lang="en-US"/>
          </a:p>
        </p:txBody>
      </p:sp>
    </p:spTree>
    <p:extLst>
      <p:ext uri="{BB962C8B-B14F-4D97-AF65-F5344CB8AC3E}">
        <p14:creationId xmlns:p14="http://schemas.microsoft.com/office/powerpoint/2010/main" val="38815059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03070-B50B-42CE-9BA3-9B35B4762B06}" type="slidenum">
              <a:rPr lang="en-US" smtClean="0"/>
              <a:pPr/>
              <a:t>59</a:t>
            </a:fld>
            <a:endParaRPr lang="en-US"/>
          </a:p>
        </p:txBody>
      </p:sp>
    </p:spTree>
    <p:extLst>
      <p:ext uri="{BB962C8B-B14F-4D97-AF65-F5344CB8AC3E}">
        <p14:creationId xmlns:p14="http://schemas.microsoft.com/office/powerpoint/2010/main" val="3862112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b="1" dirty="0" smtClean="0"/>
              <a:t>What is a relationship? </a:t>
            </a:r>
            <a:endParaRPr lang="en-US" altLang="en-US" sz="1400"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dirty="0" smtClean="0"/>
          </a:p>
          <a:p>
            <a:pPr lvl="0"/>
            <a:r>
              <a:rPr lang="en-US" sz="1400" b="1" dirty="0" smtClean="0"/>
              <a:t>How </a:t>
            </a:r>
            <a:r>
              <a:rPr lang="en-US" sz="1400" b="1" dirty="0"/>
              <a:t>do you document &amp; communicate relationships?</a:t>
            </a:r>
            <a:r>
              <a:rPr lang="en-US" sz="1400" dirty="0"/>
              <a:t> </a:t>
            </a:r>
          </a:p>
        </p:txBody>
      </p:sp>
      <p:sp>
        <p:nvSpPr>
          <p:cNvPr id="4" name="Slide Number Placeholder 3"/>
          <p:cNvSpPr>
            <a:spLocks noGrp="1"/>
          </p:cNvSpPr>
          <p:nvPr>
            <p:ph type="sldNum" sz="quarter" idx="10"/>
          </p:nvPr>
        </p:nvSpPr>
        <p:spPr/>
        <p:txBody>
          <a:bodyPr/>
          <a:lstStyle/>
          <a:p>
            <a:fld id="{42403070-B50B-42CE-9BA3-9B35B4762B06}" type="slidenum">
              <a:rPr lang="en-US" smtClean="0"/>
              <a:pPr/>
              <a:t>6</a:t>
            </a:fld>
            <a:endParaRPr lang="en-US"/>
          </a:p>
        </p:txBody>
      </p:sp>
    </p:spTree>
    <p:extLst>
      <p:ext uri="{BB962C8B-B14F-4D97-AF65-F5344CB8AC3E}">
        <p14:creationId xmlns:p14="http://schemas.microsoft.com/office/powerpoint/2010/main" val="155091155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03070-B50B-42CE-9BA3-9B35B4762B06}" type="slidenum">
              <a:rPr lang="en-US" smtClean="0"/>
              <a:pPr/>
              <a:t>60</a:t>
            </a:fld>
            <a:endParaRPr lang="en-US"/>
          </a:p>
        </p:txBody>
      </p:sp>
    </p:spTree>
    <p:extLst>
      <p:ext uri="{BB962C8B-B14F-4D97-AF65-F5344CB8AC3E}">
        <p14:creationId xmlns:p14="http://schemas.microsoft.com/office/powerpoint/2010/main" val="169083269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03070-B50B-42CE-9BA3-9B35B4762B06}" type="slidenum">
              <a:rPr lang="en-US" smtClean="0"/>
              <a:pPr/>
              <a:t>61</a:t>
            </a:fld>
            <a:endParaRPr lang="en-US"/>
          </a:p>
        </p:txBody>
      </p:sp>
    </p:spTree>
    <p:extLst>
      <p:ext uri="{BB962C8B-B14F-4D97-AF65-F5344CB8AC3E}">
        <p14:creationId xmlns:p14="http://schemas.microsoft.com/office/powerpoint/2010/main" val="374321140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03070-B50B-42CE-9BA3-9B35B4762B06}" type="slidenum">
              <a:rPr lang="en-US" smtClean="0"/>
              <a:pPr/>
              <a:t>62</a:t>
            </a:fld>
            <a:endParaRPr lang="en-US"/>
          </a:p>
        </p:txBody>
      </p:sp>
    </p:spTree>
    <p:extLst>
      <p:ext uri="{BB962C8B-B14F-4D97-AF65-F5344CB8AC3E}">
        <p14:creationId xmlns:p14="http://schemas.microsoft.com/office/powerpoint/2010/main" val="389048482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03070-B50B-42CE-9BA3-9B35B4762B06}" type="slidenum">
              <a:rPr lang="en-US" smtClean="0"/>
              <a:pPr/>
              <a:t>63</a:t>
            </a:fld>
            <a:endParaRPr lang="en-US"/>
          </a:p>
        </p:txBody>
      </p:sp>
    </p:spTree>
    <p:extLst>
      <p:ext uri="{BB962C8B-B14F-4D97-AF65-F5344CB8AC3E}">
        <p14:creationId xmlns:p14="http://schemas.microsoft.com/office/powerpoint/2010/main" val="122149684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03070-B50B-42CE-9BA3-9B35B4762B06}" type="slidenum">
              <a:rPr lang="en-US" smtClean="0"/>
              <a:pPr/>
              <a:t>64</a:t>
            </a:fld>
            <a:endParaRPr lang="en-US"/>
          </a:p>
        </p:txBody>
      </p:sp>
    </p:spTree>
    <p:extLst>
      <p:ext uri="{BB962C8B-B14F-4D97-AF65-F5344CB8AC3E}">
        <p14:creationId xmlns:p14="http://schemas.microsoft.com/office/powerpoint/2010/main" val="284714982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03070-B50B-42CE-9BA3-9B35B4762B06}" type="slidenum">
              <a:rPr lang="en-US" smtClean="0"/>
              <a:pPr/>
              <a:t>65</a:t>
            </a:fld>
            <a:endParaRPr lang="en-US"/>
          </a:p>
        </p:txBody>
      </p:sp>
    </p:spTree>
    <p:extLst>
      <p:ext uri="{BB962C8B-B14F-4D97-AF65-F5344CB8AC3E}">
        <p14:creationId xmlns:p14="http://schemas.microsoft.com/office/powerpoint/2010/main" val="336269037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03070-B50B-42CE-9BA3-9B35B4762B06}" type="slidenum">
              <a:rPr lang="en-US" smtClean="0"/>
              <a:pPr/>
              <a:t>66</a:t>
            </a:fld>
            <a:endParaRPr lang="en-US"/>
          </a:p>
        </p:txBody>
      </p:sp>
    </p:spTree>
    <p:extLst>
      <p:ext uri="{BB962C8B-B14F-4D97-AF65-F5344CB8AC3E}">
        <p14:creationId xmlns:p14="http://schemas.microsoft.com/office/powerpoint/2010/main" val="387443530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03070-B50B-42CE-9BA3-9B35B4762B06}" type="slidenum">
              <a:rPr lang="en-US" smtClean="0"/>
              <a:pPr/>
              <a:t>67</a:t>
            </a:fld>
            <a:endParaRPr lang="en-US"/>
          </a:p>
        </p:txBody>
      </p:sp>
    </p:spTree>
    <p:extLst>
      <p:ext uri="{BB962C8B-B14F-4D97-AF65-F5344CB8AC3E}">
        <p14:creationId xmlns:p14="http://schemas.microsoft.com/office/powerpoint/2010/main" val="105358287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03070-B50B-42CE-9BA3-9B35B4762B06}" type="slidenum">
              <a:rPr lang="en-US" smtClean="0"/>
              <a:pPr/>
              <a:t>68</a:t>
            </a:fld>
            <a:endParaRPr lang="en-US"/>
          </a:p>
        </p:txBody>
      </p:sp>
    </p:spTree>
    <p:extLst>
      <p:ext uri="{BB962C8B-B14F-4D97-AF65-F5344CB8AC3E}">
        <p14:creationId xmlns:p14="http://schemas.microsoft.com/office/powerpoint/2010/main" val="46797672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03070-B50B-42CE-9BA3-9B35B4762B06}" type="slidenum">
              <a:rPr lang="en-US" smtClean="0"/>
              <a:pPr/>
              <a:t>69</a:t>
            </a:fld>
            <a:endParaRPr lang="en-US"/>
          </a:p>
        </p:txBody>
      </p:sp>
    </p:spTree>
    <p:extLst>
      <p:ext uri="{BB962C8B-B14F-4D97-AF65-F5344CB8AC3E}">
        <p14:creationId xmlns:p14="http://schemas.microsoft.com/office/powerpoint/2010/main" val="4293014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Must there exist an instance of customer</a:t>
            </a:r>
            <a:r>
              <a:rPr lang="en-US" b="1" baseline="0" dirty="0" smtClean="0"/>
              <a:t> for each instance of order? </a:t>
            </a:r>
            <a:endParaRPr lang="en-US" b="1" u="sng" baseline="0" dirty="0" smtClean="0"/>
          </a:p>
          <a:p>
            <a:endParaRPr lang="en-US" b="1" baseline="0" dirty="0" smtClean="0"/>
          </a:p>
          <a:p>
            <a:r>
              <a:rPr lang="en-US" b="1" dirty="0" smtClean="0"/>
              <a:t>Must there exist an instance of order</a:t>
            </a:r>
            <a:r>
              <a:rPr lang="en-US" b="1" baseline="0" dirty="0" smtClean="0"/>
              <a:t> for each instance of customer</a:t>
            </a:r>
            <a:r>
              <a:rPr lang="en-US" b="1" u="none" baseline="0" dirty="0" smtClean="0"/>
              <a:t>? </a:t>
            </a:r>
            <a:endParaRPr lang="en-US" b="1" u="sng" baseline="0" dirty="0" smtClean="0"/>
          </a:p>
          <a:p>
            <a:endParaRPr lang="en-US" b="1" baseline="0" dirty="0" smtClean="0"/>
          </a:p>
          <a:p>
            <a:r>
              <a:rPr lang="en-US" sz="1400" b="1" dirty="0"/>
              <a:t>How many instances of order can exist for each instance of customer? </a:t>
            </a:r>
          </a:p>
          <a:p>
            <a:endParaRPr lang="en-US" sz="1400" b="1" dirty="0"/>
          </a:p>
          <a:p>
            <a:r>
              <a:rPr lang="en-US" sz="1400" b="1" dirty="0"/>
              <a:t>How many instances of customer can exist for each instance of order</a:t>
            </a:r>
            <a:r>
              <a:rPr lang="en-US" sz="1400" b="1" u="sng" dirty="0"/>
              <a:t>? </a:t>
            </a:r>
          </a:p>
          <a:p>
            <a:endParaRPr lang="en-US" sz="1400" b="1" u="sng" dirty="0"/>
          </a:p>
          <a:p>
            <a:pPr lvl="0"/>
            <a:r>
              <a:rPr lang="en-US" sz="1400" b="1" dirty="0"/>
              <a:t>Are all relationships / associations bi directional? </a:t>
            </a:r>
            <a:endParaRPr lang="en-US" sz="1400" b="1" dirty="0" smtClean="0"/>
          </a:p>
          <a:p>
            <a:pPr lvl="0"/>
            <a:endParaRPr lang="en-US" sz="1400" dirty="0"/>
          </a:p>
          <a:p>
            <a:pPr lvl="0"/>
            <a:r>
              <a:rPr lang="en-US" sz="1400" b="1" dirty="0"/>
              <a:t>Describe to a Business Person the multiplicity of a relationship between two classes. </a:t>
            </a:r>
            <a:r>
              <a:rPr lang="en-US" dirty="0"/>
              <a:t> </a:t>
            </a:r>
          </a:p>
          <a:p>
            <a:endParaRPr lang="en-US" b="1" u="sng" dirty="0"/>
          </a:p>
        </p:txBody>
      </p:sp>
      <p:sp>
        <p:nvSpPr>
          <p:cNvPr id="4" name="Slide Number Placeholder 3"/>
          <p:cNvSpPr>
            <a:spLocks noGrp="1"/>
          </p:cNvSpPr>
          <p:nvPr>
            <p:ph type="sldNum" sz="quarter" idx="10"/>
          </p:nvPr>
        </p:nvSpPr>
        <p:spPr/>
        <p:txBody>
          <a:bodyPr/>
          <a:lstStyle/>
          <a:p>
            <a:fld id="{16A030EB-2AC2-2A40-8A6B-96C13BD3390B}" type="slidenum">
              <a:rPr lang="en-US" smtClean="0"/>
              <a:pPr/>
              <a:t>7</a:t>
            </a:fld>
            <a:endParaRPr lang="en-US"/>
          </a:p>
        </p:txBody>
      </p:sp>
    </p:spTree>
    <p:extLst>
      <p:ext uri="{BB962C8B-B14F-4D97-AF65-F5344CB8AC3E}">
        <p14:creationId xmlns:p14="http://schemas.microsoft.com/office/powerpoint/2010/main" val="5363468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p:spPr>
        <p:txBody>
          <a:bodyPr/>
          <a:lstStyle/>
          <a:p>
            <a:endParaRPr lang="en-US" altLang="en-US" smtClean="0">
              <a:latin typeface="Arial" panose="020B0604020202020204" pitchFamily="34" charset="0"/>
            </a:endParaRPr>
          </a:p>
        </p:txBody>
      </p:sp>
      <p:sp>
        <p:nvSpPr>
          <p:cNvPr id="62468" name="Footer Placeholder 3"/>
          <p:cNvSpPr>
            <a:spLocks noGrp="1"/>
          </p:cNvSpPr>
          <p:nvPr>
            <p:ph type="ftr" sz="quarter" idx="4"/>
          </p:nvPr>
        </p:nvSpPr>
        <p:spPr>
          <a:noFill/>
        </p:spPr>
        <p:txBody>
          <a:bodyPr/>
          <a:lstStyle>
            <a:lvl1pPr defTabSz="931863">
              <a:defRPr sz="2400" b="1">
                <a:solidFill>
                  <a:schemeClr val="tx1"/>
                </a:solidFill>
                <a:latin typeface="Times New Roman" panose="02020603050405020304" pitchFamily="18" charset="0"/>
              </a:defRPr>
            </a:lvl1pPr>
            <a:lvl2pPr marL="746125" indent="-285750" defTabSz="931863">
              <a:defRPr sz="2400" b="1">
                <a:solidFill>
                  <a:schemeClr val="tx1"/>
                </a:solidFill>
                <a:latin typeface="Times New Roman" panose="02020603050405020304" pitchFamily="18" charset="0"/>
              </a:defRPr>
            </a:lvl2pPr>
            <a:lvl3pPr marL="1147763" indent="-228600" defTabSz="931863">
              <a:defRPr sz="2400" b="1">
                <a:solidFill>
                  <a:schemeClr val="tx1"/>
                </a:solidFill>
                <a:latin typeface="Times New Roman" panose="02020603050405020304" pitchFamily="18" charset="0"/>
              </a:defRPr>
            </a:lvl3pPr>
            <a:lvl4pPr marL="1606550" indent="-228600" defTabSz="931863">
              <a:defRPr sz="2400" b="1">
                <a:solidFill>
                  <a:schemeClr val="tx1"/>
                </a:solidFill>
                <a:latin typeface="Times New Roman" panose="02020603050405020304" pitchFamily="18" charset="0"/>
              </a:defRPr>
            </a:lvl4pPr>
            <a:lvl5pPr marL="2066925" indent="-228600" defTabSz="931863">
              <a:defRPr sz="2400" b="1">
                <a:solidFill>
                  <a:schemeClr val="tx1"/>
                </a:solidFill>
                <a:latin typeface="Times New Roman" panose="02020603050405020304" pitchFamily="18" charset="0"/>
              </a:defRPr>
            </a:lvl5pPr>
            <a:lvl6pPr marL="2524125" indent="-228600" defTabSz="931863" eaLnBrk="0" fontAlgn="base" hangingPunct="0">
              <a:spcBef>
                <a:spcPct val="0"/>
              </a:spcBef>
              <a:spcAft>
                <a:spcPct val="0"/>
              </a:spcAft>
              <a:defRPr sz="2400" b="1">
                <a:solidFill>
                  <a:schemeClr val="tx1"/>
                </a:solidFill>
                <a:latin typeface="Times New Roman" panose="02020603050405020304" pitchFamily="18" charset="0"/>
              </a:defRPr>
            </a:lvl6pPr>
            <a:lvl7pPr marL="2981325" indent="-228600" defTabSz="931863" eaLnBrk="0" fontAlgn="base" hangingPunct="0">
              <a:spcBef>
                <a:spcPct val="0"/>
              </a:spcBef>
              <a:spcAft>
                <a:spcPct val="0"/>
              </a:spcAft>
              <a:defRPr sz="2400" b="1">
                <a:solidFill>
                  <a:schemeClr val="tx1"/>
                </a:solidFill>
                <a:latin typeface="Times New Roman" panose="02020603050405020304" pitchFamily="18" charset="0"/>
              </a:defRPr>
            </a:lvl7pPr>
            <a:lvl8pPr marL="3438525" indent="-228600" defTabSz="931863" eaLnBrk="0" fontAlgn="base" hangingPunct="0">
              <a:spcBef>
                <a:spcPct val="0"/>
              </a:spcBef>
              <a:spcAft>
                <a:spcPct val="0"/>
              </a:spcAft>
              <a:defRPr sz="2400" b="1">
                <a:solidFill>
                  <a:schemeClr val="tx1"/>
                </a:solidFill>
                <a:latin typeface="Times New Roman" panose="02020603050405020304" pitchFamily="18" charset="0"/>
              </a:defRPr>
            </a:lvl8pPr>
            <a:lvl9pPr marL="3895725" indent="-228600" defTabSz="931863"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1000" b="0" smtClean="0"/>
              <a:t>Chapter 18 – Object-Oriented Design and Modeling Using the UML</a:t>
            </a:r>
          </a:p>
        </p:txBody>
      </p:sp>
      <p:sp>
        <p:nvSpPr>
          <p:cNvPr id="62469" name="Slide Number Placeholder 4"/>
          <p:cNvSpPr>
            <a:spLocks noGrp="1"/>
          </p:cNvSpPr>
          <p:nvPr>
            <p:ph type="sldNum" sz="quarter" idx="5"/>
          </p:nvPr>
        </p:nvSpPr>
        <p:spPr>
          <a:noFill/>
        </p:spPr>
        <p:txBody>
          <a:bodyPr/>
          <a:lstStyle>
            <a:lvl1pPr defTabSz="931863">
              <a:defRPr sz="2400" b="1">
                <a:solidFill>
                  <a:schemeClr val="tx1"/>
                </a:solidFill>
                <a:latin typeface="Times New Roman" panose="02020603050405020304" pitchFamily="18" charset="0"/>
              </a:defRPr>
            </a:lvl1pPr>
            <a:lvl2pPr marL="746125" indent="-285750" defTabSz="931863">
              <a:defRPr sz="2400" b="1">
                <a:solidFill>
                  <a:schemeClr val="tx1"/>
                </a:solidFill>
                <a:latin typeface="Times New Roman" panose="02020603050405020304" pitchFamily="18" charset="0"/>
              </a:defRPr>
            </a:lvl2pPr>
            <a:lvl3pPr marL="1147763" indent="-228600" defTabSz="931863">
              <a:defRPr sz="2400" b="1">
                <a:solidFill>
                  <a:schemeClr val="tx1"/>
                </a:solidFill>
                <a:latin typeface="Times New Roman" panose="02020603050405020304" pitchFamily="18" charset="0"/>
              </a:defRPr>
            </a:lvl3pPr>
            <a:lvl4pPr marL="1606550" indent="-228600" defTabSz="931863">
              <a:defRPr sz="2400" b="1">
                <a:solidFill>
                  <a:schemeClr val="tx1"/>
                </a:solidFill>
                <a:latin typeface="Times New Roman" panose="02020603050405020304" pitchFamily="18" charset="0"/>
              </a:defRPr>
            </a:lvl4pPr>
            <a:lvl5pPr marL="2066925" indent="-228600" defTabSz="931863">
              <a:defRPr sz="2400" b="1">
                <a:solidFill>
                  <a:schemeClr val="tx1"/>
                </a:solidFill>
                <a:latin typeface="Times New Roman" panose="02020603050405020304" pitchFamily="18" charset="0"/>
              </a:defRPr>
            </a:lvl5pPr>
            <a:lvl6pPr marL="2524125" indent="-228600" defTabSz="931863" eaLnBrk="0" fontAlgn="base" hangingPunct="0">
              <a:spcBef>
                <a:spcPct val="0"/>
              </a:spcBef>
              <a:spcAft>
                <a:spcPct val="0"/>
              </a:spcAft>
              <a:defRPr sz="2400" b="1">
                <a:solidFill>
                  <a:schemeClr val="tx1"/>
                </a:solidFill>
                <a:latin typeface="Times New Roman" panose="02020603050405020304" pitchFamily="18" charset="0"/>
              </a:defRPr>
            </a:lvl6pPr>
            <a:lvl7pPr marL="2981325" indent="-228600" defTabSz="931863" eaLnBrk="0" fontAlgn="base" hangingPunct="0">
              <a:spcBef>
                <a:spcPct val="0"/>
              </a:spcBef>
              <a:spcAft>
                <a:spcPct val="0"/>
              </a:spcAft>
              <a:defRPr sz="2400" b="1">
                <a:solidFill>
                  <a:schemeClr val="tx1"/>
                </a:solidFill>
                <a:latin typeface="Times New Roman" panose="02020603050405020304" pitchFamily="18" charset="0"/>
              </a:defRPr>
            </a:lvl7pPr>
            <a:lvl8pPr marL="3438525" indent="-228600" defTabSz="931863" eaLnBrk="0" fontAlgn="base" hangingPunct="0">
              <a:spcBef>
                <a:spcPct val="0"/>
              </a:spcBef>
              <a:spcAft>
                <a:spcPct val="0"/>
              </a:spcAft>
              <a:defRPr sz="2400" b="1">
                <a:solidFill>
                  <a:schemeClr val="tx1"/>
                </a:solidFill>
                <a:latin typeface="Times New Roman" panose="02020603050405020304" pitchFamily="18" charset="0"/>
              </a:defRPr>
            </a:lvl8pPr>
            <a:lvl9pPr marL="3895725" indent="-228600" defTabSz="931863" eaLnBrk="0" fontAlgn="base" hangingPunct="0">
              <a:spcBef>
                <a:spcPct val="0"/>
              </a:spcBef>
              <a:spcAft>
                <a:spcPct val="0"/>
              </a:spcAft>
              <a:defRPr sz="2400" b="1">
                <a:solidFill>
                  <a:schemeClr val="tx1"/>
                </a:solidFill>
                <a:latin typeface="Times New Roman" panose="02020603050405020304" pitchFamily="18" charset="0"/>
              </a:defRPr>
            </a:lvl9pPr>
          </a:lstStyle>
          <a:p>
            <a:fld id="{D508C7E5-9CD7-4694-AFA9-64EA22BAB6E6}" type="slidenum">
              <a:rPr lang="en-US" altLang="en-US" sz="1000" smtClean="0"/>
              <a:pPr/>
              <a:t>70</a:t>
            </a:fld>
            <a:endParaRPr lang="en-US" altLang="en-US" sz="1000" smtClean="0"/>
          </a:p>
        </p:txBody>
      </p:sp>
    </p:spTree>
    <p:extLst>
      <p:ext uri="{BB962C8B-B14F-4D97-AF65-F5344CB8AC3E}">
        <p14:creationId xmlns:p14="http://schemas.microsoft.com/office/powerpoint/2010/main" val="360928558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p:spPr>
        <p:txBody>
          <a:bodyPr/>
          <a:lstStyle/>
          <a:p>
            <a:endParaRPr lang="en-US" altLang="en-US" smtClean="0">
              <a:latin typeface="Arial" panose="020B0604020202020204" pitchFamily="34" charset="0"/>
            </a:endParaRPr>
          </a:p>
        </p:txBody>
      </p:sp>
      <p:sp>
        <p:nvSpPr>
          <p:cNvPr id="64516" name="Footer Placeholder 3"/>
          <p:cNvSpPr>
            <a:spLocks noGrp="1"/>
          </p:cNvSpPr>
          <p:nvPr>
            <p:ph type="ftr" sz="quarter" idx="4"/>
          </p:nvPr>
        </p:nvSpPr>
        <p:spPr>
          <a:noFill/>
        </p:spPr>
        <p:txBody>
          <a:bodyPr/>
          <a:lstStyle>
            <a:lvl1pPr defTabSz="931863">
              <a:defRPr sz="2400" b="1">
                <a:solidFill>
                  <a:schemeClr val="tx1"/>
                </a:solidFill>
                <a:latin typeface="Times New Roman" panose="02020603050405020304" pitchFamily="18" charset="0"/>
              </a:defRPr>
            </a:lvl1pPr>
            <a:lvl2pPr marL="746125" indent="-285750" defTabSz="931863">
              <a:defRPr sz="2400" b="1">
                <a:solidFill>
                  <a:schemeClr val="tx1"/>
                </a:solidFill>
                <a:latin typeface="Times New Roman" panose="02020603050405020304" pitchFamily="18" charset="0"/>
              </a:defRPr>
            </a:lvl2pPr>
            <a:lvl3pPr marL="1147763" indent="-228600" defTabSz="931863">
              <a:defRPr sz="2400" b="1">
                <a:solidFill>
                  <a:schemeClr val="tx1"/>
                </a:solidFill>
                <a:latin typeface="Times New Roman" panose="02020603050405020304" pitchFamily="18" charset="0"/>
              </a:defRPr>
            </a:lvl3pPr>
            <a:lvl4pPr marL="1606550" indent="-228600" defTabSz="931863">
              <a:defRPr sz="2400" b="1">
                <a:solidFill>
                  <a:schemeClr val="tx1"/>
                </a:solidFill>
                <a:latin typeface="Times New Roman" panose="02020603050405020304" pitchFamily="18" charset="0"/>
              </a:defRPr>
            </a:lvl4pPr>
            <a:lvl5pPr marL="2066925" indent="-228600" defTabSz="931863">
              <a:defRPr sz="2400" b="1">
                <a:solidFill>
                  <a:schemeClr val="tx1"/>
                </a:solidFill>
                <a:latin typeface="Times New Roman" panose="02020603050405020304" pitchFamily="18" charset="0"/>
              </a:defRPr>
            </a:lvl5pPr>
            <a:lvl6pPr marL="2524125" indent="-228600" defTabSz="931863" eaLnBrk="0" fontAlgn="base" hangingPunct="0">
              <a:spcBef>
                <a:spcPct val="0"/>
              </a:spcBef>
              <a:spcAft>
                <a:spcPct val="0"/>
              </a:spcAft>
              <a:defRPr sz="2400" b="1">
                <a:solidFill>
                  <a:schemeClr val="tx1"/>
                </a:solidFill>
                <a:latin typeface="Times New Roman" panose="02020603050405020304" pitchFamily="18" charset="0"/>
              </a:defRPr>
            </a:lvl6pPr>
            <a:lvl7pPr marL="2981325" indent="-228600" defTabSz="931863" eaLnBrk="0" fontAlgn="base" hangingPunct="0">
              <a:spcBef>
                <a:spcPct val="0"/>
              </a:spcBef>
              <a:spcAft>
                <a:spcPct val="0"/>
              </a:spcAft>
              <a:defRPr sz="2400" b="1">
                <a:solidFill>
                  <a:schemeClr val="tx1"/>
                </a:solidFill>
                <a:latin typeface="Times New Roman" panose="02020603050405020304" pitchFamily="18" charset="0"/>
              </a:defRPr>
            </a:lvl7pPr>
            <a:lvl8pPr marL="3438525" indent="-228600" defTabSz="931863" eaLnBrk="0" fontAlgn="base" hangingPunct="0">
              <a:spcBef>
                <a:spcPct val="0"/>
              </a:spcBef>
              <a:spcAft>
                <a:spcPct val="0"/>
              </a:spcAft>
              <a:defRPr sz="2400" b="1">
                <a:solidFill>
                  <a:schemeClr val="tx1"/>
                </a:solidFill>
                <a:latin typeface="Times New Roman" panose="02020603050405020304" pitchFamily="18" charset="0"/>
              </a:defRPr>
            </a:lvl8pPr>
            <a:lvl9pPr marL="3895725" indent="-228600" defTabSz="931863"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1000" b="0" smtClean="0"/>
              <a:t>Chapter 18 – Object-Oriented Design and Modeling Using the UML</a:t>
            </a:r>
          </a:p>
        </p:txBody>
      </p:sp>
      <p:sp>
        <p:nvSpPr>
          <p:cNvPr id="64517" name="Slide Number Placeholder 4"/>
          <p:cNvSpPr>
            <a:spLocks noGrp="1"/>
          </p:cNvSpPr>
          <p:nvPr>
            <p:ph type="sldNum" sz="quarter" idx="5"/>
          </p:nvPr>
        </p:nvSpPr>
        <p:spPr>
          <a:noFill/>
        </p:spPr>
        <p:txBody>
          <a:bodyPr/>
          <a:lstStyle>
            <a:lvl1pPr defTabSz="931863">
              <a:defRPr sz="2400" b="1">
                <a:solidFill>
                  <a:schemeClr val="tx1"/>
                </a:solidFill>
                <a:latin typeface="Times New Roman" panose="02020603050405020304" pitchFamily="18" charset="0"/>
              </a:defRPr>
            </a:lvl1pPr>
            <a:lvl2pPr marL="746125" indent="-285750" defTabSz="931863">
              <a:defRPr sz="2400" b="1">
                <a:solidFill>
                  <a:schemeClr val="tx1"/>
                </a:solidFill>
                <a:latin typeface="Times New Roman" panose="02020603050405020304" pitchFamily="18" charset="0"/>
              </a:defRPr>
            </a:lvl2pPr>
            <a:lvl3pPr marL="1147763" indent="-228600" defTabSz="931863">
              <a:defRPr sz="2400" b="1">
                <a:solidFill>
                  <a:schemeClr val="tx1"/>
                </a:solidFill>
                <a:latin typeface="Times New Roman" panose="02020603050405020304" pitchFamily="18" charset="0"/>
              </a:defRPr>
            </a:lvl3pPr>
            <a:lvl4pPr marL="1606550" indent="-228600" defTabSz="931863">
              <a:defRPr sz="2400" b="1">
                <a:solidFill>
                  <a:schemeClr val="tx1"/>
                </a:solidFill>
                <a:latin typeface="Times New Roman" panose="02020603050405020304" pitchFamily="18" charset="0"/>
              </a:defRPr>
            </a:lvl4pPr>
            <a:lvl5pPr marL="2066925" indent="-228600" defTabSz="931863">
              <a:defRPr sz="2400" b="1">
                <a:solidFill>
                  <a:schemeClr val="tx1"/>
                </a:solidFill>
                <a:latin typeface="Times New Roman" panose="02020603050405020304" pitchFamily="18" charset="0"/>
              </a:defRPr>
            </a:lvl5pPr>
            <a:lvl6pPr marL="2524125" indent="-228600" defTabSz="931863" eaLnBrk="0" fontAlgn="base" hangingPunct="0">
              <a:spcBef>
                <a:spcPct val="0"/>
              </a:spcBef>
              <a:spcAft>
                <a:spcPct val="0"/>
              </a:spcAft>
              <a:defRPr sz="2400" b="1">
                <a:solidFill>
                  <a:schemeClr val="tx1"/>
                </a:solidFill>
                <a:latin typeface="Times New Roman" panose="02020603050405020304" pitchFamily="18" charset="0"/>
              </a:defRPr>
            </a:lvl6pPr>
            <a:lvl7pPr marL="2981325" indent="-228600" defTabSz="931863" eaLnBrk="0" fontAlgn="base" hangingPunct="0">
              <a:spcBef>
                <a:spcPct val="0"/>
              </a:spcBef>
              <a:spcAft>
                <a:spcPct val="0"/>
              </a:spcAft>
              <a:defRPr sz="2400" b="1">
                <a:solidFill>
                  <a:schemeClr val="tx1"/>
                </a:solidFill>
                <a:latin typeface="Times New Roman" panose="02020603050405020304" pitchFamily="18" charset="0"/>
              </a:defRPr>
            </a:lvl7pPr>
            <a:lvl8pPr marL="3438525" indent="-228600" defTabSz="931863" eaLnBrk="0" fontAlgn="base" hangingPunct="0">
              <a:spcBef>
                <a:spcPct val="0"/>
              </a:spcBef>
              <a:spcAft>
                <a:spcPct val="0"/>
              </a:spcAft>
              <a:defRPr sz="2400" b="1">
                <a:solidFill>
                  <a:schemeClr val="tx1"/>
                </a:solidFill>
                <a:latin typeface="Times New Roman" panose="02020603050405020304" pitchFamily="18" charset="0"/>
              </a:defRPr>
            </a:lvl8pPr>
            <a:lvl9pPr marL="3895725" indent="-228600" defTabSz="931863" eaLnBrk="0" fontAlgn="base" hangingPunct="0">
              <a:spcBef>
                <a:spcPct val="0"/>
              </a:spcBef>
              <a:spcAft>
                <a:spcPct val="0"/>
              </a:spcAft>
              <a:defRPr sz="2400" b="1">
                <a:solidFill>
                  <a:schemeClr val="tx1"/>
                </a:solidFill>
                <a:latin typeface="Times New Roman" panose="02020603050405020304" pitchFamily="18" charset="0"/>
              </a:defRPr>
            </a:lvl9pPr>
          </a:lstStyle>
          <a:p>
            <a:fld id="{BC4019D8-CBF5-475A-9741-B79FD3D919C5}" type="slidenum">
              <a:rPr lang="en-US" altLang="en-US" sz="1000" smtClean="0"/>
              <a:pPr/>
              <a:t>71</a:t>
            </a:fld>
            <a:endParaRPr lang="en-US" altLang="en-US" sz="1000" smtClean="0"/>
          </a:p>
        </p:txBody>
      </p:sp>
    </p:spTree>
    <p:extLst>
      <p:ext uri="{BB962C8B-B14F-4D97-AF65-F5344CB8AC3E}">
        <p14:creationId xmlns:p14="http://schemas.microsoft.com/office/powerpoint/2010/main" val="5400534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p:spPr>
        <p:txBody>
          <a:bodyPr/>
          <a:lstStyle/>
          <a:p>
            <a:endParaRPr lang="en-US" altLang="en-US" smtClean="0">
              <a:latin typeface="Arial" panose="020B0604020202020204" pitchFamily="34" charset="0"/>
            </a:endParaRPr>
          </a:p>
        </p:txBody>
      </p:sp>
      <p:sp>
        <p:nvSpPr>
          <p:cNvPr id="66564" name="Footer Placeholder 3"/>
          <p:cNvSpPr>
            <a:spLocks noGrp="1"/>
          </p:cNvSpPr>
          <p:nvPr>
            <p:ph type="ftr" sz="quarter" idx="4"/>
          </p:nvPr>
        </p:nvSpPr>
        <p:spPr>
          <a:noFill/>
        </p:spPr>
        <p:txBody>
          <a:bodyPr/>
          <a:lstStyle>
            <a:lvl1pPr defTabSz="931863">
              <a:defRPr sz="2400" b="1">
                <a:solidFill>
                  <a:schemeClr val="tx1"/>
                </a:solidFill>
                <a:latin typeface="Times New Roman" panose="02020603050405020304" pitchFamily="18" charset="0"/>
              </a:defRPr>
            </a:lvl1pPr>
            <a:lvl2pPr marL="746125" indent="-285750" defTabSz="931863">
              <a:defRPr sz="2400" b="1">
                <a:solidFill>
                  <a:schemeClr val="tx1"/>
                </a:solidFill>
                <a:latin typeface="Times New Roman" panose="02020603050405020304" pitchFamily="18" charset="0"/>
              </a:defRPr>
            </a:lvl2pPr>
            <a:lvl3pPr marL="1147763" indent="-228600" defTabSz="931863">
              <a:defRPr sz="2400" b="1">
                <a:solidFill>
                  <a:schemeClr val="tx1"/>
                </a:solidFill>
                <a:latin typeface="Times New Roman" panose="02020603050405020304" pitchFamily="18" charset="0"/>
              </a:defRPr>
            </a:lvl3pPr>
            <a:lvl4pPr marL="1606550" indent="-228600" defTabSz="931863">
              <a:defRPr sz="2400" b="1">
                <a:solidFill>
                  <a:schemeClr val="tx1"/>
                </a:solidFill>
                <a:latin typeface="Times New Roman" panose="02020603050405020304" pitchFamily="18" charset="0"/>
              </a:defRPr>
            </a:lvl4pPr>
            <a:lvl5pPr marL="2066925" indent="-228600" defTabSz="931863">
              <a:defRPr sz="2400" b="1">
                <a:solidFill>
                  <a:schemeClr val="tx1"/>
                </a:solidFill>
                <a:latin typeface="Times New Roman" panose="02020603050405020304" pitchFamily="18" charset="0"/>
              </a:defRPr>
            </a:lvl5pPr>
            <a:lvl6pPr marL="2524125" indent="-228600" defTabSz="931863" eaLnBrk="0" fontAlgn="base" hangingPunct="0">
              <a:spcBef>
                <a:spcPct val="0"/>
              </a:spcBef>
              <a:spcAft>
                <a:spcPct val="0"/>
              </a:spcAft>
              <a:defRPr sz="2400" b="1">
                <a:solidFill>
                  <a:schemeClr val="tx1"/>
                </a:solidFill>
                <a:latin typeface="Times New Roman" panose="02020603050405020304" pitchFamily="18" charset="0"/>
              </a:defRPr>
            </a:lvl6pPr>
            <a:lvl7pPr marL="2981325" indent="-228600" defTabSz="931863" eaLnBrk="0" fontAlgn="base" hangingPunct="0">
              <a:spcBef>
                <a:spcPct val="0"/>
              </a:spcBef>
              <a:spcAft>
                <a:spcPct val="0"/>
              </a:spcAft>
              <a:defRPr sz="2400" b="1">
                <a:solidFill>
                  <a:schemeClr val="tx1"/>
                </a:solidFill>
                <a:latin typeface="Times New Roman" panose="02020603050405020304" pitchFamily="18" charset="0"/>
              </a:defRPr>
            </a:lvl7pPr>
            <a:lvl8pPr marL="3438525" indent="-228600" defTabSz="931863" eaLnBrk="0" fontAlgn="base" hangingPunct="0">
              <a:spcBef>
                <a:spcPct val="0"/>
              </a:spcBef>
              <a:spcAft>
                <a:spcPct val="0"/>
              </a:spcAft>
              <a:defRPr sz="2400" b="1">
                <a:solidFill>
                  <a:schemeClr val="tx1"/>
                </a:solidFill>
                <a:latin typeface="Times New Roman" panose="02020603050405020304" pitchFamily="18" charset="0"/>
              </a:defRPr>
            </a:lvl8pPr>
            <a:lvl9pPr marL="3895725" indent="-228600" defTabSz="931863"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1000" b="0" smtClean="0"/>
              <a:t>Chapter 18 – Object-Oriented Design and Modeling Using the UML</a:t>
            </a:r>
          </a:p>
        </p:txBody>
      </p:sp>
      <p:sp>
        <p:nvSpPr>
          <p:cNvPr id="66565" name="Slide Number Placeholder 4"/>
          <p:cNvSpPr>
            <a:spLocks noGrp="1"/>
          </p:cNvSpPr>
          <p:nvPr>
            <p:ph type="sldNum" sz="quarter" idx="5"/>
          </p:nvPr>
        </p:nvSpPr>
        <p:spPr>
          <a:noFill/>
        </p:spPr>
        <p:txBody>
          <a:bodyPr/>
          <a:lstStyle>
            <a:lvl1pPr defTabSz="931863">
              <a:defRPr sz="2400" b="1">
                <a:solidFill>
                  <a:schemeClr val="tx1"/>
                </a:solidFill>
                <a:latin typeface="Times New Roman" panose="02020603050405020304" pitchFamily="18" charset="0"/>
              </a:defRPr>
            </a:lvl1pPr>
            <a:lvl2pPr marL="746125" indent="-285750" defTabSz="931863">
              <a:defRPr sz="2400" b="1">
                <a:solidFill>
                  <a:schemeClr val="tx1"/>
                </a:solidFill>
                <a:latin typeface="Times New Roman" panose="02020603050405020304" pitchFamily="18" charset="0"/>
              </a:defRPr>
            </a:lvl2pPr>
            <a:lvl3pPr marL="1147763" indent="-228600" defTabSz="931863">
              <a:defRPr sz="2400" b="1">
                <a:solidFill>
                  <a:schemeClr val="tx1"/>
                </a:solidFill>
                <a:latin typeface="Times New Roman" panose="02020603050405020304" pitchFamily="18" charset="0"/>
              </a:defRPr>
            </a:lvl3pPr>
            <a:lvl4pPr marL="1606550" indent="-228600" defTabSz="931863">
              <a:defRPr sz="2400" b="1">
                <a:solidFill>
                  <a:schemeClr val="tx1"/>
                </a:solidFill>
                <a:latin typeface="Times New Roman" panose="02020603050405020304" pitchFamily="18" charset="0"/>
              </a:defRPr>
            </a:lvl4pPr>
            <a:lvl5pPr marL="2066925" indent="-228600" defTabSz="931863">
              <a:defRPr sz="2400" b="1">
                <a:solidFill>
                  <a:schemeClr val="tx1"/>
                </a:solidFill>
                <a:latin typeface="Times New Roman" panose="02020603050405020304" pitchFamily="18" charset="0"/>
              </a:defRPr>
            </a:lvl5pPr>
            <a:lvl6pPr marL="2524125" indent="-228600" defTabSz="931863" eaLnBrk="0" fontAlgn="base" hangingPunct="0">
              <a:spcBef>
                <a:spcPct val="0"/>
              </a:spcBef>
              <a:spcAft>
                <a:spcPct val="0"/>
              </a:spcAft>
              <a:defRPr sz="2400" b="1">
                <a:solidFill>
                  <a:schemeClr val="tx1"/>
                </a:solidFill>
                <a:latin typeface="Times New Roman" panose="02020603050405020304" pitchFamily="18" charset="0"/>
              </a:defRPr>
            </a:lvl6pPr>
            <a:lvl7pPr marL="2981325" indent="-228600" defTabSz="931863" eaLnBrk="0" fontAlgn="base" hangingPunct="0">
              <a:spcBef>
                <a:spcPct val="0"/>
              </a:spcBef>
              <a:spcAft>
                <a:spcPct val="0"/>
              </a:spcAft>
              <a:defRPr sz="2400" b="1">
                <a:solidFill>
                  <a:schemeClr val="tx1"/>
                </a:solidFill>
                <a:latin typeface="Times New Roman" panose="02020603050405020304" pitchFamily="18" charset="0"/>
              </a:defRPr>
            </a:lvl7pPr>
            <a:lvl8pPr marL="3438525" indent="-228600" defTabSz="931863" eaLnBrk="0" fontAlgn="base" hangingPunct="0">
              <a:spcBef>
                <a:spcPct val="0"/>
              </a:spcBef>
              <a:spcAft>
                <a:spcPct val="0"/>
              </a:spcAft>
              <a:defRPr sz="2400" b="1">
                <a:solidFill>
                  <a:schemeClr val="tx1"/>
                </a:solidFill>
                <a:latin typeface="Times New Roman" panose="02020603050405020304" pitchFamily="18" charset="0"/>
              </a:defRPr>
            </a:lvl8pPr>
            <a:lvl9pPr marL="3895725" indent="-228600" defTabSz="931863" eaLnBrk="0" fontAlgn="base" hangingPunct="0">
              <a:spcBef>
                <a:spcPct val="0"/>
              </a:spcBef>
              <a:spcAft>
                <a:spcPct val="0"/>
              </a:spcAft>
              <a:defRPr sz="2400" b="1">
                <a:solidFill>
                  <a:schemeClr val="tx1"/>
                </a:solidFill>
                <a:latin typeface="Times New Roman" panose="02020603050405020304" pitchFamily="18" charset="0"/>
              </a:defRPr>
            </a:lvl9pPr>
          </a:lstStyle>
          <a:p>
            <a:fld id="{0C4A5EB7-C645-4AA6-8595-46E756C5686B}" type="slidenum">
              <a:rPr lang="en-US" altLang="en-US" sz="1000" smtClean="0"/>
              <a:pPr/>
              <a:t>72</a:t>
            </a:fld>
            <a:endParaRPr lang="en-US" altLang="en-US" sz="1000" smtClean="0"/>
          </a:p>
        </p:txBody>
      </p:sp>
    </p:spTree>
    <p:extLst>
      <p:ext uri="{BB962C8B-B14F-4D97-AF65-F5344CB8AC3E}">
        <p14:creationId xmlns:p14="http://schemas.microsoft.com/office/powerpoint/2010/main" val="191556285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p:spPr>
        <p:txBody>
          <a:bodyPr/>
          <a:lstStyle/>
          <a:p>
            <a:endParaRPr lang="en-US" altLang="en-US" smtClean="0">
              <a:latin typeface="Arial" panose="020B0604020202020204" pitchFamily="34" charset="0"/>
            </a:endParaRPr>
          </a:p>
        </p:txBody>
      </p:sp>
      <p:sp>
        <p:nvSpPr>
          <p:cNvPr id="70660" name="Footer Placeholder 3"/>
          <p:cNvSpPr>
            <a:spLocks noGrp="1"/>
          </p:cNvSpPr>
          <p:nvPr>
            <p:ph type="ftr" sz="quarter" idx="4"/>
          </p:nvPr>
        </p:nvSpPr>
        <p:spPr>
          <a:noFill/>
        </p:spPr>
        <p:txBody>
          <a:bodyPr/>
          <a:lstStyle>
            <a:lvl1pPr defTabSz="931863">
              <a:defRPr sz="2400" b="1">
                <a:solidFill>
                  <a:schemeClr val="tx1"/>
                </a:solidFill>
                <a:latin typeface="Times New Roman" panose="02020603050405020304" pitchFamily="18" charset="0"/>
              </a:defRPr>
            </a:lvl1pPr>
            <a:lvl2pPr marL="746125" indent="-285750" defTabSz="931863">
              <a:defRPr sz="2400" b="1">
                <a:solidFill>
                  <a:schemeClr val="tx1"/>
                </a:solidFill>
                <a:latin typeface="Times New Roman" panose="02020603050405020304" pitchFamily="18" charset="0"/>
              </a:defRPr>
            </a:lvl2pPr>
            <a:lvl3pPr marL="1147763" indent="-228600" defTabSz="931863">
              <a:defRPr sz="2400" b="1">
                <a:solidFill>
                  <a:schemeClr val="tx1"/>
                </a:solidFill>
                <a:latin typeface="Times New Roman" panose="02020603050405020304" pitchFamily="18" charset="0"/>
              </a:defRPr>
            </a:lvl3pPr>
            <a:lvl4pPr marL="1606550" indent="-228600" defTabSz="931863">
              <a:defRPr sz="2400" b="1">
                <a:solidFill>
                  <a:schemeClr val="tx1"/>
                </a:solidFill>
                <a:latin typeface="Times New Roman" panose="02020603050405020304" pitchFamily="18" charset="0"/>
              </a:defRPr>
            </a:lvl4pPr>
            <a:lvl5pPr marL="2066925" indent="-228600" defTabSz="931863">
              <a:defRPr sz="2400" b="1">
                <a:solidFill>
                  <a:schemeClr val="tx1"/>
                </a:solidFill>
                <a:latin typeface="Times New Roman" panose="02020603050405020304" pitchFamily="18" charset="0"/>
              </a:defRPr>
            </a:lvl5pPr>
            <a:lvl6pPr marL="2524125" indent="-228600" defTabSz="931863" eaLnBrk="0" fontAlgn="base" hangingPunct="0">
              <a:spcBef>
                <a:spcPct val="0"/>
              </a:spcBef>
              <a:spcAft>
                <a:spcPct val="0"/>
              </a:spcAft>
              <a:defRPr sz="2400" b="1">
                <a:solidFill>
                  <a:schemeClr val="tx1"/>
                </a:solidFill>
                <a:latin typeface="Times New Roman" panose="02020603050405020304" pitchFamily="18" charset="0"/>
              </a:defRPr>
            </a:lvl6pPr>
            <a:lvl7pPr marL="2981325" indent="-228600" defTabSz="931863" eaLnBrk="0" fontAlgn="base" hangingPunct="0">
              <a:spcBef>
                <a:spcPct val="0"/>
              </a:spcBef>
              <a:spcAft>
                <a:spcPct val="0"/>
              </a:spcAft>
              <a:defRPr sz="2400" b="1">
                <a:solidFill>
                  <a:schemeClr val="tx1"/>
                </a:solidFill>
                <a:latin typeface="Times New Roman" panose="02020603050405020304" pitchFamily="18" charset="0"/>
              </a:defRPr>
            </a:lvl7pPr>
            <a:lvl8pPr marL="3438525" indent="-228600" defTabSz="931863" eaLnBrk="0" fontAlgn="base" hangingPunct="0">
              <a:spcBef>
                <a:spcPct val="0"/>
              </a:spcBef>
              <a:spcAft>
                <a:spcPct val="0"/>
              </a:spcAft>
              <a:defRPr sz="2400" b="1">
                <a:solidFill>
                  <a:schemeClr val="tx1"/>
                </a:solidFill>
                <a:latin typeface="Times New Roman" panose="02020603050405020304" pitchFamily="18" charset="0"/>
              </a:defRPr>
            </a:lvl8pPr>
            <a:lvl9pPr marL="3895725" indent="-228600" defTabSz="931863"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1000" b="0" smtClean="0"/>
              <a:t>Chapter 18 – Object-Oriented Design and Modeling Using the UML</a:t>
            </a:r>
          </a:p>
        </p:txBody>
      </p:sp>
      <p:sp>
        <p:nvSpPr>
          <p:cNvPr id="70661" name="Slide Number Placeholder 4"/>
          <p:cNvSpPr>
            <a:spLocks noGrp="1"/>
          </p:cNvSpPr>
          <p:nvPr>
            <p:ph type="sldNum" sz="quarter" idx="5"/>
          </p:nvPr>
        </p:nvSpPr>
        <p:spPr>
          <a:noFill/>
        </p:spPr>
        <p:txBody>
          <a:bodyPr/>
          <a:lstStyle>
            <a:lvl1pPr defTabSz="931863">
              <a:defRPr sz="2400" b="1">
                <a:solidFill>
                  <a:schemeClr val="tx1"/>
                </a:solidFill>
                <a:latin typeface="Times New Roman" panose="02020603050405020304" pitchFamily="18" charset="0"/>
              </a:defRPr>
            </a:lvl1pPr>
            <a:lvl2pPr marL="746125" indent="-285750" defTabSz="931863">
              <a:defRPr sz="2400" b="1">
                <a:solidFill>
                  <a:schemeClr val="tx1"/>
                </a:solidFill>
                <a:latin typeface="Times New Roman" panose="02020603050405020304" pitchFamily="18" charset="0"/>
              </a:defRPr>
            </a:lvl2pPr>
            <a:lvl3pPr marL="1147763" indent="-228600" defTabSz="931863">
              <a:defRPr sz="2400" b="1">
                <a:solidFill>
                  <a:schemeClr val="tx1"/>
                </a:solidFill>
                <a:latin typeface="Times New Roman" panose="02020603050405020304" pitchFamily="18" charset="0"/>
              </a:defRPr>
            </a:lvl3pPr>
            <a:lvl4pPr marL="1606550" indent="-228600" defTabSz="931863">
              <a:defRPr sz="2400" b="1">
                <a:solidFill>
                  <a:schemeClr val="tx1"/>
                </a:solidFill>
                <a:latin typeface="Times New Roman" panose="02020603050405020304" pitchFamily="18" charset="0"/>
              </a:defRPr>
            </a:lvl4pPr>
            <a:lvl5pPr marL="2066925" indent="-228600" defTabSz="931863">
              <a:defRPr sz="2400" b="1">
                <a:solidFill>
                  <a:schemeClr val="tx1"/>
                </a:solidFill>
                <a:latin typeface="Times New Roman" panose="02020603050405020304" pitchFamily="18" charset="0"/>
              </a:defRPr>
            </a:lvl5pPr>
            <a:lvl6pPr marL="2524125" indent="-228600" defTabSz="931863" eaLnBrk="0" fontAlgn="base" hangingPunct="0">
              <a:spcBef>
                <a:spcPct val="0"/>
              </a:spcBef>
              <a:spcAft>
                <a:spcPct val="0"/>
              </a:spcAft>
              <a:defRPr sz="2400" b="1">
                <a:solidFill>
                  <a:schemeClr val="tx1"/>
                </a:solidFill>
                <a:latin typeface="Times New Roman" panose="02020603050405020304" pitchFamily="18" charset="0"/>
              </a:defRPr>
            </a:lvl6pPr>
            <a:lvl7pPr marL="2981325" indent="-228600" defTabSz="931863" eaLnBrk="0" fontAlgn="base" hangingPunct="0">
              <a:spcBef>
                <a:spcPct val="0"/>
              </a:spcBef>
              <a:spcAft>
                <a:spcPct val="0"/>
              </a:spcAft>
              <a:defRPr sz="2400" b="1">
                <a:solidFill>
                  <a:schemeClr val="tx1"/>
                </a:solidFill>
                <a:latin typeface="Times New Roman" panose="02020603050405020304" pitchFamily="18" charset="0"/>
              </a:defRPr>
            </a:lvl7pPr>
            <a:lvl8pPr marL="3438525" indent="-228600" defTabSz="931863" eaLnBrk="0" fontAlgn="base" hangingPunct="0">
              <a:spcBef>
                <a:spcPct val="0"/>
              </a:spcBef>
              <a:spcAft>
                <a:spcPct val="0"/>
              </a:spcAft>
              <a:defRPr sz="2400" b="1">
                <a:solidFill>
                  <a:schemeClr val="tx1"/>
                </a:solidFill>
                <a:latin typeface="Times New Roman" panose="02020603050405020304" pitchFamily="18" charset="0"/>
              </a:defRPr>
            </a:lvl8pPr>
            <a:lvl9pPr marL="3895725" indent="-228600" defTabSz="931863" eaLnBrk="0" fontAlgn="base" hangingPunct="0">
              <a:spcBef>
                <a:spcPct val="0"/>
              </a:spcBef>
              <a:spcAft>
                <a:spcPct val="0"/>
              </a:spcAft>
              <a:defRPr sz="2400" b="1">
                <a:solidFill>
                  <a:schemeClr val="tx1"/>
                </a:solidFill>
                <a:latin typeface="Times New Roman" panose="02020603050405020304" pitchFamily="18" charset="0"/>
              </a:defRPr>
            </a:lvl9pPr>
          </a:lstStyle>
          <a:p>
            <a:fld id="{B3213ABC-1879-4D2C-839F-1BF331F8DDDD}" type="slidenum">
              <a:rPr lang="en-US" altLang="en-US" sz="1000" smtClean="0"/>
              <a:pPr/>
              <a:t>73</a:t>
            </a:fld>
            <a:endParaRPr lang="en-US" altLang="en-US" sz="1000" smtClean="0"/>
          </a:p>
        </p:txBody>
      </p:sp>
    </p:spTree>
    <p:extLst>
      <p:ext uri="{BB962C8B-B14F-4D97-AF65-F5344CB8AC3E}">
        <p14:creationId xmlns:p14="http://schemas.microsoft.com/office/powerpoint/2010/main" val="284926905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p:spPr>
        <p:txBody>
          <a:bodyPr/>
          <a:lstStyle/>
          <a:p>
            <a:endParaRPr lang="en-US" altLang="en-US" smtClean="0">
              <a:latin typeface="Arial" panose="020B0604020202020204" pitchFamily="34" charset="0"/>
            </a:endParaRPr>
          </a:p>
        </p:txBody>
      </p:sp>
      <p:sp>
        <p:nvSpPr>
          <p:cNvPr id="74756" name="Footer Placeholder 3"/>
          <p:cNvSpPr>
            <a:spLocks noGrp="1"/>
          </p:cNvSpPr>
          <p:nvPr>
            <p:ph type="ftr" sz="quarter" idx="4"/>
          </p:nvPr>
        </p:nvSpPr>
        <p:spPr>
          <a:noFill/>
        </p:spPr>
        <p:txBody>
          <a:bodyPr/>
          <a:lstStyle>
            <a:lvl1pPr defTabSz="931863">
              <a:defRPr sz="2400" b="1">
                <a:solidFill>
                  <a:schemeClr val="tx1"/>
                </a:solidFill>
                <a:latin typeface="Times New Roman" panose="02020603050405020304" pitchFamily="18" charset="0"/>
              </a:defRPr>
            </a:lvl1pPr>
            <a:lvl2pPr marL="746125" indent="-285750" defTabSz="931863">
              <a:defRPr sz="2400" b="1">
                <a:solidFill>
                  <a:schemeClr val="tx1"/>
                </a:solidFill>
                <a:latin typeface="Times New Roman" panose="02020603050405020304" pitchFamily="18" charset="0"/>
              </a:defRPr>
            </a:lvl2pPr>
            <a:lvl3pPr marL="1147763" indent="-228600" defTabSz="931863">
              <a:defRPr sz="2400" b="1">
                <a:solidFill>
                  <a:schemeClr val="tx1"/>
                </a:solidFill>
                <a:latin typeface="Times New Roman" panose="02020603050405020304" pitchFamily="18" charset="0"/>
              </a:defRPr>
            </a:lvl3pPr>
            <a:lvl4pPr marL="1606550" indent="-228600" defTabSz="931863">
              <a:defRPr sz="2400" b="1">
                <a:solidFill>
                  <a:schemeClr val="tx1"/>
                </a:solidFill>
                <a:latin typeface="Times New Roman" panose="02020603050405020304" pitchFamily="18" charset="0"/>
              </a:defRPr>
            </a:lvl4pPr>
            <a:lvl5pPr marL="2066925" indent="-228600" defTabSz="931863">
              <a:defRPr sz="2400" b="1">
                <a:solidFill>
                  <a:schemeClr val="tx1"/>
                </a:solidFill>
                <a:latin typeface="Times New Roman" panose="02020603050405020304" pitchFamily="18" charset="0"/>
              </a:defRPr>
            </a:lvl5pPr>
            <a:lvl6pPr marL="2524125" indent="-228600" defTabSz="931863" eaLnBrk="0" fontAlgn="base" hangingPunct="0">
              <a:spcBef>
                <a:spcPct val="0"/>
              </a:spcBef>
              <a:spcAft>
                <a:spcPct val="0"/>
              </a:spcAft>
              <a:defRPr sz="2400" b="1">
                <a:solidFill>
                  <a:schemeClr val="tx1"/>
                </a:solidFill>
                <a:latin typeface="Times New Roman" panose="02020603050405020304" pitchFamily="18" charset="0"/>
              </a:defRPr>
            </a:lvl6pPr>
            <a:lvl7pPr marL="2981325" indent="-228600" defTabSz="931863" eaLnBrk="0" fontAlgn="base" hangingPunct="0">
              <a:spcBef>
                <a:spcPct val="0"/>
              </a:spcBef>
              <a:spcAft>
                <a:spcPct val="0"/>
              </a:spcAft>
              <a:defRPr sz="2400" b="1">
                <a:solidFill>
                  <a:schemeClr val="tx1"/>
                </a:solidFill>
                <a:latin typeface="Times New Roman" panose="02020603050405020304" pitchFamily="18" charset="0"/>
              </a:defRPr>
            </a:lvl7pPr>
            <a:lvl8pPr marL="3438525" indent="-228600" defTabSz="931863" eaLnBrk="0" fontAlgn="base" hangingPunct="0">
              <a:spcBef>
                <a:spcPct val="0"/>
              </a:spcBef>
              <a:spcAft>
                <a:spcPct val="0"/>
              </a:spcAft>
              <a:defRPr sz="2400" b="1">
                <a:solidFill>
                  <a:schemeClr val="tx1"/>
                </a:solidFill>
                <a:latin typeface="Times New Roman" panose="02020603050405020304" pitchFamily="18" charset="0"/>
              </a:defRPr>
            </a:lvl8pPr>
            <a:lvl9pPr marL="3895725" indent="-228600" defTabSz="931863"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1000" b="0" smtClean="0"/>
              <a:t>Chapter 18 – Object-Oriented Design and Modeling Using the UML</a:t>
            </a:r>
          </a:p>
        </p:txBody>
      </p:sp>
      <p:sp>
        <p:nvSpPr>
          <p:cNvPr id="74757" name="Slide Number Placeholder 4"/>
          <p:cNvSpPr>
            <a:spLocks noGrp="1"/>
          </p:cNvSpPr>
          <p:nvPr>
            <p:ph type="sldNum" sz="quarter" idx="5"/>
          </p:nvPr>
        </p:nvSpPr>
        <p:spPr>
          <a:noFill/>
        </p:spPr>
        <p:txBody>
          <a:bodyPr/>
          <a:lstStyle>
            <a:lvl1pPr defTabSz="931863">
              <a:defRPr sz="2400" b="1">
                <a:solidFill>
                  <a:schemeClr val="tx1"/>
                </a:solidFill>
                <a:latin typeface="Times New Roman" panose="02020603050405020304" pitchFamily="18" charset="0"/>
              </a:defRPr>
            </a:lvl1pPr>
            <a:lvl2pPr marL="746125" indent="-285750" defTabSz="931863">
              <a:defRPr sz="2400" b="1">
                <a:solidFill>
                  <a:schemeClr val="tx1"/>
                </a:solidFill>
                <a:latin typeface="Times New Roman" panose="02020603050405020304" pitchFamily="18" charset="0"/>
              </a:defRPr>
            </a:lvl2pPr>
            <a:lvl3pPr marL="1147763" indent="-228600" defTabSz="931863">
              <a:defRPr sz="2400" b="1">
                <a:solidFill>
                  <a:schemeClr val="tx1"/>
                </a:solidFill>
                <a:latin typeface="Times New Roman" panose="02020603050405020304" pitchFamily="18" charset="0"/>
              </a:defRPr>
            </a:lvl3pPr>
            <a:lvl4pPr marL="1606550" indent="-228600" defTabSz="931863">
              <a:defRPr sz="2400" b="1">
                <a:solidFill>
                  <a:schemeClr val="tx1"/>
                </a:solidFill>
                <a:latin typeface="Times New Roman" panose="02020603050405020304" pitchFamily="18" charset="0"/>
              </a:defRPr>
            </a:lvl4pPr>
            <a:lvl5pPr marL="2066925" indent="-228600" defTabSz="931863">
              <a:defRPr sz="2400" b="1">
                <a:solidFill>
                  <a:schemeClr val="tx1"/>
                </a:solidFill>
                <a:latin typeface="Times New Roman" panose="02020603050405020304" pitchFamily="18" charset="0"/>
              </a:defRPr>
            </a:lvl5pPr>
            <a:lvl6pPr marL="2524125" indent="-228600" defTabSz="931863" eaLnBrk="0" fontAlgn="base" hangingPunct="0">
              <a:spcBef>
                <a:spcPct val="0"/>
              </a:spcBef>
              <a:spcAft>
                <a:spcPct val="0"/>
              </a:spcAft>
              <a:defRPr sz="2400" b="1">
                <a:solidFill>
                  <a:schemeClr val="tx1"/>
                </a:solidFill>
                <a:latin typeface="Times New Roman" panose="02020603050405020304" pitchFamily="18" charset="0"/>
              </a:defRPr>
            </a:lvl6pPr>
            <a:lvl7pPr marL="2981325" indent="-228600" defTabSz="931863" eaLnBrk="0" fontAlgn="base" hangingPunct="0">
              <a:spcBef>
                <a:spcPct val="0"/>
              </a:spcBef>
              <a:spcAft>
                <a:spcPct val="0"/>
              </a:spcAft>
              <a:defRPr sz="2400" b="1">
                <a:solidFill>
                  <a:schemeClr val="tx1"/>
                </a:solidFill>
                <a:latin typeface="Times New Roman" panose="02020603050405020304" pitchFamily="18" charset="0"/>
              </a:defRPr>
            </a:lvl7pPr>
            <a:lvl8pPr marL="3438525" indent="-228600" defTabSz="931863" eaLnBrk="0" fontAlgn="base" hangingPunct="0">
              <a:spcBef>
                <a:spcPct val="0"/>
              </a:spcBef>
              <a:spcAft>
                <a:spcPct val="0"/>
              </a:spcAft>
              <a:defRPr sz="2400" b="1">
                <a:solidFill>
                  <a:schemeClr val="tx1"/>
                </a:solidFill>
                <a:latin typeface="Times New Roman" panose="02020603050405020304" pitchFamily="18" charset="0"/>
              </a:defRPr>
            </a:lvl8pPr>
            <a:lvl9pPr marL="3895725" indent="-228600" defTabSz="931863" eaLnBrk="0" fontAlgn="base" hangingPunct="0">
              <a:spcBef>
                <a:spcPct val="0"/>
              </a:spcBef>
              <a:spcAft>
                <a:spcPct val="0"/>
              </a:spcAft>
              <a:defRPr sz="2400" b="1">
                <a:solidFill>
                  <a:schemeClr val="tx1"/>
                </a:solidFill>
                <a:latin typeface="Times New Roman" panose="02020603050405020304" pitchFamily="18" charset="0"/>
              </a:defRPr>
            </a:lvl9pPr>
          </a:lstStyle>
          <a:p>
            <a:fld id="{31169301-DB01-41D5-8BF0-6DD20B2BCEBE}" type="slidenum">
              <a:rPr lang="en-US" altLang="en-US" sz="1000" smtClean="0"/>
              <a:pPr/>
              <a:t>74</a:t>
            </a:fld>
            <a:endParaRPr lang="en-US" altLang="en-US" sz="1000" smtClean="0"/>
          </a:p>
        </p:txBody>
      </p:sp>
    </p:spTree>
    <p:extLst>
      <p:ext uri="{BB962C8B-B14F-4D97-AF65-F5344CB8AC3E}">
        <p14:creationId xmlns:p14="http://schemas.microsoft.com/office/powerpoint/2010/main" val="17335027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p:spPr>
        <p:txBody>
          <a:bodyPr/>
          <a:lstStyle/>
          <a:p>
            <a:endParaRPr lang="en-US" altLang="en-US" smtClean="0">
              <a:latin typeface="Arial" panose="020B0604020202020204" pitchFamily="34" charset="0"/>
            </a:endParaRPr>
          </a:p>
        </p:txBody>
      </p:sp>
      <p:sp>
        <p:nvSpPr>
          <p:cNvPr id="78852" name="Footer Placeholder 3"/>
          <p:cNvSpPr>
            <a:spLocks noGrp="1"/>
          </p:cNvSpPr>
          <p:nvPr>
            <p:ph type="ftr" sz="quarter" idx="4"/>
          </p:nvPr>
        </p:nvSpPr>
        <p:spPr>
          <a:noFill/>
        </p:spPr>
        <p:txBody>
          <a:bodyPr/>
          <a:lstStyle>
            <a:lvl1pPr defTabSz="931863">
              <a:defRPr sz="2400" b="1">
                <a:solidFill>
                  <a:schemeClr val="tx1"/>
                </a:solidFill>
                <a:latin typeface="Times New Roman" panose="02020603050405020304" pitchFamily="18" charset="0"/>
              </a:defRPr>
            </a:lvl1pPr>
            <a:lvl2pPr marL="746125" indent="-285750" defTabSz="931863">
              <a:defRPr sz="2400" b="1">
                <a:solidFill>
                  <a:schemeClr val="tx1"/>
                </a:solidFill>
                <a:latin typeface="Times New Roman" panose="02020603050405020304" pitchFamily="18" charset="0"/>
              </a:defRPr>
            </a:lvl2pPr>
            <a:lvl3pPr marL="1147763" indent="-228600" defTabSz="931863">
              <a:defRPr sz="2400" b="1">
                <a:solidFill>
                  <a:schemeClr val="tx1"/>
                </a:solidFill>
                <a:latin typeface="Times New Roman" panose="02020603050405020304" pitchFamily="18" charset="0"/>
              </a:defRPr>
            </a:lvl3pPr>
            <a:lvl4pPr marL="1606550" indent="-228600" defTabSz="931863">
              <a:defRPr sz="2400" b="1">
                <a:solidFill>
                  <a:schemeClr val="tx1"/>
                </a:solidFill>
                <a:latin typeface="Times New Roman" panose="02020603050405020304" pitchFamily="18" charset="0"/>
              </a:defRPr>
            </a:lvl4pPr>
            <a:lvl5pPr marL="2066925" indent="-228600" defTabSz="931863">
              <a:defRPr sz="2400" b="1">
                <a:solidFill>
                  <a:schemeClr val="tx1"/>
                </a:solidFill>
                <a:latin typeface="Times New Roman" panose="02020603050405020304" pitchFamily="18" charset="0"/>
              </a:defRPr>
            </a:lvl5pPr>
            <a:lvl6pPr marL="2524125" indent="-228600" defTabSz="931863" eaLnBrk="0" fontAlgn="base" hangingPunct="0">
              <a:spcBef>
                <a:spcPct val="0"/>
              </a:spcBef>
              <a:spcAft>
                <a:spcPct val="0"/>
              </a:spcAft>
              <a:defRPr sz="2400" b="1">
                <a:solidFill>
                  <a:schemeClr val="tx1"/>
                </a:solidFill>
                <a:latin typeface="Times New Roman" panose="02020603050405020304" pitchFamily="18" charset="0"/>
              </a:defRPr>
            </a:lvl6pPr>
            <a:lvl7pPr marL="2981325" indent="-228600" defTabSz="931863" eaLnBrk="0" fontAlgn="base" hangingPunct="0">
              <a:spcBef>
                <a:spcPct val="0"/>
              </a:spcBef>
              <a:spcAft>
                <a:spcPct val="0"/>
              </a:spcAft>
              <a:defRPr sz="2400" b="1">
                <a:solidFill>
                  <a:schemeClr val="tx1"/>
                </a:solidFill>
                <a:latin typeface="Times New Roman" panose="02020603050405020304" pitchFamily="18" charset="0"/>
              </a:defRPr>
            </a:lvl7pPr>
            <a:lvl8pPr marL="3438525" indent="-228600" defTabSz="931863" eaLnBrk="0" fontAlgn="base" hangingPunct="0">
              <a:spcBef>
                <a:spcPct val="0"/>
              </a:spcBef>
              <a:spcAft>
                <a:spcPct val="0"/>
              </a:spcAft>
              <a:defRPr sz="2400" b="1">
                <a:solidFill>
                  <a:schemeClr val="tx1"/>
                </a:solidFill>
                <a:latin typeface="Times New Roman" panose="02020603050405020304" pitchFamily="18" charset="0"/>
              </a:defRPr>
            </a:lvl8pPr>
            <a:lvl9pPr marL="3895725" indent="-228600" defTabSz="931863"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1000" b="0" smtClean="0"/>
              <a:t>Chapter 18 – Object-Oriented Design and Modeling Using the UML</a:t>
            </a:r>
          </a:p>
        </p:txBody>
      </p:sp>
      <p:sp>
        <p:nvSpPr>
          <p:cNvPr id="78853" name="Slide Number Placeholder 4"/>
          <p:cNvSpPr>
            <a:spLocks noGrp="1"/>
          </p:cNvSpPr>
          <p:nvPr>
            <p:ph type="sldNum" sz="quarter" idx="5"/>
          </p:nvPr>
        </p:nvSpPr>
        <p:spPr>
          <a:noFill/>
        </p:spPr>
        <p:txBody>
          <a:bodyPr/>
          <a:lstStyle>
            <a:lvl1pPr defTabSz="931863">
              <a:defRPr sz="2400" b="1">
                <a:solidFill>
                  <a:schemeClr val="tx1"/>
                </a:solidFill>
                <a:latin typeface="Times New Roman" panose="02020603050405020304" pitchFamily="18" charset="0"/>
              </a:defRPr>
            </a:lvl1pPr>
            <a:lvl2pPr marL="746125" indent="-285750" defTabSz="931863">
              <a:defRPr sz="2400" b="1">
                <a:solidFill>
                  <a:schemeClr val="tx1"/>
                </a:solidFill>
                <a:latin typeface="Times New Roman" panose="02020603050405020304" pitchFamily="18" charset="0"/>
              </a:defRPr>
            </a:lvl2pPr>
            <a:lvl3pPr marL="1147763" indent="-228600" defTabSz="931863">
              <a:defRPr sz="2400" b="1">
                <a:solidFill>
                  <a:schemeClr val="tx1"/>
                </a:solidFill>
                <a:latin typeface="Times New Roman" panose="02020603050405020304" pitchFamily="18" charset="0"/>
              </a:defRPr>
            </a:lvl3pPr>
            <a:lvl4pPr marL="1606550" indent="-228600" defTabSz="931863">
              <a:defRPr sz="2400" b="1">
                <a:solidFill>
                  <a:schemeClr val="tx1"/>
                </a:solidFill>
                <a:latin typeface="Times New Roman" panose="02020603050405020304" pitchFamily="18" charset="0"/>
              </a:defRPr>
            </a:lvl4pPr>
            <a:lvl5pPr marL="2066925" indent="-228600" defTabSz="931863">
              <a:defRPr sz="2400" b="1">
                <a:solidFill>
                  <a:schemeClr val="tx1"/>
                </a:solidFill>
                <a:latin typeface="Times New Roman" panose="02020603050405020304" pitchFamily="18" charset="0"/>
              </a:defRPr>
            </a:lvl5pPr>
            <a:lvl6pPr marL="2524125" indent="-228600" defTabSz="931863" eaLnBrk="0" fontAlgn="base" hangingPunct="0">
              <a:spcBef>
                <a:spcPct val="0"/>
              </a:spcBef>
              <a:spcAft>
                <a:spcPct val="0"/>
              </a:spcAft>
              <a:defRPr sz="2400" b="1">
                <a:solidFill>
                  <a:schemeClr val="tx1"/>
                </a:solidFill>
                <a:latin typeface="Times New Roman" panose="02020603050405020304" pitchFamily="18" charset="0"/>
              </a:defRPr>
            </a:lvl6pPr>
            <a:lvl7pPr marL="2981325" indent="-228600" defTabSz="931863" eaLnBrk="0" fontAlgn="base" hangingPunct="0">
              <a:spcBef>
                <a:spcPct val="0"/>
              </a:spcBef>
              <a:spcAft>
                <a:spcPct val="0"/>
              </a:spcAft>
              <a:defRPr sz="2400" b="1">
                <a:solidFill>
                  <a:schemeClr val="tx1"/>
                </a:solidFill>
                <a:latin typeface="Times New Roman" panose="02020603050405020304" pitchFamily="18" charset="0"/>
              </a:defRPr>
            </a:lvl7pPr>
            <a:lvl8pPr marL="3438525" indent="-228600" defTabSz="931863" eaLnBrk="0" fontAlgn="base" hangingPunct="0">
              <a:spcBef>
                <a:spcPct val="0"/>
              </a:spcBef>
              <a:spcAft>
                <a:spcPct val="0"/>
              </a:spcAft>
              <a:defRPr sz="2400" b="1">
                <a:solidFill>
                  <a:schemeClr val="tx1"/>
                </a:solidFill>
                <a:latin typeface="Times New Roman" panose="02020603050405020304" pitchFamily="18" charset="0"/>
              </a:defRPr>
            </a:lvl8pPr>
            <a:lvl9pPr marL="3895725" indent="-228600" defTabSz="931863" eaLnBrk="0" fontAlgn="base" hangingPunct="0">
              <a:spcBef>
                <a:spcPct val="0"/>
              </a:spcBef>
              <a:spcAft>
                <a:spcPct val="0"/>
              </a:spcAft>
              <a:defRPr sz="2400" b="1">
                <a:solidFill>
                  <a:schemeClr val="tx1"/>
                </a:solidFill>
                <a:latin typeface="Times New Roman" panose="02020603050405020304" pitchFamily="18" charset="0"/>
              </a:defRPr>
            </a:lvl9pPr>
          </a:lstStyle>
          <a:p>
            <a:fld id="{32115E73-7C34-4530-BF93-067BFF20C5E2}" type="slidenum">
              <a:rPr lang="en-US" altLang="en-US" sz="1000" smtClean="0"/>
              <a:pPr/>
              <a:t>75</a:t>
            </a:fld>
            <a:endParaRPr lang="en-US" altLang="en-US" sz="1000" smtClean="0"/>
          </a:p>
        </p:txBody>
      </p:sp>
    </p:spTree>
    <p:extLst>
      <p:ext uri="{BB962C8B-B14F-4D97-AF65-F5344CB8AC3E}">
        <p14:creationId xmlns:p14="http://schemas.microsoft.com/office/powerpoint/2010/main" val="59320886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76</a:t>
            </a:fld>
            <a:endParaRPr lang="en-US"/>
          </a:p>
        </p:txBody>
      </p:sp>
    </p:spTree>
    <p:extLst>
      <p:ext uri="{BB962C8B-B14F-4D97-AF65-F5344CB8AC3E}">
        <p14:creationId xmlns:p14="http://schemas.microsoft.com/office/powerpoint/2010/main" val="210534362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77</a:t>
            </a:fld>
            <a:endParaRPr lang="en-US"/>
          </a:p>
        </p:txBody>
      </p:sp>
    </p:spTree>
    <p:extLst>
      <p:ext uri="{BB962C8B-B14F-4D97-AF65-F5344CB8AC3E}">
        <p14:creationId xmlns:p14="http://schemas.microsoft.com/office/powerpoint/2010/main" val="270295748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78</a:t>
            </a:fld>
            <a:endParaRPr lang="en-US"/>
          </a:p>
        </p:txBody>
      </p:sp>
    </p:spTree>
    <p:extLst>
      <p:ext uri="{BB962C8B-B14F-4D97-AF65-F5344CB8AC3E}">
        <p14:creationId xmlns:p14="http://schemas.microsoft.com/office/powerpoint/2010/main" val="386532066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79</a:t>
            </a:fld>
            <a:endParaRPr lang="en-US"/>
          </a:p>
        </p:txBody>
      </p:sp>
    </p:spTree>
    <p:extLst>
      <p:ext uri="{BB962C8B-B14F-4D97-AF65-F5344CB8AC3E}">
        <p14:creationId xmlns:p14="http://schemas.microsoft.com/office/powerpoint/2010/main" val="2226179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What is Generalization? </a:t>
            </a:r>
            <a:endParaRPr lang="en-US" b="1" dirty="0"/>
          </a:p>
          <a:p>
            <a:pPr lvl="0"/>
            <a:endParaRPr lang="en-US" b="1" dirty="0"/>
          </a:p>
        </p:txBody>
      </p:sp>
      <p:sp>
        <p:nvSpPr>
          <p:cNvPr id="4" name="Slide Number Placeholder 3"/>
          <p:cNvSpPr>
            <a:spLocks noGrp="1"/>
          </p:cNvSpPr>
          <p:nvPr>
            <p:ph type="sldNum" sz="quarter" idx="10"/>
          </p:nvPr>
        </p:nvSpPr>
        <p:spPr/>
        <p:txBody>
          <a:bodyPr/>
          <a:lstStyle/>
          <a:p>
            <a:fld id="{42403070-B50B-42CE-9BA3-9B35B4762B06}" type="slidenum">
              <a:rPr lang="en-US" smtClean="0"/>
              <a:pPr/>
              <a:t>8</a:t>
            </a:fld>
            <a:endParaRPr lang="en-US"/>
          </a:p>
        </p:txBody>
      </p:sp>
    </p:spTree>
    <p:extLst>
      <p:ext uri="{BB962C8B-B14F-4D97-AF65-F5344CB8AC3E}">
        <p14:creationId xmlns:p14="http://schemas.microsoft.com/office/powerpoint/2010/main" val="19548641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80</a:t>
            </a:fld>
            <a:endParaRPr lang="en-US"/>
          </a:p>
        </p:txBody>
      </p:sp>
    </p:spTree>
    <p:extLst>
      <p:ext uri="{BB962C8B-B14F-4D97-AF65-F5344CB8AC3E}">
        <p14:creationId xmlns:p14="http://schemas.microsoft.com/office/powerpoint/2010/main" val="231565268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81</a:t>
            </a:fld>
            <a:endParaRPr lang="en-US"/>
          </a:p>
        </p:txBody>
      </p:sp>
    </p:spTree>
    <p:extLst>
      <p:ext uri="{BB962C8B-B14F-4D97-AF65-F5344CB8AC3E}">
        <p14:creationId xmlns:p14="http://schemas.microsoft.com/office/powerpoint/2010/main" val="41349991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82</a:t>
            </a:fld>
            <a:endParaRPr lang="en-US"/>
          </a:p>
        </p:txBody>
      </p:sp>
    </p:spTree>
    <p:extLst>
      <p:ext uri="{BB962C8B-B14F-4D97-AF65-F5344CB8AC3E}">
        <p14:creationId xmlns:p14="http://schemas.microsoft.com/office/powerpoint/2010/main" val="339678596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83</a:t>
            </a:fld>
            <a:endParaRPr lang="en-US"/>
          </a:p>
        </p:txBody>
      </p:sp>
    </p:spTree>
    <p:extLst>
      <p:ext uri="{BB962C8B-B14F-4D97-AF65-F5344CB8AC3E}">
        <p14:creationId xmlns:p14="http://schemas.microsoft.com/office/powerpoint/2010/main" val="282802226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84</a:t>
            </a:fld>
            <a:endParaRPr lang="en-US"/>
          </a:p>
        </p:txBody>
      </p:sp>
    </p:spTree>
    <p:extLst>
      <p:ext uri="{BB962C8B-B14F-4D97-AF65-F5344CB8AC3E}">
        <p14:creationId xmlns:p14="http://schemas.microsoft.com/office/powerpoint/2010/main" val="22745646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85</a:t>
            </a:fld>
            <a:endParaRPr lang="en-US"/>
          </a:p>
        </p:txBody>
      </p:sp>
    </p:spTree>
    <p:extLst>
      <p:ext uri="{BB962C8B-B14F-4D97-AF65-F5344CB8AC3E}">
        <p14:creationId xmlns:p14="http://schemas.microsoft.com/office/powerpoint/2010/main" val="178287814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86</a:t>
            </a:fld>
            <a:endParaRPr lang="en-US"/>
          </a:p>
        </p:txBody>
      </p:sp>
    </p:spTree>
    <p:extLst>
      <p:ext uri="{BB962C8B-B14F-4D97-AF65-F5344CB8AC3E}">
        <p14:creationId xmlns:p14="http://schemas.microsoft.com/office/powerpoint/2010/main" val="2875553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Why doesn’t student or employee have name as attribute? </a:t>
            </a:r>
            <a:endParaRPr lang="en-US" b="1" dirty="0" smtClean="0"/>
          </a:p>
          <a:p>
            <a:endParaRPr lang="en-US" b="1" baseline="0" dirty="0" smtClean="0"/>
          </a:p>
          <a:p>
            <a:r>
              <a:rPr lang="en-US" b="1" baseline="0" dirty="0" smtClean="0"/>
              <a:t>For every instance of student is there an instance of Person? </a:t>
            </a:r>
            <a:endParaRPr lang="en-US" b="1" u="sng" baseline="0" dirty="0" smtClean="0"/>
          </a:p>
          <a:p>
            <a:endParaRPr lang="en-US" b="1" baseline="0" dirty="0" smtClean="0"/>
          </a:p>
          <a:p>
            <a:pPr defTabSz="934974">
              <a:defRPr/>
            </a:pPr>
            <a:r>
              <a:rPr lang="en-US" b="1" baseline="0" dirty="0" smtClean="0"/>
              <a:t>For every instance of Person is there an instance of Student? </a:t>
            </a:r>
            <a:endParaRPr lang="en-US" b="1" dirty="0" smtClean="0"/>
          </a:p>
          <a:p>
            <a:endParaRPr lang="en-US" dirty="0"/>
          </a:p>
        </p:txBody>
      </p:sp>
      <p:sp>
        <p:nvSpPr>
          <p:cNvPr id="4" name="Slide Number Placeholder 3"/>
          <p:cNvSpPr>
            <a:spLocks noGrp="1"/>
          </p:cNvSpPr>
          <p:nvPr>
            <p:ph type="sldNum" sz="quarter" idx="10"/>
          </p:nvPr>
        </p:nvSpPr>
        <p:spPr/>
        <p:txBody>
          <a:bodyPr/>
          <a:lstStyle/>
          <a:p>
            <a:fld id="{16A030EB-2AC2-2A40-8A6B-96C13BD3390B}" type="slidenum">
              <a:rPr lang="en-US" smtClean="0"/>
              <a:pPr/>
              <a:t>9</a:t>
            </a:fld>
            <a:endParaRPr lang="en-US"/>
          </a:p>
        </p:txBody>
      </p:sp>
    </p:spTree>
    <p:extLst>
      <p:ext uri="{BB962C8B-B14F-4D97-AF65-F5344CB8AC3E}">
        <p14:creationId xmlns:p14="http://schemas.microsoft.com/office/powerpoint/2010/main" val="1110053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1328965" y="1294805"/>
            <a:ext cx="6486071" cy="3153668"/>
          </a:xfrm>
          <a:prstGeom prst="rect">
            <a:avLst/>
          </a:prstGeom>
          <a:ln w="3175">
            <a:solidFill>
              <a:schemeClr val="bg1"/>
            </a:solidFill>
          </a:ln>
          <a:effectLst>
            <a:outerShdw blurRad="63500" sx="100500" sy="100500" algn="ctr" rotWithShape="0">
              <a:prstClr val="black">
                <a:alpha val="50000"/>
              </a:prstClr>
            </a:outerShdw>
          </a:effectLst>
        </p:spPr>
        <p:txBody>
          <a:bodyPr lIns="91432" tIns="45716" rIns="91432" bIns="45716">
            <a:normAutofit/>
          </a:bodyPr>
          <a:lstStyle/>
          <a:p>
            <a:pPr>
              <a:spcBef>
                <a:spcPts val="1999"/>
              </a:spcBef>
              <a:buClr>
                <a:srgbClr val="6FB7D7"/>
              </a:buClr>
              <a:buSzPct val="110000"/>
              <a:buFont typeface="Wingdings 2" pitchFamily="18" charset="2"/>
              <a:buNone/>
            </a:pPr>
            <a:endParaRPr lang="en-US" sz="3200">
              <a:solidFill>
                <a:srgbClr val="595959"/>
              </a:solidFill>
              <a:latin typeface="Times New Roman"/>
              <a:cs typeface="Times New Roman"/>
            </a:endParaRPr>
          </a:p>
        </p:txBody>
      </p:sp>
      <p:sp>
        <p:nvSpPr>
          <p:cNvPr id="2" name="Title 1"/>
          <p:cNvSpPr>
            <a:spLocks noGrp="1"/>
          </p:cNvSpPr>
          <p:nvPr>
            <p:ph type="ctrTitle"/>
          </p:nvPr>
        </p:nvSpPr>
        <p:spPr>
          <a:xfrm>
            <a:off x="1322921" y="1524000"/>
            <a:ext cx="6498158" cy="1724867"/>
          </a:xfrm>
        </p:spPr>
        <p:txBody>
          <a:bodyPr rtlCol="0">
            <a:noAutofit/>
          </a:bodyPr>
          <a:lstStyle>
            <a:lvl1pPr marL="0" indent="0" algn="ctr" defTabSz="914318"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Times New Roman"/>
                <a:ea typeface="+mj-ea"/>
                <a:cs typeface="Times New Roman"/>
              </a:defRPr>
            </a:lvl1pPr>
          </a:lstStyle>
          <a:p>
            <a:r>
              <a:rPr lang="en-US" smtClean="0"/>
              <a:t>Click to edit Master title style</a:t>
            </a:r>
            <a:endParaRPr/>
          </a:p>
        </p:txBody>
      </p:sp>
      <p:sp>
        <p:nvSpPr>
          <p:cNvPr id="3" name="Subtitle 2"/>
          <p:cNvSpPr>
            <a:spLocks noGrp="1"/>
          </p:cNvSpPr>
          <p:nvPr>
            <p:ph type="subTitle" idx="1"/>
          </p:nvPr>
        </p:nvSpPr>
        <p:spPr>
          <a:xfrm>
            <a:off x="1322922" y="3299013"/>
            <a:ext cx="6498159" cy="916641"/>
          </a:xfrm>
        </p:spPr>
        <p:txBody>
          <a:bodyPr rtlCol="0">
            <a:normAutofit/>
          </a:bodyPr>
          <a:lstStyle>
            <a:lvl1pPr marL="0" indent="0" algn="ctr" defTabSz="914318"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Times New Roman"/>
                <a:ea typeface="+mn-ea"/>
                <a:cs typeface="Times New Roman"/>
              </a:defRPr>
            </a:lvl1pPr>
            <a:lvl2pPr marL="457159" indent="0" algn="ctr">
              <a:buNone/>
              <a:defRPr>
                <a:solidFill>
                  <a:schemeClr val="tx1">
                    <a:tint val="75000"/>
                  </a:schemeClr>
                </a:solidFill>
              </a:defRPr>
            </a:lvl2pPr>
            <a:lvl3pPr marL="914318" indent="0" algn="ctr">
              <a:buNone/>
              <a:defRPr>
                <a:solidFill>
                  <a:schemeClr val="tx1">
                    <a:tint val="75000"/>
                  </a:schemeClr>
                </a:solidFill>
              </a:defRPr>
            </a:lvl3pPr>
            <a:lvl4pPr marL="1371477" indent="0" algn="ctr">
              <a:buNone/>
              <a:defRPr>
                <a:solidFill>
                  <a:schemeClr val="tx1">
                    <a:tint val="75000"/>
                  </a:schemeClr>
                </a:solidFill>
              </a:defRPr>
            </a:lvl4pPr>
            <a:lvl5pPr marL="1828637" indent="0" algn="ctr">
              <a:buNone/>
              <a:defRPr>
                <a:solidFill>
                  <a:schemeClr val="tx1">
                    <a:tint val="75000"/>
                  </a:schemeClr>
                </a:solidFill>
              </a:defRPr>
            </a:lvl5pPr>
            <a:lvl6pPr marL="2285797" indent="0" algn="ctr">
              <a:buNone/>
              <a:defRPr>
                <a:solidFill>
                  <a:schemeClr val="tx1">
                    <a:tint val="75000"/>
                  </a:schemeClr>
                </a:solidFill>
              </a:defRPr>
            </a:lvl6pPr>
            <a:lvl7pPr marL="2742956" indent="0" algn="ctr">
              <a:buNone/>
              <a:defRPr>
                <a:solidFill>
                  <a:schemeClr val="tx1">
                    <a:tint val="75000"/>
                  </a:schemeClr>
                </a:solidFill>
              </a:defRPr>
            </a:lvl7pPr>
            <a:lvl8pPr marL="3200115" indent="0" algn="ctr">
              <a:buNone/>
              <a:defRPr>
                <a:solidFill>
                  <a:schemeClr val="tx1">
                    <a:tint val="75000"/>
                  </a:schemeClr>
                </a:solidFill>
              </a:defRPr>
            </a:lvl8pPr>
            <a:lvl9pPr marL="3657274" indent="0" algn="ctr">
              <a:buNone/>
              <a:defRPr>
                <a:solidFill>
                  <a:schemeClr val="tx1">
                    <a:tint val="75000"/>
                  </a:schemeClr>
                </a:solidFill>
              </a:defRPr>
            </a:lvl9pPr>
          </a:lstStyle>
          <a:p>
            <a:r>
              <a:rPr lang="en-US" smtClean="0"/>
              <a:t>Click to edit Master subtitle style</a:t>
            </a:r>
            <a:endParaRPr/>
          </a:p>
        </p:txBody>
      </p:sp>
      <p:sp>
        <p:nvSpPr>
          <p:cNvPr id="5" name="Date Placeholder 3"/>
          <p:cNvSpPr>
            <a:spLocks noGrp="1"/>
          </p:cNvSpPr>
          <p:nvPr>
            <p:ph type="dt" sz="half" idx="10"/>
          </p:nvPr>
        </p:nvSpPr>
        <p:spPr>
          <a:xfrm>
            <a:off x="5628822" y="6276083"/>
            <a:ext cx="2134810" cy="364628"/>
          </a:xfrm>
          <a:prstGeom prst="rect">
            <a:avLst/>
          </a:prstGeom>
        </p:spPr>
        <p:txBody>
          <a:bodyPr/>
          <a:lstStyle>
            <a:lvl1pPr>
              <a:defRPr>
                <a:latin typeface="Times New Roman"/>
                <a:cs typeface="Times New Roman"/>
              </a:defRPr>
            </a:lvl1pPr>
          </a:lstStyle>
          <a:p>
            <a:fld id="{EE7F9238-7CF9-4D66-ACB5-63D2F54409FD}" type="datetime1">
              <a:rPr lang="en-US" smtClean="0"/>
              <a:pPr/>
              <a:t>6/20/2018</a:t>
            </a:fld>
            <a:endParaRPr lang="en-US"/>
          </a:p>
        </p:txBody>
      </p:sp>
      <p:sp>
        <p:nvSpPr>
          <p:cNvPr id="6" name="Footer Placeholder 4"/>
          <p:cNvSpPr>
            <a:spLocks noGrp="1"/>
          </p:cNvSpPr>
          <p:nvPr>
            <p:ph type="ftr" sz="quarter" idx="11"/>
          </p:nvPr>
        </p:nvSpPr>
        <p:spPr>
          <a:xfrm>
            <a:off x="837595" y="4114800"/>
            <a:ext cx="4841119" cy="364628"/>
          </a:xfrm>
          <a:prstGeom prst="rect">
            <a:avLst/>
          </a:prstGeom>
        </p:spPr>
        <p:txBody>
          <a:bodyPr/>
          <a:lstStyle>
            <a:lvl1pPr>
              <a:defRPr>
                <a:solidFill>
                  <a:schemeClr val="bg1"/>
                </a:solidFill>
                <a:latin typeface="Times New Roman"/>
                <a:cs typeface="Times New Roman"/>
              </a:defRPr>
            </a:lvl1pPr>
          </a:lstStyle>
          <a:p>
            <a:pPr>
              <a:defRPr/>
            </a:pPr>
            <a:endParaRPr lang="en-US"/>
          </a:p>
        </p:txBody>
      </p:sp>
      <p:sp>
        <p:nvSpPr>
          <p:cNvPr id="7" name="Slide Number Placeholder 5"/>
          <p:cNvSpPr>
            <a:spLocks noGrp="1"/>
          </p:cNvSpPr>
          <p:nvPr>
            <p:ph type="sldNum" sz="quarter" idx="12"/>
          </p:nvPr>
        </p:nvSpPr>
        <p:spPr>
          <a:xfrm>
            <a:off x="7898191" y="6276083"/>
            <a:ext cx="990298" cy="364628"/>
          </a:xfrm>
          <a:prstGeom prst="rect">
            <a:avLst/>
          </a:prstGeom>
        </p:spPr>
        <p:txBody>
          <a:bodyPr/>
          <a:lstStyle>
            <a:lvl1pPr>
              <a:defRPr>
                <a:latin typeface="Times New Roman"/>
                <a:cs typeface="Times New Roman"/>
              </a:defRPr>
            </a:lvl1pPr>
          </a:lstStyle>
          <a:p>
            <a:fld id="{D6526DEF-9BC9-40BE-B74F-E28A2F641F2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4079545" cy="1162050"/>
          </a:xfrm>
        </p:spPr>
        <p:txBody>
          <a:bodyPr/>
          <a:lstStyle>
            <a:lvl1pPr algn="ctr">
              <a:defRPr sz="3600" b="0">
                <a:latin typeface="Times New Roman"/>
                <a:cs typeface="Times New Roman"/>
              </a:defRPr>
            </a:lvl1pPr>
          </a:lstStyle>
          <a:p>
            <a:r>
              <a:rPr lang="en-US" smtClean="0"/>
              <a:t>Click to edit Master title style</a:t>
            </a:r>
            <a:endParaRPr/>
          </a:p>
        </p:txBody>
      </p:sp>
      <p:sp>
        <p:nvSpPr>
          <p:cNvPr id="4" name="Text Placeholder 3"/>
          <p:cNvSpPr>
            <a:spLocks noGrp="1"/>
          </p:cNvSpPr>
          <p:nvPr>
            <p:ph type="body" sz="half" idx="2"/>
          </p:nvPr>
        </p:nvSpPr>
        <p:spPr>
          <a:xfrm>
            <a:off x="533399" y="1787856"/>
            <a:ext cx="4079545" cy="3720152"/>
          </a:xfrm>
        </p:spPr>
        <p:txBody>
          <a:bodyPr>
            <a:normAutofit/>
          </a:bodyPr>
          <a:lstStyle>
            <a:lvl1pPr marL="0" indent="0" algn="ctr">
              <a:buNone/>
              <a:defRPr sz="1800">
                <a:latin typeface="Times New Roman"/>
                <a:cs typeface="Times New Roman"/>
              </a:defRPr>
            </a:lvl1pPr>
            <a:lvl2pPr marL="457159" indent="0">
              <a:buNone/>
              <a:defRPr sz="1200"/>
            </a:lvl2pPr>
            <a:lvl3pPr marL="914318" indent="0">
              <a:buNone/>
              <a:defRPr sz="1000"/>
            </a:lvl3pPr>
            <a:lvl4pPr marL="1371477" indent="0">
              <a:buNone/>
              <a:defRPr sz="900"/>
            </a:lvl4pPr>
            <a:lvl5pPr marL="1828637" indent="0">
              <a:buNone/>
              <a:defRPr sz="900"/>
            </a:lvl5pPr>
            <a:lvl6pPr marL="2285797" indent="0">
              <a:buNone/>
              <a:defRPr sz="900"/>
            </a:lvl6pPr>
            <a:lvl7pPr marL="2742956" indent="0">
              <a:buNone/>
              <a:defRPr sz="900"/>
            </a:lvl7pPr>
            <a:lvl8pPr marL="3200115" indent="0">
              <a:buNone/>
              <a:defRPr sz="900"/>
            </a:lvl8pPr>
            <a:lvl9pPr marL="3657274" indent="0">
              <a:buNone/>
              <a:defRPr sz="900"/>
            </a:lvl9pPr>
          </a:lstStyle>
          <a:p>
            <a:pPr lvl="0"/>
            <a:r>
              <a:rPr lang="en-US" smtClean="0"/>
              <a:t>Click to edit Master text styles</a:t>
            </a:r>
          </a:p>
        </p:txBody>
      </p:sp>
      <p:sp>
        <p:nvSpPr>
          <p:cNvPr id="8" name="Picture Placeholder 2"/>
          <p:cNvSpPr>
            <a:spLocks noGrp="1"/>
          </p:cNvSpPr>
          <p:nvPr>
            <p:ph type="pic" idx="1"/>
          </p:nvPr>
        </p:nvSpPr>
        <p:spPr>
          <a:xfrm>
            <a:off x="5090617" y="359393"/>
            <a:ext cx="3657600" cy="5318077"/>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lgn="l" defTabSz="914318"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Times New Roman"/>
                <a:ea typeface="+mn-ea"/>
                <a:cs typeface="Times New Roman"/>
              </a:defRPr>
            </a:lvl1pPr>
            <a:lvl2pPr marL="457159" indent="0">
              <a:buNone/>
              <a:defRPr sz="2800"/>
            </a:lvl2pPr>
            <a:lvl3pPr marL="914318" indent="0">
              <a:buNone/>
              <a:defRPr sz="2400"/>
            </a:lvl3pPr>
            <a:lvl4pPr marL="1371477" indent="0">
              <a:buNone/>
              <a:defRPr sz="2000"/>
            </a:lvl4pPr>
            <a:lvl5pPr marL="1828637" indent="0">
              <a:buNone/>
              <a:defRPr sz="2000"/>
            </a:lvl5pPr>
            <a:lvl6pPr marL="2285797" indent="0">
              <a:buNone/>
              <a:defRPr sz="2000"/>
            </a:lvl6pPr>
            <a:lvl7pPr marL="2742956" indent="0">
              <a:buNone/>
              <a:defRPr sz="2000"/>
            </a:lvl7pPr>
            <a:lvl8pPr marL="3200115" indent="0">
              <a:buNone/>
              <a:defRPr sz="2000"/>
            </a:lvl8pPr>
            <a:lvl9pPr marL="3657274" indent="0">
              <a:buNone/>
              <a:defRPr sz="2000"/>
            </a:lvl9pPr>
          </a:lstStyle>
          <a:p>
            <a:pPr lvl="0"/>
            <a:r>
              <a:rPr lang="en-US" noProof="0" smtClean="0"/>
              <a:t>Click icon to add picture</a:t>
            </a:r>
            <a:endParaRPr noProof="0"/>
          </a:p>
        </p:txBody>
      </p:sp>
      <p:sp>
        <p:nvSpPr>
          <p:cNvPr id="5" name="Date Placeholder 4"/>
          <p:cNvSpPr>
            <a:spLocks noGrp="1"/>
          </p:cNvSpPr>
          <p:nvPr>
            <p:ph type="dt" sz="half" idx="10"/>
          </p:nvPr>
        </p:nvSpPr>
        <p:spPr>
          <a:xfrm>
            <a:off x="5628822" y="6276083"/>
            <a:ext cx="2134810" cy="364628"/>
          </a:xfrm>
          <a:prstGeom prst="rect">
            <a:avLst/>
          </a:prstGeom>
        </p:spPr>
        <p:txBody>
          <a:bodyPr/>
          <a:lstStyle>
            <a:lvl1pPr>
              <a:defRPr>
                <a:latin typeface="Times New Roman"/>
                <a:cs typeface="Times New Roman"/>
              </a:defRPr>
            </a:lvl1pPr>
          </a:lstStyle>
          <a:p>
            <a:pPr>
              <a:defRPr/>
            </a:pPr>
            <a:fld id="{3824469C-5163-4600-A731-67FB52258E34}" type="datetimeFigureOut">
              <a:rPr lang="es-ES" smtClean="0"/>
              <a:pPr>
                <a:defRPr/>
              </a:pPr>
              <a:t>20/06/2018</a:t>
            </a:fld>
            <a:endParaRPr lang="en-US"/>
          </a:p>
        </p:txBody>
      </p:sp>
      <p:sp>
        <p:nvSpPr>
          <p:cNvPr id="6" name="Footer Placeholder 5"/>
          <p:cNvSpPr>
            <a:spLocks noGrp="1"/>
          </p:cNvSpPr>
          <p:nvPr>
            <p:ph type="ftr" sz="quarter" idx="11"/>
          </p:nvPr>
        </p:nvSpPr>
        <p:spPr>
          <a:xfrm>
            <a:off x="837595" y="4114800"/>
            <a:ext cx="4841119" cy="364628"/>
          </a:xfrm>
          <a:prstGeom prst="rect">
            <a:avLst/>
          </a:prstGeom>
        </p:spPr>
        <p:txBody>
          <a:bodyPr/>
          <a:lstStyle>
            <a:lvl1pPr>
              <a:defRPr>
                <a:solidFill>
                  <a:schemeClr val="bg1"/>
                </a:solidFill>
                <a:latin typeface="Times New Roman"/>
                <a:cs typeface="Times New Roman"/>
              </a:defRPr>
            </a:lvl1pPr>
          </a:lstStyle>
          <a:p>
            <a:pPr>
              <a:defRPr/>
            </a:pPr>
            <a:endParaRPr lang="en-US"/>
          </a:p>
        </p:txBody>
      </p:sp>
      <p:sp>
        <p:nvSpPr>
          <p:cNvPr id="7" name="Slide Number Placeholder 6"/>
          <p:cNvSpPr>
            <a:spLocks noGrp="1"/>
          </p:cNvSpPr>
          <p:nvPr>
            <p:ph type="sldNum" sz="quarter" idx="12"/>
          </p:nvPr>
        </p:nvSpPr>
        <p:spPr>
          <a:xfrm>
            <a:off x="7898191" y="6276083"/>
            <a:ext cx="990298" cy="364628"/>
          </a:xfrm>
          <a:prstGeom prst="rect">
            <a:avLst/>
          </a:prstGeom>
        </p:spPr>
        <p:txBody>
          <a:bodyPr/>
          <a:lstStyle>
            <a:lvl1pPr>
              <a:defRPr>
                <a:latin typeface="Times New Roman"/>
                <a:cs typeface="Times New Roman"/>
              </a:defRPr>
            </a:lvl1pPr>
          </a:lstStyle>
          <a:p>
            <a:pPr>
              <a:defRPr/>
            </a:pPr>
            <a:fld id="{A41C63B0-3153-442D-A83E-0B5819A035A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5628822" y="6276083"/>
            <a:ext cx="2134810" cy="364628"/>
          </a:xfrm>
          <a:prstGeom prst="rect">
            <a:avLst/>
          </a:prstGeom>
        </p:spPr>
        <p:txBody>
          <a:bodyPr/>
          <a:lstStyle>
            <a:lvl1pPr>
              <a:defRPr/>
            </a:lvl1pPr>
          </a:lstStyle>
          <a:p>
            <a:pPr>
              <a:defRPr/>
            </a:pPr>
            <a:fld id="{E7BA5457-0373-45C8-814E-87CD84CDA9AB}" type="datetimeFigureOut">
              <a:rPr lang="es-ES" smtClean="0"/>
              <a:pPr>
                <a:defRPr/>
              </a:pPr>
              <a:t>20/06/2018</a:t>
            </a:fld>
            <a:endParaRPr lang="en-US"/>
          </a:p>
        </p:txBody>
      </p:sp>
      <p:sp>
        <p:nvSpPr>
          <p:cNvPr id="5" name="Footer Placeholder 4"/>
          <p:cNvSpPr>
            <a:spLocks noGrp="1"/>
          </p:cNvSpPr>
          <p:nvPr>
            <p:ph type="ftr" sz="quarter" idx="11"/>
          </p:nvPr>
        </p:nvSpPr>
        <p:spPr>
          <a:xfrm>
            <a:off x="837595" y="4114800"/>
            <a:ext cx="4841119" cy="364628"/>
          </a:xfrm>
          <a:prstGeom prst="rect">
            <a:avLst/>
          </a:prstGeom>
        </p:spPr>
        <p:txBody>
          <a:bodyPr/>
          <a:lstStyle>
            <a:lvl1pPr>
              <a:defRPr>
                <a:solidFill>
                  <a:schemeClr val="bg1"/>
                </a:solidFill>
              </a:defRPr>
            </a:lvl1pPr>
          </a:lstStyle>
          <a:p>
            <a:pPr>
              <a:defRPr/>
            </a:pPr>
            <a:endParaRPr lang="en-US"/>
          </a:p>
        </p:txBody>
      </p:sp>
      <p:sp>
        <p:nvSpPr>
          <p:cNvPr id="6" name="Slide Number Placeholder 5"/>
          <p:cNvSpPr>
            <a:spLocks noGrp="1"/>
          </p:cNvSpPr>
          <p:nvPr>
            <p:ph type="sldNum" sz="quarter" idx="12"/>
          </p:nvPr>
        </p:nvSpPr>
        <p:spPr>
          <a:xfrm>
            <a:off x="7898191" y="6276083"/>
            <a:ext cx="990298" cy="364628"/>
          </a:xfrm>
          <a:prstGeom prst="rect">
            <a:avLst/>
          </a:prstGeom>
        </p:spPr>
        <p:txBody>
          <a:bodyPr/>
          <a:lstStyle>
            <a:lvl1pPr>
              <a:defRPr/>
            </a:lvl1pPr>
          </a:lstStyle>
          <a:p>
            <a:pPr>
              <a:defRPr/>
            </a:pPr>
            <a:fld id="{B7D85339-612C-4F7E-A37E-E7A89D5E33D2}"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5628822" y="6276083"/>
            <a:ext cx="2134810" cy="364628"/>
          </a:xfrm>
          <a:prstGeom prst="rect">
            <a:avLst/>
          </a:prstGeom>
        </p:spPr>
        <p:txBody>
          <a:bodyPr/>
          <a:lstStyle>
            <a:lvl1pPr>
              <a:defRPr/>
            </a:lvl1pPr>
          </a:lstStyle>
          <a:p>
            <a:fld id="{D49C15A8-4656-42BA-8E1A-D3EEC29A4ADB}" type="datetime1">
              <a:rPr lang="es-ES" smtClean="0"/>
              <a:pPr/>
              <a:t>20/06/2018</a:t>
            </a:fld>
            <a:endParaRPr lang="en-US"/>
          </a:p>
        </p:txBody>
      </p:sp>
      <p:sp>
        <p:nvSpPr>
          <p:cNvPr id="5" name="Footer Placeholder 4"/>
          <p:cNvSpPr>
            <a:spLocks noGrp="1"/>
          </p:cNvSpPr>
          <p:nvPr>
            <p:ph type="ftr" sz="quarter" idx="11"/>
          </p:nvPr>
        </p:nvSpPr>
        <p:spPr>
          <a:xfrm>
            <a:off x="837595" y="4114800"/>
            <a:ext cx="4841119" cy="364628"/>
          </a:xfrm>
          <a:prstGeom prst="rect">
            <a:avLst/>
          </a:prstGeom>
        </p:spPr>
        <p:txBody>
          <a:bodyPr/>
          <a:lstStyle>
            <a:lvl1pPr>
              <a:defRPr>
                <a:solidFill>
                  <a:schemeClr val="bg1"/>
                </a:solidFill>
              </a:defRPr>
            </a:lvl1pPr>
          </a:lstStyle>
          <a:p>
            <a:pPr>
              <a:defRPr/>
            </a:pPr>
            <a:endParaRPr lang="en-US"/>
          </a:p>
        </p:txBody>
      </p:sp>
      <p:sp>
        <p:nvSpPr>
          <p:cNvPr id="6" name="Slide Number Placeholder 5"/>
          <p:cNvSpPr>
            <a:spLocks noGrp="1"/>
          </p:cNvSpPr>
          <p:nvPr>
            <p:ph type="sldNum" sz="quarter" idx="12"/>
          </p:nvPr>
        </p:nvSpPr>
        <p:spPr>
          <a:xfrm>
            <a:off x="7898191" y="6276083"/>
            <a:ext cx="990298" cy="364628"/>
          </a:xfrm>
          <a:prstGeom prst="rect">
            <a:avLst/>
          </a:prstGeom>
        </p:spPr>
        <p:txBody>
          <a:bodyPr/>
          <a:lstStyle>
            <a:lvl1pPr>
              <a:defRPr/>
            </a:lvl1pPr>
          </a:lstStyle>
          <a:p>
            <a:fld id="{AE3C1E60-DCEE-48DD-8EC3-A6006513C3D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a:xfrm>
            <a:off x="837595" y="4114800"/>
            <a:ext cx="4841119" cy="364628"/>
          </a:xfrm>
          <a:prstGeom prst="rect">
            <a:avLst/>
          </a:prstGeom>
        </p:spPr>
        <p:txBody>
          <a:bodyPr/>
          <a:lstStyle>
            <a:lvl1pPr>
              <a:defRPr>
                <a:solidFill>
                  <a:schemeClr val="bg1"/>
                </a:solidFill>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9" y="3352802"/>
            <a:ext cx="8416925" cy="1470025"/>
          </a:xfrm>
        </p:spPr>
        <p:txBody>
          <a:bodyPr/>
          <a:lstStyle/>
          <a:p>
            <a:r>
              <a:rPr lang="en-US" smtClean="0"/>
              <a:t>Click to edit Master title style</a:t>
            </a:r>
            <a:endParaRPr/>
          </a:p>
        </p:txBody>
      </p:sp>
      <p:sp>
        <p:nvSpPr>
          <p:cNvPr id="3" name="Subtitle 2"/>
          <p:cNvSpPr>
            <a:spLocks noGrp="1"/>
          </p:cNvSpPr>
          <p:nvPr>
            <p:ph type="subTitle" idx="1"/>
          </p:nvPr>
        </p:nvSpPr>
        <p:spPr>
          <a:xfrm>
            <a:off x="363539" y="4771030"/>
            <a:ext cx="8416925" cy="972671"/>
          </a:xfrm>
        </p:spPr>
        <p:txBody>
          <a:bodyPr>
            <a:normAutofit/>
          </a:bodyPr>
          <a:lstStyle>
            <a:lvl1pPr marL="0" indent="0" algn="ctr">
              <a:spcBef>
                <a:spcPts val="300"/>
              </a:spcBef>
              <a:buNone/>
              <a:defRPr sz="1800">
                <a:solidFill>
                  <a:schemeClr val="tx1">
                    <a:tint val="75000"/>
                  </a:schemeClr>
                </a:solidFill>
              </a:defRPr>
            </a:lvl1pPr>
            <a:lvl2pPr marL="457159" indent="0" algn="ctr">
              <a:buNone/>
              <a:defRPr>
                <a:solidFill>
                  <a:schemeClr val="tx1">
                    <a:tint val="75000"/>
                  </a:schemeClr>
                </a:solidFill>
              </a:defRPr>
            </a:lvl2pPr>
            <a:lvl3pPr marL="914318" indent="0" algn="ctr">
              <a:buNone/>
              <a:defRPr>
                <a:solidFill>
                  <a:schemeClr val="tx1">
                    <a:tint val="75000"/>
                  </a:schemeClr>
                </a:solidFill>
              </a:defRPr>
            </a:lvl3pPr>
            <a:lvl4pPr marL="1371477" indent="0" algn="ctr">
              <a:buNone/>
              <a:defRPr>
                <a:solidFill>
                  <a:schemeClr val="tx1">
                    <a:tint val="75000"/>
                  </a:schemeClr>
                </a:solidFill>
              </a:defRPr>
            </a:lvl4pPr>
            <a:lvl5pPr marL="1828637" indent="0" algn="ctr">
              <a:buNone/>
              <a:defRPr>
                <a:solidFill>
                  <a:schemeClr val="tx1">
                    <a:tint val="75000"/>
                  </a:schemeClr>
                </a:solidFill>
              </a:defRPr>
            </a:lvl5pPr>
            <a:lvl6pPr marL="2285797" indent="0" algn="ctr">
              <a:buNone/>
              <a:defRPr>
                <a:solidFill>
                  <a:schemeClr val="tx1">
                    <a:tint val="75000"/>
                  </a:schemeClr>
                </a:solidFill>
              </a:defRPr>
            </a:lvl6pPr>
            <a:lvl7pPr marL="2742956" indent="0" algn="ctr">
              <a:buNone/>
              <a:defRPr>
                <a:solidFill>
                  <a:schemeClr val="tx1">
                    <a:tint val="75000"/>
                  </a:schemeClr>
                </a:solidFill>
              </a:defRPr>
            </a:lvl7pPr>
            <a:lvl8pPr marL="3200115" indent="0" algn="ctr">
              <a:buNone/>
              <a:defRPr>
                <a:solidFill>
                  <a:schemeClr val="tx1">
                    <a:tint val="75000"/>
                  </a:schemeClr>
                </a:solidFill>
              </a:defRPr>
            </a:lvl8pPr>
            <a:lvl9pPr marL="3657274" indent="0" algn="ctr">
              <a:buNone/>
              <a:defRPr>
                <a:solidFill>
                  <a:schemeClr val="tx1">
                    <a:tint val="75000"/>
                  </a:schemeClr>
                </a:solidFill>
              </a:defRPr>
            </a:lvl9pPr>
          </a:lstStyle>
          <a:p>
            <a:r>
              <a:rPr lang="en-US" smtClean="0"/>
              <a:t>Click to edit Master subtitle style</a:t>
            </a:r>
            <a:endParaRPr/>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buNone/>
              <a:defRPr sz="3200"/>
            </a:lvl1pPr>
            <a:lvl2pPr marL="457159" indent="0">
              <a:buNone/>
              <a:defRPr sz="2800"/>
            </a:lvl2pPr>
            <a:lvl3pPr marL="914318" indent="0">
              <a:buNone/>
              <a:defRPr sz="2400"/>
            </a:lvl3pPr>
            <a:lvl4pPr marL="1371477" indent="0">
              <a:buNone/>
              <a:defRPr sz="2000"/>
            </a:lvl4pPr>
            <a:lvl5pPr marL="1828637" indent="0">
              <a:buNone/>
              <a:defRPr sz="2000"/>
            </a:lvl5pPr>
            <a:lvl6pPr marL="2285797" indent="0">
              <a:buNone/>
              <a:defRPr sz="2000"/>
            </a:lvl6pPr>
            <a:lvl7pPr marL="2742956" indent="0">
              <a:buNone/>
              <a:defRPr sz="2000"/>
            </a:lvl7pPr>
            <a:lvl8pPr marL="3200115" indent="0">
              <a:buNone/>
              <a:defRPr sz="2000"/>
            </a:lvl8pPr>
            <a:lvl9pPr marL="3657274" indent="0">
              <a:buNone/>
              <a:defRPr sz="2000"/>
            </a:lvl9pPr>
          </a:lstStyle>
          <a:p>
            <a:pPr lvl="0"/>
            <a:r>
              <a:rPr lang="en-US" noProof="0" smtClean="0"/>
              <a:t>Click icon to add picture</a:t>
            </a:r>
            <a:endParaRPr noProof="0"/>
          </a:p>
        </p:txBody>
      </p:sp>
      <p:sp>
        <p:nvSpPr>
          <p:cNvPr id="5" name="Date Placeholder 3"/>
          <p:cNvSpPr>
            <a:spLocks noGrp="1"/>
          </p:cNvSpPr>
          <p:nvPr>
            <p:ph type="dt" sz="half" idx="14"/>
          </p:nvPr>
        </p:nvSpPr>
        <p:spPr>
          <a:xfrm>
            <a:off x="5628822" y="6276083"/>
            <a:ext cx="2134810" cy="364628"/>
          </a:xfrm>
          <a:prstGeom prst="rect">
            <a:avLst/>
          </a:prstGeom>
        </p:spPr>
        <p:txBody>
          <a:bodyPr/>
          <a:lstStyle>
            <a:lvl1pPr>
              <a:defRPr/>
            </a:lvl1pPr>
          </a:lstStyle>
          <a:p>
            <a:fld id="{95836001-8BCB-4B1F-B4C2-EDAD6EAC87E0}" type="datetime1">
              <a:rPr lang="en-US" smtClean="0"/>
              <a:pPr/>
              <a:t>6/20/2018</a:t>
            </a:fld>
            <a:endParaRPr lang="en-US">
              <a:solidFill>
                <a:srgbClr val="000000"/>
              </a:solidFill>
            </a:endParaRPr>
          </a:p>
        </p:txBody>
      </p:sp>
      <p:sp>
        <p:nvSpPr>
          <p:cNvPr id="6" name="Footer Placeholder 4"/>
          <p:cNvSpPr>
            <a:spLocks noGrp="1"/>
          </p:cNvSpPr>
          <p:nvPr>
            <p:ph type="ftr" sz="quarter" idx="15"/>
          </p:nvPr>
        </p:nvSpPr>
        <p:spPr>
          <a:xfrm>
            <a:off x="837595" y="4114800"/>
            <a:ext cx="4841119" cy="364628"/>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6"/>
          </p:nvPr>
        </p:nvSpPr>
        <p:spPr>
          <a:xfrm>
            <a:off x="7898191" y="6276083"/>
            <a:ext cx="990298" cy="364628"/>
          </a:xfrm>
          <a:prstGeom prst="rect">
            <a:avLst/>
          </a:prstGeom>
        </p:spPr>
        <p:txBody>
          <a:bodyPr/>
          <a:lstStyle>
            <a:lvl1pPr>
              <a:defRPr/>
            </a:lvl1pPr>
          </a:lstStyle>
          <a:p>
            <a:fld id="{F6EAC567-5787-4E79-A2D4-5DF11999A68E}" type="slidenum">
              <a:rPr lang="en-US" smtClean="0"/>
              <a:pPr/>
              <a:t>‹#›</a:t>
            </a:fld>
            <a:endParaRPr lang="en-US">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6" y="2403144"/>
            <a:ext cx="8056563" cy="1362075"/>
          </a:xfrm>
        </p:spPr>
        <p:txBody>
          <a:bodyPr/>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6" y="3736006"/>
            <a:ext cx="8056563" cy="1500187"/>
          </a:xfrm>
        </p:spPr>
        <p:txBody>
          <a:bodyPr>
            <a:normAutofit/>
          </a:bodyPr>
          <a:lstStyle>
            <a:lvl1pPr marL="0" indent="0" algn="ctr">
              <a:spcBef>
                <a:spcPts val="300"/>
              </a:spcBef>
              <a:buNone/>
              <a:defRPr sz="1800">
                <a:solidFill>
                  <a:schemeClr val="tx1">
                    <a:tint val="75000"/>
                  </a:schemeClr>
                </a:solidFill>
              </a:defRPr>
            </a:lvl1pPr>
            <a:lvl2pPr marL="457159" indent="0">
              <a:buNone/>
              <a:defRPr sz="1800">
                <a:solidFill>
                  <a:schemeClr val="tx1">
                    <a:tint val="75000"/>
                  </a:schemeClr>
                </a:solidFill>
              </a:defRPr>
            </a:lvl2pPr>
            <a:lvl3pPr marL="914318" indent="0">
              <a:buNone/>
              <a:defRPr sz="1600">
                <a:solidFill>
                  <a:schemeClr val="tx1">
                    <a:tint val="75000"/>
                  </a:schemeClr>
                </a:solidFill>
              </a:defRPr>
            </a:lvl3pPr>
            <a:lvl4pPr marL="1371477" indent="0">
              <a:buNone/>
              <a:defRPr sz="1400">
                <a:solidFill>
                  <a:schemeClr val="tx1">
                    <a:tint val="75000"/>
                  </a:schemeClr>
                </a:solidFill>
              </a:defRPr>
            </a:lvl4pPr>
            <a:lvl5pPr marL="1828637" indent="0">
              <a:buNone/>
              <a:defRPr sz="1400">
                <a:solidFill>
                  <a:schemeClr val="tx1">
                    <a:tint val="75000"/>
                  </a:schemeClr>
                </a:solidFill>
              </a:defRPr>
            </a:lvl5pPr>
            <a:lvl6pPr marL="2285797" indent="0">
              <a:buNone/>
              <a:defRPr sz="1400">
                <a:solidFill>
                  <a:schemeClr val="tx1">
                    <a:tint val="75000"/>
                  </a:schemeClr>
                </a:solidFill>
              </a:defRPr>
            </a:lvl6pPr>
            <a:lvl7pPr marL="2742956" indent="0">
              <a:buNone/>
              <a:defRPr sz="1400">
                <a:solidFill>
                  <a:schemeClr val="tx1">
                    <a:tint val="75000"/>
                  </a:schemeClr>
                </a:solidFill>
              </a:defRPr>
            </a:lvl7pPr>
            <a:lvl8pPr marL="3200115" indent="0">
              <a:buNone/>
              <a:defRPr sz="1400">
                <a:solidFill>
                  <a:schemeClr val="tx1">
                    <a:tint val="75000"/>
                  </a:schemeClr>
                </a:solidFill>
              </a:defRPr>
            </a:lvl8pPr>
            <a:lvl9pPr marL="3657274"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628822" y="6276083"/>
            <a:ext cx="2134810" cy="364628"/>
          </a:xfrm>
          <a:prstGeom prst="rect">
            <a:avLst/>
          </a:prstGeom>
        </p:spPr>
        <p:txBody>
          <a:bodyPr/>
          <a:lstStyle>
            <a:lvl1pPr>
              <a:defRPr/>
            </a:lvl1pPr>
          </a:lstStyle>
          <a:p>
            <a:fld id="{0668DA5C-ABAF-42A1-8492-7DCC93EE0275}" type="datetime1">
              <a:rPr lang="es-ES" smtClean="0"/>
              <a:pPr/>
              <a:t>20/06/2018</a:t>
            </a:fld>
            <a:endParaRPr lang="en-US"/>
          </a:p>
        </p:txBody>
      </p:sp>
      <p:sp>
        <p:nvSpPr>
          <p:cNvPr id="5" name="Footer Placeholder 4"/>
          <p:cNvSpPr>
            <a:spLocks noGrp="1"/>
          </p:cNvSpPr>
          <p:nvPr>
            <p:ph type="ftr" sz="quarter" idx="11"/>
          </p:nvPr>
        </p:nvSpPr>
        <p:spPr>
          <a:xfrm>
            <a:off x="837595" y="4114800"/>
            <a:ext cx="4841119" cy="364628"/>
          </a:xfrm>
          <a:prstGeom prst="rect">
            <a:avLst/>
          </a:prstGeom>
        </p:spPr>
        <p:txBody>
          <a:bodyPr/>
          <a:lstStyle>
            <a:lvl1pPr>
              <a:defRPr>
                <a:solidFill>
                  <a:schemeClr val="bg1"/>
                </a:solidFill>
              </a:defRPr>
            </a:lvl1pPr>
          </a:lstStyle>
          <a:p>
            <a:pPr>
              <a:defRPr/>
            </a:pPr>
            <a:endParaRPr lang="en-US"/>
          </a:p>
        </p:txBody>
      </p:sp>
      <p:sp>
        <p:nvSpPr>
          <p:cNvPr id="6" name="Slide Number Placeholder 5"/>
          <p:cNvSpPr>
            <a:spLocks noGrp="1"/>
          </p:cNvSpPr>
          <p:nvPr>
            <p:ph type="sldNum" sz="quarter" idx="12"/>
          </p:nvPr>
        </p:nvSpPr>
        <p:spPr>
          <a:xfrm>
            <a:off x="7898191" y="6276083"/>
            <a:ext cx="990298" cy="364628"/>
          </a:xfrm>
          <a:prstGeom prst="rect">
            <a:avLst/>
          </a:prstGeom>
        </p:spPr>
        <p:txBody>
          <a:bodyPr/>
          <a:lstStyle>
            <a:lvl1pPr>
              <a:defRPr/>
            </a:lvl1pPr>
          </a:lstStyle>
          <a:p>
            <a:fld id="{D8EAB6A0-F304-49B3-BA88-E697742BE95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a:xfrm>
            <a:off x="5628822" y="6276083"/>
            <a:ext cx="2134810" cy="364628"/>
          </a:xfrm>
          <a:prstGeom prst="rect">
            <a:avLst/>
          </a:prstGeom>
        </p:spPr>
        <p:txBody>
          <a:bodyPr/>
          <a:lstStyle>
            <a:lvl1pPr>
              <a:defRPr/>
            </a:lvl1pPr>
          </a:lstStyle>
          <a:p>
            <a:pPr>
              <a:defRPr/>
            </a:pPr>
            <a:fld id="{D8F9AAF5-5828-4D8A-ACEA-12775DBB7DA2}" type="datetimeFigureOut">
              <a:rPr lang="es-ES" smtClean="0"/>
              <a:pPr>
                <a:defRPr/>
              </a:pPr>
              <a:t>20/06/2018</a:t>
            </a:fld>
            <a:endParaRPr lang="en-US"/>
          </a:p>
        </p:txBody>
      </p:sp>
      <p:sp>
        <p:nvSpPr>
          <p:cNvPr id="6" name="Footer Placeholder 5"/>
          <p:cNvSpPr>
            <a:spLocks noGrp="1"/>
          </p:cNvSpPr>
          <p:nvPr>
            <p:ph type="ftr" sz="quarter" idx="11"/>
          </p:nvPr>
        </p:nvSpPr>
        <p:spPr>
          <a:xfrm>
            <a:off x="837595" y="4114800"/>
            <a:ext cx="4841119" cy="364628"/>
          </a:xfrm>
          <a:prstGeom prst="rect">
            <a:avLst/>
          </a:prstGeom>
        </p:spPr>
        <p:txBody>
          <a:bodyPr/>
          <a:lstStyle>
            <a:lvl1pPr>
              <a:defRPr>
                <a:solidFill>
                  <a:schemeClr val="bg1"/>
                </a:solidFill>
              </a:defRPr>
            </a:lvl1pPr>
          </a:lstStyle>
          <a:p>
            <a:pPr>
              <a:defRPr/>
            </a:pPr>
            <a:endParaRPr lang="en-US"/>
          </a:p>
        </p:txBody>
      </p:sp>
      <p:sp>
        <p:nvSpPr>
          <p:cNvPr id="7" name="Slide Number Placeholder 6"/>
          <p:cNvSpPr>
            <a:spLocks noGrp="1"/>
          </p:cNvSpPr>
          <p:nvPr>
            <p:ph type="sldNum" sz="quarter" idx="12"/>
          </p:nvPr>
        </p:nvSpPr>
        <p:spPr>
          <a:xfrm>
            <a:off x="7898191" y="6276083"/>
            <a:ext cx="990298" cy="364628"/>
          </a:xfrm>
          <a:prstGeom prst="rect">
            <a:avLst/>
          </a:prstGeom>
        </p:spPr>
        <p:txBody>
          <a:bodyPr/>
          <a:lstStyle>
            <a:lvl1pPr>
              <a:defRPr/>
            </a:lvl1pPr>
          </a:lstStyle>
          <a:p>
            <a:pPr>
              <a:defRPr/>
            </a:pPr>
            <a:fld id="{0C22EBF2-B206-41F6-A906-CB58DE1A53F2}"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159" indent="0">
              <a:buNone/>
              <a:defRPr sz="2000" b="1"/>
            </a:lvl2pPr>
            <a:lvl3pPr marL="914318" indent="0">
              <a:buNone/>
              <a:defRPr sz="1800" b="1"/>
            </a:lvl3pPr>
            <a:lvl4pPr marL="1371477" indent="0">
              <a:buNone/>
              <a:defRPr sz="1600" b="1"/>
            </a:lvl4pPr>
            <a:lvl5pPr marL="1828637" indent="0">
              <a:buNone/>
              <a:defRPr sz="1600" b="1"/>
            </a:lvl5pPr>
            <a:lvl6pPr marL="2285797" indent="0">
              <a:buNone/>
              <a:defRPr sz="1600" b="1"/>
            </a:lvl6pPr>
            <a:lvl7pPr marL="2742956" indent="0">
              <a:buNone/>
              <a:defRPr sz="1600" b="1"/>
            </a:lvl7pPr>
            <a:lvl8pPr marL="3200115" indent="0">
              <a:buNone/>
              <a:defRPr sz="1600" b="1"/>
            </a:lvl8pPr>
            <a:lvl9pPr marL="365727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6"/>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159" indent="0">
              <a:buNone/>
              <a:defRPr sz="2000" b="1"/>
            </a:lvl2pPr>
            <a:lvl3pPr marL="914318" indent="0">
              <a:buNone/>
              <a:defRPr sz="1800" b="1"/>
            </a:lvl3pPr>
            <a:lvl4pPr marL="1371477" indent="0">
              <a:buNone/>
              <a:defRPr sz="1600" b="1"/>
            </a:lvl4pPr>
            <a:lvl5pPr marL="1828637" indent="0">
              <a:buNone/>
              <a:defRPr sz="1600" b="1"/>
            </a:lvl5pPr>
            <a:lvl6pPr marL="2285797" indent="0">
              <a:buNone/>
              <a:defRPr sz="1600" b="1"/>
            </a:lvl6pPr>
            <a:lvl7pPr marL="2742956" indent="0">
              <a:buNone/>
              <a:defRPr sz="1600" b="1"/>
            </a:lvl7pPr>
            <a:lvl8pPr marL="3200115" indent="0">
              <a:buNone/>
              <a:defRPr sz="1600" b="1"/>
            </a:lvl8pPr>
            <a:lvl9pPr marL="365727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6"/>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a:xfrm>
            <a:off x="5628822" y="6276083"/>
            <a:ext cx="2134810" cy="364628"/>
          </a:xfrm>
          <a:prstGeom prst="rect">
            <a:avLst/>
          </a:prstGeom>
        </p:spPr>
        <p:txBody>
          <a:bodyPr/>
          <a:lstStyle>
            <a:lvl1pPr>
              <a:defRPr/>
            </a:lvl1pPr>
          </a:lstStyle>
          <a:p>
            <a:pPr>
              <a:defRPr/>
            </a:pPr>
            <a:fld id="{3AFCAA2F-0D03-4602-B920-BDE334341347}" type="datetimeFigureOut">
              <a:rPr lang="es-ES" smtClean="0"/>
              <a:pPr>
                <a:defRPr/>
              </a:pPr>
              <a:t>20/06/2018</a:t>
            </a:fld>
            <a:endParaRPr lang="en-US"/>
          </a:p>
        </p:txBody>
      </p:sp>
      <p:sp>
        <p:nvSpPr>
          <p:cNvPr id="8" name="Footer Placeholder 7"/>
          <p:cNvSpPr>
            <a:spLocks noGrp="1"/>
          </p:cNvSpPr>
          <p:nvPr>
            <p:ph type="ftr" sz="quarter" idx="11"/>
          </p:nvPr>
        </p:nvSpPr>
        <p:spPr>
          <a:xfrm>
            <a:off x="837595" y="4114800"/>
            <a:ext cx="4841119" cy="364628"/>
          </a:xfrm>
          <a:prstGeom prst="rect">
            <a:avLst/>
          </a:prstGeom>
        </p:spPr>
        <p:txBody>
          <a:bodyPr/>
          <a:lstStyle>
            <a:lvl1pPr>
              <a:defRPr>
                <a:solidFill>
                  <a:schemeClr val="bg1"/>
                </a:solidFill>
              </a:defRPr>
            </a:lvl1pPr>
          </a:lstStyle>
          <a:p>
            <a:pPr>
              <a:defRPr/>
            </a:pPr>
            <a:endParaRPr lang="en-US"/>
          </a:p>
        </p:txBody>
      </p:sp>
      <p:sp>
        <p:nvSpPr>
          <p:cNvPr id="9" name="Slide Number Placeholder 8"/>
          <p:cNvSpPr>
            <a:spLocks noGrp="1"/>
          </p:cNvSpPr>
          <p:nvPr>
            <p:ph type="sldNum" sz="quarter" idx="12"/>
          </p:nvPr>
        </p:nvSpPr>
        <p:spPr>
          <a:xfrm>
            <a:off x="7898191" y="6276083"/>
            <a:ext cx="990298" cy="364628"/>
          </a:xfrm>
          <a:prstGeom prst="rect">
            <a:avLst/>
          </a:prstGeom>
        </p:spPr>
        <p:txBody>
          <a:bodyPr/>
          <a:lstStyle>
            <a:lvl1pPr>
              <a:defRPr/>
            </a:lvl1pPr>
          </a:lstStyle>
          <a:p>
            <a:pPr>
              <a:defRPr/>
            </a:pPr>
            <a:fld id="{2AFB527F-642E-4BC7-B0AA-EB5BCA0D7564}"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a:xfrm>
            <a:off x="5628822" y="6276083"/>
            <a:ext cx="2134810" cy="364628"/>
          </a:xfrm>
          <a:prstGeom prst="rect">
            <a:avLst/>
          </a:prstGeom>
        </p:spPr>
        <p:txBody>
          <a:bodyPr/>
          <a:lstStyle>
            <a:lvl1pPr>
              <a:defRPr/>
            </a:lvl1pPr>
          </a:lstStyle>
          <a:p>
            <a:pPr>
              <a:defRPr/>
            </a:pPr>
            <a:fld id="{F8E4A42A-EDED-4D5B-AE0E-121C67E399C0}" type="datetimeFigureOut">
              <a:rPr lang="es-ES" smtClean="0"/>
              <a:pPr>
                <a:defRPr/>
              </a:pPr>
              <a:t>20/06/2018</a:t>
            </a:fld>
            <a:endParaRPr lang="en-US"/>
          </a:p>
        </p:txBody>
      </p:sp>
      <p:sp>
        <p:nvSpPr>
          <p:cNvPr id="4" name="Footer Placeholder 3"/>
          <p:cNvSpPr>
            <a:spLocks noGrp="1"/>
          </p:cNvSpPr>
          <p:nvPr>
            <p:ph type="ftr" sz="quarter" idx="11"/>
          </p:nvPr>
        </p:nvSpPr>
        <p:spPr>
          <a:xfrm>
            <a:off x="837595" y="4114800"/>
            <a:ext cx="4841119" cy="364628"/>
          </a:xfrm>
          <a:prstGeom prst="rect">
            <a:avLst/>
          </a:prstGeom>
        </p:spPr>
        <p:txBody>
          <a:bodyPr/>
          <a:lstStyle>
            <a:lvl1pPr>
              <a:defRPr>
                <a:solidFill>
                  <a:schemeClr val="bg1"/>
                </a:solidFill>
              </a:defRPr>
            </a:lvl1pPr>
          </a:lstStyle>
          <a:p>
            <a:pPr>
              <a:defRPr/>
            </a:pPr>
            <a:endParaRPr lang="en-US"/>
          </a:p>
        </p:txBody>
      </p:sp>
      <p:sp>
        <p:nvSpPr>
          <p:cNvPr id="5" name="Slide Number Placeholder 4"/>
          <p:cNvSpPr>
            <a:spLocks noGrp="1"/>
          </p:cNvSpPr>
          <p:nvPr>
            <p:ph type="sldNum" sz="quarter" idx="12"/>
          </p:nvPr>
        </p:nvSpPr>
        <p:spPr>
          <a:xfrm>
            <a:off x="7898191" y="6276083"/>
            <a:ext cx="990298" cy="364628"/>
          </a:xfrm>
          <a:prstGeom prst="rect">
            <a:avLst/>
          </a:prstGeom>
        </p:spPr>
        <p:txBody>
          <a:bodyPr/>
          <a:lstStyle>
            <a:lvl1pPr>
              <a:defRPr/>
            </a:lvl1pPr>
          </a:lstStyle>
          <a:p>
            <a:pPr>
              <a:defRPr/>
            </a:pPr>
            <a:fld id="{40651B24-1E6D-46B0-8696-A7DB563104F9}"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628822" y="6276083"/>
            <a:ext cx="2134810" cy="364628"/>
          </a:xfrm>
          <a:prstGeom prst="rect">
            <a:avLst/>
          </a:prstGeom>
        </p:spPr>
        <p:txBody>
          <a:bodyPr/>
          <a:lstStyle>
            <a:lvl1pPr>
              <a:defRPr/>
            </a:lvl1pPr>
          </a:lstStyle>
          <a:p>
            <a:pPr>
              <a:defRPr/>
            </a:pPr>
            <a:fld id="{E91D2C8D-2067-46A6-97E9-326313AC673C}" type="datetimeFigureOut">
              <a:rPr lang="es-ES" smtClean="0"/>
              <a:pPr>
                <a:defRPr/>
              </a:pPr>
              <a:t>20/06/2018</a:t>
            </a:fld>
            <a:endParaRPr lang="en-US"/>
          </a:p>
        </p:txBody>
      </p:sp>
      <p:sp>
        <p:nvSpPr>
          <p:cNvPr id="3" name="Footer Placeholder 2"/>
          <p:cNvSpPr>
            <a:spLocks noGrp="1"/>
          </p:cNvSpPr>
          <p:nvPr>
            <p:ph type="ftr" sz="quarter" idx="11"/>
          </p:nvPr>
        </p:nvSpPr>
        <p:spPr>
          <a:xfrm>
            <a:off x="837595" y="4114800"/>
            <a:ext cx="4841119" cy="364628"/>
          </a:xfrm>
          <a:prstGeom prst="rect">
            <a:avLst/>
          </a:prstGeom>
        </p:spPr>
        <p:txBody>
          <a:bodyPr/>
          <a:lstStyle>
            <a:lvl1pPr>
              <a:defRPr>
                <a:solidFill>
                  <a:schemeClr val="bg1"/>
                </a:solidFill>
              </a:defRPr>
            </a:lvl1pPr>
          </a:lstStyle>
          <a:p>
            <a:pPr>
              <a:defRPr/>
            </a:pPr>
            <a:endParaRPr lang="en-US"/>
          </a:p>
        </p:txBody>
      </p:sp>
      <p:sp>
        <p:nvSpPr>
          <p:cNvPr id="4" name="Slide Number Placeholder 3"/>
          <p:cNvSpPr>
            <a:spLocks noGrp="1"/>
          </p:cNvSpPr>
          <p:nvPr>
            <p:ph type="sldNum" sz="quarter" idx="12"/>
          </p:nvPr>
        </p:nvSpPr>
        <p:spPr>
          <a:xfrm>
            <a:off x="7898191" y="6276083"/>
            <a:ext cx="990298" cy="364628"/>
          </a:xfrm>
          <a:prstGeom prst="rect">
            <a:avLst/>
          </a:prstGeom>
        </p:spPr>
        <p:txBody>
          <a:bodyPr/>
          <a:lstStyle>
            <a:lvl1pPr>
              <a:defRPr/>
            </a:lvl1pPr>
          </a:lstStyle>
          <a:p>
            <a:pPr>
              <a:defRPr/>
            </a:pPr>
            <a:fld id="{A7867036-1329-4292-A8F1-4C56F13FF94C}"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buNone/>
              <a:defRPr sz="1800"/>
            </a:lvl1pPr>
            <a:lvl2pPr marL="457159" indent="0">
              <a:buNone/>
              <a:defRPr sz="1200"/>
            </a:lvl2pPr>
            <a:lvl3pPr marL="914318" indent="0">
              <a:buNone/>
              <a:defRPr sz="1000"/>
            </a:lvl3pPr>
            <a:lvl4pPr marL="1371477" indent="0">
              <a:buNone/>
              <a:defRPr sz="900"/>
            </a:lvl4pPr>
            <a:lvl5pPr marL="1828637" indent="0">
              <a:buNone/>
              <a:defRPr sz="900"/>
            </a:lvl5pPr>
            <a:lvl6pPr marL="2285797" indent="0">
              <a:buNone/>
              <a:defRPr sz="900"/>
            </a:lvl6pPr>
            <a:lvl7pPr marL="2742956" indent="0">
              <a:buNone/>
              <a:defRPr sz="900"/>
            </a:lvl7pPr>
            <a:lvl8pPr marL="3200115" indent="0">
              <a:buNone/>
              <a:defRPr sz="900"/>
            </a:lvl8pPr>
            <a:lvl9pPr marL="3657274"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628822" y="6276083"/>
            <a:ext cx="2134810" cy="364628"/>
          </a:xfrm>
          <a:prstGeom prst="rect">
            <a:avLst/>
          </a:prstGeom>
        </p:spPr>
        <p:txBody>
          <a:bodyPr/>
          <a:lstStyle>
            <a:lvl1pPr>
              <a:defRPr/>
            </a:lvl1pPr>
          </a:lstStyle>
          <a:p>
            <a:pPr>
              <a:defRPr/>
            </a:pPr>
            <a:fld id="{36481FC8-C5DB-4118-BE88-2A3E6CE74313}" type="datetimeFigureOut">
              <a:rPr lang="es-ES" smtClean="0"/>
              <a:pPr>
                <a:defRPr/>
              </a:pPr>
              <a:t>20/06/2018</a:t>
            </a:fld>
            <a:endParaRPr lang="en-US"/>
          </a:p>
        </p:txBody>
      </p:sp>
      <p:sp>
        <p:nvSpPr>
          <p:cNvPr id="6" name="Footer Placeholder 5"/>
          <p:cNvSpPr>
            <a:spLocks noGrp="1"/>
          </p:cNvSpPr>
          <p:nvPr>
            <p:ph type="ftr" sz="quarter" idx="11"/>
          </p:nvPr>
        </p:nvSpPr>
        <p:spPr>
          <a:xfrm>
            <a:off x="837595" y="4114800"/>
            <a:ext cx="4841119" cy="364628"/>
          </a:xfrm>
          <a:prstGeom prst="rect">
            <a:avLst/>
          </a:prstGeom>
        </p:spPr>
        <p:txBody>
          <a:bodyPr/>
          <a:lstStyle>
            <a:lvl1pPr>
              <a:defRPr>
                <a:solidFill>
                  <a:schemeClr val="bg1"/>
                </a:solidFill>
              </a:defRPr>
            </a:lvl1pPr>
          </a:lstStyle>
          <a:p>
            <a:pPr>
              <a:defRPr/>
            </a:pPr>
            <a:endParaRPr lang="en-US"/>
          </a:p>
        </p:txBody>
      </p:sp>
      <p:sp>
        <p:nvSpPr>
          <p:cNvPr id="7" name="Slide Number Placeholder 6"/>
          <p:cNvSpPr>
            <a:spLocks noGrp="1"/>
          </p:cNvSpPr>
          <p:nvPr>
            <p:ph type="sldNum" sz="quarter" idx="12"/>
          </p:nvPr>
        </p:nvSpPr>
        <p:spPr>
          <a:xfrm>
            <a:off x="7898191" y="6276083"/>
            <a:ext cx="990298" cy="364628"/>
          </a:xfrm>
          <a:prstGeom prst="rect">
            <a:avLst/>
          </a:prstGeom>
        </p:spPr>
        <p:txBody>
          <a:bodyPr/>
          <a:lstStyle>
            <a:lvl1pPr>
              <a:defRPr/>
            </a:lvl1pPr>
          </a:lstStyle>
          <a:p>
            <a:pPr>
              <a:defRPr/>
            </a:pPr>
            <a:fld id="{8286127B-E756-44C7-908F-643E641BF274}"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48822" y="108645"/>
            <a:ext cx="8043333" cy="1336477"/>
          </a:xfrm>
          <a:prstGeom prst="rect">
            <a:avLst/>
          </a:prstGeom>
          <a:noFill/>
          <a:ln w="9525">
            <a:noFill/>
            <a:miter lim="800000"/>
            <a:headEnd/>
            <a:tailEnd/>
          </a:ln>
        </p:spPr>
        <p:txBody>
          <a:bodyPr vert="horz" wrap="square" lIns="91432" tIns="45716" rIns="91432" bIns="45716" numCol="1" anchor="b"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548822" y="1599903"/>
            <a:ext cx="8043333" cy="4344293"/>
          </a:xfrm>
          <a:prstGeom prst="rect">
            <a:avLst/>
          </a:prstGeom>
          <a:noFill/>
          <a:ln w="9525">
            <a:noFill/>
            <a:miter lim="800000"/>
            <a:headEnd/>
            <a:tailEnd/>
          </a:ln>
        </p:spPr>
        <p:txBody>
          <a:bodyPr vert="horz" wrap="square" lIns="91432" tIns="45716" rIns="91432" bIns="4571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1" name="Picture 6" descr="wiley_logo.png"/>
          <p:cNvPicPr>
            <a:picLocks noChangeAspect="1"/>
          </p:cNvPicPr>
          <p:nvPr/>
        </p:nvPicPr>
        <p:blipFill>
          <a:blip r:embed="rId14"/>
          <a:srcRect/>
          <a:stretch>
            <a:fillRect/>
          </a:stretch>
        </p:blipFill>
        <p:spPr bwMode="auto">
          <a:xfrm>
            <a:off x="476250" y="6247805"/>
            <a:ext cx="361345" cy="486668"/>
          </a:xfrm>
          <a:prstGeom prst="rect">
            <a:avLst/>
          </a:prstGeom>
          <a:noFill/>
          <a:ln w="9525">
            <a:noFill/>
            <a:miter lim="800000"/>
            <a:headEnd/>
            <a:tailEnd/>
          </a:ln>
        </p:spPr>
      </p:pic>
      <p:pic>
        <p:nvPicPr>
          <p:cNvPr id="9" name="Picture 8" descr="wiley_logo.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76250" y="6248400"/>
            <a:ext cx="3619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838200" y="6248400"/>
            <a:ext cx="6961154" cy="415498"/>
          </a:xfrm>
          <a:prstGeom prst="rect">
            <a:avLst/>
          </a:prstGeom>
          <a:noFill/>
        </p:spPr>
        <p:txBody>
          <a:bodyPr wrap="square">
            <a:spAutoFit/>
          </a:bodyPr>
          <a:lstStyle/>
          <a:p>
            <a:pPr fontAlgn="auto">
              <a:spcBef>
                <a:spcPts val="0"/>
              </a:spcBef>
              <a:spcAft>
                <a:spcPts val="0"/>
              </a:spcAft>
              <a:defRPr/>
            </a:pPr>
            <a:r>
              <a:rPr lang="en-US" sz="1100" dirty="0">
                <a:latin typeface="Times New Roman"/>
                <a:cs typeface="Times New Roman"/>
              </a:rPr>
              <a:t>PowerPoint Presentation for Dennis, Wixom, &amp; Tegarden </a:t>
            </a:r>
            <a:r>
              <a:rPr lang="en-US" sz="1100" i="1" dirty="0">
                <a:latin typeface="Times New Roman"/>
                <a:cs typeface="Times New Roman"/>
              </a:rPr>
              <a:t>Systems Analysis and Design with UML,</a:t>
            </a:r>
            <a:r>
              <a:rPr lang="en-US" sz="1100" i="1" dirty="0" smtClean="0">
                <a:latin typeface="Times New Roman"/>
                <a:cs typeface="Times New Roman"/>
              </a:rPr>
              <a:t> 5th </a:t>
            </a:r>
            <a:r>
              <a:rPr lang="en-US" sz="1100" i="1" dirty="0">
                <a:latin typeface="Times New Roman"/>
                <a:cs typeface="Times New Roman"/>
              </a:rPr>
              <a:t>Edition</a:t>
            </a:r>
          </a:p>
          <a:p>
            <a:pPr fontAlgn="auto">
              <a:spcBef>
                <a:spcPts val="0"/>
              </a:spcBef>
              <a:spcAft>
                <a:spcPts val="0"/>
              </a:spcAft>
              <a:defRPr/>
            </a:pPr>
            <a:r>
              <a:rPr lang="en-US" sz="1000" dirty="0">
                <a:latin typeface="Times New Roman"/>
                <a:cs typeface="Times New Roman"/>
              </a:rPr>
              <a:t>Copyright © </a:t>
            </a:r>
            <a:r>
              <a:rPr lang="en-US" sz="1000" dirty="0" smtClean="0">
                <a:latin typeface="Times New Roman"/>
                <a:cs typeface="Times New Roman"/>
              </a:rPr>
              <a:t>2015 </a:t>
            </a:r>
            <a:r>
              <a:rPr lang="en-US" sz="1000" dirty="0">
                <a:latin typeface="Times New Roman"/>
                <a:cs typeface="Times New Roman"/>
              </a:rPr>
              <a:t>John Wiley &amp; Sons, Inc.  All rights reserved.</a:t>
            </a:r>
          </a:p>
        </p:txBody>
      </p:sp>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Lst>
  <p:txStyles>
    <p:titleStyle>
      <a:lvl1pPr algn="ctr" rtl="0" eaLnBrk="1" fontAlgn="base" hangingPunct="1">
        <a:spcBef>
          <a:spcPct val="0"/>
        </a:spcBef>
        <a:spcAft>
          <a:spcPct val="0"/>
        </a:spcAft>
        <a:defRPr sz="4600" kern="1200">
          <a:solidFill>
            <a:schemeClr val="accent1"/>
          </a:solidFill>
          <a:latin typeface="Times New Roman"/>
          <a:ea typeface="ＭＳ Ｐゴシック" pitchFamily="-107" charset="-128"/>
          <a:cs typeface="Times New Roman"/>
        </a:defRPr>
      </a:lvl1pPr>
      <a:lvl2pPr algn="ctr" rtl="0" eaLnBrk="1" fontAlgn="base" hangingPunct="1">
        <a:spcBef>
          <a:spcPct val="0"/>
        </a:spcBef>
        <a:spcAft>
          <a:spcPct val="0"/>
        </a:spcAft>
        <a:defRPr sz="4600">
          <a:solidFill>
            <a:schemeClr val="accent1"/>
          </a:solidFill>
          <a:latin typeface="News Gothic MT" pitchFamily="-107" charset="0"/>
          <a:ea typeface="ＭＳ Ｐゴシック" pitchFamily="-107" charset="-128"/>
          <a:cs typeface="ＭＳ Ｐゴシック" pitchFamily="-107" charset="-128"/>
        </a:defRPr>
      </a:lvl2pPr>
      <a:lvl3pPr algn="ctr" rtl="0" eaLnBrk="1" fontAlgn="base" hangingPunct="1">
        <a:spcBef>
          <a:spcPct val="0"/>
        </a:spcBef>
        <a:spcAft>
          <a:spcPct val="0"/>
        </a:spcAft>
        <a:defRPr sz="4600">
          <a:solidFill>
            <a:schemeClr val="accent1"/>
          </a:solidFill>
          <a:latin typeface="News Gothic MT" pitchFamily="-107" charset="0"/>
          <a:ea typeface="ＭＳ Ｐゴシック" pitchFamily="-107" charset="-128"/>
          <a:cs typeface="ＭＳ Ｐゴシック" pitchFamily="-107" charset="-128"/>
        </a:defRPr>
      </a:lvl3pPr>
      <a:lvl4pPr algn="ctr" rtl="0" eaLnBrk="1" fontAlgn="base" hangingPunct="1">
        <a:spcBef>
          <a:spcPct val="0"/>
        </a:spcBef>
        <a:spcAft>
          <a:spcPct val="0"/>
        </a:spcAft>
        <a:defRPr sz="4600">
          <a:solidFill>
            <a:schemeClr val="accent1"/>
          </a:solidFill>
          <a:latin typeface="News Gothic MT" pitchFamily="-107" charset="0"/>
          <a:ea typeface="ＭＳ Ｐゴシック" pitchFamily="-107" charset="-128"/>
          <a:cs typeface="ＭＳ Ｐゴシック" pitchFamily="-107" charset="-128"/>
        </a:defRPr>
      </a:lvl4pPr>
      <a:lvl5pPr algn="ctr" rtl="0" eaLnBrk="1" fontAlgn="base" hangingPunct="1">
        <a:spcBef>
          <a:spcPct val="0"/>
        </a:spcBef>
        <a:spcAft>
          <a:spcPct val="0"/>
        </a:spcAft>
        <a:defRPr sz="4600">
          <a:solidFill>
            <a:schemeClr val="accent1"/>
          </a:solidFill>
          <a:latin typeface="News Gothic MT" pitchFamily="-107" charset="0"/>
          <a:ea typeface="ＭＳ Ｐゴシック" pitchFamily="-107" charset="-128"/>
          <a:cs typeface="ＭＳ Ｐゴシック" pitchFamily="-107" charset="-128"/>
        </a:defRPr>
      </a:lvl5pPr>
      <a:lvl6pPr marL="457159" algn="ctr" rtl="0" eaLnBrk="1" fontAlgn="base" hangingPunct="1">
        <a:spcBef>
          <a:spcPct val="0"/>
        </a:spcBef>
        <a:spcAft>
          <a:spcPct val="0"/>
        </a:spcAft>
        <a:defRPr sz="4600">
          <a:solidFill>
            <a:schemeClr val="accent1"/>
          </a:solidFill>
          <a:latin typeface="News Gothic MT" pitchFamily="-107" charset="0"/>
          <a:ea typeface="ＭＳ Ｐゴシック" pitchFamily="-107" charset="-128"/>
          <a:cs typeface="ＭＳ Ｐゴシック" pitchFamily="-107" charset="-128"/>
        </a:defRPr>
      </a:lvl6pPr>
      <a:lvl7pPr marL="914318" algn="ctr" rtl="0" eaLnBrk="1" fontAlgn="base" hangingPunct="1">
        <a:spcBef>
          <a:spcPct val="0"/>
        </a:spcBef>
        <a:spcAft>
          <a:spcPct val="0"/>
        </a:spcAft>
        <a:defRPr sz="4600">
          <a:solidFill>
            <a:schemeClr val="accent1"/>
          </a:solidFill>
          <a:latin typeface="News Gothic MT" pitchFamily="-107" charset="0"/>
          <a:ea typeface="ＭＳ Ｐゴシック" pitchFamily="-107" charset="-128"/>
          <a:cs typeface="ＭＳ Ｐゴシック" pitchFamily="-107" charset="-128"/>
        </a:defRPr>
      </a:lvl7pPr>
      <a:lvl8pPr marL="1371477" algn="ctr" rtl="0" eaLnBrk="1" fontAlgn="base" hangingPunct="1">
        <a:spcBef>
          <a:spcPct val="0"/>
        </a:spcBef>
        <a:spcAft>
          <a:spcPct val="0"/>
        </a:spcAft>
        <a:defRPr sz="4600">
          <a:solidFill>
            <a:schemeClr val="accent1"/>
          </a:solidFill>
          <a:latin typeface="News Gothic MT" pitchFamily="-107" charset="0"/>
          <a:ea typeface="ＭＳ Ｐゴシック" pitchFamily="-107" charset="-128"/>
          <a:cs typeface="ＭＳ Ｐゴシック" pitchFamily="-107" charset="-128"/>
        </a:defRPr>
      </a:lvl8pPr>
      <a:lvl9pPr marL="1828637" algn="ctr" rtl="0" eaLnBrk="1" fontAlgn="base" hangingPunct="1">
        <a:spcBef>
          <a:spcPct val="0"/>
        </a:spcBef>
        <a:spcAft>
          <a:spcPct val="0"/>
        </a:spcAft>
        <a:defRPr sz="4600">
          <a:solidFill>
            <a:schemeClr val="accent1"/>
          </a:solidFill>
          <a:latin typeface="News Gothic MT" pitchFamily="-107" charset="0"/>
          <a:ea typeface="ＭＳ Ｐゴシック" pitchFamily="-107" charset="-128"/>
          <a:cs typeface="ＭＳ Ｐゴシック" pitchFamily="-107" charset="-128"/>
        </a:defRPr>
      </a:lvl9pPr>
    </p:titleStyle>
    <p:bodyStyle>
      <a:lvl1pPr marL="348375" indent="-348375" algn="l" rtl="0" eaLnBrk="1" fontAlgn="base" hangingPunct="1">
        <a:spcBef>
          <a:spcPts val="1999"/>
        </a:spcBef>
        <a:spcAft>
          <a:spcPct val="0"/>
        </a:spcAft>
        <a:buClr>
          <a:srgbClr val="6FB7D7"/>
        </a:buClr>
        <a:buSzPct val="110000"/>
        <a:buFont typeface="Wingdings 2" pitchFamily="18" charset="2"/>
        <a:buChar char=""/>
        <a:defRPr sz="2400" kern="1200">
          <a:solidFill>
            <a:srgbClr val="595959"/>
          </a:solidFill>
          <a:latin typeface="Times New Roman"/>
          <a:ea typeface="ＭＳ Ｐゴシック" pitchFamily="-107" charset="-128"/>
          <a:cs typeface="Times New Roman"/>
        </a:defRPr>
      </a:lvl1pPr>
      <a:lvl2pPr marL="684737" indent="-336362" algn="l" rtl="0" eaLnBrk="1" fontAlgn="base" hangingPunct="1">
        <a:spcBef>
          <a:spcPts val="603"/>
        </a:spcBef>
        <a:spcAft>
          <a:spcPct val="0"/>
        </a:spcAft>
        <a:buClr>
          <a:srgbClr val="215D77"/>
        </a:buClr>
        <a:buSzPct val="110000"/>
        <a:buFont typeface="Wingdings 2" pitchFamily="18" charset="2"/>
        <a:buChar char=""/>
        <a:defRPr sz="2200" kern="1200">
          <a:solidFill>
            <a:srgbClr val="595959"/>
          </a:solidFill>
          <a:latin typeface="Times New Roman"/>
          <a:ea typeface="ＭＳ Ｐゴシック" pitchFamily="-107" charset="-128"/>
          <a:cs typeface="Times New Roman"/>
        </a:defRPr>
      </a:lvl2pPr>
      <a:lvl3pPr marL="967041" indent="-282304" algn="l" rtl="0" eaLnBrk="1" fontAlgn="base" hangingPunct="1">
        <a:spcBef>
          <a:spcPts val="603"/>
        </a:spcBef>
        <a:spcAft>
          <a:spcPct val="0"/>
        </a:spcAft>
        <a:buClr>
          <a:srgbClr val="6FB7D7"/>
        </a:buClr>
        <a:buSzPct val="110000"/>
        <a:buFont typeface="Wingdings 2" pitchFamily="18" charset="2"/>
        <a:buChar char=""/>
        <a:defRPr sz="2000" kern="1200">
          <a:solidFill>
            <a:srgbClr val="595959"/>
          </a:solidFill>
          <a:latin typeface="Times New Roman"/>
          <a:ea typeface="ＭＳ Ｐゴシック" pitchFamily="-107" charset="-128"/>
          <a:cs typeface="Times New Roman"/>
        </a:defRPr>
      </a:lvl3pPr>
      <a:lvl4pPr marL="1262860" indent="-294317" algn="l" rtl="0" eaLnBrk="1" fontAlgn="base" hangingPunct="1">
        <a:spcBef>
          <a:spcPts val="603"/>
        </a:spcBef>
        <a:spcAft>
          <a:spcPct val="0"/>
        </a:spcAft>
        <a:buClr>
          <a:srgbClr val="215D77"/>
        </a:buClr>
        <a:buSzPct val="110000"/>
        <a:buFont typeface="Wingdings 2" pitchFamily="18" charset="2"/>
        <a:buChar char=""/>
        <a:defRPr kern="1200">
          <a:solidFill>
            <a:srgbClr val="595959"/>
          </a:solidFill>
          <a:latin typeface="Times New Roman"/>
          <a:ea typeface="ＭＳ Ｐゴシック" pitchFamily="-107" charset="-128"/>
          <a:cs typeface="Times New Roman"/>
        </a:defRPr>
      </a:lvl4pPr>
      <a:lvl5pPr marL="1545164" indent="-282304" algn="l" rtl="0" eaLnBrk="1" fontAlgn="base" hangingPunct="1">
        <a:spcBef>
          <a:spcPts val="603"/>
        </a:spcBef>
        <a:spcAft>
          <a:spcPct val="0"/>
        </a:spcAft>
        <a:buClr>
          <a:srgbClr val="6FB7D7"/>
        </a:buClr>
        <a:buSzPct val="110000"/>
        <a:buFont typeface="Wingdings 2" pitchFamily="18" charset="2"/>
        <a:buChar char=""/>
        <a:defRPr kern="1200">
          <a:solidFill>
            <a:srgbClr val="595959"/>
          </a:solidFill>
          <a:latin typeface="Times New Roman"/>
          <a:ea typeface="ＭＳ Ｐゴシック" pitchFamily="-107" charset="-128"/>
          <a:cs typeface="Times New Roman"/>
        </a:defRPr>
      </a:lvl5pPr>
      <a:lvl6pPr marL="2514376"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35"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95"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54"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7" algn="l" defTabSz="914318" rtl="0" eaLnBrk="1" latinLnBrk="0" hangingPunct="1">
        <a:defRPr sz="1800" kern="1200">
          <a:solidFill>
            <a:schemeClr val="tx1"/>
          </a:solidFill>
          <a:latin typeface="+mn-lt"/>
          <a:ea typeface="+mn-ea"/>
          <a:cs typeface="+mn-cs"/>
        </a:defRPr>
      </a:lvl4pPr>
      <a:lvl5pPr marL="1828637" algn="l" defTabSz="914318" rtl="0" eaLnBrk="1" latinLnBrk="0" hangingPunct="1">
        <a:defRPr sz="1800" kern="1200">
          <a:solidFill>
            <a:schemeClr val="tx1"/>
          </a:solidFill>
          <a:latin typeface="+mn-lt"/>
          <a:ea typeface="+mn-ea"/>
          <a:cs typeface="+mn-cs"/>
        </a:defRPr>
      </a:lvl5pPr>
      <a:lvl6pPr marL="2285797" algn="l" defTabSz="914318" rtl="0" eaLnBrk="1" latinLnBrk="0" hangingPunct="1">
        <a:defRPr sz="1800" kern="1200">
          <a:solidFill>
            <a:schemeClr val="tx1"/>
          </a:solidFill>
          <a:latin typeface="+mn-lt"/>
          <a:ea typeface="+mn-ea"/>
          <a:cs typeface="+mn-cs"/>
        </a:defRPr>
      </a:lvl6pPr>
      <a:lvl7pPr marL="2742956" algn="l" defTabSz="914318" rtl="0" eaLnBrk="1" latinLnBrk="0" hangingPunct="1">
        <a:defRPr sz="1800" kern="1200">
          <a:solidFill>
            <a:schemeClr val="tx1"/>
          </a:solidFill>
          <a:latin typeface="+mn-lt"/>
          <a:ea typeface="+mn-ea"/>
          <a:cs typeface="+mn-cs"/>
        </a:defRPr>
      </a:lvl7pPr>
      <a:lvl8pPr marL="3200115" algn="l" defTabSz="914318" rtl="0" eaLnBrk="1" latinLnBrk="0" hangingPunct="1">
        <a:defRPr sz="1800" kern="1200">
          <a:solidFill>
            <a:schemeClr val="tx1"/>
          </a:solidFill>
          <a:latin typeface="+mn-lt"/>
          <a:ea typeface="+mn-ea"/>
          <a:cs typeface="+mn-cs"/>
        </a:defRPr>
      </a:lvl8pPr>
      <a:lvl9pPr marL="3657274" algn="l" defTabSz="91431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2.wmf"/><Relationship Id="rId4"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ctrTitle"/>
          </p:nvPr>
        </p:nvSpPr>
        <p:spPr>
          <a:xfrm>
            <a:off x="1828800" y="1600200"/>
            <a:ext cx="5562600" cy="1685926"/>
          </a:xfrm>
        </p:spPr>
        <p:txBody>
          <a:bodyPr/>
          <a:lstStyle/>
          <a:p>
            <a:pPr>
              <a:defRPr/>
            </a:pPr>
            <a:r>
              <a:rPr lang="en-US" sz="4800" b="1" dirty="0">
                <a:latin typeface="Times New Roman" panose="02020603050405020304" pitchFamily="18" charset="0"/>
                <a:cs typeface="Times New Roman" panose="02020603050405020304" pitchFamily="18" charset="0"/>
              </a:rPr>
              <a:t>Chapter 5:</a:t>
            </a:r>
            <a:br>
              <a:rPr lang="en-US" sz="4800" b="1"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Structural </a:t>
            </a:r>
            <a:r>
              <a:rPr lang="en-US" sz="4800" b="1" dirty="0" smtClean="0">
                <a:latin typeface="Times New Roman" panose="02020603050405020304" pitchFamily="18" charset="0"/>
                <a:cs typeface="Times New Roman" panose="02020603050405020304" pitchFamily="18" charset="0"/>
              </a:rPr>
              <a:t>Modeling</a:t>
            </a:r>
            <a:endParaRPr lang="en-US" b="1" dirty="0">
              <a:latin typeface="Times New Roman" panose="02020603050405020304" pitchFamily="18" charset="0"/>
              <a:ea typeface="ＭＳ Ｐゴシック" charset="-128"/>
              <a:cs typeface="Times New Roman" panose="02020603050405020304" pitchFamily="18" charset="0"/>
            </a:endParaRPr>
          </a:p>
        </p:txBody>
      </p:sp>
    </p:spTree>
    <p:extLst>
      <p:ext uri="{BB962C8B-B14F-4D97-AF65-F5344CB8AC3E}">
        <p14:creationId xmlns:p14="http://schemas.microsoft.com/office/powerpoint/2010/main" val="3138349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whi74173_081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b="39459"/>
          <a:stretch>
            <a:fillRect/>
          </a:stretch>
        </p:blipFill>
        <p:spPr>
          <a:xfrm>
            <a:off x="438181" y="304799"/>
            <a:ext cx="8324819" cy="5827417"/>
          </a:xfrm>
          <a:noFill/>
        </p:spPr>
      </p:pic>
    </p:spTree>
    <p:extLst>
      <p:ext uri="{BB962C8B-B14F-4D97-AF65-F5344CB8AC3E}">
        <p14:creationId xmlns:p14="http://schemas.microsoft.com/office/powerpoint/2010/main" val="41794364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0"/>
            <a:ext cx="6934200" cy="6592574"/>
          </a:xfrm>
          <a:prstGeom prst="rect">
            <a:avLst/>
          </a:prstGeom>
          <a:noFill/>
        </p:spPr>
        <p:txBody>
          <a:bodyPr wrap="square" rtlCol="0">
            <a:spAutoFit/>
          </a:bodyPr>
          <a:lstStyle/>
          <a:p>
            <a:pPr algn="ctr"/>
            <a:r>
              <a:rPr lang="en-US" altLang="en-US" sz="4800" b="1" dirty="0" smtClean="0"/>
              <a:t>Aggregation</a:t>
            </a:r>
          </a:p>
          <a:p>
            <a:pPr marL="0" indent="0" eaLnBrk="1" hangingPunct="1">
              <a:lnSpc>
                <a:spcPct val="90000"/>
              </a:lnSpc>
              <a:buFontTx/>
              <a:buNone/>
            </a:pPr>
            <a:endParaRPr lang="en-US" altLang="en-US" sz="3600" b="1" dirty="0" smtClean="0"/>
          </a:p>
          <a:p>
            <a:pPr marL="0" indent="0" eaLnBrk="1" hangingPunct="1">
              <a:lnSpc>
                <a:spcPct val="90000"/>
              </a:lnSpc>
              <a:buFontTx/>
              <a:buNone/>
            </a:pPr>
            <a:r>
              <a:rPr lang="en-US" altLang="en-US" sz="3600" b="1" dirty="0" smtClean="0"/>
              <a:t>Aggregation</a:t>
            </a:r>
            <a:r>
              <a:rPr lang="en-US" altLang="en-US" sz="3600" dirty="0" smtClean="0"/>
              <a:t> </a:t>
            </a:r>
            <a:r>
              <a:rPr lang="en-US" altLang="en-US" sz="3600" dirty="0"/>
              <a:t>– a relationship in which one larger “whole” class contains one or more smaller “parts” classes. Conversely, a smaller “part” class is part of a “whole” larger class</a:t>
            </a:r>
          </a:p>
          <a:p>
            <a:pPr lvl="1" eaLnBrk="1" hangingPunct="1">
              <a:lnSpc>
                <a:spcPct val="90000"/>
              </a:lnSpc>
            </a:pPr>
            <a:endParaRPr lang="en-US" altLang="en-US" sz="3600" dirty="0" smtClean="0"/>
          </a:p>
          <a:p>
            <a:pPr lvl="1" eaLnBrk="1" hangingPunct="1">
              <a:lnSpc>
                <a:spcPct val="90000"/>
              </a:lnSpc>
            </a:pPr>
            <a:r>
              <a:rPr lang="en-US" altLang="en-US" sz="3600" dirty="0" smtClean="0"/>
              <a:t>In </a:t>
            </a:r>
            <a:r>
              <a:rPr lang="en-US" altLang="en-US" sz="3600" dirty="0"/>
              <a:t>UML 2.0 the notation for aggregation has been </a:t>
            </a:r>
            <a:endParaRPr lang="en-US" altLang="en-US" sz="3600" dirty="0" smtClean="0"/>
          </a:p>
          <a:p>
            <a:pPr lvl="1" eaLnBrk="1" hangingPunct="1">
              <a:lnSpc>
                <a:spcPct val="90000"/>
              </a:lnSpc>
            </a:pPr>
            <a:r>
              <a:rPr lang="en-US" altLang="en-US" sz="3600" dirty="0" smtClean="0"/>
              <a:t>dropped</a:t>
            </a:r>
            <a:endParaRPr lang="en-US" altLang="en-US" sz="3600" dirty="0"/>
          </a:p>
          <a:p>
            <a:endParaRPr lang="en-US" dirty="0"/>
          </a:p>
        </p:txBody>
      </p:sp>
      <p:pic>
        <p:nvPicPr>
          <p:cNvPr id="4" name="Picture 5" descr="Untitle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1371600"/>
            <a:ext cx="21336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2528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806824"/>
          </a:xfrm>
        </p:spPr>
        <p:txBody>
          <a:bodyPr/>
          <a:lstStyle/>
          <a:p>
            <a:r>
              <a:rPr lang="en-US" altLang="en-US" b="1" dirty="0"/>
              <a:t>Composition</a:t>
            </a:r>
            <a:endParaRPr lang="en-US" b="1" dirty="0"/>
          </a:p>
        </p:txBody>
      </p:sp>
      <p:sp>
        <p:nvSpPr>
          <p:cNvPr id="4" name="Content Placeholder 3"/>
          <p:cNvSpPr>
            <a:spLocks noGrp="1"/>
          </p:cNvSpPr>
          <p:nvPr>
            <p:ph sz="half" idx="1"/>
          </p:nvPr>
        </p:nvSpPr>
        <p:spPr>
          <a:xfrm>
            <a:off x="152400" y="914400"/>
            <a:ext cx="4953000" cy="5181600"/>
          </a:xfrm>
        </p:spPr>
        <p:txBody>
          <a:bodyPr>
            <a:noAutofit/>
          </a:bodyPr>
          <a:lstStyle/>
          <a:p>
            <a:pPr marL="0" indent="0">
              <a:buNone/>
            </a:pPr>
            <a:r>
              <a:rPr lang="en-US" altLang="en-US" sz="3600" b="1" dirty="0" smtClean="0"/>
              <a:t>Composition</a:t>
            </a:r>
            <a:r>
              <a:rPr lang="en-US" altLang="en-US" sz="3600" dirty="0" smtClean="0"/>
              <a:t> </a:t>
            </a:r>
            <a:r>
              <a:rPr lang="en-US" altLang="en-US" sz="3600" dirty="0"/>
              <a:t>– an aggregation relationship in which the “whole” is responsible for the creation and destruction of its “parts.” If the “whole” were to die, the “part” would die with it</a:t>
            </a:r>
            <a:endParaRPr lang="en-US" sz="3600" dirty="0"/>
          </a:p>
        </p:txBody>
      </p:sp>
      <p:pic>
        <p:nvPicPr>
          <p:cNvPr id="6" name="Picture 6" descr="Untitled-1"/>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257800" y="1066801"/>
            <a:ext cx="3333750" cy="467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7121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548822" y="108645"/>
            <a:ext cx="8043333" cy="653355"/>
          </a:xfrm>
        </p:spPr>
        <p:txBody>
          <a:bodyPr/>
          <a:lstStyle/>
          <a:p>
            <a:pPr eaLnBrk="1" hangingPunct="1"/>
            <a:r>
              <a:rPr lang="en-US" sz="4800" b="1" dirty="0" smtClean="0">
                <a:latin typeface="Times New Roman" panose="02020603050405020304" pitchFamily="18" charset="0"/>
                <a:cs typeface="Times New Roman" panose="02020603050405020304" pitchFamily="18" charset="0"/>
              </a:rPr>
              <a:t>Relationships</a:t>
            </a:r>
            <a:endParaRPr lang="en-US" sz="5400" b="1" dirty="0" smtClean="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762000"/>
            <a:ext cx="8915399" cy="5410200"/>
          </a:xfrm>
        </p:spPr>
        <p:txBody>
          <a:bodyPr>
            <a:noAutofit/>
          </a:bodyPr>
          <a:lstStyle/>
          <a:p>
            <a:pPr eaLnBrk="1" hangingPunct="1">
              <a:defRPr/>
            </a:pPr>
            <a:r>
              <a:rPr lang="en-US" sz="2800" dirty="0" smtClean="0">
                <a:latin typeface="Times New Roman" panose="02020603050405020304" pitchFamily="18" charset="0"/>
                <a:cs typeface="Times New Roman" panose="02020603050405020304" pitchFamily="18" charset="0"/>
              </a:rPr>
              <a:t>Describe how classes relate to one another</a:t>
            </a:r>
          </a:p>
          <a:p>
            <a:pPr eaLnBrk="1" hangingPunct="1">
              <a:defRPr/>
            </a:pPr>
            <a:r>
              <a:rPr lang="en-US" sz="2800" dirty="0" smtClean="0">
                <a:latin typeface="Times New Roman" panose="02020603050405020304" pitchFamily="18" charset="0"/>
                <a:cs typeface="Times New Roman" panose="02020603050405020304" pitchFamily="18" charset="0"/>
              </a:rPr>
              <a:t>Three basic types in UML</a:t>
            </a:r>
          </a:p>
          <a:p>
            <a:pPr marL="971550" lvl="1" indent="-514350" eaLnBrk="1" hangingPunct="1">
              <a:buFont typeface="Wingdings" pitchFamily="2" charset="2"/>
              <a:buChar char="§"/>
              <a:defRPr/>
            </a:pPr>
            <a:r>
              <a:rPr lang="en-US" sz="2400" dirty="0" smtClean="0">
                <a:latin typeface="Times New Roman" panose="02020603050405020304" pitchFamily="18" charset="0"/>
                <a:cs typeface="Times New Roman" panose="02020603050405020304" pitchFamily="18" charset="0"/>
              </a:rPr>
              <a:t>Generalization</a:t>
            </a:r>
          </a:p>
          <a:p>
            <a:pPr marL="1253854" lvl="2" indent="-514350">
              <a:buFont typeface="Arial" pitchFamily="34" charset="0"/>
              <a:buChar char="•"/>
              <a:defRPr/>
            </a:pPr>
            <a:r>
              <a:rPr lang="en-US" sz="2400" dirty="0" smtClean="0">
                <a:solidFill>
                  <a:schemeClr val="tx2">
                    <a:lumMod val="50000"/>
                  </a:schemeClr>
                </a:solidFill>
                <a:latin typeface="Times New Roman" panose="02020603050405020304" pitchFamily="18" charset="0"/>
                <a:cs typeface="Times New Roman" panose="02020603050405020304" pitchFamily="18" charset="0"/>
              </a:rPr>
              <a:t>Enables </a:t>
            </a:r>
            <a:r>
              <a:rPr lang="en-US" sz="2400" dirty="0" smtClean="0">
                <a:latin typeface="Times New Roman" panose="02020603050405020304" pitchFamily="18" charset="0"/>
                <a:cs typeface="Times New Roman" panose="02020603050405020304" pitchFamily="18" charset="0"/>
              </a:rPr>
              <a:t>inheritance</a:t>
            </a:r>
            <a:r>
              <a:rPr lang="en-US" sz="2400" dirty="0" smtClean="0">
                <a:solidFill>
                  <a:schemeClr val="tx2">
                    <a:lumMod val="50000"/>
                  </a:schemeClr>
                </a:solidFill>
                <a:latin typeface="Times New Roman" panose="02020603050405020304" pitchFamily="18" charset="0"/>
                <a:cs typeface="Times New Roman" panose="02020603050405020304" pitchFamily="18" charset="0"/>
              </a:rPr>
              <a:t> of attributes and operations</a:t>
            </a:r>
          </a:p>
          <a:p>
            <a:pPr marL="1253854" lvl="2" indent="-514350">
              <a:buFont typeface="Arial" pitchFamily="34" charset="0"/>
              <a:buChar char="•"/>
              <a:defRPr/>
            </a:pPr>
            <a:r>
              <a:rPr lang="en-US" sz="2400" dirty="0" smtClean="0">
                <a:solidFill>
                  <a:schemeClr val="tx2">
                    <a:lumMod val="50000"/>
                  </a:schemeClr>
                </a:solidFill>
                <a:latin typeface="Times New Roman" panose="02020603050405020304" pitchFamily="18" charset="0"/>
                <a:cs typeface="Times New Roman" panose="02020603050405020304" pitchFamily="18" charset="0"/>
              </a:rPr>
              <a:t>Represents relationships that are “a-kind-of”</a:t>
            </a:r>
          </a:p>
          <a:p>
            <a:pPr marL="971550" lvl="1" indent="-514350" eaLnBrk="1" hangingPunct="1">
              <a:buFont typeface="Wingdings" pitchFamily="2" charset="2"/>
              <a:buChar char="§"/>
              <a:defRPr/>
            </a:pPr>
            <a:r>
              <a:rPr lang="en-US" sz="2400" dirty="0" smtClean="0">
                <a:latin typeface="Times New Roman" panose="02020603050405020304" pitchFamily="18" charset="0"/>
                <a:cs typeface="Times New Roman" panose="02020603050405020304" pitchFamily="18" charset="0"/>
              </a:rPr>
              <a:t>Aggregation</a:t>
            </a:r>
          </a:p>
          <a:p>
            <a:pPr marL="1253854" lvl="2" indent="-514350">
              <a:buFont typeface="Arial" pitchFamily="34" charset="0"/>
              <a:buChar char="•"/>
              <a:defRPr/>
            </a:pPr>
            <a:r>
              <a:rPr lang="en-US" sz="2400" dirty="0" smtClean="0">
                <a:latin typeface="Times New Roman" panose="02020603050405020304" pitchFamily="18" charset="0"/>
                <a:cs typeface="Times New Roman" panose="02020603050405020304" pitchFamily="18" charset="0"/>
              </a:rPr>
              <a:t>Relates parts to wholes or assemblies</a:t>
            </a:r>
          </a:p>
          <a:p>
            <a:pPr marL="1253854" lvl="2" indent="-514350">
              <a:buFont typeface="Arial" pitchFamily="34" charset="0"/>
              <a:buChar char="•"/>
              <a:defRPr/>
            </a:pPr>
            <a:r>
              <a:rPr lang="en-US" sz="2400" dirty="0">
                <a:solidFill>
                  <a:schemeClr val="tx2">
                    <a:lumMod val="50000"/>
                  </a:schemeClr>
                </a:solidFill>
                <a:latin typeface="Times New Roman" panose="02020603050405020304" pitchFamily="18" charset="0"/>
                <a:cs typeface="Times New Roman" panose="02020603050405020304" pitchFamily="18" charset="0"/>
              </a:rPr>
              <a:t>Represents relationships that are “</a:t>
            </a:r>
            <a:r>
              <a:rPr lang="en-US" sz="2400" dirty="0" smtClean="0">
                <a:solidFill>
                  <a:schemeClr val="tx2">
                    <a:lumMod val="50000"/>
                  </a:schemeClr>
                </a:solidFill>
                <a:latin typeface="Times New Roman" panose="02020603050405020304" pitchFamily="18" charset="0"/>
                <a:cs typeface="Times New Roman" panose="02020603050405020304" pitchFamily="18" charset="0"/>
              </a:rPr>
              <a:t>a-part-of” or “has-parts” </a:t>
            </a:r>
          </a:p>
          <a:p>
            <a:pPr marL="971550" lvl="1" indent="-514350">
              <a:buFont typeface="Wingdings" pitchFamily="2" charset="2"/>
              <a:buChar char="§"/>
              <a:defRPr/>
            </a:pPr>
            <a:r>
              <a:rPr lang="en-US" sz="2400" dirty="0" smtClean="0">
                <a:latin typeface="Times New Roman" panose="02020603050405020304" pitchFamily="18" charset="0"/>
                <a:cs typeface="Times New Roman" panose="02020603050405020304" pitchFamily="18" charset="0"/>
              </a:rPr>
              <a:t>Association</a:t>
            </a:r>
          </a:p>
          <a:p>
            <a:pPr marL="1253854" lvl="2" indent="-514350">
              <a:buFont typeface="Arial" pitchFamily="34" charset="0"/>
              <a:buChar char="•"/>
              <a:defRPr/>
            </a:pPr>
            <a:r>
              <a:rPr lang="en-US" sz="2400" dirty="0" smtClean="0">
                <a:latin typeface="Times New Roman" panose="02020603050405020304" pitchFamily="18" charset="0"/>
                <a:cs typeface="Times New Roman" panose="02020603050405020304" pitchFamily="18" charset="0"/>
              </a:rPr>
              <a:t>Miscellaneous relationships between classes</a:t>
            </a:r>
          </a:p>
          <a:p>
            <a:pPr marL="1252728" lvl="2" indent="-512064">
              <a:buFont typeface="Arial" pitchFamily="34" charset="0"/>
              <a:buChar char="•"/>
              <a:defRPr/>
            </a:pPr>
            <a:r>
              <a:rPr lang="en-US" sz="2400" dirty="0" smtClean="0">
                <a:latin typeface="Times New Roman" panose="02020603050405020304" pitchFamily="18" charset="0"/>
                <a:cs typeface="Times New Roman" panose="02020603050405020304" pitchFamily="18" charset="0"/>
              </a:rPr>
              <a:t>Usually a weaker form of aggregation</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548822" y="37393"/>
            <a:ext cx="8043333" cy="789139"/>
          </a:xfrm>
        </p:spPr>
        <p:txBody>
          <a:bodyPr/>
          <a:lstStyle/>
          <a:p>
            <a:pPr eaLnBrk="1" hangingPunct="1"/>
            <a:r>
              <a:rPr lang="en-US" b="1" dirty="0" smtClean="0">
                <a:latin typeface="Times New Roman" panose="02020603050405020304" pitchFamily="18" charset="0"/>
                <a:cs typeface="Times New Roman" panose="02020603050405020304" pitchFamily="18" charset="0"/>
              </a:rPr>
              <a:t>Multiplicities</a:t>
            </a:r>
          </a:p>
        </p:txBody>
      </p:sp>
      <p:grpSp>
        <p:nvGrpSpPr>
          <p:cNvPr id="27651" name="Group 6"/>
          <p:cNvGrpSpPr>
            <a:grpSpLocks/>
          </p:cNvGrpSpPr>
          <p:nvPr/>
        </p:nvGrpSpPr>
        <p:grpSpPr bwMode="auto">
          <a:xfrm>
            <a:off x="1143000" y="1752600"/>
            <a:ext cx="1447800" cy="914400"/>
            <a:chOff x="914400" y="2209800"/>
            <a:chExt cx="1447800" cy="914400"/>
          </a:xfrm>
        </p:grpSpPr>
        <p:sp>
          <p:nvSpPr>
            <p:cNvPr id="4" name="Rectangle 3"/>
            <p:cNvSpPr/>
            <p:nvPr/>
          </p:nvSpPr>
          <p:spPr>
            <a:xfrm>
              <a:off x="914400" y="2209800"/>
              <a:ext cx="1447800" cy="3048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accent1"/>
                  </a:solidFill>
                  <a:latin typeface="Times New Roman" panose="02020603050405020304" pitchFamily="18" charset="0"/>
                  <a:cs typeface="Times New Roman" panose="02020603050405020304" pitchFamily="18" charset="0"/>
                </a:rPr>
                <a:t>Department</a:t>
              </a:r>
            </a:p>
          </p:txBody>
        </p:sp>
        <p:sp>
          <p:nvSpPr>
            <p:cNvPr id="5" name="Rectangle 4"/>
            <p:cNvSpPr/>
            <p:nvPr/>
          </p:nvSpPr>
          <p:spPr>
            <a:xfrm>
              <a:off x="914400" y="2514600"/>
              <a:ext cx="14478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6" name="Rectangle 5"/>
            <p:cNvSpPr/>
            <p:nvPr/>
          </p:nvSpPr>
          <p:spPr>
            <a:xfrm>
              <a:off x="914400" y="2819400"/>
              <a:ext cx="14478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Times New Roman" panose="02020603050405020304" pitchFamily="18" charset="0"/>
                <a:cs typeface="Times New Roman" panose="02020603050405020304" pitchFamily="18" charset="0"/>
              </a:endParaRPr>
            </a:p>
          </p:txBody>
        </p:sp>
      </p:grpSp>
      <p:grpSp>
        <p:nvGrpSpPr>
          <p:cNvPr id="27652" name="Group 7"/>
          <p:cNvGrpSpPr>
            <a:grpSpLocks/>
          </p:cNvGrpSpPr>
          <p:nvPr/>
        </p:nvGrpSpPr>
        <p:grpSpPr bwMode="auto">
          <a:xfrm>
            <a:off x="4114800" y="1752600"/>
            <a:ext cx="1371600" cy="914400"/>
            <a:chOff x="914400" y="2209800"/>
            <a:chExt cx="1371600" cy="914400"/>
          </a:xfrm>
        </p:grpSpPr>
        <p:sp>
          <p:nvSpPr>
            <p:cNvPr id="9" name="Rectangle 8"/>
            <p:cNvSpPr/>
            <p:nvPr/>
          </p:nvSpPr>
          <p:spPr>
            <a:xfrm>
              <a:off x="914400" y="2209800"/>
              <a:ext cx="1371600" cy="3048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accent1"/>
                  </a:solidFill>
                  <a:latin typeface="Times New Roman" panose="02020603050405020304" pitchFamily="18" charset="0"/>
                  <a:cs typeface="Times New Roman" panose="02020603050405020304" pitchFamily="18" charset="0"/>
                </a:rPr>
                <a:t>Boss</a:t>
              </a:r>
            </a:p>
          </p:txBody>
        </p:sp>
        <p:sp>
          <p:nvSpPr>
            <p:cNvPr id="10" name="Rectangle 9"/>
            <p:cNvSpPr/>
            <p:nvPr/>
          </p:nvSpPr>
          <p:spPr>
            <a:xfrm>
              <a:off x="914400" y="25146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11" name="Rectangle 10"/>
            <p:cNvSpPr/>
            <p:nvPr/>
          </p:nvSpPr>
          <p:spPr>
            <a:xfrm>
              <a:off x="914400" y="28194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grpSp>
      <p:grpSp>
        <p:nvGrpSpPr>
          <p:cNvPr id="27653" name="Group 11"/>
          <p:cNvGrpSpPr>
            <a:grpSpLocks/>
          </p:cNvGrpSpPr>
          <p:nvPr/>
        </p:nvGrpSpPr>
        <p:grpSpPr bwMode="auto">
          <a:xfrm>
            <a:off x="1143000" y="3200400"/>
            <a:ext cx="1371600" cy="914400"/>
            <a:chOff x="914400" y="2209800"/>
            <a:chExt cx="1371600" cy="914400"/>
          </a:xfrm>
        </p:grpSpPr>
        <p:sp>
          <p:nvSpPr>
            <p:cNvPr id="13" name="Rectangle 12"/>
            <p:cNvSpPr/>
            <p:nvPr/>
          </p:nvSpPr>
          <p:spPr>
            <a:xfrm>
              <a:off x="914400" y="2209800"/>
              <a:ext cx="1371600" cy="3048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accent1"/>
                  </a:solidFill>
                  <a:latin typeface="Times New Roman" panose="02020603050405020304" pitchFamily="18" charset="0"/>
                  <a:cs typeface="Times New Roman" panose="02020603050405020304" pitchFamily="18" charset="0"/>
                </a:rPr>
                <a:t>Employee</a:t>
              </a:r>
            </a:p>
          </p:txBody>
        </p:sp>
        <p:sp>
          <p:nvSpPr>
            <p:cNvPr id="14" name="Rectangle 13"/>
            <p:cNvSpPr/>
            <p:nvPr/>
          </p:nvSpPr>
          <p:spPr>
            <a:xfrm>
              <a:off x="914400" y="25146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15" name="Rectangle 14"/>
            <p:cNvSpPr/>
            <p:nvPr/>
          </p:nvSpPr>
          <p:spPr>
            <a:xfrm>
              <a:off x="914400" y="28194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grpSp>
      <p:grpSp>
        <p:nvGrpSpPr>
          <p:cNvPr id="27654" name="Group 15"/>
          <p:cNvGrpSpPr>
            <a:grpSpLocks/>
          </p:cNvGrpSpPr>
          <p:nvPr/>
        </p:nvGrpSpPr>
        <p:grpSpPr bwMode="auto">
          <a:xfrm>
            <a:off x="4114800" y="3200400"/>
            <a:ext cx="1371600" cy="914400"/>
            <a:chOff x="914400" y="2209800"/>
            <a:chExt cx="1371600" cy="914400"/>
          </a:xfrm>
        </p:grpSpPr>
        <p:sp>
          <p:nvSpPr>
            <p:cNvPr id="17" name="Rectangle 16"/>
            <p:cNvSpPr/>
            <p:nvPr/>
          </p:nvSpPr>
          <p:spPr>
            <a:xfrm>
              <a:off x="914400" y="2209800"/>
              <a:ext cx="1371600" cy="3048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accent1"/>
                  </a:solidFill>
                  <a:latin typeface="Times New Roman" panose="02020603050405020304" pitchFamily="18" charset="0"/>
                  <a:cs typeface="Times New Roman" panose="02020603050405020304" pitchFamily="18" charset="0"/>
                </a:rPr>
                <a:t>Child</a:t>
              </a:r>
            </a:p>
          </p:txBody>
        </p:sp>
        <p:sp>
          <p:nvSpPr>
            <p:cNvPr id="18" name="Rectangle 17"/>
            <p:cNvSpPr/>
            <p:nvPr/>
          </p:nvSpPr>
          <p:spPr>
            <a:xfrm>
              <a:off x="914400" y="25146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19" name="Rectangle 18"/>
            <p:cNvSpPr/>
            <p:nvPr/>
          </p:nvSpPr>
          <p:spPr>
            <a:xfrm>
              <a:off x="914400" y="28194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grpSp>
      <p:grpSp>
        <p:nvGrpSpPr>
          <p:cNvPr id="27655" name="Group 19"/>
          <p:cNvGrpSpPr>
            <a:grpSpLocks/>
          </p:cNvGrpSpPr>
          <p:nvPr/>
        </p:nvGrpSpPr>
        <p:grpSpPr bwMode="auto">
          <a:xfrm>
            <a:off x="1143000" y="4648200"/>
            <a:ext cx="1371600" cy="914400"/>
            <a:chOff x="914400" y="2209800"/>
            <a:chExt cx="1371600" cy="914400"/>
          </a:xfrm>
        </p:grpSpPr>
        <p:sp>
          <p:nvSpPr>
            <p:cNvPr id="21" name="Rectangle 20"/>
            <p:cNvSpPr/>
            <p:nvPr/>
          </p:nvSpPr>
          <p:spPr>
            <a:xfrm>
              <a:off x="914400" y="2209800"/>
              <a:ext cx="1371600" cy="3048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accent1"/>
                  </a:solidFill>
                  <a:latin typeface="Times New Roman" panose="02020603050405020304" pitchFamily="18" charset="0"/>
                  <a:cs typeface="Times New Roman" panose="02020603050405020304" pitchFamily="18" charset="0"/>
                </a:rPr>
                <a:t>Boss</a:t>
              </a:r>
            </a:p>
          </p:txBody>
        </p:sp>
        <p:sp>
          <p:nvSpPr>
            <p:cNvPr id="22" name="Rectangle 21"/>
            <p:cNvSpPr/>
            <p:nvPr/>
          </p:nvSpPr>
          <p:spPr>
            <a:xfrm>
              <a:off x="914400" y="25146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23" name="Rectangle 22"/>
            <p:cNvSpPr/>
            <p:nvPr/>
          </p:nvSpPr>
          <p:spPr>
            <a:xfrm>
              <a:off x="914400" y="28194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grpSp>
      <p:grpSp>
        <p:nvGrpSpPr>
          <p:cNvPr id="27656" name="Group 23"/>
          <p:cNvGrpSpPr>
            <a:grpSpLocks/>
          </p:cNvGrpSpPr>
          <p:nvPr/>
        </p:nvGrpSpPr>
        <p:grpSpPr bwMode="auto">
          <a:xfrm>
            <a:off x="4114800" y="4648200"/>
            <a:ext cx="1371600" cy="914400"/>
            <a:chOff x="914400" y="2209800"/>
            <a:chExt cx="1371600" cy="914400"/>
          </a:xfrm>
        </p:grpSpPr>
        <p:sp>
          <p:nvSpPr>
            <p:cNvPr id="25" name="Rectangle 24"/>
            <p:cNvSpPr/>
            <p:nvPr/>
          </p:nvSpPr>
          <p:spPr>
            <a:xfrm>
              <a:off x="914400" y="2209800"/>
              <a:ext cx="1371600" cy="3048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accent1"/>
                  </a:solidFill>
                  <a:latin typeface="Times New Roman" panose="02020603050405020304" pitchFamily="18" charset="0"/>
                  <a:cs typeface="Times New Roman" panose="02020603050405020304" pitchFamily="18" charset="0"/>
                </a:rPr>
                <a:t>Employee</a:t>
              </a:r>
            </a:p>
          </p:txBody>
        </p:sp>
        <p:sp>
          <p:nvSpPr>
            <p:cNvPr id="26" name="Rectangle 25"/>
            <p:cNvSpPr/>
            <p:nvPr/>
          </p:nvSpPr>
          <p:spPr>
            <a:xfrm>
              <a:off x="914400" y="25146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27" name="Rectangle 26"/>
            <p:cNvSpPr/>
            <p:nvPr/>
          </p:nvSpPr>
          <p:spPr>
            <a:xfrm>
              <a:off x="914400" y="2819400"/>
              <a:ext cx="1371600" cy="30480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grpSp>
      <p:cxnSp>
        <p:nvCxnSpPr>
          <p:cNvPr id="29" name="Straight Connector 28"/>
          <p:cNvCxnSpPr/>
          <p:nvPr/>
        </p:nvCxnSpPr>
        <p:spPr>
          <a:xfrm>
            <a:off x="2590800" y="2233551"/>
            <a:ext cx="152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7658" name="TextBox 31"/>
          <p:cNvSpPr txBox="1">
            <a:spLocks noChangeArrowheads="1"/>
          </p:cNvSpPr>
          <p:nvPr/>
        </p:nvSpPr>
        <p:spPr bwMode="auto">
          <a:xfrm>
            <a:off x="2514600" y="2209800"/>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Times New Roman" panose="02020603050405020304" pitchFamily="18" charset="0"/>
                <a:cs typeface="Times New Roman" panose="02020603050405020304" pitchFamily="18" charset="0"/>
              </a:rPr>
              <a:t>1</a:t>
            </a:r>
          </a:p>
        </p:txBody>
      </p:sp>
      <p:sp>
        <p:nvSpPr>
          <p:cNvPr id="27659" name="TextBox 32"/>
          <p:cNvSpPr txBox="1">
            <a:spLocks noChangeArrowheads="1"/>
          </p:cNvSpPr>
          <p:nvPr/>
        </p:nvSpPr>
        <p:spPr bwMode="auto">
          <a:xfrm>
            <a:off x="3810000" y="2209800"/>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Times New Roman" panose="02020603050405020304" pitchFamily="18" charset="0"/>
                <a:cs typeface="Times New Roman" panose="02020603050405020304" pitchFamily="18" charset="0"/>
              </a:rPr>
              <a:t>1</a:t>
            </a:r>
          </a:p>
        </p:txBody>
      </p:sp>
      <p:cxnSp>
        <p:nvCxnSpPr>
          <p:cNvPr id="34" name="Straight Connector 33"/>
          <p:cNvCxnSpPr/>
          <p:nvPr/>
        </p:nvCxnSpPr>
        <p:spPr>
          <a:xfrm>
            <a:off x="2514600" y="3657600"/>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7661" name="TextBox 34"/>
          <p:cNvSpPr txBox="1">
            <a:spLocks noChangeArrowheads="1"/>
          </p:cNvSpPr>
          <p:nvPr/>
        </p:nvSpPr>
        <p:spPr bwMode="auto">
          <a:xfrm>
            <a:off x="2514600" y="3657600"/>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Times New Roman" panose="02020603050405020304" pitchFamily="18" charset="0"/>
                <a:cs typeface="Times New Roman" panose="02020603050405020304" pitchFamily="18" charset="0"/>
              </a:rPr>
              <a:t>1</a:t>
            </a:r>
          </a:p>
        </p:txBody>
      </p:sp>
      <p:sp>
        <p:nvSpPr>
          <p:cNvPr id="27662" name="TextBox 35"/>
          <p:cNvSpPr txBox="1">
            <a:spLocks noChangeArrowheads="1"/>
          </p:cNvSpPr>
          <p:nvPr/>
        </p:nvSpPr>
        <p:spPr bwMode="auto">
          <a:xfrm>
            <a:off x="3581400" y="3657600"/>
            <a:ext cx="530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Times New Roman" panose="02020603050405020304" pitchFamily="18" charset="0"/>
                <a:cs typeface="Times New Roman" panose="02020603050405020304" pitchFamily="18" charset="0"/>
              </a:rPr>
              <a:t>0..*</a:t>
            </a:r>
          </a:p>
        </p:txBody>
      </p:sp>
      <p:cxnSp>
        <p:nvCxnSpPr>
          <p:cNvPr id="37" name="Straight Connector 36"/>
          <p:cNvCxnSpPr/>
          <p:nvPr/>
        </p:nvCxnSpPr>
        <p:spPr>
          <a:xfrm>
            <a:off x="2514600" y="5105400"/>
            <a:ext cx="1600200" cy="158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7664" name="TextBox 37"/>
          <p:cNvSpPr txBox="1">
            <a:spLocks noChangeArrowheads="1"/>
          </p:cNvSpPr>
          <p:nvPr/>
        </p:nvSpPr>
        <p:spPr bwMode="auto">
          <a:xfrm>
            <a:off x="2514600" y="5105400"/>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Times New Roman" panose="02020603050405020304" pitchFamily="18" charset="0"/>
                <a:cs typeface="Times New Roman" panose="02020603050405020304" pitchFamily="18" charset="0"/>
              </a:rPr>
              <a:t>1</a:t>
            </a:r>
          </a:p>
        </p:txBody>
      </p:sp>
      <p:sp>
        <p:nvSpPr>
          <p:cNvPr id="27665" name="TextBox 38"/>
          <p:cNvSpPr txBox="1">
            <a:spLocks noChangeArrowheads="1"/>
          </p:cNvSpPr>
          <p:nvPr/>
        </p:nvSpPr>
        <p:spPr bwMode="auto">
          <a:xfrm>
            <a:off x="3581400" y="5105400"/>
            <a:ext cx="530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Times New Roman" panose="02020603050405020304" pitchFamily="18" charset="0"/>
                <a:cs typeface="Times New Roman" panose="02020603050405020304" pitchFamily="18" charset="0"/>
              </a:rPr>
              <a:t>1..*</a:t>
            </a:r>
          </a:p>
        </p:txBody>
      </p:sp>
      <p:sp>
        <p:nvSpPr>
          <p:cNvPr id="27666" name="TextBox 41"/>
          <p:cNvSpPr txBox="1">
            <a:spLocks noChangeArrowheads="1"/>
          </p:cNvSpPr>
          <p:nvPr/>
        </p:nvSpPr>
        <p:spPr bwMode="auto">
          <a:xfrm>
            <a:off x="5715000" y="1447801"/>
            <a:ext cx="3352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b="1" dirty="0">
                <a:latin typeface="Times New Roman" panose="02020603050405020304" pitchFamily="18" charset="0"/>
                <a:cs typeface="Times New Roman" panose="02020603050405020304" pitchFamily="18" charset="0"/>
              </a:rPr>
              <a:t>Exactly one:</a:t>
            </a:r>
          </a:p>
          <a:p>
            <a:pPr eaLnBrk="1" hangingPunct="1"/>
            <a:r>
              <a:rPr lang="en-US" sz="2400" dirty="0">
                <a:latin typeface="Times New Roman" panose="02020603050405020304" pitchFamily="18" charset="0"/>
                <a:cs typeface="Times New Roman" panose="02020603050405020304" pitchFamily="18" charset="0"/>
              </a:rPr>
              <a:t>A department has one and only one boss</a:t>
            </a:r>
          </a:p>
        </p:txBody>
      </p:sp>
      <p:sp>
        <p:nvSpPr>
          <p:cNvPr id="27667" name="TextBox 42"/>
          <p:cNvSpPr txBox="1">
            <a:spLocks noChangeArrowheads="1"/>
          </p:cNvSpPr>
          <p:nvPr/>
        </p:nvSpPr>
        <p:spPr bwMode="auto">
          <a:xfrm>
            <a:off x="5715000" y="2888260"/>
            <a:ext cx="2667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b="1" dirty="0">
                <a:latin typeface="Times New Roman" panose="02020603050405020304" pitchFamily="18" charset="0"/>
                <a:cs typeface="Times New Roman" panose="02020603050405020304" pitchFamily="18" charset="0"/>
              </a:rPr>
              <a:t>Zero or more:</a:t>
            </a:r>
          </a:p>
          <a:p>
            <a:pPr eaLnBrk="1" hangingPunct="1"/>
            <a:r>
              <a:rPr lang="en-US" sz="2400" dirty="0">
                <a:latin typeface="Times New Roman" panose="02020603050405020304" pitchFamily="18" charset="0"/>
                <a:cs typeface="Times New Roman" panose="02020603050405020304" pitchFamily="18" charset="0"/>
              </a:rPr>
              <a:t>An employee has zero to many children</a:t>
            </a:r>
          </a:p>
        </p:txBody>
      </p:sp>
      <p:sp>
        <p:nvSpPr>
          <p:cNvPr id="27668" name="TextBox 43"/>
          <p:cNvSpPr txBox="1">
            <a:spLocks noChangeArrowheads="1"/>
          </p:cNvSpPr>
          <p:nvPr/>
        </p:nvSpPr>
        <p:spPr bwMode="auto">
          <a:xfrm>
            <a:off x="5715000" y="4505236"/>
            <a:ext cx="2667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b="1" dirty="0">
                <a:latin typeface="Times New Roman" panose="02020603050405020304" pitchFamily="18" charset="0"/>
                <a:cs typeface="Times New Roman" panose="02020603050405020304" pitchFamily="18" charset="0"/>
              </a:rPr>
              <a:t>One or more:</a:t>
            </a:r>
          </a:p>
          <a:p>
            <a:pPr eaLnBrk="1" hangingPunct="1"/>
            <a:r>
              <a:rPr lang="en-US" sz="2400" dirty="0">
                <a:latin typeface="Times New Roman" panose="02020603050405020304" pitchFamily="18" charset="0"/>
                <a:cs typeface="Times New Roman" panose="02020603050405020304" pitchFamily="18" charset="0"/>
              </a:rPr>
              <a:t>A boss is responsible for one or more employees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a:spcBef>
                <a:spcPct val="0"/>
              </a:spcBef>
              <a:buClrTx/>
              <a:buNone/>
            </a:pPr>
            <a:r>
              <a:rPr lang="en-US" altLang="en-US" sz="4000" b="1" dirty="0"/>
              <a:t>Recursive relationship</a:t>
            </a:r>
            <a:r>
              <a:rPr lang="en-US" altLang="en-US" sz="4000" dirty="0"/>
              <a:t> - a relationship that exists between instances of the same </a:t>
            </a:r>
            <a:r>
              <a:rPr lang="en-US" altLang="en-US" sz="4000" dirty="0" smtClean="0"/>
              <a:t>entity</a:t>
            </a:r>
          </a:p>
          <a:p>
            <a:pPr>
              <a:spcBef>
                <a:spcPct val="0"/>
              </a:spcBef>
              <a:buClrTx/>
              <a:buNone/>
            </a:pPr>
            <a:endParaRPr lang="en-US" altLang="en-US" sz="4000" dirty="0"/>
          </a:p>
        </p:txBody>
      </p:sp>
      <p:pic>
        <p:nvPicPr>
          <p:cNvPr id="4" name="Picture 7" descr="whi74173_08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068" y="1981200"/>
            <a:ext cx="7162800" cy="3999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66619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lgn="r">
              <a:buFontTx/>
              <a:buNone/>
            </a:pPr>
            <a:endParaRPr lang="en-US" altLang="en-US" sz="6600" b="1" dirty="0" smtClean="0"/>
          </a:p>
          <a:p>
            <a:pPr marL="0" indent="0" algn="ctr">
              <a:buFontTx/>
              <a:buNone/>
            </a:pPr>
            <a:r>
              <a:rPr lang="en-US" altLang="en-US" sz="6600" b="1" dirty="0" smtClean="0"/>
              <a:t>What </a:t>
            </a:r>
            <a:r>
              <a:rPr lang="en-US" altLang="en-US" sz="6600" b="1" dirty="0"/>
              <a:t>is a class?  </a:t>
            </a:r>
          </a:p>
        </p:txBody>
      </p:sp>
    </p:spTree>
    <p:extLst>
      <p:ext uri="{BB962C8B-B14F-4D97-AF65-F5344CB8AC3E}">
        <p14:creationId xmlns:p14="http://schemas.microsoft.com/office/powerpoint/2010/main" val="7457539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buFontTx/>
              <a:buNone/>
            </a:pPr>
            <a:r>
              <a:rPr lang="en-US" sz="6600" b="1" dirty="0" smtClean="0">
                <a:solidFill>
                  <a:schemeClr val="tx1"/>
                </a:solidFill>
              </a:rPr>
              <a:t>Describe </a:t>
            </a:r>
            <a:r>
              <a:rPr lang="en-US" sz="6600" b="1" dirty="0">
                <a:solidFill>
                  <a:schemeClr val="tx1"/>
                </a:solidFill>
              </a:rPr>
              <a:t>to a Business Person the multiplicity of a relationship between two classes. </a:t>
            </a:r>
            <a:endParaRPr lang="en-US" altLang="en-US" sz="6600" b="1" dirty="0" smtClean="0"/>
          </a:p>
        </p:txBody>
      </p:sp>
    </p:spTree>
    <p:extLst>
      <p:ext uri="{BB962C8B-B14F-4D97-AF65-F5344CB8AC3E}">
        <p14:creationId xmlns:p14="http://schemas.microsoft.com/office/powerpoint/2010/main" val="28906939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lgn="ctr">
              <a:buNone/>
            </a:pPr>
            <a:endParaRPr lang="en-US" sz="7200" b="1" dirty="0" smtClean="0">
              <a:solidFill>
                <a:schemeClr val="tx1"/>
              </a:solidFill>
            </a:endParaRPr>
          </a:p>
          <a:p>
            <a:pPr marL="0" indent="0" algn="ctr">
              <a:buNone/>
            </a:pPr>
            <a:r>
              <a:rPr lang="en-US" sz="7200" b="1" dirty="0" smtClean="0">
                <a:solidFill>
                  <a:schemeClr val="tx1"/>
                </a:solidFill>
              </a:rPr>
              <a:t>What </a:t>
            </a:r>
            <a:r>
              <a:rPr lang="en-US" sz="7200" b="1" dirty="0">
                <a:solidFill>
                  <a:schemeClr val="tx1"/>
                </a:solidFill>
              </a:rPr>
              <a:t>is the purpose is the association class? </a:t>
            </a:r>
            <a:r>
              <a:rPr lang="en-US" sz="6600" dirty="0">
                <a:solidFill>
                  <a:schemeClr val="tx1"/>
                </a:solidFill>
              </a:rPr>
              <a:t> </a:t>
            </a:r>
            <a:endParaRPr lang="en-US" altLang="en-US" sz="6600" b="1" dirty="0" smtClean="0"/>
          </a:p>
        </p:txBody>
      </p:sp>
    </p:spTree>
    <p:extLst>
      <p:ext uri="{BB962C8B-B14F-4D97-AF65-F5344CB8AC3E}">
        <p14:creationId xmlns:p14="http://schemas.microsoft.com/office/powerpoint/2010/main" val="32495391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lgn="ctr">
              <a:buNone/>
            </a:pPr>
            <a:endParaRPr lang="en-US" sz="6600" b="1" dirty="0" smtClean="0"/>
          </a:p>
          <a:p>
            <a:pPr marL="0" indent="0" algn="ctr">
              <a:buNone/>
            </a:pPr>
            <a:r>
              <a:rPr lang="en-US" sz="6600" b="1" dirty="0" smtClean="0"/>
              <a:t>How </a:t>
            </a:r>
            <a:r>
              <a:rPr lang="en-US" sz="6600" b="1" dirty="0"/>
              <a:t>are structural models depicted &amp; communicated? </a:t>
            </a:r>
            <a:endParaRPr lang="en-US" altLang="en-US" sz="6600" b="1" dirty="0" smtClean="0"/>
          </a:p>
        </p:txBody>
      </p:sp>
    </p:spTree>
    <p:extLst>
      <p:ext uri="{BB962C8B-B14F-4D97-AF65-F5344CB8AC3E}">
        <p14:creationId xmlns:p14="http://schemas.microsoft.com/office/powerpoint/2010/main" val="32947517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548822" y="108645"/>
            <a:ext cx="8043333" cy="958155"/>
          </a:xfrm>
        </p:spPr>
        <p:txBody>
          <a:bodyPr/>
          <a:lstStyle/>
          <a:p>
            <a:pPr eaLnBrk="1" hangingPunct="1"/>
            <a:r>
              <a:rPr lang="en-US" b="1" dirty="0" smtClean="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76200" y="1295401"/>
            <a:ext cx="8839200" cy="4648199"/>
          </a:xfrm>
        </p:spPr>
        <p:txBody>
          <a:bodyPr rtlCol="0">
            <a:noAutofit/>
          </a:bodyPr>
          <a:lstStyle/>
          <a:p>
            <a:pPr eaLnBrk="1" fontAlgn="auto" hangingPunct="1">
              <a:spcAft>
                <a:spcPts val="0"/>
              </a:spcAft>
              <a:buFont typeface="Arial" pitchFamily="34" charset="0"/>
              <a:buChar char="•"/>
              <a:defRPr/>
            </a:pPr>
            <a:r>
              <a:rPr lang="en-US" sz="2800" dirty="0" smtClean="0">
                <a:latin typeface="Times New Roman" panose="02020603050405020304" pitchFamily="18" charset="0"/>
                <a:cs typeface="Times New Roman" panose="02020603050405020304" pitchFamily="18" charset="0"/>
              </a:rPr>
              <a:t>Understand the rules and style guidelines for creating </a:t>
            </a:r>
            <a:r>
              <a:rPr lang="en-US" sz="2800" b="1" dirty="0" smtClean="0">
                <a:latin typeface="Times New Roman" panose="02020603050405020304" pitchFamily="18" charset="0"/>
                <a:cs typeface="Times New Roman" panose="02020603050405020304" pitchFamily="18" charset="0"/>
              </a:rPr>
              <a:t>CRC cards, class diagrams, and object diagrams.</a:t>
            </a:r>
          </a:p>
          <a:p>
            <a:pPr eaLnBrk="1" fontAlgn="auto" hangingPunct="1">
              <a:spcBef>
                <a:spcPts val="600"/>
              </a:spcBef>
              <a:spcAft>
                <a:spcPts val="0"/>
              </a:spcAft>
              <a:buFont typeface="Arial" pitchFamily="34" charset="0"/>
              <a:buChar char="•"/>
              <a:defRPr/>
            </a:pPr>
            <a:r>
              <a:rPr lang="en-US" sz="2800" dirty="0" smtClean="0">
                <a:latin typeface="Times New Roman" panose="02020603050405020304" pitchFamily="18" charset="0"/>
                <a:cs typeface="Times New Roman" panose="02020603050405020304" pitchFamily="18" charset="0"/>
              </a:rPr>
              <a:t>Understand the processes used to create CRC cards, class diagrams, and object diagrams.</a:t>
            </a:r>
          </a:p>
          <a:p>
            <a:pPr eaLnBrk="1" fontAlgn="auto" hangingPunct="1">
              <a:spcBef>
                <a:spcPts val="600"/>
              </a:spcBef>
              <a:spcAft>
                <a:spcPts val="0"/>
              </a:spcAft>
              <a:buFont typeface="Arial" pitchFamily="34" charset="0"/>
              <a:buChar char="•"/>
              <a:defRPr/>
            </a:pPr>
            <a:r>
              <a:rPr lang="en-US" sz="2800" dirty="0" smtClean="0">
                <a:latin typeface="Times New Roman" panose="02020603050405020304" pitchFamily="18" charset="0"/>
                <a:cs typeface="Times New Roman" panose="02020603050405020304" pitchFamily="18" charset="0"/>
              </a:rPr>
              <a:t>Be able to create CRC cards, class diagrams, and object diagrams.</a:t>
            </a:r>
          </a:p>
          <a:p>
            <a:pPr eaLnBrk="1" fontAlgn="auto" hangingPunct="1">
              <a:spcBef>
                <a:spcPts val="600"/>
              </a:spcBef>
              <a:spcAft>
                <a:spcPts val="0"/>
              </a:spcAft>
              <a:buFont typeface="Arial" pitchFamily="34" charset="0"/>
              <a:buChar char="•"/>
              <a:defRPr/>
            </a:pPr>
            <a:r>
              <a:rPr lang="en-US" sz="2800" dirty="0" smtClean="0">
                <a:latin typeface="Times New Roman" panose="02020603050405020304" pitchFamily="18" charset="0"/>
                <a:cs typeface="Times New Roman" panose="02020603050405020304" pitchFamily="18" charset="0"/>
              </a:rPr>
              <a:t>Understand the </a:t>
            </a:r>
            <a:r>
              <a:rPr lang="en-US" sz="2800" b="1" dirty="0" smtClean="0">
                <a:latin typeface="Times New Roman" panose="02020603050405020304" pitchFamily="18" charset="0"/>
                <a:cs typeface="Times New Roman" panose="02020603050405020304" pitchFamily="18" charset="0"/>
              </a:rPr>
              <a:t>relationship among structural models</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eaLnBrk="1" fontAlgn="auto" hangingPunct="1">
              <a:spcBef>
                <a:spcPts val="600"/>
              </a:spcBef>
              <a:spcAft>
                <a:spcPts val="0"/>
              </a:spcAft>
              <a:buFont typeface="Arial" pitchFamily="34" charset="0"/>
              <a:buChar char="•"/>
              <a:defRPr/>
            </a:pPr>
            <a:r>
              <a:rPr lang="en-US" sz="2800" dirty="0" smtClean="0">
                <a:latin typeface="Times New Roman" panose="02020603050405020304" pitchFamily="18" charset="0"/>
                <a:cs typeface="Times New Roman" panose="02020603050405020304" pitchFamily="18" charset="0"/>
              </a:rPr>
              <a:t>Understand the </a:t>
            </a:r>
            <a:r>
              <a:rPr lang="en-US" sz="2800" b="1" dirty="0" smtClean="0">
                <a:latin typeface="Times New Roman" panose="02020603050405020304" pitchFamily="18" charset="0"/>
                <a:cs typeface="Times New Roman" panose="02020603050405020304" pitchFamily="18" charset="0"/>
              </a:rPr>
              <a:t>relationship between structural and functional models.</a:t>
            </a:r>
            <a:endParaRPr lang="en-US" sz="28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marL="0" indent="0">
              <a:buNone/>
            </a:pPr>
            <a:endParaRPr lang="en-US" sz="6188" b="1" dirty="0"/>
          </a:p>
          <a:p>
            <a:pPr marL="0" indent="0">
              <a:buNone/>
            </a:pPr>
            <a:r>
              <a:rPr lang="en-US" sz="6188" b="1" dirty="0"/>
              <a:t>Abstract classes are used to create objects. </a:t>
            </a:r>
          </a:p>
          <a:p>
            <a:pPr marL="0" indent="0">
              <a:buNone/>
            </a:pPr>
            <a:r>
              <a:rPr lang="en-US" sz="6188" b="1" dirty="0"/>
              <a:t>T / F?</a:t>
            </a:r>
          </a:p>
          <a:p>
            <a:pPr marL="0" indent="0">
              <a:buNone/>
            </a:pPr>
            <a:endParaRPr lang="en-US" dirty="0"/>
          </a:p>
        </p:txBody>
      </p:sp>
    </p:spTree>
    <p:extLst>
      <p:ext uri="{BB962C8B-B14F-4D97-AF65-F5344CB8AC3E}">
        <p14:creationId xmlns:p14="http://schemas.microsoft.com/office/powerpoint/2010/main" val="2637236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lgn="ctr">
              <a:buFontTx/>
              <a:buNone/>
            </a:pPr>
            <a:endParaRPr lang="en-US" altLang="en-US" sz="6600" b="1" dirty="0" smtClean="0"/>
          </a:p>
          <a:p>
            <a:pPr marL="0" indent="0" algn="ctr">
              <a:buFontTx/>
              <a:buNone/>
            </a:pPr>
            <a:r>
              <a:rPr lang="en-US" altLang="en-US" sz="6600" b="1" dirty="0" smtClean="0"/>
              <a:t>Is there any benefit to develop a Structural Model of the current system?</a:t>
            </a:r>
          </a:p>
        </p:txBody>
      </p:sp>
    </p:spTree>
    <p:extLst>
      <p:ext uri="{BB962C8B-B14F-4D97-AF65-F5344CB8AC3E}">
        <p14:creationId xmlns:p14="http://schemas.microsoft.com/office/powerpoint/2010/main" val="855153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lgn="ctr">
              <a:buFontTx/>
              <a:buNone/>
            </a:pPr>
            <a:endParaRPr lang="en-US" altLang="en-US" sz="6600" b="1" dirty="0" smtClean="0"/>
          </a:p>
          <a:p>
            <a:pPr marL="0" indent="0" algn="ctr">
              <a:buFontTx/>
              <a:buNone/>
            </a:pPr>
            <a:r>
              <a:rPr lang="en-US" altLang="en-US" sz="6600" b="1" dirty="0" smtClean="0"/>
              <a:t>Why do we perform Structural Modeling?</a:t>
            </a:r>
          </a:p>
        </p:txBody>
      </p:sp>
    </p:spTree>
    <p:extLst>
      <p:ext uri="{BB962C8B-B14F-4D97-AF65-F5344CB8AC3E}">
        <p14:creationId xmlns:p14="http://schemas.microsoft.com/office/powerpoint/2010/main" val="5497801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38" y="1"/>
            <a:ext cx="8572499" cy="5944195"/>
          </a:xfrm>
        </p:spPr>
        <p:txBody>
          <a:bodyPr/>
          <a:lstStyle/>
          <a:p>
            <a:pPr marL="0" indent="0">
              <a:buNone/>
            </a:pPr>
            <a:r>
              <a:rPr lang="en-US" sz="3000" dirty="0"/>
              <a:t>One of rules for verifying the structural model is to check that the object type of the attributes listed on the back of the CRC card and with the attributes in the attribute list of the class on a class diagram implies _______________from the class to the class of the object type.</a:t>
            </a:r>
          </a:p>
          <a:p>
            <a:pPr marL="0" indent="0">
              <a:buNone/>
            </a:pPr>
            <a:r>
              <a:rPr lang="en-US" sz="3000" dirty="0"/>
              <a:t>	a. an inheritance</a:t>
            </a:r>
          </a:p>
          <a:p>
            <a:pPr marL="0" indent="0">
              <a:buNone/>
            </a:pPr>
            <a:r>
              <a:rPr lang="en-US" sz="3000" dirty="0"/>
              <a:t>	b. an aggregation</a:t>
            </a:r>
          </a:p>
          <a:p>
            <a:pPr marL="0" indent="0">
              <a:buNone/>
            </a:pPr>
            <a:r>
              <a:rPr lang="en-US" sz="3000" dirty="0"/>
              <a:t>	c. a dependence</a:t>
            </a:r>
          </a:p>
          <a:p>
            <a:pPr marL="0" indent="0">
              <a:buNone/>
            </a:pPr>
            <a:r>
              <a:rPr lang="en-US" sz="3000" dirty="0"/>
              <a:t>	d. an association</a:t>
            </a:r>
          </a:p>
          <a:p>
            <a:pPr marL="0" indent="0">
              <a:buNone/>
            </a:pPr>
            <a:r>
              <a:rPr lang="en-US" sz="3000" dirty="0"/>
              <a:t>	e. a communication</a:t>
            </a:r>
          </a:p>
        </p:txBody>
      </p:sp>
    </p:spTree>
    <p:extLst>
      <p:ext uri="{BB962C8B-B14F-4D97-AF65-F5344CB8AC3E}">
        <p14:creationId xmlns:p14="http://schemas.microsoft.com/office/powerpoint/2010/main" val="1910406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38" y="0"/>
            <a:ext cx="9001125" cy="6072188"/>
          </a:xfrm>
        </p:spPr>
        <p:txBody>
          <a:bodyPr/>
          <a:lstStyle/>
          <a:p>
            <a:pPr marL="0" indent="0" algn="ctr">
              <a:buNone/>
            </a:pPr>
            <a:endParaRPr lang="en-US" sz="5625" b="1" dirty="0" smtClean="0"/>
          </a:p>
          <a:p>
            <a:pPr marL="0" indent="0" algn="ctr">
              <a:buNone/>
            </a:pPr>
            <a:endParaRPr lang="en-US" sz="5625" b="1" dirty="0"/>
          </a:p>
          <a:p>
            <a:pPr marL="0" indent="0" algn="ctr">
              <a:buNone/>
            </a:pPr>
            <a:r>
              <a:rPr lang="en-US" sz="5625" b="1" dirty="0" smtClean="0"/>
              <a:t>What is a </a:t>
            </a:r>
            <a:r>
              <a:rPr lang="en-US" sz="5625" b="1" dirty="0"/>
              <a:t>structural </a:t>
            </a:r>
            <a:r>
              <a:rPr lang="en-US" sz="5625" b="1" dirty="0" smtClean="0"/>
              <a:t>model? </a:t>
            </a:r>
            <a:endParaRPr lang="en-US" sz="5625" b="1" dirty="0"/>
          </a:p>
        </p:txBody>
      </p:sp>
    </p:spTree>
    <p:extLst>
      <p:ext uri="{BB962C8B-B14F-4D97-AF65-F5344CB8AC3E}">
        <p14:creationId xmlns:p14="http://schemas.microsoft.com/office/powerpoint/2010/main" val="2385458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38" y="0"/>
            <a:ext cx="9001125" cy="6072188"/>
          </a:xfrm>
        </p:spPr>
        <p:txBody>
          <a:bodyPr/>
          <a:lstStyle/>
          <a:p>
            <a:pPr marL="0" indent="0" algn="ctr">
              <a:buNone/>
            </a:pPr>
            <a:endParaRPr lang="en-US" sz="6000" b="1" dirty="0" smtClean="0">
              <a:latin typeface="Arial" panose="020B0604020202020204" pitchFamily="34" charset="0"/>
              <a:cs typeface="Arial" panose="020B0604020202020204" pitchFamily="34" charset="0"/>
            </a:endParaRPr>
          </a:p>
          <a:p>
            <a:pPr marL="0" indent="0" algn="ctr">
              <a:buNone/>
            </a:pPr>
            <a:r>
              <a:rPr lang="en-US" sz="6000" b="1" dirty="0" smtClean="0">
                <a:latin typeface="Arial" panose="020B0604020202020204" pitchFamily="34" charset="0"/>
                <a:cs typeface="Arial" panose="020B0604020202020204" pitchFamily="34" charset="0"/>
              </a:rPr>
              <a:t>Why </a:t>
            </a:r>
            <a:r>
              <a:rPr lang="en-US" sz="6000" b="1" dirty="0">
                <a:latin typeface="Arial" panose="020B0604020202020204" pitchFamily="34" charset="0"/>
                <a:cs typeface="Arial" panose="020B0604020202020204" pitchFamily="34" charset="0"/>
              </a:rPr>
              <a:t>should a systems analyst create a structural </a:t>
            </a:r>
            <a:r>
              <a:rPr lang="en-US" sz="6000" b="1" dirty="0" smtClean="0">
                <a:latin typeface="Arial" panose="020B0604020202020204" pitchFamily="34" charset="0"/>
                <a:cs typeface="Arial" panose="020B0604020202020204" pitchFamily="34" charset="0"/>
              </a:rPr>
              <a:t>model? </a:t>
            </a:r>
            <a:endParaRPr lang="en-US" sz="6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1870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38" y="0"/>
            <a:ext cx="9001125" cy="6072188"/>
          </a:xfrm>
        </p:spPr>
        <p:txBody>
          <a:bodyPr/>
          <a:lstStyle/>
          <a:p>
            <a:pPr marL="0" indent="0" algn="ctr">
              <a:buNone/>
            </a:pPr>
            <a:endParaRPr lang="en-US" sz="6000" b="1" dirty="0" smtClean="0">
              <a:latin typeface="Arial" panose="020B0604020202020204" pitchFamily="34" charset="0"/>
              <a:cs typeface="Arial" panose="020B0604020202020204" pitchFamily="34" charset="0"/>
            </a:endParaRPr>
          </a:p>
          <a:p>
            <a:pPr marL="0" indent="0" algn="ctr">
              <a:buNone/>
            </a:pPr>
            <a:r>
              <a:rPr lang="en-US" sz="6000" b="1" dirty="0" smtClean="0">
                <a:latin typeface="Arial" panose="020B0604020202020204" pitchFamily="34" charset="0"/>
                <a:cs typeface="Arial" panose="020B0604020202020204" pitchFamily="34" charset="0"/>
              </a:rPr>
              <a:t>Why is the creation of a structural model iterative?</a:t>
            </a:r>
            <a:endParaRPr lang="en-US" sz="6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998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marL="0" indent="0" algn="ctr">
              <a:buNone/>
            </a:pPr>
            <a:endParaRPr lang="en-US" sz="6000" b="1" dirty="0" smtClean="0">
              <a:latin typeface="Arial" panose="020B0604020202020204" pitchFamily="34" charset="0"/>
              <a:cs typeface="Arial" panose="020B0604020202020204" pitchFamily="34" charset="0"/>
            </a:endParaRPr>
          </a:p>
          <a:p>
            <a:pPr marL="0" indent="0" algn="ctr">
              <a:buNone/>
            </a:pPr>
            <a:r>
              <a:rPr lang="en-US" sz="6000" b="1" dirty="0" smtClean="0">
                <a:latin typeface="Arial" panose="020B0604020202020204" pitchFamily="34" charset="0"/>
                <a:cs typeface="Arial" panose="020B0604020202020204" pitchFamily="34" charset="0"/>
              </a:rPr>
              <a:t>What </a:t>
            </a:r>
            <a:r>
              <a:rPr lang="en-US" sz="6000" b="1" dirty="0">
                <a:latin typeface="Arial" panose="020B0604020202020204" pitchFamily="34" charset="0"/>
                <a:cs typeface="Arial" panose="020B0604020202020204" pitchFamily="34" charset="0"/>
              </a:rPr>
              <a:t>is a relationship? </a:t>
            </a:r>
          </a:p>
        </p:txBody>
      </p:sp>
    </p:spTree>
    <p:extLst>
      <p:ext uri="{BB962C8B-B14F-4D97-AF65-F5344CB8AC3E}">
        <p14:creationId xmlns:p14="http://schemas.microsoft.com/office/powerpoint/2010/main" val="3607270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marL="0" indent="0" algn="ctr">
              <a:buNone/>
            </a:pPr>
            <a:r>
              <a:rPr lang="en-US" sz="6000" b="1" dirty="0" smtClean="0">
                <a:latin typeface="Arial" panose="020B0604020202020204" pitchFamily="34" charset="0"/>
                <a:cs typeface="Arial" panose="020B0604020202020204" pitchFamily="34" charset="0"/>
              </a:rPr>
              <a:t>Describe the </a:t>
            </a:r>
            <a:r>
              <a:rPr lang="en-US" sz="6000" b="1" dirty="0">
                <a:latin typeface="Arial" panose="020B0604020202020204" pitchFamily="34" charset="0"/>
                <a:cs typeface="Arial" panose="020B0604020202020204" pitchFamily="34" charset="0"/>
              </a:rPr>
              <a:t>types of relationships that you may have on a class </a:t>
            </a:r>
            <a:r>
              <a:rPr lang="en-US" sz="6000" b="1" dirty="0" smtClean="0">
                <a:latin typeface="Arial" panose="020B0604020202020204" pitchFamily="34" charset="0"/>
                <a:cs typeface="Arial" panose="020B0604020202020204" pitchFamily="34" charset="0"/>
              </a:rPr>
              <a:t>diagram. </a:t>
            </a:r>
            <a:endParaRPr lang="en-US" sz="6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6044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3"/>
          <p:cNvSpPr>
            <a:spLocks noGrp="1"/>
          </p:cNvSpPr>
          <p:nvPr>
            <p:ph type="title"/>
          </p:nvPr>
        </p:nvSpPr>
        <p:spPr>
          <a:xfrm>
            <a:off x="548822" y="108645"/>
            <a:ext cx="8043333" cy="881955"/>
          </a:xfrm>
        </p:spPr>
        <p:txBody>
          <a:bodyPr/>
          <a:lstStyle/>
          <a:p>
            <a:pPr eaLnBrk="1" hangingPunct="1"/>
            <a:r>
              <a:rPr lang="en-US" b="1" dirty="0" smtClean="0">
                <a:latin typeface="Times New Roman" panose="02020603050405020304" pitchFamily="18" charset="0"/>
                <a:cs typeface="Times New Roman" panose="02020603050405020304" pitchFamily="18" charset="0"/>
              </a:rPr>
              <a:t>Object Identification</a:t>
            </a:r>
          </a:p>
        </p:txBody>
      </p:sp>
      <p:sp>
        <p:nvSpPr>
          <p:cNvPr id="33795" name="Content Placeholder 4"/>
          <p:cNvSpPr>
            <a:spLocks noGrp="1"/>
          </p:cNvSpPr>
          <p:nvPr>
            <p:ph idx="1"/>
          </p:nvPr>
        </p:nvSpPr>
        <p:spPr>
          <a:xfrm>
            <a:off x="76200" y="990600"/>
            <a:ext cx="8915400" cy="5029199"/>
          </a:xfrm>
        </p:spPr>
        <p:txBody>
          <a:bodyPr/>
          <a:lstStyle/>
          <a:p>
            <a:pPr eaLnBrk="1" hangingPunct="1"/>
            <a:r>
              <a:rPr lang="en-US" sz="3600" dirty="0" smtClean="0">
                <a:latin typeface="Times New Roman" panose="02020603050405020304" pitchFamily="18" charset="0"/>
                <a:cs typeface="Times New Roman" panose="02020603050405020304" pitchFamily="18" charset="0"/>
              </a:rPr>
              <a:t>Textual analysis of use-case information</a:t>
            </a:r>
          </a:p>
          <a:p>
            <a:pPr lvl="1" eaLnBrk="1" hangingPunct="1"/>
            <a:r>
              <a:rPr lang="en-US" sz="3200" dirty="0" smtClean="0">
                <a:latin typeface="Times New Roman" panose="02020603050405020304" pitchFamily="18" charset="0"/>
                <a:cs typeface="Times New Roman" panose="02020603050405020304" pitchFamily="18" charset="0"/>
              </a:rPr>
              <a:t>Nouns suggest classes</a:t>
            </a:r>
          </a:p>
          <a:p>
            <a:pPr lvl="1" eaLnBrk="1" hangingPunct="1"/>
            <a:r>
              <a:rPr lang="en-US" sz="3200" dirty="0" smtClean="0">
                <a:latin typeface="Times New Roman" panose="02020603050405020304" pitchFamily="18" charset="0"/>
                <a:cs typeface="Times New Roman" panose="02020603050405020304" pitchFamily="18" charset="0"/>
              </a:rPr>
              <a:t>Verbs suggest operations</a:t>
            </a:r>
          </a:p>
          <a:p>
            <a:pPr lvl="1"/>
            <a:r>
              <a:rPr lang="en-US" sz="3200" dirty="0" smtClean="0">
                <a:latin typeface="Times New Roman" panose="02020603050405020304" pitchFamily="18" charset="0"/>
                <a:cs typeface="Times New Roman" panose="02020603050405020304" pitchFamily="18" charset="0"/>
              </a:rPr>
              <a:t>Creates a rough first cut to provide an object list</a:t>
            </a:r>
          </a:p>
          <a:p>
            <a:r>
              <a:rPr lang="en-US" sz="3600" dirty="0" smtClean="0">
                <a:latin typeface="Times New Roman" panose="02020603050405020304" pitchFamily="18" charset="0"/>
                <a:cs typeface="Times New Roman" panose="02020603050405020304" pitchFamily="18" charset="0"/>
              </a:rPr>
              <a:t>Brainstorming—people offering ideas</a:t>
            </a:r>
          </a:p>
          <a:p>
            <a:pPr lvl="1"/>
            <a:r>
              <a:rPr lang="en-US" sz="3200" dirty="0" smtClean="0">
                <a:latin typeface="Times New Roman" panose="02020603050405020304" pitchFamily="18" charset="0"/>
                <a:cs typeface="Times New Roman" panose="02020603050405020304" pitchFamily="18" charset="0"/>
              </a:rPr>
              <a:t>Initial list of classes (objects) is developed</a:t>
            </a:r>
          </a:p>
          <a:p>
            <a:pPr lvl="1"/>
            <a:r>
              <a:rPr lang="en-US" sz="3200" dirty="0" smtClean="0">
                <a:latin typeface="Times New Roman" panose="02020603050405020304" pitchFamily="18" charset="0"/>
                <a:cs typeface="Times New Roman" panose="02020603050405020304" pitchFamily="18" charset="0"/>
              </a:rPr>
              <a:t>Attributes, operations and relationships to other classes can be assigned in a second round</a:t>
            </a:r>
          </a:p>
        </p:txBody>
      </p:sp>
    </p:spTree>
    <p:extLst>
      <p:ext uri="{BB962C8B-B14F-4D97-AF65-F5344CB8AC3E}">
        <p14:creationId xmlns:p14="http://schemas.microsoft.com/office/powerpoint/2010/main" val="18198762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548822" y="108645"/>
            <a:ext cx="8043333" cy="881955"/>
          </a:xfrm>
        </p:spPr>
        <p:txBody>
          <a:bodyPr/>
          <a:lstStyle/>
          <a:p>
            <a:pPr eaLnBrk="1" hangingPunct="1"/>
            <a:r>
              <a:rPr lang="en-US" sz="4800" b="1" dirty="0" smtClean="0">
                <a:latin typeface="Times New Roman" panose="02020603050405020304" pitchFamily="18" charset="0"/>
                <a:cs typeface="Times New Roman" panose="02020603050405020304" pitchFamily="18" charset="0"/>
              </a:rPr>
              <a:t>Structural Models</a:t>
            </a:r>
          </a:p>
        </p:txBody>
      </p:sp>
      <p:sp>
        <p:nvSpPr>
          <p:cNvPr id="12291" name="Content Placeholder 2"/>
          <p:cNvSpPr>
            <a:spLocks noGrp="1"/>
          </p:cNvSpPr>
          <p:nvPr>
            <p:ph idx="1"/>
          </p:nvPr>
        </p:nvSpPr>
        <p:spPr>
          <a:xfrm>
            <a:off x="152400" y="990600"/>
            <a:ext cx="8839200" cy="5029199"/>
          </a:xfrm>
        </p:spPr>
        <p:txBody>
          <a:bodyPr/>
          <a:lstStyle/>
          <a:p>
            <a:pPr eaLnBrk="1" hangingPunct="1"/>
            <a:r>
              <a:rPr lang="en-US" sz="3600" dirty="0" smtClean="0">
                <a:latin typeface="Times New Roman" panose="02020603050405020304" pitchFamily="18" charset="0"/>
                <a:cs typeface="Times New Roman" panose="02020603050405020304" pitchFamily="18" charset="0"/>
              </a:rPr>
              <a:t>Drawn using an iterative process</a:t>
            </a:r>
          </a:p>
          <a:p>
            <a:pPr lvl="1" eaLnBrk="1" hangingPunct="1"/>
            <a:r>
              <a:rPr lang="en-US" sz="3200" dirty="0" smtClean="0">
                <a:latin typeface="Times New Roman" panose="02020603050405020304" pitchFamily="18" charset="0"/>
                <a:cs typeface="Times New Roman" panose="02020603050405020304" pitchFamily="18" charset="0"/>
              </a:rPr>
              <a:t>First drawn in a conceptual, business-centric way</a:t>
            </a:r>
          </a:p>
          <a:p>
            <a:pPr lvl="1" eaLnBrk="1" hangingPunct="1"/>
            <a:r>
              <a:rPr lang="en-US" sz="3200" dirty="0" smtClean="0">
                <a:latin typeface="Times New Roman" panose="02020603050405020304" pitchFamily="18" charset="0"/>
                <a:cs typeface="Times New Roman" panose="02020603050405020304" pitchFamily="18" charset="0"/>
              </a:rPr>
              <a:t>Then refined in a technology-centric way describing the actual databases and files</a:t>
            </a:r>
          </a:p>
          <a:p>
            <a:pPr lvl="1" eaLnBrk="1" hangingPunct="1"/>
            <a:r>
              <a:rPr lang="en-US" sz="3200" dirty="0" smtClean="0">
                <a:latin typeface="Times New Roman" panose="02020603050405020304" pitchFamily="18" charset="0"/>
                <a:cs typeface="Times New Roman" panose="02020603050405020304" pitchFamily="18" charset="0"/>
              </a:rPr>
              <a:t>More and more detail is added in each iteration</a:t>
            </a:r>
          </a:p>
          <a:p>
            <a:r>
              <a:rPr lang="en-US" sz="3600" dirty="0" smtClean="0">
                <a:latin typeface="Times New Roman" panose="02020603050405020304" pitchFamily="18" charset="0"/>
                <a:cs typeface="Times New Roman" panose="02020603050405020304" pitchFamily="18" charset="0"/>
              </a:rPr>
              <a:t>Create a vocabulary for analysts &amp; users</a:t>
            </a:r>
          </a:p>
          <a:p>
            <a:pPr lvl="1"/>
            <a:r>
              <a:rPr lang="en-US" sz="3200" dirty="0" smtClean="0">
                <a:latin typeface="Times New Roman" panose="02020603050405020304" pitchFamily="18" charset="0"/>
                <a:cs typeface="Times New Roman" panose="02020603050405020304" pitchFamily="18" charset="0"/>
              </a:rPr>
              <a:t>Allows effective communication between analysts &amp; users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defRPr>
            </a:lvl1pPr>
            <a:lvl2pPr marL="742950" indent="-285750">
              <a:spcBef>
                <a:spcPct val="20000"/>
              </a:spcBef>
              <a:buClr>
                <a:srgbClr val="660066"/>
              </a:buClr>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400" smtClean="0">
                <a:solidFill>
                  <a:schemeClr val="bg1"/>
                </a:solidFill>
              </a:rPr>
              <a:t>10-</a:t>
            </a:r>
            <a:fld id="{9B98434B-6158-47CB-9CFD-A0CE22567B4D}" type="slidenum">
              <a:rPr lang="en-US" altLang="en-US" sz="1400" smtClean="0">
                <a:solidFill>
                  <a:schemeClr val="bg1"/>
                </a:solidFill>
              </a:rPr>
              <a:pPr>
                <a:spcBef>
                  <a:spcPct val="0"/>
                </a:spcBef>
                <a:buClrTx/>
                <a:buFontTx/>
                <a:buNone/>
              </a:pPr>
              <a:t>30</a:t>
            </a:fld>
            <a:endParaRPr lang="en-US" altLang="en-US" sz="1400" smtClean="0">
              <a:solidFill>
                <a:schemeClr val="bg1"/>
              </a:solidFill>
            </a:endParaRPr>
          </a:p>
        </p:txBody>
      </p:sp>
      <p:sp>
        <p:nvSpPr>
          <p:cNvPr id="93187" name="Rectangle 2"/>
          <p:cNvSpPr>
            <a:spLocks noGrp="1" noChangeArrowheads="1"/>
          </p:cNvSpPr>
          <p:nvPr>
            <p:ph type="title"/>
          </p:nvPr>
        </p:nvSpPr>
        <p:spPr/>
        <p:txBody>
          <a:bodyPr/>
          <a:lstStyle/>
          <a:p>
            <a:pPr eaLnBrk="1" hangingPunct="1"/>
            <a:r>
              <a:rPr lang="en-US" altLang="en-US" smtClean="0"/>
              <a:t>Partial Use-Case Narrative with Nouns Highlighted</a:t>
            </a:r>
          </a:p>
        </p:txBody>
      </p:sp>
      <p:graphicFrame>
        <p:nvGraphicFramePr>
          <p:cNvPr id="93188" name="Object 3"/>
          <p:cNvGraphicFramePr>
            <a:graphicFrameLocks noChangeAspect="1"/>
          </p:cNvGraphicFramePr>
          <p:nvPr/>
        </p:nvGraphicFramePr>
        <p:xfrm>
          <a:off x="1600200" y="1331913"/>
          <a:ext cx="6858000" cy="5538787"/>
        </p:xfrm>
        <a:graphic>
          <a:graphicData uri="http://schemas.openxmlformats.org/presentationml/2006/ole">
            <mc:AlternateContent xmlns:mc="http://schemas.openxmlformats.org/markup-compatibility/2006">
              <mc:Choice xmlns:v="urn:schemas-microsoft-com:vml" Requires="v">
                <p:oleObj spid="_x0000_s1030" name="Document" r:id="rId4" imgW="6373368" imgH="5148072" progId="Word.Document.8">
                  <p:embed/>
                </p:oleObj>
              </mc:Choice>
              <mc:Fallback>
                <p:oleObj name="Document" r:id="rId4" imgW="6373368" imgH="5148072"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1331913"/>
                        <a:ext cx="6858000" cy="553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defRPr>
            </a:lvl1pPr>
            <a:lvl2pPr marL="742950" indent="-285750">
              <a:spcBef>
                <a:spcPct val="20000"/>
              </a:spcBef>
              <a:buClr>
                <a:srgbClr val="660066"/>
              </a:buClr>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400" smtClean="0">
                <a:solidFill>
                  <a:schemeClr val="bg1"/>
                </a:solidFill>
              </a:rPr>
              <a:t>10-</a:t>
            </a:r>
            <a:fld id="{3EA1299B-B2AD-4022-B973-B4F6B75F3086}" type="slidenum">
              <a:rPr lang="en-US" altLang="en-US" sz="1400" smtClean="0">
                <a:solidFill>
                  <a:schemeClr val="bg1"/>
                </a:solidFill>
              </a:rPr>
              <a:pPr>
                <a:spcBef>
                  <a:spcPct val="0"/>
                </a:spcBef>
                <a:buClrTx/>
                <a:buFontTx/>
                <a:buNone/>
              </a:pPr>
              <a:t>31</a:t>
            </a:fld>
            <a:endParaRPr lang="en-US" altLang="en-US" sz="1400" smtClean="0">
              <a:solidFill>
                <a:schemeClr val="bg1"/>
              </a:solidFill>
            </a:endParaRPr>
          </a:p>
        </p:txBody>
      </p:sp>
      <p:sp>
        <p:nvSpPr>
          <p:cNvPr id="95235" name="Rectangle 2"/>
          <p:cNvSpPr>
            <a:spLocks noGrp="1" noChangeArrowheads="1"/>
          </p:cNvSpPr>
          <p:nvPr>
            <p:ph type="title"/>
          </p:nvPr>
        </p:nvSpPr>
        <p:spPr>
          <a:xfrm>
            <a:off x="548822" y="108645"/>
            <a:ext cx="8043333" cy="805755"/>
          </a:xfrm>
        </p:spPr>
        <p:txBody>
          <a:bodyPr/>
          <a:lstStyle/>
          <a:p>
            <a:pPr eaLnBrk="1" hangingPunct="1"/>
            <a:r>
              <a:rPr lang="en-US" altLang="en-US" dirty="0" smtClean="0"/>
              <a:t>Potential Object List</a:t>
            </a:r>
          </a:p>
        </p:txBody>
      </p:sp>
      <p:pic>
        <p:nvPicPr>
          <p:cNvPr id="95236" name="Picture 5" descr="whi74173_11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314450"/>
            <a:ext cx="3505200"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defRPr>
            </a:lvl1pPr>
            <a:lvl2pPr marL="742950" indent="-285750">
              <a:spcBef>
                <a:spcPct val="20000"/>
              </a:spcBef>
              <a:buClr>
                <a:srgbClr val="660066"/>
              </a:buClr>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400" smtClean="0">
                <a:solidFill>
                  <a:schemeClr val="bg1"/>
                </a:solidFill>
              </a:rPr>
              <a:t>10-</a:t>
            </a:r>
            <a:fld id="{3FFA72E1-1637-4877-B94B-8C6C8B566DAA}" type="slidenum">
              <a:rPr lang="en-US" altLang="en-US" sz="1400" smtClean="0">
                <a:solidFill>
                  <a:schemeClr val="bg1"/>
                </a:solidFill>
              </a:rPr>
              <a:pPr>
                <a:spcBef>
                  <a:spcPct val="0"/>
                </a:spcBef>
                <a:buClrTx/>
                <a:buFontTx/>
                <a:buNone/>
              </a:pPr>
              <a:t>32</a:t>
            </a:fld>
            <a:endParaRPr lang="en-US" altLang="en-US" sz="1400" smtClean="0">
              <a:solidFill>
                <a:schemeClr val="bg1"/>
              </a:solidFill>
            </a:endParaRPr>
          </a:p>
        </p:txBody>
      </p:sp>
      <p:sp>
        <p:nvSpPr>
          <p:cNvPr id="97283" name="Rectangle 2"/>
          <p:cNvSpPr>
            <a:spLocks noGrp="1" noChangeArrowheads="1"/>
          </p:cNvSpPr>
          <p:nvPr>
            <p:ph type="title"/>
          </p:nvPr>
        </p:nvSpPr>
        <p:spPr>
          <a:xfrm>
            <a:off x="-152400" y="108645"/>
            <a:ext cx="9372600" cy="1262955"/>
          </a:xfrm>
        </p:spPr>
        <p:txBody>
          <a:bodyPr/>
          <a:lstStyle/>
          <a:p>
            <a:pPr eaLnBrk="1" hangingPunct="1"/>
            <a:r>
              <a:rPr lang="en-US" altLang="en-US" dirty="0" smtClean="0"/>
              <a:t>Cleaning Up List of </a:t>
            </a:r>
            <a:br>
              <a:rPr lang="en-US" altLang="en-US" dirty="0" smtClean="0"/>
            </a:br>
            <a:r>
              <a:rPr lang="en-US" altLang="en-US" dirty="0" smtClean="0"/>
              <a:t>Candidate Objects</a:t>
            </a:r>
          </a:p>
        </p:txBody>
      </p:sp>
      <p:pic>
        <p:nvPicPr>
          <p:cNvPr id="97284" name="Picture 4" descr="whi74173_1116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8488" y="1295400"/>
            <a:ext cx="3795712" cy="546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defRPr>
            </a:lvl1pPr>
            <a:lvl2pPr marL="742950" indent="-285750">
              <a:spcBef>
                <a:spcPct val="20000"/>
              </a:spcBef>
              <a:buClr>
                <a:srgbClr val="660066"/>
              </a:buClr>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400" smtClean="0">
                <a:solidFill>
                  <a:schemeClr val="bg1"/>
                </a:solidFill>
              </a:rPr>
              <a:t>10-</a:t>
            </a:r>
            <a:fld id="{989E3553-2978-4B70-8EEC-BE32EF23A354}" type="slidenum">
              <a:rPr lang="en-US" altLang="en-US" sz="1400" smtClean="0">
                <a:solidFill>
                  <a:schemeClr val="bg1"/>
                </a:solidFill>
              </a:rPr>
              <a:pPr>
                <a:spcBef>
                  <a:spcPct val="0"/>
                </a:spcBef>
                <a:buClrTx/>
                <a:buFontTx/>
                <a:buNone/>
              </a:pPr>
              <a:t>33</a:t>
            </a:fld>
            <a:endParaRPr lang="en-US" altLang="en-US" sz="1400" smtClean="0">
              <a:solidFill>
                <a:schemeClr val="bg1"/>
              </a:solidFill>
            </a:endParaRPr>
          </a:p>
        </p:txBody>
      </p:sp>
      <p:sp>
        <p:nvSpPr>
          <p:cNvPr id="99331" name="Rectangle 2"/>
          <p:cNvSpPr>
            <a:spLocks noGrp="1" noChangeArrowheads="1"/>
          </p:cNvSpPr>
          <p:nvPr>
            <p:ph type="title"/>
          </p:nvPr>
        </p:nvSpPr>
        <p:spPr>
          <a:xfrm>
            <a:off x="548822" y="108645"/>
            <a:ext cx="8043333" cy="729555"/>
          </a:xfrm>
        </p:spPr>
        <p:txBody>
          <a:bodyPr/>
          <a:lstStyle/>
          <a:p>
            <a:pPr eaLnBrk="1" hangingPunct="1"/>
            <a:r>
              <a:rPr lang="en-US" altLang="en-US" dirty="0" smtClean="0"/>
              <a:t>Proposed Object List</a:t>
            </a:r>
          </a:p>
        </p:txBody>
      </p:sp>
      <p:pic>
        <p:nvPicPr>
          <p:cNvPr id="99332" name="Picture 4" descr="whi74173_11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4750" y="1066800"/>
            <a:ext cx="4337050" cy="569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548822" y="108645"/>
            <a:ext cx="8043333" cy="729555"/>
          </a:xfrm>
        </p:spPr>
        <p:txBody>
          <a:bodyPr/>
          <a:lstStyle/>
          <a:p>
            <a:r>
              <a:rPr lang="en-US" dirty="0">
                <a:latin typeface="Times New Roman" panose="02020603050405020304" pitchFamily="18" charset="0"/>
                <a:cs typeface="Times New Roman" panose="02020603050405020304" pitchFamily="18" charset="0"/>
              </a:rPr>
              <a:t>Object </a:t>
            </a:r>
            <a:r>
              <a:rPr lang="en-US" dirty="0" smtClean="0">
                <a:latin typeface="Times New Roman" panose="02020603050405020304" pitchFamily="18" charset="0"/>
                <a:cs typeface="Times New Roman" panose="02020603050405020304" pitchFamily="18" charset="0"/>
              </a:rPr>
              <a:t>Identification (cont.)</a:t>
            </a:r>
          </a:p>
        </p:txBody>
      </p:sp>
      <p:sp>
        <p:nvSpPr>
          <p:cNvPr id="34819" name="Content Placeholder 2"/>
          <p:cNvSpPr>
            <a:spLocks noGrp="1"/>
          </p:cNvSpPr>
          <p:nvPr>
            <p:ph idx="1"/>
          </p:nvPr>
        </p:nvSpPr>
        <p:spPr>
          <a:xfrm>
            <a:off x="0" y="838201"/>
            <a:ext cx="8592155" cy="5105996"/>
          </a:xfrm>
        </p:spPr>
        <p:txBody>
          <a:bodyPr>
            <a:noAutofit/>
          </a:bodyPr>
          <a:lstStyle/>
          <a:p>
            <a:pPr eaLnBrk="1" hangingPunct="1"/>
            <a:r>
              <a:rPr lang="en-US" sz="3200" dirty="0" smtClean="0">
                <a:latin typeface="Times New Roman" panose="02020603050405020304" pitchFamily="18" charset="0"/>
                <a:cs typeface="Times New Roman" panose="02020603050405020304" pitchFamily="18" charset="0"/>
              </a:rPr>
              <a:t>Common Object Lists</a:t>
            </a:r>
          </a:p>
          <a:p>
            <a:pPr lvl="1"/>
            <a:r>
              <a:rPr lang="en-US" sz="2800" dirty="0" smtClean="0">
                <a:latin typeface="Times New Roman" panose="02020603050405020304" pitchFamily="18" charset="0"/>
                <a:cs typeface="Times New Roman" panose="02020603050405020304" pitchFamily="18" charset="0"/>
              </a:rPr>
              <a:t>Physical things</a:t>
            </a:r>
          </a:p>
          <a:p>
            <a:pPr lvl="1"/>
            <a:r>
              <a:rPr lang="en-US" sz="2800" dirty="0" smtClean="0">
                <a:latin typeface="Times New Roman" panose="02020603050405020304" pitchFamily="18" charset="0"/>
                <a:cs typeface="Times New Roman" panose="02020603050405020304" pitchFamily="18" charset="0"/>
              </a:rPr>
              <a:t>Incidents</a:t>
            </a:r>
          </a:p>
          <a:p>
            <a:pPr lvl="1"/>
            <a:r>
              <a:rPr lang="en-US" sz="2800" dirty="0" smtClean="0">
                <a:latin typeface="Times New Roman" panose="02020603050405020304" pitchFamily="18" charset="0"/>
                <a:cs typeface="Times New Roman" panose="02020603050405020304" pitchFamily="18" charset="0"/>
              </a:rPr>
              <a:t>Roles</a:t>
            </a:r>
          </a:p>
          <a:p>
            <a:pPr lvl="1"/>
            <a:r>
              <a:rPr lang="en-US" sz="2800" dirty="0" smtClean="0">
                <a:latin typeface="Times New Roman" panose="02020603050405020304" pitchFamily="18" charset="0"/>
                <a:cs typeface="Times New Roman" panose="02020603050405020304" pitchFamily="18" charset="0"/>
              </a:rPr>
              <a:t>Interactions</a:t>
            </a:r>
          </a:p>
          <a:p>
            <a:pPr eaLnBrk="1" hangingPunct="1">
              <a:spcBef>
                <a:spcPts val="600"/>
              </a:spcBef>
            </a:pPr>
            <a:r>
              <a:rPr lang="en-US" sz="3200" dirty="0" smtClean="0">
                <a:latin typeface="Times New Roman" panose="02020603050405020304" pitchFamily="18" charset="0"/>
                <a:cs typeface="Times New Roman" panose="02020603050405020304" pitchFamily="18" charset="0"/>
              </a:rPr>
              <a:t>Patterns</a:t>
            </a:r>
          </a:p>
          <a:p>
            <a:pPr lvl="1"/>
            <a:r>
              <a:rPr lang="en-US" sz="2800" dirty="0" smtClean="0">
                <a:latin typeface="Times New Roman" panose="02020603050405020304" pitchFamily="18" charset="0"/>
                <a:cs typeface="Times New Roman" panose="02020603050405020304" pitchFamily="18" charset="0"/>
              </a:rPr>
              <a:t>Useful groupings of collaborating classes that provide solutions to common problems (are reusable)</a:t>
            </a:r>
            <a:endParaRPr lang="en-US" sz="2800" dirty="0">
              <a:latin typeface="Times New Roman" panose="02020603050405020304" pitchFamily="18" charset="0"/>
              <a:cs typeface="Times New Roman" panose="02020603050405020304" pitchFamily="18" charset="0"/>
            </a:endParaRPr>
          </a:p>
          <a:p>
            <a:pPr lvl="1"/>
            <a:r>
              <a:rPr lang="en-US" sz="2800" dirty="0" smtClean="0">
                <a:latin typeface="Times New Roman" panose="02020603050405020304" pitchFamily="18" charset="0"/>
                <a:cs typeface="Times New Roman" panose="02020603050405020304" pitchFamily="18" charset="0"/>
              </a:rPr>
              <a:t>Developed patterns provide a starting point for work in similar domains</a:t>
            </a:r>
          </a:p>
        </p:txBody>
      </p:sp>
    </p:spTree>
    <p:extLst>
      <p:ext uri="{BB962C8B-B14F-4D97-AF65-F5344CB8AC3E}">
        <p14:creationId xmlns:p14="http://schemas.microsoft.com/office/powerpoint/2010/main" val="36502738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548822" y="108645"/>
            <a:ext cx="8043333" cy="729555"/>
          </a:xfrm>
        </p:spPr>
        <p:txBody>
          <a:bodyPr/>
          <a:lstStyle/>
          <a:p>
            <a:pPr eaLnBrk="1" hangingPunct="1"/>
            <a:r>
              <a:rPr lang="en-US" sz="4000" b="1" dirty="0" smtClean="0">
                <a:latin typeface="Times New Roman" panose="02020603050405020304" pitchFamily="18" charset="0"/>
                <a:cs typeface="Times New Roman" panose="02020603050405020304" pitchFamily="18" charset="0"/>
              </a:rPr>
              <a:t>Front-Side of a CRC Card</a:t>
            </a:r>
          </a:p>
        </p:txBody>
      </p:sp>
      <p:sp>
        <p:nvSpPr>
          <p:cNvPr id="2" name="Content Placeholder 1"/>
          <p:cNvSpPr>
            <a:spLocks noGrp="1"/>
          </p:cNvSpPr>
          <p:nvPr>
            <p:ph idx="1"/>
          </p:nvPr>
        </p:nvSpPr>
        <p:spPr/>
        <p:txBody>
          <a:bodyPr/>
          <a:lstStyle/>
          <a:p>
            <a:endParaRPr lang="en-US"/>
          </a:p>
        </p:txBody>
      </p:sp>
      <p:pic>
        <p:nvPicPr>
          <p:cNvPr id="3" name="Picture 2"/>
          <p:cNvPicPr>
            <a:picLocks noChangeAspect="1"/>
          </p:cNvPicPr>
          <p:nvPr/>
        </p:nvPicPr>
        <p:blipFill rotWithShape="1">
          <a:blip r:embed="rId3"/>
          <a:srcRect l="40417" t="27870" r="30000" b="42248"/>
          <a:stretch/>
        </p:blipFill>
        <p:spPr>
          <a:xfrm>
            <a:off x="136877" y="1066800"/>
            <a:ext cx="8983693" cy="4877396"/>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548822" y="108645"/>
            <a:ext cx="8043333" cy="729555"/>
          </a:xfrm>
        </p:spPr>
        <p:txBody>
          <a:bodyPr/>
          <a:lstStyle/>
          <a:p>
            <a:pPr eaLnBrk="1" hangingPunct="1"/>
            <a:r>
              <a:rPr lang="en-US" sz="4000" b="1" dirty="0" smtClean="0">
                <a:latin typeface="Times New Roman" panose="02020603050405020304" pitchFamily="18" charset="0"/>
                <a:cs typeface="Times New Roman" panose="02020603050405020304" pitchFamily="18" charset="0"/>
              </a:rPr>
              <a:t>Front-Side of a CRC Card</a:t>
            </a:r>
          </a:p>
        </p:txBody>
      </p:sp>
      <p:sp>
        <p:nvSpPr>
          <p:cNvPr id="2" name="Content Placeholder 1"/>
          <p:cNvSpPr>
            <a:spLocks noGrp="1"/>
          </p:cNvSpPr>
          <p:nvPr>
            <p:ph idx="1"/>
          </p:nvPr>
        </p:nvSpPr>
        <p:spPr/>
        <p:txBody>
          <a:bodyPr/>
          <a:lstStyle/>
          <a:p>
            <a:endParaRPr lang="en-US"/>
          </a:p>
        </p:txBody>
      </p:sp>
      <p:pic>
        <p:nvPicPr>
          <p:cNvPr id="3" name="Picture 2"/>
          <p:cNvPicPr>
            <a:picLocks noChangeAspect="1"/>
          </p:cNvPicPr>
          <p:nvPr/>
        </p:nvPicPr>
        <p:blipFill rotWithShape="1">
          <a:blip r:embed="rId3"/>
          <a:srcRect l="40417" t="27870" r="30000" b="42248"/>
          <a:stretch/>
        </p:blipFill>
        <p:spPr>
          <a:xfrm>
            <a:off x="136877" y="1066800"/>
            <a:ext cx="8983693" cy="4877396"/>
          </a:xfrm>
          <a:prstGeom prst="rect">
            <a:avLst/>
          </a:prstGeom>
        </p:spPr>
      </p:pic>
    </p:spTree>
    <p:extLst>
      <p:ext uri="{BB962C8B-B14F-4D97-AF65-F5344CB8AC3E}">
        <p14:creationId xmlns:p14="http://schemas.microsoft.com/office/powerpoint/2010/main" val="4113414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822" y="108645"/>
            <a:ext cx="8043333" cy="729555"/>
          </a:xfrm>
        </p:spPr>
        <p:txBody>
          <a:bodyPr/>
          <a:lstStyle/>
          <a:p>
            <a:r>
              <a:rPr lang="en-US" b="1" dirty="0" smtClean="0">
                <a:latin typeface="Times New Roman" panose="02020603050405020304" pitchFamily="18" charset="0"/>
                <a:cs typeface="Times New Roman" panose="02020603050405020304" pitchFamily="18" charset="0"/>
              </a:rPr>
              <a:t>CRC Cards &amp; Role-Playing</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762001"/>
            <a:ext cx="8839200" cy="5410200"/>
          </a:xfrm>
        </p:spPr>
        <p:txBody>
          <a:bodyPr>
            <a:normAutofit/>
          </a:bodyPr>
          <a:lstStyle/>
          <a:p>
            <a:pPr>
              <a:spcBef>
                <a:spcPts val="600"/>
              </a:spcBef>
            </a:pPr>
            <a:r>
              <a:rPr lang="en-US" sz="4800" dirty="0" smtClean="0">
                <a:latin typeface="Times New Roman" panose="02020603050405020304" pitchFamily="18" charset="0"/>
                <a:cs typeface="Times New Roman" panose="02020603050405020304" pitchFamily="18" charset="0"/>
              </a:rPr>
              <a:t>An exercise to help discover additional objects, attributes, relationships &amp; operations</a:t>
            </a:r>
          </a:p>
          <a:p>
            <a:pPr>
              <a:spcBef>
                <a:spcPts val="600"/>
              </a:spcBef>
            </a:pPr>
            <a:r>
              <a:rPr lang="en-US" sz="4800" dirty="0" smtClean="0">
                <a:latin typeface="Times New Roman" panose="02020603050405020304" pitchFamily="18" charset="0"/>
                <a:cs typeface="Times New Roman" panose="02020603050405020304" pitchFamily="18" charset="0"/>
              </a:rPr>
              <a:t>Team members perform roles associated with the actors and objects previously identified</a:t>
            </a:r>
          </a:p>
          <a:p>
            <a:pPr>
              <a:spcBef>
                <a:spcPts val="600"/>
              </a:spcBef>
            </a:pPr>
            <a:r>
              <a:rPr lang="en-US" sz="4800" dirty="0" smtClean="0">
                <a:latin typeface="Times New Roman" panose="02020603050405020304" pitchFamily="18" charset="0"/>
                <a:cs typeface="Times New Roman" panose="02020603050405020304" pitchFamily="18" charset="0"/>
              </a:rPr>
              <a:t>Utilize activity diagrams</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31223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822" y="108645"/>
            <a:ext cx="8043333" cy="653355"/>
          </a:xfrm>
        </p:spPr>
        <p:txBody>
          <a:bodyPr/>
          <a:lstStyle/>
          <a:p>
            <a:r>
              <a:rPr lang="en-US" sz="4800" b="1" dirty="0" smtClean="0">
                <a:latin typeface="Times New Roman" panose="02020603050405020304" pitchFamily="18" charset="0"/>
                <a:cs typeface="Times New Roman" panose="02020603050405020304" pitchFamily="18" charset="0"/>
              </a:rPr>
              <a:t>Attributes</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685800"/>
            <a:ext cx="9144000" cy="5638800"/>
          </a:xfrm>
        </p:spPr>
        <p:txBody>
          <a:bodyPr/>
          <a:lstStyle/>
          <a:p>
            <a:pPr>
              <a:spcBef>
                <a:spcPts val="600"/>
              </a:spcBef>
            </a:pPr>
            <a:r>
              <a:rPr lang="en-US" sz="2800" dirty="0" smtClean="0">
                <a:latin typeface="Times New Roman" panose="02020603050405020304" pitchFamily="18" charset="0"/>
                <a:cs typeface="Times New Roman" panose="02020603050405020304" pitchFamily="18" charset="0"/>
              </a:rPr>
              <a:t>Properties of a class</a:t>
            </a:r>
          </a:p>
          <a:p>
            <a:pPr lvl="1">
              <a:spcBef>
                <a:spcPts val="600"/>
              </a:spcBef>
            </a:pPr>
            <a:r>
              <a:rPr lang="en-US" sz="2400" dirty="0" smtClean="0">
                <a:latin typeface="Times New Roman" panose="02020603050405020304" pitchFamily="18" charset="0"/>
                <a:cs typeface="Times New Roman" panose="02020603050405020304" pitchFamily="18" charset="0"/>
              </a:rPr>
              <a:t>Person: last name, first name, address, etc.</a:t>
            </a:r>
          </a:p>
          <a:p>
            <a:pPr lvl="1">
              <a:spcBef>
                <a:spcPts val="600"/>
              </a:spcBef>
            </a:pPr>
            <a:r>
              <a:rPr lang="en-US" sz="2400" dirty="0" smtClean="0">
                <a:latin typeface="Times New Roman" panose="02020603050405020304" pitchFamily="18" charset="0"/>
                <a:cs typeface="Times New Roman" panose="02020603050405020304" pitchFamily="18" charset="0"/>
              </a:rPr>
              <a:t>Attributes can be derived</a:t>
            </a:r>
          </a:p>
          <a:p>
            <a:pPr lvl="2">
              <a:spcBef>
                <a:spcPts val="600"/>
              </a:spcBef>
            </a:pPr>
            <a:r>
              <a:rPr lang="en-US" sz="2400" dirty="0" smtClean="0">
                <a:latin typeface="Times New Roman" panose="02020603050405020304" pitchFamily="18" charset="0"/>
                <a:cs typeface="Times New Roman" panose="02020603050405020304" pitchFamily="18" charset="0"/>
              </a:rPr>
              <a:t>Preceded with a slash (/) </a:t>
            </a:r>
          </a:p>
          <a:p>
            <a:pPr lvl="2">
              <a:spcBef>
                <a:spcPts val="600"/>
              </a:spcBef>
            </a:pPr>
            <a:r>
              <a:rPr lang="en-US" sz="2400" dirty="0" smtClean="0">
                <a:latin typeface="Times New Roman" panose="02020603050405020304" pitchFamily="18" charset="0"/>
                <a:cs typeface="Times New Roman" panose="02020603050405020304" pitchFamily="18" charset="0"/>
              </a:rPr>
              <a:t>e.g., age is derived from date of birth</a:t>
            </a:r>
          </a:p>
          <a:p>
            <a:pPr>
              <a:spcBef>
                <a:spcPts val="600"/>
              </a:spcBef>
            </a:pPr>
            <a:r>
              <a:rPr lang="en-US" sz="2800" dirty="0" smtClean="0">
                <a:latin typeface="Times New Roman" panose="02020603050405020304" pitchFamily="18" charset="0"/>
                <a:cs typeface="Times New Roman" panose="02020603050405020304" pitchFamily="18" charset="0"/>
              </a:rPr>
              <a:t>Visibility of an attribute:</a:t>
            </a:r>
          </a:p>
          <a:p>
            <a:pPr lvl="1">
              <a:spcBef>
                <a:spcPts val="600"/>
              </a:spcBef>
            </a:pPr>
            <a:r>
              <a:rPr lang="en-US" sz="2400" dirty="0" smtClean="0">
                <a:latin typeface="Times New Roman" panose="02020603050405020304" pitchFamily="18" charset="0"/>
                <a:cs typeface="Times New Roman" panose="02020603050405020304" pitchFamily="18" charset="0"/>
              </a:rPr>
              <a:t>Restricts </a:t>
            </a:r>
            <a:r>
              <a:rPr lang="en-US" sz="2400" dirty="0">
                <a:latin typeface="Times New Roman" panose="02020603050405020304" pitchFamily="18" charset="0"/>
                <a:cs typeface="Times New Roman" panose="02020603050405020304" pitchFamily="18" charset="0"/>
              </a:rPr>
              <a:t>access to </a:t>
            </a:r>
            <a:r>
              <a:rPr lang="en-US" sz="2400" dirty="0" smtClean="0">
                <a:latin typeface="Times New Roman" panose="02020603050405020304" pitchFamily="18" charset="0"/>
                <a:cs typeface="Times New Roman" panose="02020603050405020304" pitchFamily="18" charset="0"/>
              </a:rPr>
              <a:t>attributes to ensure consistency</a:t>
            </a:r>
          </a:p>
          <a:p>
            <a:pPr lvl="1">
              <a:spcBef>
                <a:spcPts val="600"/>
              </a:spcBef>
            </a:pPr>
            <a:r>
              <a:rPr lang="en-US" sz="2400" dirty="0">
                <a:latin typeface="Times New Roman" panose="02020603050405020304" pitchFamily="18" charset="0"/>
                <a:cs typeface="Times New Roman" panose="02020603050405020304" pitchFamily="18" charset="0"/>
              </a:rPr>
              <a:t>Public attributes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visible to all classes</a:t>
            </a:r>
          </a:p>
          <a:p>
            <a:pPr lvl="1">
              <a:spcBef>
                <a:spcPts val="600"/>
              </a:spcBef>
            </a:pPr>
            <a:r>
              <a:rPr lang="en-US" sz="2400" dirty="0">
                <a:latin typeface="Times New Roman" panose="02020603050405020304" pitchFamily="18" charset="0"/>
                <a:cs typeface="Times New Roman" panose="02020603050405020304" pitchFamily="18" charset="0"/>
              </a:rPr>
              <a:t>Private attributes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visible only to an instance of the class in which they are defined</a:t>
            </a:r>
          </a:p>
          <a:p>
            <a:pPr lvl="1">
              <a:spcBef>
                <a:spcPts val="600"/>
              </a:spcBef>
            </a:pPr>
            <a:r>
              <a:rPr lang="en-US" sz="2400" dirty="0">
                <a:latin typeface="Times New Roman" panose="02020603050405020304" pitchFamily="18" charset="0"/>
                <a:cs typeface="Times New Roman" panose="02020603050405020304" pitchFamily="18" charset="0"/>
              </a:rPr>
              <a:t>Protected attributes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visible only to an instance of the class in which they are defined </a:t>
            </a:r>
            <a:r>
              <a:rPr lang="en-US" sz="2400" dirty="0" smtClean="0">
                <a:latin typeface="Times New Roman" panose="02020603050405020304" pitchFamily="18" charset="0"/>
                <a:cs typeface="Times New Roman" panose="02020603050405020304" pitchFamily="18" charset="0"/>
              </a:rPr>
              <a:t>and its descendants</a:t>
            </a:r>
            <a:endParaRPr lang="en-US" sz="2400" dirty="0">
              <a:latin typeface="Times New Roman" panose="02020603050405020304" pitchFamily="18" charset="0"/>
              <a:cs typeface="Times New Roman" panose="02020603050405020304" pitchFamily="18" charset="0"/>
            </a:endParaRPr>
          </a:p>
          <a:p>
            <a:pPr lvl="1">
              <a:spcBef>
                <a:spcPts val="600"/>
              </a:spcBef>
            </a:pPr>
            <a:endParaRPr lang="en-US" sz="2400" dirty="0" smtClean="0">
              <a:latin typeface="Times New Roman" panose="02020603050405020304" pitchFamily="18" charset="0"/>
              <a:cs typeface="Times New Roman" panose="02020603050405020304" pitchFamily="18" charset="0"/>
            </a:endParaRPr>
          </a:p>
          <a:p>
            <a:pPr lvl="2"/>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36477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548822" y="108645"/>
            <a:ext cx="8043333" cy="653355"/>
          </a:xfrm>
        </p:spPr>
        <p:txBody>
          <a:bodyPr/>
          <a:lstStyle/>
          <a:p>
            <a:r>
              <a:rPr lang="en-US" sz="4800" b="1" dirty="0" smtClean="0">
                <a:latin typeface="Times New Roman" panose="02020603050405020304" pitchFamily="18" charset="0"/>
                <a:cs typeface="Times New Roman" panose="02020603050405020304" pitchFamily="18" charset="0"/>
              </a:rPr>
              <a:t>Operations</a:t>
            </a:r>
          </a:p>
        </p:txBody>
      </p:sp>
      <p:sp>
        <p:nvSpPr>
          <p:cNvPr id="25603" name="Content Placeholder 2"/>
          <p:cNvSpPr>
            <a:spLocks noGrp="1"/>
          </p:cNvSpPr>
          <p:nvPr>
            <p:ph idx="1"/>
          </p:nvPr>
        </p:nvSpPr>
        <p:spPr>
          <a:xfrm>
            <a:off x="76200" y="685800"/>
            <a:ext cx="9067800" cy="5562600"/>
          </a:xfrm>
        </p:spPr>
        <p:txBody>
          <a:bodyPr/>
          <a:lstStyle/>
          <a:p>
            <a:pPr eaLnBrk="1" hangingPunct="1">
              <a:spcBef>
                <a:spcPts val="600"/>
              </a:spcBef>
            </a:pPr>
            <a:r>
              <a:rPr lang="en-US" sz="3600" dirty="0" smtClean="0">
                <a:latin typeface="Times New Roman" panose="02020603050405020304" pitchFamily="18" charset="0"/>
                <a:cs typeface="Times New Roman" panose="02020603050405020304" pitchFamily="18" charset="0"/>
              </a:rPr>
              <a:t>Common operations are not shown</a:t>
            </a:r>
          </a:p>
          <a:p>
            <a:pPr lvl="1">
              <a:spcBef>
                <a:spcPts val="600"/>
              </a:spcBef>
            </a:pPr>
            <a:r>
              <a:rPr lang="en-US" sz="3200" dirty="0" smtClean="0">
                <a:latin typeface="Times New Roman" panose="02020603050405020304" pitchFamily="18" charset="0"/>
                <a:cs typeface="Times New Roman" panose="02020603050405020304" pitchFamily="18" charset="0"/>
              </a:rPr>
              <a:t>Create or delete an instance</a:t>
            </a:r>
          </a:p>
          <a:p>
            <a:pPr lvl="1">
              <a:spcBef>
                <a:spcPts val="600"/>
              </a:spcBef>
            </a:pPr>
            <a:r>
              <a:rPr lang="en-US" sz="3200" dirty="0" smtClean="0">
                <a:latin typeface="Times New Roman" panose="02020603050405020304" pitchFamily="18" charset="0"/>
                <a:cs typeface="Times New Roman" panose="02020603050405020304" pitchFamily="18" charset="0"/>
              </a:rPr>
              <a:t>Return or set a value</a:t>
            </a:r>
          </a:p>
          <a:p>
            <a:pPr eaLnBrk="1" hangingPunct="1">
              <a:spcBef>
                <a:spcPts val="600"/>
              </a:spcBef>
            </a:pPr>
            <a:r>
              <a:rPr lang="en-US" sz="3600" dirty="0" smtClean="0">
                <a:latin typeface="Times New Roman" panose="02020603050405020304" pitchFamily="18" charset="0"/>
                <a:cs typeface="Times New Roman" panose="02020603050405020304" pitchFamily="18" charset="0"/>
              </a:rPr>
              <a:t>Types of operations:</a:t>
            </a:r>
          </a:p>
          <a:p>
            <a:pPr lvl="1">
              <a:spcBef>
                <a:spcPts val="600"/>
              </a:spcBef>
            </a:pPr>
            <a:r>
              <a:rPr lang="en-US" sz="3200" dirty="0" smtClean="0">
                <a:latin typeface="Times New Roman" panose="02020603050405020304" pitchFamily="18" charset="0"/>
                <a:cs typeface="Times New Roman" panose="02020603050405020304" pitchFamily="18" charset="0"/>
              </a:rPr>
              <a:t>Constructor—creates an object</a:t>
            </a:r>
          </a:p>
          <a:p>
            <a:pPr lvl="1">
              <a:spcBef>
                <a:spcPts val="600"/>
              </a:spcBef>
            </a:pPr>
            <a:r>
              <a:rPr lang="en-US" sz="3200" dirty="0" smtClean="0">
                <a:latin typeface="Times New Roman" panose="02020603050405020304" pitchFamily="18" charset="0"/>
                <a:cs typeface="Times New Roman" panose="02020603050405020304" pitchFamily="18" charset="0"/>
              </a:rPr>
              <a:t>Query—makes information about the state of an object available</a:t>
            </a:r>
          </a:p>
          <a:p>
            <a:pPr lvl="1">
              <a:spcBef>
                <a:spcPts val="600"/>
              </a:spcBef>
            </a:pPr>
            <a:r>
              <a:rPr lang="en-US" sz="3200" dirty="0" smtClean="0">
                <a:latin typeface="Times New Roman" panose="02020603050405020304" pitchFamily="18" charset="0"/>
                <a:cs typeface="Times New Roman" panose="02020603050405020304" pitchFamily="18" charset="0"/>
              </a:rPr>
              <a:t>Update—changes values of some or all of an object’s attributes</a:t>
            </a:r>
          </a:p>
          <a:p>
            <a:pPr lvl="1">
              <a:spcBef>
                <a:spcPts val="600"/>
              </a:spcBef>
            </a:pPr>
            <a:r>
              <a:rPr lang="en-US" sz="3200" dirty="0" smtClean="0">
                <a:latin typeface="Times New Roman" panose="02020603050405020304" pitchFamily="18" charset="0"/>
                <a:cs typeface="Times New Roman" panose="02020603050405020304" pitchFamily="18" charset="0"/>
              </a:rPr>
              <a:t>Destructor—deletes or removes an object</a:t>
            </a:r>
          </a:p>
          <a:p>
            <a:pPr eaLnBrk="1" hangingPunct="1">
              <a:spcBef>
                <a:spcPts val="600"/>
              </a:spcBef>
            </a:pPr>
            <a:endParaRPr lang="en-US" sz="28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548822" y="108645"/>
            <a:ext cx="8043333" cy="794345"/>
          </a:xfrm>
        </p:spPr>
        <p:txBody>
          <a:bodyPr/>
          <a:lstStyle/>
          <a:p>
            <a:pPr eaLnBrk="1" hangingPunct="1"/>
            <a:r>
              <a:rPr lang="en-US" sz="4800" b="1" dirty="0" smtClean="0">
                <a:latin typeface="Times New Roman" panose="02020603050405020304" pitchFamily="18" charset="0"/>
                <a:cs typeface="Times New Roman" panose="02020603050405020304" pitchFamily="18" charset="0"/>
              </a:rPr>
              <a:t>Structural Models</a:t>
            </a:r>
          </a:p>
        </p:txBody>
      </p:sp>
      <p:sp>
        <p:nvSpPr>
          <p:cNvPr id="5" name="Content Placeholder 4"/>
          <p:cNvSpPr>
            <a:spLocks noGrp="1"/>
          </p:cNvSpPr>
          <p:nvPr>
            <p:ph idx="1"/>
          </p:nvPr>
        </p:nvSpPr>
        <p:spPr>
          <a:xfrm>
            <a:off x="228600" y="990601"/>
            <a:ext cx="8363555" cy="4953596"/>
          </a:xfrm>
        </p:spPr>
        <p:txBody>
          <a:bodyPr/>
          <a:lstStyle/>
          <a:p>
            <a:pPr indent="-1588" eaLnBrk="1" hangingPunct="1">
              <a:buFont typeface="Arial" charset="0"/>
              <a:buNone/>
              <a:defRPr/>
            </a:pPr>
            <a:r>
              <a:rPr lang="en-US" sz="3600" b="1" dirty="0" smtClean="0">
                <a:latin typeface="Times New Roman" panose="02020603050405020304" pitchFamily="18" charset="0"/>
                <a:cs typeface="Times New Roman" panose="02020603050405020304" pitchFamily="18" charset="0"/>
              </a:rPr>
              <a:t>Main goal</a:t>
            </a:r>
            <a:r>
              <a:rPr lang="en-US" sz="3600" dirty="0" smtClean="0">
                <a:latin typeface="Times New Roman" panose="02020603050405020304" pitchFamily="18" charset="0"/>
                <a:cs typeface="Times New Roman" panose="02020603050405020304" pitchFamily="18" charset="0"/>
              </a:rPr>
              <a:t>: to discover the key data contained in the problem domain and to build a structural model of the objects</a:t>
            </a:r>
          </a:p>
          <a:p>
            <a:pPr eaLnBrk="1" hangingPunct="1">
              <a:defRPr/>
            </a:pPr>
            <a:endParaRPr lang="en-US" sz="2800" dirty="0">
              <a:latin typeface="Times New Roman" panose="02020603050405020304" pitchFamily="18" charset="0"/>
              <a:cs typeface="Times New Roman" panose="02020603050405020304" pitchFamily="18" charset="0"/>
            </a:endParaRPr>
          </a:p>
        </p:txBody>
      </p:sp>
      <p:sp>
        <p:nvSpPr>
          <p:cNvPr id="6" name="Cloud 5"/>
          <p:cNvSpPr/>
          <p:nvPr/>
        </p:nvSpPr>
        <p:spPr>
          <a:xfrm>
            <a:off x="838200" y="3821113"/>
            <a:ext cx="2971800" cy="1905000"/>
          </a:xfrm>
          <a:prstGeom prst="cloud">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a:latin typeface="Times New Roman" panose="02020603050405020304" pitchFamily="18" charset="0"/>
              <a:cs typeface="Times New Roman" panose="02020603050405020304" pitchFamily="18" charset="0"/>
            </a:endParaRPr>
          </a:p>
        </p:txBody>
      </p:sp>
      <p:sp>
        <p:nvSpPr>
          <p:cNvPr id="7" name="Cloud 6"/>
          <p:cNvSpPr/>
          <p:nvPr/>
        </p:nvSpPr>
        <p:spPr>
          <a:xfrm>
            <a:off x="5715000" y="3744913"/>
            <a:ext cx="2590800" cy="1676400"/>
          </a:xfrm>
          <a:prstGeom prst="cloud">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a:latin typeface="Times New Roman" panose="02020603050405020304" pitchFamily="18" charset="0"/>
              <a:cs typeface="Times New Roman" panose="02020603050405020304" pitchFamily="18" charset="0"/>
            </a:endParaRPr>
          </a:p>
        </p:txBody>
      </p:sp>
      <p:sp>
        <p:nvSpPr>
          <p:cNvPr id="8" name="Curved Down Arrow 7"/>
          <p:cNvSpPr/>
          <p:nvPr/>
        </p:nvSpPr>
        <p:spPr>
          <a:xfrm>
            <a:off x="2438400" y="3440113"/>
            <a:ext cx="4267200" cy="9144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a:solidFill>
                <a:schemeClr val="tx1"/>
              </a:solidFill>
              <a:latin typeface="Times New Roman" panose="02020603050405020304" pitchFamily="18" charset="0"/>
              <a:cs typeface="Times New Roman" panose="02020603050405020304" pitchFamily="18" charset="0"/>
            </a:endParaRPr>
          </a:p>
        </p:txBody>
      </p:sp>
      <p:sp>
        <p:nvSpPr>
          <p:cNvPr id="14343" name="TextBox 8"/>
          <p:cNvSpPr txBox="1">
            <a:spLocks noChangeArrowheads="1"/>
          </p:cNvSpPr>
          <p:nvPr/>
        </p:nvSpPr>
        <p:spPr bwMode="auto">
          <a:xfrm>
            <a:off x="1449388" y="5726113"/>
            <a:ext cx="19415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latin typeface="Times New Roman" panose="02020603050405020304" pitchFamily="18" charset="0"/>
                <a:cs typeface="Times New Roman" panose="02020603050405020304" pitchFamily="18" charset="0"/>
              </a:rPr>
              <a:t>Problem Domain</a:t>
            </a:r>
          </a:p>
        </p:txBody>
      </p:sp>
      <p:sp>
        <p:nvSpPr>
          <p:cNvPr id="14344" name="TextBox 9"/>
          <p:cNvSpPr txBox="1">
            <a:spLocks noChangeArrowheads="1"/>
          </p:cNvSpPr>
          <p:nvPr/>
        </p:nvSpPr>
        <p:spPr bwMode="auto">
          <a:xfrm>
            <a:off x="6172200" y="5421313"/>
            <a:ext cx="19415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latin typeface="Times New Roman" panose="02020603050405020304" pitchFamily="18" charset="0"/>
                <a:cs typeface="Times New Roman" panose="02020603050405020304" pitchFamily="18" charset="0"/>
              </a:rPr>
              <a:t>Solution Domain</a:t>
            </a:r>
          </a:p>
        </p:txBody>
      </p:sp>
      <p:sp>
        <p:nvSpPr>
          <p:cNvPr id="11" name="Cube 10"/>
          <p:cNvSpPr/>
          <p:nvPr/>
        </p:nvSpPr>
        <p:spPr>
          <a:xfrm>
            <a:off x="2362200" y="4811713"/>
            <a:ext cx="381000" cy="381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a:latin typeface="Times New Roman" panose="02020603050405020304" pitchFamily="18" charset="0"/>
              <a:cs typeface="Times New Roman" panose="02020603050405020304" pitchFamily="18" charset="0"/>
            </a:endParaRPr>
          </a:p>
        </p:txBody>
      </p:sp>
      <p:pic>
        <p:nvPicPr>
          <p:cNvPr id="143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4202113"/>
            <a:ext cx="4841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3886200" y="3600450"/>
            <a:ext cx="1600118" cy="954107"/>
          </a:xfrm>
          <a:prstGeom prst="rect">
            <a:avLst/>
          </a:prstGeom>
          <a:noFill/>
        </p:spPr>
        <p:txBody>
          <a:bodyPr wrap="none">
            <a:spAutoFit/>
          </a:bodyPr>
          <a:lstStyle/>
          <a:p>
            <a:pPr>
              <a:defRPr/>
            </a:pPr>
            <a:r>
              <a:rPr lang="en-US" sz="2800" dirty="0">
                <a:solidFill>
                  <a:schemeClr val="accent3">
                    <a:lumMod val="75000"/>
                  </a:schemeClr>
                </a:solidFill>
                <a:latin typeface="Times New Roman" panose="02020603050405020304" pitchFamily="18" charset="0"/>
                <a:cs typeface="Times New Roman" panose="02020603050405020304" pitchFamily="18" charset="0"/>
              </a:rPr>
              <a:t>Structural</a:t>
            </a:r>
          </a:p>
          <a:p>
            <a:pPr>
              <a:defRPr/>
            </a:pPr>
            <a:r>
              <a:rPr lang="en-US" sz="2800" dirty="0">
                <a:solidFill>
                  <a:schemeClr val="accent3">
                    <a:lumMod val="75000"/>
                  </a:schemeClr>
                </a:solidFill>
                <a:latin typeface="Times New Roman" panose="02020603050405020304" pitchFamily="18" charset="0"/>
                <a:cs typeface="Times New Roman" panose="02020603050405020304" pitchFamily="18" charset="0"/>
              </a:rPr>
              <a:t>Modeling</a:t>
            </a:r>
          </a:p>
        </p:txBody>
      </p:sp>
      <p:pic>
        <p:nvPicPr>
          <p:cNvPr id="14348" name="Picture 13" descr="Slide1.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24600" y="4495800"/>
            <a:ext cx="687388"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9" name="Picture 14" descr="Slide2.jp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86600" y="4114800"/>
            <a:ext cx="6365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buFontTx/>
              <a:buNone/>
            </a:pPr>
            <a:endParaRPr lang="en-US" altLang="en-US" sz="6600" b="1" dirty="0" smtClean="0"/>
          </a:p>
          <a:p>
            <a:pPr marL="0" indent="0" algn="ctr">
              <a:buFontTx/>
              <a:buNone/>
            </a:pPr>
            <a:r>
              <a:rPr lang="en-US" altLang="en-US" sz="6600" b="1" dirty="0" smtClean="0"/>
              <a:t>What </a:t>
            </a:r>
            <a:r>
              <a:rPr lang="en-US" altLang="en-US" sz="6600" b="1" dirty="0"/>
              <a:t>is a method or behavior? </a:t>
            </a:r>
          </a:p>
        </p:txBody>
      </p:sp>
    </p:spTree>
    <p:extLst>
      <p:ext uri="{BB962C8B-B14F-4D97-AF65-F5344CB8AC3E}">
        <p14:creationId xmlns:p14="http://schemas.microsoft.com/office/powerpoint/2010/main" val="21072413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38" y="-71437"/>
            <a:ext cx="8572499" cy="6015633"/>
          </a:xfrm>
        </p:spPr>
        <p:txBody>
          <a:bodyPr/>
          <a:lstStyle/>
          <a:p>
            <a:pPr>
              <a:buNone/>
            </a:pPr>
            <a:r>
              <a:rPr lang="en-US" sz="3750" dirty="0"/>
              <a:t>Which of the following would most likely not be an example of an attribute?</a:t>
            </a:r>
          </a:p>
          <a:p>
            <a:pPr>
              <a:buNone/>
            </a:pPr>
            <a:r>
              <a:rPr lang="en-US" sz="3750" dirty="0"/>
              <a:t>a.	employee name</a:t>
            </a:r>
          </a:p>
          <a:p>
            <a:pPr>
              <a:buNone/>
            </a:pPr>
            <a:r>
              <a:rPr lang="en-US" sz="3750" dirty="0"/>
              <a:t>b. customer address</a:t>
            </a:r>
          </a:p>
          <a:p>
            <a:pPr>
              <a:buNone/>
            </a:pPr>
            <a:r>
              <a:rPr lang="en-US" sz="3750" dirty="0"/>
              <a:t>c.	stock number</a:t>
            </a:r>
          </a:p>
          <a:p>
            <a:pPr>
              <a:buNone/>
            </a:pPr>
            <a:r>
              <a:rPr lang="en-US" sz="3750" dirty="0"/>
              <a:t>d. ISBN number</a:t>
            </a:r>
          </a:p>
          <a:p>
            <a:pPr>
              <a:buNone/>
            </a:pPr>
            <a:r>
              <a:rPr lang="en-US" sz="3750" dirty="0"/>
              <a:t>e.	cancel appointment</a:t>
            </a:r>
          </a:p>
          <a:p>
            <a:pPr marL="0" indent="0">
              <a:buNone/>
            </a:pPr>
            <a:endParaRPr lang="en-US" dirty="0"/>
          </a:p>
        </p:txBody>
      </p:sp>
    </p:spTree>
    <p:extLst>
      <p:ext uri="{BB962C8B-B14F-4D97-AF65-F5344CB8AC3E}">
        <p14:creationId xmlns:p14="http://schemas.microsoft.com/office/powerpoint/2010/main" val="9934863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a:buNone/>
            </a:pPr>
            <a:r>
              <a:rPr lang="en-US" sz="3375" dirty="0"/>
              <a:t>Which of the following will be converted to methods in later phases of the SDLC?</a:t>
            </a:r>
          </a:p>
          <a:p>
            <a:pPr>
              <a:buNone/>
            </a:pPr>
            <a:r>
              <a:rPr lang="en-US" sz="3375" dirty="0"/>
              <a:t>a.	attributes</a:t>
            </a:r>
          </a:p>
          <a:p>
            <a:pPr>
              <a:buNone/>
            </a:pPr>
            <a:r>
              <a:rPr lang="en-US" sz="3375" dirty="0"/>
              <a:t>b.	operations </a:t>
            </a:r>
          </a:p>
          <a:p>
            <a:pPr>
              <a:buNone/>
            </a:pPr>
            <a:r>
              <a:rPr lang="en-US" sz="3375" dirty="0"/>
              <a:t>c.	classes</a:t>
            </a:r>
          </a:p>
          <a:p>
            <a:pPr>
              <a:buNone/>
            </a:pPr>
            <a:r>
              <a:rPr lang="en-US" sz="3375" dirty="0"/>
              <a:t>d.	objects</a:t>
            </a:r>
          </a:p>
          <a:p>
            <a:pPr>
              <a:buNone/>
            </a:pPr>
            <a:r>
              <a:rPr lang="en-US" sz="3375" dirty="0"/>
              <a:t>e.	abstract classes</a:t>
            </a:r>
          </a:p>
        </p:txBody>
      </p:sp>
    </p:spTree>
    <p:extLst>
      <p:ext uri="{BB962C8B-B14F-4D97-AF65-F5344CB8AC3E}">
        <p14:creationId xmlns:p14="http://schemas.microsoft.com/office/powerpoint/2010/main" val="8148185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lgn="ctr">
              <a:buFontTx/>
              <a:buNone/>
            </a:pPr>
            <a:endParaRPr lang="en-US" altLang="en-US" sz="7200" b="1" dirty="0" smtClean="0"/>
          </a:p>
          <a:p>
            <a:pPr marL="0" indent="0" algn="ctr">
              <a:buFontTx/>
              <a:buNone/>
            </a:pPr>
            <a:r>
              <a:rPr lang="en-US" altLang="en-US" sz="7200" b="1" dirty="0" smtClean="0"/>
              <a:t>What is Brainstorming?</a:t>
            </a:r>
          </a:p>
        </p:txBody>
      </p:sp>
    </p:spTree>
    <p:extLst>
      <p:ext uri="{BB962C8B-B14F-4D97-AF65-F5344CB8AC3E}">
        <p14:creationId xmlns:p14="http://schemas.microsoft.com/office/powerpoint/2010/main" val="20885945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buFontTx/>
              <a:buNone/>
            </a:pPr>
            <a:endParaRPr lang="en-US" altLang="en-US" sz="6600" b="1" dirty="0"/>
          </a:p>
          <a:p>
            <a:pPr marL="0" indent="0">
              <a:buFontTx/>
              <a:buNone/>
            </a:pPr>
            <a:r>
              <a:rPr lang="en-US" altLang="en-US" sz="6600" b="1" dirty="0"/>
              <a:t> What is an attribute? </a:t>
            </a:r>
          </a:p>
        </p:txBody>
      </p:sp>
    </p:spTree>
    <p:extLst>
      <p:ext uri="{BB962C8B-B14F-4D97-AF65-F5344CB8AC3E}">
        <p14:creationId xmlns:p14="http://schemas.microsoft.com/office/powerpoint/2010/main" val="12312324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822" y="108645"/>
            <a:ext cx="8043333" cy="729555"/>
          </a:xfrm>
        </p:spPr>
        <p:txBody>
          <a:bodyPr/>
          <a:lstStyle/>
          <a:p>
            <a:r>
              <a:rPr lang="en-US" b="1" dirty="0" smtClean="0">
                <a:latin typeface="Times New Roman" panose="02020603050405020304" pitchFamily="18" charset="0"/>
                <a:cs typeface="Times New Roman" panose="02020603050405020304" pitchFamily="18" charset="0"/>
              </a:rPr>
              <a:t>Association Classes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838200"/>
            <a:ext cx="8839200" cy="5181599"/>
          </a:xfrm>
        </p:spPr>
        <p:txBody>
          <a:bodyPr/>
          <a:lstStyle/>
          <a:p>
            <a:r>
              <a:rPr lang="en-US" sz="3600" dirty="0" smtClean="0">
                <a:latin typeface="Times New Roman" panose="02020603050405020304" pitchFamily="18" charset="0"/>
                <a:cs typeface="Times New Roman" panose="02020603050405020304" pitchFamily="18" charset="0"/>
              </a:rPr>
              <a:t>Common in many-to-many relationships</a:t>
            </a:r>
          </a:p>
          <a:p>
            <a:r>
              <a:rPr lang="en-US" sz="3600" dirty="0" smtClean="0">
                <a:latin typeface="Times New Roman" panose="02020603050405020304" pitchFamily="18" charset="0"/>
                <a:cs typeface="Times New Roman" panose="02020603050405020304" pitchFamily="18" charset="0"/>
              </a:rPr>
              <a:t>Used when attributes about the relationship between two classes needs to be recorded</a:t>
            </a:r>
          </a:p>
          <a:p>
            <a:pPr lvl="1"/>
            <a:r>
              <a:rPr lang="en-US" sz="3200" dirty="0" smtClean="0">
                <a:latin typeface="Times New Roman" panose="02020603050405020304" pitchFamily="18" charset="0"/>
                <a:cs typeface="Times New Roman" panose="02020603050405020304" pitchFamily="18" charset="0"/>
              </a:rPr>
              <a:t>Students are related to courses; a Grade class provides an attribute to describe this relationship</a:t>
            </a:r>
          </a:p>
          <a:p>
            <a:pPr lvl="1"/>
            <a:r>
              <a:rPr lang="en-US" sz="3200" dirty="0" smtClean="0">
                <a:latin typeface="Times New Roman" panose="02020603050405020304" pitchFamily="18" charset="0"/>
                <a:cs typeface="Times New Roman" panose="02020603050405020304" pitchFamily="18" charset="0"/>
              </a:rPr>
              <a:t>Illnesses are related to symptoms; a Treatment class provides an attribute to describe this relationship</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30656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19200" y="1219200"/>
            <a:ext cx="6781800" cy="4953000"/>
          </a:xfrm>
          <a:prstGeom prst="rect">
            <a:avLst/>
          </a:prstGeom>
          <a:solidFill>
            <a:srgbClr val="FFFFFF"/>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29699" name="Title 2"/>
          <p:cNvSpPr>
            <a:spLocks noGrp="1"/>
          </p:cNvSpPr>
          <p:nvPr>
            <p:ph type="title"/>
          </p:nvPr>
        </p:nvSpPr>
        <p:spPr>
          <a:xfrm>
            <a:off x="548822" y="108645"/>
            <a:ext cx="8043333" cy="729555"/>
          </a:xfrm>
        </p:spPr>
        <p:txBody>
          <a:bodyPr/>
          <a:lstStyle/>
          <a:p>
            <a:pPr eaLnBrk="1" hangingPunct="1"/>
            <a:r>
              <a:rPr lang="en-US" b="1" dirty="0" smtClean="0">
                <a:latin typeface="Times New Roman" panose="02020603050405020304" pitchFamily="18" charset="0"/>
                <a:cs typeface="Times New Roman" panose="02020603050405020304" pitchFamily="18" charset="0"/>
              </a:rPr>
              <a:t>Sample Class Diagram</a:t>
            </a:r>
          </a:p>
        </p:txBody>
      </p:sp>
      <p:pic>
        <p:nvPicPr>
          <p:cNvPr id="7" name="Content Placeholder 6"/>
          <p:cNvPicPr>
            <a:picLocks noGrp="1"/>
          </p:cNvPicPr>
          <p:nvPr>
            <p:ph idx="1"/>
          </p:nvPr>
        </p:nvPicPr>
        <p:blipFill>
          <a:blip r:embed="rId3"/>
          <a:stretch>
            <a:fillRect/>
          </a:stretch>
        </p:blipFill>
        <p:spPr>
          <a:xfrm rot="5400000">
            <a:off x="2230086" y="436917"/>
            <a:ext cx="4760028" cy="6629400"/>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19200" y="1447800"/>
            <a:ext cx="6705600" cy="4800600"/>
          </a:xfrm>
          <a:prstGeom prst="rect">
            <a:avLst/>
          </a:prstGeom>
          <a:solidFill>
            <a:srgbClr val="FFFFFF"/>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747" name="Title 1"/>
          <p:cNvSpPr>
            <a:spLocks noGrp="1"/>
          </p:cNvSpPr>
          <p:nvPr>
            <p:ph type="title"/>
          </p:nvPr>
        </p:nvSpPr>
        <p:spPr>
          <a:xfrm>
            <a:off x="548822" y="108645"/>
            <a:ext cx="8043333" cy="958155"/>
          </a:xfrm>
        </p:spPr>
        <p:txBody>
          <a:bodyPr/>
          <a:lstStyle/>
          <a:p>
            <a:pPr eaLnBrk="1" hangingPunct="1"/>
            <a:r>
              <a:rPr lang="en-US" sz="4400" b="1" dirty="0" smtClean="0">
                <a:latin typeface="Times New Roman" panose="02020603050405020304" pitchFamily="18" charset="0"/>
                <a:cs typeface="Times New Roman" panose="02020603050405020304" pitchFamily="18" charset="0"/>
              </a:rPr>
              <a:t>Example Object Diagram</a:t>
            </a:r>
          </a:p>
        </p:txBody>
      </p:sp>
      <p:pic>
        <p:nvPicPr>
          <p:cNvPr id="7" name="Content Placeholder 6"/>
          <p:cNvPicPr>
            <a:picLocks noGrp="1"/>
          </p:cNvPicPr>
          <p:nvPr>
            <p:ph idx="1"/>
          </p:nvPr>
        </p:nvPicPr>
        <p:blipFill>
          <a:blip r:embed="rId3"/>
          <a:stretch>
            <a:fillRect/>
          </a:stretch>
        </p:blipFill>
        <p:spPr>
          <a:xfrm>
            <a:off x="1295400" y="1447800"/>
            <a:ext cx="6553200" cy="4795652"/>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548822" y="108645"/>
            <a:ext cx="8043333" cy="729555"/>
          </a:xfrm>
        </p:spPr>
        <p:txBody>
          <a:bodyPr/>
          <a:lstStyle/>
          <a:p>
            <a:pPr eaLnBrk="1" hangingPunct="1"/>
            <a:r>
              <a:rPr lang="en-US" b="1" dirty="0" smtClean="0">
                <a:latin typeface="Times New Roman" panose="02020603050405020304" pitchFamily="18" charset="0"/>
                <a:cs typeface="Times New Roman" panose="02020603050405020304" pitchFamily="18" charset="0"/>
              </a:rPr>
              <a:t>7 Steps to Structural Models</a:t>
            </a:r>
          </a:p>
        </p:txBody>
      </p:sp>
      <p:sp>
        <p:nvSpPr>
          <p:cNvPr id="35843" name="Content Placeholder 2"/>
          <p:cNvSpPr>
            <a:spLocks noGrp="1"/>
          </p:cNvSpPr>
          <p:nvPr>
            <p:ph idx="1"/>
          </p:nvPr>
        </p:nvSpPr>
        <p:spPr>
          <a:xfrm>
            <a:off x="76200" y="762000"/>
            <a:ext cx="8991600" cy="5333999"/>
          </a:xfrm>
        </p:spPr>
        <p:txBody>
          <a:bodyPr/>
          <a:lstStyle/>
          <a:p>
            <a:pPr marL="514350" indent="-514350" eaLnBrk="1" hangingPunct="1">
              <a:spcBef>
                <a:spcPts val="600"/>
              </a:spcBef>
              <a:buFont typeface="Calibri" pitchFamily="34" charset="0"/>
              <a:buAutoNum type="arabicPeriod"/>
            </a:pPr>
            <a:r>
              <a:rPr lang="en-US" sz="3200" dirty="0" smtClean="0">
                <a:latin typeface="Times New Roman" panose="02020603050405020304" pitchFamily="18" charset="0"/>
                <a:cs typeface="Times New Roman" panose="02020603050405020304" pitchFamily="18" charset="0"/>
              </a:rPr>
              <a:t>Create CRC Cards</a:t>
            </a:r>
          </a:p>
          <a:p>
            <a:pPr marL="514350" indent="-514350" eaLnBrk="1" hangingPunct="1">
              <a:spcBef>
                <a:spcPts val="600"/>
              </a:spcBef>
              <a:buFont typeface="Calibri" pitchFamily="34" charset="0"/>
              <a:buAutoNum type="arabicPeriod"/>
            </a:pPr>
            <a:r>
              <a:rPr lang="en-US" sz="3200" dirty="0" smtClean="0">
                <a:latin typeface="Times New Roman" panose="02020603050405020304" pitchFamily="18" charset="0"/>
                <a:cs typeface="Times New Roman" panose="02020603050405020304" pitchFamily="18" charset="0"/>
              </a:rPr>
              <a:t>Review CRC Cards &amp; identify missing objects, attributes, operations and/or relationships</a:t>
            </a:r>
          </a:p>
          <a:p>
            <a:pPr marL="514350" indent="-514350" eaLnBrk="1" hangingPunct="1">
              <a:spcBef>
                <a:spcPts val="600"/>
              </a:spcBef>
              <a:buFont typeface="Calibri" pitchFamily="34" charset="0"/>
              <a:buAutoNum type="arabicPeriod"/>
            </a:pPr>
            <a:r>
              <a:rPr lang="en-US" sz="3200" dirty="0" smtClean="0">
                <a:latin typeface="Times New Roman" panose="02020603050405020304" pitchFamily="18" charset="0"/>
                <a:cs typeface="Times New Roman" panose="02020603050405020304" pitchFamily="18" charset="0"/>
              </a:rPr>
              <a:t>Role-play the CRC cards—look for breakdowns &amp; correct; create new cards as necessary</a:t>
            </a:r>
          </a:p>
          <a:p>
            <a:pPr marL="514350" indent="-514350" eaLnBrk="1" hangingPunct="1">
              <a:spcBef>
                <a:spcPts val="600"/>
              </a:spcBef>
              <a:buFont typeface="Calibri" pitchFamily="34" charset="0"/>
              <a:buAutoNum type="arabicPeriod"/>
            </a:pPr>
            <a:r>
              <a:rPr lang="en-US" sz="3200" dirty="0" smtClean="0">
                <a:latin typeface="Times New Roman" panose="02020603050405020304" pitchFamily="18" charset="0"/>
                <a:cs typeface="Times New Roman" panose="02020603050405020304" pitchFamily="18" charset="0"/>
              </a:rPr>
              <a:t>Create the class diagram</a:t>
            </a:r>
          </a:p>
          <a:p>
            <a:pPr marL="514350" indent="-514350" eaLnBrk="1" hangingPunct="1">
              <a:spcBef>
                <a:spcPts val="600"/>
              </a:spcBef>
              <a:buFont typeface="Calibri" pitchFamily="34" charset="0"/>
              <a:buAutoNum type="arabicPeriod"/>
            </a:pPr>
            <a:r>
              <a:rPr lang="en-US" sz="3200" dirty="0" smtClean="0">
                <a:latin typeface="Times New Roman" panose="02020603050405020304" pitchFamily="18" charset="0"/>
                <a:cs typeface="Times New Roman" panose="02020603050405020304" pitchFamily="18" charset="0"/>
              </a:rPr>
              <a:t>Review the class diagram—remove unnecessary classes, attributes, operations and/or relationships</a:t>
            </a:r>
          </a:p>
          <a:p>
            <a:pPr marL="514350" indent="-514350" eaLnBrk="1" hangingPunct="1">
              <a:spcBef>
                <a:spcPts val="600"/>
              </a:spcBef>
              <a:buFont typeface="Calibri" pitchFamily="34" charset="0"/>
              <a:buAutoNum type="arabicPeriod"/>
            </a:pPr>
            <a:r>
              <a:rPr lang="en-US" sz="3200" dirty="0" smtClean="0">
                <a:latin typeface="Times New Roman" panose="02020603050405020304" pitchFamily="18" charset="0"/>
                <a:cs typeface="Times New Roman" panose="02020603050405020304" pitchFamily="18" charset="0"/>
              </a:rPr>
              <a:t>Incorporate patterns</a:t>
            </a:r>
          </a:p>
          <a:p>
            <a:pPr marL="514350" indent="-514350" eaLnBrk="1" hangingPunct="1">
              <a:spcBef>
                <a:spcPts val="600"/>
              </a:spcBef>
              <a:buFont typeface="Calibri" pitchFamily="34" charset="0"/>
              <a:buAutoNum type="arabicPeriod"/>
            </a:pPr>
            <a:r>
              <a:rPr lang="en-US" sz="3200" dirty="0" smtClean="0">
                <a:latin typeface="Times New Roman" panose="02020603050405020304" pitchFamily="18" charset="0"/>
                <a:cs typeface="Times New Roman" panose="02020603050405020304" pitchFamily="18" charset="0"/>
              </a:rPr>
              <a:t>Review and validate the model</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Verifying &amp; Validating the Model</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1295400"/>
            <a:ext cx="8991600" cy="4876799"/>
          </a:xfrm>
        </p:spPr>
        <p:txBody>
          <a:bodyPr/>
          <a:lstStyle/>
          <a:p>
            <a:r>
              <a:rPr lang="en-US" sz="2800" dirty="0" smtClean="0">
                <a:latin typeface="Times New Roman" panose="02020603050405020304" pitchFamily="18" charset="0"/>
                <a:cs typeface="Times New Roman" panose="02020603050405020304" pitchFamily="18" charset="0"/>
              </a:rPr>
              <a:t>Analyst presents to developers &amp; users</a:t>
            </a:r>
          </a:p>
          <a:p>
            <a:pPr lvl="1"/>
            <a:r>
              <a:rPr lang="en-US" sz="2400" dirty="0" smtClean="0">
                <a:latin typeface="Times New Roman" panose="02020603050405020304" pitchFamily="18" charset="0"/>
                <a:cs typeface="Times New Roman" panose="02020603050405020304" pitchFamily="18" charset="0"/>
              </a:rPr>
              <a:t>Walks through the model</a:t>
            </a:r>
          </a:p>
          <a:p>
            <a:pPr lvl="1"/>
            <a:r>
              <a:rPr lang="en-US" sz="2400" dirty="0" smtClean="0">
                <a:latin typeface="Times New Roman" panose="02020603050405020304" pitchFamily="18" charset="0"/>
                <a:cs typeface="Times New Roman" panose="02020603050405020304" pitchFamily="18" charset="0"/>
              </a:rPr>
              <a:t>Provides explanations &amp; reasoning behind each class</a:t>
            </a:r>
          </a:p>
          <a:p>
            <a:pPr>
              <a:spcBef>
                <a:spcPts val="600"/>
              </a:spcBef>
            </a:pPr>
            <a:r>
              <a:rPr lang="en-US" sz="2800" dirty="0" smtClean="0">
                <a:latin typeface="Times New Roman" panose="02020603050405020304" pitchFamily="18" charset="0"/>
                <a:cs typeface="Times New Roman" panose="02020603050405020304" pitchFamily="18" charset="0"/>
              </a:rPr>
              <a:t>Rules</a:t>
            </a:r>
          </a:p>
          <a:p>
            <a:pPr marL="805575" lvl="1" indent="-457200">
              <a:buFont typeface="+mj-lt"/>
              <a:buAutoNum type="arabicPeriod"/>
            </a:pPr>
            <a:r>
              <a:rPr lang="en-US" sz="2400" dirty="0" smtClean="0">
                <a:latin typeface="Times New Roman" panose="02020603050405020304" pitchFamily="18" charset="0"/>
                <a:cs typeface="Times New Roman" panose="02020603050405020304" pitchFamily="18" charset="0"/>
              </a:rPr>
              <a:t>Each CRC card is associated with a class</a:t>
            </a:r>
          </a:p>
          <a:p>
            <a:pPr marL="805575" lvl="1" indent="-457200">
              <a:buFont typeface="+mj-lt"/>
              <a:buAutoNum type="arabicPeriod"/>
            </a:pPr>
            <a:r>
              <a:rPr lang="en-US" sz="2400" dirty="0" smtClean="0">
                <a:latin typeface="Times New Roman" panose="02020603050405020304" pitchFamily="18" charset="0"/>
                <a:cs typeface="Times New Roman" panose="02020603050405020304" pitchFamily="18" charset="0"/>
              </a:rPr>
              <a:t>Responsibilities on the </a:t>
            </a:r>
            <a:r>
              <a:rPr lang="en-US" sz="2400" dirty="0">
                <a:latin typeface="Times New Roman" panose="02020603050405020304" pitchFamily="18" charset="0"/>
                <a:cs typeface="Times New Roman" panose="02020603050405020304" pitchFamily="18" charset="0"/>
              </a:rPr>
              <a:t>front of the </a:t>
            </a:r>
            <a:r>
              <a:rPr lang="en-US" sz="2400" dirty="0" smtClean="0">
                <a:latin typeface="Times New Roman" panose="02020603050405020304" pitchFamily="18" charset="0"/>
                <a:cs typeface="Times New Roman" panose="02020603050405020304" pitchFamily="18" charset="0"/>
              </a:rPr>
              <a:t>card are included as operations on the class diagram</a:t>
            </a:r>
          </a:p>
          <a:p>
            <a:pPr marL="805575" lvl="1" indent="-457200">
              <a:buFont typeface="+mj-lt"/>
              <a:buAutoNum type="arabicPeriod"/>
            </a:pPr>
            <a:r>
              <a:rPr lang="en-US" sz="2400" dirty="0" smtClean="0">
                <a:latin typeface="Times New Roman" panose="02020603050405020304" pitchFamily="18" charset="0"/>
                <a:cs typeface="Times New Roman" panose="02020603050405020304" pitchFamily="18" charset="0"/>
              </a:rPr>
              <a:t>Collaborators on the front of the card imply a relationship on the back of the card</a:t>
            </a:r>
          </a:p>
          <a:p>
            <a:pPr marL="805575" lvl="1" indent="-457200">
              <a:buFont typeface="+mj-lt"/>
              <a:buAutoNum type="arabicPeriod"/>
            </a:pPr>
            <a:r>
              <a:rPr lang="en-US" sz="2400" dirty="0" smtClean="0">
                <a:latin typeface="Times New Roman" panose="02020603050405020304" pitchFamily="18" charset="0"/>
                <a:cs typeface="Times New Roman" panose="02020603050405020304" pitchFamily="18" charset="0"/>
              </a:rPr>
              <a:t>Attributes on the back of the card are listed as attributes on the class diagram</a:t>
            </a:r>
          </a:p>
        </p:txBody>
      </p:sp>
    </p:spTree>
    <p:extLst>
      <p:ext uri="{BB962C8B-B14F-4D97-AF65-F5344CB8AC3E}">
        <p14:creationId xmlns:p14="http://schemas.microsoft.com/office/powerpoint/2010/main" val="1906829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548822" y="108645"/>
            <a:ext cx="8043333" cy="881955"/>
          </a:xfrm>
        </p:spPr>
        <p:txBody>
          <a:bodyPr/>
          <a:lstStyle/>
          <a:p>
            <a:pPr eaLnBrk="1" hangingPunct="1"/>
            <a:r>
              <a:rPr lang="en-US" dirty="0" smtClean="0">
                <a:latin typeface="Times New Roman" panose="02020603050405020304" pitchFamily="18" charset="0"/>
                <a:cs typeface="Times New Roman" panose="02020603050405020304" pitchFamily="18" charset="0"/>
              </a:rPr>
              <a:t>Classes, Attributes, &amp; Operations</a:t>
            </a:r>
          </a:p>
        </p:txBody>
      </p:sp>
      <p:sp>
        <p:nvSpPr>
          <p:cNvPr id="16387" name="Content Placeholder 2"/>
          <p:cNvSpPr>
            <a:spLocks noGrp="1"/>
          </p:cNvSpPr>
          <p:nvPr>
            <p:ph idx="1"/>
          </p:nvPr>
        </p:nvSpPr>
        <p:spPr>
          <a:xfrm>
            <a:off x="3524996" y="1143000"/>
            <a:ext cx="5619003" cy="4983163"/>
          </a:xfrm>
        </p:spPr>
        <p:txBody>
          <a:bodyPr/>
          <a:lstStyle/>
          <a:p>
            <a:pPr eaLnBrk="1" hangingPunct="1"/>
            <a:r>
              <a:rPr lang="en-US" sz="2800" dirty="0" smtClean="0">
                <a:latin typeface="Times New Roman" panose="02020603050405020304" pitchFamily="18" charset="0"/>
                <a:cs typeface="Times New Roman" panose="02020603050405020304" pitchFamily="18" charset="0"/>
              </a:rPr>
              <a:t>Classes</a:t>
            </a:r>
          </a:p>
          <a:p>
            <a:pPr marL="463550" lvl="1" indent="-6350" eaLnBrk="1" hangingPunct="1">
              <a:buFont typeface="Arial" charset="0"/>
              <a:buChar char="•"/>
            </a:pPr>
            <a:r>
              <a:rPr lang="en-US" sz="2800" dirty="0" smtClean="0">
                <a:latin typeface="Times New Roman" panose="02020603050405020304" pitchFamily="18" charset="0"/>
                <a:cs typeface="Times New Roman" panose="02020603050405020304" pitchFamily="18" charset="0"/>
              </a:rPr>
              <a:t>Templates for instances of people, places, or things</a:t>
            </a:r>
          </a:p>
          <a:p>
            <a:pPr eaLnBrk="1" hangingPunct="1"/>
            <a:r>
              <a:rPr lang="en-US" sz="2800" dirty="0" smtClean="0">
                <a:latin typeface="Times New Roman" panose="02020603050405020304" pitchFamily="18" charset="0"/>
                <a:cs typeface="Times New Roman" panose="02020603050405020304" pitchFamily="18" charset="0"/>
              </a:rPr>
              <a:t>Attributes</a:t>
            </a:r>
          </a:p>
          <a:p>
            <a:pPr marL="463550" lvl="1" indent="-6350" eaLnBrk="1" hangingPunct="1">
              <a:buFont typeface="Arial" charset="0"/>
              <a:buChar char="•"/>
            </a:pPr>
            <a:r>
              <a:rPr lang="en-US" sz="2800" dirty="0" smtClean="0">
                <a:latin typeface="Times New Roman" panose="02020603050405020304" pitchFamily="18" charset="0"/>
                <a:cs typeface="Times New Roman" panose="02020603050405020304" pitchFamily="18" charset="0"/>
              </a:rPr>
              <a:t>Properties that describe the state of an instance of a class (an object)</a:t>
            </a:r>
            <a:endParaRPr lang="en-US" sz="2400" dirty="0" smtClean="0">
              <a:latin typeface="Times New Roman" panose="02020603050405020304" pitchFamily="18" charset="0"/>
              <a:cs typeface="Times New Roman" panose="02020603050405020304" pitchFamily="18" charset="0"/>
            </a:endParaRPr>
          </a:p>
          <a:p>
            <a:pPr eaLnBrk="1" hangingPunct="1"/>
            <a:r>
              <a:rPr lang="en-US" sz="2800" dirty="0" smtClean="0">
                <a:latin typeface="Times New Roman" panose="02020603050405020304" pitchFamily="18" charset="0"/>
                <a:cs typeface="Times New Roman" panose="02020603050405020304" pitchFamily="18" charset="0"/>
              </a:rPr>
              <a:t>Operations</a:t>
            </a:r>
          </a:p>
          <a:p>
            <a:pPr marL="463550" lvl="1" indent="-6350" eaLnBrk="1" hangingPunct="1">
              <a:buFont typeface="Arial" charset="0"/>
              <a:buChar char="•"/>
            </a:pPr>
            <a:r>
              <a:rPr lang="en-US" sz="2800" dirty="0" smtClean="0">
                <a:latin typeface="Times New Roman" panose="02020603050405020304" pitchFamily="18" charset="0"/>
                <a:cs typeface="Times New Roman" panose="02020603050405020304" pitchFamily="18" charset="0"/>
              </a:rPr>
              <a:t>Actions or functions that a class can perform</a:t>
            </a:r>
          </a:p>
        </p:txBody>
      </p:sp>
      <p:pic>
        <p:nvPicPr>
          <p:cNvPr id="5" name="Picture 4" descr="Slide2.jpg"/>
          <p:cNvPicPr>
            <a:picLocks noChangeAspect="1"/>
          </p:cNvPicPr>
          <p:nvPr/>
        </p:nvPicPr>
        <p:blipFill>
          <a:blip r:embed="rId3"/>
          <a:stretch>
            <a:fillRect/>
          </a:stretch>
        </p:blipFill>
        <p:spPr>
          <a:xfrm>
            <a:off x="914400" y="2505075"/>
            <a:ext cx="1838325" cy="1762125"/>
          </a:xfrm>
          <a:prstGeom prst="rect">
            <a:avLst/>
          </a:prstGeom>
          <a:effectLst>
            <a:outerShdw blurRad="50800" dist="38100" dir="2700000" algn="tl" rotWithShape="0">
              <a:prstClr val="black">
                <a:alpha val="40000"/>
              </a:prstClr>
            </a:outerShdw>
          </a:effectLst>
        </p:spPr>
      </p:pic>
      <p:sp>
        <p:nvSpPr>
          <p:cNvPr id="13" name="Right Arrow 12"/>
          <p:cNvSpPr/>
          <p:nvPr/>
        </p:nvSpPr>
        <p:spPr>
          <a:xfrm rot="9026322">
            <a:off x="2757488" y="2093913"/>
            <a:ext cx="838200" cy="228600"/>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14" name="Right Arrow 13"/>
          <p:cNvSpPr/>
          <p:nvPr/>
        </p:nvSpPr>
        <p:spPr>
          <a:xfrm rot="11426290">
            <a:off x="2824163" y="3063875"/>
            <a:ext cx="685800" cy="228600"/>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
        <p:nvSpPr>
          <p:cNvPr id="15" name="Right Arrow 14"/>
          <p:cNvSpPr/>
          <p:nvPr/>
        </p:nvSpPr>
        <p:spPr>
          <a:xfrm rot="12941288">
            <a:off x="2894013" y="4292600"/>
            <a:ext cx="685800" cy="228600"/>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lgn="ctr">
              <a:buFontTx/>
              <a:buNone/>
            </a:pPr>
            <a:endParaRPr lang="en-US" altLang="en-US" sz="6600" b="1" dirty="0" smtClean="0"/>
          </a:p>
          <a:p>
            <a:pPr marL="0" indent="0" algn="ctr">
              <a:buFontTx/>
              <a:buNone/>
            </a:pPr>
            <a:r>
              <a:rPr lang="en-US" altLang="en-US" sz="6600" b="1" dirty="0" smtClean="0"/>
              <a:t>Read Mini case #1 on Pages #200 &amp; #201</a:t>
            </a:r>
          </a:p>
        </p:txBody>
      </p:sp>
    </p:spTree>
    <p:extLst>
      <p:ext uri="{BB962C8B-B14F-4D97-AF65-F5344CB8AC3E}">
        <p14:creationId xmlns:p14="http://schemas.microsoft.com/office/powerpoint/2010/main" val="36869596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lgn="ctr">
              <a:buFontTx/>
              <a:buNone/>
            </a:pPr>
            <a:endParaRPr lang="en-US" altLang="en-US" sz="6600" b="1" dirty="0" smtClean="0"/>
          </a:p>
          <a:p>
            <a:pPr marL="0" indent="0" algn="ctr">
              <a:buFontTx/>
              <a:buNone/>
            </a:pPr>
            <a:r>
              <a:rPr lang="en-US" altLang="en-US" sz="6600" b="1" dirty="0" smtClean="0"/>
              <a:t>What is your response to the director of operations?</a:t>
            </a:r>
          </a:p>
        </p:txBody>
      </p:sp>
    </p:spTree>
    <p:extLst>
      <p:ext uri="{BB962C8B-B14F-4D97-AF65-F5344CB8AC3E}">
        <p14:creationId xmlns:p14="http://schemas.microsoft.com/office/powerpoint/2010/main" val="15359338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Number Placeholder 3"/>
          <p:cNvSpPr>
            <a:spLocks noGrp="1"/>
          </p:cNvSpPr>
          <p:nvPr>
            <p:ph type="sldNum" sz="quarter" idx="4294967295"/>
          </p:nvPr>
        </p:nvSpPr>
        <p:spPr>
          <a:xfrm>
            <a:off x="0" y="6229350"/>
            <a:ext cx="9144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defRPr>
            </a:lvl1pPr>
            <a:lvl2pPr marL="742950" indent="-285750">
              <a:spcBef>
                <a:spcPct val="20000"/>
              </a:spcBef>
              <a:buClr>
                <a:srgbClr val="660066"/>
              </a:buClr>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400" smtClean="0">
                <a:solidFill>
                  <a:schemeClr val="bg1"/>
                </a:solidFill>
              </a:rPr>
              <a:t>3-</a:t>
            </a:r>
            <a:fld id="{B6EA58A7-E0AC-4E3B-89F1-E6817067ABF3}" type="slidenum">
              <a:rPr lang="en-US" altLang="en-US" sz="1400" smtClean="0">
                <a:solidFill>
                  <a:schemeClr val="bg1"/>
                </a:solidFill>
              </a:rPr>
              <a:pPr>
                <a:spcBef>
                  <a:spcPct val="0"/>
                </a:spcBef>
                <a:buClrTx/>
                <a:buFontTx/>
                <a:buNone/>
              </a:pPr>
              <a:t>52</a:t>
            </a:fld>
            <a:endParaRPr lang="en-US" altLang="en-US" sz="1400" smtClean="0">
              <a:solidFill>
                <a:schemeClr val="bg1"/>
              </a:solidFill>
            </a:endParaRPr>
          </a:p>
        </p:txBody>
      </p:sp>
      <p:sp>
        <p:nvSpPr>
          <p:cNvPr id="143363" name="Rectangle 2"/>
          <p:cNvSpPr>
            <a:spLocks noGrp="1" noChangeArrowheads="1"/>
          </p:cNvSpPr>
          <p:nvPr>
            <p:ph type="title"/>
          </p:nvPr>
        </p:nvSpPr>
        <p:spPr>
          <a:xfrm>
            <a:off x="914400" y="152400"/>
            <a:ext cx="8077200" cy="762000"/>
          </a:xfrm>
        </p:spPr>
        <p:txBody>
          <a:bodyPr/>
          <a:lstStyle/>
          <a:p>
            <a:pPr algn="ctr" eaLnBrk="1" hangingPunct="1"/>
            <a:r>
              <a:rPr lang="en-US" altLang="en-US" smtClean="0"/>
              <a:t>Coastline Systems Consulting</a:t>
            </a:r>
          </a:p>
        </p:txBody>
      </p:sp>
      <p:sp>
        <p:nvSpPr>
          <p:cNvPr id="143364" name="Rectangle 3"/>
          <p:cNvSpPr>
            <a:spLocks noGrp="1" noChangeArrowheads="1"/>
          </p:cNvSpPr>
          <p:nvPr>
            <p:ph type="body" idx="1"/>
          </p:nvPr>
        </p:nvSpPr>
        <p:spPr>
          <a:xfrm>
            <a:off x="533400" y="1143000"/>
            <a:ext cx="8077200" cy="5181600"/>
          </a:xfrm>
        </p:spPr>
        <p:txBody>
          <a:bodyPr/>
          <a:lstStyle/>
          <a:p>
            <a:pPr algn="ctr">
              <a:buFontTx/>
              <a:buNone/>
            </a:pPr>
            <a:endParaRPr lang="en-US" altLang="en-US" sz="2800" b="1" smtClean="0"/>
          </a:p>
          <a:p>
            <a:pPr algn="ctr">
              <a:buFontTx/>
              <a:buNone/>
            </a:pPr>
            <a:r>
              <a:rPr lang="en-US" altLang="en-US" sz="6000" b="1" smtClean="0"/>
              <a:t>Read </a:t>
            </a:r>
          </a:p>
          <a:p>
            <a:pPr algn="ctr">
              <a:buFontTx/>
              <a:buNone/>
            </a:pPr>
            <a:r>
              <a:rPr lang="en-US" altLang="en-US" sz="6000" b="1" smtClean="0"/>
              <a:t>Coastline Systems </a:t>
            </a:r>
          </a:p>
          <a:p>
            <a:pPr algn="ctr">
              <a:buFontTx/>
              <a:buNone/>
            </a:pPr>
            <a:r>
              <a:rPr lang="en-US" altLang="en-US" sz="6000" b="1" smtClean="0"/>
              <a:t>(Class Hand Out)</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Number Placeholder 3"/>
          <p:cNvSpPr>
            <a:spLocks noGrp="1"/>
          </p:cNvSpPr>
          <p:nvPr>
            <p:ph type="sldNum" sz="quarter" idx="4294967295"/>
          </p:nvPr>
        </p:nvSpPr>
        <p:spPr>
          <a:xfrm>
            <a:off x="0" y="6229350"/>
            <a:ext cx="9144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defRPr>
            </a:lvl1pPr>
            <a:lvl2pPr marL="742950" indent="-285750">
              <a:spcBef>
                <a:spcPct val="20000"/>
              </a:spcBef>
              <a:buClr>
                <a:srgbClr val="660066"/>
              </a:buClr>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400" smtClean="0">
                <a:solidFill>
                  <a:schemeClr val="bg1"/>
                </a:solidFill>
              </a:rPr>
              <a:t>3-</a:t>
            </a:r>
            <a:fld id="{3CF97A58-C5EB-470F-8867-7C7032467B8D}" type="slidenum">
              <a:rPr lang="en-US" altLang="en-US" sz="1400" smtClean="0">
                <a:solidFill>
                  <a:schemeClr val="bg1"/>
                </a:solidFill>
              </a:rPr>
              <a:pPr>
                <a:spcBef>
                  <a:spcPct val="0"/>
                </a:spcBef>
                <a:buClrTx/>
                <a:buFontTx/>
                <a:buNone/>
              </a:pPr>
              <a:t>53</a:t>
            </a:fld>
            <a:endParaRPr lang="en-US" altLang="en-US" sz="1400" smtClean="0">
              <a:solidFill>
                <a:schemeClr val="bg1"/>
              </a:solidFill>
            </a:endParaRPr>
          </a:p>
        </p:txBody>
      </p:sp>
      <p:sp>
        <p:nvSpPr>
          <p:cNvPr id="144387" name="Rectangle 2"/>
          <p:cNvSpPr>
            <a:spLocks noGrp="1" noChangeArrowheads="1"/>
          </p:cNvSpPr>
          <p:nvPr>
            <p:ph type="title"/>
          </p:nvPr>
        </p:nvSpPr>
        <p:spPr>
          <a:xfrm>
            <a:off x="914400" y="152400"/>
            <a:ext cx="8077200" cy="762000"/>
          </a:xfrm>
        </p:spPr>
        <p:txBody>
          <a:bodyPr/>
          <a:lstStyle/>
          <a:p>
            <a:pPr algn="ctr" eaLnBrk="1" hangingPunct="1"/>
            <a:r>
              <a:rPr lang="en-US" altLang="en-US" smtClean="0"/>
              <a:t>Coastline Systems Consulting</a:t>
            </a:r>
          </a:p>
        </p:txBody>
      </p:sp>
      <p:sp>
        <p:nvSpPr>
          <p:cNvPr id="144388" name="Rectangle 3"/>
          <p:cNvSpPr>
            <a:spLocks noGrp="1" noChangeArrowheads="1"/>
          </p:cNvSpPr>
          <p:nvPr>
            <p:ph type="body" idx="1"/>
          </p:nvPr>
        </p:nvSpPr>
        <p:spPr>
          <a:xfrm>
            <a:off x="152400" y="914400"/>
            <a:ext cx="8839200" cy="5410200"/>
          </a:xfrm>
        </p:spPr>
        <p:txBody>
          <a:bodyPr/>
          <a:lstStyle/>
          <a:p>
            <a:pPr marL="609600" indent="-609600" eaLnBrk="1" hangingPunct="1">
              <a:buFontTx/>
              <a:buAutoNum type="arabicPeriod"/>
            </a:pPr>
            <a:endParaRPr lang="en-US" altLang="en-US" sz="2600" dirty="0" smtClean="0"/>
          </a:p>
          <a:p>
            <a:pPr marL="609600" indent="-609600" eaLnBrk="1" hangingPunct="1">
              <a:buFontTx/>
              <a:buAutoNum type="arabicPeriod"/>
            </a:pPr>
            <a:r>
              <a:rPr lang="en-US" altLang="en-US" sz="4400" dirty="0" smtClean="0"/>
              <a:t>List 4 outstanding problems or opportunities and their associated causes &amp; effects</a:t>
            </a:r>
          </a:p>
          <a:p>
            <a:pPr marL="609600" indent="-609600" eaLnBrk="1" hangingPunct="1">
              <a:buFontTx/>
              <a:buAutoNum type="arabicPeriod"/>
            </a:pPr>
            <a:r>
              <a:rPr lang="en-US" altLang="en-US" sz="4400" dirty="0" smtClean="0"/>
              <a:t>Identify and classify the requirements of the proposed system</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Number Placeholder 3"/>
          <p:cNvSpPr>
            <a:spLocks noGrp="1"/>
          </p:cNvSpPr>
          <p:nvPr>
            <p:ph type="sldNum" sz="quarter" idx="4294967295"/>
          </p:nvPr>
        </p:nvSpPr>
        <p:spPr>
          <a:xfrm>
            <a:off x="0" y="6229350"/>
            <a:ext cx="9144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defRPr>
            </a:lvl1pPr>
            <a:lvl2pPr marL="742950" indent="-285750">
              <a:spcBef>
                <a:spcPct val="20000"/>
              </a:spcBef>
              <a:buClr>
                <a:srgbClr val="660066"/>
              </a:buClr>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400" smtClean="0">
                <a:solidFill>
                  <a:schemeClr val="bg1"/>
                </a:solidFill>
              </a:rPr>
              <a:t>3-</a:t>
            </a:r>
            <a:fld id="{64D6728A-5356-4017-946C-23E4A2797E14}" type="slidenum">
              <a:rPr lang="en-US" altLang="en-US" sz="1400" smtClean="0">
                <a:solidFill>
                  <a:schemeClr val="bg1"/>
                </a:solidFill>
              </a:rPr>
              <a:pPr>
                <a:spcBef>
                  <a:spcPct val="0"/>
                </a:spcBef>
                <a:buClrTx/>
                <a:buFontTx/>
                <a:buNone/>
              </a:pPr>
              <a:t>54</a:t>
            </a:fld>
            <a:endParaRPr lang="en-US" altLang="en-US" sz="1400" smtClean="0">
              <a:solidFill>
                <a:schemeClr val="bg1"/>
              </a:solidFill>
            </a:endParaRPr>
          </a:p>
        </p:txBody>
      </p:sp>
      <p:sp>
        <p:nvSpPr>
          <p:cNvPr id="146435" name="Rectangle 2"/>
          <p:cNvSpPr>
            <a:spLocks noGrp="1" noChangeArrowheads="1"/>
          </p:cNvSpPr>
          <p:nvPr>
            <p:ph type="title"/>
          </p:nvPr>
        </p:nvSpPr>
        <p:spPr>
          <a:xfrm>
            <a:off x="914400" y="152400"/>
            <a:ext cx="8077200" cy="762000"/>
          </a:xfrm>
        </p:spPr>
        <p:txBody>
          <a:bodyPr/>
          <a:lstStyle/>
          <a:p>
            <a:pPr algn="ctr" eaLnBrk="1" hangingPunct="1"/>
            <a:r>
              <a:rPr lang="en-US" altLang="en-US" smtClean="0"/>
              <a:t>Coastline Systems Consulting</a:t>
            </a:r>
          </a:p>
        </p:txBody>
      </p:sp>
      <p:sp>
        <p:nvSpPr>
          <p:cNvPr id="143364" name="Rectangle 3"/>
          <p:cNvSpPr>
            <a:spLocks noGrp="1" noChangeArrowheads="1"/>
          </p:cNvSpPr>
          <p:nvPr>
            <p:ph type="body" idx="1"/>
          </p:nvPr>
        </p:nvSpPr>
        <p:spPr>
          <a:xfrm>
            <a:off x="152400" y="762000"/>
            <a:ext cx="8839200" cy="5562600"/>
          </a:xfrm>
        </p:spPr>
        <p:txBody>
          <a:bodyPr/>
          <a:lstStyle/>
          <a:p>
            <a:pPr marL="609600" indent="-609600" algn="ctr" eaLnBrk="1" hangingPunct="1">
              <a:buFontTx/>
              <a:buAutoNum type="arabicPeriod"/>
              <a:defRPr/>
            </a:pPr>
            <a:endParaRPr lang="en-US" altLang="en-US" sz="2800" dirty="0" smtClean="0"/>
          </a:p>
          <a:p>
            <a:pPr marL="609600" indent="-609600" eaLnBrk="1" hangingPunct="1">
              <a:buFontTx/>
              <a:buAutoNum type="arabicPeriod"/>
              <a:defRPr/>
            </a:pPr>
            <a:r>
              <a:rPr lang="en-US" altLang="en-US" sz="6000" dirty="0" smtClean="0"/>
              <a:t>List 4 outstanding problems or opportunities and their associated causes &amp; effects</a:t>
            </a:r>
          </a:p>
          <a:p>
            <a:pPr marL="0" indent="0" eaLnBrk="1" hangingPunct="1">
              <a:buFontTx/>
              <a:buNone/>
              <a:defRPr/>
            </a:pPr>
            <a:endParaRPr lang="en-US" altLang="en-US" sz="4000" dirty="0" smtClean="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Number Placeholder 3"/>
          <p:cNvSpPr>
            <a:spLocks noGrp="1"/>
          </p:cNvSpPr>
          <p:nvPr>
            <p:ph type="sldNum" sz="quarter" idx="4294967295"/>
          </p:nvPr>
        </p:nvSpPr>
        <p:spPr>
          <a:xfrm>
            <a:off x="0" y="6229350"/>
            <a:ext cx="9144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defRPr>
            </a:lvl1pPr>
            <a:lvl2pPr marL="742950" indent="-285750">
              <a:spcBef>
                <a:spcPct val="20000"/>
              </a:spcBef>
              <a:buClr>
                <a:srgbClr val="660066"/>
              </a:buClr>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400" smtClean="0">
                <a:solidFill>
                  <a:schemeClr val="bg1"/>
                </a:solidFill>
              </a:rPr>
              <a:t>3-</a:t>
            </a:r>
            <a:fld id="{06187E67-DBB3-44BE-B975-61EBDDA06DB5}" type="slidenum">
              <a:rPr lang="en-US" altLang="en-US" sz="1400" smtClean="0">
                <a:solidFill>
                  <a:schemeClr val="bg1"/>
                </a:solidFill>
              </a:rPr>
              <a:pPr>
                <a:spcBef>
                  <a:spcPct val="0"/>
                </a:spcBef>
                <a:buClrTx/>
                <a:buFontTx/>
                <a:buNone/>
              </a:pPr>
              <a:t>55</a:t>
            </a:fld>
            <a:endParaRPr lang="en-US" altLang="en-US" sz="1400" smtClean="0">
              <a:solidFill>
                <a:schemeClr val="bg1"/>
              </a:solidFill>
            </a:endParaRPr>
          </a:p>
        </p:txBody>
      </p:sp>
      <p:sp>
        <p:nvSpPr>
          <p:cNvPr id="156675" name="Rectangle 2"/>
          <p:cNvSpPr>
            <a:spLocks noGrp="1" noChangeArrowheads="1"/>
          </p:cNvSpPr>
          <p:nvPr>
            <p:ph type="title"/>
          </p:nvPr>
        </p:nvSpPr>
        <p:spPr>
          <a:xfrm>
            <a:off x="914400" y="152400"/>
            <a:ext cx="8077200" cy="762000"/>
          </a:xfrm>
        </p:spPr>
        <p:txBody>
          <a:bodyPr/>
          <a:lstStyle/>
          <a:p>
            <a:pPr algn="ctr" eaLnBrk="1" hangingPunct="1"/>
            <a:r>
              <a:rPr lang="en-US" altLang="en-US" b="1" dirty="0" smtClean="0"/>
              <a:t>Coastline Systems Consulting</a:t>
            </a:r>
          </a:p>
        </p:txBody>
      </p:sp>
      <p:sp>
        <p:nvSpPr>
          <p:cNvPr id="143364" name="Rectangle 3"/>
          <p:cNvSpPr>
            <a:spLocks noGrp="1" noChangeArrowheads="1"/>
          </p:cNvSpPr>
          <p:nvPr>
            <p:ph type="body" idx="1"/>
          </p:nvPr>
        </p:nvSpPr>
        <p:spPr>
          <a:xfrm>
            <a:off x="914400" y="1143000"/>
            <a:ext cx="8077200" cy="5181600"/>
          </a:xfrm>
        </p:spPr>
        <p:txBody>
          <a:bodyPr/>
          <a:lstStyle/>
          <a:p>
            <a:pPr marL="609600" indent="-609600" eaLnBrk="1" hangingPunct="1">
              <a:buFontTx/>
              <a:buAutoNum type="arabicPeriod"/>
              <a:defRPr/>
            </a:pPr>
            <a:endParaRPr lang="en-US" altLang="en-US" sz="2600" dirty="0" smtClean="0"/>
          </a:p>
          <a:p>
            <a:pPr marL="0" indent="0" algn="ctr" eaLnBrk="1" hangingPunct="1">
              <a:buFontTx/>
              <a:buNone/>
              <a:defRPr/>
            </a:pPr>
            <a:r>
              <a:rPr lang="en-US" altLang="en-US" sz="6000" dirty="0" smtClean="0"/>
              <a:t>Identify and classify the requirements of the proposed system</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buNone/>
            </a:pPr>
            <a:endParaRPr lang="en-US" altLang="en-US" sz="6600" b="1" dirty="0" smtClean="0"/>
          </a:p>
          <a:p>
            <a:pPr marL="0" indent="0" algn="ctr">
              <a:buNone/>
            </a:pPr>
            <a:r>
              <a:rPr lang="en-US" altLang="en-US" sz="6600" b="1" dirty="0" smtClean="0"/>
              <a:t>Read </a:t>
            </a:r>
            <a:r>
              <a:rPr lang="en-US" altLang="en-US" sz="6600" b="1" dirty="0"/>
              <a:t>Mini case </a:t>
            </a:r>
            <a:r>
              <a:rPr lang="en-US" altLang="en-US" sz="6600" b="1" dirty="0" smtClean="0"/>
              <a:t>#2 </a:t>
            </a:r>
            <a:r>
              <a:rPr lang="en-US" altLang="en-US" sz="6600" b="1" dirty="0"/>
              <a:t>on </a:t>
            </a:r>
            <a:r>
              <a:rPr lang="en-US" altLang="en-US" sz="6600" b="1" dirty="0" smtClean="0"/>
              <a:t>Pages </a:t>
            </a:r>
            <a:r>
              <a:rPr lang="en-US" altLang="en-US" sz="6600" b="1" dirty="0"/>
              <a:t>#201</a:t>
            </a:r>
          </a:p>
          <a:p>
            <a:pPr marL="0" indent="0">
              <a:buFontTx/>
              <a:buNone/>
            </a:pPr>
            <a:endParaRPr lang="en-US" altLang="en-US" sz="6600" b="1" dirty="0" smtClean="0"/>
          </a:p>
        </p:txBody>
      </p:sp>
    </p:spTree>
    <p:extLst>
      <p:ext uri="{BB962C8B-B14F-4D97-AF65-F5344CB8AC3E}">
        <p14:creationId xmlns:p14="http://schemas.microsoft.com/office/powerpoint/2010/main" val="63989022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lgn="ctr">
              <a:buFontTx/>
              <a:buNone/>
            </a:pPr>
            <a:endParaRPr lang="en-US" altLang="en-US" sz="6600" b="1" dirty="0" smtClean="0"/>
          </a:p>
          <a:p>
            <a:pPr marL="0" indent="0" algn="ctr">
              <a:buFontTx/>
              <a:buNone/>
            </a:pPr>
            <a:r>
              <a:rPr lang="en-US" altLang="en-US" sz="6600" b="1" dirty="0" smtClean="0"/>
              <a:t>Identify the six classes described in mini case #2</a:t>
            </a:r>
          </a:p>
        </p:txBody>
      </p:sp>
    </p:spTree>
    <p:extLst>
      <p:ext uri="{BB962C8B-B14F-4D97-AF65-F5344CB8AC3E}">
        <p14:creationId xmlns:p14="http://schemas.microsoft.com/office/powerpoint/2010/main" val="321647410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313" y="142875"/>
            <a:ext cx="8572500" cy="6000750"/>
          </a:xfrm>
        </p:spPr>
        <p:txBody>
          <a:bodyPr/>
          <a:lstStyle/>
          <a:p>
            <a:pPr marL="0" indent="0">
              <a:buNone/>
            </a:pPr>
            <a:r>
              <a:rPr lang="en-US" sz="3750" dirty="0"/>
              <a:t>A(n) _____ formalizes the interactions between a client and server object.</a:t>
            </a:r>
          </a:p>
          <a:p>
            <a:pPr marL="0" indent="0">
              <a:buNone/>
            </a:pPr>
            <a:r>
              <a:rPr lang="en-US" sz="3750" dirty="0"/>
              <a:t>a. relationship</a:t>
            </a:r>
          </a:p>
          <a:p>
            <a:pPr marL="0" indent="0">
              <a:buNone/>
            </a:pPr>
            <a:r>
              <a:rPr lang="en-US" sz="3750" dirty="0"/>
              <a:t>b. contract</a:t>
            </a:r>
          </a:p>
          <a:p>
            <a:pPr marL="0" indent="0">
              <a:buNone/>
            </a:pPr>
            <a:r>
              <a:rPr lang="en-US" sz="3750" dirty="0"/>
              <a:t>c. abstract object</a:t>
            </a:r>
          </a:p>
          <a:p>
            <a:pPr marL="0" indent="0">
              <a:buNone/>
            </a:pPr>
            <a:r>
              <a:rPr lang="en-US" sz="3750" dirty="0"/>
              <a:t>d. concrete object</a:t>
            </a:r>
          </a:p>
          <a:p>
            <a:pPr marL="0" indent="0">
              <a:buNone/>
            </a:pPr>
            <a:r>
              <a:rPr lang="en-US" sz="3750" dirty="0"/>
              <a:t>e. abstraction</a:t>
            </a:r>
          </a:p>
        </p:txBody>
      </p:sp>
    </p:spTree>
    <p:extLst>
      <p:ext uri="{BB962C8B-B14F-4D97-AF65-F5344CB8AC3E}">
        <p14:creationId xmlns:p14="http://schemas.microsoft.com/office/powerpoint/2010/main" val="1183229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50" y="142876"/>
            <a:ext cx="8358187" cy="5801320"/>
          </a:xfrm>
        </p:spPr>
        <p:txBody>
          <a:bodyPr/>
          <a:lstStyle/>
          <a:p>
            <a:pPr marL="0" indent="0">
              <a:buNone/>
            </a:pPr>
            <a:r>
              <a:rPr lang="en-US" sz="3000" dirty="0"/>
              <a:t>A collaboration consists of _____.</a:t>
            </a:r>
          </a:p>
          <a:p>
            <a:pPr marL="0" indent="0">
              <a:buNone/>
            </a:pPr>
            <a:r>
              <a:rPr lang="en-US" sz="3000" dirty="0"/>
              <a:t>	a. two instances of a class talking with each 	other</a:t>
            </a:r>
          </a:p>
          <a:p>
            <a:pPr marL="0" indent="0">
              <a:buNone/>
            </a:pPr>
            <a:r>
              <a:rPr lang="en-US" sz="3000" dirty="0"/>
              <a:t>	b. two instances of a class knowing the value </a:t>
            </a:r>
            <a:r>
              <a:rPr lang="en-US" sz="3000" dirty="0" smtClean="0"/>
              <a:t>	of each </a:t>
            </a:r>
            <a:r>
              <a:rPr lang="en-US" sz="3000" dirty="0"/>
              <a:t>others attributes</a:t>
            </a:r>
          </a:p>
          <a:p>
            <a:pPr marL="0" indent="0">
              <a:buNone/>
            </a:pPr>
            <a:r>
              <a:rPr lang="en-US" sz="3000" dirty="0"/>
              <a:t>	c. a set of classes that  share common 	operations</a:t>
            </a:r>
          </a:p>
          <a:p>
            <a:pPr marL="0" indent="0">
              <a:buNone/>
            </a:pPr>
            <a:r>
              <a:rPr lang="en-US" sz="3000" dirty="0"/>
              <a:t>	d. a set of classes that are all related to one 	another</a:t>
            </a:r>
          </a:p>
          <a:p>
            <a:pPr marL="0" indent="0">
              <a:buNone/>
            </a:pPr>
            <a:r>
              <a:rPr lang="en-US" sz="3000" dirty="0"/>
              <a:t>	e. a set of classes involved in a use case</a:t>
            </a:r>
          </a:p>
        </p:txBody>
      </p:sp>
    </p:spTree>
    <p:extLst>
      <p:ext uri="{BB962C8B-B14F-4D97-AF65-F5344CB8AC3E}">
        <p14:creationId xmlns:p14="http://schemas.microsoft.com/office/powerpoint/2010/main" val="260372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822" y="108645"/>
            <a:ext cx="8043333" cy="729555"/>
          </a:xfrm>
        </p:spPr>
        <p:txBody>
          <a:bodyPr/>
          <a:lstStyle/>
          <a:p>
            <a:r>
              <a:rPr lang="en-US" sz="4800" b="1" dirty="0" smtClean="0">
                <a:latin typeface="Times New Roman" panose="02020603050405020304" pitchFamily="18" charset="0"/>
                <a:cs typeface="Times New Roman" panose="02020603050405020304" pitchFamily="18" charset="0"/>
              </a:rPr>
              <a:t>Relationships</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 y="685800"/>
            <a:ext cx="8915399" cy="5334000"/>
          </a:xfrm>
        </p:spPr>
        <p:txBody>
          <a:bodyPr/>
          <a:lstStyle/>
          <a:p>
            <a:pPr>
              <a:spcBef>
                <a:spcPts val="600"/>
              </a:spcBef>
            </a:pPr>
            <a:r>
              <a:rPr lang="en-US" sz="3600" dirty="0" smtClean="0">
                <a:latin typeface="Times New Roman" panose="02020603050405020304" pitchFamily="18" charset="0"/>
                <a:cs typeface="Times New Roman" panose="02020603050405020304" pitchFamily="18" charset="0"/>
              </a:rPr>
              <a:t>Denotes associations between classes</a:t>
            </a:r>
          </a:p>
          <a:p>
            <a:pPr lvl="1">
              <a:spcBef>
                <a:spcPts val="600"/>
              </a:spcBef>
            </a:pPr>
            <a:r>
              <a:rPr lang="en-US" sz="3200" dirty="0" smtClean="0">
                <a:latin typeface="Times New Roman" panose="02020603050405020304" pitchFamily="18" charset="0"/>
                <a:cs typeface="Times New Roman" panose="02020603050405020304" pitchFamily="18" charset="0"/>
              </a:rPr>
              <a:t>Depicted with a line labeled with the name of the relationship</a:t>
            </a:r>
          </a:p>
          <a:p>
            <a:pPr lvl="1">
              <a:spcBef>
                <a:spcPts val="600"/>
              </a:spcBef>
            </a:pPr>
            <a:r>
              <a:rPr lang="en-US" sz="3200" dirty="0" smtClean="0">
                <a:latin typeface="Times New Roman" panose="02020603050405020304" pitchFamily="18" charset="0"/>
                <a:cs typeface="Times New Roman" panose="02020603050405020304" pitchFamily="18" charset="0"/>
              </a:rPr>
              <a:t>May be directional (depicted with a triangle; e.g., a patient schedules an appointment)</a:t>
            </a:r>
          </a:p>
          <a:p>
            <a:pPr>
              <a:spcBef>
                <a:spcPts val="600"/>
              </a:spcBef>
            </a:pPr>
            <a:r>
              <a:rPr lang="en-US" sz="3600" dirty="0" smtClean="0">
                <a:latin typeface="Times New Roman" panose="02020603050405020304" pitchFamily="18" charset="0"/>
                <a:cs typeface="Times New Roman" panose="02020603050405020304" pitchFamily="18" charset="0"/>
              </a:rPr>
              <a:t>Classes may be related to themselves (e.g., employees and managers who may be members of the same class)</a:t>
            </a:r>
          </a:p>
          <a:p>
            <a:pPr>
              <a:spcBef>
                <a:spcPts val="600"/>
              </a:spcBef>
            </a:pPr>
            <a:r>
              <a:rPr lang="en-US" sz="3600" dirty="0" smtClean="0">
                <a:latin typeface="Times New Roman" panose="02020603050405020304" pitchFamily="18" charset="0"/>
                <a:cs typeface="Times New Roman" panose="02020603050405020304" pitchFamily="18" charset="0"/>
              </a:rPr>
              <a:t>Multiplicity indicates how many of one class are related to another class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35820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marL="0" indent="0">
              <a:buNone/>
            </a:pPr>
            <a:r>
              <a:rPr lang="en-US" sz="6188" dirty="0"/>
              <a:t>The responsibilities of a class can be divided into knowing and doing types. </a:t>
            </a:r>
          </a:p>
          <a:p>
            <a:pPr marL="0" indent="0">
              <a:buNone/>
            </a:pPr>
            <a:r>
              <a:rPr lang="en-US" sz="6188" b="1" dirty="0"/>
              <a:t>T / F?</a:t>
            </a:r>
          </a:p>
          <a:p>
            <a:pPr marL="0" indent="0">
              <a:buNone/>
            </a:pPr>
            <a:endParaRPr lang="en-US" dirty="0"/>
          </a:p>
        </p:txBody>
      </p:sp>
    </p:spTree>
    <p:extLst>
      <p:ext uri="{BB962C8B-B14F-4D97-AF65-F5344CB8AC3E}">
        <p14:creationId xmlns:p14="http://schemas.microsoft.com/office/powerpoint/2010/main" val="6306103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marL="0" indent="0">
              <a:buNone/>
            </a:pPr>
            <a:r>
              <a:rPr lang="en-US" sz="6188" dirty="0"/>
              <a:t>Object diagram is just another name for class diagram; they both show the same information.</a:t>
            </a:r>
          </a:p>
          <a:p>
            <a:pPr marL="0" indent="0">
              <a:buNone/>
            </a:pPr>
            <a:r>
              <a:rPr lang="en-US" sz="6188" b="1" dirty="0"/>
              <a:t>T / F?</a:t>
            </a:r>
          </a:p>
        </p:txBody>
      </p:sp>
    </p:spTree>
    <p:extLst>
      <p:ext uri="{BB962C8B-B14F-4D97-AF65-F5344CB8AC3E}">
        <p14:creationId xmlns:p14="http://schemas.microsoft.com/office/powerpoint/2010/main" val="4193549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75" y="71438"/>
            <a:ext cx="8501062" cy="5872758"/>
          </a:xfrm>
        </p:spPr>
        <p:txBody>
          <a:bodyPr/>
          <a:lstStyle/>
          <a:p>
            <a:pPr marL="0" indent="0">
              <a:buNone/>
            </a:pPr>
            <a:r>
              <a:rPr lang="en-US" dirty="0"/>
              <a:t> </a:t>
            </a:r>
            <a:r>
              <a:rPr lang="en-US" sz="6188" dirty="0"/>
              <a:t>A view is used to simplify a class diagram by </a:t>
            </a:r>
            <a:r>
              <a:rPr lang="en-US" sz="6188" dirty="0" err="1"/>
              <a:t>subsetting</a:t>
            </a:r>
            <a:r>
              <a:rPr lang="en-US" sz="6188" dirty="0"/>
              <a:t> the information available on the diagram for viewing.</a:t>
            </a:r>
          </a:p>
          <a:p>
            <a:pPr marL="0" indent="0">
              <a:buNone/>
            </a:pPr>
            <a:r>
              <a:rPr lang="en-US" sz="6188" b="1" dirty="0"/>
              <a:t>T / F?</a:t>
            </a:r>
          </a:p>
        </p:txBody>
      </p:sp>
    </p:spTree>
    <p:extLst>
      <p:ext uri="{BB962C8B-B14F-4D97-AF65-F5344CB8AC3E}">
        <p14:creationId xmlns:p14="http://schemas.microsoft.com/office/powerpoint/2010/main" val="50743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38" y="71437"/>
            <a:ext cx="8715375" cy="6072188"/>
          </a:xfrm>
        </p:spPr>
        <p:txBody>
          <a:bodyPr/>
          <a:lstStyle/>
          <a:p>
            <a:pPr marL="0" indent="0">
              <a:buNone/>
            </a:pPr>
            <a:r>
              <a:rPr lang="en-US" sz="4500" dirty="0"/>
              <a:t>The four most common approaches have been suggested to aid the analyst in identifying a set of candidate objects for the structural model are textual analysis, brainstorming, common object lists, and design patterns.</a:t>
            </a:r>
          </a:p>
          <a:p>
            <a:pPr marL="0" indent="0">
              <a:buNone/>
            </a:pPr>
            <a:r>
              <a:rPr lang="en-US" sz="6000" b="1" dirty="0"/>
              <a:t>T / F?</a:t>
            </a:r>
          </a:p>
        </p:txBody>
      </p:sp>
    </p:spTree>
    <p:extLst>
      <p:ext uri="{BB962C8B-B14F-4D97-AF65-F5344CB8AC3E}">
        <p14:creationId xmlns:p14="http://schemas.microsoft.com/office/powerpoint/2010/main" val="36187637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marL="0" indent="0" algn="ctr">
              <a:buNone/>
            </a:pPr>
            <a:endParaRPr lang="en-US" sz="6000" b="1" dirty="0" smtClean="0">
              <a:latin typeface="Arial" panose="020B0604020202020204" pitchFamily="34" charset="0"/>
              <a:cs typeface="Arial" panose="020B0604020202020204" pitchFamily="34" charset="0"/>
            </a:endParaRPr>
          </a:p>
          <a:p>
            <a:pPr marL="0" indent="0" algn="ctr">
              <a:buNone/>
            </a:pPr>
            <a:r>
              <a:rPr lang="en-US" sz="6000" b="1" dirty="0" smtClean="0">
                <a:latin typeface="Arial" panose="020B0604020202020204" pitchFamily="34" charset="0"/>
                <a:cs typeface="Arial" panose="020B0604020202020204" pitchFamily="34" charset="0"/>
              </a:rPr>
              <a:t>What </a:t>
            </a:r>
            <a:r>
              <a:rPr lang="en-US" sz="6000" b="1" dirty="0">
                <a:latin typeface="Arial" panose="020B0604020202020204" pitchFamily="34" charset="0"/>
                <a:cs typeface="Arial" panose="020B0604020202020204" pitchFamily="34" charset="0"/>
              </a:rPr>
              <a:t>is a CRC </a:t>
            </a:r>
            <a:r>
              <a:rPr lang="en-US" sz="6000" b="1" dirty="0" smtClean="0">
                <a:latin typeface="Arial" panose="020B0604020202020204" pitchFamily="34" charset="0"/>
                <a:cs typeface="Arial" panose="020B0604020202020204" pitchFamily="34" charset="0"/>
              </a:rPr>
              <a:t>card?</a:t>
            </a:r>
            <a:r>
              <a:rPr lang="en-US" sz="6188" b="1" dirty="0" smtClean="0"/>
              <a:t> </a:t>
            </a:r>
            <a:endParaRPr lang="en-US" sz="6188" b="1" dirty="0"/>
          </a:p>
        </p:txBody>
      </p:sp>
    </p:spTree>
    <p:extLst>
      <p:ext uri="{BB962C8B-B14F-4D97-AF65-F5344CB8AC3E}">
        <p14:creationId xmlns:p14="http://schemas.microsoft.com/office/powerpoint/2010/main" val="23595103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032253" cy="5587008"/>
          </a:xfrm>
        </p:spPr>
        <p:txBody>
          <a:bodyPr/>
          <a:lstStyle/>
          <a:p>
            <a:pPr marL="0" indent="0" algn="ctr">
              <a:buNone/>
            </a:pPr>
            <a:endParaRPr lang="en-US" sz="6000" b="1" dirty="0" smtClean="0">
              <a:latin typeface="Arial" panose="020B0604020202020204" pitchFamily="34" charset="0"/>
              <a:cs typeface="Arial" panose="020B0604020202020204" pitchFamily="34" charset="0"/>
            </a:endParaRPr>
          </a:p>
          <a:p>
            <a:pPr marL="0" indent="0" algn="ctr">
              <a:buNone/>
            </a:pPr>
            <a:r>
              <a:rPr lang="en-US" sz="6000" b="1" dirty="0" smtClean="0">
                <a:latin typeface="Arial" panose="020B0604020202020204" pitchFamily="34" charset="0"/>
                <a:cs typeface="Arial" panose="020B0604020202020204" pitchFamily="34" charset="0"/>
              </a:rPr>
              <a:t>Why </a:t>
            </a:r>
            <a:r>
              <a:rPr lang="en-US" sz="6000" b="1" dirty="0">
                <a:latin typeface="Arial" panose="020B0604020202020204" pitchFamily="34" charset="0"/>
                <a:cs typeface="Arial" panose="020B0604020202020204" pitchFamily="34" charset="0"/>
              </a:rPr>
              <a:t>should an analyst create a CRC card? </a:t>
            </a:r>
          </a:p>
        </p:txBody>
      </p:sp>
    </p:spTree>
    <p:extLst>
      <p:ext uri="{BB962C8B-B14F-4D97-AF65-F5344CB8AC3E}">
        <p14:creationId xmlns:p14="http://schemas.microsoft.com/office/powerpoint/2010/main" val="26573922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marL="0" indent="0" algn="ctr">
              <a:buNone/>
            </a:pPr>
            <a:endParaRPr lang="en-US" sz="6000" b="1" dirty="0" smtClean="0">
              <a:latin typeface="Arial" panose="020B0604020202020204" pitchFamily="34" charset="0"/>
              <a:cs typeface="Arial" panose="020B0604020202020204" pitchFamily="34" charset="0"/>
            </a:endParaRPr>
          </a:p>
          <a:p>
            <a:pPr marL="0" indent="0" algn="ctr">
              <a:buNone/>
            </a:pPr>
            <a:r>
              <a:rPr lang="en-US" sz="6000" b="1" dirty="0" smtClean="0">
                <a:latin typeface="Arial" panose="020B0604020202020204" pitchFamily="34" charset="0"/>
                <a:cs typeface="Arial" panose="020B0604020202020204" pitchFamily="34" charset="0"/>
              </a:rPr>
              <a:t>What </a:t>
            </a:r>
            <a:r>
              <a:rPr lang="en-US" sz="6000" b="1" dirty="0">
                <a:latin typeface="Arial" panose="020B0604020202020204" pitchFamily="34" charset="0"/>
                <a:cs typeface="Arial" panose="020B0604020202020204" pitchFamily="34" charset="0"/>
              </a:rPr>
              <a:t>are the essential elements of a CRC card?</a:t>
            </a:r>
          </a:p>
        </p:txBody>
      </p:sp>
    </p:spTree>
    <p:extLst>
      <p:ext uri="{BB962C8B-B14F-4D97-AF65-F5344CB8AC3E}">
        <p14:creationId xmlns:p14="http://schemas.microsoft.com/office/powerpoint/2010/main" val="24707122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marL="0" indent="0" algn="ctr">
              <a:buNone/>
            </a:pPr>
            <a:endParaRPr lang="en-US" sz="6000" b="1" dirty="0" smtClean="0">
              <a:latin typeface="Arial" panose="020B0604020202020204" pitchFamily="34" charset="0"/>
              <a:cs typeface="Arial" panose="020B0604020202020204" pitchFamily="34" charset="0"/>
            </a:endParaRPr>
          </a:p>
          <a:p>
            <a:pPr marL="0" indent="0" algn="ctr">
              <a:buNone/>
            </a:pPr>
            <a:r>
              <a:rPr lang="en-US" sz="6000" b="1" dirty="0" smtClean="0">
                <a:latin typeface="Arial" panose="020B0604020202020204" pitchFamily="34" charset="0"/>
                <a:cs typeface="Arial" panose="020B0604020202020204" pitchFamily="34" charset="0"/>
              </a:rPr>
              <a:t>Describe </a:t>
            </a:r>
            <a:r>
              <a:rPr lang="en-US" sz="6000" b="1" dirty="0">
                <a:latin typeface="Arial" panose="020B0604020202020204" pitchFamily="34" charset="0"/>
                <a:cs typeface="Arial" panose="020B0604020202020204" pitchFamily="34" charset="0"/>
              </a:rPr>
              <a:t>how views </a:t>
            </a:r>
            <a:r>
              <a:rPr lang="en-US" sz="6000" b="1" dirty="0" smtClean="0">
                <a:latin typeface="Arial" panose="020B0604020202020204" pitchFamily="34" charset="0"/>
                <a:cs typeface="Arial" panose="020B0604020202020204" pitchFamily="34" charset="0"/>
              </a:rPr>
              <a:t>help </a:t>
            </a:r>
            <a:r>
              <a:rPr lang="en-US" sz="6000" b="1" dirty="0">
                <a:latin typeface="Arial" panose="020B0604020202020204" pitchFamily="34" charset="0"/>
                <a:cs typeface="Arial" panose="020B0604020202020204" pitchFamily="34" charset="0"/>
              </a:rPr>
              <a:t>simplify class diagrams.</a:t>
            </a:r>
          </a:p>
        </p:txBody>
      </p:sp>
    </p:spTree>
    <p:extLst>
      <p:ext uri="{BB962C8B-B14F-4D97-AF65-F5344CB8AC3E}">
        <p14:creationId xmlns:p14="http://schemas.microsoft.com/office/powerpoint/2010/main" val="37154012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marL="0" indent="0" algn="ctr">
              <a:buNone/>
            </a:pPr>
            <a:r>
              <a:rPr lang="en-US" sz="6000" b="1" dirty="0" smtClean="0">
                <a:latin typeface="Arial" panose="020B0604020202020204" pitchFamily="34" charset="0"/>
                <a:cs typeface="Arial" panose="020B0604020202020204" pitchFamily="34" charset="0"/>
              </a:rPr>
              <a:t>Describe </a:t>
            </a:r>
            <a:r>
              <a:rPr lang="en-US" sz="6000" b="1" dirty="0">
                <a:latin typeface="Arial" panose="020B0604020202020204" pitchFamily="34" charset="0"/>
                <a:cs typeface="Arial" panose="020B0604020202020204" pitchFamily="34" charset="0"/>
              </a:rPr>
              <a:t>how </a:t>
            </a:r>
            <a:r>
              <a:rPr lang="en-US" sz="6000" b="1" dirty="0" smtClean="0">
                <a:latin typeface="Arial" panose="020B0604020202020204" pitchFamily="34" charset="0"/>
                <a:cs typeface="Arial" panose="020B0604020202020204" pitchFamily="34" charset="0"/>
              </a:rPr>
              <a:t>packages </a:t>
            </a:r>
            <a:r>
              <a:rPr lang="en-US" sz="6000" b="1" dirty="0">
                <a:latin typeface="Arial" panose="020B0604020202020204" pitchFamily="34" charset="0"/>
                <a:cs typeface="Arial" panose="020B0604020202020204" pitchFamily="34" charset="0"/>
              </a:rPr>
              <a:t>help simplify class diagrams.</a:t>
            </a:r>
          </a:p>
        </p:txBody>
      </p:sp>
    </p:spTree>
    <p:extLst>
      <p:ext uri="{BB962C8B-B14F-4D97-AF65-F5344CB8AC3E}">
        <p14:creationId xmlns:p14="http://schemas.microsoft.com/office/powerpoint/2010/main" val="16701430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13645"/>
            <a:ext cx="8032253" cy="5587008"/>
          </a:xfrm>
        </p:spPr>
        <p:txBody>
          <a:bodyPr/>
          <a:lstStyle/>
          <a:p>
            <a:pPr marL="0" indent="0">
              <a:buNone/>
            </a:pPr>
            <a:r>
              <a:rPr lang="en-US" sz="6188" b="1" dirty="0"/>
              <a:t>Describe the patterns method for identifying candidate objects for a structural model.</a:t>
            </a:r>
          </a:p>
        </p:txBody>
      </p:sp>
    </p:spTree>
    <p:extLst>
      <p:ext uri="{BB962C8B-B14F-4D97-AF65-F5344CB8AC3E}">
        <p14:creationId xmlns:p14="http://schemas.microsoft.com/office/powerpoint/2010/main" val="3693032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lgn="ctr">
              <a:buNone/>
            </a:pPr>
            <a:r>
              <a:rPr lang="en-US" altLang="en-US" sz="4800" b="1" dirty="0" smtClean="0"/>
              <a:t>Class Diagram</a:t>
            </a:r>
          </a:p>
          <a:p>
            <a:pPr marL="0" indent="0">
              <a:buNone/>
            </a:pPr>
            <a:r>
              <a:rPr lang="en-US" altLang="en-US" sz="4800" b="1" dirty="0" smtClean="0"/>
              <a:t>Object/class</a:t>
            </a:r>
            <a:r>
              <a:rPr lang="en-US" altLang="en-US" sz="4800" dirty="0" smtClean="0"/>
              <a:t> </a:t>
            </a:r>
            <a:r>
              <a:rPr lang="en-US" altLang="en-US" sz="4800" b="1" dirty="0"/>
              <a:t>relationship</a:t>
            </a:r>
            <a:r>
              <a:rPr lang="en-US" altLang="en-US" sz="4800" dirty="0"/>
              <a:t> – a natural business association that exists between one or more objects and classes.</a:t>
            </a:r>
          </a:p>
          <a:p>
            <a:pPr marL="0" indent="0">
              <a:buFontTx/>
              <a:buNone/>
            </a:pPr>
            <a:endParaRPr lang="en-US" altLang="en-US" sz="6600" b="1" dirty="0" smtClean="0"/>
          </a:p>
        </p:txBody>
      </p:sp>
      <p:pic>
        <p:nvPicPr>
          <p:cNvPr id="4" name="Picture 6" descr="whi74173_1105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268" y="4114800"/>
            <a:ext cx="8534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457962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48822" y="108646"/>
            <a:ext cx="8043333" cy="1018480"/>
          </a:xfrm>
        </p:spPr>
        <p:txBody>
          <a:bodyPr/>
          <a:lstStyle/>
          <a:p>
            <a:pPr>
              <a:defRPr/>
            </a:pPr>
            <a:r>
              <a:rPr lang="en-US" sz="6000" b="1" u="heavy" dirty="0"/>
              <a:t>Train the Trainer, Inc.</a:t>
            </a:r>
            <a:endParaRPr lang="en-US" sz="6000" i="1" dirty="0"/>
          </a:p>
        </p:txBody>
      </p:sp>
      <p:sp>
        <p:nvSpPr>
          <p:cNvPr id="61443" name="Rectangle 3"/>
          <p:cNvSpPr>
            <a:spLocks noGrp="1" noChangeArrowheads="1"/>
          </p:cNvSpPr>
          <p:nvPr>
            <p:ph idx="1"/>
          </p:nvPr>
        </p:nvSpPr>
        <p:spPr>
          <a:xfrm>
            <a:off x="0" y="1127126"/>
            <a:ext cx="8686800" cy="5349874"/>
          </a:xfrm>
        </p:spPr>
        <p:txBody>
          <a:bodyPr/>
          <a:lstStyle/>
          <a:p>
            <a:pPr marL="0" indent="0" algn="ctr" eaLnBrk="1" hangingPunct="1">
              <a:buFont typeface="Arial" panose="020B0604020202020204" pitchFamily="34" charset="0"/>
              <a:buNone/>
            </a:pPr>
            <a:endParaRPr lang="en-US" altLang="en-US" sz="6000" b="1" dirty="0" smtClean="0">
              <a:latin typeface="Arial" panose="020B0604020202020204" pitchFamily="34" charset="0"/>
              <a:cs typeface="Arial" panose="020B0604020202020204" pitchFamily="34" charset="0"/>
            </a:endParaRPr>
          </a:p>
          <a:p>
            <a:pPr marL="0" indent="0" algn="ctr" eaLnBrk="1" hangingPunct="1">
              <a:buFont typeface="Arial" panose="020B0604020202020204" pitchFamily="34" charset="0"/>
              <a:buNone/>
            </a:pPr>
            <a:r>
              <a:rPr lang="en-US" altLang="en-US" sz="6000" b="1" dirty="0" smtClean="0">
                <a:latin typeface="Arial" panose="020B0604020202020204" pitchFamily="34" charset="0"/>
                <a:cs typeface="Arial" panose="020B0604020202020204" pitchFamily="34" charset="0"/>
              </a:rPr>
              <a:t>Read Train the Trainer</a:t>
            </a:r>
          </a:p>
          <a:p>
            <a:pPr marL="0" indent="0" algn="ctr" eaLnBrk="1" hangingPunct="1">
              <a:buFont typeface="Arial" panose="020B0604020202020204" pitchFamily="34" charset="0"/>
              <a:buNone/>
            </a:pPr>
            <a:r>
              <a:rPr lang="en-US" altLang="en-US" sz="6000" b="1" dirty="0" smtClean="0">
                <a:latin typeface="Arial" panose="020B0604020202020204" pitchFamily="34" charset="0"/>
                <a:cs typeface="Arial" panose="020B0604020202020204" pitchFamily="34" charset="0"/>
              </a:rPr>
              <a:t>(Class Handout)</a:t>
            </a:r>
          </a:p>
        </p:txBody>
      </p:sp>
      <p:sp>
        <p:nvSpPr>
          <p:cNvPr id="61444" name="Slide Number Placeholder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smtClean="0">
                <a:solidFill>
                  <a:srgbClr val="898989"/>
                </a:solidFill>
                <a:latin typeface="Times New Roman" panose="02020603050405020304" pitchFamily="18" charset="0"/>
              </a:rPr>
              <a:t>18-</a:t>
            </a:r>
            <a:fld id="{6BCE5047-B17E-47BB-B1FE-C7A519AD41F3}" type="slidenum">
              <a:rPr lang="en-US" altLang="en-US" sz="1200" smtClean="0">
                <a:solidFill>
                  <a:srgbClr val="898989"/>
                </a:solidFill>
                <a:latin typeface="Times New Roman" panose="02020603050405020304" pitchFamily="18" charset="0"/>
              </a:rPr>
              <a:pPr>
                <a:spcBef>
                  <a:spcPct val="0"/>
                </a:spcBef>
                <a:buFontTx/>
                <a:buNone/>
              </a:pPr>
              <a:t>70</a:t>
            </a:fld>
            <a:endParaRPr lang="en-US" altLang="en-US" sz="1200" smtClean="0">
              <a:solidFill>
                <a:srgbClr val="898989"/>
              </a:solidFill>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48822" y="108646"/>
            <a:ext cx="8043333" cy="866080"/>
          </a:xfrm>
        </p:spPr>
        <p:txBody>
          <a:bodyPr/>
          <a:lstStyle/>
          <a:p>
            <a:pPr>
              <a:defRPr/>
            </a:pPr>
            <a:r>
              <a:rPr lang="en-US" sz="6000" b="1" u="heavy" dirty="0"/>
              <a:t>Train the Trainer, Inc</a:t>
            </a:r>
            <a:r>
              <a:rPr lang="en-US" b="1" u="heavy" dirty="0"/>
              <a:t>.</a:t>
            </a:r>
            <a:endParaRPr lang="en-US" i="1" dirty="0"/>
          </a:p>
        </p:txBody>
      </p:sp>
      <p:sp>
        <p:nvSpPr>
          <p:cNvPr id="63491" name="Rectangle 3"/>
          <p:cNvSpPr>
            <a:spLocks noGrp="1" noChangeArrowheads="1"/>
          </p:cNvSpPr>
          <p:nvPr>
            <p:ph idx="1"/>
          </p:nvPr>
        </p:nvSpPr>
        <p:spPr>
          <a:xfrm>
            <a:off x="0" y="838200"/>
            <a:ext cx="9144000" cy="5518150"/>
          </a:xfrm>
        </p:spPr>
        <p:txBody>
          <a:bodyPr/>
          <a:lstStyle/>
          <a:p>
            <a:r>
              <a:rPr lang="en-US" altLang="en-US" sz="4000" b="1" dirty="0" smtClean="0"/>
              <a:t>What are some examples of Zero or Many?</a:t>
            </a:r>
          </a:p>
          <a:p>
            <a:r>
              <a:rPr lang="en-US" altLang="en-US" sz="4000" b="1" dirty="0" smtClean="0"/>
              <a:t>What are some examples of Zero to One?</a:t>
            </a:r>
          </a:p>
          <a:p>
            <a:r>
              <a:rPr lang="en-US" altLang="en-US" sz="4000" b="1" dirty="0" smtClean="0"/>
              <a:t>What are some examples of One and only One?</a:t>
            </a:r>
          </a:p>
          <a:p>
            <a:r>
              <a:rPr lang="en-US" altLang="en-US" sz="4000" b="1" dirty="0" smtClean="0"/>
              <a:t>What are some examples of One or Many?</a:t>
            </a:r>
          </a:p>
        </p:txBody>
      </p:sp>
      <p:sp>
        <p:nvSpPr>
          <p:cNvPr id="63492" name="Slide Number Placeholder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smtClean="0">
                <a:solidFill>
                  <a:srgbClr val="898989"/>
                </a:solidFill>
                <a:latin typeface="Times New Roman" panose="02020603050405020304" pitchFamily="18" charset="0"/>
              </a:rPr>
              <a:t>18-</a:t>
            </a:r>
            <a:fld id="{7FE5677A-554D-41F4-AEE2-C807B6AF271D}" type="slidenum">
              <a:rPr lang="en-US" altLang="en-US" sz="1200" smtClean="0">
                <a:solidFill>
                  <a:srgbClr val="898989"/>
                </a:solidFill>
                <a:latin typeface="Times New Roman" panose="02020603050405020304" pitchFamily="18" charset="0"/>
              </a:rPr>
              <a:pPr>
                <a:spcBef>
                  <a:spcPct val="0"/>
                </a:spcBef>
                <a:buFontTx/>
                <a:buNone/>
              </a:pPr>
              <a:t>71</a:t>
            </a:fld>
            <a:endParaRPr lang="en-US" altLang="en-US" sz="1200" smtClean="0">
              <a:solidFill>
                <a:srgbClr val="898989"/>
              </a:solidFill>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48822" y="108645"/>
            <a:ext cx="8043333" cy="1110555"/>
          </a:xfrm>
        </p:spPr>
        <p:txBody>
          <a:bodyPr/>
          <a:lstStyle/>
          <a:p>
            <a:pPr>
              <a:defRPr/>
            </a:pPr>
            <a:r>
              <a:rPr lang="en-US" sz="6000" b="1" u="heavy" dirty="0"/>
              <a:t>Train the Trainer, Inc.</a:t>
            </a:r>
            <a:endParaRPr lang="en-US" sz="6000" i="1" dirty="0"/>
          </a:p>
        </p:txBody>
      </p:sp>
      <p:sp>
        <p:nvSpPr>
          <p:cNvPr id="65539" name="Rectangle 3"/>
          <p:cNvSpPr>
            <a:spLocks noGrp="1" noChangeArrowheads="1"/>
          </p:cNvSpPr>
          <p:nvPr>
            <p:ph idx="1"/>
          </p:nvPr>
        </p:nvSpPr>
        <p:spPr>
          <a:xfrm>
            <a:off x="228600" y="1219200"/>
            <a:ext cx="8610600" cy="5257800"/>
          </a:xfrm>
        </p:spPr>
        <p:txBody>
          <a:bodyPr/>
          <a:lstStyle/>
          <a:p>
            <a:pPr marL="0" indent="0">
              <a:buFont typeface="Arial" panose="020B0604020202020204" pitchFamily="34" charset="0"/>
              <a:buNone/>
            </a:pPr>
            <a:endParaRPr lang="en-US" altLang="en-US" sz="4000" dirty="0" smtClean="0"/>
          </a:p>
          <a:p>
            <a:pPr marL="0" indent="0" algn="ctr">
              <a:buFont typeface="Arial" panose="020B0604020202020204" pitchFamily="34" charset="0"/>
              <a:buNone/>
            </a:pPr>
            <a:r>
              <a:rPr lang="en-US" altLang="en-US" sz="6600" b="1" dirty="0" smtClean="0"/>
              <a:t>What are some examples of Zero or Many?</a:t>
            </a:r>
          </a:p>
        </p:txBody>
      </p:sp>
      <p:sp>
        <p:nvSpPr>
          <p:cNvPr id="65540" name="Slide Number Placeholder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smtClean="0">
                <a:solidFill>
                  <a:srgbClr val="898989"/>
                </a:solidFill>
                <a:latin typeface="Times New Roman" panose="02020603050405020304" pitchFamily="18" charset="0"/>
              </a:rPr>
              <a:t>18-</a:t>
            </a:r>
            <a:fld id="{840A85AA-57B1-4072-B488-1190C961AC08}" type="slidenum">
              <a:rPr lang="en-US" altLang="en-US" sz="1200" smtClean="0">
                <a:solidFill>
                  <a:srgbClr val="898989"/>
                </a:solidFill>
                <a:latin typeface="Times New Roman" panose="02020603050405020304" pitchFamily="18" charset="0"/>
              </a:rPr>
              <a:pPr>
                <a:spcBef>
                  <a:spcPct val="0"/>
                </a:spcBef>
                <a:buFontTx/>
                <a:buNone/>
              </a:pPr>
              <a:t>72</a:t>
            </a:fld>
            <a:endParaRPr lang="en-US" altLang="en-US" sz="1200" smtClean="0">
              <a:solidFill>
                <a:srgbClr val="898989"/>
              </a:solidFill>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23674" y="18553"/>
            <a:ext cx="8592155" cy="895847"/>
          </a:xfrm>
        </p:spPr>
        <p:txBody>
          <a:bodyPr/>
          <a:lstStyle/>
          <a:p>
            <a:pPr>
              <a:defRPr/>
            </a:pPr>
            <a:r>
              <a:rPr lang="en-US" sz="6000" b="1" u="heavy" dirty="0"/>
              <a:t>Train the Trainer, Inc</a:t>
            </a:r>
            <a:r>
              <a:rPr lang="en-US" b="1" u="heavy" dirty="0"/>
              <a:t>.</a:t>
            </a:r>
            <a:endParaRPr lang="en-US" i="1" dirty="0"/>
          </a:p>
        </p:txBody>
      </p:sp>
      <p:sp>
        <p:nvSpPr>
          <p:cNvPr id="69635" name="Rectangle 3"/>
          <p:cNvSpPr>
            <a:spLocks noGrp="1" noChangeArrowheads="1"/>
          </p:cNvSpPr>
          <p:nvPr>
            <p:ph idx="1"/>
          </p:nvPr>
        </p:nvSpPr>
        <p:spPr>
          <a:xfrm>
            <a:off x="228600" y="1563914"/>
            <a:ext cx="8610600" cy="5257800"/>
          </a:xfrm>
        </p:spPr>
        <p:txBody>
          <a:bodyPr/>
          <a:lstStyle/>
          <a:p>
            <a:pPr marL="0" indent="0" algn="ctr">
              <a:buFont typeface="Arial" panose="020B0604020202020204" pitchFamily="34" charset="0"/>
              <a:buNone/>
            </a:pPr>
            <a:r>
              <a:rPr lang="en-US" altLang="en-US" sz="8800" b="1" dirty="0" smtClean="0"/>
              <a:t>What are some examples of Zero to One?</a:t>
            </a:r>
          </a:p>
        </p:txBody>
      </p:sp>
      <p:sp>
        <p:nvSpPr>
          <p:cNvPr id="69636" name="Slide Number Placeholder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smtClean="0">
                <a:solidFill>
                  <a:srgbClr val="898989"/>
                </a:solidFill>
                <a:latin typeface="Times New Roman" panose="02020603050405020304" pitchFamily="18" charset="0"/>
              </a:rPr>
              <a:t>18-</a:t>
            </a:r>
            <a:fld id="{2BDBC5BE-B28C-4AF3-A231-C74B401FD02A}" type="slidenum">
              <a:rPr lang="en-US" altLang="en-US" sz="1200" smtClean="0">
                <a:solidFill>
                  <a:srgbClr val="898989"/>
                </a:solidFill>
                <a:latin typeface="Times New Roman" panose="02020603050405020304" pitchFamily="18" charset="0"/>
              </a:rPr>
              <a:pPr>
                <a:spcBef>
                  <a:spcPct val="0"/>
                </a:spcBef>
                <a:buFontTx/>
                <a:buNone/>
              </a:pPr>
              <a:t>73</a:t>
            </a:fld>
            <a:endParaRPr lang="en-US" altLang="en-US" sz="1200" smtClean="0">
              <a:solidFill>
                <a:srgbClr val="898989"/>
              </a:solidFill>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32581" y="288713"/>
            <a:ext cx="8043333" cy="729555"/>
          </a:xfrm>
        </p:spPr>
        <p:txBody>
          <a:bodyPr/>
          <a:lstStyle/>
          <a:p>
            <a:pPr>
              <a:defRPr/>
            </a:pPr>
            <a:r>
              <a:rPr lang="en-US" sz="6000" b="1" u="heavy" dirty="0"/>
              <a:t>Train the Trainer, Inc.</a:t>
            </a:r>
            <a:endParaRPr lang="en-US" sz="6000" b="1" i="1" dirty="0"/>
          </a:p>
        </p:txBody>
      </p:sp>
      <p:sp>
        <p:nvSpPr>
          <p:cNvPr id="73731" name="Rectangle 3"/>
          <p:cNvSpPr>
            <a:spLocks noGrp="1" noChangeArrowheads="1"/>
          </p:cNvSpPr>
          <p:nvPr>
            <p:ph idx="1"/>
          </p:nvPr>
        </p:nvSpPr>
        <p:spPr>
          <a:xfrm>
            <a:off x="228600" y="1219200"/>
            <a:ext cx="8610600" cy="5257800"/>
          </a:xfrm>
        </p:spPr>
        <p:txBody>
          <a:bodyPr/>
          <a:lstStyle/>
          <a:p>
            <a:pPr marL="0" indent="0" algn="ctr">
              <a:buFont typeface="Arial" panose="020B0604020202020204" pitchFamily="34" charset="0"/>
              <a:buNone/>
            </a:pPr>
            <a:r>
              <a:rPr lang="en-US" altLang="en-US" sz="8800" b="1" dirty="0" smtClean="0"/>
              <a:t>What are some examples of One and only One?</a:t>
            </a:r>
          </a:p>
        </p:txBody>
      </p:sp>
      <p:sp>
        <p:nvSpPr>
          <p:cNvPr id="73732" name="Slide Number Placeholder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smtClean="0">
                <a:solidFill>
                  <a:srgbClr val="898989"/>
                </a:solidFill>
                <a:latin typeface="Times New Roman" panose="02020603050405020304" pitchFamily="18" charset="0"/>
              </a:rPr>
              <a:t>18-</a:t>
            </a:r>
            <a:fld id="{3C49A4EF-345B-47F2-83EA-4C385212084A}" type="slidenum">
              <a:rPr lang="en-US" altLang="en-US" sz="1200" smtClean="0">
                <a:solidFill>
                  <a:srgbClr val="898989"/>
                </a:solidFill>
                <a:latin typeface="Times New Roman" panose="02020603050405020304" pitchFamily="18" charset="0"/>
              </a:rPr>
              <a:pPr>
                <a:spcBef>
                  <a:spcPct val="0"/>
                </a:spcBef>
                <a:buFontTx/>
                <a:buNone/>
              </a:pPr>
              <a:t>74</a:t>
            </a:fld>
            <a:endParaRPr lang="en-US" altLang="en-US" sz="1200" smtClean="0">
              <a:solidFill>
                <a:srgbClr val="898989"/>
              </a:solidFill>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12233" y="464245"/>
            <a:ext cx="8043333" cy="729555"/>
          </a:xfrm>
        </p:spPr>
        <p:txBody>
          <a:bodyPr/>
          <a:lstStyle/>
          <a:p>
            <a:pPr>
              <a:defRPr/>
            </a:pPr>
            <a:r>
              <a:rPr lang="en-US" sz="6000" b="1" u="heavy" dirty="0"/>
              <a:t>Train the Trainer, Inc</a:t>
            </a:r>
            <a:r>
              <a:rPr lang="en-US" sz="4400" b="1" u="heavy" dirty="0"/>
              <a:t>.</a:t>
            </a:r>
            <a:endParaRPr lang="en-US" sz="4400" i="1" dirty="0"/>
          </a:p>
        </p:txBody>
      </p:sp>
      <p:sp>
        <p:nvSpPr>
          <p:cNvPr id="77827" name="Rectangle 3"/>
          <p:cNvSpPr>
            <a:spLocks noGrp="1" noChangeArrowheads="1"/>
          </p:cNvSpPr>
          <p:nvPr>
            <p:ph idx="1"/>
          </p:nvPr>
        </p:nvSpPr>
        <p:spPr>
          <a:xfrm>
            <a:off x="228600" y="1219200"/>
            <a:ext cx="8610600" cy="5257800"/>
          </a:xfrm>
        </p:spPr>
        <p:txBody>
          <a:bodyPr/>
          <a:lstStyle/>
          <a:p>
            <a:pPr marL="0" indent="0" algn="ctr">
              <a:buFont typeface="Arial" panose="020B0604020202020204" pitchFamily="34" charset="0"/>
              <a:buNone/>
            </a:pPr>
            <a:r>
              <a:rPr lang="en-US" altLang="en-US" sz="9600" b="1" dirty="0" smtClean="0"/>
              <a:t>What are some examples of One or Many?</a:t>
            </a:r>
          </a:p>
        </p:txBody>
      </p:sp>
      <p:sp>
        <p:nvSpPr>
          <p:cNvPr id="77828" name="Slide Number Placeholder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smtClean="0">
                <a:solidFill>
                  <a:srgbClr val="898989"/>
                </a:solidFill>
                <a:latin typeface="Times New Roman" panose="02020603050405020304" pitchFamily="18" charset="0"/>
              </a:rPr>
              <a:t>18-</a:t>
            </a:r>
            <a:fld id="{60BFD302-1147-4A20-9531-75BADCD708C2}" type="slidenum">
              <a:rPr lang="en-US" altLang="en-US" sz="1200" smtClean="0">
                <a:solidFill>
                  <a:srgbClr val="898989"/>
                </a:solidFill>
                <a:latin typeface="Times New Roman" panose="02020603050405020304" pitchFamily="18" charset="0"/>
              </a:rPr>
              <a:pPr>
                <a:spcBef>
                  <a:spcPct val="0"/>
                </a:spcBef>
                <a:buFontTx/>
                <a:buNone/>
              </a:pPr>
              <a:t>75</a:t>
            </a:fld>
            <a:endParaRPr lang="en-US" altLang="en-US" sz="1200" smtClean="0">
              <a:solidFill>
                <a:srgbClr val="898989"/>
              </a:solidFill>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lvl="0" indent="0" algn="ctr" fontAlgn="auto">
              <a:spcBef>
                <a:spcPts val="600"/>
              </a:spcBef>
              <a:spcAft>
                <a:spcPts val="0"/>
              </a:spcAft>
              <a:buClrTx/>
              <a:buSzTx/>
              <a:buNone/>
            </a:pPr>
            <a:r>
              <a:rPr lang="en-US" sz="6600" b="1" dirty="0">
                <a:solidFill>
                  <a:prstClr val="black"/>
                </a:solidFill>
                <a:latin typeface="Arial" panose="020B0604020202020204" pitchFamily="34" charset="0"/>
                <a:ea typeface="+mn-ea"/>
                <a:cs typeface="Arial" panose="020B0604020202020204" pitchFamily="34" charset="0"/>
              </a:rPr>
              <a:t>Do the users &amp; analysts receive any ancillary benefits from creating structural models? </a:t>
            </a:r>
            <a:endParaRPr lang="en-US" altLang="en-US" sz="49600"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059456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lvl="0" indent="0" algn="ctr" fontAlgn="auto">
              <a:spcBef>
                <a:spcPts val="600"/>
              </a:spcBef>
              <a:spcAft>
                <a:spcPts val="0"/>
              </a:spcAft>
              <a:buClrTx/>
              <a:buSzTx/>
              <a:buNone/>
            </a:pPr>
            <a:endParaRPr lang="en-US" sz="6000" b="1" dirty="0" smtClean="0">
              <a:solidFill>
                <a:prstClr val="black"/>
              </a:solidFill>
              <a:latin typeface="Arial" panose="020B0604020202020204" pitchFamily="34" charset="0"/>
              <a:ea typeface="+mn-ea"/>
              <a:cs typeface="Arial" panose="020B0604020202020204" pitchFamily="34" charset="0"/>
            </a:endParaRPr>
          </a:p>
          <a:p>
            <a:pPr marL="0" lvl="0" indent="0" algn="ctr" fontAlgn="auto">
              <a:spcBef>
                <a:spcPts val="600"/>
              </a:spcBef>
              <a:spcAft>
                <a:spcPts val="0"/>
              </a:spcAft>
              <a:buClrTx/>
              <a:buSzTx/>
              <a:buNone/>
            </a:pPr>
            <a:endParaRPr lang="en-US" sz="6000" b="1" dirty="0">
              <a:solidFill>
                <a:prstClr val="black"/>
              </a:solidFill>
              <a:latin typeface="Arial" panose="020B0604020202020204" pitchFamily="34" charset="0"/>
              <a:ea typeface="+mn-ea"/>
              <a:cs typeface="Arial" panose="020B0604020202020204" pitchFamily="34" charset="0"/>
            </a:endParaRPr>
          </a:p>
          <a:p>
            <a:pPr marL="0" lvl="0" indent="0" algn="ctr" fontAlgn="auto">
              <a:spcBef>
                <a:spcPts val="600"/>
              </a:spcBef>
              <a:spcAft>
                <a:spcPts val="0"/>
              </a:spcAft>
              <a:buClrTx/>
              <a:buSzTx/>
              <a:buNone/>
            </a:pPr>
            <a:r>
              <a:rPr lang="en-US" sz="6000" b="1" dirty="0" smtClean="0">
                <a:solidFill>
                  <a:prstClr val="black"/>
                </a:solidFill>
                <a:latin typeface="Arial" panose="020B0604020202020204" pitchFamily="34" charset="0"/>
                <a:ea typeface="+mn-ea"/>
                <a:cs typeface="Arial" panose="020B0604020202020204" pitchFamily="34" charset="0"/>
              </a:rPr>
              <a:t>What </a:t>
            </a:r>
            <a:r>
              <a:rPr lang="en-US" sz="6000" b="1" dirty="0">
                <a:solidFill>
                  <a:prstClr val="black"/>
                </a:solidFill>
                <a:latin typeface="Arial" panose="020B0604020202020204" pitchFamily="34" charset="0"/>
                <a:ea typeface="+mn-ea"/>
                <a:cs typeface="Arial" panose="020B0604020202020204" pitchFamily="34" charset="0"/>
              </a:rPr>
              <a:t>is a subclass? </a:t>
            </a:r>
          </a:p>
        </p:txBody>
      </p:sp>
    </p:spTree>
    <p:extLst>
      <p:ext uri="{BB962C8B-B14F-4D97-AF65-F5344CB8AC3E}">
        <p14:creationId xmlns:p14="http://schemas.microsoft.com/office/powerpoint/2010/main" val="389003842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lvl="0" indent="0" algn="ctr" defTabSz="934974" fontAlgn="auto">
              <a:spcBef>
                <a:spcPts val="0"/>
              </a:spcBef>
              <a:spcAft>
                <a:spcPts val="0"/>
              </a:spcAft>
              <a:buClrTx/>
              <a:buSzTx/>
              <a:buNone/>
              <a:defRPr/>
            </a:pPr>
            <a:endParaRPr lang="en-US" altLang="en-US" sz="6000" b="1" dirty="0" smtClean="0">
              <a:solidFill>
                <a:prstClr val="black"/>
              </a:solidFill>
              <a:latin typeface="Arial" panose="020B0604020202020204" pitchFamily="34" charset="0"/>
              <a:ea typeface="+mn-ea"/>
              <a:cs typeface="Arial" panose="020B0604020202020204" pitchFamily="34" charset="0"/>
            </a:endParaRPr>
          </a:p>
          <a:p>
            <a:pPr marL="0" lvl="0" indent="0" algn="ctr" defTabSz="934974" fontAlgn="auto">
              <a:spcBef>
                <a:spcPts val="0"/>
              </a:spcBef>
              <a:spcAft>
                <a:spcPts val="0"/>
              </a:spcAft>
              <a:buClrTx/>
              <a:buSzTx/>
              <a:buNone/>
              <a:defRPr/>
            </a:pPr>
            <a:r>
              <a:rPr lang="en-US" altLang="en-US" sz="6000" b="1" dirty="0" smtClean="0">
                <a:solidFill>
                  <a:prstClr val="black"/>
                </a:solidFill>
                <a:latin typeface="Arial" panose="020B0604020202020204" pitchFamily="34" charset="0"/>
                <a:ea typeface="+mn-ea"/>
                <a:cs typeface="Arial" panose="020B0604020202020204" pitchFamily="34" charset="0"/>
              </a:rPr>
              <a:t>What </a:t>
            </a:r>
            <a:r>
              <a:rPr lang="en-US" altLang="en-US" sz="6000" b="1" dirty="0">
                <a:solidFill>
                  <a:prstClr val="black"/>
                </a:solidFill>
                <a:latin typeface="Arial" panose="020B0604020202020204" pitchFamily="34" charset="0"/>
                <a:ea typeface="+mn-ea"/>
                <a:cs typeface="Arial" panose="020B0604020202020204" pitchFamily="34" charset="0"/>
              </a:rPr>
              <a:t>are some examples of </a:t>
            </a:r>
            <a:r>
              <a:rPr lang="en-US" altLang="en-US" sz="6000" b="1" dirty="0" smtClean="0">
                <a:solidFill>
                  <a:prstClr val="black"/>
                </a:solidFill>
                <a:latin typeface="Arial" panose="020B0604020202020204" pitchFamily="34" charset="0"/>
                <a:ea typeface="+mn-ea"/>
                <a:cs typeface="Arial" panose="020B0604020202020204" pitchFamily="34" charset="0"/>
              </a:rPr>
              <a:t>classes?</a:t>
            </a:r>
            <a:endParaRPr lang="en-US" sz="6000" b="1" dirty="0" smtClean="0">
              <a:solidFill>
                <a:prstClr val="black"/>
              </a:solidFill>
              <a:latin typeface="Arial" panose="020B0604020202020204" pitchFamily="34" charset="0"/>
              <a:ea typeface="+mn-ea"/>
              <a:cs typeface="Arial" panose="020B0604020202020204" pitchFamily="34" charset="0"/>
            </a:endParaRPr>
          </a:p>
          <a:p>
            <a:pPr marL="0" lvl="0" indent="0" algn="ctr" fontAlgn="auto">
              <a:spcBef>
                <a:spcPts val="600"/>
              </a:spcBef>
              <a:spcAft>
                <a:spcPts val="0"/>
              </a:spcAft>
              <a:buClrTx/>
              <a:buSzTx/>
              <a:buNone/>
            </a:pPr>
            <a:endParaRPr lang="en-US" sz="6000" b="1" dirty="0">
              <a:solidFill>
                <a:prstClr val="black"/>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54563225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lvl="0" indent="0" algn="ctr" fontAlgn="auto">
              <a:spcBef>
                <a:spcPts val="600"/>
              </a:spcBef>
              <a:spcAft>
                <a:spcPts val="0"/>
              </a:spcAft>
              <a:buClrTx/>
              <a:buSzTx/>
              <a:buNone/>
            </a:pPr>
            <a:endParaRPr lang="en-US" sz="6000" b="1" dirty="0" smtClean="0">
              <a:solidFill>
                <a:prstClr val="black"/>
              </a:solidFill>
              <a:latin typeface="Arial" panose="020B0604020202020204" pitchFamily="34" charset="0"/>
              <a:ea typeface="+mn-ea"/>
              <a:cs typeface="Arial" panose="020B0604020202020204" pitchFamily="34" charset="0"/>
            </a:endParaRPr>
          </a:p>
          <a:p>
            <a:pPr marL="0" lvl="0" indent="0" algn="ctr" fontAlgn="auto">
              <a:spcBef>
                <a:spcPts val="600"/>
              </a:spcBef>
              <a:spcAft>
                <a:spcPts val="0"/>
              </a:spcAft>
              <a:buClrTx/>
              <a:buSzTx/>
              <a:buNone/>
            </a:pPr>
            <a:endParaRPr lang="en-US" sz="6000" b="1" dirty="0">
              <a:solidFill>
                <a:prstClr val="black"/>
              </a:solidFill>
              <a:latin typeface="Arial" panose="020B0604020202020204" pitchFamily="34" charset="0"/>
              <a:ea typeface="+mn-ea"/>
              <a:cs typeface="Arial" panose="020B0604020202020204" pitchFamily="34" charset="0"/>
            </a:endParaRPr>
          </a:p>
        </p:txBody>
      </p:sp>
      <p:sp>
        <p:nvSpPr>
          <p:cNvPr id="2" name="Rectangle 1"/>
          <p:cNvSpPr/>
          <p:nvPr/>
        </p:nvSpPr>
        <p:spPr>
          <a:xfrm>
            <a:off x="2057400" y="0"/>
            <a:ext cx="4800600" cy="4708981"/>
          </a:xfrm>
          <a:prstGeom prst="rect">
            <a:avLst/>
          </a:prstGeom>
        </p:spPr>
        <p:txBody>
          <a:bodyPr wrap="square">
            <a:spAutoFit/>
          </a:bodyPr>
          <a:lstStyle/>
          <a:p>
            <a:pPr algn="ctr"/>
            <a:endParaRPr lang="en-US" altLang="en-US" sz="6000" b="1" dirty="0" smtClean="0">
              <a:solidFill>
                <a:prstClr val="black"/>
              </a:solidFill>
              <a:latin typeface="Arial" panose="020B0604020202020204" pitchFamily="34" charset="0"/>
              <a:cs typeface="Arial" panose="020B0604020202020204" pitchFamily="34" charset="0"/>
            </a:endParaRPr>
          </a:p>
          <a:p>
            <a:pPr algn="ctr"/>
            <a:endParaRPr lang="en-US" altLang="en-US" sz="6000" b="1" dirty="0">
              <a:solidFill>
                <a:prstClr val="black"/>
              </a:solidFill>
              <a:latin typeface="Arial" panose="020B0604020202020204" pitchFamily="34" charset="0"/>
              <a:cs typeface="Arial" panose="020B0604020202020204" pitchFamily="34" charset="0"/>
            </a:endParaRPr>
          </a:p>
          <a:p>
            <a:pPr algn="ctr"/>
            <a:r>
              <a:rPr lang="en-US" altLang="en-US" sz="6000" b="1" dirty="0" smtClean="0">
                <a:solidFill>
                  <a:prstClr val="black"/>
                </a:solidFill>
                <a:latin typeface="Arial" panose="020B0604020202020204" pitchFamily="34" charset="0"/>
                <a:cs typeface="Arial" panose="020B0604020202020204" pitchFamily="34" charset="0"/>
              </a:rPr>
              <a:t>What </a:t>
            </a:r>
            <a:r>
              <a:rPr lang="en-US" altLang="en-US" sz="6000" b="1" dirty="0">
                <a:solidFill>
                  <a:prstClr val="black"/>
                </a:solidFill>
                <a:latin typeface="Arial" panose="020B0604020202020204" pitchFamily="34" charset="0"/>
                <a:cs typeface="Arial" panose="020B0604020202020204" pitchFamily="34" charset="0"/>
              </a:rPr>
              <a:t>is textual analysis? </a:t>
            </a:r>
            <a:endParaRPr lang="en-US" sz="6000" dirty="0"/>
          </a:p>
        </p:txBody>
      </p:sp>
    </p:spTree>
    <p:extLst>
      <p:ext uri="{BB962C8B-B14F-4D97-AF65-F5344CB8AC3E}">
        <p14:creationId xmlns:p14="http://schemas.microsoft.com/office/powerpoint/2010/main" val="33800244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822" y="108645"/>
            <a:ext cx="8043333" cy="1336477"/>
          </a:xfrm>
        </p:spPr>
        <p:txBody>
          <a:bodyPr/>
          <a:lstStyle/>
          <a:p>
            <a:r>
              <a:rPr lang="en-US" b="1" dirty="0" smtClean="0">
                <a:latin typeface="Times New Roman" panose="02020603050405020304" pitchFamily="18" charset="0"/>
                <a:cs typeface="Times New Roman" panose="02020603050405020304" pitchFamily="18" charset="0"/>
              </a:rPr>
              <a:t>Generalization &amp; Aggregation Associations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1295400"/>
            <a:ext cx="8915400" cy="4876799"/>
          </a:xfrm>
        </p:spPr>
        <p:txBody>
          <a:bodyPr/>
          <a:lstStyle/>
          <a:p>
            <a:pPr>
              <a:spcBef>
                <a:spcPts val="600"/>
              </a:spcBef>
            </a:pPr>
            <a:r>
              <a:rPr lang="en-US" sz="3200" dirty="0" smtClean="0">
                <a:latin typeface="Times New Roman" panose="02020603050405020304" pitchFamily="18" charset="0"/>
                <a:cs typeface="Times New Roman" panose="02020603050405020304" pitchFamily="18" charset="0"/>
              </a:rPr>
              <a:t>Generalization denotes inheritance</a:t>
            </a:r>
          </a:p>
          <a:p>
            <a:pPr lvl="1">
              <a:spcBef>
                <a:spcPts val="600"/>
              </a:spcBef>
            </a:pPr>
            <a:r>
              <a:rPr lang="en-US" sz="2800" dirty="0" smtClean="0">
                <a:latin typeface="Times New Roman" panose="02020603050405020304" pitchFamily="18" charset="0"/>
                <a:cs typeface="Times New Roman" panose="02020603050405020304" pitchFamily="18" charset="0"/>
              </a:rPr>
              <a:t>Properties and operations of the superclass are valid for the sub-class</a:t>
            </a:r>
          </a:p>
          <a:p>
            <a:pPr lvl="1">
              <a:spcBef>
                <a:spcPts val="600"/>
              </a:spcBef>
            </a:pPr>
            <a:r>
              <a:rPr lang="en-US" sz="2800" dirty="0" smtClean="0">
                <a:latin typeface="Times New Roman" panose="02020603050405020304" pitchFamily="18" charset="0"/>
                <a:cs typeface="Times New Roman" panose="02020603050405020304" pitchFamily="18" charset="0"/>
              </a:rPr>
              <a:t>Depicted as a solid line with a hollow arrow pointing at the superclass</a:t>
            </a:r>
          </a:p>
          <a:p>
            <a:pPr>
              <a:spcBef>
                <a:spcPts val="600"/>
              </a:spcBef>
            </a:pPr>
            <a:r>
              <a:rPr lang="en-US" sz="3200" dirty="0" smtClean="0">
                <a:latin typeface="Times New Roman" panose="02020603050405020304" pitchFamily="18" charset="0"/>
                <a:cs typeface="Times New Roman" panose="02020603050405020304" pitchFamily="18" charset="0"/>
              </a:rPr>
              <a:t>Aggregation denotes a logical “a-part-of” relationship</a:t>
            </a:r>
          </a:p>
          <a:p>
            <a:pPr>
              <a:spcBef>
                <a:spcPts val="600"/>
              </a:spcBef>
            </a:pPr>
            <a:r>
              <a:rPr lang="en-US" sz="3200" dirty="0" smtClean="0">
                <a:latin typeface="Times New Roman" panose="02020603050405020304" pitchFamily="18" charset="0"/>
                <a:cs typeface="Times New Roman" panose="02020603050405020304" pitchFamily="18" charset="0"/>
              </a:rPr>
              <a:t>Composition denotes a physical </a:t>
            </a:r>
            <a:r>
              <a:rPr lang="en-US" sz="3200" dirty="0">
                <a:latin typeface="Times New Roman" panose="02020603050405020304" pitchFamily="18" charset="0"/>
                <a:cs typeface="Times New Roman" panose="02020603050405020304" pitchFamily="18" charset="0"/>
              </a:rPr>
              <a:t>“a-part-of” relationship</a:t>
            </a:r>
          </a:p>
        </p:txBody>
      </p:sp>
    </p:spTree>
    <p:extLst>
      <p:ext uri="{BB962C8B-B14F-4D97-AF65-F5344CB8AC3E}">
        <p14:creationId xmlns:p14="http://schemas.microsoft.com/office/powerpoint/2010/main" val="40724314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34" y="307778"/>
            <a:ext cx="8765177" cy="6048103"/>
          </a:xfrm>
        </p:spPr>
        <p:txBody>
          <a:bodyPr/>
          <a:lstStyle/>
          <a:p>
            <a:pPr marL="0" lvl="0" indent="0" algn="ctr" fontAlgn="auto">
              <a:spcBef>
                <a:spcPts val="600"/>
              </a:spcBef>
              <a:spcAft>
                <a:spcPts val="0"/>
              </a:spcAft>
              <a:buClrTx/>
              <a:buSzTx/>
              <a:buNone/>
            </a:pPr>
            <a:endParaRPr lang="en-US" sz="6000" b="1" dirty="0" smtClean="0">
              <a:solidFill>
                <a:prstClr val="black"/>
              </a:solidFill>
              <a:latin typeface="Arial" panose="020B0604020202020204" pitchFamily="34" charset="0"/>
              <a:ea typeface="+mn-ea"/>
              <a:cs typeface="Arial" panose="020B0604020202020204" pitchFamily="34" charset="0"/>
            </a:endParaRPr>
          </a:p>
          <a:p>
            <a:pPr marL="0" lvl="0" indent="0" algn="ctr" fontAlgn="auto">
              <a:spcBef>
                <a:spcPts val="600"/>
              </a:spcBef>
              <a:spcAft>
                <a:spcPts val="0"/>
              </a:spcAft>
              <a:buClrTx/>
              <a:buSzTx/>
              <a:buNone/>
            </a:pPr>
            <a:endParaRPr lang="en-US" sz="6000" b="1" dirty="0">
              <a:solidFill>
                <a:prstClr val="black"/>
              </a:solidFill>
              <a:latin typeface="Arial" panose="020B0604020202020204" pitchFamily="34" charset="0"/>
              <a:ea typeface="+mn-ea"/>
              <a:cs typeface="Arial" panose="020B0604020202020204" pitchFamily="34" charset="0"/>
            </a:endParaRPr>
          </a:p>
        </p:txBody>
      </p:sp>
      <p:sp>
        <p:nvSpPr>
          <p:cNvPr id="2" name="Rectangle 1"/>
          <p:cNvSpPr/>
          <p:nvPr/>
        </p:nvSpPr>
        <p:spPr>
          <a:xfrm>
            <a:off x="0" y="0"/>
            <a:ext cx="9067800" cy="3939540"/>
          </a:xfrm>
          <a:prstGeom prst="rect">
            <a:avLst/>
          </a:prstGeom>
        </p:spPr>
        <p:txBody>
          <a:bodyPr wrap="square">
            <a:spAutoFit/>
          </a:bodyPr>
          <a:lstStyle/>
          <a:p>
            <a:pPr lvl="0" fontAlgn="auto">
              <a:spcBef>
                <a:spcPts val="600"/>
              </a:spcBef>
              <a:spcAft>
                <a:spcPts val="0"/>
              </a:spcAft>
              <a:defRPr/>
            </a:pPr>
            <a:endParaRPr lang="en-US" sz="6000" b="1" dirty="0" smtClean="0">
              <a:solidFill>
                <a:prstClr val="black"/>
              </a:solidFill>
              <a:latin typeface="Arial" panose="020B0604020202020204" pitchFamily="34" charset="0"/>
              <a:cs typeface="Arial" panose="020B0604020202020204" pitchFamily="34" charset="0"/>
            </a:endParaRPr>
          </a:p>
          <a:p>
            <a:pPr lvl="0" fontAlgn="auto">
              <a:spcBef>
                <a:spcPts val="600"/>
              </a:spcBef>
              <a:spcAft>
                <a:spcPts val="0"/>
              </a:spcAft>
              <a:defRPr/>
            </a:pPr>
            <a:endParaRPr lang="en-US" sz="6000" b="1" dirty="0">
              <a:solidFill>
                <a:prstClr val="black"/>
              </a:solidFill>
              <a:latin typeface="Arial" panose="020B0604020202020204" pitchFamily="34" charset="0"/>
              <a:cs typeface="Arial" panose="020B0604020202020204" pitchFamily="34" charset="0"/>
            </a:endParaRPr>
          </a:p>
          <a:p>
            <a:pPr lvl="0" algn="ctr" fontAlgn="auto">
              <a:spcBef>
                <a:spcPts val="600"/>
              </a:spcBef>
              <a:spcAft>
                <a:spcPts val="0"/>
              </a:spcAft>
              <a:defRPr/>
            </a:pPr>
            <a:r>
              <a:rPr lang="en-US" sz="6000" b="1" dirty="0" smtClean="0">
                <a:solidFill>
                  <a:prstClr val="black"/>
                </a:solidFill>
                <a:latin typeface="Arial" panose="020B0604020202020204" pitchFamily="34" charset="0"/>
                <a:cs typeface="Arial" panose="020B0604020202020204" pitchFamily="34" charset="0"/>
              </a:rPr>
              <a:t>What </a:t>
            </a:r>
            <a:r>
              <a:rPr lang="en-US" sz="6000" b="1" dirty="0">
                <a:solidFill>
                  <a:prstClr val="black"/>
                </a:solidFill>
                <a:latin typeface="Arial" panose="020B0604020202020204" pitchFamily="34" charset="0"/>
                <a:cs typeface="Arial" panose="020B0604020202020204" pitchFamily="34" charset="0"/>
              </a:rPr>
              <a:t>are structural models? </a:t>
            </a:r>
            <a:endParaRPr lang="en-US" sz="6000" b="1" u="sng"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223200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19713"/>
            <a:ext cx="8765177" cy="6048103"/>
          </a:xfrm>
        </p:spPr>
        <p:txBody>
          <a:bodyPr/>
          <a:lstStyle/>
          <a:p>
            <a:pPr marL="0" lvl="0" indent="0" algn="ctr" fontAlgn="auto">
              <a:spcBef>
                <a:spcPts val="600"/>
              </a:spcBef>
              <a:spcAft>
                <a:spcPts val="0"/>
              </a:spcAft>
              <a:buClrTx/>
              <a:buSzTx/>
              <a:buNone/>
            </a:pPr>
            <a:endParaRPr lang="en-US" sz="6000" b="1" dirty="0" smtClean="0">
              <a:solidFill>
                <a:prstClr val="black"/>
              </a:solidFill>
              <a:latin typeface="Arial" panose="020B0604020202020204" pitchFamily="34" charset="0"/>
              <a:ea typeface="+mn-ea"/>
              <a:cs typeface="Arial" panose="020B0604020202020204" pitchFamily="34" charset="0"/>
            </a:endParaRPr>
          </a:p>
          <a:p>
            <a:pPr marL="0" lvl="0" indent="0" algn="ctr" fontAlgn="auto">
              <a:spcBef>
                <a:spcPts val="600"/>
              </a:spcBef>
              <a:spcAft>
                <a:spcPts val="0"/>
              </a:spcAft>
              <a:buClrTx/>
              <a:buSzTx/>
              <a:buNone/>
            </a:pPr>
            <a:endParaRPr lang="en-US" sz="6000" b="1" dirty="0">
              <a:solidFill>
                <a:prstClr val="black"/>
              </a:solidFill>
              <a:latin typeface="Arial" panose="020B0604020202020204" pitchFamily="34" charset="0"/>
              <a:ea typeface="+mn-ea"/>
              <a:cs typeface="Arial" panose="020B0604020202020204" pitchFamily="34" charset="0"/>
            </a:endParaRPr>
          </a:p>
          <a:p>
            <a:pPr marL="0" lvl="0" indent="0" algn="ctr" fontAlgn="auto">
              <a:spcBef>
                <a:spcPts val="600"/>
              </a:spcBef>
              <a:spcAft>
                <a:spcPts val="0"/>
              </a:spcAft>
              <a:buClrTx/>
              <a:buSzTx/>
              <a:buNone/>
            </a:pPr>
            <a:endParaRPr lang="en-US" sz="6000" b="1" dirty="0" smtClean="0">
              <a:solidFill>
                <a:prstClr val="black"/>
              </a:solidFill>
              <a:latin typeface="Arial" panose="020B0604020202020204" pitchFamily="34" charset="0"/>
              <a:ea typeface="+mn-ea"/>
              <a:cs typeface="Arial" panose="020B0604020202020204" pitchFamily="34" charset="0"/>
            </a:endParaRPr>
          </a:p>
          <a:p>
            <a:pPr marL="0" lvl="0" indent="0" algn="ctr" fontAlgn="auto">
              <a:spcBef>
                <a:spcPts val="600"/>
              </a:spcBef>
              <a:spcAft>
                <a:spcPts val="0"/>
              </a:spcAft>
              <a:buClrTx/>
              <a:buSzTx/>
              <a:buNone/>
            </a:pPr>
            <a:endParaRPr lang="en-US" sz="6000" b="1" dirty="0" smtClean="0">
              <a:solidFill>
                <a:prstClr val="black"/>
              </a:solidFill>
              <a:latin typeface="Arial" panose="020B0604020202020204" pitchFamily="34" charset="0"/>
              <a:ea typeface="+mn-ea"/>
              <a:cs typeface="Arial" panose="020B0604020202020204" pitchFamily="34" charset="0"/>
            </a:endParaRPr>
          </a:p>
          <a:p>
            <a:pPr marL="0" lvl="0" indent="0" algn="ctr" fontAlgn="auto">
              <a:spcBef>
                <a:spcPts val="600"/>
              </a:spcBef>
              <a:spcAft>
                <a:spcPts val="0"/>
              </a:spcAft>
              <a:buClrTx/>
              <a:buSzTx/>
              <a:buNone/>
            </a:pPr>
            <a:endParaRPr lang="en-US" sz="6000" b="1" dirty="0">
              <a:solidFill>
                <a:prstClr val="black"/>
              </a:solidFill>
              <a:latin typeface="Arial" panose="020B0604020202020204" pitchFamily="34" charset="0"/>
              <a:ea typeface="+mn-ea"/>
              <a:cs typeface="Arial" panose="020B0604020202020204" pitchFamily="34" charset="0"/>
            </a:endParaRPr>
          </a:p>
        </p:txBody>
      </p:sp>
      <p:sp>
        <p:nvSpPr>
          <p:cNvPr id="2" name="Rectangle 1"/>
          <p:cNvSpPr/>
          <p:nvPr/>
        </p:nvSpPr>
        <p:spPr>
          <a:xfrm>
            <a:off x="0" y="119713"/>
            <a:ext cx="9144000" cy="3862596"/>
          </a:xfrm>
          <a:prstGeom prst="rect">
            <a:avLst/>
          </a:prstGeom>
        </p:spPr>
        <p:txBody>
          <a:bodyPr wrap="square">
            <a:spAutoFit/>
          </a:bodyPr>
          <a:lstStyle/>
          <a:p>
            <a:pPr lvl="0" algn="ctr" fontAlgn="auto">
              <a:spcBef>
                <a:spcPts val="600"/>
              </a:spcBef>
              <a:spcAft>
                <a:spcPts val="0"/>
              </a:spcAft>
            </a:pPr>
            <a:endParaRPr lang="en-US" sz="6000" b="1" dirty="0" smtClean="0">
              <a:solidFill>
                <a:prstClr val="black"/>
              </a:solidFill>
              <a:latin typeface="Arial" panose="020B0604020202020204" pitchFamily="34" charset="0"/>
              <a:cs typeface="Arial" panose="020B0604020202020204" pitchFamily="34" charset="0"/>
            </a:endParaRPr>
          </a:p>
          <a:p>
            <a:pPr lvl="0" algn="ctr" fontAlgn="auto">
              <a:spcBef>
                <a:spcPts val="600"/>
              </a:spcBef>
              <a:spcAft>
                <a:spcPts val="0"/>
              </a:spcAft>
            </a:pPr>
            <a:r>
              <a:rPr lang="en-US" sz="6000" b="1" dirty="0" smtClean="0">
                <a:solidFill>
                  <a:prstClr val="black"/>
                </a:solidFill>
                <a:latin typeface="Arial" panose="020B0604020202020204" pitchFamily="34" charset="0"/>
                <a:cs typeface="Arial" panose="020B0604020202020204" pitchFamily="34" charset="0"/>
              </a:rPr>
              <a:t>How </a:t>
            </a:r>
            <a:r>
              <a:rPr lang="en-US" sz="6000" b="1" dirty="0">
                <a:solidFill>
                  <a:prstClr val="black"/>
                </a:solidFill>
                <a:latin typeface="Arial" panose="020B0604020202020204" pitchFamily="34" charset="0"/>
                <a:cs typeface="Arial" panose="020B0604020202020204" pitchFamily="34" charset="0"/>
              </a:rPr>
              <a:t>do CRC cards relate to structural models? </a:t>
            </a:r>
            <a:endParaRPr lang="en-US" sz="6000" b="1" u="sng"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978413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19713"/>
            <a:ext cx="8765177" cy="6048103"/>
          </a:xfrm>
        </p:spPr>
        <p:txBody>
          <a:bodyPr/>
          <a:lstStyle/>
          <a:p>
            <a:pPr marL="0" lvl="0" indent="0" algn="ctr" fontAlgn="auto">
              <a:spcBef>
                <a:spcPts val="600"/>
              </a:spcBef>
              <a:spcAft>
                <a:spcPts val="0"/>
              </a:spcAft>
              <a:buClrTx/>
              <a:buSzTx/>
              <a:buNone/>
            </a:pPr>
            <a:endParaRPr lang="en-US" sz="6000" b="1" dirty="0" smtClean="0">
              <a:solidFill>
                <a:prstClr val="black"/>
              </a:solidFill>
              <a:latin typeface="Arial" panose="020B0604020202020204" pitchFamily="34" charset="0"/>
              <a:ea typeface="+mn-ea"/>
              <a:cs typeface="Arial" panose="020B0604020202020204" pitchFamily="34" charset="0"/>
            </a:endParaRPr>
          </a:p>
          <a:p>
            <a:pPr marL="0" lvl="0" indent="0" algn="ctr" fontAlgn="auto">
              <a:spcBef>
                <a:spcPts val="600"/>
              </a:spcBef>
              <a:spcAft>
                <a:spcPts val="0"/>
              </a:spcAft>
              <a:buClrTx/>
              <a:buSzTx/>
              <a:buNone/>
            </a:pPr>
            <a:endParaRPr lang="en-US" sz="6000" b="1" dirty="0">
              <a:solidFill>
                <a:prstClr val="black"/>
              </a:solidFill>
              <a:latin typeface="Arial" panose="020B0604020202020204" pitchFamily="34" charset="0"/>
              <a:ea typeface="+mn-ea"/>
              <a:cs typeface="Arial" panose="020B0604020202020204" pitchFamily="34" charset="0"/>
            </a:endParaRPr>
          </a:p>
        </p:txBody>
      </p:sp>
      <p:sp>
        <p:nvSpPr>
          <p:cNvPr id="2" name="Rectangle 1"/>
          <p:cNvSpPr/>
          <p:nvPr/>
        </p:nvSpPr>
        <p:spPr>
          <a:xfrm>
            <a:off x="0" y="0"/>
            <a:ext cx="9144000" cy="4231928"/>
          </a:xfrm>
          <a:prstGeom prst="rect">
            <a:avLst/>
          </a:prstGeom>
        </p:spPr>
        <p:txBody>
          <a:bodyPr wrap="square">
            <a:spAutoFit/>
          </a:bodyPr>
          <a:lstStyle/>
          <a:p>
            <a:pPr lvl="0" fontAlgn="auto">
              <a:spcBef>
                <a:spcPts val="600"/>
              </a:spcBef>
              <a:spcAft>
                <a:spcPts val="0"/>
              </a:spcAft>
            </a:pPr>
            <a:endParaRPr lang="en-US" sz="1400" b="1" u="sng" dirty="0">
              <a:solidFill>
                <a:prstClr val="black"/>
              </a:solidFill>
              <a:latin typeface="Arial" panose="020B0604020202020204" pitchFamily="34" charset="0"/>
              <a:cs typeface="Arial" panose="020B0604020202020204" pitchFamily="34" charset="0"/>
            </a:endParaRPr>
          </a:p>
          <a:p>
            <a:pPr lvl="0" algn="ctr" fontAlgn="auto">
              <a:spcBef>
                <a:spcPts val="600"/>
              </a:spcBef>
              <a:spcAft>
                <a:spcPts val="0"/>
              </a:spcAft>
            </a:pPr>
            <a:endParaRPr lang="en-US" sz="6000" b="1" dirty="0" smtClean="0">
              <a:solidFill>
                <a:prstClr val="black"/>
              </a:solidFill>
              <a:latin typeface="Arial" panose="020B0604020202020204" pitchFamily="34" charset="0"/>
              <a:cs typeface="Arial" panose="020B0604020202020204" pitchFamily="34" charset="0"/>
            </a:endParaRPr>
          </a:p>
          <a:p>
            <a:pPr lvl="0" algn="ctr" fontAlgn="auto">
              <a:spcBef>
                <a:spcPts val="600"/>
              </a:spcBef>
              <a:spcAft>
                <a:spcPts val="0"/>
              </a:spcAft>
            </a:pPr>
            <a:endParaRPr lang="en-US" sz="6000" b="1" dirty="0">
              <a:solidFill>
                <a:prstClr val="black"/>
              </a:solidFill>
              <a:latin typeface="Arial" panose="020B0604020202020204" pitchFamily="34" charset="0"/>
              <a:cs typeface="Arial" panose="020B0604020202020204" pitchFamily="34" charset="0"/>
            </a:endParaRPr>
          </a:p>
          <a:p>
            <a:pPr lvl="0" algn="ctr" fontAlgn="auto">
              <a:spcBef>
                <a:spcPts val="600"/>
              </a:spcBef>
              <a:spcAft>
                <a:spcPts val="0"/>
              </a:spcAft>
            </a:pPr>
            <a:r>
              <a:rPr lang="en-US" sz="6000" b="1" dirty="0" smtClean="0">
                <a:solidFill>
                  <a:prstClr val="black"/>
                </a:solidFill>
                <a:latin typeface="Arial" panose="020B0604020202020204" pitchFamily="34" charset="0"/>
                <a:cs typeface="Arial" panose="020B0604020202020204" pitchFamily="34" charset="0"/>
              </a:rPr>
              <a:t>What </a:t>
            </a:r>
            <a:r>
              <a:rPr lang="en-US" sz="6000" b="1" dirty="0">
                <a:solidFill>
                  <a:prstClr val="black"/>
                </a:solidFill>
                <a:latin typeface="Arial" panose="020B0604020202020204" pitchFamily="34" charset="0"/>
                <a:cs typeface="Arial" panose="020B0604020202020204" pitchFamily="34" charset="0"/>
              </a:rPr>
              <a:t>is on the front of the CRC card? </a:t>
            </a:r>
            <a:endParaRPr lang="en-US" sz="6000" b="1" u="sng"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511891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lvl="0" indent="0" algn="ctr" fontAlgn="auto">
              <a:spcBef>
                <a:spcPts val="600"/>
              </a:spcBef>
              <a:spcAft>
                <a:spcPts val="0"/>
              </a:spcAft>
              <a:buClrTx/>
              <a:buSzTx/>
              <a:buNone/>
            </a:pPr>
            <a:endParaRPr lang="en-US" sz="6000" b="1" dirty="0" smtClean="0">
              <a:solidFill>
                <a:prstClr val="black"/>
              </a:solidFill>
              <a:latin typeface="Arial" panose="020B0604020202020204" pitchFamily="34" charset="0"/>
              <a:ea typeface="+mn-ea"/>
              <a:cs typeface="Arial" panose="020B0604020202020204" pitchFamily="34" charset="0"/>
            </a:endParaRPr>
          </a:p>
          <a:p>
            <a:pPr marL="0" lvl="0" indent="0" algn="ctr" fontAlgn="auto">
              <a:spcBef>
                <a:spcPts val="600"/>
              </a:spcBef>
              <a:spcAft>
                <a:spcPts val="0"/>
              </a:spcAft>
              <a:buClrTx/>
              <a:buSzTx/>
              <a:buNone/>
            </a:pPr>
            <a:endParaRPr lang="en-US" sz="6000" b="1" dirty="0">
              <a:solidFill>
                <a:prstClr val="black"/>
              </a:solidFill>
              <a:latin typeface="Arial" panose="020B0604020202020204" pitchFamily="34" charset="0"/>
              <a:ea typeface="+mn-ea"/>
              <a:cs typeface="Arial" panose="020B0604020202020204" pitchFamily="34" charset="0"/>
            </a:endParaRPr>
          </a:p>
        </p:txBody>
      </p:sp>
      <p:sp>
        <p:nvSpPr>
          <p:cNvPr id="2" name="Rectangle 1"/>
          <p:cNvSpPr/>
          <p:nvPr/>
        </p:nvSpPr>
        <p:spPr>
          <a:xfrm>
            <a:off x="0" y="169816"/>
            <a:ext cx="9296400" cy="3323987"/>
          </a:xfrm>
          <a:prstGeom prst="rect">
            <a:avLst/>
          </a:prstGeom>
        </p:spPr>
        <p:txBody>
          <a:bodyPr wrap="square">
            <a:spAutoFit/>
          </a:bodyPr>
          <a:lstStyle/>
          <a:p>
            <a:pPr lvl="0" algn="ctr">
              <a:spcBef>
                <a:spcPts val="600"/>
              </a:spcBef>
            </a:pPr>
            <a:endParaRPr lang="en-US" sz="4000" b="1" dirty="0" smtClean="0">
              <a:latin typeface="Arial" panose="020B0604020202020204" pitchFamily="34" charset="0"/>
              <a:cs typeface="Arial" panose="020B0604020202020204" pitchFamily="34" charset="0"/>
            </a:endParaRPr>
          </a:p>
          <a:p>
            <a:pPr lvl="0" algn="ctr">
              <a:spcBef>
                <a:spcPts val="600"/>
              </a:spcBef>
            </a:pPr>
            <a:endParaRPr lang="en-US" sz="4000" b="1" dirty="0">
              <a:latin typeface="Arial" panose="020B0604020202020204" pitchFamily="34" charset="0"/>
              <a:cs typeface="Arial" panose="020B0604020202020204" pitchFamily="34" charset="0"/>
            </a:endParaRPr>
          </a:p>
          <a:p>
            <a:pPr lvl="0" algn="ctr">
              <a:spcBef>
                <a:spcPts val="600"/>
              </a:spcBef>
            </a:pPr>
            <a:r>
              <a:rPr lang="en-US" sz="6000" b="1" dirty="0" smtClean="0">
                <a:latin typeface="Arial" panose="020B0604020202020204" pitchFamily="34" charset="0"/>
                <a:cs typeface="Arial" panose="020B0604020202020204" pitchFamily="34" charset="0"/>
              </a:rPr>
              <a:t>What </a:t>
            </a:r>
            <a:r>
              <a:rPr lang="en-US" sz="6000" b="1" dirty="0">
                <a:latin typeface="Arial" panose="020B0604020202020204" pitchFamily="34" charset="0"/>
                <a:cs typeface="Arial" panose="020B0604020202020204" pitchFamily="34" charset="0"/>
              </a:rPr>
              <a:t>is on the back of the CRC card? </a:t>
            </a:r>
            <a:endParaRPr lang="en-US"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580164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lvl="0" indent="0" algn="ctr" fontAlgn="auto">
              <a:spcBef>
                <a:spcPts val="600"/>
              </a:spcBef>
              <a:spcAft>
                <a:spcPts val="0"/>
              </a:spcAft>
              <a:buClrTx/>
              <a:buSzTx/>
              <a:buNone/>
            </a:pPr>
            <a:endParaRPr lang="en-US" sz="6000" b="1" dirty="0" smtClean="0">
              <a:solidFill>
                <a:prstClr val="black"/>
              </a:solidFill>
              <a:latin typeface="Arial" panose="020B0604020202020204" pitchFamily="34" charset="0"/>
              <a:ea typeface="+mn-ea"/>
              <a:cs typeface="Arial" panose="020B0604020202020204" pitchFamily="34" charset="0"/>
            </a:endParaRPr>
          </a:p>
          <a:p>
            <a:pPr marL="0" lvl="0" indent="0" algn="ctr" fontAlgn="auto">
              <a:spcBef>
                <a:spcPts val="600"/>
              </a:spcBef>
              <a:spcAft>
                <a:spcPts val="0"/>
              </a:spcAft>
              <a:buClrTx/>
              <a:buSzTx/>
              <a:buNone/>
            </a:pPr>
            <a:endParaRPr lang="en-US" sz="6000" b="1" dirty="0">
              <a:solidFill>
                <a:prstClr val="black"/>
              </a:solidFill>
              <a:latin typeface="Arial" panose="020B0604020202020204" pitchFamily="34" charset="0"/>
              <a:ea typeface="+mn-ea"/>
              <a:cs typeface="Arial" panose="020B0604020202020204" pitchFamily="34" charset="0"/>
            </a:endParaRPr>
          </a:p>
        </p:txBody>
      </p:sp>
      <p:sp>
        <p:nvSpPr>
          <p:cNvPr id="2" name="Rectangle 1"/>
          <p:cNvSpPr/>
          <p:nvPr/>
        </p:nvSpPr>
        <p:spPr>
          <a:xfrm>
            <a:off x="0" y="169817"/>
            <a:ext cx="9144000" cy="3862596"/>
          </a:xfrm>
          <a:prstGeom prst="rect">
            <a:avLst/>
          </a:prstGeom>
        </p:spPr>
        <p:txBody>
          <a:bodyPr wrap="square">
            <a:spAutoFit/>
          </a:bodyPr>
          <a:lstStyle/>
          <a:p>
            <a:pPr lvl="0" algn="ctr">
              <a:spcBef>
                <a:spcPts val="600"/>
              </a:spcBef>
            </a:pPr>
            <a:endParaRPr lang="en-US" sz="6000" b="1" dirty="0" smtClean="0">
              <a:latin typeface="Arial" panose="020B0604020202020204" pitchFamily="34" charset="0"/>
              <a:cs typeface="Arial" panose="020B0604020202020204" pitchFamily="34" charset="0"/>
            </a:endParaRPr>
          </a:p>
          <a:p>
            <a:pPr lvl="0" algn="ctr">
              <a:spcBef>
                <a:spcPts val="600"/>
              </a:spcBef>
            </a:pPr>
            <a:r>
              <a:rPr lang="en-US" sz="6000" b="1" dirty="0" smtClean="0">
                <a:latin typeface="Arial" panose="020B0604020202020204" pitchFamily="34" charset="0"/>
                <a:cs typeface="Arial" panose="020B0604020202020204" pitchFamily="34" charset="0"/>
              </a:rPr>
              <a:t>What </a:t>
            </a:r>
            <a:r>
              <a:rPr lang="en-US" sz="6000" b="1" dirty="0">
                <a:latin typeface="Arial" panose="020B0604020202020204" pitchFamily="34" charset="0"/>
                <a:cs typeface="Arial" panose="020B0604020202020204" pitchFamily="34" charset="0"/>
              </a:rPr>
              <a:t>role do team members play during a role playing exercise?</a:t>
            </a:r>
            <a:r>
              <a:rPr lang="en-US" sz="6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58405156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lvl="0" indent="0" algn="ctr" fontAlgn="auto">
              <a:spcBef>
                <a:spcPts val="600"/>
              </a:spcBef>
              <a:spcAft>
                <a:spcPts val="0"/>
              </a:spcAft>
              <a:buClrTx/>
              <a:buSzTx/>
              <a:buNone/>
            </a:pPr>
            <a:endParaRPr lang="en-US" sz="6000" b="1" dirty="0" smtClean="0">
              <a:solidFill>
                <a:prstClr val="black"/>
              </a:solidFill>
              <a:latin typeface="Arial" panose="020B0604020202020204" pitchFamily="34" charset="0"/>
              <a:ea typeface="+mn-ea"/>
              <a:cs typeface="Arial" panose="020B0604020202020204" pitchFamily="34" charset="0"/>
            </a:endParaRPr>
          </a:p>
          <a:p>
            <a:pPr marL="0" lvl="0" indent="0" algn="ctr" fontAlgn="auto">
              <a:spcBef>
                <a:spcPts val="600"/>
              </a:spcBef>
              <a:spcAft>
                <a:spcPts val="0"/>
              </a:spcAft>
              <a:buClrTx/>
              <a:buSzTx/>
              <a:buNone/>
            </a:pPr>
            <a:endParaRPr lang="en-US" sz="6000" b="1" dirty="0">
              <a:solidFill>
                <a:prstClr val="black"/>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2416441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lvl="0" indent="0" defTabSz="934974" fontAlgn="auto">
              <a:spcBef>
                <a:spcPts val="0"/>
              </a:spcBef>
              <a:spcAft>
                <a:spcPts val="0"/>
              </a:spcAft>
              <a:buClrTx/>
              <a:buSzTx/>
              <a:buNone/>
              <a:defRPr/>
            </a:pPr>
            <a:r>
              <a:rPr lang="en-US" altLang="en-US" sz="1400" b="1" dirty="0">
                <a:solidFill>
                  <a:prstClr val="black"/>
                </a:solidFill>
                <a:latin typeface="Calibri"/>
                <a:ea typeface="+mn-ea"/>
                <a:cs typeface="+mn-cs"/>
              </a:rPr>
              <a:t>What are some examples of classes? </a:t>
            </a:r>
            <a:r>
              <a:rPr lang="en-US" altLang="en-US" sz="1400" dirty="0">
                <a:solidFill>
                  <a:prstClr val="black"/>
                </a:solidFill>
                <a:latin typeface="Calibri"/>
                <a:ea typeface="+mn-ea"/>
                <a:cs typeface="+mn-cs"/>
              </a:rPr>
              <a:t>There are </a:t>
            </a:r>
            <a:r>
              <a:rPr lang="en-US" altLang="en-US" sz="1400" b="1" u="sng" dirty="0">
                <a:solidFill>
                  <a:prstClr val="black"/>
                </a:solidFill>
                <a:latin typeface="Calibri"/>
                <a:ea typeface="+mn-ea"/>
                <a:cs typeface="+mn-cs"/>
              </a:rPr>
              <a:t>domain classes, user-interface classes, document classes &amp; various types of multimedia classes.</a:t>
            </a:r>
          </a:p>
          <a:p>
            <a:pPr marL="0" lvl="0" indent="0" algn="ctr" fontAlgn="auto">
              <a:spcBef>
                <a:spcPts val="600"/>
              </a:spcBef>
              <a:spcAft>
                <a:spcPts val="0"/>
              </a:spcAft>
              <a:buClrTx/>
              <a:buSzTx/>
              <a:buNone/>
            </a:pPr>
            <a:endParaRPr lang="en-US" sz="6000" b="1" dirty="0" smtClean="0">
              <a:solidFill>
                <a:prstClr val="black"/>
              </a:solidFill>
              <a:latin typeface="Arial" panose="020B0604020202020204" pitchFamily="34" charset="0"/>
              <a:ea typeface="+mn-ea"/>
              <a:cs typeface="Arial" panose="020B0604020202020204" pitchFamily="34" charset="0"/>
            </a:endParaRPr>
          </a:p>
          <a:p>
            <a:pPr marL="0" lvl="0" indent="0" algn="ctr" fontAlgn="auto">
              <a:spcBef>
                <a:spcPts val="600"/>
              </a:spcBef>
              <a:spcAft>
                <a:spcPts val="0"/>
              </a:spcAft>
              <a:buClrTx/>
              <a:buSzTx/>
              <a:buNone/>
            </a:pPr>
            <a:endParaRPr lang="en-US" sz="6000" b="1" dirty="0">
              <a:solidFill>
                <a:prstClr val="black"/>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7121142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whi74173_081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5800" y="94016"/>
            <a:ext cx="7096690" cy="607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82606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6089</TotalTime>
  <Words>2541</Words>
  <Application>Microsoft Office PowerPoint</Application>
  <PresentationFormat>On-screen Show (4:3)</PresentationFormat>
  <Paragraphs>539</Paragraphs>
  <Slides>86</Slides>
  <Notes>86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86</vt:i4>
      </vt:variant>
    </vt:vector>
  </HeadingPairs>
  <TitlesOfParts>
    <vt:vector size="95" baseType="lpstr">
      <vt:lpstr>ＭＳ Ｐゴシック</vt:lpstr>
      <vt:lpstr>Arial</vt:lpstr>
      <vt:lpstr>Calibri</vt:lpstr>
      <vt:lpstr>News Gothic MT</vt:lpstr>
      <vt:lpstr>Times New Roman</vt:lpstr>
      <vt:lpstr>Wingdings</vt:lpstr>
      <vt:lpstr>Wingdings 2</vt:lpstr>
      <vt:lpstr>Theme1</vt:lpstr>
      <vt:lpstr>Document</vt:lpstr>
      <vt:lpstr>Chapter 5: Structural Modeling</vt:lpstr>
      <vt:lpstr>Objectives</vt:lpstr>
      <vt:lpstr>Structural Models</vt:lpstr>
      <vt:lpstr>Structural Models</vt:lpstr>
      <vt:lpstr>Classes, Attributes, &amp; Operations</vt:lpstr>
      <vt:lpstr>Relationships</vt:lpstr>
      <vt:lpstr>PowerPoint Presentation</vt:lpstr>
      <vt:lpstr>Generalization &amp; Aggregation Associations</vt:lpstr>
      <vt:lpstr>PowerPoint Presentation</vt:lpstr>
      <vt:lpstr>PowerPoint Presentation</vt:lpstr>
      <vt:lpstr>PowerPoint Presentation</vt:lpstr>
      <vt:lpstr>Composition</vt:lpstr>
      <vt:lpstr>Relationships</vt:lpstr>
      <vt:lpstr>Multiplicities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Object Identification</vt:lpstr>
      <vt:lpstr>Partial Use-Case Narrative with Nouns Highlighted</vt:lpstr>
      <vt:lpstr>Potential Object List</vt:lpstr>
      <vt:lpstr>Cleaning Up List of  Candidate Objects</vt:lpstr>
      <vt:lpstr>Proposed Object List</vt:lpstr>
      <vt:lpstr>Object Identification (cont.)</vt:lpstr>
      <vt:lpstr>Front-Side of a CRC Card</vt:lpstr>
      <vt:lpstr>Front-Side of a CRC Card</vt:lpstr>
      <vt:lpstr>CRC Cards &amp; Role-Playing</vt:lpstr>
      <vt:lpstr>Attributes</vt:lpstr>
      <vt:lpstr>Operations</vt:lpstr>
      <vt:lpstr>PowerPoint Presentation</vt:lpstr>
      <vt:lpstr>PowerPoint Presentation</vt:lpstr>
      <vt:lpstr>PowerPoint Presentation</vt:lpstr>
      <vt:lpstr>PowerPoint Presentation</vt:lpstr>
      <vt:lpstr>PowerPoint Presentation</vt:lpstr>
      <vt:lpstr>Association Classes</vt:lpstr>
      <vt:lpstr>Sample Class Diagram</vt:lpstr>
      <vt:lpstr>Example Object Diagram</vt:lpstr>
      <vt:lpstr>7 Steps to Structural Models</vt:lpstr>
      <vt:lpstr>Verifying &amp; Validating the Model</vt:lpstr>
      <vt:lpstr>PowerPoint Presentation</vt:lpstr>
      <vt:lpstr>PowerPoint Presentation</vt:lpstr>
      <vt:lpstr>Coastline Systems Consulting</vt:lpstr>
      <vt:lpstr>Coastline Systems Consulting</vt:lpstr>
      <vt:lpstr>Coastline Systems Consulting</vt:lpstr>
      <vt:lpstr>Coastline Systems Consulting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Train the Trainer, Inc.</vt:lpstr>
      <vt:lpstr>Train the Trainer, Inc.</vt:lpstr>
      <vt:lpstr>Train the Trainer, Inc.</vt:lpstr>
      <vt:lpstr>Train the Trainer, Inc.</vt:lpstr>
      <vt:lpstr>Train the Trainer, Inc.</vt:lpstr>
      <vt:lpstr>Train the Trainer, Inc.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USMA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Project Selection &amp; Management</dc:title>
  <dc:creator>Fernando Maymí</dc:creator>
  <cp:lastModifiedBy>angelog1</cp:lastModifiedBy>
  <cp:revision>190</cp:revision>
  <cp:lastPrinted>2018-06-19T21:44:21Z</cp:lastPrinted>
  <dcterms:created xsi:type="dcterms:W3CDTF">2015-01-22T13:37:01Z</dcterms:created>
  <dcterms:modified xsi:type="dcterms:W3CDTF">2018-06-20T16:24:16Z</dcterms:modified>
</cp:coreProperties>
</file>