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95"/>
  </p:notesMasterIdLst>
  <p:handoutMasterIdLst>
    <p:handoutMasterId r:id="rId96"/>
  </p:handoutMasterIdLst>
  <p:sldIdLst>
    <p:sldId id="445" r:id="rId2"/>
    <p:sldId id="446"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256" r:id="rId24"/>
    <p:sldId id="257" r:id="rId25"/>
    <p:sldId id="306" r:id="rId26"/>
    <p:sldId id="307" r:id="rId27"/>
    <p:sldId id="309" r:id="rId28"/>
    <p:sldId id="415" r:id="rId29"/>
    <p:sldId id="416" r:id="rId30"/>
    <p:sldId id="312" r:id="rId31"/>
    <p:sldId id="337" r:id="rId32"/>
    <p:sldId id="417" r:id="rId33"/>
    <p:sldId id="418" r:id="rId34"/>
    <p:sldId id="419" r:id="rId35"/>
    <p:sldId id="324" r:id="rId36"/>
    <p:sldId id="341" r:id="rId37"/>
    <p:sldId id="420" r:id="rId38"/>
    <p:sldId id="444" r:id="rId39"/>
    <p:sldId id="335" r:id="rId40"/>
    <p:sldId id="343" r:id="rId41"/>
    <p:sldId id="342" r:id="rId42"/>
    <p:sldId id="331" r:id="rId43"/>
    <p:sldId id="388" r:id="rId44"/>
    <p:sldId id="390" r:id="rId45"/>
    <p:sldId id="394" r:id="rId46"/>
    <p:sldId id="396" r:id="rId47"/>
    <p:sldId id="398" r:id="rId48"/>
    <p:sldId id="400" r:id="rId49"/>
    <p:sldId id="314" r:id="rId50"/>
    <p:sldId id="315" r:id="rId51"/>
    <p:sldId id="421" r:id="rId52"/>
    <p:sldId id="317" r:id="rId53"/>
    <p:sldId id="364" r:id="rId54"/>
    <p:sldId id="318" r:id="rId55"/>
    <p:sldId id="426" r:id="rId56"/>
    <p:sldId id="425" r:id="rId57"/>
    <p:sldId id="355" r:id="rId58"/>
    <p:sldId id="356" r:id="rId59"/>
    <p:sldId id="353" r:id="rId60"/>
    <p:sldId id="352" r:id="rId61"/>
    <p:sldId id="359" r:id="rId62"/>
    <p:sldId id="351" r:id="rId63"/>
    <p:sldId id="350" r:id="rId64"/>
    <p:sldId id="348" r:id="rId65"/>
    <p:sldId id="319" r:id="rId66"/>
    <p:sldId id="320" r:id="rId67"/>
    <p:sldId id="328" r:id="rId68"/>
    <p:sldId id="334" r:id="rId69"/>
    <p:sldId id="336" r:id="rId70"/>
    <p:sldId id="362" r:id="rId71"/>
    <p:sldId id="365" r:id="rId72"/>
    <p:sldId id="368" r:id="rId73"/>
    <p:sldId id="384" r:id="rId74"/>
    <p:sldId id="386" r:id="rId75"/>
    <p:sldId id="392" r:id="rId76"/>
    <p:sldId id="402" r:id="rId77"/>
    <p:sldId id="404" r:id="rId78"/>
    <p:sldId id="406" r:id="rId79"/>
    <p:sldId id="408" r:id="rId80"/>
    <p:sldId id="410" r:id="rId81"/>
    <p:sldId id="412" r:id="rId82"/>
    <p:sldId id="443" r:id="rId83"/>
    <p:sldId id="434" r:id="rId84"/>
    <p:sldId id="435" r:id="rId85"/>
    <p:sldId id="437" r:id="rId86"/>
    <p:sldId id="439" r:id="rId87"/>
    <p:sldId id="441" r:id="rId88"/>
    <p:sldId id="430" r:id="rId89"/>
    <p:sldId id="429" r:id="rId90"/>
    <p:sldId id="427" r:id="rId91"/>
    <p:sldId id="370" r:id="rId92"/>
    <p:sldId id="369" r:id="rId93"/>
    <p:sldId id="372" r:id="rId94"/>
  </p:sldIdLst>
  <p:sldSz cx="9144000" cy="6858000" type="screen4x3"/>
  <p:notesSz cx="7053263" cy="93091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118" algn="l" rtl="0" fontAlgn="base">
      <a:spcBef>
        <a:spcPct val="0"/>
      </a:spcBef>
      <a:spcAft>
        <a:spcPct val="0"/>
      </a:spcAft>
      <a:defRPr kern="1200">
        <a:solidFill>
          <a:schemeClr val="tx1"/>
        </a:solidFill>
        <a:latin typeface="Arial" charset="0"/>
        <a:ea typeface="+mn-ea"/>
        <a:cs typeface="+mn-cs"/>
      </a:defRPr>
    </a:lvl2pPr>
    <a:lvl3pPr marL="914237" algn="l" rtl="0" fontAlgn="base">
      <a:spcBef>
        <a:spcPct val="0"/>
      </a:spcBef>
      <a:spcAft>
        <a:spcPct val="0"/>
      </a:spcAft>
      <a:defRPr kern="1200">
        <a:solidFill>
          <a:schemeClr val="tx1"/>
        </a:solidFill>
        <a:latin typeface="Arial" charset="0"/>
        <a:ea typeface="+mn-ea"/>
        <a:cs typeface="+mn-cs"/>
      </a:defRPr>
    </a:lvl3pPr>
    <a:lvl4pPr marL="1371354" algn="l" rtl="0" fontAlgn="base">
      <a:spcBef>
        <a:spcPct val="0"/>
      </a:spcBef>
      <a:spcAft>
        <a:spcPct val="0"/>
      </a:spcAft>
      <a:defRPr kern="1200">
        <a:solidFill>
          <a:schemeClr val="tx1"/>
        </a:solidFill>
        <a:latin typeface="Arial" charset="0"/>
        <a:ea typeface="+mn-ea"/>
        <a:cs typeface="+mn-cs"/>
      </a:defRPr>
    </a:lvl4pPr>
    <a:lvl5pPr marL="1828474" algn="l" rtl="0" fontAlgn="base">
      <a:spcBef>
        <a:spcPct val="0"/>
      </a:spcBef>
      <a:spcAft>
        <a:spcPct val="0"/>
      </a:spcAft>
      <a:defRPr kern="1200">
        <a:solidFill>
          <a:schemeClr val="tx1"/>
        </a:solidFill>
        <a:latin typeface="Arial" charset="0"/>
        <a:ea typeface="+mn-ea"/>
        <a:cs typeface="+mn-cs"/>
      </a:defRPr>
    </a:lvl5pPr>
    <a:lvl6pPr marL="2285593" algn="l" defTabSz="914237" rtl="0" eaLnBrk="1" latinLnBrk="0" hangingPunct="1">
      <a:defRPr kern="1200">
        <a:solidFill>
          <a:schemeClr val="tx1"/>
        </a:solidFill>
        <a:latin typeface="Arial" charset="0"/>
        <a:ea typeface="+mn-ea"/>
        <a:cs typeface="+mn-cs"/>
      </a:defRPr>
    </a:lvl6pPr>
    <a:lvl7pPr marL="2742712" algn="l" defTabSz="914237" rtl="0" eaLnBrk="1" latinLnBrk="0" hangingPunct="1">
      <a:defRPr kern="1200">
        <a:solidFill>
          <a:schemeClr val="tx1"/>
        </a:solidFill>
        <a:latin typeface="Arial" charset="0"/>
        <a:ea typeface="+mn-ea"/>
        <a:cs typeface="+mn-cs"/>
      </a:defRPr>
    </a:lvl7pPr>
    <a:lvl8pPr marL="3199830" algn="l" defTabSz="914237" rtl="0" eaLnBrk="1" latinLnBrk="0" hangingPunct="1">
      <a:defRPr kern="1200">
        <a:solidFill>
          <a:schemeClr val="tx1"/>
        </a:solidFill>
        <a:latin typeface="Arial" charset="0"/>
        <a:ea typeface="+mn-ea"/>
        <a:cs typeface="+mn-cs"/>
      </a:defRPr>
    </a:lvl8pPr>
    <a:lvl9pPr marL="3656948" algn="l" defTabSz="914237"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A3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045" autoAdjust="0"/>
  </p:normalViewPr>
  <p:slideViewPr>
    <p:cSldViewPr>
      <p:cViewPr varScale="1">
        <p:scale>
          <a:sx n="38" d="100"/>
          <a:sy n="38" d="100"/>
        </p:scale>
        <p:origin x="1404" y="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3" d="100"/>
          <a:sy n="73" d="100"/>
        </p:scale>
        <p:origin x="-1950" y="-114"/>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72F2775F-FA1A-4A0B-8F73-8026D8D6C562}" type="datetimeFigureOut">
              <a:rPr lang="en-US" smtClean="0"/>
              <a:pPr/>
              <a:t>3/22/2018</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4670A64D-3200-4255-B779-F8DAC93EC1BB}" type="slidenum">
              <a:rPr lang="en-US" smtClean="0"/>
              <a:pPr/>
              <a:t>‹#›</a:t>
            </a:fld>
            <a:endParaRPr lang="en-US"/>
          </a:p>
        </p:txBody>
      </p:sp>
    </p:spTree>
    <p:extLst>
      <p:ext uri="{BB962C8B-B14F-4D97-AF65-F5344CB8AC3E}">
        <p14:creationId xmlns:p14="http://schemas.microsoft.com/office/powerpoint/2010/main" val="2996345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06E42EB5-41BD-43A5-AA02-2694057E5395}" type="datetimeFigureOut">
              <a:rPr lang="en-US" smtClean="0"/>
              <a:pPr/>
              <a:t>3/22/2018</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FAF5D93F-8671-4EC9-AD9D-68AA773F6B9F}" type="slidenum">
              <a:rPr lang="en-US" smtClean="0"/>
              <a:pPr/>
              <a:t>‹#›</a:t>
            </a:fld>
            <a:endParaRPr lang="en-US"/>
          </a:p>
        </p:txBody>
      </p:sp>
    </p:spTree>
    <p:extLst>
      <p:ext uri="{BB962C8B-B14F-4D97-AF65-F5344CB8AC3E}">
        <p14:creationId xmlns:p14="http://schemas.microsoft.com/office/powerpoint/2010/main" val="2967278698"/>
      </p:ext>
    </p:extLst>
  </p:cSld>
  <p:clrMap bg1="lt1" tx1="dk1" bg2="lt2" tx2="dk2" accent1="accent1" accent2="accent2" accent3="accent3" accent4="accent4" accent5="accent5" accent6="accent6" hlink="hlink" folHlink="folHlink"/>
  <p:notesStyle>
    <a:lvl1pPr marL="0" algn="l" defTabSz="914237" rtl="0" eaLnBrk="1" latinLnBrk="0" hangingPunct="1">
      <a:defRPr sz="1200" kern="1200">
        <a:solidFill>
          <a:schemeClr val="tx1"/>
        </a:solidFill>
        <a:latin typeface="+mn-lt"/>
        <a:ea typeface="+mn-ea"/>
        <a:cs typeface="+mn-cs"/>
      </a:defRPr>
    </a:lvl1pPr>
    <a:lvl2pPr marL="457118" algn="l" defTabSz="914237" rtl="0" eaLnBrk="1" latinLnBrk="0" hangingPunct="1">
      <a:defRPr sz="1200" kern="1200">
        <a:solidFill>
          <a:schemeClr val="tx1"/>
        </a:solidFill>
        <a:latin typeface="+mn-lt"/>
        <a:ea typeface="+mn-ea"/>
        <a:cs typeface="+mn-cs"/>
      </a:defRPr>
    </a:lvl2pPr>
    <a:lvl3pPr marL="914237" algn="l" defTabSz="914237" rtl="0" eaLnBrk="1" latinLnBrk="0" hangingPunct="1">
      <a:defRPr sz="1200" kern="1200">
        <a:solidFill>
          <a:schemeClr val="tx1"/>
        </a:solidFill>
        <a:latin typeface="+mn-lt"/>
        <a:ea typeface="+mn-ea"/>
        <a:cs typeface="+mn-cs"/>
      </a:defRPr>
    </a:lvl3pPr>
    <a:lvl4pPr marL="1371354" algn="l" defTabSz="914237" rtl="0" eaLnBrk="1" latinLnBrk="0" hangingPunct="1">
      <a:defRPr sz="1200" kern="1200">
        <a:solidFill>
          <a:schemeClr val="tx1"/>
        </a:solidFill>
        <a:latin typeface="+mn-lt"/>
        <a:ea typeface="+mn-ea"/>
        <a:cs typeface="+mn-cs"/>
      </a:defRPr>
    </a:lvl4pPr>
    <a:lvl5pPr marL="1828474" algn="l" defTabSz="914237" rtl="0" eaLnBrk="1" latinLnBrk="0" hangingPunct="1">
      <a:defRPr sz="1200" kern="1200">
        <a:solidFill>
          <a:schemeClr val="tx1"/>
        </a:solidFill>
        <a:latin typeface="+mn-lt"/>
        <a:ea typeface="+mn-ea"/>
        <a:cs typeface="+mn-cs"/>
      </a:defRPr>
    </a:lvl5pPr>
    <a:lvl6pPr marL="2285593" algn="l" defTabSz="914237" rtl="0" eaLnBrk="1" latinLnBrk="0" hangingPunct="1">
      <a:defRPr sz="1200" kern="1200">
        <a:solidFill>
          <a:schemeClr val="tx1"/>
        </a:solidFill>
        <a:latin typeface="+mn-lt"/>
        <a:ea typeface="+mn-ea"/>
        <a:cs typeface="+mn-cs"/>
      </a:defRPr>
    </a:lvl6pPr>
    <a:lvl7pPr marL="2742712" algn="l" defTabSz="914237" rtl="0" eaLnBrk="1" latinLnBrk="0" hangingPunct="1">
      <a:defRPr sz="1200" kern="1200">
        <a:solidFill>
          <a:schemeClr val="tx1"/>
        </a:solidFill>
        <a:latin typeface="+mn-lt"/>
        <a:ea typeface="+mn-ea"/>
        <a:cs typeface="+mn-cs"/>
      </a:defRPr>
    </a:lvl7pPr>
    <a:lvl8pPr marL="3199830" algn="l" defTabSz="914237" rtl="0" eaLnBrk="1" latinLnBrk="0" hangingPunct="1">
      <a:defRPr sz="1200" kern="1200">
        <a:solidFill>
          <a:schemeClr val="tx1"/>
        </a:solidFill>
        <a:latin typeface="+mn-lt"/>
        <a:ea typeface="+mn-ea"/>
        <a:cs typeface="+mn-cs"/>
      </a:defRPr>
    </a:lvl8pPr>
    <a:lvl9pPr marL="3656948" algn="l" defTabSz="91423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a:t>
            </a:fld>
            <a:endParaRPr lang="en-US"/>
          </a:p>
        </p:txBody>
      </p:sp>
    </p:spTree>
    <p:extLst>
      <p:ext uri="{BB962C8B-B14F-4D97-AF65-F5344CB8AC3E}">
        <p14:creationId xmlns:p14="http://schemas.microsoft.com/office/powerpoint/2010/main" val="143053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166FBF5-DF1C-4144-8E8E-F830211861D6}" type="slidenum">
              <a:rPr lang="en-US" altLang="en-US" smtClean="0"/>
              <a:pPr>
                <a:spcBef>
                  <a:spcPct val="0"/>
                </a:spcBef>
              </a:pPr>
              <a:t>10</a:t>
            </a:fld>
            <a:endParaRPr lang="en-US" altLang="en-US" smtClean="0"/>
          </a:p>
        </p:txBody>
      </p:sp>
      <p:sp>
        <p:nvSpPr>
          <p:cNvPr id="9219" name="Rectangle 2"/>
          <p:cNvSpPr>
            <a:spLocks noGrp="1" noRot="1" noChangeAspect="1" noChangeArrowheads="1" noTextEdit="1"/>
          </p:cNvSpPr>
          <p:nvPr>
            <p:ph type="sldImg"/>
          </p:nvPr>
        </p:nvSpPr>
        <p:spPr>
          <a:xfrm>
            <a:off x="1150938" y="690563"/>
            <a:ext cx="4557712" cy="3417887"/>
          </a:xfrm>
          <a:ln/>
        </p:spPr>
      </p:sp>
      <p:sp>
        <p:nvSpPr>
          <p:cNvPr id="922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A major ingredient in the systems analyst’s recipe for information technology projects are comprehensive proposals. Are proposals usually written?</a:t>
            </a: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do good proposal always include?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How does feasibility relate to ROI? </a:t>
            </a:r>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158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A23BEAA-3182-432A-98E4-320627E1BE6D}" type="slidenum">
              <a:rPr lang="en-US" altLang="en-US" smtClean="0"/>
              <a:pPr>
                <a:spcBef>
                  <a:spcPct val="0"/>
                </a:spcBef>
              </a:pPr>
              <a:t>11</a:t>
            </a:fld>
            <a:endParaRPr lang="en-US" altLang="en-US" smtClean="0"/>
          </a:p>
        </p:txBody>
      </p:sp>
      <p:sp>
        <p:nvSpPr>
          <p:cNvPr id="15363" name="Rectangle 2"/>
          <p:cNvSpPr>
            <a:spLocks noGrp="1" noRot="1" noChangeAspect="1" noChangeArrowheads="1" noTextEdit="1"/>
          </p:cNvSpPr>
          <p:nvPr>
            <p:ph type="sldImg"/>
          </p:nvPr>
        </p:nvSpPr>
        <p:spPr>
          <a:xfrm>
            <a:off x="1150938" y="690563"/>
            <a:ext cx="4557712" cy="3417887"/>
          </a:xfrm>
          <a:ln/>
        </p:spPr>
      </p:sp>
      <p:sp>
        <p:nvSpPr>
          <p:cNvPr id="1536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b="1" dirty="0" smtClean="0">
                <a:latin typeface="Arial" panose="020B0604020202020204" pitchFamily="34" charset="0"/>
                <a:cs typeface="Arial" panose="020B0604020202020204" pitchFamily="34" charset="0"/>
              </a:rPr>
              <a:t>Feasibility can be categorized into four major groups. </a:t>
            </a:r>
            <a:endParaRPr lang="en-US" altLang="en-US" sz="1100" b="1" dirty="0" smtClean="0">
              <a:latin typeface="Arial" panose="020B0604020202020204" pitchFamily="34" charset="0"/>
              <a:cs typeface="Arial" panose="020B0604020202020204" pitchFamily="34" charset="0"/>
            </a:endParaRPr>
          </a:p>
          <a:p>
            <a:pPr eaLnBrk="1" hangingPunct="1"/>
            <a:endParaRPr lang="en-US" altLang="en-US" sz="1100" dirty="0" smtClean="0">
              <a:latin typeface="Arial" panose="020B0604020202020204" pitchFamily="34" charset="0"/>
              <a:cs typeface="Arial" panose="020B0604020202020204" pitchFamily="34" charset="0"/>
            </a:endParaRPr>
          </a:p>
          <a:p>
            <a:pPr eaLnBrk="1" hangingPunct="1"/>
            <a:r>
              <a:rPr lang="en-US" altLang="en-US" sz="1100" b="1" dirty="0" smtClean="0">
                <a:latin typeface="Arial" panose="020B0604020202020204" pitchFamily="34" charset="0"/>
                <a:cs typeface="Arial" panose="020B0604020202020204" pitchFamily="34" charset="0"/>
              </a:rPr>
              <a:t>Technical feasibility is computer oriented. What questions do we ask to determine technical feasibility?</a:t>
            </a:r>
            <a:r>
              <a:rPr lang="en-US" altLang="en-US" sz="1100" dirty="0" smtClean="0">
                <a:latin typeface="Arial" panose="020B0604020202020204" pitchFamily="34" charset="0"/>
                <a:cs typeface="Arial" panose="020B0604020202020204" pitchFamily="34" charset="0"/>
              </a:rPr>
              <a:t> </a:t>
            </a:r>
            <a:endParaRPr lang="en-US" altLang="en-US" sz="1100" dirty="0" smtClean="0">
              <a:latin typeface="Arial" panose="020B0604020202020204" pitchFamily="34" charset="0"/>
              <a:cs typeface="Arial" panose="020B0604020202020204" pitchFamily="34" charset="0"/>
            </a:endParaRPr>
          </a:p>
          <a:p>
            <a:pPr eaLnBrk="1" hangingPunct="1"/>
            <a:endParaRPr lang="en-US" altLang="en-US" sz="1100" dirty="0" smtClean="0">
              <a:latin typeface="Arial" panose="020B0604020202020204" pitchFamily="34" charset="0"/>
              <a:cs typeface="Arial" panose="020B0604020202020204" pitchFamily="34" charset="0"/>
            </a:endParaRPr>
          </a:p>
          <a:p>
            <a:pPr eaLnBrk="1" hangingPunct="1"/>
            <a:r>
              <a:rPr lang="en-US" altLang="en-US" sz="1100" b="1" dirty="0" smtClean="0">
                <a:latin typeface="Arial" panose="020B0604020202020204" pitchFamily="34" charset="0"/>
                <a:cs typeface="Arial" panose="020B0604020202020204" pitchFamily="34" charset="0"/>
              </a:rPr>
              <a:t>Schedule feasibility is time oriented. What questions do we ask to determine schedule feasibility? </a:t>
            </a:r>
            <a:endParaRPr lang="en-US" altLang="en-US" sz="1100" b="1" dirty="0" smtClean="0">
              <a:latin typeface="Arial" panose="020B0604020202020204" pitchFamily="34" charset="0"/>
              <a:cs typeface="Arial" panose="020B0604020202020204" pitchFamily="34" charset="0"/>
            </a:endParaRPr>
          </a:p>
          <a:p>
            <a:pPr eaLnBrk="1" hangingPunct="1"/>
            <a:endParaRPr lang="en-US" altLang="en-US" sz="1100" dirty="0" smtClean="0">
              <a:latin typeface="Arial" panose="020B0604020202020204" pitchFamily="34" charset="0"/>
              <a:cs typeface="Arial" panose="020B0604020202020204" pitchFamily="34" charset="0"/>
            </a:endParaRPr>
          </a:p>
          <a:p>
            <a:pPr eaLnBrk="1" hangingPunct="1"/>
            <a:r>
              <a:rPr lang="en-US" altLang="en-US" sz="1100" b="1" dirty="0" smtClean="0">
                <a:latin typeface="Arial" panose="020B0604020202020204" pitchFamily="34" charset="0"/>
                <a:cs typeface="Arial" panose="020B0604020202020204" pitchFamily="34" charset="0"/>
              </a:rPr>
              <a:t>All the candidate solutions should be analyzed according to all of the above criteria. Will any candidate be “most feasible” according to all of the criteria? </a:t>
            </a:r>
            <a:endParaRPr lang="en-US" altLang="en-US" sz="1100" dirty="0" smtClean="0">
              <a:latin typeface="Arial" panose="020B0604020202020204" pitchFamily="34" charset="0"/>
              <a:cs typeface="Arial" panose="020B0604020202020204" pitchFamily="34" charset="0"/>
            </a:endParaRPr>
          </a:p>
          <a:p>
            <a:pPr eaLnBrk="1" hangingPunct="1"/>
            <a:endParaRPr lang="en-US" altLang="en-US" sz="1100" dirty="0" smtClean="0">
              <a:latin typeface="Arial" panose="020B0604020202020204" pitchFamily="34" charset="0"/>
              <a:cs typeface="Arial" panose="020B0604020202020204" pitchFamily="34" charset="0"/>
            </a:endParaRPr>
          </a:p>
          <a:p>
            <a:pPr eaLnBrk="1" hangingPunct="1"/>
            <a:endParaRPr lang="en-US" altLang="en-US" sz="11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56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5D691B4-A3A0-4E39-BC2B-61587E02A880}" type="slidenum">
              <a:rPr lang="en-US" altLang="en-US" smtClean="0"/>
              <a:pPr>
                <a:spcBef>
                  <a:spcPct val="0"/>
                </a:spcBef>
              </a:pPr>
              <a:t>12</a:t>
            </a:fld>
            <a:endParaRPr lang="en-US" altLang="en-US" smtClean="0"/>
          </a:p>
        </p:txBody>
      </p:sp>
      <p:sp>
        <p:nvSpPr>
          <p:cNvPr id="65539" name="Rectangle 2"/>
          <p:cNvSpPr>
            <a:spLocks noGrp="1" noRot="1" noChangeAspect="1" noChangeArrowheads="1" noTextEdit="1"/>
          </p:cNvSpPr>
          <p:nvPr>
            <p:ph type="sldImg"/>
          </p:nvPr>
        </p:nvSpPr>
        <p:spPr>
          <a:xfrm>
            <a:off x="1150938" y="690563"/>
            <a:ext cx="4557712" cy="3417887"/>
          </a:xfrm>
          <a:ln/>
        </p:spPr>
      </p:sp>
      <p:sp>
        <p:nvSpPr>
          <p:cNvPr id="6554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A complementary documentation technique to the candidate systems matrix is the Feasibility Analysis Matrix.</a:t>
            </a: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do we do to rank our candidate using this matrix?</a:t>
            </a:r>
            <a:r>
              <a:rPr lang="en-US" altLang="en-US" sz="1400" b="1" baseline="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do we do next? </a:t>
            </a:r>
          </a:p>
        </p:txBody>
      </p:sp>
    </p:spTree>
    <p:extLst>
      <p:ext uri="{BB962C8B-B14F-4D97-AF65-F5344CB8AC3E}">
        <p14:creationId xmlns:p14="http://schemas.microsoft.com/office/powerpoint/2010/main" val="29458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C7589DB-2227-44F1-A3C2-63D694E32E95}" type="slidenum">
              <a:rPr lang="en-US" altLang="en-US" smtClean="0"/>
              <a:pPr>
                <a:spcBef>
                  <a:spcPct val="0"/>
                </a:spcBef>
              </a:pPr>
              <a:t>13</a:t>
            </a:fld>
            <a:endParaRPr lang="en-US" altLang="en-US" smtClean="0"/>
          </a:p>
        </p:txBody>
      </p:sp>
      <p:sp>
        <p:nvSpPr>
          <p:cNvPr id="67587" name="Rectangle 2"/>
          <p:cNvSpPr>
            <a:spLocks noGrp="1" noRot="1" noChangeAspect="1" noChangeArrowheads="1" noTextEdit="1"/>
          </p:cNvSpPr>
          <p:nvPr>
            <p:ph type="sldImg"/>
          </p:nvPr>
        </p:nvSpPr>
        <p:spPr>
          <a:xfrm>
            <a:off x="1150938" y="690563"/>
            <a:ext cx="4557712" cy="3417887"/>
          </a:xfrm>
          <a:ln/>
        </p:spPr>
      </p:sp>
      <p:sp>
        <p:nvSpPr>
          <p:cNvPr id="6758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400" b="1" dirty="0" smtClean="0">
                <a:latin typeface="Arial" panose="020B0604020202020204" pitchFamily="34" charset="0"/>
                <a:cs typeface="Arial" panose="020B0604020202020204" pitchFamily="34" charset="0"/>
              </a:rPr>
              <a:t>We score each group and assess a weight.</a:t>
            </a: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What are the benefits of quantifying the relative merits of each candidate</a:t>
            </a:r>
            <a:r>
              <a:rPr lang="en-US" altLang="en-US" sz="1400" b="1" dirty="0" smtClean="0">
                <a:latin typeface="Arial" panose="020B0604020202020204" pitchFamily="34" charset="0"/>
                <a:cs typeface="Arial" panose="020B0604020202020204" pitchFamily="34" charset="0"/>
              </a:rPr>
              <a:t>?</a:t>
            </a:r>
            <a:endParaRPr lang="en-US" altLang="en-US" sz="14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0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843436B-CFAA-46BA-BC0E-549F42F76CBD}" type="slidenum">
              <a:rPr lang="en-US" altLang="en-US" smtClean="0"/>
              <a:pPr>
                <a:spcBef>
                  <a:spcPct val="0"/>
                </a:spcBef>
              </a:pPr>
              <a:t>14</a:t>
            </a:fld>
            <a:endParaRPr lang="en-US" altLang="en-US" smtClean="0"/>
          </a:p>
        </p:txBody>
      </p:sp>
      <p:sp>
        <p:nvSpPr>
          <p:cNvPr id="17411" name="Rectangle 2"/>
          <p:cNvSpPr>
            <a:spLocks noGrp="1" noRot="1" noChangeAspect="1" noChangeArrowheads="1" noTextEdit="1"/>
          </p:cNvSpPr>
          <p:nvPr>
            <p:ph type="sldImg"/>
          </p:nvPr>
        </p:nvSpPr>
        <p:spPr>
          <a:xfrm>
            <a:off x="1150938" y="690563"/>
            <a:ext cx="4557712" cy="3417887"/>
          </a:xfrm>
          <a:ln/>
        </p:spPr>
      </p:sp>
      <p:sp>
        <p:nvSpPr>
          <p:cNvPr id="1741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How do we determine economic feasibility?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can we say about benefits in general?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Who can give me some examples of tangible benefits?</a:t>
            </a:r>
            <a:r>
              <a:rPr lang="en-US" altLang="en-US" sz="140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Who can give me some examples of intangible benefits?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7898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EDCE9F5-50E4-4EEA-9AAA-ABCCC1FF9CE0}" type="slidenum">
              <a:rPr lang="en-US" altLang="en-US" smtClean="0"/>
              <a:pPr>
                <a:spcBef>
                  <a:spcPct val="0"/>
                </a:spcBef>
              </a:pPr>
              <a:t>15</a:t>
            </a:fld>
            <a:endParaRPr lang="en-US" altLang="en-US" smtClean="0"/>
          </a:p>
        </p:txBody>
      </p:sp>
      <p:sp>
        <p:nvSpPr>
          <p:cNvPr id="27651" name="Rectangle 2"/>
          <p:cNvSpPr>
            <a:spLocks noGrp="1" noRot="1" noChangeAspect="1" noChangeArrowheads="1" noTextEdit="1"/>
          </p:cNvSpPr>
          <p:nvPr>
            <p:ph type="sldImg"/>
          </p:nvPr>
        </p:nvSpPr>
        <p:spPr>
          <a:xfrm>
            <a:off x="1150938" y="690563"/>
            <a:ext cx="4557712" cy="3417887"/>
          </a:xfrm>
          <a:ln/>
        </p:spPr>
      </p:sp>
      <p:sp>
        <p:nvSpPr>
          <p:cNvPr id="2765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What is the total cost for this project?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interest rate do I use to determine the current value of future money (costs or benefits)?</a:t>
            </a:r>
            <a:r>
              <a:rPr lang="en-US" altLang="en-US" sz="1400" dirty="0" smtClean="0">
                <a:latin typeface="Arial" panose="020B0604020202020204" pitchFamily="34" charset="0"/>
                <a:cs typeface="Arial" panose="020B0604020202020204" pitchFamily="34" charset="0"/>
              </a:rPr>
              <a:t> </a:t>
            </a:r>
            <a:endParaRPr lang="en-US" altLang="en-US" sz="1400" b="1" u="sng"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is the benefits derived?</a:t>
            </a:r>
            <a:r>
              <a:rPr lang="en-US" altLang="en-US" sz="140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is the time adjusted costs of the benefits derived?</a:t>
            </a:r>
            <a:r>
              <a:rPr lang="en-US" altLang="en-US" sz="140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is the payback period?</a:t>
            </a:r>
            <a:r>
              <a:rPr lang="en-US" altLang="en-US" sz="140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is the relationship between costs &amp; benefits at 3 years &amp; 6 months? </a:t>
            </a:r>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69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E912687-035D-4F5F-A3BB-1D4391668792}" type="slidenum">
              <a:rPr lang="en-US" altLang="en-US" smtClean="0"/>
              <a:pPr>
                <a:spcBef>
                  <a:spcPct val="0"/>
                </a:spcBef>
              </a:pPr>
              <a:t>16</a:t>
            </a:fld>
            <a:endParaRPr lang="en-US" altLang="en-US" smtClean="0"/>
          </a:p>
        </p:txBody>
      </p:sp>
      <p:sp>
        <p:nvSpPr>
          <p:cNvPr id="31747" name="Rectangle 2"/>
          <p:cNvSpPr>
            <a:spLocks noGrp="1" noRot="1" noChangeAspect="1" noChangeArrowheads="1" noTextEdit="1"/>
          </p:cNvSpPr>
          <p:nvPr>
            <p:ph type="sldImg"/>
          </p:nvPr>
        </p:nvSpPr>
        <p:spPr>
          <a:xfrm>
            <a:off x="1150938" y="690563"/>
            <a:ext cx="4557712" cy="3417887"/>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400" b="1" dirty="0" smtClean="0">
                <a:latin typeface="Arial" panose="020B0604020202020204" pitchFamily="34" charset="0"/>
                <a:cs typeface="Arial" panose="020B0604020202020204" pitchFamily="34" charset="0"/>
              </a:rPr>
              <a:t>The top part of this spread sheet (Rows 5-13) are exactly the same as our prior example.  What did we do with these rows?</a:t>
            </a: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How do we translate this example?</a:t>
            </a:r>
          </a:p>
          <a:p>
            <a:pPr lvl="1" eaLnBrk="1" hangingPunct="1"/>
            <a:endParaRPr lang="en-US" altLang="en-US" b="1" u="sng" dirty="0" smtClean="0"/>
          </a:p>
        </p:txBody>
      </p:sp>
    </p:spTree>
    <p:extLst>
      <p:ext uri="{BB962C8B-B14F-4D97-AF65-F5344CB8AC3E}">
        <p14:creationId xmlns:p14="http://schemas.microsoft.com/office/powerpoint/2010/main" val="3583334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A15B7B0-BF51-4A98-9DB7-141BB43846AA}" type="slidenum">
              <a:rPr lang="en-US" altLang="en-US" smtClean="0"/>
              <a:pPr>
                <a:spcBef>
                  <a:spcPct val="0"/>
                </a:spcBef>
              </a:pPr>
              <a:t>17</a:t>
            </a:fld>
            <a:endParaRPr lang="en-US" altLang="en-US" smtClean="0"/>
          </a:p>
        </p:txBody>
      </p:sp>
      <p:sp>
        <p:nvSpPr>
          <p:cNvPr id="29699" name="Rectangle 2"/>
          <p:cNvSpPr>
            <a:spLocks noGrp="1" noRot="1" noChangeAspect="1" noChangeArrowheads="1" noTextEdit="1"/>
          </p:cNvSpPr>
          <p:nvPr>
            <p:ph type="sldImg"/>
          </p:nvPr>
        </p:nvSpPr>
        <p:spPr>
          <a:xfrm>
            <a:off x="1150938" y="690563"/>
            <a:ext cx="4557712" cy="3417887"/>
          </a:xfrm>
          <a:ln/>
        </p:spPr>
      </p:sp>
      <p:sp>
        <p:nvSpPr>
          <p:cNvPr id="2970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400" b="1" dirty="0" smtClean="0">
                <a:latin typeface="Arial" panose="020B0604020202020204" pitchFamily="34" charset="0"/>
                <a:cs typeface="Arial" panose="020B0604020202020204" pitchFamily="34" charset="0"/>
              </a:rPr>
              <a:t>A second technique to assess economic feasibility is ROI. What metric to we use for ROI</a:t>
            </a:r>
            <a:r>
              <a:rPr lang="en-US" altLang="en-US" sz="1400" b="1" dirty="0" smtClean="0">
                <a:latin typeface="Arial" panose="020B0604020202020204" pitchFamily="34" charset="0"/>
                <a:cs typeface="Arial" panose="020B0604020202020204" pitchFamily="34" charset="0"/>
              </a:rPr>
              <a:t>?</a:t>
            </a:r>
            <a:endParaRPr lang="en-US" altLang="en-US" sz="1400" b="1" u="sng"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Once again, lifetimes might have a maximum duration per company policy and all costs &amp; benefits must be time adjusted. Using our prior example, what is this project’s life time ROI</a:t>
            </a:r>
            <a:r>
              <a:rPr lang="en-US" altLang="en-US" sz="1400" dirty="0" smtClean="0">
                <a:latin typeface="Arial" panose="020B0604020202020204" pitchFamily="34" charset="0"/>
                <a:cs typeface="Arial" panose="020B0604020202020204" pitchFamily="34" charset="0"/>
              </a:rPr>
              <a:t>? </a:t>
            </a:r>
            <a:endParaRPr lang="en-US" altLang="en-US" sz="1400" b="1" u="sng"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What is its annual ROI? </a:t>
            </a:r>
            <a:endParaRPr lang="en-US" altLang="en-US" sz="1400" b="1"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What value does annual ROI have? </a:t>
            </a:r>
            <a:endParaRPr lang="en-US" altLang="en-US" sz="1400"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What happens if we  do not adjust costs? </a:t>
            </a:r>
            <a:endParaRPr lang="en-US" altLang="en-US" sz="1400" b="1" u="sng"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744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9AEBC40-3359-4F3C-9AB5-74767A45FCB7}" type="slidenum">
              <a:rPr lang="en-US" altLang="en-US" smtClean="0"/>
              <a:pPr>
                <a:spcBef>
                  <a:spcPct val="0"/>
                </a:spcBef>
              </a:pPr>
              <a:t>18</a:t>
            </a:fld>
            <a:endParaRPr lang="en-US" altLang="en-US" smtClean="0"/>
          </a:p>
        </p:txBody>
      </p:sp>
      <p:sp>
        <p:nvSpPr>
          <p:cNvPr id="69635" name="Rectangle 2"/>
          <p:cNvSpPr>
            <a:spLocks noGrp="1" noRot="1" noChangeAspect="1" noChangeArrowheads="1" noTextEdit="1"/>
          </p:cNvSpPr>
          <p:nvPr>
            <p:ph type="sldImg"/>
          </p:nvPr>
        </p:nvSpPr>
        <p:spPr>
          <a:xfrm>
            <a:off x="1150938" y="690563"/>
            <a:ext cx="4557712" cy="3417887"/>
          </a:xfrm>
          <a:ln/>
        </p:spPr>
      </p:sp>
      <p:sp>
        <p:nvSpPr>
          <p:cNvPr id="6963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400" b="1" dirty="0" smtClean="0">
                <a:latin typeface="Arial" panose="020B0604020202020204" pitchFamily="34" charset="0"/>
                <a:cs typeface="Arial" panose="020B0604020202020204" pitchFamily="34" charset="0"/>
              </a:rPr>
              <a:t>Our next step is proposing a system to users and management.</a:t>
            </a:r>
          </a:p>
          <a:p>
            <a:pPr lvl="1" eaLnBrk="1" hangingPunct="1"/>
            <a:endParaRPr lang="en-US" altLang="en-US" sz="1400" b="1"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Should it be written or oral? </a:t>
            </a:r>
            <a:endParaRPr lang="en-US" altLang="en-US" sz="1400" b="1"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How long should it be? </a:t>
            </a:r>
            <a:endParaRPr lang="en-US" altLang="en-US" sz="1400" b="1"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Contrast factual and administrative format.  </a:t>
            </a:r>
            <a:endParaRPr lang="en-US" altLang="en-US" b="1" dirty="0" smtClean="0"/>
          </a:p>
        </p:txBody>
      </p:sp>
    </p:spTree>
    <p:extLst>
      <p:ext uri="{BB962C8B-B14F-4D97-AF65-F5344CB8AC3E}">
        <p14:creationId xmlns:p14="http://schemas.microsoft.com/office/powerpoint/2010/main" val="567866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9147919-09BA-449C-8D95-AB26AE8E1107}" type="slidenum">
              <a:rPr lang="en-US" altLang="en-US" smtClean="0"/>
              <a:pPr>
                <a:spcBef>
                  <a:spcPct val="0"/>
                </a:spcBef>
              </a:pPr>
              <a:t>19</a:t>
            </a:fld>
            <a:endParaRPr lang="en-US" altLang="en-US" smtClean="0"/>
          </a:p>
        </p:txBody>
      </p:sp>
      <p:sp>
        <p:nvSpPr>
          <p:cNvPr id="73731" name="Rectangle 2"/>
          <p:cNvSpPr>
            <a:spLocks noGrp="1" noRot="1" noChangeAspect="1" noChangeArrowheads="1" noTextEdit="1"/>
          </p:cNvSpPr>
          <p:nvPr>
            <p:ph type="sldImg"/>
          </p:nvPr>
        </p:nvSpPr>
        <p:spPr>
          <a:xfrm>
            <a:off x="1150938" y="690563"/>
            <a:ext cx="4557712" cy="3417887"/>
          </a:xfrm>
          <a:ln/>
        </p:spPr>
      </p:sp>
      <p:sp>
        <p:nvSpPr>
          <p:cNvPr id="7373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400" b="1" dirty="0" smtClean="0">
                <a:latin typeface="Arial" panose="020B0604020202020204" pitchFamily="34" charset="0"/>
                <a:cs typeface="Arial" panose="020B0604020202020204" pitchFamily="34" charset="0"/>
              </a:rPr>
              <a:t>An SA is usually required to propose his/her system orally either in addition to or instead of a written report. What are the things that make oral presentations effective?</a:t>
            </a:r>
            <a:r>
              <a:rPr lang="en-US" altLang="en-US" sz="1400" b="1" baseline="0" dirty="0" smtClean="0">
                <a:latin typeface="Arial" panose="020B0604020202020204" pitchFamily="34" charset="0"/>
                <a:cs typeface="Arial" panose="020B0604020202020204" pitchFamily="34" charset="0"/>
              </a:rPr>
              <a:t> </a:t>
            </a:r>
            <a:endParaRPr lang="en-US" altLang="en-US" sz="1400" b="1" baseline="0"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What are the advantages of oral presentations?</a:t>
            </a:r>
            <a:r>
              <a:rPr lang="en-US" altLang="en-US" sz="1400" b="1" baseline="0" dirty="0" smtClean="0">
                <a:latin typeface="Arial" panose="020B0604020202020204" pitchFamily="34" charset="0"/>
                <a:cs typeface="Arial" panose="020B0604020202020204" pitchFamily="34" charset="0"/>
              </a:rPr>
              <a:t> </a:t>
            </a:r>
            <a:endParaRPr lang="en-US" altLang="en-US" sz="1400" b="1" baseline="0" dirty="0" smtClean="0">
              <a:latin typeface="Arial" panose="020B0604020202020204" pitchFamily="34" charset="0"/>
              <a:cs typeface="Arial" panose="020B0604020202020204" pitchFamily="34" charset="0"/>
            </a:endParaRPr>
          </a:p>
          <a:p>
            <a:pPr lvl="1" eaLnBrk="1" hangingPunct="1"/>
            <a:endParaRPr lang="en-US" altLang="en-US" sz="1400" b="1" dirty="0" smtClean="0">
              <a:latin typeface="Arial" panose="020B0604020202020204" pitchFamily="34" charset="0"/>
              <a:cs typeface="Arial" panose="020B0604020202020204" pitchFamily="34" charset="0"/>
            </a:endParaRPr>
          </a:p>
          <a:p>
            <a:pPr lvl="1" eaLnBrk="1" hangingPunct="1"/>
            <a:r>
              <a:rPr lang="en-US" altLang="en-US" sz="1400" b="1" dirty="0" smtClean="0">
                <a:latin typeface="Arial" panose="020B0604020202020204" pitchFamily="34" charset="0"/>
                <a:cs typeface="Arial" panose="020B0604020202020204" pitchFamily="34" charset="0"/>
              </a:rPr>
              <a:t>What are the disadvantages of oral presentations?</a:t>
            </a:r>
            <a:r>
              <a:rPr lang="en-US" altLang="en-US" sz="1400" b="1" baseline="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91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This presentation is a follow on to</a:t>
            </a:r>
            <a:r>
              <a:rPr lang="en-US" sz="1400" b="1" baseline="0" dirty="0" smtClean="0">
                <a:latin typeface="Arial" panose="020B0604020202020204" pitchFamily="34" charset="0"/>
                <a:cs typeface="Arial" panose="020B0604020202020204" pitchFamily="34" charset="0"/>
              </a:rPr>
              <a:t> presentation #1. The set of requirements you presented were the primary input to the design phase and you are presenting the 3 final design options you evaluated, reviewing with the committee how you made your final choice, presenting the benefits your solution will provide and finally requesting funding based on the return your system will provide.</a:t>
            </a: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2</a:t>
            </a:fld>
            <a:endParaRPr lang="en-US"/>
          </a:p>
        </p:txBody>
      </p:sp>
    </p:spTree>
    <p:extLst>
      <p:ext uri="{BB962C8B-B14F-4D97-AF65-F5344CB8AC3E}">
        <p14:creationId xmlns:p14="http://schemas.microsoft.com/office/powerpoint/2010/main" val="3691362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4A251AB-63DB-46A3-9CFF-A9AF66315C41}" type="slidenum">
              <a:rPr lang="en-US" altLang="en-US" smtClean="0"/>
              <a:pPr>
                <a:spcBef>
                  <a:spcPct val="0"/>
                </a:spcBef>
              </a:pPr>
              <a:t>20</a:t>
            </a:fld>
            <a:endParaRPr lang="en-US" altLang="en-US" smtClean="0"/>
          </a:p>
        </p:txBody>
      </p:sp>
      <p:sp>
        <p:nvSpPr>
          <p:cNvPr id="75779" name="Rectangle 2"/>
          <p:cNvSpPr>
            <a:spLocks noGrp="1" noRot="1" noChangeAspect="1" noChangeArrowheads="1" noTextEdit="1"/>
          </p:cNvSpPr>
          <p:nvPr>
            <p:ph type="sldImg"/>
          </p:nvPr>
        </p:nvSpPr>
        <p:spPr>
          <a:xfrm>
            <a:off x="1150938" y="690563"/>
            <a:ext cx="4557712" cy="3417887"/>
          </a:xfrm>
          <a:ln/>
        </p:spPr>
      </p:sp>
      <p:sp>
        <p:nvSpPr>
          <p:cNvPr id="7578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400" b="1" dirty="0" smtClean="0">
                <a:latin typeface="Arial" panose="020B0604020202020204" pitchFamily="34" charset="0"/>
                <a:cs typeface="Arial" panose="020B0604020202020204" pitchFamily="34" charset="0"/>
              </a:rPr>
              <a:t>What should you worry about when it comes to oral presentations</a:t>
            </a:r>
            <a:r>
              <a:rPr lang="en-US" altLang="en-US" sz="1400" b="1" dirty="0" smtClean="0">
                <a:latin typeface="Arial" panose="020B0604020202020204" pitchFamily="34" charset="0"/>
                <a:cs typeface="Arial" panose="020B0604020202020204" pitchFamily="34" charset="0"/>
              </a:rPr>
              <a:t>?</a:t>
            </a:r>
            <a:endParaRPr lang="en-US" altLang="en-US" sz="14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0932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7214610-EDE7-4363-B021-FA3BBFC33D49}" type="slidenum">
              <a:rPr lang="en-US" altLang="en-US" smtClean="0"/>
              <a:pPr>
                <a:spcBef>
                  <a:spcPct val="0"/>
                </a:spcBef>
              </a:pPr>
              <a:t>21</a:t>
            </a:fld>
            <a:endParaRPr lang="en-US" alt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Does it make sense to practice your presentation beforehand in front of an audience?</a:t>
            </a:r>
            <a:r>
              <a:rPr lang="en-US" altLang="en-US" sz="1400" b="0" baseline="0" dirty="0" smtClean="0">
                <a:latin typeface="Arial" panose="020B0604020202020204" pitchFamily="34" charset="0"/>
                <a:cs typeface="Arial" panose="020B0604020202020204" pitchFamily="34" charset="0"/>
              </a:rPr>
              <a:t> </a:t>
            </a:r>
            <a:endParaRPr lang="en-US" altLang="en-US" sz="1400" b="0" baseline="0" dirty="0" smtClean="0">
              <a:latin typeface="Arial" panose="020B0604020202020204" pitchFamily="34" charset="0"/>
              <a:cs typeface="Arial" panose="020B0604020202020204" pitchFamily="34" charset="0"/>
            </a:endParaRP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does avoiding the “I” word do?</a:t>
            </a:r>
            <a:r>
              <a:rPr lang="en-US" altLang="en-US" sz="1400" b="1" baseline="0" dirty="0" smtClean="0">
                <a:latin typeface="Arial" panose="020B0604020202020204" pitchFamily="34" charset="0"/>
                <a:cs typeface="Arial" panose="020B0604020202020204" pitchFamily="34" charset="0"/>
              </a:rPr>
              <a:t> </a:t>
            </a:r>
            <a:endParaRPr lang="en-US" altLang="en-US" sz="1400" b="1" baseline="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are some distracting mannerisms?</a:t>
            </a:r>
            <a:r>
              <a:rPr lang="en-US" altLang="en-US" sz="1400" b="1" baseline="0" dirty="0" smtClean="0">
                <a:latin typeface="Arial" panose="020B0604020202020204" pitchFamily="34" charset="0"/>
                <a:cs typeface="Arial" panose="020B0604020202020204" pitchFamily="34" charset="0"/>
              </a:rPr>
              <a:t> </a:t>
            </a:r>
            <a:endParaRPr lang="en-US" altLang="en-US" dirty="0" smtClean="0"/>
          </a:p>
        </p:txBody>
      </p:sp>
    </p:spTree>
    <p:extLst>
      <p:ext uri="{BB962C8B-B14F-4D97-AF65-F5344CB8AC3E}">
        <p14:creationId xmlns:p14="http://schemas.microsoft.com/office/powerpoint/2010/main" val="346881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944E5BE-6426-4BF9-AFC5-DC5EAE012549}" type="slidenum">
              <a:rPr lang="en-US" altLang="en-US" smtClean="0"/>
              <a:pPr>
                <a:spcBef>
                  <a:spcPct val="0"/>
                </a:spcBef>
              </a:pPr>
              <a:t>22</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What do you do if someone in your audience is not listening?</a:t>
            </a:r>
            <a:r>
              <a:rPr lang="en-US" altLang="en-US" sz="1400" b="1" baseline="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Do presentations leave a lasting impression</a:t>
            </a:r>
            <a:r>
              <a:rPr lang="en-US" altLang="en-US" sz="1400" b="1" smtClean="0">
                <a:latin typeface="Arial" panose="020B0604020202020204" pitchFamily="34" charset="0"/>
                <a:cs typeface="Arial" panose="020B0604020202020204" pitchFamily="34" charset="0"/>
              </a:rPr>
              <a:t>?</a:t>
            </a:r>
            <a:r>
              <a:rPr lang="en-US" altLang="en-US" sz="1400" b="1" baseline="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514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23</a:t>
            </a:fld>
            <a:endParaRPr lang="en-US"/>
          </a:p>
        </p:txBody>
      </p:sp>
    </p:spTree>
    <p:extLst>
      <p:ext uri="{BB962C8B-B14F-4D97-AF65-F5344CB8AC3E}">
        <p14:creationId xmlns:p14="http://schemas.microsoft.com/office/powerpoint/2010/main" val="888717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24</a:t>
            </a:fld>
            <a:endParaRPr lang="en-US"/>
          </a:p>
        </p:txBody>
      </p:sp>
    </p:spTree>
    <p:extLst>
      <p:ext uri="{BB962C8B-B14F-4D97-AF65-F5344CB8AC3E}">
        <p14:creationId xmlns:p14="http://schemas.microsoft.com/office/powerpoint/2010/main" val="463379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37"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What does behavior</a:t>
            </a:r>
            <a:r>
              <a:rPr lang="en-US" sz="1400" b="1" baseline="0" dirty="0" smtClean="0">
                <a:latin typeface="Times New Roman" panose="02020603050405020304" pitchFamily="18" charset="0"/>
                <a:cs typeface="Times New Roman" panose="02020603050405020304" pitchFamily="18" charset="0"/>
              </a:rPr>
              <a:t>al modeling f</a:t>
            </a:r>
            <a:r>
              <a:rPr lang="en-US" sz="1400" b="1" dirty="0" smtClean="0">
                <a:latin typeface="Times New Roman" panose="02020603050405020304" pitchFamily="18" charset="0"/>
                <a:cs typeface="Times New Roman" panose="02020603050405020304" pitchFamily="18" charset="0"/>
              </a:rPr>
              <a:t>ocus on? </a:t>
            </a:r>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25</a:t>
            </a:fld>
            <a:endParaRPr lang="en-US"/>
          </a:p>
        </p:txBody>
      </p:sp>
    </p:spTree>
    <p:extLst>
      <p:ext uri="{BB962C8B-B14F-4D97-AF65-F5344CB8AC3E}">
        <p14:creationId xmlns:p14="http://schemas.microsoft.com/office/powerpoint/2010/main" val="1992389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smtClean="0"/>
              <a:t>How is behavioral modeling </a:t>
            </a:r>
            <a:r>
              <a:rPr lang="en-US" sz="1400" b="1" dirty="0"/>
              <a:t>related to structural modeling?</a:t>
            </a:r>
            <a:r>
              <a:rPr lang="en-US" sz="1400" dirty="0"/>
              <a:t> </a:t>
            </a:r>
            <a:endParaRPr lang="en-US" sz="1400" dirty="0" smtClean="0"/>
          </a:p>
          <a:p>
            <a:pPr lvl="0"/>
            <a:endParaRPr lang="en-US" sz="1400" dirty="0"/>
          </a:p>
          <a:p>
            <a:pPr lvl="0"/>
            <a:r>
              <a:rPr lang="en-US" sz="1400" b="1" dirty="0"/>
              <a:t>Why is iteration important when creating a behavioral model?</a:t>
            </a:r>
            <a:r>
              <a:rPr lang="en-US" sz="1400" dirty="0"/>
              <a:t> </a:t>
            </a:r>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26</a:t>
            </a:fld>
            <a:endParaRPr lang="en-US"/>
          </a:p>
        </p:txBody>
      </p:sp>
    </p:spTree>
    <p:extLst>
      <p:ext uri="{BB962C8B-B14F-4D97-AF65-F5344CB8AC3E}">
        <p14:creationId xmlns:p14="http://schemas.microsoft.com/office/powerpoint/2010/main" val="2571109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smtClean="0"/>
              <a:t>There are two types of UML interaction diagrams Sequence Diagrams &amp;</a:t>
            </a:r>
            <a:r>
              <a:rPr lang="en-US" sz="1400" b="1" baseline="0" dirty="0" smtClean="0"/>
              <a:t> Communication diagrams. How are them similar? </a:t>
            </a:r>
          </a:p>
          <a:p>
            <a:pPr lvl="0"/>
            <a:endParaRPr lang="en-US" sz="1400" b="1" baseline="0" dirty="0" smtClean="0"/>
          </a:p>
          <a:p>
            <a:pPr lvl="0"/>
            <a:r>
              <a:rPr lang="en-US" sz="1400" b="1" baseline="0" dirty="0" smtClean="0"/>
              <a:t>How do they differ? </a:t>
            </a:r>
          </a:p>
          <a:p>
            <a:pPr lvl="0"/>
            <a:endParaRPr lang="en-US" sz="1400" b="1" baseline="0" dirty="0" smtClean="0"/>
          </a:p>
          <a:p>
            <a:pPr lvl="0"/>
            <a:r>
              <a:rPr lang="en-US" sz="1400" b="1" dirty="0" smtClean="0"/>
              <a:t>How </a:t>
            </a:r>
            <a:r>
              <a:rPr lang="en-US" sz="1400" b="1" dirty="0"/>
              <a:t>does a use case relate to </a:t>
            </a:r>
            <a:r>
              <a:rPr lang="en-US" sz="1400" b="1" dirty="0" smtClean="0"/>
              <a:t>these interaction diagrams? </a:t>
            </a:r>
            <a:endParaRPr lang="en-US" sz="1400" b="0" u="none" dirty="0"/>
          </a:p>
          <a:p>
            <a:r>
              <a:rPr lang="en-US" sz="1400" dirty="0"/>
              <a:t> </a:t>
            </a:r>
          </a:p>
        </p:txBody>
      </p:sp>
      <p:sp>
        <p:nvSpPr>
          <p:cNvPr id="4" name="Slide Number Placeholder 3"/>
          <p:cNvSpPr>
            <a:spLocks noGrp="1"/>
          </p:cNvSpPr>
          <p:nvPr>
            <p:ph type="sldNum" sz="quarter" idx="10"/>
          </p:nvPr>
        </p:nvSpPr>
        <p:spPr/>
        <p:txBody>
          <a:bodyPr/>
          <a:lstStyle/>
          <a:p>
            <a:fld id="{FAF5D93F-8671-4EC9-AD9D-68AA773F6B9F}" type="slidenum">
              <a:rPr lang="en-US" smtClean="0"/>
              <a:pPr/>
              <a:t>27</a:t>
            </a:fld>
            <a:endParaRPr lang="en-US"/>
          </a:p>
        </p:txBody>
      </p:sp>
    </p:spTree>
    <p:extLst>
      <p:ext uri="{BB962C8B-B14F-4D97-AF65-F5344CB8AC3E}">
        <p14:creationId xmlns:p14="http://schemas.microsoft.com/office/powerpoint/2010/main" val="431680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smtClean="0">
                <a:solidFill>
                  <a:schemeClr val="tx1"/>
                </a:solidFill>
                <a:effectLst/>
                <a:latin typeface="+mn-lt"/>
                <a:ea typeface="+mn-ea"/>
                <a:cs typeface="+mn-cs"/>
              </a:rPr>
              <a:t>How does a use case relate to a sequence diagram? </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28</a:t>
            </a:fld>
            <a:endParaRPr lang="en-US"/>
          </a:p>
        </p:txBody>
      </p:sp>
    </p:spTree>
    <p:extLst>
      <p:ext uri="{BB962C8B-B14F-4D97-AF65-F5344CB8AC3E}">
        <p14:creationId xmlns:p14="http://schemas.microsoft.com/office/powerpoint/2010/main" val="3224017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an operational call message and how is it depicted on this slide? </a:t>
            </a:r>
            <a:endParaRPr lang="en-US" baseline="0" dirty="0" smtClean="0"/>
          </a:p>
          <a:p>
            <a:endParaRPr lang="en-US" b="1" baseline="0" dirty="0" smtClean="0"/>
          </a:p>
          <a:p>
            <a:r>
              <a:rPr lang="en-US" b="1" baseline="0" dirty="0" smtClean="0"/>
              <a:t>What is a return message </a:t>
            </a:r>
            <a:r>
              <a:rPr lang="en-US" b="1" dirty="0" smtClean="0"/>
              <a:t>and how is it depicted on this slide</a:t>
            </a:r>
            <a:r>
              <a:rPr lang="en-US" b="1" baseline="0" dirty="0" smtClean="0"/>
              <a:t> ? </a:t>
            </a:r>
            <a:endParaRPr lang="en-US" b="1" u="sng"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29</a:t>
            </a:fld>
            <a:endParaRPr lang="en-US"/>
          </a:p>
        </p:txBody>
      </p:sp>
    </p:spTree>
    <p:extLst>
      <p:ext uri="{BB962C8B-B14F-4D97-AF65-F5344CB8AC3E}">
        <p14:creationId xmlns:p14="http://schemas.microsoft.com/office/powerpoint/2010/main" val="161724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I</a:t>
            </a:r>
            <a:r>
              <a:rPr lang="en-US" sz="1400" b="1" baseline="0" dirty="0" smtClean="0">
                <a:latin typeface="Arial" panose="020B0604020202020204" pitchFamily="34" charset="0"/>
                <a:cs typeface="Arial" panose="020B0604020202020204" pitchFamily="34" charset="0"/>
              </a:rPr>
              <a:t> will go over with you a sample feasibility analysis &amp; candidate matrix that you can use as a model for your presentation. </a:t>
            </a: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3</a:t>
            </a:fld>
            <a:endParaRPr lang="en-US"/>
          </a:p>
        </p:txBody>
      </p:sp>
    </p:spTree>
    <p:extLst>
      <p:ext uri="{BB962C8B-B14F-4D97-AF65-F5344CB8AC3E}">
        <p14:creationId xmlns:p14="http://schemas.microsoft.com/office/powerpoint/2010/main" val="1705126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What are the stick figures? </a:t>
            </a:r>
          </a:p>
          <a:p>
            <a:endParaRPr lang="en-US" sz="1400" b="1" dirty="0" smtClean="0"/>
          </a:p>
          <a:p>
            <a:r>
              <a:rPr lang="en-US" sz="1400" b="1" dirty="0" smtClean="0"/>
              <a:t>What are the larger rectangles? </a:t>
            </a:r>
          </a:p>
          <a:p>
            <a:endParaRPr lang="en-US" sz="1400" b="1" dirty="0" smtClean="0"/>
          </a:p>
          <a:p>
            <a:r>
              <a:rPr lang="en-US" sz="1400" b="1" dirty="0" smtClean="0"/>
              <a:t>What are the thin rectangles? </a:t>
            </a:r>
          </a:p>
          <a:p>
            <a:endParaRPr lang="en-US" sz="1400" b="1" dirty="0" smtClean="0"/>
          </a:p>
          <a:p>
            <a:r>
              <a:rPr lang="en-US" sz="1400" b="1" dirty="0" smtClean="0"/>
              <a:t>What are the thin lines? </a:t>
            </a:r>
          </a:p>
          <a:p>
            <a:endParaRPr lang="en-US" sz="1400" b="1" dirty="0" smtClean="0"/>
          </a:p>
          <a:p>
            <a:r>
              <a:rPr lang="en-US" sz="1400" b="1" dirty="0" smtClean="0"/>
              <a:t>What role do the arrows play? </a:t>
            </a:r>
          </a:p>
          <a:p>
            <a:endParaRPr lang="en-US" sz="1400" b="1" dirty="0" smtClean="0"/>
          </a:p>
          <a:p>
            <a:r>
              <a:rPr lang="en-US" sz="1400" b="1" dirty="0" smtClean="0"/>
              <a:t>What is in the upper right hand corner? </a:t>
            </a:r>
            <a:endParaRPr lang="en-US" b="1"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30</a:t>
            </a:fld>
            <a:endParaRPr lang="en-US"/>
          </a:p>
        </p:txBody>
      </p:sp>
    </p:spTree>
    <p:extLst>
      <p:ext uri="{BB962C8B-B14F-4D97-AF65-F5344CB8AC3E}">
        <p14:creationId xmlns:p14="http://schemas.microsoft.com/office/powerpoint/2010/main" val="3882689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What</a:t>
            </a:r>
            <a:r>
              <a:rPr lang="en-US" sz="1400" b="1" baseline="0" dirty="0" smtClean="0"/>
              <a:t> are the vertical thin lines? </a:t>
            </a:r>
          </a:p>
          <a:p>
            <a:endParaRPr lang="en-US" sz="1400" baseline="0" dirty="0" smtClean="0"/>
          </a:p>
          <a:p>
            <a:pPr marL="0" marR="0" lvl="0" indent="0" algn="l" defTabSz="914237" rtl="0" eaLnBrk="1" fontAlgn="auto" latinLnBrk="0" hangingPunct="1">
              <a:lnSpc>
                <a:spcPct val="100000"/>
              </a:lnSpc>
              <a:spcBef>
                <a:spcPts val="0"/>
              </a:spcBef>
              <a:spcAft>
                <a:spcPts val="0"/>
              </a:spcAft>
              <a:buClrTx/>
              <a:buSzTx/>
              <a:buFontTx/>
              <a:buNone/>
              <a:tabLst/>
              <a:defRPr/>
            </a:pPr>
            <a:r>
              <a:rPr lang="en-US" sz="1400" b="1" dirty="0" smtClean="0"/>
              <a:t>If a shopping cart is used for capturing line items for an order, how</a:t>
            </a:r>
            <a:r>
              <a:rPr lang="en-US" sz="1400" b="1" baseline="0" dirty="0" smtClean="0"/>
              <a:t> do you depict its lifeline</a:t>
            </a:r>
            <a:r>
              <a:rPr lang="en-US" sz="1400" b="1" dirty="0" smtClean="0"/>
              <a:t> once the order is confirmed? </a:t>
            </a:r>
            <a:endParaRPr lang="en-US" sz="1400" dirty="0" smtClean="0"/>
          </a:p>
          <a:p>
            <a:endParaRPr lang="en-US" sz="1400" b="0" dirty="0" smtClean="0"/>
          </a:p>
          <a:p>
            <a:r>
              <a:rPr lang="en-US" sz="1400" b="1" dirty="0" smtClean="0"/>
              <a:t>When drawing a sequence diagram, what guidelines should you follow?</a:t>
            </a:r>
            <a:r>
              <a:rPr lang="en-US" sz="1400" b="0" baseline="0" dirty="0" smtClean="0"/>
              <a:t> </a:t>
            </a:r>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31</a:t>
            </a:fld>
            <a:endParaRPr lang="en-US"/>
          </a:p>
        </p:txBody>
      </p:sp>
    </p:spTree>
    <p:extLst>
      <p:ext uri="{BB962C8B-B14F-4D97-AF65-F5344CB8AC3E}">
        <p14:creationId xmlns:p14="http://schemas.microsoft.com/office/powerpoint/2010/main" val="3928092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Are there any guidelines for depicting messages?</a:t>
            </a:r>
            <a:r>
              <a:rPr lang="en-US" sz="1400" b="1" baseline="0" dirty="0" smtClean="0"/>
              <a:t> </a:t>
            </a:r>
          </a:p>
          <a:p>
            <a:endParaRPr lang="en-US" sz="1400" baseline="0" dirty="0" smtClean="0"/>
          </a:p>
          <a:p>
            <a:r>
              <a:rPr lang="en-US" sz="1400" b="1" baseline="0" dirty="0" smtClean="0"/>
              <a:t>Do messages have names? </a:t>
            </a:r>
            <a:endParaRPr lang="en-US" sz="1400"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32</a:t>
            </a:fld>
            <a:endParaRPr lang="en-US"/>
          </a:p>
        </p:txBody>
      </p:sp>
    </p:spTree>
    <p:extLst>
      <p:ext uri="{BB962C8B-B14F-4D97-AF65-F5344CB8AC3E}">
        <p14:creationId xmlns:p14="http://schemas.microsoft.com/office/powerpoint/2010/main" val="1627301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smtClean="0">
                <a:solidFill>
                  <a:schemeClr val="tx1"/>
                </a:solidFill>
                <a:effectLst/>
                <a:latin typeface="+mn-lt"/>
                <a:ea typeface="+mn-ea"/>
                <a:cs typeface="+mn-cs"/>
              </a:rPr>
              <a:t>How does a use case relate to a communication diagram?</a:t>
            </a:r>
            <a:r>
              <a:rPr lang="en-US" sz="1400" b="0" kern="1200" baseline="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endParaRPr lang="en-US" dirty="0" smtClean="0"/>
          </a:p>
          <a:p>
            <a:r>
              <a:rPr lang="en-US" sz="1200" b="1" kern="1200" dirty="0" smtClean="0">
                <a:solidFill>
                  <a:schemeClr val="tx1"/>
                </a:solidFill>
                <a:effectLst/>
                <a:latin typeface="+mn-lt"/>
                <a:ea typeface="+mn-ea"/>
                <a:cs typeface="+mn-cs"/>
              </a:rPr>
              <a:t>Are</a:t>
            </a:r>
            <a:r>
              <a:rPr lang="en-US" sz="1200" b="1" kern="1200" baseline="0" dirty="0" smtClean="0">
                <a:solidFill>
                  <a:schemeClr val="tx1"/>
                </a:solidFill>
                <a:effectLst/>
                <a:latin typeface="+mn-lt"/>
                <a:ea typeface="+mn-ea"/>
                <a:cs typeface="+mn-cs"/>
              </a:rPr>
              <a:t> there</a:t>
            </a:r>
            <a:r>
              <a:rPr lang="en-US" sz="1200" b="1" kern="1200" dirty="0" smtClean="0">
                <a:solidFill>
                  <a:schemeClr val="tx1"/>
                </a:solidFill>
                <a:effectLst/>
                <a:latin typeface="+mn-lt"/>
                <a:ea typeface="+mn-ea"/>
                <a:cs typeface="+mn-cs"/>
              </a:rPr>
              <a:t> guidelines to follow</a:t>
            </a:r>
            <a:r>
              <a:rPr lang="en-US" sz="1200" b="1" kern="1200" baseline="0" dirty="0" smtClean="0">
                <a:solidFill>
                  <a:schemeClr val="tx1"/>
                </a:solidFill>
                <a:effectLst/>
                <a:latin typeface="+mn-lt"/>
                <a:ea typeface="+mn-ea"/>
                <a:cs typeface="+mn-cs"/>
              </a:rPr>
              <a:t> w</a:t>
            </a:r>
            <a:r>
              <a:rPr lang="en-US" sz="1200" b="1" kern="1200" dirty="0" smtClean="0">
                <a:solidFill>
                  <a:schemeClr val="tx1"/>
                </a:solidFill>
                <a:effectLst/>
                <a:latin typeface="+mn-lt"/>
                <a:ea typeface="+mn-ea"/>
                <a:cs typeface="+mn-cs"/>
              </a:rPr>
              <a:t>hen drawing a communication diagram? </a:t>
            </a:r>
            <a:r>
              <a:rPr lang="en-US" sz="1200" b="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FAF5D93F-8671-4EC9-AD9D-68AA773F6B9F}" type="slidenum">
              <a:rPr lang="en-US" smtClean="0"/>
              <a:pPr/>
              <a:t>33</a:t>
            </a:fld>
            <a:endParaRPr lang="en-US"/>
          </a:p>
        </p:txBody>
      </p:sp>
    </p:spTree>
    <p:extLst>
      <p:ext uri="{BB962C8B-B14F-4D97-AF65-F5344CB8AC3E}">
        <p14:creationId xmlns:p14="http://schemas.microsoft.com/office/powerpoint/2010/main" val="1687598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kern="1200" dirty="0" smtClean="0">
                <a:solidFill>
                  <a:schemeClr val="tx1"/>
                </a:solidFill>
                <a:effectLst/>
                <a:latin typeface="+mn-lt"/>
                <a:ea typeface="+mn-ea"/>
                <a:cs typeface="+mn-cs"/>
              </a:rPr>
              <a:t>How do you depict Important sequencing on a communication diagram? </a:t>
            </a:r>
            <a:endParaRPr lang="en-US" sz="1400"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34</a:t>
            </a:fld>
            <a:endParaRPr lang="en-US"/>
          </a:p>
        </p:txBody>
      </p:sp>
    </p:spTree>
    <p:extLst>
      <p:ext uri="{BB962C8B-B14F-4D97-AF65-F5344CB8AC3E}">
        <p14:creationId xmlns:p14="http://schemas.microsoft.com/office/powerpoint/2010/main" val="1040076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What are the stick figures? </a:t>
            </a:r>
          </a:p>
          <a:p>
            <a:endParaRPr lang="en-US" sz="1200" b="1" dirty="0" smtClean="0"/>
          </a:p>
          <a:p>
            <a:r>
              <a:rPr lang="en-US" sz="1200" b="1" dirty="0" smtClean="0"/>
              <a:t>What are the larger rectangles? </a:t>
            </a:r>
            <a:endParaRPr lang="en-US" sz="1200" b="1" u="sng" dirty="0" smtClean="0"/>
          </a:p>
          <a:p>
            <a:endParaRPr lang="en-US" sz="1200" b="1" u="none" dirty="0" smtClean="0"/>
          </a:p>
          <a:p>
            <a:r>
              <a:rPr lang="en-US" sz="1200" b="1" u="none" dirty="0" smtClean="0"/>
              <a:t>What are the solid lines without</a:t>
            </a:r>
            <a:r>
              <a:rPr lang="en-US" sz="1200" b="1" u="none" baseline="0" dirty="0" smtClean="0"/>
              <a:t>  arrows? </a:t>
            </a:r>
          </a:p>
          <a:p>
            <a:endParaRPr lang="en-US" sz="1200" b="1" dirty="0" smtClean="0"/>
          </a:p>
          <a:p>
            <a:r>
              <a:rPr lang="en-US" sz="1200" b="1" dirty="0" smtClean="0"/>
              <a:t>What</a:t>
            </a:r>
            <a:r>
              <a:rPr lang="en-US" sz="1200" b="1" baseline="0" dirty="0" smtClean="0"/>
              <a:t> are the source documents that can be used to develop a Communication Diagram? </a:t>
            </a:r>
          </a:p>
          <a:p>
            <a:endParaRPr lang="en-US" sz="1200" b="1" dirty="0" smtClean="0"/>
          </a:p>
          <a:p>
            <a:r>
              <a:rPr lang="en-US" sz="1200" b="1" dirty="0" smtClean="0"/>
              <a:t>How </a:t>
            </a:r>
            <a:r>
              <a:rPr lang="en-US" sz="1200" b="1" dirty="0"/>
              <a:t>do you show the sequence of messages on a communication </a:t>
            </a:r>
            <a:r>
              <a:rPr lang="en-US" sz="1200" b="1" dirty="0" smtClean="0"/>
              <a:t>diagram?</a:t>
            </a:r>
            <a:r>
              <a:rPr lang="en-US" sz="1200" b="0" baseline="0" dirty="0"/>
              <a:t> </a:t>
            </a:r>
            <a:endParaRPr lang="en-US" sz="1200" dirty="0"/>
          </a:p>
          <a:p>
            <a:r>
              <a:rPr lang="en-US" sz="1200" dirty="0"/>
              <a:t> </a:t>
            </a:r>
            <a:endParaRPr lang="en-US" sz="1200" dirty="0" smtClean="0"/>
          </a:p>
          <a:p>
            <a:r>
              <a:rPr lang="en-US" sz="1200" b="1" dirty="0" smtClean="0"/>
              <a:t>How </a:t>
            </a:r>
            <a:r>
              <a:rPr lang="en-US" sz="1200" b="1" dirty="0"/>
              <a:t>do you show the direction of a message on a communication </a:t>
            </a:r>
            <a:r>
              <a:rPr lang="en-US" sz="1200" b="1" dirty="0" smtClean="0"/>
              <a:t>diagram?</a:t>
            </a:r>
            <a:r>
              <a:rPr lang="en-US" sz="1200" b="0" baseline="0" dirty="0"/>
              <a:t> </a:t>
            </a:r>
            <a:endParaRPr lang="en-US" sz="1200" dirty="0" smtClean="0"/>
          </a:p>
          <a:p>
            <a:pPr lvl="0"/>
            <a:endParaRPr lang="en-US" sz="1200" b="1" dirty="0" smtClean="0"/>
          </a:p>
          <a:p>
            <a:pPr lvl="0"/>
            <a:r>
              <a:rPr lang="en-US" sz="1200" b="1" dirty="0" smtClean="0"/>
              <a:t>How do use cases relate to a sequence and communication diagrams?</a:t>
            </a:r>
            <a:r>
              <a:rPr lang="en-US" sz="1200" b="1" baseline="0" dirty="0" smtClean="0"/>
              <a:t> </a:t>
            </a:r>
            <a:endParaRPr lang="en-US" sz="1200" b="1" u="sng" dirty="0" smtClean="0"/>
          </a:p>
          <a:p>
            <a:r>
              <a:rPr lang="en-US" sz="1200" dirty="0" smtClean="0"/>
              <a:t> </a:t>
            </a:r>
          </a:p>
          <a:p>
            <a:endParaRPr lang="en-US" sz="1400"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35</a:t>
            </a:fld>
            <a:endParaRPr lang="en-US"/>
          </a:p>
        </p:txBody>
      </p:sp>
    </p:spTree>
    <p:extLst>
      <p:ext uri="{BB962C8B-B14F-4D97-AF65-F5344CB8AC3E}">
        <p14:creationId xmlns:p14="http://schemas.microsoft.com/office/powerpoint/2010/main" val="1768455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How </a:t>
            </a:r>
            <a:r>
              <a:rPr lang="en-US" sz="1400" b="1" dirty="0"/>
              <a:t>do you show the sequence of messages on a communication </a:t>
            </a:r>
            <a:r>
              <a:rPr lang="en-US" sz="1400" b="1" dirty="0" smtClean="0"/>
              <a:t>diagram?</a:t>
            </a:r>
            <a:r>
              <a:rPr lang="en-US" sz="1400" b="0" baseline="0" dirty="0"/>
              <a:t> </a:t>
            </a:r>
            <a:endParaRPr lang="en-US" sz="1400" dirty="0"/>
          </a:p>
          <a:p>
            <a:r>
              <a:rPr lang="en-US" sz="1400" dirty="0"/>
              <a:t> </a:t>
            </a:r>
          </a:p>
          <a:p>
            <a:r>
              <a:rPr lang="en-US" sz="1400" b="1" dirty="0" smtClean="0"/>
              <a:t>How </a:t>
            </a:r>
            <a:r>
              <a:rPr lang="en-US" sz="1400" b="1" dirty="0"/>
              <a:t>do you show the direction of a message on a communication </a:t>
            </a:r>
            <a:r>
              <a:rPr lang="en-US" sz="1400" b="1" dirty="0" smtClean="0"/>
              <a:t>diagram?</a:t>
            </a:r>
            <a:r>
              <a:rPr lang="en-US" sz="1400" b="0" baseline="0" dirty="0"/>
              <a:t> </a:t>
            </a:r>
            <a:endParaRPr lang="en-US" sz="1400" dirty="0" smtClean="0"/>
          </a:p>
          <a:p>
            <a:endParaRPr lang="en-US" sz="1400" dirty="0" smtClean="0"/>
          </a:p>
          <a:p>
            <a:pPr lvl="0"/>
            <a:r>
              <a:rPr lang="en-US" sz="1400" b="1" dirty="0" smtClean="0"/>
              <a:t>How do use cases relate to a sequence and communication diagrams?</a:t>
            </a:r>
            <a:r>
              <a:rPr lang="en-US" sz="1400" b="1" baseline="0" dirty="0" smtClean="0"/>
              <a:t> </a:t>
            </a:r>
            <a:endParaRPr lang="en-US" sz="1400" b="1" u="sng" dirty="0" smtClean="0"/>
          </a:p>
          <a:p>
            <a:r>
              <a:rPr lang="en-US" sz="1400" dirty="0" smtClean="0"/>
              <a:t> </a:t>
            </a:r>
          </a:p>
          <a:p>
            <a:endParaRPr lang="en-US" sz="1400"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36</a:t>
            </a:fld>
            <a:endParaRPr lang="en-US"/>
          </a:p>
        </p:txBody>
      </p:sp>
    </p:spTree>
    <p:extLst>
      <p:ext uri="{BB962C8B-B14F-4D97-AF65-F5344CB8AC3E}">
        <p14:creationId xmlns:p14="http://schemas.microsoft.com/office/powerpoint/2010/main" val="1280223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role do aggregation &amp; generalization play in a communications diagram? </a:t>
            </a:r>
            <a:endParaRPr lang="en-US" b="1" u="sng"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37</a:t>
            </a:fld>
            <a:endParaRPr lang="en-US"/>
          </a:p>
        </p:txBody>
      </p:sp>
    </p:spTree>
    <p:extLst>
      <p:ext uri="{BB962C8B-B14F-4D97-AF65-F5344CB8AC3E}">
        <p14:creationId xmlns:p14="http://schemas.microsoft.com/office/powerpoint/2010/main" val="2820640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38</a:t>
            </a:fld>
            <a:endParaRPr lang="en-US"/>
          </a:p>
        </p:txBody>
      </p:sp>
    </p:spTree>
    <p:extLst>
      <p:ext uri="{BB962C8B-B14F-4D97-AF65-F5344CB8AC3E}">
        <p14:creationId xmlns:p14="http://schemas.microsoft.com/office/powerpoint/2010/main" val="3636708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39</a:t>
            </a:fld>
            <a:endParaRPr lang="en-US"/>
          </a:p>
        </p:txBody>
      </p:sp>
    </p:spTree>
    <p:extLst>
      <p:ext uri="{BB962C8B-B14F-4D97-AF65-F5344CB8AC3E}">
        <p14:creationId xmlns:p14="http://schemas.microsoft.com/office/powerpoint/2010/main" val="27542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I will also</a:t>
            </a:r>
            <a:r>
              <a:rPr lang="en-US" sz="1400" b="1" baseline="0" dirty="0" smtClean="0">
                <a:latin typeface="Arial" panose="020B0604020202020204" pitchFamily="34" charset="0"/>
                <a:cs typeface="Arial" panose="020B0604020202020204" pitchFamily="34" charset="0"/>
              </a:rPr>
              <a:t> review the financial justification options you can use.</a:t>
            </a: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4</a:t>
            </a:fld>
            <a:endParaRPr lang="en-US"/>
          </a:p>
        </p:txBody>
      </p:sp>
    </p:spTree>
    <p:extLst>
      <p:ext uri="{BB962C8B-B14F-4D97-AF65-F5344CB8AC3E}">
        <p14:creationId xmlns:p14="http://schemas.microsoft.com/office/powerpoint/2010/main" val="190073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40</a:t>
            </a:fld>
            <a:endParaRPr lang="en-US"/>
          </a:p>
        </p:txBody>
      </p:sp>
    </p:spTree>
    <p:extLst>
      <p:ext uri="{BB962C8B-B14F-4D97-AF65-F5344CB8AC3E}">
        <p14:creationId xmlns:p14="http://schemas.microsoft.com/office/powerpoint/2010/main" val="1644905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41</a:t>
            </a:fld>
            <a:endParaRPr lang="en-US"/>
          </a:p>
        </p:txBody>
      </p:sp>
    </p:spTree>
    <p:extLst>
      <p:ext uri="{BB962C8B-B14F-4D97-AF65-F5344CB8AC3E}">
        <p14:creationId xmlns:p14="http://schemas.microsoft.com/office/powerpoint/2010/main" val="3019313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42</a:t>
            </a:fld>
            <a:endParaRPr lang="en-US"/>
          </a:p>
        </p:txBody>
      </p:sp>
    </p:spTree>
    <p:extLst>
      <p:ext uri="{BB962C8B-B14F-4D97-AF65-F5344CB8AC3E}">
        <p14:creationId xmlns:p14="http://schemas.microsoft.com/office/powerpoint/2010/main" val="2615521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43</a:t>
            </a:fld>
            <a:endParaRPr lang="en-US"/>
          </a:p>
        </p:txBody>
      </p:sp>
    </p:spTree>
    <p:extLst>
      <p:ext uri="{BB962C8B-B14F-4D97-AF65-F5344CB8AC3E}">
        <p14:creationId xmlns:p14="http://schemas.microsoft.com/office/powerpoint/2010/main" val="36310109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44</a:t>
            </a:fld>
            <a:endParaRPr lang="en-US"/>
          </a:p>
        </p:txBody>
      </p:sp>
    </p:spTree>
    <p:extLst>
      <p:ext uri="{BB962C8B-B14F-4D97-AF65-F5344CB8AC3E}">
        <p14:creationId xmlns:p14="http://schemas.microsoft.com/office/powerpoint/2010/main" val="2918120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45</a:t>
            </a:fld>
            <a:endParaRPr lang="en-US"/>
          </a:p>
        </p:txBody>
      </p:sp>
    </p:spTree>
    <p:extLst>
      <p:ext uri="{BB962C8B-B14F-4D97-AF65-F5344CB8AC3E}">
        <p14:creationId xmlns:p14="http://schemas.microsoft.com/office/powerpoint/2010/main" val="1735122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46</a:t>
            </a:fld>
            <a:endParaRPr lang="en-US"/>
          </a:p>
        </p:txBody>
      </p:sp>
    </p:spTree>
    <p:extLst>
      <p:ext uri="{BB962C8B-B14F-4D97-AF65-F5344CB8AC3E}">
        <p14:creationId xmlns:p14="http://schemas.microsoft.com/office/powerpoint/2010/main" val="1917947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47</a:t>
            </a:fld>
            <a:endParaRPr lang="en-US"/>
          </a:p>
        </p:txBody>
      </p:sp>
    </p:spTree>
    <p:extLst>
      <p:ext uri="{BB962C8B-B14F-4D97-AF65-F5344CB8AC3E}">
        <p14:creationId xmlns:p14="http://schemas.microsoft.com/office/powerpoint/2010/main" val="2892357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48</a:t>
            </a:fld>
            <a:endParaRPr lang="en-US"/>
          </a:p>
        </p:txBody>
      </p:sp>
    </p:spTree>
    <p:extLst>
      <p:ext uri="{BB962C8B-B14F-4D97-AF65-F5344CB8AC3E}">
        <p14:creationId xmlns:p14="http://schemas.microsoft.com/office/powerpoint/2010/main" val="665008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How is “state” related to “behavior”? </a:t>
            </a:r>
          </a:p>
          <a:p>
            <a:pPr lvl="0"/>
            <a:endParaRPr lang="en-US" b="1" dirty="0" smtClean="0"/>
          </a:p>
          <a:p>
            <a:pPr lvl="0"/>
            <a:r>
              <a:rPr lang="en-US" b="1" dirty="0" smtClean="0"/>
              <a:t>How are “classes”” related to “objects”? </a:t>
            </a:r>
          </a:p>
          <a:p>
            <a:pPr lvl="0"/>
            <a:endParaRPr lang="en-US" b="1" baseline="0" dirty="0" smtClean="0"/>
          </a:p>
          <a:p>
            <a:pPr lvl="0"/>
            <a:r>
              <a:rPr lang="en-US" b="1" dirty="0" smtClean="0"/>
              <a:t>How are “Objects” related to “behaviors”? </a:t>
            </a:r>
          </a:p>
          <a:p>
            <a:pPr lvl="0"/>
            <a:endParaRPr lang="en-US" b="1" dirty="0" smtClean="0"/>
          </a:p>
          <a:p>
            <a:r>
              <a:rPr lang="en-US" b="1" dirty="0" smtClean="0"/>
              <a:t>How are “actions” related to “activities”? </a:t>
            </a:r>
          </a:p>
          <a:p>
            <a:endParaRPr lang="en-US" b="0" dirty="0"/>
          </a:p>
          <a:p>
            <a:r>
              <a:rPr lang="en-US" b="1" dirty="0"/>
              <a:t>Describe the type of class that is best represented by a behavioral state machine. </a:t>
            </a:r>
            <a:r>
              <a:rPr lang="en-US" dirty="0"/>
              <a:t> </a:t>
            </a:r>
          </a:p>
          <a:p>
            <a:r>
              <a:rPr lang="en-US" dirty="0"/>
              <a:t> </a:t>
            </a:r>
          </a:p>
          <a:p>
            <a:pPr marL="0" marR="0" lvl="0" indent="0" algn="l" defTabSz="914237" rtl="0" eaLnBrk="1" fontAlgn="auto" latinLnBrk="0" hangingPunct="1">
              <a:lnSpc>
                <a:spcPct val="100000"/>
              </a:lnSpc>
              <a:spcBef>
                <a:spcPts val="0"/>
              </a:spcBef>
              <a:spcAft>
                <a:spcPts val="0"/>
              </a:spcAft>
              <a:buClrTx/>
              <a:buSzTx/>
              <a:buFontTx/>
              <a:buNone/>
              <a:tabLst/>
              <a:defRPr/>
            </a:pPr>
            <a:r>
              <a:rPr lang="en-US" b="1" dirty="0" smtClean="0"/>
              <a:t>Give an example of classes that would be good candidates for behavioral state machine.</a:t>
            </a:r>
            <a:r>
              <a:rPr lang="en-US" b="1" baseline="0" dirty="0" smtClean="0"/>
              <a:t> </a:t>
            </a:r>
            <a:endParaRPr lang="en-US" dirty="0"/>
          </a:p>
          <a:p>
            <a:r>
              <a:rPr lang="en-US" dirty="0"/>
              <a:t> </a:t>
            </a:r>
          </a:p>
        </p:txBody>
      </p:sp>
      <p:sp>
        <p:nvSpPr>
          <p:cNvPr id="4" name="Slide Number Placeholder 3"/>
          <p:cNvSpPr>
            <a:spLocks noGrp="1"/>
          </p:cNvSpPr>
          <p:nvPr>
            <p:ph type="sldNum" sz="quarter" idx="10"/>
          </p:nvPr>
        </p:nvSpPr>
        <p:spPr/>
        <p:txBody>
          <a:bodyPr/>
          <a:lstStyle/>
          <a:p>
            <a:fld id="{FAF5D93F-8671-4EC9-AD9D-68AA773F6B9F}" type="slidenum">
              <a:rPr lang="en-US" smtClean="0"/>
              <a:pPr/>
              <a:t>49</a:t>
            </a:fld>
            <a:endParaRPr lang="en-US"/>
          </a:p>
        </p:txBody>
      </p:sp>
    </p:spTree>
    <p:extLst>
      <p:ext uri="{BB962C8B-B14F-4D97-AF65-F5344CB8AC3E}">
        <p14:creationId xmlns:p14="http://schemas.microsoft.com/office/powerpoint/2010/main" val="136491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Any Questions on what is required?</a:t>
            </a: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5</a:t>
            </a:fld>
            <a:endParaRPr lang="en-US"/>
          </a:p>
        </p:txBody>
      </p:sp>
    </p:spTree>
    <p:extLst>
      <p:ext uri="{BB962C8B-B14F-4D97-AF65-F5344CB8AC3E}">
        <p14:creationId xmlns:p14="http://schemas.microsoft.com/office/powerpoint/2010/main" val="37650004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Do</a:t>
            </a:r>
            <a:r>
              <a:rPr lang="en-US" sz="1400" b="1" baseline="0" dirty="0" smtClean="0"/>
              <a:t> </a:t>
            </a:r>
            <a:r>
              <a:rPr lang="en-US" sz="1400" b="1" dirty="0" smtClean="0"/>
              <a:t>events lead </a:t>
            </a:r>
            <a:r>
              <a:rPr lang="en-US" sz="1400" b="1" dirty="0"/>
              <a:t>to state transitions on a behavioral state </a:t>
            </a:r>
            <a:r>
              <a:rPr lang="en-US" sz="1400" b="1" dirty="0" smtClean="0"/>
              <a:t>machine diagram? </a:t>
            </a:r>
          </a:p>
          <a:p>
            <a:r>
              <a:rPr lang="en-US" sz="1400" dirty="0"/>
              <a:t> </a:t>
            </a:r>
          </a:p>
          <a:p>
            <a:pPr lvl="0"/>
            <a:r>
              <a:rPr lang="en-US" sz="1400" b="1" dirty="0" smtClean="0"/>
              <a:t>What</a:t>
            </a:r>
            <a:r>
              <a:rPr lang="en-US" sz="1400" b="1" baseline="0" dirty="0" smtClean="0"/>
              <a:t> is a use case ( a scenario) that would require a state machine diagram?</a:t>
            </a:r>
            <a:r>
              <a:rPr lang="en-US" sz="1400" b="1" dirty="0" smtClean="0"/>
              <a:t> </a:t>
            </a:r>
            <a:endParaRPr lang="en-US" sz="1400"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50</a:t>
            </a:fld>
            <a:endParaRPr lang="en-US"/>
          </a:p>
        </p:txBody>
      </p:sp>
    </p:spTree>
    <p:extLst>
      <p:ext uri="{BB962C8B-B14F-4D97-AF65-F5344CB8AC3E}">
        <p14:creationId xmlns:p14="http://schemas.microsoft.com/office/powerpoint/2010/main" val="10412494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kern="1200" dirty="0" smtClean="0">
                <a:solidFill>
                  <a:schemeClr val="tx1"/>
                </a:solidFill>
                <a:effectLst/>
                <a:latin typeface="+mn-lt"/>
                <a:ea typeface="+mn-ea"/>
                <a:cs typeface="+mn-cs"/>
              </a:rPr>
              <a:t>Are all states always depicted using rounded rectangles on a behavioral state machine? </a:t>
            </a:r>
            <a:r>
              <a:rPr lang="en-US" sz="1400" b="0" kern="1200" baseline="0" dirty="0" smtClean="0">
                <a:solidFill>
                  <a:schemeClr val="tx1"/>
                </a:solidFill>
                <a:effectLst/>
                <a:latin typeface="+mn-lt"/>
                <a:ea typeface="+mn-ea"/>
                <a:cs typeface="+mn-cs"/>
              </a:rPr>
              <a:t> </a:t>
            </a:r>
            <a:r>
              <a:rPr lang="en-US" sz="1400" b="1" u="sng" kern="1200" baseline="0" dirty="0" smtClean="0">
                <a:solidFill>
                  <a:schemeClr val="tx1"/>
                </a:solidFill>
                <a:effectLst/>
                <a:latin typeface="+mn-lt"/>
                <a:ea typeface="+mn-ea"/>
                <a:cs typeface="+mn-cs"/>
              </a:rPr>
              <a:t>No</a:t>
            </a:r>
            <a:r>
              <a:rPr lang="en-US" sz="1400" b="0" kern="1200" baseline="0" dirty="0" smtClean="0">
                <a:solidFill>
                  <a:schemeClr val="tx1"/>
                </a:solidFill>
                <a:effectLst/>
                <a:latin typeface="+mn-lt"/>
                <a:ea typeface="+mn-ea"/>
                <a:cs typeface="+mn-cs"/>
              </a:rPr>
              <a:t> </a:t>
            </a:r>
            <a:r>
              <a:rPr lang="en-US" sz="1400" kern="1200" dirty="0" smtClean="0">
                <a:solidFill>
                  <a:schemeClr val="tx1"/>
                </a:solidFill>
                <a:effectLst/>
                <a:latin typeface="+mn-lt"/>
                <a:ea typeface="+mn-ea"/>
                <a:cs typeface="+mn-cs"/>
              </a:rPr>
              <a:t>the </a:t>
            </a:r>
            <a:r>
              <a:rPr lang="en-US" sz="1400" b="1" u="sng" kern="1200" dirty="0" smtClean="0">
                <a:solidFill>
                  <a:schemeClr val="tx1"/>
                </a:solidFill>
                <a:effectLst/>
                <a:latin typeface="+mn-lt"/>
                <a:ea typeface="+mn-ea"/>
                <a:cs typeface="+mn-cs"/>
              </a:rPr>
              <a:t>initial state </a:t>
            </a:r>
            <a:r>
              <a:rPr lang="en-US" sz="1400" kern="1200" dirty="0" smtClean="0">
                <a:solidFill>
                  <a:schemeClr val="tx1"/>
                </a:solidFill>
                <a:effectLst/>
                <a:latin typeface="+mn-lt"/>
                <a:ea typeface="+mn-ea"/>
                <a:cs typeface="+mn-cs"/>
              </a:rPr>
              <a:t>is represented with  a </a:t>
            </a:r>
            <a:r>
              <a:rPr lang="en-US" sz="1400" b="1" u="sng" kern="1200" dirty="0" smtClean="0">
                <a:solidFill>
                  <a:schemeClr val="tx1"/>
                </a:solidFill>
                <a:effectLst/>
                <a:latin typeface="+mn-lt"/>
                <a:ea typeface="+mn-ea"/>
                <a:cs typeface="+mn-cs"/>
              </a:rPr>
              <a:t>filled in circle </a:t>
            </a:r>
            <a:r>
              <a:rPr lang="en-US" sz="1400" kern="1200" dirty="0" smtClean="0">
                <a:solidFill>
                  <a:schemeClr val="tx1"/>
                </a:solidFill>
                <a:effectLst/>
                <a:latin typeface="+mn-lt"/>
                <a:ea typeface="+mn-ea"/>
                <a:cs typeface="+mn-cs"/>
              </a:rPr>
              <a:t>and the </a:t>
            </a:r>
            <a:r>
              <a:rPr lang="en-US" sz="1400" b="1" u="sng" kern="1200" dirty="0" smtClean="0">
                <a:solidFill>
                  <a:schemeClr val="tx1"/>
                </a:solidFill>
                <a:effectLst/>
                <a:latin typeface="+mn-lt"/>
                <a:ea typeface="+mn-ea"/>
                <a:cs typeface="+mn-cs"/>
              </a:rPr>
              <a:t>final state</a:t>
            </a:r>
            <a:r>
              <a:rPr lang="en-US" sz="1400" b="1" u="sng" kern="1200" baseline="0" dirty="0" smtClean="0">
                <a:solidFill>
                  <a:schemeClr val="tx1"/>
                </a:solidFill>
                <a:effectLst/>
                <a:latin typeface="+mn-lt"/>
                <a:ea typeface="+mn-ea"/>
                <a:cs typeface="+mn-cs"/>
              </a:rPr>
              <a:t> </a:t>
            </a:r>
            <a:r>
              <a:rPr lang="en-US" sz="1400" kern="1200" baseline="0" dirty="0" smtClean="0">
                <a:solidFill>
                  <a:schemeClr val="tx1"/>
                </a:solidFill>
                <a:effectLst/>
                <a:latin typeface="+mn-lt"/>
                <a:ea typeface="+mn-ea"/>
                <a:cs typeface="+mn-cs"/>
              </a:rPr>
              <a:t>with </a:t>
            </a:r>
            <a:r>
              <a:rPr lang="en-US" sz="1400" kern="1200" dirty="0" smtClean="0">
                <a:solidFill>
                  <a:schemeClr val="tx1"/>
                </a:solidFill>
                <a:effectLst/>
                <a:latin typeface="+mn-lt"/>
                <a:ea typeface="+mn-ea"/>
                <a:cs typeface="+mn-cs"/>
              </a:rPr>
              <a:t>a </a:t>
            </a:r>
            <a:r>
              <a:rPr lang="en-US" sz="1400" b="1" u="sng" kern="1200" dirty="0" smtClean="0">
                <a:solidFill>
                  <a:schemeClr val="tx1"/>
                </a:solidFill>
                <a:effectLst/>
                <a:latin typeface="+mn-lt"/>
                <a:ea typeface="+mn-ea"/>
                <a:cs typeface="+mn-cs"/>
              </a:rPr>
              <a:t>"bulls eye" circle</a:t>
            </a:r>
            <a:r>
              <a:rPr lang="en-US" sz="1400" kern="1200" dirty="0" smtClean="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AF5D93F-8671-4EC9-AD9D-68AA773F6B9F}" type="slidenum">
              <a:rPr lang="en-US" smtClean="0"/>
              <a:pPr/>
              <a:t>51</a:t>
            </a:fld>
            <a:endParaRPr lang="en-US"/>
          </a:p>
        </p:txBody>
      </p:sp>
    </p:spTree>
    <p:extLst>
      <p:ext uri="{BB962C8B-B14F-4D97-AF65-F5344CB8AC3E}">
        <p14:creationId xmlns:p14="http://schemas.microsoft.com/office/powerpoint/2010/main" val="1993830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1" dirty="0" smtClean="0"/>
              <a:t>What is an Object State? </a:t>
            </a:r>
          </a:p>
          <a:p>
            <a:pPr algn="l"/>
            <a:endParaRPr lang="en-US" sz="1400" b="1" dirty="0" smtClean="0"/>
          </a:p>
          <a:p>
            <a:pPr algn="l"/>
            <a:r>
              <a:rPr lang="en-US" sz="1400" b="1" dirty="0" smtClean="0"/>
              <a:t>Are states always depicted using rounded rectangles on a behavioral state machine? </a:t>
            </a:r>
          </a:p>
          <a:p>
            <a:pPr algn="l"/>
            <a:endParaRPr lang="en-US" sz="1400" b="1" dirty="0" smtClean="0"/>
          </a:p>
          <a:p>
            <a:r>
              <a:rPr lang="en-US" sz="1400" b="1" dirty="0" smtClean="0"/>
              <a:t>What is a state transition event?  </a:t>
            </a:r>
          </a:p>
          <a:p>
            <a:endParaRPr lang="en-US" sz="1400" b="1" dirty="0" smtClean="0"/>
          </a:p>
          <a:p>
            <a:r>
              <a:rPr lang="en-US" sz="1400" b="1" dirty="0" smtClean="0"/>
              <a:t>How </a:t>
            </a:r>
            <a:r>
              <a:rPr lang="en-US" sz="1400" b="1" dirty="0"/>
              <a:t>are guard conditions shown on a behavioral state machine</a:t>
            </a:r>
            <a:r>
              <a:rPr lang="en-US" sz="1400" b="1" dirty="0" smtClean="0"/>
              <a:t>? </a:t>
            </a:r>
            <a:r>
              <a:rPr lang="en-US" sz="1400" dirty="0"/>
              <a:t> </a:t>
            </a:r>
          </a:p>
        </p:txBody>
      </p:sp>
      <p:sp>
        <p:nvSpPr>
          <p:cNvPr id="4" name="Slide Number Placeholder 3"/>
          <p:cNvSpPr>
            <a:spLocks noGrp="1"/>
          </p:cNvSpPr>
          <p:nvPr>
            <p:ph type="sldNum" sz="quarter" idx="10"/>
          </p:nvPr>
        </p:nvSpPr>
        <p:spPr/>
        <p:txBody>
          <a:bodyPr/>
          <a:lstStyle/>
          <a:p>
            <a:fld id="{FAF5D93F-8671-4EC9-AD9D-68AA773F6B9F}" type="slidenum">
              <a:rPr lang="en-US" smtClean="0"/>
              <a:pPr/>
              <a:t>52</a:t>
            </a:fld>
            <a:endParaRPr lang="en-US"/>
          </a:p>
        </p:txBody>
      </p:sp>
    </p:spTree>
    <p:extLst>
      <p:ext uri="{BB962C8B-B14F-4D97-AF65-F5344CB8AC3E}">
        <p14:creationId xmlns:p14="http://schemas.microsoft.com/office/powerpoint/2010/main" val="3681407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8"/>
          <p:cNvSpPr>
            <a:spLocks noGrp="1" noChangeArrowheads="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13667" name="Rectangle 9"/>
          <p:cNvSpPr>
            <a:spLocks noGrp="1" noChangeArrowheads="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CA810936-05FC-46F8-A232-4CB5967C57CC}" type="slidenum">
              <a:rPr lang="en-US" altLang="en-US" sz="1000" smtClean="0"/>
              <a:pPr/>
              <a:t>53</a:t>
            </a:fld>
            <a:endParaRPr lang="en-US" altLang="en-US" sz="1000" smtClean="0"/>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p:spPr>
        <p:txBody>
          <a:bodyPr/>
          <a:lstStyle/>
          <a:p>
            <a:r>
              <a:rPr lang="en-US" altLang="en-US" sz="1400" b="1" dirty="0" smtClean="0">
                <a:latin typeface="Arial" panose="020B0604020202020204" pitchFamily="34" charset="0"/>
              </a:rPr>
              <a:t>What is the initial state? </a:t>
            </a:r>
          </a:p>
          <a:p>
            <a:endParaRPr lang="en-US" altLang="en-US" sz="1400" b="1" dirty="0" smtClean="0">
              <a:latin typeface="Arial" panose="020B0604020202020204" pitchFamily="34" charset="0"/>
            </a:endParaRPr>
          </a:p>
          <a:p>
            <a:r>
              <a:rPr lang="en-US" altLang="en-US" sz="1400" b="1" dirty="0" smtClean="0">
                <a:latin typeface="Arial" panose="020B0604020202020204" pitchFamily="34" charset="0"/>
              </a:rPr>
              <a:t>What is the final state?</a:t>
            </a:r>
            <a:r>
              <a:rPr lang="en-US" altLang="en-US" sz="1400" b="1" baseline="0" dirty="0" smtClean="0">
                <a:latin typeface="Arial" panose="020B0604020202020204" pitchFamily="34" charset="0"/>
              </a:rPr>
              <a:t> </a:t>
            </a:r>
          </a:p>
          <a:p>
            <a:endParaRPr lang="en-US" altLang="en-US" sz="1400" b="1" baseline="0" dirty="0" smtClean="0">
              <a:latin typeface="Arial" panose="020B0604020202020204" pitchFamily="34" charset="0"/>
            </a:endParaRPr>
          </a:p>
          <a:p>
            <a:r>
              <a:rPr lang="en-US" altLang="en-US" sz="1400" b="1" baseline="0" dirty="0" smtClean="0">
                <a:latin typeface="Arial" panose="020B0604020202020204" pitchFamily="34" charset="0"/>
              </a:rPr>
              <a:t>What is he transition event? </a:t>
            </a:r>
            <a:endParaRPr lang="en-US" altLang="en-US" sz="1400" b="1" u="sng" dirty="0" smtClean="0">
              <a:latin typeface="Arial" panose="020B0604020202020204" pitchFamily="34" charset="0"/>
            </a:endParaRPr>
          </a:p>
        </p:txBody>
      </p:sp>
    </p:spTree>
    <p:extLst>
      <p:ext uri="{BB962C8B-B14F-4D97-AF65-F5344CB8AC3E}">
        <p14:creationId xmlns:p14="http://schemas.microsoft.com/office/powerpoint/2010/main" val="2951845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When drawing a behavioral state machine, what guidelines should you follow?</a:t>
            </a:r>
            <a:r>
              <a:rPr lang="en-US" sz="1400" b="0" baseline="0" dirty="0" smtClean="0"/>
              <a:t> </a:t>
            </a:r>
          </a:p>
          <a:p>
            <a:endParaRPr lang="en-US" sz="1400" dirty="0" smtClean="0"/>
          </a:p>
          <a:p>
            <a:pPr marL="0" marR="0" lvl="0" indent="0" algn="l" defTabSz="914237" rtl="0" eaLnBrk="1" fontAlgn="auto" latinLnBrk="0" hangingPunct="1">
              <a:lnSpc>
                <a:spcPct val="100000"/>
              </a:lnSpc>
              <a:spcBef>
                <a:spcPts val="0"/>
              </a:spcBef>
              <a:spcAft>
                <a:spcPts val="0"/>
              </a:spcAft>
              <a:buClrTx/>
              <a:buSzTx/>
              <a:buFontTx/>
              <a:buNone/>
              <a:tabLst/>
              <a:defRPr/>
            </a:pPr>
            <a:r>
              <a:rPr lang="en-US" sz="1400" b="1" dirty="0" smtClean="0"/>
              <a:t>When do you have a "black hole" state? </a:t>
            </a:r>
            <a:endParaRPr lang="en-US" sz="1400" b="1" u="sng" dirty="0" smtClean="0"/>
          </a:p>
          <a:p>
            <a:endParaRPr lang="en-US" sz="1400" dirty="0" smtClean="0"/>
          </a:p>
          <a:p>
            <a:pPr marL="0" marR="0" lvl="0" indent="0" algn="l" defTabSz="914237" rtl="0" eaLnBrk="1" fontAlgn="auto" latinLnBrk="0" hangingPunct="1">
              <a:lnSpc>
                <a:spcPct val="100000"/>
              </a:lnSpc>
              <a:spcBef>
                <a:spcPts val="0"/>
              </a:spcBef>
              <a:spcAft>
                <a:spcPts val="0"/>
              </a:spcAft>
              <a:buClrTx/>
              <a:buSzTx/>
              <a:buFontTx/>
              <a:buNone/>
              <a:tabLst/>
              <a:defRPr/>
            </a:pPr>
            <a:r>
              <a:rPr lang="en-US" sz="1400" b="1" dirty="0" smtClean="0"/>
              <a:t>When do you have a "miracle" state? </a:t>
            </a:r>
            <a:endParaRPr lang="en-US" sz="1400" b="1" u="sng" dirty="0" smtClean="0"/>
          </a:p>
        </p:txBody>
      </p:sp>
      <p:sp>
        <p:nvSpPr>
          <p:cNvPr id="4" name="Slide Number Placeholder 3"/>
          <p:cNvSpPr>
            <a:spLocks noGrp="1"/>
          </p:cNvSpPr>
          <p:nvPr>
            <p:ph type="sldNum" sz="quarter" idx="10"/>
          </p:nvPr>
        </p:nvSpPr>
        <p:spPr/>
        <p:txBody>
          <a:bodyPr/>
          <a:lstStyle/>
          <a:p>
            <a:fld id="{FAF5D93F-8671-4EC9-AD9D-68AA773F6B9F}" type="slidenum">
              <a:rPr lang="en-US" smtClean="0"/>
              <a:pPr/>
              <a:t>54</a:t>
            </a:fld>
            <a:endParaRPr lang="en-US"/>
          </a:p>
        </p:txBody>
      </p:sp>
    </p:spTree>
    <p:extLst>
      <p:ext uri="{BB962C8B-B14F-4D97-AF65-F5344CB8AC3E}">
        <p14:creationId xmlns:p14="http://schemas.microsoft.com/office/powerpoint/2010/main" val="41051568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55</a:t>
            </a:fld>
            <a:endParaRPr lang="en-US"/>
          </a:p>
        </p:txBody>
      </p:sp>
    </p:spTree>
    <p:extLst>
      <p:ext uri="{BB962C8B-B14F-4D97-AF65-F5344CB8AC3E}">
        <p14:creationId xmlns:p14="http://schemas.microsoft.com/office/powerpoint/2010/main" val="39155823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56</a:t>
            </a:fld>
            <a:endParaRPr lang="en-US"/>
          </a:p>
        </p:txBody>
      </p:sp>
    </p:spTree>
    <p:extLst>
      <p:ext uri="{BB962C8B-B14F-4D97-AF65-F5344CB8AC3E}">
        <p14:creationId xmlns:p14="http://schemas.microsoft.com/office/powerpoint/2010/main" val="38315911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57</a:t>
            </a:fld>
            <a:endParaRPr lang="en-US"/>
          </a:p>
        </p:txBody>
      </p:sp>
    </p:spTree>
    <p:extLst>
      <p:ext uri="{BB962C8B-B14F-4D97-AF65-F5344CB8AC3E}">
        <p14:creationId xmlns:p14="http://schemas.microsoft.com/office/powerpoint/2010/main" val="3671861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58</a:t>
            </a:fld>
            <a:endParaRPr lang="en-US"/>
          </a:p>
        </p:txBody>
      </p:sp>
    </p:spTree>
    <p:extLst>
      <p:ext uri="{BB962C8B-B14F-4D97-AF65-F5344CB8AC3E}">
        <p14:creationId xmlns:p14="http://schemas.microsoft.com/office/powerpoint/2010/main" val="11208183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59</a:t>
            </a:fld>
            <a:endParaRPr lang="en-US"/>
          </a:p>
        </p:txBody>
      </p:sp>
    </p:spTree>
    <p:extLst>
      <p:ext uri="{BB962C8B-B14F-4D97-AF65-F5344CB8AC3E}">
        <p14:creationId xmlns:p14="http://schemas.microsoft.com/office/powerpoint/2010/main" val="339630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1290F9-97AA-4726-9220-D79C357DC064}" type="slidenum">
              <a:rPr lang="en-US" altLang="en-US" smtClean="0"/>
              <a:pPr>
                <a:spcBef>
                  <a:spcPct val="0"/>
                </a:spcBef>
              </a:pPr>
              <a:t>6</a:t>
            </a:fld>
            <a:endParaRPr lang="en-US" altLang="en-US" smtClean="0"/>
          </a:p>
        </p:txBody>
      </p:sp>
      <p:sp>
        <p:nvSpPr>
          <p:cNvPr id="57347" name="Rectangle 2"/>
          <p:cNvSpPr>
            <a:spLocks noGrp="1" noRot="1" noChangeAspect="1" noChangeArrowheads="1" noTextEdit="1"/>
          </p:cNvSpPr>
          <p:nvPr>
            <p:ph type="sldImg"/>
          </p:nvPr>
        </p:nvSpPr>
        <p:spPr>
          <a:xfrm>
            <a:off x="1150938" y="690563"/>
            <a:ext cx="4557712" cy="3417887"/>
          </a:xfrm>
          <a:ln/>
        </p:spPr>
      </p:sp>
      <p:sp>
        <p:nvSpPr>
          <p:cNvPr id="573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1200" b="1" dirty="0" smtClean="0">
                <a:latin typeface="Arial" panose="020B0604020202020204" pitchFamily="34" charset="0"/>
                <a:cs typeface="Arial" panose="020B0604020202020204" pitchFamily="34" charset="0"/>
              </a:rPr>
              <a:t>During the decision analysis phase of the systems analysis, the analyst identifies candidate system solutions and then analyzes them for feasibility. We talked about criteria and techniques.  Now we will talk about documentation techniques.</a:t>
            </a:r>
          </a:p>
          <a:p>
            <a:pPr lvl="1" eaLnBrk="1" hangingPunct="1"/>
            <a:endParaRPr lang="en-US" altLang="en-US" sz="1200" dirty="0" smtClean="0">
              <a:latin typeface="Arial" panose="020B0604020202020204" pitchFamily="34" charset="0"/>
              <a:cs typeface="Arial" panose="020B0604020202020204" pitchFamily="34" charset="0"/>
            </a:endParaRPr>
          </a:p>
          <a:p>
            <a:pPr lvl="1" eaLnBrk="1" hangingPunct="1"/>
            <a:r>
              <a:rPr lang="en-US" altLang="en-US" sz="1200" b="1" dirty="0" smtClean="0">
                <a:latin typeface="Arial" panose="020B0604020202020204" pitchFamily="34" charset="0"/>
                <a:cs typeface="Arial" panose="020B0604020202020204" pitchFamily="34" charset="0"/>
              </a:rPr>
              <a:t>What are good characteristics of documentation techniques?</a:t>
            </a:r>
            <a:r>
              <a:rPr lang="en-US" altLang="en-US" sz="1200" b="1" baseline="0" dirty="0" smtClean="0">
                <a:latin typeface="Arial" panose="020B0604020202020204" pitchFamily="34" charset="0"/>
                <a:cs typeface="Arial" panose="020B0604020202020204" pitchFamily="34" charset="0"/>
              </a:rPr>
              <a:t> </a:t>
            </a:r>
            <a:endParaRPr lang="en-US" altLang="en-US" sz="1200" b="1" baseline="0" dirty="0" smtClean="0">
              <a:latin typeface="Arial" panose="020B0604020202020204" pitchFamily="34" charset="0"/>
              <a:cs typeface="Arial" panose="020B0604020202020204" pitchFamily="34" charset="0"/>
            </a:endParaRPr>
          </a:p>
          <a:p>
            <a:pPr lvl="1" eaLnBrk="1" hangingPunct="1"/>
            <a:endParaRPr lang="en-US" altLang="en-US" sz="1200" dirty="0" smtClean="0">
              <a:latin typeface="Arial" panose="020B0604020202020204" pitchFamily="34" charset="0"/>
              <a:cs typeface="Arial" panose="020B0604020202020204" pitchFamily="34" charset="0"/>
            </a:endParaRPr>
          </a:p>
          <a:p>
            <a:pPr lvl="1" eaLnBrk="1" hangingPunct="1"/>
            <a:r>
              <a:rPr lang="en-US" altLang="en-US" sz="1200" b="1" dirty="0" smtClean="0">
                <a:latin typeface="Arial" panose="020B0604020202020204" pitchFamily="34" charset="0"/>
                <a:cs typeface="Arial" panose="020B0604020202020204" pitchFamily="34" charset="0"/>
              </a:rPr>
              <a:t>Is there a role for our existing system in this task?</a:t>
            </a:r>
            <a:r>
              <a:rPr lang="en-US" altLang="en-US" sz="1200" b="1" baseline="0" dirty="0" smtClean="0">
                <a:latin typeface="Arial" panose="020B0604020202020204" pitchFamily="34" charset="0"/>
                <a:cs typeface="Arial" panose="020B0604020202020204" pitchFamily="34" charset="0"/>
              </a:rPr>
              <a:t> </a:t>
            </a:r>
            <a:endParaRPr lang="en-US" altLang="en-US" sz="1200" b="1" baseline="0" dirty="0" smtClean="0">
              <a:latin typeface="Arial" panose="020B0604020202020204" pitchFamily="34" charset="0"/>
              <a:cs typeface="Arial" panose="020B0604020202020204" pitchFamily="34" charset="0"/>
            </a:endParaRPr>
          </a:p>
          <a:p>
            <a:pPr lvl="1" eaLnBrk="1" hangingPunct="1"/>
            <a:endParaRPr lang="en-US" altLang="en-US" sz="1200" b="0" dirty="0" smtClean="0">
              <a:latin typeface="Arial" panose="020B0604020202020204" pitchFamily="34" charset="0"/>
              <a:cs typeface="Arial" panose="020B0604020202020204" pitchFamily="34" charset="0"/>
            </a:endParaRPr>
          </a:p>
          <a:p>
            <a:pPr lvl="1" eaLnBrk="1" hangingPunct="1"/>
            <a:r>
              <a:rPr lang="en-US" altLang="en-US" sz="1200" b="1" dirty="0" smtClean="0">
                <a:latin typeface="Arial" panose="020B0604020202020204" pitchFamily="34" charset="0"/>
                <a:cs typeface="Arial" panose="020B0604020202020204" pitchFamily="34" charset="0"/>
              </a:rPr>
              <a:t>What are some of the things we focus on in each row?</a:t>
            </a:r>
            <a:r>
              <a:rPr lang="en-US" altLang="en-US" sz="1200" b="1" baseline="0" dirty="0" smtClean="0">
                <a:latin typeface="Arial" panose="020B0604020202020204" pitchFamily="34" charset="0"/>
                <a:cs typeface="Arial" panose="020B0604020202020204" pitchFamily="34" charset="0"/>
              </a:rPr>
              <a:t> </a:t>
            </a:r>
            <a:endParaRPr lang="en-US" altLang="en-US" sz="1200" b="1" u="sng"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00833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60</a:t>
            </a:fld>
            <a:endParaRPr lang="en-US"/>
          </a:p>
        </p:txBody>
      </p:sp>
    </p:spTree>
    <p:extLst>
      <p:ext uri="{BB962C8B-B14F-4D97-AF65-F5344CB8AC3E}">
        <p14:creationId xmlns:p14="http://schemas.microsoft.com/office/powerpoint/2010/main" val="1129356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61</a:t>
            </a:fld>
            <a:endParaRPr lang="en-US"/>
          </a:p>
        </p:txBody>
      </p:sp>
    </p:spTree>
    <p:extLst>
      <p:ext uri="{BB962C8B-B14F-4D97-AF65-F5344CB8AC3E}">
        <p14:creationId xmlns:p14="http://schemas.microsoft.com/office/powerpoint/2010/main" val="19581225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62</a:t>
            </a:fld>
            <a:endParaRPr lang="en-US"/>
          </a:p>
        </p:txBody>
      </p:sp>
    </p:spTree>
    <p:extLst>
      <p:ext uri="{BB962C8B-B14F-4D97-AF65-F5344CB8AC3E}">
        <p14:creationId xmlns:p14="http://schemas.microsoft.com/office/powerpoint/2010/main" val="2914935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63</a:t>
            </a:fld>
            <a:endParaRPr lang="en-US"/>
          </a:p>
        </p:txBody>
      </p:sp>
    </p:spTree>
    <p:extLst>
      <p:ext uri="{BB962C8B-B14F-4D97-AF65-F5344CB8AC3E}">
        <p14:creationId xmlns:p14="http://schemas.microsoft.com/office/powerpoint/2010/main" val="333609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64</a:t>
            </a:fld>
            <a:endParaRPr lang="en-US"/>
          </a:p>
        </p:txBody>
      </p:sp>
    </p:spTree>
    <p:extLst>
      <p:ext uri="{BB962C8B-B14F-4D97-AF65-F5344CB8AC3E}">
        <p14:creationId xmlns:p14="http://schemas.microsoft.com/office/powerpoint/2010/main" val="1428605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is CRUD analysis and what is it used </a:t>
            </a:r>
            <a:r>
              <a:rPr lang="en-US" sz="1400" b="1" dirty="0" smtClean="0"/>
              <a:t>for?</a:t>
            </a:r>
            <a:r>
              <a:rPr lang="en-US" sz="1400" b="0" baseline="0" dirty="0"/>
              <a:t> </a:t>
            </a:r>
            <a:endParaRPr lang="en-US" sz="1400" b="0" baseline="0" dirty="0" smtClean="0"/>
          </a:p>
          <a:p>
            <a:endParaRPr lang="en-US" sz="1400" dirty="0" smtClean="0"/>
          </a:p>
          <a:p>
            <a:r>
              <a:rPr lang="en-US" sz="1400" b="1" dirty="0" smtClean="0"/>
              <a:t>What are the labels used is a CRUD matrix?</a:t>
            </a:r>
            <a:r>
              <a:rPr lang="en-US" sz="1400"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65</a:t>
            </a:fld>
            <a:endParaRPr lang="en-US"/>
          </a:p>
        </p:txBody>
      </p:sp>
    </p:spTree>
    <p:extLst>
      <p:ext uri="{BB962C8B-B14F-4D97-AF65-F5344CB8AC3E}">
        <p14:creationId xmlns:p14="http://schemas.microsoft.com/office/powerpoint/2010/main" val="29690467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endParaRPr lang="en-US" b="1" dirty="0"/>
          </a:p>
          <a:p>
            <a:r>
              <a:rPr lang="en-US" sz="1400" b="1" dirty="0"/>
              <a:t>What do the letters in the cells tell us? </a:t>
            </a:r>
            <a:r>
              <a:rPr lang="en-US" sz="1400" dirty="0"/>
              <a:t>The</a:t>
            </a:r>
            <a:r>
              <a:rPr lang="en-US" sz="1400" b="1" dirty="0"/>
              <a:t> </a:t>
            </a:r>
            <a:r>
              <a:rPr lang="en-US" sz="1400" b="1" u="sng" dirty="0"/>
              <a:t>type of interaction between the columns &amp; rows: C for create</a:t>
            </a:r>
            <a:r>
              <a:rPr lang="en-US" sz="1400" dirty="0"/>
              <a:t>, R for read or reference, U for update, and D for delete.</a:t>
            </a:r>
            <a:endParaRPr lang="en-US" sz="1400" b="1" dirty="0"/>
          </a:p>
          <a:p>
            <a:endParaRPr lang="en-US" sz="1400" b="1" dirty="0"/>
          </a:p>
          <a:p>
            <a:pPr eaLnBrk="1" hangingPunct="1">
              <a:spcBef>
                <a:spcPct val="0"/>
              </a:spcBef>
            </a:pPr>
            <a:r>
              <a:rPr lang="en-US" altLang="en-US" sz="1400" b="1" dirty="0"/>
              <a:t>What does a data to location – CRUD (create, read, update, delete) matrix do? </a:t>
            </a:r>
            <a:r>
              <a:rPr lang="en-US" altLang="en-US" sz="1400" dirty="0"/>
              <a:t>It lets us </a:t>
            </a:r>
            <a:r>
              <a:rPr lang="en-US" altLang="en-US" sz="1400" b="1" u="sng" dirty="0"/>
              <a:t>deal with business operating locations</a:t>
            </a:r>
            <a:r>
              <a:rPr lang="en-US" altLang="en-US" sz="1400" dirty="0"/>
              <a:t>, what </a:t>
            </a:r>
            <a:r>
              <a:rPr lang="en-US" altLang="en-US" sz="1400" b="1" u="sng" dirty="0"/>
              <a:t>data we provide </a:t>
            </a:r>
            <a:r>
              <a:rPr lang="en-US" altLang="en-US" sz="1400" dirty="0"/>
              <a:t>and </a:t>
            </a:r>
            <a:r>
              <a:rPr lang="en-US" altLang="en-US" sz="1400" b="1" u="sng" dirty="0"/>
              <a:t>what kind of access rights</a:t>
            </a:r>
            <a:r>
              <a:rPr lang="en-US" altLang="en-US" sz="1400" dirty="0"/>
              <a:t> we provide. Note each cell documents the level of access.</a:t>
            </a:r>
          </a:p>
          <a:p>
            <a:pPr eaLnBrk="1" hangingPunct="1">
              <a:spcBef>
                <a:spcPct val="0"/>
              </a:spcBef>
            </a:pPr>
            <a:endParaRPr lang="en-US" altLang="en-US" sz="1400" dirty="0"/>
          </a:p>
          <a:p>
            <a:pPr defTabSz="934807">
              <a:spcBef>
                <a:spcPct val="0"/>
              </a:spcBef>
            </a:pPr>
            <a:r>
              <a:rPr lang="en-US" altLang="en-US" sz="1400" b="1" dirty="0"/>
              <a:t>How does a data-to-location-CRUD matrix supplement a data requirements?</a:t>
            </a:r>
            <a:r>
              <a:rPr lang="en-US" altLang="en-US" sz="1400" b="1" dirty="0">
                <a:latin typeface="New York" charset="0"/>
                <a:cs typeface="Times New Roman" panose="02020603050405020304" pitchFamily="18" charset="0"/>
              </a:rPr>
              <a:t> </a:t>
            </a:r>
            <a:r>
              <a:rPr lang="en-US" altLang="en-US" sz="1400" dirty="0">
                <a:latin typeface="New York" charset="0"/>
                <a:cs typeface="Times New Roman" panose="02020603050405020304" pitchFamily="18" charset="0"/>
              </a:rPr>
              <a:t>While a logical data model is </a:t>
            </a:r>
            <a:r>
              <a:rPr lang="en-US" altLang="en-US" sz="1400" b="1" i="1" u="sng" dirty="0">
                <a:latin typeface="New York" charset="0"/>
                <a:cs typeface="Times New Roman" panose="02020603050405020304" pitchFamily="18" charset="0"/>
              </a:rPr>
              <a:t>effective for describing what data is to be stored</a:t>
            </a:r>
            <a:r>
              <a:rPr lang="en-US" altLang="en-US" sz="1400" dirty="0">
                <a:latin typeface="New York" charset="0"/>
                <a:cs typeface="Times New Roman" panose="02020603050405020304" pitchFamily="18" charset="0"/>
              </a:rPr>
              <a:t> for a new system, it </a:t>
            </a:r>
            <a:r>
              <a:rPr lang="en-US" altLang="en-US" sz="1400" b="1" i="1" u="sng" dirty="0">
                <a:latin typeface="New York" charset="0"/>
                <a:cs typeface="Times New Roman" panose="02020603050405020304" pitchFamily="18" charset="0"/>
              </a:rPr>
              <a:t>does not communicate those requirements on a business operating location basis</a:t>
            </a:r>
            <a:r>
              <a:rPr lang="en-US" altLang="en-US" sz="1400" dirty="0">
                <a:latin typeface="New York" charset="0"/>
                <a:cs typeface="Times New Roman" panose="02020603050405020304" pitchFamily="18" charset="0"/>
              </a:rPr>
              <a:t>. The data-to-location-CRUD matrix can </a:t>
            </a:r>
            <a:r>
              <a:rPr lang="en-US" altLang="en-US" sz="1400" b="1" i="1" u="sng" dirty="0">
                <a:latin typeface="New York" charset="0"/>
                <a:cs typeface="Times New Roman" panose="02020603050405020304" pitchFamily="18" charset="0"/>
              </a:rPr>
              <a:t>supplement the data model by identifying what data and access rights are needed at which locations.</a:t>
            </a:r>
            <a:endParaRPr lang="en-US" altLang="en-US" sz="1400" b="1" i="1" u="sng" dirty="0"/>
          </a:p>
          <a:p>
            <a:pPr defTabSz="934807">
              <a:spcBef>
                <a:spcPct val="0"/>
              </a:spcBef>
            </a:pPr>
            <a:endParaRPr lang="en-US" altLang="en-US" sz="1400" dirty="0"/>
          </a:p>
          <a:p>
            <a:pPr eaLnBrk="1" hangingPunct="1">
              <a:spcBef>
                <a:spcPct val="0"/>
              </a:spcBef>
            </a:pPr>
            <a:endParaRPr lang="en-US" altLang="en-US" sz="1400" dirty="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FAF5D93F-8671-4EC9-AD9D-68AA773F6B9F}" type="slidenum">
              <a:rPr lang="en-US" smtClean="0"/>
              <a:pPr/>
              <a:t>66</a:t>
            </a:fld>
            <a:endParaRPr lang="en-US"/>
          </a:p>
        </p:txBody>
      </p:sp>
    </p:spTree>
    <p:extLst>
      <p:ext uri="{BB962C8B-B14F-4D97-AF65-F5344CB8AC3E}">
        <p14:creationId xmlns:p14="http://schemas.microsoft.com/office/powerpoint/2010/main" val="27356403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37"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How do messages on a sequence</a:t>
            </a:r>
            <a:r>
              <a:rPr lang="en-US" sz="1400" b="1" baseline="0" dirty="0" smtClean="0">
                <a:latin typeface="Times New Roman" panose="02020603050405020304" pitchFamily="18" charset="0"/>
                <a:cs typeface="Times New Roman" panose="02020603050405020304" pitchFamily="18" charset="0"/>
              </a:rPr>
              <a:t> diagram relate to messages on a communication diagram? </a:t>
            </a:r>
          </a:p>
          <a:p>
            <a:pPr marL="0" marR="0" lvl="0" indent="0" algn="l" defTabSz="914237" rtl="0" eaLnBrk="1" fontAlgn="auto" latinLnBrk="0" hangingPunct="1">
              <a:lnSpc>
                <a:spcPct val="100000"/>
              </a:lnSpc>
              <a:spcBef>
                <a:spcPts val="0"/>
              </a:spcBef>
              <a:spcAft>
                <a:spcPts val="0"/>
              </a:spcAft>
              <a:buClrTx/>
              <a:buSzTx/>
              <a:buFontTx/>
              <a:buNone/>
              <a:tabLst/>
              <a:defRPr/>
            </a:pPr>
            <a:endParaRPr lang="en-US" sz="1400" b="1" u="sng" dirty="0" smtClean="0">
              <a:latin typeface="Times New Roman" panose="02020603050405020304" pitchFamily="18" charset="0"/>
              <a:cs typeface="Times New Roman" panose="02020603050405020304" pitchFamily="18" charset="0"/>
            </a:endParaRPr>
          </a:p>
          <a:p>
            <a:pPr eaLnBrk="1" fontAlgn="auto" hangingPunct="1">
              <a:spcAft>
                <a:spcPts val="0"/>
              </a:spcAft>
              <a:buFontTx/>
              <a:buNone/>
              <a:defRPr/>
            </a:pPr>
            <a:r>
              <a:rPr lang="en-US" sz="1400" b="1" dirty="0" smtClean="0"/>
              <a:t>What</a:t>
            </a:r>
            <a:r>
              <a:rPr lang="en-US" sz="1400" b="1" baseline="0" dirty="0" smtClean="0"/>
              <a:t> is r</a:t>
            </a:r>
            <a:r>
              <a:rPr lang="en-US" sz="1400" b="1" dirty="0" smtClean="0"/>
              <a:t>ole playing</a:t>
            </a:r>
            <a:r>
              <a:rPr lang="en-US" sz="1400" b="0" dirty="0" smtClean="0"/>
              <a:t>?</a:t>
            </a:r>
            <a:r>
              <a:rPr lang="en-US" sz="1400" dirty="0" smtClean="0"/>
              <a:t> </a:t>
            </a:r>
          </a:p>
          <a:p>
            <a:pPr eaLnBrk="1" fontAlgn="auto" hangingPunct="1">
              <a:spcAft>
                <a:spcPts val="0"/>
              </a:spcAft>
              <a:buFontTx/>
              <a:buNone/>
              <a:defRPr/>
            </a:pPr>
            <a:endParaRPr lang="en-US" sz="1400" dirty="0" smtClean="0"/>
          </a:p>
          <a:p>
            <a:pPr eaLnBrk="1" fontAlgn="auto" hangingPunct="1">
              <a:spcAft>
                <a:spcPts val="0"/>
              </a:spcAft>
              <a:buFontTx/>
              <a:buNone/>
              <a:defRPr/>
            </a:pPr>
            <a:r>
              <a:rPr lang="en-US" sz="1400" b="1" dirty="0" smtClean="0"/>
              <a:t>Describe</a:t>
            </a:r>
            <a:r>
              <a:rPr lang="en-US" sz="1400" b="1" baseline="0" dirty="0" smtClean="0"/>
              <a:t> how role playing is conducted? </a:t>
            </a:r>
            <a:endParaRPr lang="en-US" sz="1400" dirty="0" smtClean="0"/>
          </a:p>
          <a:p>
            <a:pPr eaLnBrk="1" fontAlgn="auto" hangingPunct="1">
              <a:spcAft>
                <a:spcPts val="0"/>
              </a:spcAft>
              <a:buFontTx/>
              <a:buNone/>
              <a:defRPr/>
            </a:pPr>
            <a:endParaRPr lang="en-US" sz="1400" dirty="0" smtClean="0"/>
          </a:p>
          <a:p>
            <a:pPr eaLnBrk="1" fontAlgn="auto" hangingPunct="1">
              <a:spcAft>
                <a:spcPts val="0"/>
              </a:spcAft>
              <a:buFontTx/>
              <a:buNone/>
              <a:defRPr/>
            </a:pPr>
            <a:r>
              <a:rPr lang="en-US" sz="1400" b="1" dirty="0" smtClean="0"/>
              <a:t>What</a:t>
            </a:r>
            <a:r>
              <a:rPr lang="en-US" sz="1400" b="1" baseline="0" dirty="0" smtClean="0"/>
              <a:t> value does role playing have? </a:t>
            </a:r>
            <a:endParaRPr lang="en-US" sz="1400" b="1" u="sng"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AF5D93F-8671-4EC9-AD9D-68AA773F6B9F}" type="slidenum">
              <a:rPr lang="en-US" smtClean="0"/>
              <a:pPr/>
              <a:t>67</a:t>
            </a:fld>
            <a:endParaRPr lang="en-US"/>
          </a:p>
        </p:txBody>
      </p:sp>
    </p:spTree>
    <p:extLst>
      <p:ext uri="{BB962C8B-B14F-4D97-AF65-F5344CB8AC3E}">
        <p14:creationId xmlns:p14="http://schemas.microsoft.com/office/powerpoint/2010/main" val="35651215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68</a:t>
            </a:fld>
            <a:endParaRPr lang="en-US"/>
          </a:p>
        </p:txBody>
      </p:sp>
    </p:spTree>
    <p:extLst>
      <p:ext uri="{BB962C8B-B14F-4D97-AF65-F5344CB8AC3E}">
        <p14:creationId xmlns:p14="http://schemas.microsoft.com/office/powerpoint/2010/main" val="3655314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69</a:t>
            </a:fld>
            <a:endParaRPr lang="en-US"/>
          </a:p>
        </p:txBody>
      </p:sp>
    </p:spTree>
    <p:extLst>
      <p:ext uri="{BB962C8B-B14F-4D97-AF65-F5344CB8AC3E}">
        <p14:creationId xmlns:p14="http://schemas.microsoft.com/office/powerpoint/2010/main" val="33078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6BED138-8AA6-4DEC-B6EA-CB5F3E5FA824}" type="slidenum">
              <a:rPr lang="en-US" altLang="en-US" smtClean="0"/>
              <a:pPr>
                <a:spcBef>
                  <a:spcPct val="0"/>
                </a:spcBef>
              </a:pPr>
              <a:t>7</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cs typeface="Arial" panose="020B0604020202020204" pitchFamily="34" charset="0"/>
              </a:rPr>
              <a:t>The cells in this matrix help the reader understand the differences between the options.</a:t>
            </a: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are some of the more dramatic differences?</a:t>
            </a:r>
          </a:p>
          <a:p>
            <a:pPr eaLnBrk="1" hangingPunct="1"/>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12519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70</a:t>
            </a:fld>
            <a:endParaRPr lang="en-US"/>
          </a:p>
        </p:txBody>
      </p:sp>
    </p:spTree>
    <p:extLst>
      <p:ext uri="{BB962C8B-B14F-4D97-AF65-F5344CB8AC3E}">
        <p14:creationId xmlns:p14="http://schemas.microsoft.com/office/powerpoint/2010/main" val="31069750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71</a:t>
            </a:fld>
            <a:endParaRPr lang="en-US"/>
          </a:p>
        </p:txBody>
      </p:sp>
    </p:spTree>
    <p:extLst>
      <p:ext uri="{BB962C8B-B14F-4D97-AF65-F5344CB8AC3E}">
        <p14:creationId xmlns:p14="http://schemas.microsoft.com/office/powerpoint/2010/main" val="31046913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72</a:t>
            </a:fld>
            <a:endParaRPr lang="en-US"/>
          </a:p>
        </p:txBody>
      </p:sp>
    </p:spTree>
    <p:extLst>
      <p:ext uri="{BB962C8B-B14F-4D97-AF65-F5344CB8AC3E}">
        <p14:creationId xmlns:p14="http://schemas.microsoft.com/office/powerpoint/2010/main" val="24299775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73</a:t>
            </a:fld>
            <a:endParaRPr lang="en-US"/>
          </a:p>
        </p:txBody>
      </p:sp>
    </p:spTree>
    <p:extLst>
      <p:ext uri="{BB962C8B-B14F-4D97-AF65-F5344CB8AC3E}">
        <p14:creationId xmlns:p14="http://schemas.microsoft.com/office/powerpoint/2010/main" val="34510078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74</a:t>
            </a:fld>
            <a:endParaRPr lang="en-US"/>
          </a:p>
        </p:txBody>
      </p:sp>
    </p:spTree>
    <p:extLst>
      <p:ext uri="{BB962C8B-B14F-4D97-AF65-F5344CB8AC3E}">
        <p14:creationId xmlns:p14="http://schemas.microsoft.com/office/powerpoint/2010/main" val="36754732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75</a:t>
            </a:fld>
            <a:endParaRPr lang="en-US"/>
          </a:p>
        </p:txBody>
      </p:sp>
    </p:spTree>
    <p:extLst>
      <p:ext uri="{BB962C8B-B14F-4D97-AF65-F5344CB8AC3E}">
        <p14:creationId xmlns:p14="http://schemas.microsoft.com/office/powerpoint/2010/main" val="5372114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76</a:t>
            </a:fld>
            <a:endParaRPr lang="en-US"/>
          </a:p>
        </p:txBody>
      </p:sp>
    </p:spTree>
    <p:extLst>
      <p:ext uri="{BB962C8B-B14F-4D97-AF65-F5344CB8AC3E}">
        <p14:creationId xmlns:p14="http://schemas.microsoft.com/office/powerpoint/2010/main" val="12333469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77</a:t>
            </a:fld>
            <a:endParaRPr lang="en-US"/>
          </a:p>
        </p:txBody>
      </p:sp>
    </p:spTree>
    <p:extLst>
      <p:ext uri="{BB962C8B-B14F-4D97-AF65-F5344CB8AC3E}">
        <p14:creationId xmlns:p14="http://schemas.microsoft.com/office/powerpoint/2010/main" val="32482744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78</a:t>
            </a:fld>
            <a:endParaRPr lang="en-US"/>
          </a:p>
        </p:txBody>
      </p:sp>
    </p:spTree>
    <p:extLst>
      <p:ext uri="{BB962C8B-B14F-4D97-AF65-F5344CB8AC3E}">
        <p14:creationId xmlns:p14="http://schemas.microsoft.com/office/powerpoint/2010/main" val="13550181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79</a:t>
            </a:fld>
            <a:endParaRPr lang="en-US"/>
          </a:p>
        </p:txBody>
      </p:sp>
    </p:spTree>
    <p:extLst>
      <p:ext uri="{BB962C8B-B14F-4D97-AF65-F5344CB8AC3E}">
        <p14:creationId xmlns:p14="http://schemas.microsoft.com/office/powerpoint/2010/main" val="1987596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dirty="0" smtClean="0">
                <a:latin typeface="Arial" panose="020B0604020202020204" pitchFamily="34" charset="0"/>
                <a:cs typeface="Arial" panose="020B0604020202020204" pitchFamily="34" charset="0"/>
              </a:rPr>
              <a:t>We must make sure our matrix considers all our constraints.</a:t>
            </a:r>
          </a:p>
          <a:p>
            <a:endParaRPr lang="en-US" altLang="en-US" sz="1400" dirty="0" smtClean="0">
              <a:latin typeface="Arial" panose="020B0604020202020204" pitchFamily="34" charset="0"/>
              <a:cs typeface="Arial" panose="020B0604020202020204" pitchFamily="34" charset="0"/>
            </a:endParaRPr>
          </a:p>
          <a:p>
            <a:r>
              <a:rPr lang="en-US" altLang="en-US" sz="1400" b="1" dirty="0" smtClean="0">
                <a:latin typeface="Arial" panose="020B0604020202020204" pitchFamily="34" charset="0"/>
                <a:cs typeface="Arial" panose="020B0604020202020204" pitchFamily="34" charset="0"/>
              </a:rPr>
              <a:t>How may a constraint impact our technology choice?</a:t>
            </a:r>
            <a:r>
              <a:rPr lang="en-US" altLang="en-US" sz="1400" b="1" baseline="0" dirty="0" smtClean="0">
                <a:latin typeface="Arial" panose="020B0604020202020204" pitchFamily="34" charset="0"/>
                <a:cs typeface="Arial" panose="020B0604020202020204" pitchFamily="34" charset="0"/>
              </a:rPr>
              <a:t> </a:t>
            </a:r>
            <a:endParaRPr lang="en-US" altLang="en-US" sz="1400" b="1" u="sng" dirty="0" smtClean="0">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163AA9-FD29-42EC-8A02-96EA498BE847}"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10517281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80</a:t>
            </a:fld>
            <a:endParaRPr lang="en-US"/>
          </a:p>
        </p:txBody>
      </p:sp>
    </p:spTree>
    <p:extLst>
      <p:ext uri="{BB962C8B-B14F-4D97-AF65-F5344CB8AC3E}">
        <p14:creationId xmlns:p14="http://schemas.microsoft.com/office/powerpoint/2010/main" val="5399002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81</a:t>
            </a:fld>
            <a:endParaRPr lang="en-US"/>
          </a:p>
        </p:txBody>
      </p:sp>
    </p:spTree>
    <p:extLst>
      <p:ext uri="{BB962C8B-B14F-4D97-AF65-F5344CB8AC3E}">
        <p14:creationId xmlns:p14="http://schemas.microsoft.com/office/powerpoint/2010/main" val="2877253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30052"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30053"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34649E3D-8ABD-4478-831F-19090F6A40C2}" type="slidenum">
              <a:rPr lang="en-US" altLang="en-US" sz="1000" smtClean="0"/>
              <a:pPr/>
              <a:t>82</a:t>
            </a:fld>
            <a:endParaRPr lang="en-US" altLang="en-US" sz="1000" smtClean="0"/>
          </a:p>
        </p:txBody>
      </p:sp>
    </p:spTree>
    <p:extLst>
      <p:ext uri="{BB962C8B-B14F-4D97-AF65-F5344CB8AC3E}">
        <p14:creationId xmlns:p14="http://schemas.microsoft.com/office/powerpoint/2010/main" val="8943925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32100"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32101"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6A2DA3B3-D172-480B-ABF9-F286FFA7A8A6}" type="slidenum">
              <a:rPr lang="en-US" altLang="en-US" sz="1000" smtClean="0"/>
              <a:pPr/>
              <a:t>83</a:t>
            </a:fld>
            <a:endParaRPr lang="en-US" altLang="en-US" sz="1000" smtClean="0"/>
          </a:p>
        </p:txBody>
      </p:sp>
    </p:spTree>
    <p:extLst>
      <p:ext uri="{BB962C8B-B14F-4D97-AF65-F5344CB8AC3E}">
        <p14:creationId xmlns:p14="http://schemas.microsoft.com/office/powerpoint/2010/main" val="35508153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34148"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34149"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7E69F682-7910-4E8C-B414-E2A100B28FBB}" type="slidenum">
              <a:rPr lang="en-US" altLang="en-US" sz="1000" smtClean="0"/>
              <a:pPr/>
              <a:t>84</a:t>
            </a:fld>
            <a:endParaRPr lang="en-US" altLang="en-US" sz="1000" smtClean="0"/>
          </a:p>
        </p:txBody>
      </p:sp>
    </p:spTree>
    <p:extLst>
      <p:ext uri="{BB962C8B-B14F-4D97-AF65-F5344CB8AC3E}">
        <p14:creationId xmlns:p14="http://schemas.microsoft.com/office/powerpoint/2010/main" val="27049307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p:spPr>
        <p:txBody>
          <a:bodyPr/>
          <a:lstStyle/>
          <a:p>
            <a:endParaRPr lang="en-US" altLang="en-US" dirty="0" smtClean="0">
              <a:latin typeface="Arial" panose="020B0604020202020204" pitchFamily="34" charset="0"/>
            </a:endParaRPr>
          </a:p>
        </p:txBody>
      </p:sp>
      <p:sp>
        <p:nvSpPr>
          <p:cNvPr id="138244"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38245"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57F653E7-95A4-41F5-BBEC-4DF3D193F81A}" type="slidenum">
              <a:rPr lang="en-US" altLang="en-US" sz="1000" smtClean="0"/>
              <a:pPr/>
              <a:t>85</a:t>
            </a:fld>
            <a:endParaRPr lang="en-US" altLang="en-US" sz="1000" smtClean="0"/>
          </a:p>
        </p:txBody>
      </p:sp>
    </p:spTree>
    <p:extLst>
      <p:ext uri="{BB962C8B-B14F-4D97-AF65-F5344CB8AC3E}">
        <p14:creationId xmlns:p14="http://schemas.microsoft.com/office/powerpoint/2010/main" val="28680987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42340"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42341"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0443BA6E-058C-428C-915F-4FD8A34CD27B}" type="slidenum">
              <a:rPr lang="en-US" altLang="en-US" sz="1000" smtClean="0"/>
              <a:pPr/>
              <a:t>86</a:t>
            </a:fld>
            <a:endParaRPr lang="en-US" altLang="en-US" sz="1000" smtClean="0"/>
          </a:p>
        </p:txBody>
      </p:sp>
    </p:spTree>
    <p:extLst>
      <p:ext uri="{BB962C8B-B14F-4D97-AF65-F5344CB8AC3E}">
        <p14:creationId xmlns:p14="http://schemas.microsoft.com/office/powerpoint/2010/main" val="1489748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146436"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146437"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CC95DEED-8AC0-42F5-A6E9-483B12C6062A}" type="slidenum">
              <a:rPr lang="en-US" altLang="en-US" sz="1000" smtClean="0"/>
              <a:pPr/>
              <a:t>87</a:t>
            </a:fld>
            <a:endParaRPr lang="en-US" altLang="en-US" sz="1000" smtClean="0"/>
          </a:p>
        </p:txBody>
      </p:sp>
    </p:spTree>
    <p:extLst>
      <p:ext uri="{BB962C8B-B14F-4D97-AF65-F5344CB8AC3E}">
        <p14:creationId xmlns:p14="http://schemas.microsoft.com/office/powerpoint/2010/main" val="9703043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88</a:t>
            </a:fld>
            <a:endParaRPr lang="en-US"/>
          </a:p>
        </p:txBody>
      </p:sp>
    </p:spTree>
    <p:extLst>
      <p:ext uri="{BB962C8B-B14F-4D97-AF65-F5344CB8AC3E}">
        <p14:creationId xmlns:p14="http://schemas.microsoft.com/office/powerpoint/2010/main" val="5954679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89</a:t>
            </a:fld>
            <a:endParaRPr lang="en-US"/>
          </a:p>
        </p:txBody>
      </p:sp>
    </p:spTree>
    <p:extLst>
      <p:ext uri="{BB962C8B-B14F-4D97-AF65-F5344CB8AC3E}">
        <p14:creationId xmlns:p14="http://schemas.microsoft.com/office/powerpoint/2010/main" val="7885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dirty="0" smtClean="0">
                <a:latin typeface="Arial" panose="020B0604020202020204" pitchFamily="34" charset="0"/>
                <a:cs typeface="Arial" panose="020B0604020202020204" pitchFamily="34" charset="0"/>
              </a:rPr>
              <a:t>How do we obtain our candidates?</a:t>
            </a:r>
            <a:r>
              <a:rPr lang="en-US" altLang="en-US" sz="1400" b="1" baseline="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D618636-E3D7-4749-A302-5181B0E7B661}" type="slidenum">
              <a:rPr lang="en-US" altLang="en-US" smtClean="0"/>
              <a:pPr>
                <a:spcBef>
                  <a:spcPct val="0"/>
                </a:spcBef>
              </a:pPr>
              <a:t>9</a:t>
            </a:fld>
            <a:endParaRPr lang="en-US" altLang="en-US" smtClean="0"/>
          </a:p>
        </p:txBody>
      </p:sp>
    </p:spTree>
    <p:extLst>
      <p:ext uri="{BB962C8B-B14F-4D97-AF65-F5344CB8AC3E}">
        <p14:creationId xmlns:p14="http://schemas.microsoft.com/office/powerpoint/2010/main" val="37282135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5D93F-8671-4EC9-AD9D-68AA773F6B9F}" type="slidenum">
              <a:rPr lang="en-US" smtClean="0"/>
              <a:pPr/>
              <a:t>90</a:t>
            </a:fld>
            <a:endParaRPr lang="en-US"/>
          </a:p>
        </p:txBody>
      </p:sp>
    </p:spTree>
    <p:extLst>
      <p:ext uri="{BB962C8B-B14F-4D97-AF65-F5344CB8AC3E}">
        <p14:creationId xmlns:p14="http://schemas.microsoft.com/office/powerpoint/2010/main" val="9727948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91</a:t>
            </a:fld>
            <a:endParaRPr lang="en-US"/>
          </a:p>
        </p:txBody>
      </p:sp>
    </p:spTree>
    <p:extLst>
      <p:ext uri="{BB962C8B-B14F-4D97-AF65-F5344CB8AC3E}">
        <p14:creationId xmlns:p14="http://schemas.microsoft.com/office/powerpoint/2010/main" val="14305379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92</a:t>
            </a:fld>
            <a:endParaRPr lang="en-US"/>
          </a:p>
        </p:txBody>
      </p:sp>
    </p:spTree>
    <p:extLst>
      <p:ext uri="{BB962C8B-B14F-4D97-AF65-F5344CB8AC3E}">
        <p14:creationId xmlns:p14="http://schemas.microsoft.com/office/powerpoint/2010/main" val="27283099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93</a:t>
            </a:fld>
            <a:endParaRPr lang="en-US"/>
          </a:p>
        </p:txBody>
      </p:sp>
    </p:spTree>
    <p:extLst>
      <p:ext uri="{BB962C8B-B14F-4D97-AF65-F5344CB8AC3E}">
        <p14:creationId xmlns:p14="http://schemas.microsoft.com/office/powerpoint/2010/main" val="301986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967" y="1294805"/>
            <a:ext cx="6486071" cy="3153668"/>
          </a:xfrm>
          <a:prstGeom prst="rect">
            <a:avLst/>
          </a:prstGeom>
          <a:ln w="3175">
            <a:solidFill>
              <a:schemeClr val="bg1"/>
            </a:solidFill>
          </a:ln>
          <a:effectLst>
            <a:outerShdw blurRad="63500" sx="100500" sy="100500" algn="ctr" rotWithShape="0">
              <a:prstClr val="black">
                <a:alpha val="50000"/>
              </a:prstClr>
            </a:outerShdw>
          </a:effectLst>
        </p:spPr>
        <p:txBody>
          <a:bodyPr lIns="91416" tIns="45708" rIns="91416" bIns="45708">
            <a:normAutofit/>
          </a:bodyPr>
          <a:lstStyle/>
          <a:p>
            <a:pPr>
              <a:spcBef>
                <a:spcPts val="1999"/>
              </a:spcBef>
              <a:buClr>
                <a:srgbClr val="6FB7D7"/>
              </a:buClr>
              <a:buSzPct val="110000"/>
              <a:buFont typeface="Wingdings 2" pitchFamily="18" charset="2"/>
              <a:buNone/>
            </a:pPr>
            <a:endParaRPr lang="en-US" sz="3200">
              <a:solidFill>
                <a:srgbClr val="595959"/>
              </a:solidFill>
              <a:latin typeface="Times New Roman"/>
              <a:cs typeface="Times New Roman"/>
            </a:endParaRPr>
          </a:p>
        </p:txBody>
      </p:sp>
      <p:sp>
        <p:nvSpPr>
          <p:cNvPr id="2" name="Title 1"/>
          <p:cNvSpPr>
            <a:spLocks noGrp="1"/>
          </p:cNvSpPr>
          <p:nvPr>
            <p:ph type="ctrTitle"/>
          </p:nvPr>
        </p:nvSpPr>
        <p:spPr>
          <a:xfrm>
            <a:off x="1322921" y="1524002"/>
            <a:ext cx="6498158" cy="1724867"/>
          </a:xfrm>
        </p:spPr>
        <p:txBody>
          <a:bodyPr rtlCol="0">
            <a:noAutofit/>
          </a:bodyPr>
          <a:lstStyle>
            <a:lvl1pPr marL="0" indent="0" algn="ctr" defTabSz="914156"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4" y="3299014"/>
            <a:ext cx="6498159" cy="916641"/>
          </a:xfrm>
        </p:spPr>
        <p:txBody>
          <a:bodyPr rtlCol="0">
            <a:normAutofit/>
          </a:bodyPr>
          <a:lstStyle>
            <a:lvl1pPr marL="0" indent="0" algn="ctr" defTabSz="914156"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077" indent="0" algn="ctr">
              <a:buNone/>
              <a:defRPr>
                <a:solidFill>
                  <a:schemeClr val="tx1">
                    <a:tint val="75000"/>
                  </a:schemeClr>
                </a:solidFill>
              </a:defRPr>
            </a:lvl2pPr>
            <a:lvl3pPr marL="914156" indent="0" algn="ctr">
              <a:buNone/>
              <a:defRPr>
                <a:solidFill>
                  <a:schemeClr val="tx1">
                    <a:tint val="75000"/>
                  </a:schemeClr>
                </a:solidFill>
              </a:defRPr>
            </a:lvl3pPr>
            <a:lvl4pPr marL="1371232" indent="0" algn="ctr">
              <a:buNone/>
              <a:defRPr>
                <a:solidFill>
                  <a:schemeClr val="tx1">
                    <a:tint val="75000"/>
                  </a:schemeClr>
                </a:solidFill>
              </a:defRPr>
            </a:lvl4pPr>
            <a:lvl5pPr marL="1828311" indent="0" algn="ctr">
              <a:buNone/>
              <a:defRPr>
                <a:solidFill>
                  <a:schemeClr val="tx1">
                    <a:tint val="75000"/>
                  </a:schemeClr>
                </a:solidFill>
              </a:defRPr>
            </a:lvl5pPr>
            <a:lvl6pPr marL="2285389" indent="0" algn="ctr">
              <a:buNone/>
              <a:defRPr>
                <a:solidFill>
                  <a:schemeClr val="tx1">
                    <a:tint val="75000"/>
                  </a:schemeClr>
                </a:solidFill>
              </a:defRPr>
            </a:lvl6pPr>
            <a:lvl7pPr marL="2742468" indent="0" algn="ctr">
              <a:buNone/>
              <a:defRPr>
                <a:solidFill>
                  <a:schemeClr val="tx1">
                    <a:tint val="75000"/>
                  </a:schemeClr>
                </a:solidFill>
              </a:defRPr>
            </a:lvl7pPr>
            <a:lvl8pPr marL="3199545" indent="0" algn="ctr">
              <a:buNone/>
              <a:defRPr>
                <a:solidFill>
                  <a:schemeClr val="tx1">
                    <a:tint val="75000"/>
                  </a:schemeClr>
                </a:solidFill>
              </a:defRPr>
            </a:lvl8pPr>
            <a:lvl9pPr marL="3656622"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1"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401" y="1787856"/>
            <a:ext cx="4079545" cy="3720152"/>
          </a:xfrm>
        </p:spPr>
        <p:txBody>
          <a:bodyPr>
            <a:normAutofit/>
          </a:bodyPr>
          <a:lstStyle>
            <a:lvl1pPr marL="0" indent="0" algn="ctr">
              <a:buNone/>
              <a:defRPr sz="1800">
                <a:latin typeface="Times New Roman"/>
                <a:cs typeface="Times New Roman"/>
              </a:defRPr>
            </a:lvl1pPr>
            <a:lvl2pPr marL="457077" indent="0">
              <a:buNone/>
              <a:defRPr sz="1200"/>
            </a:lvl2pPr>
            <a:lvl3pPr marL="914156" indent="0">
              <a:buNone/>
              <a:defRPr sz="1000"/>
            </a:lvl3pPr>
            <a:lvl4pPr marL="1371232" indent="0">
              <a:buNone/>
              <a:defRPr sz="900"/>
            </a:lvl4pPr>
            <a:lvl5pPr marL="1828311" indent="0">
              <a:buNone/>
              <a:defRPr sz="900"/>
            </a:lvl5pPr>
            <a:lvl6pPr marL="2285389" indent="0">
              <a:buNone/>
              <a:defRPr sz="900"/>
            </a:lvl6pPr>
            <a:lvl7pPr marL="2742468" indent="0">
              <a:buNone/>
              <a:defRPr sz="900"/>
            </a:lvl7pPr>
            <a:lvl8pPr marL="3199545" indent="0">
              <a:buNone/>
              <a:defRPr sz="900"/>
            </a:lvl8pPr>
            <a:lvl9pPr marL="3656622"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5"/>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156"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077" indent="0">
              <a:buNone/>
              <a:defRPr sz="2800"/>
            </a:lvl2pPr>
            <a:lvl3pPr marL="914156" indent="0">
              <a:buNone/>
              <a:defRPr sz="2400"/>
            </a:lvl3pPr>
            <a:lvl4pPr marL="1371232" indent="0">
              <a:buNone/>
              <a:defRPr sz="2000"/>
            </a:lvl4pPr>
            <a:lvl5pPr marL="1828311" indent="0">
              <a:buNone/>
              <a:defRPr sz="2000"/>
            </a:lvl5pPr>
            <a:lvl6pPr marL="2285389" indent="0">
              <a:buNone/>
              <a:defRPr sz="2000"/>
            </a:lvl6pPr>
            <a:lvl7pPr marL="2742468" indent="0">
              <a:buNone/>
              <a:defRPr sz="2000"/>
            </a:lvl7pPr>
            <a:lvl8pPr marL="3199545" indent="0">
              <a:buNone/>
              <a:defRPr sz="2000"/>
            </a:lvl8pPr>
            <a:lvl9pPr marL="3656622" indent="0">
              <a:buNone/>
              <a:defRPr sz="20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628824" y="6276083"/>
            <a:ext cx="2134810" cy="364628"/>
          </a:xfrm>
          <a:prstGeom prst="rect">
            <a:avLst/>
          </a:prstGeom>
        </p:spPr>
        <p:txBody>
          <a:bodyPr/>
          <a:lstStyle>
            <a:lvl1pPr>
              <a:defRPr>
                <a:latin typeface="Times New Roman"/>
                <a:cs typeface="Times New Roman"/>
              </a:defRPr>
            </a:lvl1pPr>
          </a:lstStyle>
          <a:p>
            <a:pPr>
              <a:defRPr/>
            </a:pPr>
            <a:fld id="{2E73279D-B6B9-43F7-B5DE-A85E7B1E59C5}" type="datetimeFigureOut">
              <a:rPr lang="es-ES" smtClean="0"/>
              <a:pPr>
                <a:defRPr/>
              </a:pPr>
              <a:t>22/03/2018</a:t>
            </a:fld>
            <a:endParaRPr lang="en-US"/>
          </a:p>
        </p:txBody>
      </p:sp>
      <p:sp>
        <p:nvSpPr>
          <p:cNvPr id="6" name="Footer Placeholder 5"/>
          <p:cNvSpPr>
            <a:spLocks noGrp="1"/>
          </p:cNvSpPr>
          <p:nvPr>
            <p:ph type="ftr" sz="quarter" idx="11"/>
          </p:nvPr>
        </p:nvSpPr>
        <p:spPr>
          <a:xfrm>
            <a:off x="264586" y="6276083"/>
            <a:ext cx="4841119" cy="364628"/>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6"/>
          <p:cNvSpPr>
            <a:spLocks noGrp="1"/>
          </p:cNvSpPr>
          <p:nvPr>
            <p:ph type="sldNum" sz="quarter" idx="12"/>
          </p:nvPr>
        </p:nvSpPr>
        <p:spPr>
          <a:xfrm>
            <a:off x="7898193" y="6276083"/>
            <a:ext cx="990298" cy="364628"/>
          </a:xfrm>
          <a:prstGeom prst="rect">
            <a:avLst/>
          </a:prstGeom>
        </p:spPr>
        <p:txBody>
          <a:bodyPr/>
          <a:lstStyle>
            <a:lvl1pPr>
              <a:defRPr>
                <a:latin typeface="Times New Roman"/>
                <a:cs typeface="Times New Roman"/>
              </a:defRPr>
            </a:lvl1pPr>
          </a:lstStyle>
          <a:p>
            <a:pPr>
              <a:defRPr/>
            </a:pPr>
            <a:fld id="{96C31D58-59EE-4FBB-816C-325439451F5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4" y="6276083"/>
            <a:ext cx="2134810" cy="364628"/>
          </a:xfrm>
          <a:prstGeom prst="rect">
            <a:avLst/>
          </a:prstGeom>
        </p:spPr>
        <p:txBody>
          <a:bodyPr/>
          <a:lstStyle>
            <a:lvl1pPr>
              <a:defRPr/>
            </a:lvl1pPr>
          </a:lstStyle>
          <a:p>
            <a:pPr>
              <a:defRPr/>
            </a:pPr>
            <a:fld id="{FD39B88F-5CB8-4674-9E1A-4F7AB6FD6619}" type="datetimeFigureOut">
              <a:rPr lang="es-ES" smtClean="0"/>
              <a:pPr>
                <a:defRPr/>
              </a:pPr>
              <a:t>22/03/2018</a:t>
            </a:fld>
            <a:endParaRPr lang="en-US"/>
          </a:p>
        </p:txBody>
      </p:sp>
      <p:sp>
        <p:nvSpPr>
          <p:cNvPr id="5" name="Footer Placeholder 4"/>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CF51B69A-AAC0-49FF-BEA2-66AC4C9116B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4" y="6276083"/>
            <a:ext cx="2134810" cy="364628"/>
          </a:xfrm>
          <a:prstGeom prst="rect">
            <a:avLst/>
          </a:prstGeom>
        </p:spPr>
        <p:txBody>
          <a:bodyPr/>
          <a:lstStyle>
            <a:lvl1pPr>
              <a:defRPr/>
            </a:lvl1pPr>
          </a:lstStyle>
          <a:p>
            <a:pPr>
              <a:defRPr/>
            </a:pPr>
            <a:fld id="{81D22EB6-D718-409B-A3DF-7489F2AA6875}" type="datetimeFigureOut">
              <a:rPr lang="es-ES" smtClean="0"/>
              <a:pPr>
                <a:defRPr/>
              </a:pPr>
              <a:t>22/03/2018</a:t>
            </a:fld>
            <a:endParaRPr lang="en-US"/>
          </a:p>
        </p:txBody>
      </p:sp>
      <p:sp>
        <p:nvSpPr>
          <p:cNvPr id="5" name="Footer Placeholder 4"/>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31841B3A-EA68-4165-901F-88F629D3D60A}"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0" y="6229350"/>
            <a:ext cx="914400" cy="476250"/>
          </a:xfrm>
          <a:prstGeom prst="rect">
            <a:avLst/>
          </a:prstGeom>
          <a:ln/>
        </p:spPr>
        <p:txBody>
          <a:bodyPr/>
          <a:lstStyle>
            <a:lvl1pPr>
              <a:defRPr/>
            </a:lvl1pPr>
          </a:lstStyle>
          <a:p>
            <a:pPr>
              <a:defRPr/>
            </a:pPr>
            <a:r>
              <a:rPr lang="en-US" altLang="en-US"/>
              <a:t>11-</a:t>
            </a:r>
            <a:fld id="{68D497F9-CAE8-43CD-9DF8-E0CF261DCA41}" type="slidenum">
              <a:rPr lang="en-US" altLang="en-US"/>
              <a:pPr>
                <a:defRPr/>
              </a:pPr>
              <a:t>‹#›</a:t>
            </a:fld>
            <a:endParaRPr lang="en-US" altLang="en-US"/>
          </a:p>
        </p:txBody>
      </p:sp>
    </p:spTree>
    <p:extLst>
      <p:ext uri="{BB962C8B-B14F-4D97-AF65-F5344CB8AC3E}">
        <p14:creationId xmlns:p14="http://schemas.microsoft.com/office/powerpoint/2010/main" val="231740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53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8153400" cy="4953000"/>
          </a:xfrm>
        </p:spPr>
        <p:txBody>
          <a:bodyPr/>
          <a:lstStyle/>
          <a:p>
            <a:pPr lvl="0"/>
            <a:endParaRPr lang="en-US" noProof="0" smtClean="0"/>
          </a:p>
        </p:txBody>
      </p:sp>
      <p:sp>
        <p:nvSpPr>
          <p:cNvPr id="4" name="Rectangle 5"/>
          <p:cNvSpPr>
            <a:spLocks noGrp="1" noChangeArrowheads="1"/>
          </p:cNvSpPr>
          <p:nvPr>
            <p:ph type="sldNum" sz="quarter" idx="10"/>
          </p:nvPr>
        </p:nvSpPr>
        <p:spPr>
          <a:xfrm>
            <a:off x="0" y="6229350"/>
            <a:ext cx="914400" cy="476250"/>
          </a:xfrm>
          <a:prstGeom prst="rect">
            <a:avLst/>
          </a:prstGeom>
          <a:ln/>
        </p:spPr>
        <p:txBody>
          <a:bodyPr/>
          <a:lstStyle>
            <a:lvl1pPr>
              <a:defRPr/>
            </a:lvl1pPr>
          </a:lstStyle>
          <a:p>
            <a:pPr>
              <a:defRPr/>
            </a:pPr>
            <a:r>
              <a:rPr lang="en-US" altLang="en-US"/>
              <a:t>11-</a:t>
            </a:r>
            <a:fld id="{B551019A-AABD-4542-AEBB-8D65AFA5D59A}" type="slidenum">
              <a:rPr lang="en-US" altLang="en-US"/>
              <a:pPr>
                <a:defRPr/>
              </a:pPr>
              <a:t>‹#›</a:t>
            </a:fld>
            <a:endParaRPr lang="en-US" altLang="en-US"/>
          </a:p>
        </p:txBody>
      </p:sp>
    </p:spTree>
    <p:extLst>
      <p:ext uri="{BB962C8B-B14F-4D97-AF65-F5344CB8AC3E}">
        <p14:creationId xmlns:p14="http://schemas.microsoft.com/office/powerpoint/2010/main" val="49833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41" y="3352804"/>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41" y="4771030"/>
            <a:ext cx="8416925" cy="972671"/>
          </a:xfrm>
        </p:spPr>
        <p:txBody>
          <a:bodyPr>
            <a:normAutofit/>
          </a:bodyPr>
          <a:lstStyle>
            <a:lvl1pPr marL="0" indent="0" algn="ctr">
              <a:spcBef>
                <a:spcPts val="300"/>
              </a:spcBef>
              <a:buNone/>
              <a:defRPr sz="1800">
                <a:solidFill>
                  <a:schemeClr val="tx1">
                    <a:tint val="75000"/>
                  </a:schemeClr>
                </a:solidFill>
              </a:defRPr>
            </a:lvl1pPr>
            <a:lvl2pPr marL="457077" indent="0" algn="ctr">
              <a:buNone/>
              <a:defRPr>
                <a:solidFill>
                  <a:schemeClr val="tx1">
                    <a:tint val="75000"/>
                  </a:schemeClr>
                </a:solidFill>
              </a:defRPr>
            </a:lvl2pPr>
            <a:lvl3pPr marL="914156" indent="0" algn="ctr">
              <a:buNone/>
              <a:defRPr>
                <a:solidFill>
                  <a:schemeClr val="tx1">
                    <a:tint val="75000"/>
                  </a:schemeClr>
                </a:solidFill>
              </a:defRPr>
            </a:lvl3pPr>
            <a:lvl4pPr marL="1371232" indent="0" algn="ctr">
              <a:buNone/>
              <a:defRPr>
                <a:solidFill>
                  <a:schemeClr val="tx1">
                    <a:tint val="75000"/>
                  </a:schemeClr>
                </a:solidFill>
              </a:defRPr>
            </a:lvl4pPr>
            <a:lvl5pPr marL="1828311" indent="0" algn="ctr">
              <a:buNone/>
              <a:defRPr>
                <a:solidFill>
                  <a:schemeClr val="tx1">
                    <a:tint val="75000"/>
                  </a:schemeClr>
                </a:solidFill>
              </a:defRPr>
            </a:lvl5pPr>
            <a:lvl6pPr marL="2285389" indent="0" algn="ctr">
              <a:buNone/>
              <a:defRPr>
                <a:solidFill>
                  <a:schemeClr val="tx1">
                    <a:tint val="75000"/>
                  </a:schemeClr>
                </a:solidFill>
              </a:defRPr>
            </a:lvl6pPr>
            <a:lvl7pPr marL="2742468" indent="0" algn="ctr">
              <a:buNone/>
              <a:defRPr>
                <a:solidFill>
                  <a:schemeClr val="tx1">
                    <a:tint val="75000"/>
                  </a:schemeClr>
                </a:solidFill>
              </a:defRPr>
            </a:lvl7pPr>
            <a:lvl8pPr marL="3199545" indent="0" algn="ctr">
              <a:buNone/>
              <a:defRPr>
                <a:solidFill>
                  <a:schemeClr val="tx1">
                    <a:tint val="75000"/>
                  </a:schemeClr>
                </a:solidFill>
              </a:defRPr>
            </a:lvl8pPr>
            <a:lvl9pPr marL="3656622"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077" indent="0">
              <a:buNone/>
              <a:defRPr sz="2800"/>
            </a:lvl2pPr>
            <a:lvl3pPr marL="914156" indent="0">
              <a:buNone/>
              <a:defRPr sz="2400"/>
            </a:lvl3pPr>
            <a:lvl4pPr marL="1371232" indent="0">
              <a:buNone/>
              <a:defRPr sz="2000"/>
            </a:lvl4pPr>
            <a:lvl5pPr marL="1828311" indent="0">
              <a:buNone/>
              <a:defRPr sz="2000"/>
            </a:lvl5pPr>
            <a:lvl6pPr marL="2285389" indent="0">
              <a:buNone/>
              <a:defRPr sz="2000"/>
            </a:lvl6pPr>
            <a:lvl7pPr marL="2742468" indent="0">
              <a:buNone/>
              <a:defRPr sz="2000"/>
            </a:lvl7pPr>
            <a:lvl8pPr marL="3199545" indent="0">
              <a:buNone/>
              <a:defRPr sz="2000"/>
            </a:lvl8pPr>
            <a:lvl9pPr marL="3656622"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628824" y="6276083"/>
            <a:ext cx="2134810" cy="364628"/>
          </a:xfrm>
          <a:prstGeom prst="rect">
            <a:avLst/>
          </a:prstGeom>
        </p:spPr>
        <p:txBody>
          <a:bodyPr/>
          <a:lstStyle>
            <a:lvl1pPr>
              <a:defRPr/>
            </a:lvl1pPr>
          </a:lstStyle>
          <a:p>
            <a:fld id="{61EFEF94-67C2-47AD-AACB-17FA0FAD4321}" type="datetime1">
              <a:rPr lang="en-US"/>
              <a:pPr/>
              <a:t>3/22/2018</a:t>
            </a:fld>
            <a:endParaRPr lang="en-US">
              <a:solidFill>
                <a:srgbClr val="000000"/>
              </a:solidFill>
            </a:endParaRPr>
          </a:p>
        </p:txBody>
      </p:sp>
      <p:sp>
        <p:nvSpPr>
          <p:cNvPr id="6" name="Footer Placeholder 4"/>
          <p:cNvSpPr>
            <a:spLocks noGrp="1"/>
          </p:cNvSpPr>
          <p:nvPr>
            <p:ph type="ftr" sz="quarter" idx="15"/>
          </p:nvPr>
        </p:nvSpPr>
        <p:spPr>
          <a:xfrm>
            <a:off x="264586" y="6276083"/>
            <a:ext cx="4841119" cy="364628"/>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6"/>
          </p:nvPr>
        </p:nvSpPr>
        <p:spPr>
          <a:xfrm>
            <a:off x="7898193" y="6276083"/>
            <a:ext cx="990298" cy="364628"/>
          </a:xfrm>
          <a:prstGeom prst="rect">
            <a:avLst/>
          </a:prstGeom>
        </p:spPr>
        <p:txBody>
          <a:bodyPr/>
          <a:lstStyle>
            <a:lvl1pPr>
              <a:defRPr/>
            </a:lvl1pPr>
          </a:lstStyle>
          <a:p>
            <a:fld id="{6CCD1552-6BEC-4D56-8C57-39F67842E9BB}" type="slidenum">
              <a:rPr lang="en-US"/>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8"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8" y="3736008"/>
            <a:ext cx="8056563" cy="1500187"/>
          </a:xfrm>
        </p:spPr>
        <p:txBody>
          <a:bodyPr>
            <a:normAutofit/>
          </a:bodyPr>
          <a:lstStyle>
            <a:lvl1pPr marL="0" indent="0" algn="ctr">
              <a:spcBef>
                <a:spcPts val="300"/>
              </a:spcBef>
              <a:buNone/>
              <a:defRPr sz="1800">
                <a:solidFill>
                  <a:schemeClr val="tx1">
                    <a:tint val="75000"/>
                  </a:schemeClr>
                </a:solidFill>
              </a:defRPr>
            </a:lvl1pPr>
            <a:lvl2pPr marL="457077" indent="0">
              <a:buNone/>
              <a:defRPr sz="1800">
                <a:solidFill>
                  <a:schemeClr val="tx1">
                    <a:tint val="75000"/>
                  </a:schemeClr>
                </a:solidFill>
              </a:defRPr>
            </a:lvl2pPr>
            <a:lvl3pPr marL="914156" indent="0">
              <a:buNone/>
              <a:defRPr sz="1600">
                <a:solidFill>
                  <a:schemeClr val="tx1">
                    <a:tint val="75000"/>
                  </a:schemeClr>
                </a:solidFill>
              </a:defRPr>
            </a:lvl3pPr>
            <a:lvl4pPr marL="1371232" indent="0">
              <a:buNone/>
              <a:defRPr sz="1400">
                <a:solidFill>
                  <a:schemeClr val="tx1">
                    <a:tint val="75000"/>
                  </a:schemeClr>
                </a:solidFill>
              </a:defRPr>
            </a:lvl4pPr>
            <a:lvl5pPr marL="1828311" indent="0">
              <a:buNone/>
              <a:defRPr sz="1400">
                <a:solidFill>
                  <a:schemeClr val="tx1">
                    <a:tint val="75000"/>
                  </a:schemeClr>
                </a:solidFill>
              </a:defRPr>
            </a:lvl5pPr>
            <a:lvl6pPr marL="2285389" indent="0">
              <a:buNone/>
              <a:defRPr sz="1400">
                <a:solidFill>
                  <a:schemeClr val="tx1">
                    <a:tint val="75000"/>
                  </a:schemeClr>
                </a:solidFill>
              </a:defRPr>
            </a:lvl6pPr>
            <a:lvl7pPr marL="2742468" indent="0">
              <a:buNone/>
              <a:defRPr sz="1400">
                <a:solidFill>
                  <a:schemeClr val="tx1">
                    <a:tint val="75000"/>
                  </a:schemeClr>
                </a:solidFill>
              </a:defRPr>
            </a:lvl7pPr>
            <a:lvl8pPr marL="3199545" indent="0">
              <a:buNone/>
              <a:defRPr sz="1400">
                <a:solidFill>
                  <a:schemeClr val="tx1">
                    <a:tint val="75000"/>
                  </a:schemeClr>
                </a:solidFill>
              </a:defRPr>
            </a:lvl8pPr>
            <a:lvl9pPr marL="365662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8824" y="6276083"/>
            <a:ext cx="2134810" cy="364628"/>
          </a:xfrm>
          <a:prstGeom prst="rect">
            <a:avLst/>
          </a:prstGeom>
        </p:spPr>
        <p:txBody>
          <a:bodyPr/>
          <a:lstStyle>
            <a:lvl1pPr>
              <a:defRPr/>
            </a:lvl1pPr>
          </a:lstStyle>
          <a:p>
            <a:pPr>
              <a:defRPr/>
            </a:pPr>
            <a:fld id="{7E7259B8-F0F6-4A8A-9120-5BE8C83B188A}" type="datetimeFigureOut">
              <a:rPr lang="es-ES" smtClean="0"/>
              <a:pPr>
                <a:defRPr/>
              </a:pPr>
              <a:t>22/03/2018</a:t>
            </a:fld>
            <a:endParaRPr lang="en-US"/>
          </a:p>
        </p:txBody>
      </p:sp>
      <p:sp>
        <p:nvSpPr>
          <p:cNvPr id="5" name="Footer Placeholder 4"/>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3462CFA3-DF48-4D3B-B8CA-FA6D1C97819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8824" y="6276083"/>
            <a:ext cx="2134810" cy="364628"/>
          </a:xfrm>
          <a:prstGeom prst="rect">
            <a:avLst/>
          </a:prstGeom>
        </p:spPr>
        <p:txBody>
          <a:bodyPr/>
          <a:lstStyle>
            <a:lvl1pPr>
              <a:defRPr/>
            </a:lvl1pPr>
          </a:lstStyle>
          <a:p>
            <a:pPr>
              <a:defRPr/>
            </a:pPr>
            <a:fld id="{4C519DAD-6BE9-459D-8A23-E191FA55D413}" type="datetimeFigureOut">
              <a:rPr lang="es-ES" smtClean="0"/>
              <a:pPr>
                <a:defRPr/>
              </a:pPr>
              <a:t>22/03/2018</a:t>
            </a:fld>
            <a:endParaRPr lang="en-US"/>
          </a:p>
        </p:txBody>
      </p:sp>
      <p:sp>
        <p:nvSpPr>
          <p:cNvPr id="6" name="Footer Placeholder 5"/>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E544634E-1370-4CB5-B423-ADD504865EA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077" indent="0">
              <a:buNone/>
              <a:defRPr sz="2000" b="1"/>
            </a:lvl2pPr>
            <a:lvl3pPr marL="914156" indent="0">
              <a:buNone/>
              <a:defRPr sz="1800" b="1"/>
            </a:lvl3pPr>
            <a:lvl4pPr marL="1371232" indent="0">
              <a:buNone/>
              <a:defRPr sz="1600" b="1"/>
            </a:lvl4pPr>
            <a:lvl5pPr marL="1828311" indent="0">
              <a:buNone/>
              <a:defRPr sz="1600" b="1"/>
            </a:lvl5pPr>
            <a:lvl6pPr marL="2285389" indent="0">
              <a:buNone/>
              <a:defRPr sz="1600" b="1"/>
            </a:lvl6pPr>
            <a:lvl7pPr marL="2742468" indent="0">
              <a:buNone/>
              <a:defRPr sz="1600" b="1"/>
            </a:lvl7pPr>
            <a:lvl8pPr marL="3199545" indent="0">
              <a:buNone/>
              <a:defRPr sz="1600" b="1"/>
            </a:lvl8pPr>
            <a:lvl9pPr marL="36566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8"/>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077" indent="0">
              <a:buNone/>
              <a:defRPr sz="2000" b="1"/>
            </a:lvl2pPr>
            <a:lvl3pPr marL="914156" indent="0">
              <a:buNone/>
              <a:defRPr sz="1800" b="1"/>
            </a:lvl3pPr>
            <a:lvl4pPr marL="1371232" indent="0">
              <a:buNone/>
              <a:defRPr sz="1600" b="1"/>
            </a:lvl4pPr>
            <a:lvl5pPr marL="1828311" indent="0">
              <a:buNone/>
              <a:defRPr sz="1600" b="1"/>
            </a:lvl5pPr>
            <a:lvl6pPr marL="2285389" indent="0">
              <a:buNone/>
              <a:defRPr sz="1600" b="1"/>
            </a:lvl6pPr>
            <a:lvl7pPr marL="2742468" indent="0">
              <a:buNone/>
              <a:defRPr sz="1600" b="1"/>
            </a:lvl7pPr>
            <a:lvl8pPr marL="3199545" indent="0">
              <a:buNone/>
              <a:defRPr sz="1600" b="1"/>
            </a:lvl8pPr>
            <a:lvl9pPr marL="36566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8"/>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8824" y="6276083"/>
            <a:ext cx="2134810" cy="364628"/>
          </a:xfrm>
          <a:prstGeom prst="rect">
            <a:avLst/>
          </a:prstGeom>
        </p:spPr>
        <p:txBody>
          <a:bodyPr/>
          <a:lstStyle>
            <a:lvl1pPr>
              <a:defRPr/>
            </a:lvl1pPr>
          </a:lstStyle>
          <a:p>
            <a:pPr>
              <a:defRPr/>
            </a:pPr>
            <a:fld id="{31106767-7FA9-494D-911C-5F200DB702AB}" type="datetimeFigureOut">
              <a:rPr lang="es-ES" smtClean="0"/>
              <a:pPr>
                <a:defRPr/>
              </a:pPr>
              <a:t>22/03/2018</a:t>
            </a:fld>
            <a:endParaRPr lang="en-US"/>
          </a:p>
        </p:txBody>
      </p:sp>
      <p:sp>
        <p:nvSpPr>
          <p:cNvPr id="8" name="Footer Placeholder 7"/>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9" name="Slide Number Placeholder 8"/>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50616B14-8FA5-4CF2-8AF1-A8F0DA5507A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8824" y="6276083"/>
            <a:ext cx="2134810" cy="364628"/>
          </a:xfrm>
          <a:prstGeom prst="rect">
            <a:avLst/>
          </a:prstGeom>
        </p:spPr>
        <p:txBody>
          <a:bodyPr/>
          <a:lstStyle>
            <a:lvl1pPr>
              <a:defRPr/>
            </a:lvl1pPr>
          </a:lstStyle>
          <a:p>
            <a:pPr>
              <a:defRPr/>
            </a:pPr>
            <a:fld id="{EAE531D0-E038-4633-B00F-03D12480622E}" type="datetimeFigureOut">
              <a:rPr lang="es-ES" smtClean="0"/>
              <a:pPr>
                <a:defRPr/>
              </a:pPr>
              <a:t>22/03/2018</a:t>
            </a:fld>
            <a:endParaRPr lang="en-US"/>
          </a:p>
        </p:txBody>
      </p:sp>
      <p:sp>
        <p:nvSpPr>
          <p:cNvPr id="4" name="Footer Placeholder 3"/>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5" name="Slide Number Placeholder 4"/>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7603D830-3CA9-4E19-ADC8-86B2A922BB7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8824" y="6276083"/>
            <a:ext cx="2134810" cy="364628"/>
          </a:xfrm>
          <a:prstGeom prst="rect">
            <a:avLst/>
          </a:prstGeom>
        </p:spPr>
        <p:txBody>
          <a:bodyPr/>
          <a:lstStyle>
            <a:lvl1pPr>
              <a:defRPr/>
            </a:lvl1pPr>
          </a:lstStyle>
          <a:p>
            <a:pPr>
              <a:defRPr/>
            </a:pPr>
            <a:fld id="{47F43E7A-E96C-4856-B3C4-9813829600DF}" type="datetimeFigureOut">
              <a:rPr lang="es-ES" smtClean="0"/>
              <a:pPr>
                <a:defRPr/>
              </a:pPr>
              <a:t>22/03/2018</a:t>
            </a:fld>
            <a:endParaRPr lang="en-US"/>
          </a:p>
        </p:txBody>
      </p:sp>
      <p:sp>
        <p:nvSpPr>
          <p:cNvPr id="3" name="Footer Placeholder 2"/>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4" name="Slide Number Placeholder 3"/>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7CD4FFA3-51D7-445F-9723-C55BC3D8D72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077" indent="0">
              <a:buNone/>
              <a:defRPr sz="1200"/>
            </a:lvl2pPr>
            <a:lvl3pPr marL="914156" indent="0">
              <a:buNone/>
              <a:defRPr sz="1000"/>
            </a:lvl3pPr>
            <a:lvl4pPr marL="1371232" indent="0">
              <a:buNone/>
              <a:defRPr sz="900"/>
            </a:lvl4pPr>
            <a:lvl5pPr marL="1828311" indent="0">
              <a:buNone/>
              <a:defRPr sz="900"/>
            </a:lvl5pPr>
            <a:lvl6pPr marL="2285389" indent="0">
              <a:buNone/>
              <a:defRPr sz="900"/>
            </a:lvl6pPr>
            <a:lvl7pPr marL="2742468" indent="0">
              <a:buNone/>
              <a:defRPr sz="900"/>
            </a:lvl7pPr>
            <a:lvl8pPr marL="3199545" indent="0">
              <a:buNone/>
              <a:defRPr sz="900"/>
            </a:lvl8pPr>
            <a:lvl9pPr marL="365662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8824" y="6276083"/>
            <a:ext cx="2134810" cy="364628"/>
          </a:xfrm>
          <a:prstGeom prst="rect">
            <a:avLst/>
          </a:prstGeom>
        </p:spPr>
        <p:txBody>
          <a:bodyPr/>
          <a:lstStyle>
            <a:lvl1pPr>
              <a:defRPr/>
            </a:lvl1pPr>
          </a:lstStyle>
          <a:p>
            <a:pPr>
              <a:defRPr/>
            </a:pPr>
            <a:fld id="{2293E3E5-F9D8-408A-9185-5A385DEEC538}" type="datetimeFigureOut">
              <a:rPr lang="es-ES" smtClean="0"/>
              <a:pPr>
                <a:defRPr/>
              </a:pPr>
              <a:t>22/03/2018</a:t>
            </a:fld>
            <a:endParaRPr lang="en-US"/>
          </a:p>
        </p:txBody>
      </p:sp>
      <p:sp>
        <p:nvSpPr>
          <p:cNvPr id="6" name="Footer Placeholder 5"/>
          <p:cNvSpPr>
            <a:spLocks noGrp="1"/>
          </p:cNvSpPr>
          <p:nvPr>
            <p:ph type="ftr" sz="quarter" idx="11"/>
          </p:nvPr>
        </p:nvSpPr>
        <p:spPr>
          <a:xfrm>
            <a:off x="264586" y="6276083"/>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3" y="6276083"/>
            <a:ext cx="990298" cy="364628"/>
          </a:xfrm>
          <a:prstGeom prst="rect">
            <a:avLst/>
          </a:prstGeom>
        </p:spPr>
        <p:txBody>
          <a:bodyPr/>
          <a:lstStyle>
            <a:lvl1pPr>
              <a:defRPr/>
            </a:lvl1pPr>
          </a:lstStyle>
          <a:p>
            <a:pPr>
              <a:defRPr/>
            </a:pPr>
            <a:fld id="{387DDDF5-EF6A-48FF-82AF-FC6056F4EBC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duotone>
              <a:schemeClr val="bg2">
                <a:shade val="40000"/>
                <a:satMod val="400000"/>
              </a:schemeClr>
              <a:schemeClr val="bg2">
                <a:tint val="10000"/>
                <a:satMod val="200000"/>
              </a:schemeClr>
            </a:duotone>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822" y="108647"/>
            <a:ext cx="8043333" cy="1336477"/>
          </a:xfrm>
          <a:prstGeom prst="rect">
            <a:avLst/>
          </a:prstGeom>
          <a:noFill/>
          <a:ln w="9525">
            <a:noFill/>
            <a:miter lim="800000"/>
            <a:headEnd/>
            <a:tailEnd/>
          </a:ln>
        </p:spPr>
        <p:txBody>
          <a:bodyPr vert="horz" wrap="square" lIns="91416" tIns="45708" rIns="91416" bIns="45708"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822" y="1599905"/>
            <a:ext cx="8043333" cy="4344293"/>
          </a:xfrm>
          <a:prstGeom prst="rect">
            <a:avLst/>
          </a:prstGeom>
          <a:noFill/>
          <a:ln w="9525">
            <a:noFill/>
            <a:miter lim="800000"/>
            <a:headEnd/>
            <a:tailEnd/>
          </a:ln>
        </p:spPr>
        <p:txBody>
          <a:bodyPr vert="horz" wrap="square" lIns="91416" tIns="45708" rIns="91416" bIns="4570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6" descr="wiley_logo.png"/>
          <p:cNvPicPr>
            <a:picLocks noChangeAspect="1"/>
          </p:cNvPicPr>
          <p:nvPr/>
        </p:nvPicPr>
        <p:blipFill>
          <a:blip r:embed="rId17"/>
          <a:srcRect/>
          <a:stretch>
            <a:fillRect/>
          </a:stretch>
        </p:blipFill>
        <p:spPr bwMode="auto">
          <a:xfrm>
            <a:off x="476250" y="6247805"/>
            <a:ext cx="361345" cy="486668"/>
          </a:xfrm>
          <a:prstGeom prst="rect">
            <a:avLst/>
          </a:prstGeom>
          <a:noFill/>
          <a:ln w="9525">
            <a:noFill/>
            <a:miter lim="800000"/>
            <a:headEnd/>
            <a:tailEnd/>
          </a:ln>
        </p:spPr>
      </p:pic>
      <p:sp>
        <p:nvSpPr>
          <p:cNvPr id="8" name="TextBox 7"/>
          <p:cNvSpPr txBox="1"/>
          <p:nvPr/>
        </p:nvSpPr>
        <p:spPr>
          <a:xfrm>
            <a:off x="837595" y="6289476"/>
            <a:ext cx="6437932" cy="415474"/>
          </a:xfrm>
          <a:prstGeom prst="rect">
            <a:avLst/>
          </a:prstGeom>
          <a:noFill/>
        </p:spPr>
        <p:txBody>
          <a:bodyPr wrap="none" lIns="91416" tIns="45708" rIns="91416" bIns="45708">
            <a:spAutoFit/>
          </a:bodyPr>
          <a:lstStyle/>
          <a:p>
            <a:r>
              <a:rPr lang="en-US" sz="1100" dirty="0">
                <a:latin typeface="Times New Roman"/>
                <a:cs typeface="Times New Roman"/>
              </a:rPr>
              <a:t>PowerPoint Presentation for Dennis, Wixom, &amp; </a:t>
            </a:r>
            <a:r>
              <a:rPr lang="en-US" sz="1100" dirty="0" err="1">
                <a:latin typeface="Times New Roman"/>
                <a:cs typeface="Times New Roman"/>
              </a:rPr>
              <a:t>Tegarden</a:t>
            </a:r>
            <a:r>
              <a:rPr lang="en-US" sz="1100" dirty="0">
                <a:latin typeface="Times New Roman"/>
                <a:cs typeface="Times New Roman"/>
              </a:rPr>
              <a:t> </a:t>
            </a:r>
            <a:r>
              <a:rPr lang="en-US" sz="1100" i="1" dirty="0">
                <a:latin typeface="Times New Roman"/>
                <a:cs typeface="Times New Roman"/>
              </a:rPr>
              <a:t>Systems Analysis and Design with UML,</a:t>
            </a:r>
            <a:r>
              <a:rPr lang="en-US" sz="1100" i="1" dirty="0" smtClean="0">
                <a:latin typeface="Times New Roman"/>
                <a:cs typeface="Times New Roman"/>
              </a:rPr>
              <a:t> 5th </a:t>
            </a:r>
            <a:r>
              <a:rPr lang="en-US" sz="1100" i="1" dirty="0">
                <a:latin typeface="Times New Roman"/>
                <a:cs typeface="Times New Roman"/>
              </a:rPr>
              <a:t>Edition</a:t>
            </a:r>
          </a:p>
          <a:p>
            <a:r>
              <a:rPr lang="en-US" sz="1000" dirty="0">
                <a:latin typeface="Times New Roman"/>
                <a:cs typeface="Times New Roman"/>
              </a:rPr>
              <a:t>Copyright © </a:t>
            </a:r>
            <a:r>
              <a:rPr lang="en-US" sz="1000" dirty="0" smtClean="0">
                <a:latin typeface="Times New Roman"/>
                <a:cs typeface="Times New Roman"/>
              </a:rPr>
              <a:t>2015 </a:t>
            </a:r>
            <a:r>
              <a:rPr lang="en-US" sz="1000" dirty="0">
                <a:latin typeface="Times New Roman"/>
                <a:cs typeface="Times New Roman"/>
              </a:rPr>
              <a:t>John Wiley &amp; Sons, Inc.  All rights reserved.</a:t>
            </a:r>
          </a:p>
        </p:txBody>
      </p:sp>
      <p:pic>
        <p:nvPicPr>
          <p:cNvPr id="9" name="Picture 6" descr="wiley_logo.pn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250" y="6248402"/>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ctr" rtl="0" eaLnBrk="1" fontAlgn="base" hangingPunct="1">
        <a:spcBef>
          <a:spcPct val="0"/>
        </a:spcBef>
        <a:spcAft>
          <a:spcPct val="0"/>
        </a:spcAft>
        <a:defRPr sz="4600" kern="1200">
          <a:solidFill>
            <a:schemeClr val="accent1"/>
          </a:solidFill>
          <a:latin typeface="Times New Roman"/>
          <a:ea typeface="ＭＳ Ｐゴシック" pitchFamily="-107" charset="-128"/>
          <a:cs typeface="Times New Roman"/>
        </a:defRPr>
      </a:lvl1pPr>
      <a:lvl2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2pPr>
      <a:lvl3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3pPr>
      <a:lvl4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4pPr>
      <a:lvl5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5pPr>
      <a:lvl6pPr marL="4570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156"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232"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311"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8313" indent="-348313" algn="l" rtl="0" eaLnBrk="1" fontAlgn="base" hangingPunct="1">
        <a:spcBef>
          <a:spcPts val="600"/>
        </a:spcBef>
        <a:spcAft>
          <a:spcPct val="0"/>
        </a:spcAft>
        <a:buClr>
          <a:srgbClr val="6FB7D7"/>
        </a:buClr>
        <a:buSzPct val="110000"/>
        <a:buFont typeface="Wingdings 2" pitchFamily="18" charset="2"/>
        <a:buChar char=""/>
        <a:defRPr sz="2400" kern="1200">
          <a:solidFill>
            <a:srgbClr val="595959"/>
          </a:solidFill>
          <a:latin typeface="Times New Roman"/>
          <a:ea typeface="ＭＳ Ｐゴシック" pitchFamily="-107" charset="-128"/>
          <a:cs typeface="Times New Roman"/>
        </a:defRPr>
      </a:lvl1pPr>
      <a:lvl2pPr marL="684615" indent="-336302" algn="l" rtl="0" eaLnBrk="1" fontAlgn="base" hangingPunct="1">
        <a:spcBef>
          <a:spcPts val="600"/>
        </a:spcBef>
        <a:spcAft>
          <a:spcPct val="0"/>
        </a:spcAft>
        <a:buClr>
          <a:srgbClr val="215D77"/>
        </a:buClr>
        <a:buSzPct val="110000"/>
        <a:buFont typeface="Wingdings 2" pitchFamily="18" charset="2"/>
        <a:buChar char=""/>
        <a:defRPr sz="2200" kern="1200">
          <a:solidFill>
            <a:srgbClr val="595959"/>
          </a:solidFill>
          <a:latin typeface="Times New Roman"/>
          <a:ea typeface="ＭＳ Ｐゴシック" pitchFamily="-107" charset="-128"/>
          <a:cs typeface="Times New Roman"/>
        </a:defRPr>
      </a:lvl2pPr>
      <a:lvl3pPr marL="966869" indent="-282254" algn="l" rtl="0" eaLnBrk="1" fontAlgn="base" hangingPunct="1">
        <a:spcBef>
          <a:spcPts val="600"/>
        </a:spcBef>
        <a:spcAft>
          <a:spcPct val="0"/>
        </a:spcAft>
        <a:buClr>
          <a:srgbClr val="6FB7D7"/>
        </a:buClr>
        <a:buSzPct val="110000"/>
        <a:buFont typeface="Wingdings 2" pitchFamily="18" charset="2"/>
        <a:buChar char=""/>
        <a:defRPr sz="2000" kern="1200">
          <a:solidFill>
            <a:srgbClr val="595959"/>
          </a:solidFill>
          <a:latin typeface="Times New Roman"/>
          <a:ea typeface="ＭＳ Ｐゴシック" pitchFamily="-107" charset="-128"/>
          <a:cs typeface="Times New Roman"/>
        </a:defRPr>
      </a:lvl3pPr>
      <a:lvl4pPr marL="1262635" indent="-294265" algn="l" rtl="0" eaLnBrk="1" fontAlgn="base" hangingPunct="1">
        <a:spcBef>
          <a:spcPts val="600"/>
        </a:spcBef>
        <a:spcAft>
          <a:spcPct val="0"/>
        </a:spcAft>
        <a:buClr>
          <a:srgbClr val="215D7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4pPr>
      <a:lvl5pPr marL="1544888" indent="-282254" algn="l" rtl="0" eaLnBrk="1" fontAlgn="base" hangingPunct="1">
        <a:spcBef>
          <a:spcPts val="600"/>
        </a:spcBef>
        <a:spcAft>
          <a:spcPct val="0"/>
        </a:spcAft>
        <a:buClr>
          <a:srgbClr val="6FB7D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5pPr>
      <a:lvl6pPr marL="2513928"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3"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0" indent="-228540"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156" rtl="0" eaLnBrk="1" latinLnBrk="0" hangingPunct="1">
        <a:defRPr sz="1800" kern="1200">
          <a:solidFill>
            <a:schemeClr val="tx1"/>
          </a:solidFill>
          <a:latin typeface="+mn-lt"/>
          <a:ea typeface="+mn-ea"/>
          <a:cs typeface="+mn-cs"/>
        </a:defRPr>
      </a:lvl1pPr>
      <a:lvl2pPr marL="457077"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2" algn="l" defTabSz="914156" rtl="0" eaLnBrk="1" latinLnBrk="0" hangingPunct="1">
        <a:defRPr sz="1800" kern="1200">
          <a:solidFill>
            <a:schemeClr val="tx1"/>
          </a:solidFill>
          <a:latin typeface="+mn-lt"/>
          <a:ea typeface="+mn-ea"/>
          <a:cs typeface="+mn-cs"/>
        </a:defRPr>
      </a:lvl4pPr>
      <a:lvl5pPr marL="1828311" algn="l" defTabSz="914156" rtl="0" eaLnBrk="1" latinLnBrk="0" hangingPunct="1">
        <a:defRPr sz="1800" kern="1200">
          <a:solidFill>
            <a:schemeClr val="tx1"/>
          </a:solidFill>
          <a:latin typeface="+mn-lt"/>
          <a:ea typeface="+mn-ea"/>
          <a:cs typeface="+mn-cs"/>
        </a:defRPr>
      </a:lvl5pPr>
      <a:lvl6pPr marL="2285389"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5" algn="l" defTabSz="914156" rtl="0" eaLnBrk="1" latinLnBrk="0" hangingPunct="1">
        <a:defRPr sz="1800" kern="1200">
          <a:solidFill>
            <a:schemeClr val="tx1"/>
          </a:solidFill>
          <a:latin typeface="+mn-lt"/>
          <a:ea typeface="+mn-ea"/>
          <a:cs typeface="+mn-cs"/>
        </a:defRPr>
      </a:lvl8pPr>
      <a:lvl9pPr marL="3656622"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fontAlgn="auto">
              <a:spcAft>
                <a:spcPts val="0"/>
              </a:spcAft>
              <a:buNone/>
              <a:defRPr/>
            </a:pPr>
            <a:endParaRPr lang="en-US" sz="6000" dirty="0"/>
          </a:p>
          <a:p>
            <a:pPr marL="0" lvl="0" indent="0" algn="ctr">
              <a:buNone/>
            </a:pPr>
            <a:r>
              <a:rPr lang="en-US" sz="6000" b="1" dirty="0" smtClean="0"/>
              <a:t>Presentation #02</a:t>
            </a:r>
          </a:p>
          <a:p>
            <a:pPr marL="0" lvl="0" indent="0" algn="ctr">
              <a:buNone/>
            </a:pPr>
            <a:r>
              <a:rPr lang="en-US" sz="6000" b="1" dirty="0" smtClean="0"/>
              <a:t>Guidelines</a:t>
            </a:r>
            <a:endParaRPr lang="en-US" sz="6000" b="1" dirty="0"/>
          </a:p>
        </p:txBody>
      </p:sp>
    </p:spTree>
    <p:extLst>
      <p:ext uri="{BB962C8B-B14F-4D97-AF65-F5344CB8AC3E}">
        <p14:creationId xmlns:p14="http://schemas.microsoft.com/office/powerpoint/2010/main" val="2714348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09D5471C-F948-48C2-B96A-E4238D4EDA46}" type="slidenum">
              <a:rPr lang="en-US" altLang="en-US" sz="1400" smtClean="0">
                <a:solidFill>
                  <a:schemeClr val="bg1"/>
                </a:solidFill>
              </a:rPr>
              <a:pPr>
                <a:spcBef>
                  <a:spcPct val="0"/>
                </a:spcBef>
                <a:buClrTx/>
                <a:buFontTx/>
                <a:buNone/>
              </a:pPr>
              <a:t>10</a:t>
            </a:fld>
            <a:endParaRPr lang="en-US" altLang="en-US" sz="1400" smtClean="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en-US" smtClean="0"/>
              <a:t>Feasibility Analysis</a:t>
            </a:r>
          </a:p>
        </p:txBody>
      </p:sp>
      <p:sp>
        <p:nvSpPr>
          <p:cNvPr id="8196" name="Rectangle 3"/>
          <p:cNvSpPr>
            <a:spLocks noGrp="1" noChangeArrowheads="1"/>
          </p:cNvSpPr>
          <p:nvPr>
            <p:ph type="body" idx="1"/>
          </p:nvPr>
        </p:nvSpPr>
        <p:spPr/>
        <p:txBody>
          <a:bodyPr/>
          <a:lstStyle/>
          <a:p>
            <a:pPr marL="0" indent="0" eaLnBrk="1" hangingPunct="1">
              <a:buFontTx/>
              <a:buNone/>
            </a:pPr>
            <a:r>
              <a:rPr lang="en-US" altLang="en-US" sz="2800" b="1" smtClean="0"/>
              <a:t>Feasibility</a:t>
            </a:r>
            <a:r>
              <a:rPr lang="en-US" altLang="en-US" sz="2800" smtClean="0"/>
              <a:t> – the measure of how beneficial or practical an information system will be to an organization. </a:t>
            </a:r>
          </a:p>
          <a:p>
            <a:pPr marL="0" indent="0" eaLnBrk="1" hangingPunct="1">
              <a:buFontTx/>
              <a:buNone/>
            </a:pPr>
            <a:endParaRPr lang="en-US" altLang="en-US" sz="2800" smtClean="0"/>
          </a:p>
          <a:p>
            <a:pPr marL="0" indent="0" eaLnBrk="1" hangingPunct="1">
              <a:buFontTx/>
              <a:buNone/>
            </a:pPr>
            <a:r>
              <a:rPr lang="en-US" altLang="en-US" sz="2800" b="1" smtClean="0"/>
              <a:t>Feasibility analysis</a:t>
            </a:r>
            <a:r>
              <a:rPr lang="en-US" altLang="en-US" sz="2800" smtClean="0"/>
              <a:t> – the process by which feasibility is measured.</a:t>
            </a:r>
          </a:p>
          <a:p>
            <a:pPr marL="0" indent="0" eaLnBrk="1" hangingPunct="1">
              <a:buFontTx/>
              <a:buNone/>
            </a:pPr>
            <a:endParaRPr lang="en-US" altLang="en-US" sz="2800" smtClean="0"/>
          </a:p>
          <a:p>
            <a:pPr marL="0" indent="0" eaLnBrk="1" hangingPunct="1">
              <a:buFontTx/>
              <a:buNone/>
            </a:pPr>
            <a:r>
              <a:rPr lang="en-US" altLang="en-US" sz="2800" b="1" smtClean="0"/>
              <a:t>Creeping Commitment</a:t>
            </a:r>
            <a:r>
              <a:rPr lang="en-US" altLang="en-US" sz="2800" smtClean="0"/>
              <a:t> – an approach to feasibility that proposes that feasibility should be measured throughout the life cycle.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AB01FAD0-ACD3-4536-A042-41DB7F89DB55}" type="slidenum">
              <a:rPr lang="en-US" altLang="en-US" sz="1400" smtClean="0">
                <a:solidFill>
                  <a:schemeClr val="bg1"/>
                </a:solidFill>
              </a:rPr>
              <a:pPr>
                <a:spcBef>
                  <a:spcPct val="0"/>
                </a:spcBef>
                <a:buClrTx/>
                <a:buFontTx/>
                <a:buNone/>
              </a:pPr>
              <a:t>11</a:t>
            </a:fld>
            <a:endParaRPr lang="en-US" altLang="en-US" sz="1400" smtClean="0">
              <a:solidFill>
                <a:schemeClr val="bg1"/>
              </a:solidFill>
            </a:endParaRPr>
          </a:p>
        </p:txBody>
      </p:sp>
      <p:sp>
        <p:nvSpPr>
          <p:cNvPr id="14339" name="Rectangle 2"/>
          <p:cNvSpPr>
            <a:spLocks noGrp="1" noChangeArrowheads="1"/>
          </p:cNvSpPr>
          <p:nvPr>
            <p:ph type="title"/>
          </p:nvPr>
        </p:nvSpPr>
        <p:spPr>
          <a:xfrm>
            <a:off x="548822" y="108647"/>
            <a:ext cx="8043333" cy="653353"/>
          </a:xfrm>
        </p:spPr>
        <p:txBody>
          <a:bodyPr/>
          <a:lstStyle/>
          <a:p>
            <a:pPr eaLnBrk="1" hangingPunct="1"/>
            <a:r>
              <a:rPr lang="en-US" altLang="en-US" b="1" dirty="0" smtClean="0"/>
              <a:t>Six Tests For Feasibility</a:t>
            </a:r>
          </a:p>
        </p:txBody>
      </p:sp>
      <p:sp>
        <p:nvSpPr>
          <p:cNvPr id="14340" name="Rectangle 3"/>
          <p:cNvSpPr>
            <a:spLocks noGrp="1" noChangeArrowheads="1"/>
          </p:cNvSpPr>
          <p:nvPr>
            <p:ph type="body" idx="1"/>
          </p:nvPr>
        </p:nvSpPr>
        <p:spPr>
          <a:xfrm>
            <a:off x="0" y="762000"/>
            <a:ext cx="9144000" cy="5638800"/>
          </a:xfrm>
        </p:spPr>
        <p:txBody>
          <a:bodyPr/>
          <a:lstStyle/>
          <a:p>
            <a:pPr eaLnBrk="1" hangingPunct="1">
              <a:lnSpc>
                <a:spcPct val="85000"/>
              </a:lnSpc>
              <a:buFontTx/>
              <a:buNone/>
            </a:pPr>
            <a:r>
              <a:rPr lang="en-US" altLang="en-US" sz="3600" b="1" dirty="0" smtClean="0"/>
              <a:t>Operational feasibility</a:t>
            </a:r>
            <a:r>
              <a:rPr lang="en-US" altLang="en-US" sz="3600" dirty="0" smtClean="0"/>
              <a:t> – a measure of how well a solution meets the system requirements.</a:t>
            </a:r>
          </a:p>
          <a:p>
            <a:pPr eaLnBrk="1" hangingPunct="1">
              <a:lnSpc>
                <a:spcPct val="85000"/>
              </a:lnSpc>
              <a:buFontTx/>
              <a:buNone/>
            </a:pPr>
            <a:r>
              <a:rPr lang="en-US" altLang="en-US" sz="3600" b="1" dirty="0" smtClean="0"/>
              <a:t>Technical feasibility</a:t>
            </a:r>
            <a:r>
              <a:rPr lang="en-US" altLang="en-US" sz="3600" dirty="0" smtClean="0"/>
              <a:t> – a measure of the practicality of a technical solution and the availability of technical resources and expertise. </a:t>
            </a:r>
          </a:p>
          <a:p>
            <a:pPr eaLnBrk="1" hangingPunct="1">
              <a:lnSpc>
                <a:spcPct val="85000"/>
              </a:lnSpc>
              <a:buFontTx/>
              <a:buNone/>
            </a:pPr>
            <a:r>
              <a:rPr lang="en-US" altLang="en-US" sz="3600" b="1" dirty="0" smtClean="0"/>
              <a:t>Schedule feasibility</a:t>
            </a:r>
            <a:r>
              <a:rPr lang="en-US" altLang="en-US" sz="3600" dirty="0" smtClean="0"/>
              <a:t> – a measure of how reasonable the project timetable is.</a:t>
            </a:r>
          </a:p>
          <a:p>
            <a:pPr eaLnBrk="1" hangingPunct="1">
              <a:lnSpc>
                <a:spcPct val="85000"/>
              </a:lnSpc>
              <a:buFontTx/>
              <a:buNone/>
            </a:pPr>
            <a:r>
              <a:rPr lang="en-US" altLang="en-US" sz="3600" b="1" dirty="0" smtClean="0"/>
              <a:t>Economic feasibility</a:t>
            </a:r>
            <a:r>
              <a:rPr lang="en-US" altLang="en-US" sz="3600" dirty="0" smtClean="0"/>
              <a:t> - a measure of the cost-effectiveness of a project or solution.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AE963713-C8C2-4DA7-A97C-C64445335AF2}" type="slidenum">
              <a:rPr lang="en-US" altLang="en-US" sz="1400" smtClean="0">
                <a:solidFill>
                  <a:schemeClr val="bg1"/>
                </a:solidFill>
              </a:rPr>
              <a:pPr>
                <a:spcBef>
                  <a:spcPct val="0"/>
                </a:spcBef>
                <a:buClrTx/>
                <a:buFontTx/>
                <a:buNone/>
              </a:pPr>
              <a:t>12</a:t>
            </a:fld>
            <a:endParaRPr lang="en-US" altLang="en-US" sz="1400" smtClean="0">
              <a:solidFill>
                <a:schemeClr val="bg1"/>
              </a:solidFill>
            </a:endParaRPr>
          </a:p>
        </p:txBody>
      </p:sp>
      <p:sp>
        <p:nvSpPr>
          <p:cNvPr id="64515" name="Rectangle 3"/>
          <p:cNvSpPr>
            <a:spLocks noGrp="1" noChangeArrowheads="1"/>
          </p:cNvSpPr>
          <p:nvPr>
            <p:ph type="body" idx="1"/>
          </p:nvPr>
        </p:nvSpPr>
        <p:spPr>
          <a:xfrm>
            <a:off x="-152400" y="609600"/>
            <a:ext cx="9277350" cy="1616075"/>
          </a:xfrm>
        </p:spPr>
        <p:txBody>
          <a:bodyPr/>
          <a:lstStyle/>
          <a:p>
            <a:pPr marL="401638" indent="0" eaLnBrk="1" hangingPunct="1">
              <a:lnSpc>
                <a:spcPct val="90000"/>
              </a:lnSpc>
              <a:buFontTx/>
              <a:buNone/>
            </a:pPr>
            <a:r>
              <a:rPr lang="en-US" altLang="en-US" sz="3200" b="1" dirty="0" smtClean="0">
                <a:cs typeface="Times New Roman" panose="02020603050405020304" pitchFamily="18" charset="0"/>
              </a:rPr>
              <a:t>Feasibility Analysis Matrix </a:t>
            </a:r>
            <a:r>
              <a:rPr lang="en-US" altLang="en-US" sz="3200" dirty="0" smtClean="0">
                <a:cs typeface="Times New Roman" panose="02020603050405020304" pitchFamily="18" charset="0"/>
              </a:rPr>
              <a:t>– a tool used to rank candidate systems.</a:t>
            </a:r>
            <a:endParaRPr lang="en-US" altLang="en-US" sz="3200" dirty="0" smtClean="0"/>
          </a:p>
        </p:txBody>
      </p:sp>
      <p:sp>
        <p:nvSpPr>
          <p:cNvPr id="64516" name="Rectangle 4"/>
          <p:cNvSpPr>
            <a:spLocks noChangeArrowheads="1"/>
          </p:cNvSpPr>
          <p:nvPr/>
        </p:nvSpPr>
        <p:spPr bwMode="auto">
          <a:xfrm>
            <a:off x="1371600"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17" name="Rectangle 5"/>
          <p:cNvSpPr>
            <a:spLocks noChangeArrowheads="1"/>
          </p:cNvSpPr>
          <p:nvPr/>
        </p:nvSpPr>
        <p:spPr bwMode="auto">
          <a:xfrm>
            <a:off x="2573338"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18" name="Rectangle 6"/>
          <p:cNvSpPr>
            <a:spLocks noChangeArrowheads="1"/>
          </p:cNvSpPr>
          <p:nvPr/>
        </p:nvSpPr>
        <p:spPr bwMode="auto">
          <a:xfrm>
            <a:off x="4352925"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19" name="Rectangle 7"/>
          <p:cNvSpPr>
            <a:spLocks noChangeArrowheads="1"/>
          </p:cNvSpPr>
          <p:nvPr/>
        </p:nvSpPr>
        <p:spPr bwMode="auto">
          <a:xfrm>
            <a:off x="6132513"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20" name="Rectangle 8"/>
          <p:cNvSpPr>
            <a:spLocks noChangeArrowheads="1"/>
          </p:cNvSpPr>
          <p:nvPr/>
        </p:nvSpPr>
        <p:spPr bwMode="auto">
          <a:xfrm>
            <a:off x="7912100"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21" name="Rectangle 11"/>
          <p:cNvSpPr>
            <a:spLocks noChangeArrowheads="1"/>
          </p:cNvSpPr>
          <p:nvPr/>
        </p:nvSpPr>
        <p:spPr bwMode="auto">
          <a:xfrm>
            <a:off x="1384300" y="6351588"/>
            <a:ext cx="65405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22" name="Rectangle 12"/>
          <p:cNvSpPr>
            <a:spLocks noChangeArrowheads="1"/>
          </p:cNvSpPr>
          <p:nvPr/>
        </p:nvSpPr>
        <p:spPr bwMode="auto">
          <a:xfrm>
            <a:off x="6132513" y="6364288"/>
            <a:ext cx="12700" cy="12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23" name="Rectangle 13"/>
          <p:cNvSpPr>
            <a:spLocks noChangeArrowheads="1"/>
          </p:cNvSpPr>
          <p:nvPr/>
        </p:nvSpPr>
        <p:spPr bwMode="auto">
          <a:xfrm>
            <a:off x="7924800" y="5595938"/>
            <a:ext cx="12700" cy="12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4524" name="Rectangle 14"/>
          <p:cNvSpPr>
            <a:spLocks noChangeArrowheads="1"/>
          </p:cNvSpPr>
          <p:nvPr/>
        </p:nvSpPr>
        <p:spPr bwMode="auto">
          <a:xfrm>
            <a:off x="7924800" y="6351588"/>
            <a:ext cx="12700" cy="12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graphicFrame>
        <p:nvGraphicFramePr>
          <p:cNvPr id="106618" name="Group 122"/>
          <p:cNvGraphicFramePr>
            <a:graphicFrameLocks noGrp="1"/>
          </p:cNvGraphicFramePr>
          <p:nvPr>
            <p:extLst>
              <p:ext uri="{D42A27DB-BD31-4B8C-83A1-F6EECF244321}">
                <p14:modId xmlns:p14="http://schemas.microsoft.com/office/powerpoint/2010/main" val="789626080"/>
              </p:ext>
            </p:extLst>
          </p:nvPr>
        </p:nvGraphicFramePr>
        <p:xfrm>
          <a:off x="38100" y="1752601"/>
          <a:ext cx="9086850" cy="4424364"/>
        </p:xfrm>
        <a:graphic>
          <a:graphicData uri="http://schemas.openxmlformats.org/drawingml/2006/table">
            <a:tbl>
              <a:tblPr/>
              <a:tblGrid>
                <a:gridCol w="2438400"/>
                <a:gridCol w="1371600"/>
                <a:gridCol w="1676400"/>
                <a:gridCol w="1731963"/>
                <a:gridCol w="1868487"/>
              </a:tblGrid>
              <a:tr h="472740">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1" i="0" u="none" strike="noStrike" cap="none" normalizeH="0" baseline="0" smtClean="0">
                          <a:ln>
                            <a:noFill/>
                          </a:ln>
                          <a:solidFill>
                            <a:schemeClr val="tx1"/>
                          </a:solidFill>
                          <a:effectLst/>
                          <a:latin typeface="Arial Narrow" pitchFamily="34" charset="0"/>
                        </a:rPr>
                        <a:t>Weighting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1" i="0" u="none" strike="noStrike" cap="none" normalizeH="0" baseline="0" smtClean="0">
                          <a:ln>
                            <a:noFill/>
                          </a:ln>
                          <a:solidFill>
                            <a:schemeClr val="tx1"/>
                          </a:solidFill>
                          <a:effectLst/>
                          <a:latin typeface="Arial Narrow" pitchFamily="34" charset="0"/>
                        </a:rPr>
                        <a:t>Candidate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1" i="0" u="none" strike="noStrike" cap="none" normalizeH="0" baseline="0" smtClean="0">
                          <a:ln>
                            <a:noFill/>
                          </a:ln>
                          <a:solidFill>
                            <a:schemeClr val="tx1"/>
                          </a:solidFill>
                          <a:effectLst/>
                          <a:latin typeface="Arial Narrow" pitchFamily="34" charset="0"/>
                        </a:rPr>
                        <a:t>Candidate 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1" i="0" u="none" strike="noStrike" cap="none" normalizeH="0" baseline="0" smtClean="0">
                          <a:ln>
                            <a:noFill/>
                          </a:ln>
                          <a:solidFill>
                            <a:schemeClr val="tx1"/>
                          </a:solidFill>
                          <a:effectLst/>
                          <a:latin typeface="Arial Narrow" pitchFamily="34" charset="0"/>
                        </a:rPr>
                        <a:t>Candidate 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72740">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Description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11378">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Operational Feasibility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2740">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Cultural Feasibility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28424">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Technical Feasibility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72740">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Schedule Feasibility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28424">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Economic Feasibility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2740">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Legal Feasibility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92438">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Ranking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endParaRPr kumimoji="0" lang="en-US" sz="2000" b="0"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4587" name="Rectangle 57"/>
          <p:cNvSpPr>
            <a:spLocks noGrp="1" noChangeArrowheads="1"/>
          </p:cNvSpPr>
          <p:nvPr>
            <p:ph type="title"/>
          </p:nvPr>
        </p:nvSpPr>
        <p:spPr>
          <a:xfrm>
            <a:off x="548822" y="108647"/>
            <a:ext cx="8043333" cy="694627"/>
          </a:xfrm>
        </p:spPr>
        <p:txBody>
          <a:bodyPr/>
          <a:lstStyle/>
          <a:p>
            <a:pPr eaLnBrk="1" hangingPunct="1"/>
            <a:r>
              <a:rPr lang="en-US" altLang="en-US" b="1" dirty="0" smtClean="0"/>
              <a:t>Feasibility Analysis Matrix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C8A8B072-5EAB-46A9-833C-E8EE18807750}" type="slidenum">
              <a:rPr lang="en-US" altLang="en-US" sz="1400" smtClean="0">
                <a:solidFill>
                  <a:schemeClr val="bg1"/>
                </a:solidFill>
              </a:rPr>
              <a:pPr>
                <a:spcBef>
                  <a:spcPct val="0"/>
                </a:spcBef>
                <a:buClrTx/>
                <a:buFontTx/>
                <a:buNone/>
              </a:pPr>
              <a:t>13</a:t>
            </a:fld>
            <a:endParaRPr lang="en-US" altLang="en-US" sz="1400" smtClean="0">
              <a:solidFill>
                <a:schemeClr val="bg1"/>
              </a:solidFill>
            </a:endParaRPr>
          </a:p>
        </p:txBody>
      </p:sp>
      <p:sp>
        <p:nvSpPr>
          <p:cNvPr id="66563" name="Rectangle 2"/>
          <p:cNvSpPr>
            <a:spLocks noChangeArrowheads="1"/>
          </p:cNvSpPr>
          <p:nvPr/>
        </p:nvSpPr>
        <p:spPr bwMode="auto">
          <a:xfrm>
            <a:off x="2657475" y="990600"/>
            <a:ext cx="6400800" cy="5638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6564" name="Rectangle 3"/>
          <p:cNvSpPr>
            <a:spLocks noGrp="1" noChangeArrowheads="1"/>
          </p:cNvSpPr>
          <p:nvPr>
            <p:ph type="title"/>
          </p:nvPr>
        </p:nvSpPr>
        <p:spPr/>
        <p:txBody>
          <a:bodyPr/>
          <a:lstStyle/>
          <a:p>
            <a:pPr eaLnBrk="1" hangingPunct="1"/>
            <a:r>
              <a:rPr lang="en-US" altLang="en-US" smtClean="0"/>
              <a:t>Sample Feasibility Analysis Matrix</a:t>
            </a:r>
            <a:endParaRPr lang="en-US" altLang="en-US" sz="4000" b="1" smtClean="0"/>
          </a:p>
        </p:txBody>
      </p:sp>
      <p:grpSp>
        <p:nvGrpSpPr>
          <p:cNvPr id="66565" name="Group 4"/>
          <p:cNvGrpSpPr>
            <a:grpSpLocks/>
          </p:cNvGrpSpPr>
          <p:nvPr/>
        </p:nvGrpSpPr>
        <p:grpSpPr bwMode="auto">
          <a:xfrm>
            <a:off x="57150" y="800100"/>
            <a:ext cx="9086850" cy="5845175"/>
            <a:chOff x="36" y="504"/>
            <a:chExt cx="5724" cy="3682"/>
          </a:xfrm>
        </p:grpSpPr>
        <p:sp>
          <p:nvSpPr>
            <p:cNvPr id="66566" name="Rectangle 5"/>
            <p:cNvSpPr>
              <a:spLocks noChangeArrowheads="1"/>
            </p:cNvSpPr>
            <p:nvPr/>
          </p:nvSpPr>
          <p:spPr bwMode="auto">
            <a:xfrm>
              <a:off x="72" y="516"/>
              <a:ext cx="1632" cy="3660"/>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6567" name="Text Box 6"/>
            <p:cNvSpPr txBox="1">
              <a:spLocks noChangeArrowheads="1"/>
            </p:cNvSpPr>
            <p:nvPr/>
          </p:nvSpPr>
          <p:spPr bwMode="auto">
            <a:xfrm>
              <a:off x="36" y="517"/>
              <a:ext cx="1680" cy="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65000"/>
                </a:lnSpc>
                <a:spcBef>
                  <a:spcPct val="0"/>
                </a:spcBef>
                <a:buClrTx/>
                <a:buFontTx/>
                <a:buNone/>
              </a:pPr>
              <a:r>
                <a:rPr lang="en-US" altLang="en-US" sz="1200" b="1">
                  <a:latin typeface="Times New Roman" panose="02020603050405020304" pitchFamily="18" charset="0"/>
                </a:rPr>
                <a:t>Feasibility Criteria</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Operational Feasibility</a:t>
              </a: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Functionality. </a:t>
              </a:r>
              <a:r>
                <a:rPr lang="en-US" altLang="en-US" sz="1200">
                  <a:latin typeface="Times New Roman" panose="02020603050405020304" pitchFamily="18" charset="0"/>
                </a:rPr>
                <a:t>A description of to what degree the candidate would benefit the organization and how well the system would work.</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Political. A description of how well received this solution would be from both user management, user, and organization perspective.</a:t>
              </a: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Technical Feaasibility</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Technology.</a:t>
              </a:r>
              <a:r>
                <a:rPr lang="en-US" altLang="en-US" sz="1200">
                  <a:latin typeface="Times New Roman" panose="02020603050405020304" pitchFamily="18" charset="0"/>
                </a:rPr>
                <a:t>  An assessment of the maturity, availability (or ability to acquire), and desirability of the computer technology needed to support this candidate.</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Expertise.</a:t>
              </a:r>
              <a:r>
                <a:rPr lang="en-US" altLang="en-US" sz="1200">
                  <a:latin typeface="Times New Roman" panose="02020603050405020304" pitchFamily="18" charset="0"/>
                </a:rPr>
                <a:t> An assessment of the technical expertise needed to develop, operate, and maintain the candidate system.</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Economic Feasibility</a:t>
              </a: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Cost to develop:</a:t>
              </a: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Payback period (discounted):</a:t>
              </a: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Net present value:</a:t>
              </a: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r>
                <a:rPr lang="en-US" altLang="en-US" sz="1200" b="1">
                  <a:latin typeface="Times New Roman" panose="02020603050405020304" pitchFamily="18" charset="0"/>
                </a:rPr>
                <a:t>Detailed calculations:</a:t>
              </a:r>
            </a:p>
            <a:p>
              <a:pP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Schedule Feasibility</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An assessment of how long the solution will take to design and implement.</a:t>
              </a: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Ranking</a:t>
              </a:r>
            </a:p>
          </p:txBody>
        </p:sp>
        <p:sp>
          <p:nvSpPr>
            <p:cNvPr id="66568" name="Rectangle 7"/>
            <p:cNvSpPr>
              <a:spLocks noChangeArrowheads="1"/>
            </p:cNvSpPr>
            <p:nvPr/>
          </p:nvSpPr>
          <p:spPr bwMode="auto">
            <a:xfrm>
              <a:off x="1704" y="516"/>
              <a:ext cx="3996" cy="118"/>
            </a:xfrm>
            <a:prstGeom prst="rect">
              <a:avLst/>
            </a:prstGeom>
            <a:solidFill>
              <a:schemeClr val="hlink"/>
            </a:solidFill>
            <a:ln w="9525">
              <a:solidFill>
                <a:schemeClr val="tx1"/>
              </a:solidFill>
              <a:miter lim="800000"/>
              <a:headEnd/>
              <a:tailEnd/>
            </a:ln>
          </p:spPr>
          <p:txBody>
            <a:bodyPr wrap="none" anchor="ct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endParaRPr lang="en-US" altLang="en-US" sz="2400">
                <a:latin typeface="Times New Roman" panose="02020603050405020304" pitchFamily="18" charset="0"/>
              </a:endParaRPr>
            </a:p>
          </p:txBody>
        </p:sp>
        <p:sp>
          <p:nvSpPr>
            <p:cNvPr id="66569" name="Rectangle 8"/>
            <p:cNvSpPr>
              <a:spLocks noChangeArrowheads="1"/>
            </p:cNvSpPr>
            <p:nvPr/>
          </p:nvSpPr>
          <p:spPr bwMode="auto">
            <a:xfrm>
              <a:off x="72" y="516"/>
              <a:ext cx="5628" cy="3666"/>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66570" name="Line 9"/>
            <p:cNvSpPr>
              <a:spLocks noChangeShapeType="1"/>
            </p:cNvSpPr>
            <p:nvPr/>
          </p:nvSpPr>
          <p:spPr bwMode="auto">
            <a:xfrm flipV="1">
              <a:off x="3192" y="516"/>
              <a:ext cx="0" cy="36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1" name="Line 10"/>
            <p:cNvSpPr>
              <a:spLocks noChangeShapeType="1"/>
            </p:cNvSpPr>
            <p:nvPr/>
          </p:nvSpPr>
          <p:spPr bwMode="auto">
            <a:xfrm flipV="1">
              <a:off x="4456" y="504"/>
              <a:ext cx="0" cy="36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2" name="Line 11"/>
            <p:cNvSpPr>
              <a:spLocks noChangeShapeType="1"/>
            </p:cNvSpPr>
            <p:nvPr/>
          </p:nvSpPr>
          <p:spPr bwMode="auto">
            <a:xfrm flipH="1">
              <a:off x="72" y="636"/>
              <a:ext cx="18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3" name="Line 12"/>
            <p:cNvSpPr>
              <a:spLocks noChangeShapeType="1"/>
            </p:cNvSpPr>
            <p:nvPr/>
          </p:nvSpPr>
          <p:spPr bwMode="auto">
            <a:xfrm flipH="1">
              <a:off x="72" y="1548"/>
              <a:ext cx="56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4" name="Line 13"/>
            <p:cNvSpPr>
              <a:spLocks noChangeShapeType="1"/>
            </p:cNvSpPr>
            <p:nvPr/>
          </p:nvSpPr>
          <p:spPr bwMode="auto">
            <a:xfrm flipH="1">
              <a:off x="72" y="2752"/>
              <a:ext cx="56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4"/>
            <p:cNvSpPr>
              <a:spLocks noChangeShapeType="1"/>
            </p:cNvSpPr>
            <p:nvPr/>
          </p:nvSpPr>
          <p:spPr bwMode="auto">
            <a:xfrm flipH="1">
              <a:off x="44" y="3648"/>
              <a:ext cx="56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5"/>
            <p:cNvSpPr>
              <a:spLocks noChangeShapeType="1"/>
            </p:cNvSpPr>
            <p:nvPr/>
          </p:nvSpPr>
          <p:spPr bwMode="auto">
            <a:xfrm flipH="1">
              <a:off x="72" y="4032"/>
              <a:ext cx="56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6"/>
            <p:cNvSpPr>
              <a:spLocks noChangeShapeType="1"/>
            </p:cNvSpPr>
            <p:nvPr/>
          </p:nvSpPr>
          <p:spPr bwMode="auto">
            <a:xfrm flipV="1">
              <a:off x="1968" y="520"/>
              <a:ext cx="0" cy="36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578" name="Text Box 17"/>
            <p:cNvSpPr txBox="1">
              <a:spLocks noChangeArrowheads="1"/>
            </p:cNvSpPr>
            <p:nvPr/>
          </p:nvSpPr>
          <p:spPr bwMode="auto">
            <a:xfrm>
              <a:off x="1940" y="517"/>
              <a:ext cx="1332" cy="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65000"/>
                </a:lnSpc>
                <a:spcBef>
                  <a:spcPct val="0"/>
                </a:spcBef>
                <a:buClrTx/>
                <a:buFontTx/>
                <a:buNone/>
              </a:pPr>
              <a:r>
                <a:rPr lang="en-US" altLang="en-US" sz="1200" b="1">
                  <a:latin typeface="Times New Roman" panose="02020603050405020304" pitchFamily="18" charset="0"/>
                </a:rPr>
                <a:t>Candidate 1</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Only supports Member Services requirements and current business processes would have to be modified to take advantage of software functionality.</a:t>
              </a: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60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Current production release of Platinum Plus package is version 1.0 and has only been on the market for 6 weeks. Maturity of product is a risk and company charges an additional monthly fee for technical support.</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Required to hire or train C++ expertise to perform modifications for integration requirements.</a:t>
              </a: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50</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$350,000.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4.5 years.</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$210,000.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See Attachment A.</a:t>
              </a: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60</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Less than 3 months.</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95</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60.5</a:t>
              </a:r>
              <a:endParaRPr lang="en-US" altLang="en-US" sz="1200">
                <a:latin typeface="Times New Roman" panose="02020603050405020304" pitchFamily="18" charset="0"/>
              </a:endParaRPr>
            </a:p>
          </p:txBody>
        </p:sp>
        <p:sp>
          <p:nvSpPr>
            <p:cNvPr id="66579" name="Text Box 18"/>
            <p:cNvSpPr txBox="1">
              <a:spLocks noChangeArrowheads="1"/>
            </p:cNvSpPr>
            <p:nvPr/>
          </p:nvSpPr>
          <p:spPr bwMode="auto">
            <a:xfrm>
              <a:off x="3164" y="520"/>
              <a:ext cx="1332" cy="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65000"/>
                </a:lnSpc>
                <a:spcBef>
                  <a:spcPct val="0"/>
                </a:spcBef>
                <a:buClrTx/>
                <a:buFontTx/>
                <a:buNone/>
              </a:pPr>
              <a:r>
                <a:rPr lang="en-US" altLang="en-US" sz="1200" b="1">
                  <a:latin typeface="Times New Roman" panose="02020603050405020304" pitchFamily="18" charset="0"/>
                </a:rPr>
                <a:t>Candidate 2</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Fully supports user required functionality.</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100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Although current technical staff has only Powerbuilder experience, the senior analysts who saw the MS Visual Basic demonstration and presentation have agreed the transition will be simple and finding experienced VB programmers will be easier than finding Powerbuilder programmers and at a much cheaper cost.</a:t>
              </a:r>
            </a:p>
            <a:p>
              <a:pPr eaLnBrk="1" hangingPunct="1">
                <a:lnSpc>
                  <a:spcPct val="65000"/>
                </a:lnSpc>
                <a:spcBef>
                  <a:spcPct val="0"/>
                </a:spcBef>
                <a:buClrTx/>
                <a:buFontTx/>
                <a:buNone/>
              </a:pPr>
              <a:r>
                <a:rPr lang="en-US" altLang="en-US" sz="1200">
                  <a:latin typeface="Times New Roman" panose="02020603050405020304" pitchFamily="18" charset="0"/>
                </a:rPr>
                <a:t>MS Visual Basic is a mature technology based on version number.</a:t>
              </a:r>
            </a:p>
            <a:p>
              <a:pPr algn="ctr" eaLnBrk="1" hangingPunct="1">
                <a:lnSpc>
                  <a:spcPct val="65000"/>
                </a:lnSpc>
                <a:spcBef>
                  <a:spcPct val="0"/>
                </a:spcBef>
                <a:buClrTx/>
                <a:buFontTx/>
                <a:buNone/>
              </a:pPr>
              <a:r>
                <a:rPr lang="en-US" altLang="en-US" sz="1200" b="1">
                  <a:latin typeface="Times New Roman" panose="02020603050405020304" pitchFamily="18" charset="0"/>
                </a:rPr>
                <a:t>Score: 95</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$418,040.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3.5 years.</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$306,748.</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See Attachment A.</a:t>
              </a: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85</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9-12 months.</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80</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92</a:t>
              </a:r>
              <a:endParaRPr lang="en-US" altLang="en-US" sz="1200">
                <a:latin typeface="Times New Roman" panose="02020603050405020304" pitchFamily="18" charset="0"/>
              </a:endParaRPr>
            </a:p>
          </p:txBody>
        </p:sp>
        <p:sp>
          <p:nvSpPr>
            <p:cNvPr id="66580" name="Text Box 19"/>
            <p:cNvSpPr txBox="1">
              <a:spLocks noChangeArrowheads="1"/>
            </p:cNvSpPr>
            <p:nvPr/>
          </p:nvSpPr>
          <p:spPr bwMode="auto">
            <a:xfrm>
              <a:off x="4428" y="520"/>
              <a:ext cx="1332" cy="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65000"/>
                </a:lnSpc>
                <a:spcBef>
                  <a:spcPct val="0"/>
                </a:spcBef>
                <a:buClrTx/>
                <a:buFontTx/>
                <a:buNone/>
              </a:pPr>
              <a:r>
                <a:rPr lang="en-US" altLang="en-US" sz="1200" b="1">
                  <a:latin typeface="Times New Roman" panose="02020603050405020304" pitchFamily="18" charset="0"/>
                </a:rPr>
                <a:t>Candidate 3</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Same as candidate 2.</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100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Although current technical staff is comfortable with Powerbuilder, management is concerned with recent acquisition of Powerbuilder by Sybase Inc.</a:t>
              </a:r>
              <a:br>
                <a:rPr lang="en-US" altLang="en-US" sz="1200">
                  <a:latin typeface="Times New Roman" panose="02020603050405020304" pitchFamily="18" charset="0"/>
                </a:rPr>
              </a:br>
              <a:r>
                <a:rPr lang="en-US" altLang="en-US" sz="1200">
                  <a:latin typeface="Times New Roman" panose="02020603050405020304" pitchFamily="18" charset="0"/>
                </a:rPr>
                <a:t>MS SQL Server is a current company standard and competes with SYBASE in the client/server DBMS market. Because of this we have no guarantee future versions of Powerbuilder will “play well” with out current SQL Server.</a:t>
              </a:r>
            </a:p>
            <a:p>
              <a:pPr algn="ctr" eaLnBrk="1" hangingPunct="1">
                <a:lnSpc>
                  <a:spcPct val="65000"/>
                </a:lnSpc>
                <a:spcBef>
                  <a:spcPct val="0"/>
                </a:spcBef>
                <a:buClrTx/>
                <a:buFontTx/>
                <a:buNone/>
              </a:pPr>
              <a:r>
                <a:rPr lang="en-US" altLang="en-US" sz="1200" b="1">
                  <a:latin typeface="Times New Roman" panose="02020603050405020304" pitchFamily="18" charset="0"/>
                </a:rPr>
                <a:t>Score: 60</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$400.000.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3.3 years.</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Approximately $325,500.</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See Attachment A.</a:t>
              </a: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90</a:t>
              </a: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r>
                <a:rPr lang="en-US" altLang="en-US" sz="1200">
                  <a:latin typeface="Times New Roman" panose="02020603050405020304" pitchFamily="18" charset="0"/>
                </a:rPr>
                <a:t>9-12 months.</a:t>
              </a:r>
            </a:p>
            <a:p>
              <a:pPr eaLnBrk="1" hangingPunct="1">
                <a:lnSpc>
                  <a:spcPct val="65000"/>
                </a:lnSpc>
                <a:spcBef>
                  <a:spcPct val="0"/>
                </a:spcBef>
                <a:buClrTx/>
                <a:buFontTx/>
                <a:buNone/>
              </a:pPr>
              <a:endParaRPr lang="en-US" altLang="en-US" sz="1200">
                <a:latin typeface="Times New Roman" panose="02020603050405020304" pitchFamily="18" charset="0"/>
              </a:endParaRPr>
            </a:p>
            <a:p>
              <a:pPr eaLnBrk="1" hangingPunct="1">
                <a:lnSpc>
                  <a:spcPct val="65000"/>
                </a:lnSpc>
                <a:spcBef>
                  <a:spcPct val="0"/>
                </a:spcBef>
                <a:buClrTx/>
                <a:buFontTx/>
                <a:buNone/>
              </a:pPr>
              <a:endParaRPr lang="en-US" altLang="en-US" sz="1200">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Score: 85</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85</a:t>
              </a:r>
              <a:endParaRPr lang="en-US" altLang="en-US" sz="1200">
                <a:latin typeface="Times New Roman" panose="02020603050405020304" pitchFamily="18" charset="0"/>
              </a:endParaRPr>
            </a:p>
          </p:txBody>
        </p:sp>
        <p:sp>
          <p:nvSpPr>
            <p:cNvPr id="66581" name="Text Box 20"/>
            <p:cNvSpPr txBox="1">
              <a:spLocks noChangeArrowheads="1"/>
            </p:cNvSpPr>
            <p:nvPr/>
          </p:nvSpPr>
          <p:spPr bwMode="auto">
            <a:xfrm>
              <a:off x="1648" y="520"/>
              <a:ext cx="384" cy="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65000"/>
                </a:lnSpc>
                <a:spcBef>
                  <a:spcPct val="0"/>
                </a:spcBef>
                <a:buClrTx/>
                <a:buFontTx/>
                <a:buNone/>
              </a:pPr>
              <a:r>
                <a:rPr lang="en-US" altLang="en-US" sz="1200" b="1">
                  <a:latin typeface="Times New Roman" panose="02020603050405020304" pitchFamily="18" charset="0"/>
                </a:rPr>
                <a:t>Wt.</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30%</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30%</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30%</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10%</a:t>
              </a: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endParaRPr lang="en-US" altLang="en-US" sz="1200" b="1">
                <a:latin typeface="Times New Roman" panose="02020603050405020304" pitchFamily="18" charset="0"/>
              </a:endParaRPr>
            </a:p>
            <a:p>
              <a:pPr algn="ctr" eaLnBrk="1" hangingPunct="1">
                <a:lnSpc>
                  <a:spcPct val="65000"/>
                </a:lnSpc>
                <a:spcBef>
                  <a:spcPct val="0"/>
                </a:spcBef>
                <a:buClrTx/>
                <a:buFontTx/>
                <a:buNone/>
              </a:pPr>
              <a:r>
                <a:rPr lang="en-US" altLang="en-US" sz="1200" b="1">
                  <a:latin typeface="Times New Roman" panose="02020603050405020304" pitchFamily="18" charset="0"/>
                </a:rPr>
                <a:t>100%</a:t>
              </a:r>
              <a:endParaRPr lang="en-US" altLang="en-US" sz="12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88A1AF54-6C95-4F06-9EE9-2CA2EC2DDEBC}" type="slidenum">
              <a:rPr lang="en-US" altLang="en-US" sz="1400" smtClean="0">
                <a:solidFill>
                  <a:schemeClr val="bg1"/>
                </a:solidFill>
              </a:rPr>
              <a:pPr>
                <a:spcBef>
                  <a:spcPct val="0"/>
                </a:spcBef>
                <a:buClrTx/>
                <a:buFontTx/>
                <a:buNone/>
              </a:pPr>
              <a:t>14</a:t>
            </a:fld>
            <a:endParaRPr lang="en-US" altLang="en-US" sz="1400" smtClean="0">
              <a:solidFill>
                <a:schemeClr val="bg1"/>
              </a:solidFill>
            </a:endParaRPr>
          </a:p>
        </p:txBody>
      </p:sp>
      <p:sp>
        <p:nvSpPr>
          <p:cNvPr id="16387" name="Rectangle 2"/>
          <p:cNvSpPr>
            <a:spLocks noGrp="1" noChangeArrowheads="1"/>
          </p:cNvSpPr>
          <p:nvPr>
            <p:ph type="title"/>
          </p:nvPr>
        </p:nvSpPr>
        <p:spPr>
          <a:xfrm>
            <a:off x="-152400" y="108647"/>
            <a:ext cx="9296400" cy="881953"/>
          </a:xfrm>
        </p:spPr>
        <p:txBody>
          <a:bodyPr/>
          <a:lstStyle/>
          <a:p>
            <a:pPr eaLnBrk="1" hangingPunct="1"/>
            <a:r>
              <a:rPr lang="en-US" altLang="en-US" b="1" dirty="0" smtClean="0"/>
              <a:t>Cost-Benefit Analysis Techniques</a:t>
            </a:r>
          </a:p>
        </p:txBody>
      </p:sp>
      <p:sp>
        <p:nvSpPr>
          <p:cNvPr id="16388" name="Rectangle 3"/>
          <p:cNvSpPr>
            <a:spLocks noGrp="1" noChangeArrowheads="1"/>
          </p:cNvSpPr>
          <p:nvPr>
            <p:ph type="body" idx="1"/>
          </p:nvPr>
        </p:nvSpPr>
        <p:spPr>
          <a:xfrm>
            <a:off x="0" y="762000"/>
            <a:ext cx="9144000" cy="5467350"/>
          </a:xfrm>
        </p:spPr>
        <p:txBody>
          <a:bodyPr/>
          <a:lstStyle/>
          <a:p>
            <a:pPr eaLnBrk="1" hangingPunct="1">
              <a:buFontTx/>
              <a:buNone/>
            </a:pPr>
            <a:r>
              <a:rPr lang="en-US" altLang="en-US" sz="2800" b="1" dirty="0" smtClean="0">
                <a:solidFill>
                  <a:srgbClr val="3F3070"/>
                </a:solidFill>
              </a:rPr>
              <a:t>Costs:</a:t>
            </a:r>
          </a:p>
          <a:p>
            <a:pPr eaLnBrk="1" hangingPunct="1"/>
            <a:r>
              <a:rPr lang="en-US" altLang="en-US" sz="2800" dirty="0" smtClean="0"/>
              <a:t>Development costs are one time costs that will not recur after the project has been completed.</a:t>
            </a:r>
          </a:p>
          <a:p>
            <a:pPr eaLnBrk="1" hangingPunct="1"/>
            <a:r>
              <a:rPr lang="en-US" altLang="en-US" sz="2800" dirty="0" smtClean="0"/>
              <a:t>Operating costs are costs that tend to recur throughout the lifetime of the system. Such costs can be classified as:</a:t>
            </a:r>
          </a:p>
          <a:p>
            <a:pPr lvl="1" eaLnBrk="1" hangingPunct="1"/>
            <a:r>
              <a:rPr lang="en-US" altLang="en-US" sz="2400" dirty="0" smtClean="0"/>
              <a:t>Fixed costs — occur at regular intervals but at relatively fixed rates.</a:t>
            </a:r>
          </a:p>
          <a:p>
            <a:pPr lvl="1" eaLnBrk="1" hangingPunct="1"/>
            <a:r>
              <a:rPr lang="en-US" altLang="en-US" sz="2400" dirty="0" smtClean="0"/>
              <a:t>Variable costs — occur in proportion to some usage factor.</a:t>
            </a:r>
          </a:p>
          <a:p>
            <a:pPr eaLnBrk="1" hangingPunct="1">
              <a:buFontTx/>
              <a:buNone/>
            </a:pPr>
            <a:r>
              <a:rPr lang="en-US" altLang="en-US" sz="2800" b="1" dirty="0" smtClean="0">
                <a:solidFill>
                  <a:srgbClr val="3F3070"/>
                </a:solidFill>
              </a:rPr>
              <a:t>Benefits:</a:t>
            </a:r>
          </a:p>
          <a:p>
            <a:pPr eaLnBrk="1" hangingPunct="1"/>
            <a:r>
              <a:rPr lang="en-US" altLang="en-US" sz="2800" dirty="0" smtClean="0"/>
              <a:t>Tangible benefits are those that can be easily quantified. </a:t>
            </a:r>
          </a:p>
          <a:p>
            <a:pPr eaLnBrk="1" hangingPunct="1"/>
            <a:r>
              <a:rPr lang="en-US" altLang="en-US" sz="2800" dirty="0" smtClean="0"/>
              <a:t>Intangible benefits are those benefits believed to be difficult or impossible to quantify.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2CBED5A3-C12A-4A8D-9076-955350C4F7DF}" type="slidenum">
              <a:rPr lang="en-US" altLang="en-US" sz="1400" smtClean="0">
                <a:solidFill>
                  <a:schemeClr val="bg1"/>
                </a:solidFill>
              </a:rPr>
              <a:pPr>
                <a:spcBef>
                  <a:spcPct val="0"/>
                </a:spcBef>
                <a:buClrTx/>
                <a:buFontTx/>
                <a:buNone/>
              </a:pPr>
              <a:t>15</a:t>
            </a:fld>
            <a:endParaRPr lang="en-US" altLang="en-US" sz="1400" smtClean="0">
              <a:solidFill>
                <a:schemeClr val="bg1"/>
              </a:solidFill>
            </a:endParaRPr>
          </a:p>
        </p:txBody>
      </p:sp>
      <p:sp>
        <p:nvSpPr>
          <p:cNvPr id="26627" name="Rectangle 3"/>
          <p:cNvSpPr>
            <a:spLocks noChangeArrowheads="1"/>
          </p:cNvSpPr>
          <p:nvPr/>
        </p:nvSpPr>
        <p:spPr bwMode="auto">
          <a:xfrm>
            <a:off x="1647825"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26628" name="Rectangle 5"/>
          <p:cNvSpPr>
            <a:spLocks noGrp="1" noChangeArrowheads="1"/>
          </p:cNvSpPr>
          <p:nvPr>
            <p:ph type="title"/>
          </p:nvPr>
        </p:nvSpPr>
        <p:spPr/>
        <p:txBody>
          <a:bodyPr/>
          <a:lstStyle/>
          <a:p>
            <a:pPr eaLnBrk="1" hangingPunct="1"/>
            <a:r>
              <a:rPr lang="en-US" altLang="en-US" smtClean="0"/>
              <a:t>Payback Analysis for a Project</a:t>
            </a:r>
          </a:p>
        </p:txBody>
      </p:sp>
      <p:pic>
        <p:nvPicPr>
          <p:cNvPr id="26629" name="Picture 6" descr="whi74173_1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52538"/>
            <a:ext cx="822960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3B80E1FA-0994-4096-9553-90F6CCDEF5ED}" type="slidenum">
              <a:rPr lang="en-US" altLang="en-US" sz="1400" smtClean="0">
                <a:solidFill>
                  <a:schemeClr val="bg1"/>
                </a:solidFill>
              </a:rPr>
              <a:pPr>
                <a:spcBef>
                  <a:spcPct val="0"/>
                </a:spcBef>
                <a:buClrTx/>
                <a:buFontTx/>
                <a:buNone/>
              </a:pPr>
              <a:t>16</a:t>
            </a:fld>
            <a:endParaRPr lang="en-US" altLang="en-US" sz="1400" smtClean="0">
              <a:solidFill>
                <a:schemeClr val="bg1"/>
              </a:solidFill>
            </a:endParaRPr>
          </a:p>
        </p:txBody>
      </p:sp>
      <p:sp>
        <p:nvSpPr>
          <p:cNvPr id="30723" name="Rectangle 3"/>
          <p:cNvSpPr>
            <a:spLocks noChangeArrowheads="1"/>
          </p:cNvSpPr>
          <p:nvPr/>
        </p:nvSpPr>
        <p:spPr bwMode="auto">
          <a:xfrm>
            <a:off x="171450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4400"/>
          </a:p>
        </p:txBody>
      </p:sp>
      <p:sp>
        <p:nvSpPr>
          <p:cNvPr id="30724" name="Rectangle 4"/>
          <p:cNvSpPr>
            <a:spLocks noGrp="1" noChangeArrowheads="1"/>
          </p:cNvSpPr>
          <p:nvPr>
            <p:ph type="body" idx="1"/>
          </p:nvPr>
        </p:nvSpPr>
        <p:spPr>
          <a:xfrm>
            <a:off x="1066800" y="1371600"/>
            <a:ext cx="7772400" cy="1022350"/>
          </a:xfrm>
          <a:noFill/>
        </p:spPr>
        <p:txBody>
          <a:bodyPr/>
          <a:lstStyle/>
          <a:p>
            <a:pPr marL="0" indent="0" eaLnBrk="1" hangingPunct="1">
              <a:lnSpc>
                <a:spcPct val="80000"/>
              </a:lnSpc>
              <a:buFontTx/>
              <a:buNone/>
            </a:pPr>
            <a:r>
              <a:rPr lang="en-US" altLang="en-US" sz="2400" b="1" smtClean="0"/>
              <a:t>Net present value</a:t>
            </a:r>
            <a:r>
              <a:rPr lang="en-US" altLang="en-US" sz="2400" smtClean="0"/>
              <a:t> – analysis technique that compares annual discounted costs and benefits of alternative solutions.</a:t>
            </a:r>
          </a:p>
        </p:txBody>
      </p:sp>
      <p:sp>
        <p:nvSpPr>
          <p:cNvPr id="30725" name="Rectangle 7"/>
          <p:cNvSpPr>
            <a:spLocks noGrp="1" noChangeArrowheads="1"/>
          </p:cNvSpPr>
          <p:nvPr>
            <p:ph type="title"/>
          </p:nvPr>
        </p:nvSpPr>
        <p:spPr/>
        <p:txBody>
          <a:bodyPr/>
          <a:lstStyle/>
          <a:p>
            <a:pPr eaLnBrk="1" hangingPunct="1"/>
            <a:r>
              <a:rPr lang="en-US" altLang="en-US" smtClean="0"/>
              <a:t>Net Present Value (NPV) Analysis</a:t>
            </a:r>
          </a:p>
        </p:txBody>
      </p:sp>
      <p:pic>
        <p:nvPicPr>
          <p:cNvPr id="30726" name="Picture 8" descr="whi74173_1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0463"/>
            <a:ext cx="822960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1991872E-4A65-4515-B4C2-AB6E5D01F890}" type="slidenum">
              <a:rPr lang="en-US" altLang="en-US" sz="1400" smtClean="0">
                <a:solidFill>
                  <a:schemeClr val="bg1"/>
                </a:solidFill>
              </a:rPr>
              <a:pPr>
                <a:spcBef>
                  <a:spcPct val="0"/>
                </a:spcBef>
                <a:buClrTx/>
                <a:buFontTx/>
                <a:buNone/>
              </a:pPr>
              <a:t>17</a:t>
            </a:fld>
            <a:endParaRPr lang="en-US" altLang="en-US" sz="1400" smtClean="0">
              <a:solidFill>
                <a:schemeClr val="bg1"/>
              </a:solidFill>
            </a:endParaRPr>
          </a:p>
        </p:txBody>
      </p:sp>
      <p:sp>
        <p:nvSpPr>
          <p:cNvPr id="28675" name="Rectangle 2"/>
          <p:cNvSpPr>
            <a:spLocks noGrp="1" noChangeArrowheads="1"/>
          </p:cNvSpPr>
          <p:nvPr>
            <p:ph type="title"/>
          </p:nvPr>
        </p:nvSpPr>
        <p:spPr>
          <a:xfrm>
            <a:off x="0" y="152400"/>
            <a:ext cx="9067800" cy="684544"/>
          </a:xfrm>
        </p:spPr>
        <p:txBody>
          <a:bodyPr/>
          <a:lstStyle/>
          <a:p>
            <a:pPr eaLnBrk="1" hangingPunct="1"/>
            <a:r>
              <a:rPr lang="en-US" altLang="en-US" dirty="0" smtClean="0"/>
              <a:t>Return-on-Investment Analysis (ROI)</a:t>
            </a:r>
          </a:p>
        </p:txBody>
      </p:sp>
      <p:sp>
        <p:nvSpPr>
          <p:cNvPr id="28676" name="Rectangle 3"/>
          <p:cNvSpPr>
            <a:spLocks noGrp="1" noChangeArrowheads="1"/>
          </p:cNvSpPr>
          <p:nvPr>
            <p:ph type="body" idx="1"/>
          </p:nvPr>
        </p:nvSpPr>
        <p:spPr>
          <a:xfrm>
            <a:off x="0" y="836944"/>
            <a:ext cx="9067800" cy="5716256"/>
          </a:xfrm>
        </p:spPr>
        <p:txBody>
          <a:bodyPr/>
          <a:lstStyle/>
          <a:p>
            <a:pPr marL="0" indent="0" eaLnBrk="1" hangingPunct="1">
              <a:lnSpc>
                <a:spcPct val="80000"/>
              </a:lnSpc>
              <a:buFontTx/>
              <a:buNone/>
            </a:pPr>
            <a:r>
              <a:rPr lang="en-US" altLang="en-US" sz="4000" b="1" dirty="0" smtClean="0"/>
              <a:t>Return-on-Investment (ROI) analysis</a:t>
            </a:r>
            <a:r>
              <a:rPr lang="en-US" altLang="en-US" sz="4000" dirty="0" smtClean="0"/>
              <a:t> – a technique that compares the lifetime profitability of alternative solutions.</a:t>
            </a:r>
            <a:endParaRPr lang="en-US" altLang="en-US" sz="3200" dirty="0" smtClean="0"/>
          </a:p>
          <a:p>
            <a:pPr lvl="1" eaLnBrk="1" hangingPunct="1">
              <a:lnSpc>
                <a:spcPct val="80000"/>
              </a:lnSpc>
              <a:buFontTx/>
              <a:buNone/>
            </a:pPr>
            <a:r>
              <a:rPr lang="en-US" altLang="en-US" sz="3200" dirty="0" smtClean="0"/>
              <a:t>	The ROI for a solution or project is a percentage rate that measures the relationship between the amount the business gets back from an investment and the amount invested.</a:t>
            </a:r>
            <a:endParaRPr lang="en-US" altLang="en-US" sz="4000" dirty="0" smtClean="0"/>
          </a:p>
          <a:p>
            <a:pPr marL="0" indent="0" eaLnBrk="1" hangingPunct="1">
              <a:lnSpc>
                <a:spcPct val="80000"/>
              </a:lnSpc>
              <a:buFontTx/>
              <a:buNone/>
            </a:pPr>
            <a:r>
              <a:rPr lang="en-US" altLang="en-US" sz="3600" b="1" dirty="0" smtClean="0"/>
              <a:t>Lifetime ROI</a:t>
            </a:r>
            <a:r>
              <a:rPr lang="en-US" altLang="en-US" sz="3600" dirty="0" smtClean="0"/>
              <a:t> =	</a:t>
            </a:r>
            <a:br>
              <a:rPr lang="en-US" altLang="en-US" sz="3600" dirty="0" smtClean="0"/>
            </a:br>
            <a:r>
              <a:rPr lang="en-US" altLang="en-US" sz="3600" dirty="0" smtClean="0"/>
              <a:t>(estimated lifetime benefits – estimated lifetime costs) / estimated lifetime costs</a:t>
            </a:r>
            <a:endParaRPr lang="en-US" altLang="en-US" sz="4000" dirty="0" smtClean="0"/>
          </a:p>
          <a:p>
            <a:pPr marL="0" indent="0" eaLnBrk="1" hangingPunct="1">
              <a:lnSpc>
                <a:spcPct val="80000"/>
              </a:lnSpc>
              <a:buFontTx/>
              <a:buNone/>
            </a:pPr>
            <a:r>
              <a:rPr lang="en-US" altLang="en-US" sz="3600" b="1" dirty="0" smtClean="0"/>
              <a:t>Annual ROI</a:t>
            </a:r>
            <a:r>
              <a:rPr lang="en-US" altLang="en-US" sz="3600" dirty="0" smtClean="0"/>
              <a:t> = lifetime ROI  /  lifetime of the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E1B400AA-6F27-41F3-B8AA-3EE7D51C1B3D}" type="slidenum">
              <a:rPr lang="en-US" altLang="en-US" sz="1400" smtClean="0">
                <a:solidFill>
                  <a:schemeClr val="bg1"/>
                </a:solidFill>
              </a:rPr>
              <a:pPr>
                <a:spcBef>
                  <a:spcPct val="0"/>
                </a:spcBef>
                <a:buClrTx/>
                <a:buFontTx/>
                <a:buNone/>
              </a:pPr>
              <a:t>18</a:t>
            </a:fld>
            <a:endParaRPr lang="en-US" altLang="en-US" sz="1400" smtClean="0">
              <a:solidFill>
                <a:schemeClr val="bg1"/>
              </a:solidFill>
            </a:endParaRPr>
          </a:p>
        </p:txBody>
      </p:sp>
      <p:graphicFrame>
        <p:nvGraphicFramePr>
          <p:cNvPr id="112678" name="Group 38"/>
          <p:cNvGraphicFramePr>
            <a:graphicFrameLocks noGrp="1"/>
          </p:cNvGraphicFramePr>
          <p:nvPr>
            <p:extLst>
              <p:ext uri="{D42A27DB-BD31-4B8C-83A1-F6EECF244321}">
                <p14:modId xmlns:p14="http://schemas.microsoft.com/office/powerpoint/2010/main" val="1287524653"/>
              </p:ext>
            </p:extLst>
          </p:nvPr>
        </p:nvGraphicFramePr>
        <p:xfrm>
          <a:off x="0" y="2286000"/>
          <a:ext cx="9144000" cy="3963989"/>
        </p:xfrm>
        <a:graphic>
          <a:graphicData uri="http://schemas.openxmlformats.org/drawingml/2006/table">
            <a:tbl>
              <a:tblPr/>
              <a:tblGrid>
                <a:gridCol w="4201297"/>
                <a:gridCol w="4942703"/>
              </a:tblGrid>
              <a:tr h="510997">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2400" b="1" i="0" u="none" strike="noStrike" cap="none" normalizeH="0" baseline="0" smtClean="0">
                          <a:ln>
                            <a:noFill/>
                          </a:ln>
                          <a:solidFill>
                            <a:schemeClr val="tx1"/>
                          </a:solidFill>
                          <a:effectLst/>
                          <a:latin typeface="Arial" pitchFamily="34" charset="0"/>
                        </a:rPr>
                        <a:t>Factual Format</a:t>
                      </a:r>
                    </a:p>
                  </a:txBody>
                  <a:tcPr horzOverflow="overflow">
                    <a:lnL w="28575"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2400" b="1" i="0" u="none" strike="noStrike" cap="none" normalizeH="0" baseline="0" smtClean="0">
                          <a:ln>
                            <a:noFill/>
                          </a:ln>
                          <a:solidFill>
                            <a:schemeClr val="tx1"/>
                          </a:solidFill>
                          <a:effectLst/>
                          <a:latin typeface="Arial" pitchFamily="34" charset="0"/>
                        </a:rPr>
                        <a:t>Administrative Format</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432845">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 Introduction</a:t>
                      </a:r>
                    </a:p>
                  </a:txBody>
                  <a:tcP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 Introduction</a:t>
                      </a:r>
                    </a:p>
                  </a:txBody>
                  <a:tcP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527906">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II. Methods and procedures</a:t>
                      </a:r>
                    </a:p>
                  </a:txBody>
                  <a:tcP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288925" marR="0" lvl="0" indent="-288925"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II. Conclusions and recommendations</a:t>
                      </a:r>
                    </a:p>
                  </a:txBody>
                  <a:tcP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811584">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III. Facts and details</a:t>
                      </a:r>
                    </a:p>
                  </a:txBody>
                  <a:tcP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346075" marR="0" lvl="0" indent="-346075"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III. Summary and discussion of facts and details</a:t>
                      </a:r>
                    </a:p>
                  </a:txBody>
                  <a:tcP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757479">
                <a:tc>
                  <a:txBody>
                    <a:bodyPr/>
                    <a:lstStyle/>
                    <a:p>
                      <a:pPr marL="346075" marR="0" lvl="0" indent="-346075"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IV. Discussion and analysis of facts and details</a:t>
                      </a:r>
                    </a:p>
                  </a:txBody>
                  <a:tcP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IV. Methods and procedures</a:t>
                      </a:r>
                    </a:p>
                  </a:txBody>
                  <a:tcP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432845">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V. Recommendations</a:t>
                      </a:r>
                    </a:p>
                  </a:txBody>
                  <a:tcPr horzOverflow="overflow">
                    <a:lnL w="28575" cap="flat" cmpd="sng" algn="ctr">
                      <a:solidFill>
                        <a:schemeClr val="tx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V. Final conclusion</a:t>
                      </a:r>
                    </a:p>
                  </a:txBody>
                  <a:tcPr horzOverflow="overflow">
                    <a:lnL>
                      <a:noFill/>
                    </a:lnL>
                    <a:lnR w="28575"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490333">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pitchFamily="34" charset="0"/>
                        </a:rPr>
                        <a:t>VI. Conclusion</a:t>
                      </a:r>
                    </a:p>
                  </a:txBody>
                  <a:tcPr horzOverflow="overflow">
                    <a:lnL w="28575" cap="flat" cmpd="sng" algn="ctr">
                      <a:solidFill>
                        <a:schemeClr val="tx1"/>
                      </a:solidFill>
                      <a:prstDash val="solid"/>
                      <a:round/>
                      <a:headEnd type="none" w="sm" len="sm"/>
                      <a:tailEnd type="none" w="sm" len="sm"/>
                    </a:lnL>
                    <a:lnR>
                      <a:noFill/>
                    </a:lnR>
                    <a:lnT>
                      <a:noFill/>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6075" marR="0" lvl="0" indent="-346075" algn="l" defTabSz="914400" rtl="0" eaLnBrk="1" fontAlgn="base" latinLnBrk="0" hangingPunct="1">
                        <a:lnSpc>
                          <a:spcPct val="90000"/>
                        </a:lnSpc>
                        <a:spcBef>
                          <a:spcPct val="20000"/>
                        </a:spcBef>
                        <a:spcAft>
                          <a:spcPct val="0"/>
                        </a:spcAft>
                        <a:buClr>
                          <a:srgbClr val="818A42"/>
                        </a:buClr>
                        <a:buSzTx/>
                        <a:buFontTx/>
                        <a:buNone/>
                        <a:tabLst/>
                      </a:pPr>
                      <a:r>
                        <a:rPr kumimoji="0" lang="en-US" sz="2000" b="0" i="0" u="none" strike="noStrike" cap="none" normalizeH="0" baseline="0" dirty="0" smtClean="0">
                          <a:ln>
                            <a:noFill/>
                          </a:ln>
                          <a:solidFill>
                            <a:schemeClr val="tx1"/>
                          </a:solidFill>
                          <a:effectLst/>
                          <a:latin typeface="Arial" pitchFamily="34" charset="0"/>
                        </a:rPr>
                        <a:t>VI. Appendixes with facts and details</a:t>
                      </a:r>
                    </a:p>
                  </a:txBody>
                  <a:tcPr horzOverflow="overflow">
                    <a:lnL>
                      <a:noFill/>
                    </a:lnL>
                    <a:lnR w="28575" cap="flat" cmpd="sng" algn="ctr">
                      <a:solidFill>
                        <a:schemeClr val="tx1"/>
                      </a:solidFill>
                      <a:prstDash val="solid"/>
                      <a:round/>
                      <a:headEnd type="none" w="sm" len="sm"/>
                      <a:tailEnd type="none" w="sm" len="sm"/>
                    </a:lnR>
                    <a:lnT>
                      <a:noFill/>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8630" name="Rectangle 22"/>
          <p:cNvSpPr>
            <a:spLocks noGrp="1" noChangeArrowheads="1"/>
          </p:cNvSpPr>
          <p:nvPr>
            <p:ph type="title"/>
          </p:nvPr>
        </p:nvSpPr>
        <p:spPr>
          <a:xfrm>
            <a:off x="548822" y="108648"/>
            <a:ext cx="8043333" cy="731142"/>
          </a:xfrm>
        </p:spPr>
        <p:txBody>
          <a:bodyPr/>
          <a:lstStyle/>
          <a:p>
            <a:pPr eaLnBrk="1" hangingPunct="1"/>
            <a:r>
              <a:rPr lang="en-US" altLang="en-US" b="1" dirty="0" smtClean="0"/>
              <a:t>Formats for Written Reports</a:t>
            </a:r>
          </a:p>
        </p:txBody>
      </p:sp>
      <p:sp>
        <p:nvSpPr>
          <p:cNvPr id="68631" name="Rectangle 31"/>
          <p:cNvSpPr>
            <a:spLocks noGrp="1" noChangeArrowheads="1"/>
          </p:cNvSpPr>
          <p:nvPr>
            <p:ph type="body" idx="1"/>
          </p:nvPr>
        </p:nvSpPr>
        <p:spPr>
          <a:xfrm>
            <a:off x="0" y="609600"/>
            <a:ext cx="9144000" cy="1835152"/>
          </a:xfrm>
          <a:noFill/>
        </p:spPr>
        <p:txBody>
          <a:bodyPr anchorCtr="1"/>
          <a:lstStyle/>
          <a:p>
            <a:pPr eaLnBrk="1" hangingPunct="1">
              <a:lnSpc>
                <a:spcPct val="90000"/>
              </a:lnSpc>
            </a:pPr>
            <a:r>
              <a:rPr lang="en-US" altLang="en-US" sz="2800" b="1" dirty="0" smtClean="0"/>
              <a:t>factual format</a:t>
            </a:r>
            <a:r>
              <a:rPr lang="en-US" altLang="en-US" sz="2800" dirty="0" smtClean="0"/>
              <a:t> -  traditional and best suited to readers interested in facts and details as well as conclusions.</a:t>
            </a:r>
          </a:p>
          <a:p>
            <a:pPr eaLnBrk="1" hangingPunct="1">
              <a:lnSpc>
                <a:spcPct val="90000"/>
              </a:lnSpc>
            </a:pPr>
            <a:r>
              <a:rPr lang="en-US" altLang="en-US" sz="2800" b="1" dirty="0" smtClean="0"/>
              <a:t>administrative format</a:t>
            </a:r>
            <a:r>
              <a:rPr lang="en-US" altLang="en-US" sz="2800" dirty="0" smtClean="0"/>
              <a:t> - modern, result-oriented format preferred by managers and executives.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20D32092-10AE-44F7-AF13-BD41CB95C556}" type="slidenum">
              <a:rPr lang="en-US" altLang="en-US" sz="1400" smtClean="0">
                <a:solidFill>
                  <a:schemeClr val="bg1"/>
                </a:solidFill>
              </a:rPr>
              <a:pPr>
                <a:spcBef>
                  <a:spcPct val="0"/>
                </a:spcBef>
                <a:buClrTx/>
                <a:buFontTx/>
                <a:buNone/>
              </a:pPr>
              <a:t>19</a:t>
            </a:fld>
            <a:endParaRPr lang="en-US" altLang="en-US" sz="1400" smtClean="0">
              <a:solidFill>
                <a:schemeClr val="bg1"/>
              </a:solidFill>
            </a:endParaRPr>
          </a:p>
        </p:txBody>
      </p:sp>
      <p:sp>
        <p:nvSpPr>
          <p:cNvPr id="72707" name="Rectangle 2"/>
          <p:cNvSpPr>
            <a:spLocks noGrp="1" noChangeArrowheads="1"/>
          </p:cNvSpPr>
          <p:nvPr>
            <p:ph type="title"/>
          </p:nvPr>
        </p:nvSpPr>
        <p:spPr>
          <a:xfrm>
            <a:off x="0" y="108647"/>
            <a:ext cx="9601200" cy="1336477"/>
          </a:xfrm>
        </p:spPr>
        <p:txBody>
          <a:bodyPr/>
          <a:lstStyle/>
          <a:p>
            <a:pPr eaLnBrk="1" hangingPunct="1"/>
            <a:r>
              <a:rPr lang="en-US" altLang="en-US" b="1" dirty="0" smtClean="0"/>
              <a:t>System Proposal – formal presentations</a:t>
            </a:r>
          </a:p>
        </p:txBody>
      </p:sp>
      <p:sp>
        <p:nvSpPr>
          <p:cNvPr id="72708" name="Rectangle 3"/>
          <p:cNvSpPr>
            <a:spLocks noGrp="1" noChangeArrowheads="1"/>
          </p:cNvSpPr>
          <p:nvPr>
            <p:ph type="body" idx="1"/>
          </p:nvPr>
        </p:nvSpPr>
        <p:spPr>
          <a:xfrm>
            <a:off x="0" y="1295400"/>
            <a:ext cx="8839200" cy="5257800"/>
          </a:xfrm>
        </p:spPr>
        <p:txBody>
          <a:bodyPr/>
          <a:lstStyle/>
          <a:p>
            <a:pPr marL="0" indent="0" eaLnBrk="1" hangingPunct="1">
              <a:buFontTx/>
              <a:buNone/>
            </a:pPr>
            <a:r>
              <a:rPr lang="en-US" altLang="en-US" sz="3200" b="1" dirty="0" smtClean="0"/>
              <a:t>Formal presentation</a:t>
            </a:r>
            <a:r>
              <a:rPr lang="en-US" altLang="en-US" sz="3200" dirty="0" smtClean="0"/>
              <a:t> – a special meeting used to sell new ideas and gain approval for new systems. They may also be used for any of these purposes:</a:t>
            </a:r>
          </a:p>
          <a:p>
            <a:pPr lvl="1" eaLnBrk="1" hangingPunct="1"/>
            <a:r>
              <a:rPr lang="en-US" altLang="en-US" sz="2800" dirty="0" smtClean="0"/>
              <a:t>Sell new system</a:t>
            </a:r>
          </a:p>
          <a:p>
            <a:pPr lvl="1" eaLnBrk="1" hangingPunct="1"/>
            <a:r>
              <a:rPr lang="en-US" altLang="en-US" sz="2800" dirty="0" smtClean="0"/>
              <a:t>Sell new ideas</a:t>
            </a:r>
          </a:p>
          <a:p>
            <a:pPr lvl="1" eaLnBrk="1" hangingPunct="1"/>
            <a:r>
              <a:rPr lang="en-US" altLang="en-US" sz="2800" dirty="0" smtClean="0"/>
              <a:t>Head off criticism</a:t>
            </a:r>
          </a:p>
          <a:p>
            <a:pPr lvl="1" eaLnBrk="1" hangingPunct="1"/>
            <a:r>
              <a:rPr lang="en-US" altLang="en-US" sz="2800" dirty="0" smtClean="0"/>
              <a:t>Address concerns</a:t>
            </a:r>
          </a:p>
          <a:p>
            <a:pPr lvl="1" eaLnBrk="1" hangingPunct="1"/>
            <a:r>
              <a:rPr lang="en-US" altLang="en-US" sz="2800" dirty="0" smtClean="0"/>
              <a:t>Verify conclusions</a:t>
            </a:r>
          </a:p>
          <a:p>
            <a:pPr lvl="1" eaLnBrk="1" hangingPunct="1"/>
            <a:r>
              <a:rPr lang="en-US" altLang="en-US" sz="2800" dirty="0" smtClean="0"/>
              <a:t>Clarify facts</a:t>
            </a:r>
          </a:p>
          <a:p>
            <a:pPr lvl="1" eaLnBrk="1" hangingPunct="1"/>
            <a:r>
              <a:rPr lang="en-US" altLang="en-US" sz="2800" dirty="0" smtClean="0"/>
              <a:t>Report progress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961120" cy="6048103"/>
          </a:xfrm>
        </p:spPr>
        <p:txBody>
          <a:bodyPr/>
          <a:lstStyle/>
          <a:p>
            <a:pPr marL="0" lvl="0" indent="0">
              <a:buNone/>
            </a:pPr>
            <a:r>
              <a:rPr lang="en-US" sz="3600" b="1" dirty="0" smtClean="0"/>
              <a:t>From the Syllabus</a:t>
            </a:r>
          </a:p>
          <a:p>
            <a:pPr marL="0" indent="0">
              <a:buNone/>
            </a:pPr>
            <a:r>
              <a:rPr lang="en-US" sz="3600" dirty="0" smtClean="0"/>
              <a:t>Presentation #2 is a “Project Proposal for a corporate review committee. This proposal will restate your executive summary (which may be altered based on management feedback) and will also include a detailed feasibility analysis matrix with a minimum of 3 candidates. It will also include possible databases, sample inputs, sample outputs and any models for the information technology solution he / she chose to solve the business problem you selected earlier”</a:t>
            </a:r>
          </a:p>
          <a:p>
            <a:pPr marL="0" lvl="0" indent="0">
              <a:buNone/>
            </a:pPr>
            <a:endParaRPr lang="en-US" b="1" dirty="0"/>
          </a:p>
        </p:txBody>
      </p:sp>
    </p:spTree>
    <p:extLst>
      <p:ext uri="{BB962C8B-B14F-4D97-AF65-F5344CB8AC3E}">
        <p14:creationId xmlns:p14="http://schemas.microsoft.com/office/powerpoint/2010/main" val="890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3AD7A2AE-4B15-4D52-8CAF-CCD4618D0250}" type="slidenum">
              <a:rPr lang="en-US" altLang="en-US" sz="1400" smtClean="0">
                <a:solidFill>
                  <a:schemeClr val="bg1"/>
                </a:solidFill>
              </a:rPr>
              <a:pPr>
                <a:spcBef>
                  <a:spcPct val="0"/>
                </a:spcBef>
                <a:buClrTx/>
                <a:buFontTx/>
                <a:buNone/>
              </a:pPr>
              <a:t>20</a:t>
            </a:fld>
            <a:endParaRPr lang="en-US" altLang="en-US" sz="1400" smtClean="0">
              <a:solidFill>
                <a:schemeClr val="bg1"/>
              </a:solidFill>
            </a:endParaRPr>
          </a:p>
        </p:txBody>
      </p:sp>
      <p:sp>
        <p:nvSpPr>
          <p:cNvPr id="74755" name="Rectangle 2"/>
          <p:cNvSpPr>
            <a:spLocks noGrp="1" noChangeArrowheads="1"/>
          </p:cNvSpPr>
          <p:nvPr>
            <p:ph type="title"/>
          </p:nvPr>
        </p:nvSpPr>
        <p:spPr>
          <a:xfrm>
            <a:off x="0" y="108647"/>
            <a:ext cx="9144000" cy="1162941"/>
          </a:xfrm>
        </p:spPr>
        <p:txBody>
          <a:bodyPr/>
          <a:lstStyle/>
          <a:p>
            <a:pPr eaLnBrk="1" hangingPunct="1"/>
            <a:r>
              <a:rPr lang="en-US" altLang="en-US" sz="4000" b="1" dirty="0" smtClean="0"/>
              <a:t>Typical Outline and Time Allocation for an Oral  Presentation</a:t>
            </a:r>
          </a:p>
        </p:txBody>
      </p:sp>
      <p:sp>
        <p:nvSpPr>
          <p:cNvPr id="74756" name="Rectangle 3"/>
          <p:cNvSpPr>
            <a:spLocks noChangeArrowheads="1"/>
          </p:cNvSpPr>
          <p:nvPr/>
        </p:nvSpPr>
        <p:spPr bwMode="auto">
          <a:xfrm>
            <a:off x="0" y="1271588"/>
            <a:ext cx="9124950" cy="4856714"/>
          </a:xfrm>
          <a:prstGeom prst="rect">
            <a:avLst/>
          </a:prstGeom>
          <a:solidFill>
            <a:schemeClr val="bg1"/>
          </a:solidFill>
          <a:ln w="12700">
            <a:solidFill>
              <a:schemeClr val="tx1"/>
            </a:solidFill>
            <a:miter lim="800000"/>
            <a:headEnd type="none" w="sm" len="sm"/>
            <a:tailEnd type="none" w="sm" len="sm"/>
          </a:ln>
        </p:spPr>
        <p:txBody>
          <a:bodyPr wrap="square">
            <a:spAutoFit/>
          </a:bodyPr>
          <a:lstStyle>
            <a:lvl1pPr marL="346075" indent="-346075">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93750" indent="-333375">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Tx/>
              <a:buFontTx/>
              <a:buNone/>
            </a:pPr>
            <a:r>
              <a:rPr lang="en-US" altLang="en-US" sz="1800" dirty="0">
                <a:latin typeface="Arial Narrow" panose="020B0606020202030204" pitchFamily="34" charset="0"/>
              </a:rPr>
              <a:t>I. Introduction (one-sixth of total time available)</a:t>
            </a:r>
          </a:p>
          <a:p>
            <a:pPr lvl="1">
              <a:lnSpc>
                <a:spcPct val="90000"/>
              </a:lnSpc>
              <a:spcBef>
                <a:spcPct val="50000"/>
              </a:spcBef>
              <a:buClrTx/>
              <a:buFontTx/>
              <a:buNone/>
            </a:pPr>
            <a:r>
              <a:rPr lang="en-US" altLang="en-US" sz="1800" dirty="0">
                <a:latin typeface="Arial Narrow" panose="020B0606020202030204" pitchFamily="34" charset="0"/>
              </a:rPr>
              <a:t>A. Problem statement</a:t>
            </a:r>
          </a:p>
          <a:p>
            <a:pPr lvl="1">
              <a:lnSpc>
                <a:spcPct val="90000"/>
              </a:lnSpc>
              <a:spcBef>
                <a:spcPct val="50000"/>
              </a:spcBef>
              <a:buClrTx/>
              <a:buFontTx/>
              <a:buNone/>
            </a:pPr>
            <a:r>
              <a:rPr lang="en-US" altLang="en-US" sz="1800" dirty="0">
                <a:latin typeface="Arial Narrow" panose="020B0606020202030204" pitchFamily="34" charset="0"/>
              </a:rPr>
              <a:t>B. Work completed to date</a:t>
            </a:r>
          </a:p>
          <a:p>
            <a:pPr>
              <a:lnSpc>
                <a:spcPct val="90000"/>
              </a:lnSpc>
              <a:spcBef>
                <a:spcPct val="50000"/>
              </a:spcBef>
              <a:buClrTx/>
              <a:buFontTx/>
              <a:buNone/>
            </a:pPr>
            <a:r>
              <a:rPr lang="en-US" altLang="en-US" sz="1800" dirty="0">
                <a:latin typeface="Arial Narrow" panose="020B0606020202030204" pitchFamily="34" charset="0"/>
              </a:rPr>
              <a:t>II. Part of the presentation (two-thirds of total time available)</a:t>
            </a:r>
          </a:p>
          <a:p>
            <a:pPr lvl="1">
              <a:lnSpc>
                <a:spcPct val="90000"/>
              </a:lnSpc>
              <a:spcBef>
                <a:spcPct val="50000"/>
              </a:spcBef>
              <a:buClrTx/>
              <a:buFontTx/>
              <a:buNone/>
            </a:pPr>
            <a:r>
              <a:rPr lang="en-US" altLang="en-US" sz="1800" dirty="0">
                <a:latin typeface="Arial Narrow" panose="020B0606020202030204" pitchFamily="34" charset="0"/>
              </a:rPr>
              <a:t>A. Summary of existing problems and limitations</a:t>
            </a:r>
          </a:p>
          <a:p>
            <a:pPr lvl="1">
              <a:lnSpc>
                <a:spcPct val="90000"/>
              </a:lnSpc>
              <a:spcBef>
                <a:spcPct val="50000"/>
              </a:spcBef>
              <a:buClrTx/>
              <a:buFontTx/>
              <a:buNone/>
            </a:pPr>
            <a:r>
              <a:rPr lang="en-US" altLang="en-US" sz="1800" dirty="0">
                <a:latin typeface="Arial Narrow" panose="020B0606020202030204" pitchFamily="34" charset="0"/>
              </a:rPr>
              <a:t>B. Summary description of the proposed system</a:t>
            </a:r>
          </a:p>
          <a:p>
            <a:pPr lvl="1">
              <a:lnSpc>
                <a:spcPct val="90000"/>
              </a:lnSpc>
              <a:spcBef>
                <a:spcPct val="50000"/>
              </a:spcBef>
              <a:buClrTx/>
              <a:buFontTx/>
              <a:buNone/>
            </a:pPr>
            <a:r>
              <a:rPr lang="en-US" altLang="en-US" sz="1800" dirty="0">
                <a:latin typeface="Arial Narrow" panose="020B0606020202030204" pitchFamily="34" charset="0"/>
              </a:rPr>
              <a:t>C. Feasibility analysis</a:t>
            </a:r>
          </a:p>
          <a:p>
            <a:pPr lvl="1">
              <a:lnSpc>
                <a:spcPct val="90000"/>
              </a:lnSpc>
              <a:spcBef>
                <a:spcPct val="50000"/>
              </a:spcBef>
              <a:buClrTx/>
              <a:buFontTx/>
              <a:buNone/>
            </a:pPr>
            <a:r>
              <a:rPr lang="en-US" altLang="en-US" sz="1800" dirty="0">
                <a:latin typeface="Arial Narrow" panose="020B0606020202030204" pitchFamily="34" charset="0"/>
              </a:rPr>
              <a:t>D. Proposed schedule to complete project</a:t>
            </a:r>
          </a:p>
          <a:p>
            <a:pPr>
              <a:lnSpc>
                <a:spcPct val="90000"/>
              </a:lnSpc>
              <a:spcBef>
                <a:spcPct val="50000"/>
              </a:spcBef>
              <a:buClrTx/>
              <a:buFontTx/>
              <a:buNone/>
            </a:pPr>
            <a:r>
              <a:rPr lang="en-US" altLang="en-US" sz="1800" dirty="0">
                <a:latin typeface="Arial Narrow" panose="020B0606020202030204" pitchFamily="34" charset="0"/>
              </a:rPr>
              <a:t>III. Questions and concerns from the audience (time here is not to be included in the time allotted for presentation and conclusion; it is determined by those asking the questions and voicing their concerns)</a:t>
            </a:r>
          </a:p>
          <a:p>
            <a:pPr>
              <a:lnSpc>
                <a:spcPct val="90000"/>
              </a:lnSpc>
              <a:spcBef>
                <a:spcPct val="50000"/>
              </a:spcBef>
              <a:buClrTx/>
              <a:buFontTx/>
              <a:buNone/>
            </a:pPr>
            <a:r>
              <a:rPr lang="en-US" altLang="en-US" sz="1800" dirty="0">
                <a:latin typeface="Arial Narrow" panose="020B0606020202030204" pitchFamily="34" charset="0"/>
              </a:rPr>
              <a:t>IV. Conclusion (one-sixth of total time available)</a:t>
            </a:r>
          </a:p>
          <a:p>
            <a:pPr lvl="1">
              <a:lnSpc>
                <a:spcPct val="90000"/>
              </a:lnSpc>
              <a:spcBef>
                <a:spcPct val="50000"/>
              </a:spcBef>
              <a:buClrTx/>
              <a:buFontTx/>
              <a:buNone/>
            </a:pPr>
            <a:r>
              <a:rPr lang="en-US" altLang="en-US" sz="1800" dirty="0">
                <a:latin typeface="Arial Narrow" panose="020B0606020202030204" pitchFamily="34" charset="0"/>
              </a:rPr>
              <a:t>A. Summary of proposal</a:t>
            </a:r>
          </a:p>
          <a:p>
            <a:pPr lvl="1">
              <a:lnSpc>
                <a:spcPct val="90000"/>
              </a:lnSpc>
              <a:spcBef>
                <a:spcPct val="50000"/>
              </a:spcBef>
              <a:buClrTx/>
              <a:buFontTx/>
              <a:buNone/>
            </a:pPr>
            <a:r>
              <a:rPr lang="en-US" altLang="en-US" sz="1800" dirty="0">
                <a:latin typeface="Arial Narrow" panose="020B0606020202030204" pitchFamily="34" charset="0"/>
              </a:rPr>
              <a:t>B. Call to action (request for whatever authority you require to continue systems development)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AAF9F098-DFCD-4169-B1BF-99B24D3CBCA0}" type="slidenum">
              <a:rPr lang="en-US" altLang="en-US" sz="1400" smtClean="0">
                <a:solidFill>
                  <a:schemeClr val="bg1"/>
                </a:solidFill>
              </a:rPr>
              <a:pPr>
                <a:spcBef>
                  <a:spcPct val="0"/>
                </a:spcBef>
                <a:buClrTx/>
                <a:buFontTx/>
                <a:buNone/>
              </a:pPr>
              <a:t>21</a:t>
            </a:fld>
            <a:endParaRPr lang="en-US" altLang="en-US" sz="1400" smtClean="0">
              <a:solidFill>
                <a:schemeClr val="bg1"/>
              </a:solidFill>
            </a:endParaRPr>
          </a:p>
        </p:txBody>
      </p:sp>
      <p:sp>
        <p:nvSpPr>
          <p:cNvPr id="78851" name="Rectangle 2"/>
          <p:cNvSpPr>
            <a:spLocks noGrp="1" noChangeArrowheads="1"/>
          </p:cNvSpPr>
          <p:nvPr>
            <p:ph type="title"/>
          </p:nvPr>
        </p:nvSpPr>
        <p:spPr>
          <a:xfrm>
            <a:off x="-192012" y="1"/>
            <a:ext cx="9525000" cy="838200"/>
          </a:xfrm>
        </p:spPr>
        <p:txBody>
          <a:bodyPr/>
          <a:lstStyle/>
          <a:p>
            <a:pPr eaLnBrk="1" hangingPunct="1"/>
            <a:r>
              <a:rPr lang="en-US" altLang="en-US" b="1" dirty="0" smtClean="0"/>
              <a:t>Conducting the Formal Presentation</a:t>
            </a:r>
          </a:p>
        </p:txBody>
      </p:sp>
      <p:sp>
        <p:nvSpPr>
          <p:cNvPr id="78852" name="Rectangle 3"/>
          <p:cNvSpPr>
            <a:spLocks noGrp="1" noChangeArrowheads="1"/>
          </p:cNvSpPr>
          <p:nvPr>
            <p:ph type="body" idx="1"/>
          </p:nvPr>
        </p:nvSpPr>
        <p:spPr>
          <a:xfrm>
            <a:off x="0" y="838201"/>
            <a:ext cx="9144000" cy="5391149"/>
          </a:xfrm>
        </p:spPr>
        <p:txBody>
          <a:bodyPr/>
          <a:lstStyle/>
          <a:p>
            <a:pPr eaLnBrk="1" hangingPunct="1"/>
            <a:r>
              <a:rPr lang="en-US" altLang="en-US" sz="4400" dirty="0" smtClean="0"/>
              <a:t>Dress professionally.</a:t>
            </a:r>
          </a:p>
          <a:p>
            <a:pPr eaLnBrk="1" hangingPunct="1"/>
            <a:r>
              <a:rPr lang="en-US" altLang="en-US" sz="4400" dirty="0" smtClean="0"/>
              <a:t>Avoid using the "I" word when making the presentation.</a:t>
            </a:r>
          </a:p>
          <a:p>
            <a:pPr eaLnBrk="1" hangingPunct="1"/>
            <a:r>
              <a:rPr lang="en-US" altLang="en-US" sz="4400" dirty="0" smtClean="0"/>
              <a:t>Maintain eye contact with the group and keep an air of confidence.</a:t>
            </a:r>
          </a:p>
          <a:p>
            <a:pPr eaLnBrk="1" hangingPunct="1"/>
            <a:r>
              <a:rPr lang="en-US" altLang="en-US" sz="4400" dirty="0" smtClean="0"/>
              <a:t>Be aware of your own mannerisms.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FA1B62D4-5D55-4BE0-8503-083D27A00822}" type="slidenum">
              <a:rPr lang="en-US" altLang="en-US" sz="1400" smtClean="0">
                <a:solidFill>
                  <a:schemeClr val="bg1"/>
                </a:solidFill>
              </a:rPr>
              <a:pPr>
                <a:spcBef>
                  <a:spcPct val="0"/>
                </a:spcBef>
                <a:buClrTx/>
                <a:buFontTx/>
                <a:buNone/>
              </a:pPr>
              <a:t>22</a:t>
            </a:fld>
            <a:endParaRPr lang="en-US" altLang="en-US" sz="1400" smtClean="0">
              <a:solidFill>
                <a:schemeClr val="bg1"/>
              </a:solidFill>
            </a:endParaRPr>
          </a:p>
        </p:txBody>
      </p:sp>
      <p:sp>
        <p:nvSpPr>
          <p:cNvPr id="80899" name="Rectangle 2"/>
          <p:cNvSpPr>
            <a:spLocks noGrp="1" noChangeArrowheads="1"/>
          </p:cNvSpPr>
          <p:nvPr>
            <p:ph type="title"/>
          </p:nvPr>
        </p:nvSpPr>
        <p:spPr>
          <a:xfrm>
            <a:off x="548822" y="108647"/>
            <a:ext cx="8043333" cy="577153"/>
          </a:xfrm>
        </p:spPr>
        <p:txBody>
          <a:bodyPr/>
          <a:lstStyle/>
          <a:p>
            <a:pPr eaLnBrk="1" hangingPunct="1"/>
            <a:r>
              <a:rPr lang="en-US" altLang="en-US" b="1" dirty="0" smtClean="0"/>
              <a:t>When Answering Questions</a:t>
            </a:r>
          </a:p>
        </p:txBody>
      </p:sp>
      <p:sp>
        <p:nvSpPr>
          <p:cNvPr id="80900" name="Rectangle 3"/>
          <p:cNvSpPr>
            <a:spLocks noGrp="1" noChangeArrowheads="1"/>
          </p:cNvSpPr>
          <p:nvPr>
            <p:ph type="body" idx="1"/>
          </p:nvPr>
        </p:nvSpPr>
        <p:spPr>
          <a:xfrm>
            <a:off x="0" y="685800"/>
            <a:ext cx="9067800" cy="5867400"/>
          </a:xfrm>
        </p:spPr>
        <p:txBody>
          <a:bodyPr/>
          <a:lstStyle/>
          <a:p>
            <a:pPr eaLnBrk="1" hangingPunct="1"/>
            <a:r>
              <a:rPr lang="en-US" altLang="en-US" sz="4000" dirty="0" smtClean="0"/>
              <a:t>Always answer a question seriously, even if you think it is a silly question.</a:t>
            </a:r>
          </a:p>
          <a:p>
            <a:pPr eaLnBrk="1" hangingPunct="1"/>
            <a:r>
              <a:rPr lang="en-US" altLang="en-US" sz="4000" dirty="0" smtClean="0"/>
              <a:t>Answer both the individual who asked the question and the entire audience.</a:t>
            </a:r>
          </a:p>
          <a:p>
            <a:pPr eaLnBrk="1" hangingPunct="1"/>
            <a:r>
              <a:rPr lang="en-US" altLang="en-US" sz="4000" dirty="0" smtClean="0"/>
              <a:t>Summarize your answers.</a:t>
            </a:r>
          </a:p>
          <a:p>
            <a:pPr eaLnBrk="1" hangingPunct="1"/>
            <a:r>
              <a:rPr lang="en-US" altLang="en-US" sz="4000" dirty="0" smtClean="0"/>
              <a:t>Limit the amount of time you spend answering any one question.</a:t>
            </a:r>
          </a:p>
          <a:p>
            <a:pPr eaLnBrk="1" hangingPunct="1"/>
            <a:r>
              <a:rPr lang="en-US" altLang="en-US" sz="4000" dirty="0" smtClean="0"/>
              <a:t>Be honest.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pPr eaLnBrk="1" hangingPunct="1"/>
            <a:r>
              <a:rPr lang="en-US" b="1" dirty="0" smtClean="0">
                <a:latin typeface="Times New Roman" panose="02020603050405020304" pitchFamily="18" charset="0"/>
                <a:cs typeface="Times New Roman" panose="02020603050405020304" pitchFamily="18" charset="0"/>
              </a:rPr>
              <a:t>Chapter 6:</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Behavioral Modeling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48822" y="108647"/>
            <a:ext cx="8043333" cy="653353"/>
          </a:xfrm>
        </p:spPr>
        <p:txBody>
          <a:bodyPr/>
          <a:lstStyle/>
          <a:p>
            <a:pPr eaLnBrk="1" hangingPunct="1"/>
            <a:r>
              <a:rPr lang="en-US" b="1" dirty="0" smtClean="0">
                <a:latin typeface="Times New Roman" panose="02020603050405020304" pitchFamily="18" charset="0"/>
                <a:cs typeface="Times New Roman" panose="02020603050405020304" pitchFamily="18" charset="0"/>
              </a:rPr>
              <a:t>Learning Objectives</a:t>
            </a:r>
          </a:p>
        </p:txBody>
      </p:sp>
      <p:sp>
        <p:nvSpPr>
          <p:cNvPr id="3" name="Content Placeholder 2"/>
          <p:cNvSpPr>
            <a:spLocks noGrp="1"/>
          </p:cNvSpPr>
          <p:nvPr>
            <p:ph idx="1"/>
          </p:nvPr>
        </p:nvSpPr>
        <p:spPr>
          <a:xfrm>
            <a:off x="0" y="762000"/>
            <a:ext cx="9144000" cy="5486401"/>
          </a:xfrm>
        </p:spPr>
        <p:txBody>
          <a:bodyPr rtlCol="0">
            <a:noAutofit/>
          </a:bodyPr>
          <a:lstStyle/>
          <a:p>
            <a:pPr eaLnBrk="1" hangingPunct="1">
              <a:spcBef>
                <a:spcPts val="600"/>
              </a:spcBef>
              <a:defRPr/>
            </a:pPr>
            <a:r>
              <a:rPr lang="en-US" sz="3200" dirty="0" smtClean="0">
                <a:latin typeface="Times New Roman" panose="02020603050405020304" pitchFamily="18" charset="0"/>
                <a:cs typeface="Times New Roman" panose="02020603050405020304" pitchFamily="18" charset="0"/>
              </a:rPr>
              <a:t>Understand the rules and style guidelines for sequence and communication diagrams and behavioral state machines.</a:t>
            </a:r>
          </a:p>
          <a:p>
            <a:pPr eaLnBrk="1" hangingPunct="1">
              <a:spcBef>
                <a:spcPts val="600"/>
              </a:spcBef>
              <a:defRPr/>
            </a:pPr>
            <a:r>
              <a:rPr lang="en-US" sz="3200" dirty="0" smtClean="0">
                <a:latin typeface="Times New Roman" panose="02020603050405020304" pitchFamily="18" charset="0"/>
                <a:cs typeface="Times New Roman" panose="02020603050405020304" pitchFamily="18" charset="0"/>
              </a:rPr>
              <a:t>Understand the processes used to create sequence and communication diagrams, behavioral state machines and CRUDE matrices.</a:t>
            </a:r>
            <a:endParaRPr lang="en-US" sz="3200" dirty="0">
              <a:latin typeface="Times New Roman" panose="02020603050405020304" pitchFamily="18" charset="0"/>
              <a:cs typeface="Times New Roman" panose="02020603050405020304" pitchFamily="18" charset="0"/>
            </a:endParaRPr>
          </a:p>
          <a:p>
            <a:pPr eaLnBrk="1" hangingPunct="1">
              <a:spcBef>
                <a:spcPts val="600"/>
              </a:spcBef>
              <a:defRPr/>
            </a:pPr>
            <a:r>
              <a:rPr lang="en-US" sz="3200" dirty="0" smtClean="0">
                <a:latin typeface="Times New Roman" panose="02020603050405020304" pitchFamily="18" charset="0"/>
                <a:cs typeface="Times New Roman" panose="02020603050405020304" pitchFamily="18" charset="0"/>
              </a:rPr>
              <a:t> Be able to create sequence and communication diagrams, behavioral state machines and CRUDE matrices.</a:t>
            </a:r>
          </a:p>
          <a:p>
            <a:pPr eaLnBrk="1" hangingPunct="1">
              <a:spcBef>
                <a:spcPts val="600"/>
              </a:spcBef>
              <a:defRPr/>
            </a:pPr>
            <a:r>
              <a:rPr lang="en-US" sz="3200" dirty="0" smtClean="0">
                <a:latin typeface="Times New Roman" panose="02020603050405020304" pitchFamily="18" charset="0"/>
                <a:cs typeface="Times New Roman" panose="02020603050405020304" pitchFamily="18" charset="0"/>
              </a:rPr>
              <a:t>Understand the relationship between the behavioral models and the structural and functional models.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48822" y="1"/>
            <a:ext cx="8043333" cy="762000"/>
          </a:xfrm>
        </p:spPr>
        <p:txBody>
          <a:bodyPr/>
          <a:lstStyle/>
          <a:p>
            <a:pPr eaLnBrk="1" hangingPunct="1"/>
            <a:r>
              <a:rPr lang="en-US" b="1" dirty="0" smtClean="0">
                <a:latin typeface="Times New Roman" panose="02020603050405020304" pitchFamily="18" charset="0"/>
                <a:cs typeface="Times New Roman" panose="02020603050405020304" pitchFamily="18" charset="0"/>
              </a:rPr>
              <a:t>Introduction</a:t>
            </a:r>
          </a:p>
        </p:txBody>
      </p:sp>
      <p:sp>
        <p:nvSpPr>
          <p:cNvPr id="13315" name="Content Placeholder 2"/>
          <p:cNvSpPr>
            <a:spLocks noGrp="1"/>
          </p:cNvSpPr>
          <p:nvPr>
            <p:ph idx="1"/>
          </p:nvPr>
        </p:nvSpPr>
        <p:spPr>
          <a:xfrm>
            <a:off x="0" y="609600"/>
            <a:ext cx="8991600" cy="5638800"/>
          </a:xfrm>
        </p:spPr>
        <p:txBody>
          <a:bodyPr/>
          <a:lstStyle/>
          <a:p>
            <a:pPr eaLnBrk="1" hangingPunct="1"/>
            <a:r>
              <a:rPr lang="en-US" sz="3200" dirty="0" smtClean="0">
                <a:latin typeface="Times New Roman" panose="02020603050405020304" pitchFamily="18" charset="0"/>
                <a:cs typeface="Times New Roman" panose="02020603050405020304" pitchFamily="18" charset="0"/>
              </a:rPr>
              <a:t>Behavioral models describe the internal behavior of a system</a:t>
            </a:r>
          </a:p>
          <a:p>
            <a:pPr eaLnBrk="1" hangingPunct="1"/>
            <a:r>
              <a:rPr lang="en-US" sz="3200" dirty="0" smtClean="0">
                <a:latin typeface="Times New Roman" panose="02020603050405020304" pitchFamily="18" charset="0"/>
                <a:cs typeface="Times New Roman" panose="02020603050405020304" pitchFamily="18" charset="0"/>
              </a:rPr>
              <a:t>Behavioral model types:</a:t>
            </a:r>
          </a:p>
          <a:p>
            <a:pPr lvl="1"/>
            <a:r>
              <a:rPr lang="en-US" sz="2800" dirty="0" smtClean="0">
                <a:latin typeface="Times New Roman" panose="02020603050405020304" pitchFamily="18" charset="0"/>
                <a:cs typeface="Times New Roman" panose="02020603050405020304" pitchFamily="18" charset="0"/>
              </a:rPr>
              <a:t>Representations of the details of a business process identified by use-cases</a:t>
            </a:r>
          </a:p>
          <a:p>
            <a:pPr lvl="2"/>
            <a:r>
              <a:rPr lang="en-US" sz="2800" dirty="0" smtClean="0">
                <a:latin typeface="Times New Roman" panose="02020603050405020304" pitchFamily="18" charset="0"/>
                <a:cs typeface="Times New Roman" panose="02020603050405020304" pitchFamily="18" charset="0"/>
              </a:rPr>
              <a:t>Interaction diagrams (Sequence &amp; Communication)</a:t>
            </a:r>
          </a:p>
          <a:p>
            <a:pPr lvl="2"/>
            <a:r>
              <a:rPr lang="en-US" sz="2800" dirty="0" smtClean="0">
                <a:latin typeface="Times New Roman" panose="02020603050405020304" pitchFamily="18" charset="0"/>
                <a:cs typeface="Times New Roman" panose="02020603050405020304" pitchFamily="18" charset="0"/>
              </a:rPr>
              <a:t>Shows how objects collaborate to provide the functionality defined in the use cases.</a:t>
            </a:r>
            <a:endParaRPr lang="en-US"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Representations of changes in the data</a:t>
            </a:r>
          </a:p>
          <a:p>
            <a:pPr lvl="2"/>
            <a:r>
              <a:rPr lang="en-US" sz="2800" dirty="0" smtClean="0">
                <a:latin typeface="Times New Roman" panose="02020603050405020304" pitchFamily="18" charset="0"/>
                <a:cs typeface="Times New Roman" panose="02020603050405020304" pitchFamily="18" charset="0"/>
              </a:rPr>
              <a:t>Behavioral state machines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548822" y="1"/>
            <a:ext cx="8043333" cy="685799"/>
          </a:xfrm>
        </p:spPr>
        <p:txBody>
          <a:bodyPr/>
          <a:lstStyle/>
          <a:p>
            <a:pPr eaLnBrk="1" hangingPunct="1"/>
            <a:r>
              <a:rPr lang="en-US" b="1" dirty="0" smtClean="0">
                <a:latin typeface="Times New Roman" panose="02020603050405020304" pitchFamily="18" charset="0"/>
                <a:cs typeface="Times New Roman" panose="02020603050405020304" pitchFamily="18" charset="0"/>
              </a:rPr>
              <a:t>Behavioral Models</a:t>
            </a:r>
          </a:p>
        </p:txBody>
      </p:sp>
      <p:sp>
        <p:nvSpPr>
          <p:cNvPr id="15363" name="Content Placeholder 4"/>
          <p:cNvSpPr>
            <a:spLocks noGrp="1"/>
          </p:cNvSpPr>
          <p:nvPr>
            <p:ph idx="1"/>
          </p:nvPr>
        </p:nvSpPr>
        <p:spPr>
          <a:xfrm>
            <a:off x="0" y="685800"/>
            <a:ext cx="8991600" cy="5562599"/>
          </a:xfrm>
        </p:spPr>
        <p:txBody>
          <a:bodyPr/>
          <a:lstStyle/>
          <a:p>
            <a:pPr eaLnBrk="1" hangingPunct="1"/>
            <a:r>
              <a:rPr lang="en-US" sz="3200" dirty="0" smtClean="0">
                <a:latin typeface="Times New Roman" panose="02020603050405020304" pitchFamily="18" charset="0"/>
                <a:cs typeface="Times New Roman" panose="02020603050405020304" pitchFamily="18" charset="0"/>
              </a:rPr>
              <a:t>Analysts view the problem as a set of use cases supported by a set of collaborating objects</a:t>
            </a:r>
          </a:p>
          <a:p>
            <a:pPr lvl="1"/>
            <a:r>
              <a:rPr lang="en-US" sz="2800" dirty="0" smtClean="0">
                <a:latin typeface="Times New Roman" panose="02020603050405020304" pitchFamily="18" charset="0"/>
                <a:cs typeface="Times New Roman" panose="02020603050405020304" pitchFamily="18" charset="0"/>
              </a:rPr>
              <a:t>Aids in organizing and defining the software</a:t>
            </a:r>
          </a:p>
          <a:p>
            <a:pPr lvl="1"/>
            <a:r>
              <a:rPr lang="en-US" sz="2800" dirty="0" smtClean="0">
                <a:latin typeface="Times New Roman" panose="02020603050405020304" pitchFamily="18" charset="0"/>
                <a:cs typeface="Times New Roman" panose="02020603050405020304" pitchFamily="18" charset="0"/>
              </a:rPr>
              <a:t>Behavioral models depict this view of the business processes:</a:t>
            </a:r>
          </a:p>
          <a:p>
            <a:pPr lvl="2"/>
            <a:r>
              <a:rPr lang="en-US" sz="2800" dirty="0" smtClean="0">
                <a:latin typeface="Times New Roman" panose="02020603050405020304" pitchFamily="18" charset="0"/>
                <a:cs typeface="Times New Roman" panose="02020603050405020304" pitchFamily="18" charset="0"/>
              </a:rPr>
              <a:t>How the objects interact and form a collaboration to support the use cases</a:t>
            </a:r>
          </a:p>
          <a:p>
            <a:pPr lvl="2"/>
            <a:r>
              <a:rPr lang="en-US" sz="2800" dirty="0" smtClean="0">
                <a:latin typeface="Times New Roman" panose="02020603050405020304" pitchFamily="18" charset="0"/>
                <a:cs typeface="Times New Roman" panose="02020603050405020304" pitchFamily="18" charset="0"/>
              </a:rPr>
              <a:t>An internal view of the business process described by a use case</a:t>
            </a:r>
          </a:p>
          <a:p>
            <a:r>
              <a:rPr lang="en-US" sz="3200" dirty="0" smtClean="0">
                <a:latin typeface="Times New Roman" panose="02020603050405020304" pitchFamily="18" charset="0"/>
                <a:cs typeface="Times New Roman" panose="02020603050405020304" pitchFamily="18" charset="0"/>
              </a:rPr>
              <a:t>Creating behavioral models is an iterative process which may induce changes in other models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48822" y="1"/>
            <a:ext cx="8043333" cy="761999"/>
          </a:xfrm>
        </p:spPr>
        <p:txBody>
          <a:bodyPr/>
          <a:lstStyle/>
          <a:p>
            <a:pPr eaLnBrk="1" hangingPunct="1"/>
            <a:r>
              <a:rPr lang="en-US" b="1" dirty="0" smtClean="0">
                <a:latin typeface="Times New Roman" panose="02020603050405020304" pitchFamily="18" charset="0"/>
                <a:cs typeface="Times New Roman" panose="02020603050405020304" pitchFamily="18" charset="0"/>
              </a:rPr>
              <a:t>Sequence Diagrams</a:t>
            </a:r>
          </a:p>
        </p:txBody>
      </p:sp>
      <p:sp>
        <p:nvSpPr>
          <p:cNvPr id="18435" name="Content Placeholder 2"/>
          <p:cNvSpPr>
            <a:spLocks noGrp="1"/>
          </p:cNvSpPr>
          <p:nvPr>
            <p:ph idx="1"/>
          </p:nvPr>
        </p:nvSpPr>
        <p:spPr>
          <a:xfrm>
            <a:off x="0" y="762000"/>
            <a:ext cx="9144000" cy="5410200"/>
          </a:xfrm>
        </p:spPr>
        <p:txBody>
          <a:bodyPr/>
          <a:lstStyle/>
          <a:p>
            <a:pPr eaLnBrk="1" hangingPunct="1"/>
            <a:r>
              <a:rPr lang="en-US" sz="3600" dirty="0" smtClean="0">
                <a:latin typeface="Times New Roman" panose="02020603050405020304" pitchFamily="18" charset="0"/>
                <a:cs typeface="Times New Roman" panose="02020603050405020304" pitchFamily="18" charset="0"/>
              </a:rPr>
              <a:t>Illustrate the objects that participate in a single use-case</a:t>
            </a:r>
          </a:p>
          <a:p>
            <a:pPr eaLnBrk="1" hangingPunct="1"/>
            <a:r>
              <a:rPr lang="en-US" sz="3600" dirty="0" smtClean="0">
                <a:latin typeface="Times New Roman" panose="02020603050405020304" pitchFamily="18" charset="0"/>
                <a:cs typeface="Times New Roman" panose="02020603050405020304" pitchFamily="18" charset="0"/>
              </a:rPr>
              <a:t>A dynamic model</a:t>
            </a:r>
          </a:p>
          <a:p>
            <a:pPr lvl="1"/>
            <a:r>
              <a:rPr lang="en-US" sz="3200" dirty="0" smtClean="0">
                <a:latin typeface="Times New Roman" panose="02020603050405020304" pitchFamily="18" charset="0"/>
                <a:cs typeface="Times New Roman" panose="02020603050405020304" pitchFamily="18" charset="0"/>
              </a:rPr>
              <a:t>Shows the sequence of messages that pass between objects</a:t>
            </a:r>
          </a:p>
          <a:p>
            <a:pPr lvl="1"/>
            <a:r>
              <a:rPr lang="en-US" sz="3200" dirty="0" smtClean="0">
                <a:latin typeface="Times New Roman" panose="02020603050405020304" pitchFamily="18" charset="0"/>
                <a:cs typeface="Times New Roman" panose="02020603050405020304" pitchFamily="18" charset="0"/>
              </a:rPr>
              <a:t>Aid in understanding real-time specifications and complex use-cases</a:t>
            </a:r>
          </a:p>
          <a:p>
            <a:r>
              <a:rPr lang="en-US" sz="3600" dirty="0" smtClean="0">
                <a:latin typeface="Times New Roman" panose="02020603050405020304" pitchFamily="18" charset="0"/>
                <a:cs typeface="Times New Roman" panose="02020603050405020304" pitchFamily="18" charset="0"/>
              </a:rPr>
              <a:t>Generic diagram shows all scenarios for a use-case</a:t>
            </a:r>
          </a:p>
          <a:p>
            <a:r>
              <a:rPr lang="en-US" sz="3600" dirty="0" smtClean="0">
                <a:latin typeface="Times New Roman" panose="02020603050405020304" pitchFamily="18" charset="0"/>
                <a:cs typeface="Times New Roman" panose="02020603050405020304" pitchFamily="18" charset="0"/>
              </a:rPr>
              <a:t>Instance diagrams show a single scenario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48822" y="1"/>
            <a:ext cx="8043333" cy="761999"/>
          </a:xfrm>
        </p:spPr>
        <p:txBody>
          <a:bodyPr/>
          <a:lstStyle/>
          <a:p>
            <a:pPr eaLnBrk="1" hangingPunct="1"/>
            <a:r>
              <a:rPr lang="en-US" b="1" dirty="0" smtClean="0">
                <a:latin typeface="Times New Roman" panose="02020603050405020304" pitchFamily="18" charset="0"/>
                <a:cs typeface="Times New Roman" panose="02020603050405020304" pitchFamily="18" charset="0"/>
              </a:rPr>
              <a:t>Sequence Diagram Syntax</a:t>
            </a:r>
          </a:p>
        </p:txBody>
      </p:sp>
      <p:sp>
        <p:nvSpPr>
          <p:cNvPr id="2" name="Content Placeholder 1"/>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l="19167" t="29070" r="18750" b="9690"/>
          <a:stretch/>
        </p:blipFill>
        <p:spPr>
          <a:xfrm>
            <a:off x="116485" y="762000"/>
            <a:ext cx="9027515" cy="5562600"/>
          </a:xfrm>
          <a:prstGeom prst="rect">
            <a:avLst/>
          </a:prstGeom>
        </p:spPr>
      </p:pic>
    </p:spTree>
    <p:extLst>
      <p:ext uri="{BB962C8B-B14F-4D97-AF65-F5344CB8AC3E}">
        <p14:creationId xmlns:p14="http://schemas.microsoft.com/office/powerpoint/2010/main" val="1833241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
            <a:ext cx="9144000" cy="609599"/>
          </a:xfrm>
        </p:spPr>
        <p:txBody>
          <a:bodyPr/>
          <a:lstStyle/>
          <a:p>
            <a:pPr eaLnBrk="1" hangingPunct="1"/>
            <a:r>
              <a:rPr lang="en-US" b="1" dirty="0" smtClean="0">
                <a:latin typeface="Times New Roman" panose="02020603050405020304" pitchFamily="18" charset="0"/>
                <a:cs typeface="Times New Roman" panose="02020603050405020304" pitchFamily="18" charset="0"/>
              </a:rPr>
              <a:t>More Sequence Diagram Syntax</a:t>
            </a:r>
          </a:p>
        </p:txBody>
      </p:sp>
      <p:pic>
        <p:nvPicPr>
          <p:cNvPr id="3" name="Picture 2"/>
          <p:cNvPicPr>
            <a:picLocks noChangeAspect="1"/>
          </p:cNvPicPr>
          <p:nvPr/>
        </p:nvPicPr>
        <p:blipFill rotWithShape="1">
          <a:blip r:embed="rId3"/>
          <a:srcRect l="19167" t="23643" r="18750" b="7365"/>
          <a:stretch/>
        </p:blipFill>
        <p:spPr>
          <a:xfrm>
            <a:off x="0" y="533400"/>
            <a:ext cx="9144000" cy="5943600"/>
          </a:xfrm>
          <a:prstGeom prst="rect">
            <a:avLst/>
          </a:prstGeom>
        </p:spPr>
      </p:pic>
    </p:spTree>
    <p:extLst>
      <p:ext uri="{BB962C8B-B14F-4D97-AF65-F5344CB8AC3E}">
        <p14:creationId xmlns:p14="http://schemas.microsoft.com/office/powerpoint/2010/main" val="3799242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buNone/>
            </a:pPr>
            <a:r>
              <a:rPr lang="en-US" sz="2800" b="1" dirty="0" smtClean="0"/>
              <a:t>From the Syllabus</a:t>
            </a:r>
          </a:p>
          <a:p>
            <a:r>
              <a:rPr lang="en-US" sz="2800" b="1" dirty="0"/>
              <a:t>This presentation &amp; paper must include:</a:t>
            </a:r>
            <a:endParaRPr lang="en-US" sz="2800" dirty="0"/>
          </a:p>
          <a:p>
            <a:pPr lvl="1"/>
            <a:r>
              <a:rPr lang="en-US" sz="2800" b="1" dirty="0"/>
              <a:t> </a:t>
            </a:r>
            <a:r>
              <a:rPr lang="en-US" sz="2800" dirty="0"/>
              <a:t>“</a:t>
            </a:r>
            <a:r>
              <a:rPr lang="en-US" sz="2800" b="1" dirty="0"/>
              <a:t>Each presentation should</a:t>
            </a:r>
            <a:r>
              <a:rPr lang="en-US" sz="2800" dirty="0"/>
              <a:t> </a:t>
            </a:r>
            <a:r>
              <a:rPr lang="en-US" sz="2800" b="1" dirty="0"/>
              <a:t>take no less than forty (40) minutes and no more than sixty (60) minutes plus be prepared for 10 minutes of questions and discussion.”</a:t>
            </a:r>
            <a:endParaRPr lang="en-US" sz="2800" dirty="0"/>
          </a:p>
          <a:p>
            <a:pPr lvl="1"/>
            <a:r>
              <a:rPr lang="en-US" sz="2800" b="1" dirty="0"/>
              <a:t> “The specific hardware &amp; software being evaluated / chosen”</a:t>
            </a:r>
            <a:endParaRPr lang="en-US" sz="2800" dirty="0"/>
          </a:p>
          <a:p>
            <a:pPr lvl="1"/>
            <a:r>
              <a:rPr lang="en-US" sz="2800" b="1" dirty="0"/>
              <a:t>“A detained feasibility </a:t>
            </a:r>
            <a:r>
              <a:rPr lang="en-US" sz="2800" b="1" dirty="0" smtClean="0"/>
              <a:t>analysis”</a:t>
            </a:r>
            <a:endParaRPr lang="en-US" sz="2800" dirty="0"/>
          </a:p>
          <a:p>
            <a:pPr lvl="1"/>
            <a:r>
              <a:rPr lang="en-US" sz="2800" b="1" dirty="0"/>
              <a:t>“A completed candidate matrix and articulation of a scoring / weighting rationale that ties back to the requirement you provided in your first presentation</a:t>
            </a:r>
            <a:r>
              <a:rPr lang="en-US" sz="2800" b="1" dirty="0" smtClean="0"/>
              <a:t>”</a:t>
            </a:r>
            <a:endParaRPr lang="en-US" sz="2800" dirty="0"/>
          </a:p>
        </p:txBody>
      </p:sp>
    </p:spTree>
    <p:extLst>
      <p:ext uri="{BB962C8B-B14F-4D97-AF65-F5344CB8AC3E}">
        <p14:creationId xmlns:p14="http://schemas.microsoft.com/office/powerpoint/2010/main" val="2389943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48822" y="1"/>
            <a:ext cx="8043333" cy="761999"/>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Sequence Diagram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0"/>
            <a:ext cx="9144000" cy="56388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48822" y="1"/>
            <a:ext cx="8043333" cy="685799"/>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Sequence Diagram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85800"/>
            <a:ext cx="9144000" cy="5638800"/>
          </a:xfrm>
        </p:spPr>
      </p:pic>
    </p:spTree>
    <p:extLst>
      <p:ext uri="{BB962C8B-B14F-4D97-AF65-F5344CB8AC3E}">
        <p14:creationId xmlns:p14="http://schemas.microsoft.com/office/powerpoint/2010/main" val="2188863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48822" y="1"/>
            <a:ext cx="8043333" cy="685799"/>
          </a:xfrm>
        </p:spPr>
        <p:txBody>
          <a:bodyPr/>
          <a:lstStyle/>
          <a:p>
            <a:pPr eaLnBrk="1" hangingPunct="1"/>
            <a:r>
              <a:rPr lang="en-US" b="1" dirty="0" smtClean="0">
                <a:latin typeface="Times New Roman" panose="02020603050405020304" pitchFamily="18" charset="0"/>
                <a:cs typeface="Times New Roman" panose="02020603050405020304" pitchFamily="18" charset="0"/>
              </a:rPr>
              <a:t>Building Sequence Diagrams</a:t>
            </a:r>
          </a:p>
        </p:txBody>
      </p:sp>
      <p:sp>
        <p:nvSpPr>
          <p:cNvPr id="22531" name="Content Placeholder 2"/>
          <p:cNvSpPr>
            <a:spLocks noGrp="1"/>
          </p:cNvSpPr>
          <p:nvPr>
            <p:ph idx="1"/>
          </p:nvPr>
        </p:nvSpPr>
        <p:spPr>
          <a:xfrm>
            <a:off x="0" y="609600"/>
            <a:ext cx="8915400" cy="5715000"/>
          </a:xfrm>
        </p:spPr>
        <p:txBody>
          <a:bodyPr/>
          <a:lstStyle/>
          <a:p>
            <a:pPr>
              <a:buFont typeface="Arial" pitchFamily="34" charset="0"/>
              <a:buChar char="•"/>
            </a:pPr>
            <a:r>
              <a:rPr lang="en-US" sz="3200" dirty="0">
                <a:latin typeface="Times New Roman" panose="02020603050405020304" pitchFamily="18" charset="0"/>
                <a:cs typeface="Times New Roman" panose="02020603050405020304" pitchFamily="18" charset="0"/>
              </a:rPr>
              <a:t>Set the </a:t>
            </a:r>
            <a:r>
              <a:rPr lang="en-US" sz="3200" dirty="0" smtClean="0">
                <a:latin typeface="Times New Roman" panose="02020603050405020304" pitchFamily="18" charset="0"/>
                <a:cs typeface="Times New Roman" panose="02020603050405020304" pitchFamily="18" charset="0"/>
              </a:rPr>
              <a:t>context</a:t>
            </a:r>
            <a:endParaRPr lang="en-US" sz="3200" dirty="0">
              <a:latin typeface="Times New Roman" panose="02020603050405020304" pitchFamily="18" charset="0"/>
              <a:cs typeface="Times New Roman" panose="02020603050405020304" pitchFamily="18" charset="0"/>
            </a:endParaRPr>
          </a:p>
          <a:p>
            <a:pPr>
              <a:buFont typeface="Arial" pitchFamily="34" charset="0"/>
              <a:buChar char="•"/>
            </a:pPr>
            <a:r>
              <a:rPr lang="en-US" sz="3200" dirty="0">
                <a:latin typeface="Times New Roman" panose="02020603050405020304" pitchFamily="18" charset="0"/>
                <a:cs typeface="Times New Roman" panose="02020603050405020304" pitchFamily="18" charset="0"/>
              </a:rPr>
              <a:t>Identify </a:t>
            </a:r>
            <a:r>
              <a:rPr lang="en-US" sz="3200" dirty="0" smtClean="0">
                <a:latin typeface="Times New Roman" panose="02020603050405020304" pitchFamily="18" charset="0"/>
                <a:cs typeface="Times New Roman" panose="02020603050405020304" pitchFamily="18" charset="0"/>
              </a:rPr>
              <a:t>actors and objects that interact in the use-case scenario</a:t>
            </a:r>
            <a:endParaRPr lang="en-US" sz="3200" dirty="0">
              <a:latin typeface="Times New Roman" panose="02020603050405020304" pitchFamily="18" charset="0"/>
              <a:cs typeface="Times New Roman" panose="02020603050405020304" pitchFamily="18" charset="0"/>
            </a:endParaRPr>
          </a:p>
          <a:p>
            <a:pPr>
              <a:buFont typeface="Arial" pitchFamily="34" charset="0"/>
              <a:buChar char="•"/>
            </a:pPr>
            <a:r>
              <a:rPr lang="en-US" sz="3200" dirty="0">
                <a:latin typeface="Times New Roman" panose="02020603050405020304" pitchFamily="18" charset="0"/>
                <a:cs typeface="Times New Roman" panose="02020603050405020304" pitchFamily="18" charset="0"/>
              </a:rPr>
              <a:t>Set the lifeline for each object</a:t>
            </a:r>
          </a:p>
          <a:p>
            <a:pPr>
              <a:buFont typeface="Arial" pitchFamily="34" charset="0"/>
              <a:buChar char="•"/>
            </a:pPr>
            <a:r>
              <a:rPr lang="en-US" sz="3200" dirty="0" smtClean="0">
                <a:latin typeface="Times New Roman" panose="02020603050405020304" pitchFamily="18" charset="0"/>
                <a:cs typeface="Times New Roman" panose="02020603050405020304" pitchFamily="18" charset="0"/>
              </a:rPr>
              <a:t>Add </a:t>
            </a:r>
            <a:r>
              <a:rPr lang="en-US" sz="3200" dirty="0">
                <a:latin typeface="Times New Roman" panose="02020603050405020304" pitchFamily="18" charset="0"/>
                <a:cs typeface="Times New Roman" panose="02020603050405020304" pitchFamily="18" charset="0"/>
              </a:rPr>
              <a:t>messages </a:t>
            </a:r>
            <a:r>
              <a:rPr lang="en-US" sz="3200" dirty="0" smtClean="0">
                <a:latin typeface="Times New Roman" panose="02020603050405020304" pitchFamily="18" charset="0"/>
                <a:cs typeface="Times New Roman" panose="02020603050405020304" pitchFamily="18" charset="0"/>
              </a:rPr>
              <a:t>by drawing arrows</a:t>
            </a:r>
          </a:p>
          <a:p>
            <a:pPr marL="850652" lvl="1" indent="-514350">
              <a:buFont typeface="Arial" pitchFamily="34" charset="0"/>
              <a:buChar char="•"/>
            </a:pPr>
            <a:r>
              <a:rPr lang="en-US" sz="2800" dirty="0" smtClean="0">
                <a:latin typeface="Times New Roman" panose="02020603050405020304" pitchFamily="18" charset="0"/>
                <a:cs typeface="Times New Roman" panose="02020603050405020304" pitchFamily="18" charset="0"/>
              </a:rPr>
              <a:t>Shows how they are passed from one object to another</a:t>
            </a:r>
          </a:p>
          <a:p>
            <a:pPr marL="850652" lvl="1" indent="-514350">
              <a:buFont typeface="Arial" pitchFamily="34" charset="0"/>
              <a:buChar char="•"/>
            </a:pPr>
            <a:r>
              <a:rPr lang="en-US" sz="2800" dirty="0" smtClean="0">
                <a:latin typeface="Times New Roman" panose="02020603050405020304" pitchFamily="18" charset="0"/>
                <a:cs typeface="Times New Roman" panose="02020603050405020304" pitchFamily="18" charset="0"/>
              </a:rPr>
              <a:t>Include any parameters in parentheses</a:t>
            </a:r>
          </a:p>
          <a:p>
            <a:pPr marL="850652" lvl="1" indent="-514350">
              <a:buFont typeface="Arial" pitchFamily="34" charset="0"/>
              <a:buChar char="•"/>
            </a:pPr>
            <a:r>
              <a:rPr lang="en-US" sz="2800" dirty="0" smtClean="0">
                <a:latin typeface="Times New Roman" panose="02020603050405020304" pitchFamily="18" charset="0"/>
                <a:cs typeface="Times New Roman" panose="02020603050405020304" pitchFamily="18" charset="0"/>
              </a:rPr>
              <a:t>Obvious return values are excluded</a:t>
            </a:r>
            <a:endParaRPr lang="en-US" sz="2800" dirty="0">
              <a:latin typeface="Times New Roman" panose="02020603050405020304" pitchFamily="18" charset="0"/>
              <a:cs typeface="Times New Roman" panose="02020603050405020304" pitchFamily="18" charset="0"/>
            </a:endParaRPr>
          </a:p>
          <a:p>
            <a:pPr>
              <a:buFont typeface="Arial" pitchFamily="34" charset="0"/>
              <a:buChar char="•"/>
            </a:pPr>
            <a:r>
              <a:rPr lang="en-US" sz="3200" dirty="0">
                <a:latin typeface="Times New Roman" panose="02020603050405020304" pitchFamily="18" charset="0"/>
                <a:cs typeface="Times New Roman" panose="02020603050405020304" pitchFamily="18" charset="0"/>
              </a:rPr>
              <a:t>Add execution occurrence to each </a:t>
            </a:r>
            <a:r>
              <a:rPr lang="en-US" sz="3200" dirty="0" smtClean="0">
                <a:latin typeface="Times New Roman" panose="02020603050405020304" pitchFamily="18" charset="0"/>
                <a:cs typeface="Times New Roman" panose="02020603050405020304" pitchFamily="18" charset="0"/>
              </a:rPr>
              <a:t>object’s </a:t>
            </a:r>
            <a:r>
              <a:rPr lang="en-US" sz="3200" dirty="0">
                <a:latin typeface="Times New Roman" panose="02020603050405020304" pitchFamily="18" charset="0"/>
                <a:cs typeface="Times New Roman" panose="02020603050405020304" pitchFamily="18" charset="0"/>
              </a:rPr>
              <a:t>lifeline</a:t>
            </a:r>
          </a:p>
          <a:p>
            <a:pPr>
              <a:buFont typeface="Arial" pitchFamily="34" charset="0"/>
              <a:buChar char="•"/>
            </a:pPr>
            <a:r>
              <a:rPr lang="en-US" sz="3200" dirty="0">
                <a:latin typeface="Times New Roman" panose="02020603050405020304" pitchFamily="18" charset="0"/>
                <a:cs typeface="Times New Roman" panose="02020603050405020304" pitchFamily="18" charset="0"/>
              </a:rPr>
              <a:t>Validate the sequence </a:t>
            </a:r>
            <a:r>
              <a:rPr lang="en-US" sz="3200" dirty="0" smtClean="0">
                <a:latin typeface="Times New Roman" panose="02020603050405020304" pitchFamily="18" charset="0"/>
                <a:cs typeface="Times New Roman" panose="02020603050405020304" pitchFamily="18" charset="0"/>
              </a:rPr>
              <a:t>diagram</a:t>
            </a:r>
          </a:p>
          <a:p>
            <a:pPr lvl="1">
              <a:buFont typeface="Arial" pitchFamily="34" charset="0"/>
              <a:buChar char="•"/>
            </a:pPr>
            <a:r>
              <a:rPr lang="en-US" sz="2800" dirty="0" smtClean="0">
                <a:latin typeface="Times New Roman" panose="02020603050405020304" pitchFamily="18" charset="0"/>
                <a:cs typeface="Times New Roman" panose="02020603050405020304" pitchFamily="18" charset="0"/>
              </a:rPr>
              <a:t>Ensures that it depicts all of the steps in the process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725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Communication Diagrams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4400" dirty="0" smtClean="0">
                <a:latin typeface="Times New Roman" panose="02020603050405020304" pitchFamily="18" charset="0"/>
                <a:cs typeface="Times New Roman" panose="02020603050405020304" pitchFamily="18" charset="0"/>
              </a:rPr>
              <a:t>Depict the dependencies among the objects</a:t>
            </a:r>
          </a:p>
          <a:p>
            <a:r>
              <a:rPr lang="en-US" sz="4400" dirty="0" smtClean="0">
                <a:latin typeface="Times New Roman" panose="02020603050405020304" pitchFamily="18" charset="0"/>
                <a:cs typeface="Times New Roman" panose="02020603050405020304" pitchFamily="18" charset="0"/>
              </a:rPr>
              <a:t>An object diagram that shows message passing relationships</a:t>
            </a:r>
          </a:p>
          <a:p>
            <a:r>
              <a:rPr lang="en-US" sz="4400" dirty="0" smtClean="0">
                <a:latin typeface="Times New Roman" panose="02020603050405020304" pitchFamily="18" charset="0"/>
                <a:cs typeface="Times New Roman" panose="02020603050405020304" pitchFamily="18" charset="0"/>
              </a:rPr>
              <a:t>Emphasize the flow through a set of objects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96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8763000" cy="609599"/>
          </a:xfrm>
        </p:spPr>
        <p:txBody>
          <a:bodyPr/>
          <a:lstStyle/>
          <a:p>
            <a:r>
              <a:rPr lang="en-US" b="1" dirty="0" smtClean="0">
                <a:latin typeface="Times New Roman" panose="02020603050405020304" pitchFamily="18" charset="0"/>
                <a:cs typeface="Times New Roman" panose="02020603050405020304" pitchFamily="18" charset="0"/>
              </a:rPr>
              <a:t>Communication Diagram Syntax</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609600"/>
            <a:ext cx="8839200" cy="5663011"/>
          </a:xfrm>
        </p:spPr>
      </p:pic>
    </p:spTree>
    <p:extLst>
      <p:ext uri="{BB962C8B-B14F-4D97-AF65-F5344CB8AC3E}">
        <p14:creationId xmlns:p14="http://schemas.microsoft.com/office/powerpoint/2010/main" val="269384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685800"/>
          </a:xfrm>
        </p:spPr>
        <p:txBody>
          <a:bodyPr/>
          <a:lstStyle/>
          <a:p>
            <a:r>
              <a:rPr lang="en-US" b="1" dirty="0" smtClean="0">
                <a:latin typeface="Times New Roman" panose="02020603050405020304" pitchFamily="18" charset="0"/>
                <a:cs typeface="Times New Roman" panose="02020603050405020304" pitchFamily="18" charset="0"/>
              </a:rPr>
              <a:t>Sample Communication Diagram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685800"/>
            <a:ext cx="8839200" cy="5562600"/>
          </a:xfrm>
        </p:spPr>
      </p:pic>
    </p:spTree>
    <p:extLst>
      <p:ext uri="{BB962C8B-B14F-4D97-AF65-F5344CB8AC3E}">
        <p14:creationId xmlns:p14="http://schemas.microsoft.com/office/powerpoint/2010/main" val="2714085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067800" cy="838200"/>
          </a:xfrm>
        </p:spPr>
        <p:txBody>
          <a:bodyPr/>
          <a:lstStyle/>
          <a:p>
            <a:r>
              <a:rPr lang="en-US" b="1" dirty="0" smtClean="0">
                <a:latin typeface="Times New Roman" panose="02020603050405020304" pitchFamily="18" charset="0"/>
                <a:cs typeface="Times New Roman" panose="02020603050405020304" pitchFamily="18" charset="0"/>
              </a:rPr>
              <a:t>Sample Communication Diagram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62000"/>
            <a:ext cx="8763000" cy="5410200"/>
          </a:xfrm>
        </p:spPr>
      </p:pic>
    </p:spTree>
    <p:extLst>
      <p:ext uri="{BB962C8B-B14F-4D97-AF65-F5344CB8AC3E}">
        <p14:creationId xmlns:p14="http://schemas.microsoft.com/office/powerpoint/2010/main" val="3508123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304800"/>
            <a:ext cx="8043333" cy="1447800"/>
          </a:xfrm>
        </p:spPr>
        <p:txBody>
          <a:bodyPr/>
          <a:lstStyle/>
          <a:p>
            <a:r>
              <a:rPr lang="en-US" b="1" dirty="0" smtClean="0">
                <a:latin typeface="Times New Roman" panose="02020603050405020304" pitchFamily="18" charset="0"/>
                <a:cs typeface="Times New Roman" panose="02020603050405020304" pitchFamily="18" charset="0"/>
              </a:rPr>
              <a:t>Building Communication Diagrams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52600"/>
            <a:ext cx="9067800" cy="4343400"/>
          </a:xfrm>
        </p:spPr>
        <p:txBody>
          <a:bodyPr/>
          <a:lstStyle/>
          <a:p>
            <a:r>
              <a:rPr lang="en-US" sz="4400" dirty="0" smtClean="0">
                <a:latin typeface="Times New Roman" panose="02020603050405020304" pitchFamily="18" charset="0"/>
                <a:cs typeface="Times New Roman" panose="02020603050405020304" pitchFamily="18" charset="0"/>
              </a:rPr>
              <a:t>Set the context</a:t>
            </a:r>
          </a:p>
          <a:p>
            <a:r>
              <a:rPr lang="en-US" sz="4400" dirty="0" smtClean="0">
                <a:latin typeface="Times New Roman" panose="02020603050405020304" pitchFamily="18" charset="0"/>
                <a:cs typeface="Times New Roman" panose="02020603050405020304" pitchFamily="18" charset="0"/>
              </a:rPr>
              <a:t>Identify objects, actors and associations between them</a:t>
            </a:r>
          </a:p>
          <a:p>
            <a:r>
              <a:rPr lang="en-US" sz="4400" dirty="0" smtClean="0">
                <a:latin typeface="Times New Roman" panose="02020603050405020304" pitchFamily="18" charset="0"/>
                <a:cs typeface="Times New Roman" panose="02020603050405020304" pitchFamily="18" charset="0"/>
              </a:rPr>
              <a:t>Lay out the diagram</a:t>
            </a:r>
          </a:p>
          <a:p>
            <a:r>
              <a:rPr lang="en-US" sz="4400" dirty="0" smtClean="0">
                <a:latin typeface="Times New Roman" panose="02020603050405020304" pitchFamily="18" charset="0"/>
                <a:cs typeface="Times New Roman" panose="02020603050405020304" pitchFamily="18" charset="0"/>
              </a:rPr>
              <a:t>Add the messages</a:t>
            </a:r>
          </a:p>
          <a:p>
            <a:r>
              <a:rPr lang="en-US" sz="4400" dirty="0" smtClean="0">
                <a:latin typeface="Times New Roman" panose="02020603050405020304" pitchFamily="18" charset="0"/>
                <a:cs typeface="Times New Roman" panose="02020603050405020304" pitchFamily="18" charset="0"/>
              </a:rPr>
              <a:t>Validate the model</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405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95999"/>
          </a:xfrm>
        </p:spPr>
        <p:txBody>
          <a:bodyPr/>
          <a:lstStyle/>
          <a:p>
            <a:pPr marL="0" lvl="0" indent="0" algn="ctr">
              <a:buNone/>
            </a:pPr>
            <a:r>
              <a:rPr lang="en-US" sz="6000" b="1" dirty="0"/>
              <a:t>How do you show that a temporary object is to go out of existence on a sequence diagram?</a:t>
            </a:r>
            <a:endParaRPr lang="en-US" sz="6000" dirty="0"/>
          </a:p>
          <a:p>
            <a:pPr marL="0" indent="0">
              <a:buNone/>
            </a:pPr>
            <a:endParaRPr lang="en-US" dirty="0"/>
          </a:p>
        </p:txBody>
      </p:sp>
    </p:spTree>
    <p:extLst>
      <p:ext uri="{BB962C8B-B14F-4D97-AF65-F5344CB8AC3E}">
        <p14:creationId xmlns:p14="http://schemas.microsoft.com/office/powerpoint/2010/main" val="2206634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4800" b="1" dirty="0" smtClean="0"/>
          </a:p>
          <a:p>
            <a:pPr marL="0" indent="0" algn="ctr">
              <a:buNone/>
            </a:pPr>
            <a:r>
              <a:rPr lang="en-US" sz="4800" b="1" dirty="0" smtClean="0"/>
              <a:t>If </a:t>
            </a:r>
            <a:r>
              <a:rPr lang="en-US" sz="4800" b="1" dirty="0"/>
              <a:t>a shopping cart is used for capturing line items for an order, how do you depict its lifeline </a:t>
            </a:r>
            <a:r>
              <a:rPr lang="en-US" sz="4800" b="1" dirty="0" smtClean="0"/>
              <a:t>on a </a:t>
            </a:r>
            <a:r>
              <a:rPr lang="en-US" sz="4800" b="1" dirty="0"/>
              <a:t>S</a:t>
            </a:r>
            <a:r>
              <a:rPr lang="en-US" sz="4800" b="1" dirty="0" smtClean="0"/>
              <a:t>equence Diagram once </a:t>
            </a:r>
            <a:r>
              <a:rPr lang="en-US" sz="4800" b="1" dirty="0"/>
              <a:t>the order is confirmed? </a:t>
            </a:r>
            <a:endParaRPr lang="en-US" altLang="en-US" sz="4800" b="1" dirty="0" smtClean="0"/>
          </a:p>
        </p:txBody>
      </p:sp>
    </p:spTree>
    <p:extLst>
      <p:ext uri="{BB962C8B-B14F-4D97-AF65-F5344CB8AC3E}">
        <p14:creationId xmlns:p14="http://schemas.microsoft.com/office/powerpoint/2010/main" val="106361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buNone/>
            </a:pPr>
            <a:r>
              <a:rPr lang="en-US" sz="3600" b="1" dirty="0" smtClean="0"/>
              <a:t>From the Syllabus</a:t>
            </a:r>
          </a:p>
          <a:p>
            <a:r>
              <a:rPr lang="en-US" sz="3600" b="1" dirty="0"/>
              <a:t>This presentation &amp; paper must include:</a:t>
            </a:r>
            <a:endParaRPr lang="en-US" sz="3600" dirty="0"/>
          </a:p>
          <a:p>
            <a:pPr lvl="1"/>
            <a:r>
              <a:rPr lang="en-US" sz="3600" b="1" dirty="0" smtClean="0"/>
              <a:t>“</a:t>
            </a:r>
            <a:r>
              <a:rPr lang="en-US" sz="3600" b="1" dirty="0"/>
              <a:t>Reasonably estimated costs of the solution you selected”</a:t>
            </a:r>
            <a:endParaRPr lang="en-US" sz="3600" dirty="0"/>
          </a:p>
          <a:p>
            <a:pPr lvl="1"/>
            <a:r>
              <a:rPr lang="en-US" sz="3600" b="1" dirty="0"/>
              <a:t>“A substantive ROI analysis that incorporates the time value of money, estimated prices, cost / benefits analysis and the reasons for selecting the proposed system to be built / purchased” </a:t>
            </a:r>
            <a:endParaRPr lang="en-US" sz="3600" dirty="0"/>
          </a:p>
        </p:txBody>
      </p:sp>
    </p:spTree>
    <p:extLst>
      <p:ext uri="{BB962C8B-B14F-4D97-AF65-F5344CB8AC3E}">
        <p14:creationId xmlns:p14="http://schemas.microsoft.com/office/powerpoint/2010/main" val="1869256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sz="6600" b="1" dirty="0"/>
              <a:t>What are the source documents that can be used to develop a Communication Diagram? </a:t>
            </a:r>
            <a:endParaRPr lang="en-US" altLang="en-US" sz="6600" b="1" dirty="0" smtClean="0"/>
          </a:p>
        </p:txBody>
      </p:sp>
    </p:spTree>
    <p:extLst>
      <p:ext uri="{BB962C8B-B14F-4D97-AF65-F5344CB8AC3E}">
        <p14:creationId xmlns:p14="http://schemas.microsoft.com/office/powerpoint/2010/main" val="3638193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600" b="1" dirty="0" smtClean="0"/>
          </a:p>
          <a:p>
            <a:pPr marL="0" indent="0" algn="ctr">
              <a:buNone/>
            </a:pPr>
            <a:r>
              <a:rPr lang="en-US" sz="6600" b="1" dirty="0" smtClean="0"/>
              <a:t>How </a:t>
            </a:r>
            <a:r>
              <a:rPr lang="en-US" sz="6600" b="1" dirty="0"/>
              <a:t>do you show the sequence of messages on a communication </a:t>
            </a:r>
            <a:r>
              <a:rPr lang="en-US" sz="6600" b="1" dirty="0" smtClean="0"/>
              <a:t>diagram</a:t>
            </a:r>
            <a:endParaRPr lang="en-US" sz="6600" dirty="0"/>
          </a:p>
        </p:txBody>
      </p:sp>
    </p:spTree>
    <p:extLst>
      <p:ext uri="{BB962C8B-B14F-4D97-AF65-F5344CB8AC3E}">
        <p14:creationId xmlns:p14="http://schemas.microsoft.com/office/powerpoint/2010/main" val="1284492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a:buNone/>
            </a:pPr>
            <a:endParaRPr lang="en-US" sz="6600" b="1" dirty="0" smtClean="0"/>
          </a:p>
          <a:p>
            <a:pPr marL="0" lvl="0" indent="0" algn="ctr">
              <a:buNone/>
            </a:pPr>
            <a:r>
              <a:rPr lang="en-US" sz="6600" b="1" dirty="0" smtClean="0"/>
              <a:t>How </a:t>
            </a:r>
            <a:r>
              <a:rPr lang="en-US" sz="6600" b="1" dirty="0"/>
              <a:t>do use cases relate to a sequence and communication diagrams</a:t>
            </a:r>
            <a:r>
              <a:rPr lang="en-US" sz="6600" b="1" dirty="0" smtClean="0"/>
              <a:t>?</a:t>
            </a:r>
            <a:endParaRPr lang="en-US" sz="6600" b="1" u="sng" dirty="0"/>
          </a:p>
        </p:txBody>
      </p:sp>
    </p:spTree>
    <p:extLst>
      <p:ext uri="{BB962C8B-B14F-4D97-AF65-F5344CB8AC3E}">
        <p14:creationId xmlns:p14="http://schemas.microsoft.com/office/powerpoint/2010/main" val="1936513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096000"/>
          </a:xfrm>
        </p:spPr>
        <p:txBody>
          <a:bodyPr/>
          <a:lstStyle/>
          <a:p>
            <a:pPr>
              <a:buNone/>
            </a:pPr>
            <a:r>
              <a:rPr lang="en-US" sz="4000" b="1" dirty="0"/>
              <a:t>Which of the following objects would be most likely to be destroyed at some point in time in a sequence diagram?</a:t>
            </a:r>
          </a:p>
          <a:p>
            <a:pPr>
              <a:buNone/>
            </a:pPr>
            <a:r>
              <a:rPr lang="en-US" sz="4000" b="1" dirty="0"/>
              <a:t>a.	customer</a:t>
            </a:r>
          </a:p>
          <a:p>
            <a:pPr>
              <a:buNone/>
            </a:pPr>
            <a:r>
              <a:rPr lang="en-US" sz="4000" b="1" dirty="0" err="1"/>
              <a:t>b</a:t>
            </a:r>
            <a:r>
              <a:rPr lang="en-US" sz="4000" b="1" dirty="0"/>
              <a:t>.	order</a:t>
            </a:r>
          </a:p>
          <a:p>
            <a:pPr>
              <a:buNone/>
            </a:pPr>
            <a:r>
              <a:rPr lang="en-US" sz="4000" b="1" dirty="0" err="1"/>
              <a:t>c</a:t>
            </a:r>
            <a:r>
              <a:rPr lang="en-US" sz="4000" b="1" dirty="0"/>
              <a:t>.	order item</a:t>
            </a:r>
          </a:p>
          <a:p>
            <a:pPr>
              <a:buNone/>
            </a:pPr>
            <a:r>
              <a:rPr lang="en-US" sz="4000" b="1" dirty="0" err="1"/>
              <a:t>d</a:t>
            </a:r>
            <a:r>
              <a:rPr lang="en-US" sz="4000" b="1" dirty="0"/>
              <a:t>.	invoice</a:t>
            </a:r>
          </a:p>
          <a:p>
            <a:pPr>
              <a:buNone/>
            </a:pPr>
            <a:r>
              <a:rPr lang="en-US" sz="4000" b="1" dirty="0" err="1"/>
              <a:t>e</a:t>
            </a:r>
            <a:r>
              <a:rPr lang="en-US" sz="4000" b="1" dirty="0"/>
              <a:t>.	shopping cart</a:t>
            </a:r>
          </a:p>
          <a:p>
            <a:pPr marL="0" indent="0">
              <a:buNone/>
            </a:pPr>
            <a:endParaRPr lang="en-US" dirty="0"/>
          </a:p>
        </p:txBody>
      </p:sp>
    </p:spTree>
    <p:extLst>
      <p:ext uri="{BB962C8B-B14F-4D97-AF65-F5344CB8AC3E}">
        <p14:creationId xmlns:p14="http://schemas.microsoft.com/office/powerpoint/2010/main" val="536397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4400" b="1" dirty="0"/>
              <a:t>When an object sends a message to itself in a sequence diagram, that is referred to as _____.</a:t>
            </a:r>
          </a:p>
          <a:p>
            <a:pPr>
              <a:buNone/>
            </a:pPr>
            <a:r>
              <a:rPr lang="en-US" sz="4400" b="1" dirty="0"/>
              <a:t>a.	recursive-messaging</a:t>
            </a:r>
          </a:p>
          <a:p>
            <a:pPr>
              <a:buNone/>
            </a:pPr>
            <a:r>
              <a:rPr lang="en-US" sz="4400" b="1" dirty="0" err="1"/>
              <a:t>b</a:t>
            </a:r>
            <a:r>
              <a:rPr lang="en-US" sz="4400" b="1" dirty="0"/>
              <a:t>.	self-messaging</a:t>
            </a:r>
          </a:p>
          <a:p>
            <a:pPr>
              <a:buNone/>
            </a:pPr>
            <a:r>
              <a:rPr lang="en-US" sz="4400" b="1" dirty="0" err="1"/>
              <a:t>c</a:t>
            </a:r>
            <a:r>
              <a:rPr lang="en-US" sz="4400" b="1" dirty="0"/>
              <a:t>.	self-delegation</a:t>
            </a:r>
          </a:p>
          <a:p>
            <a:pPr>
              <a:buNone/>
            </a:pPr>
            <a:r>
              <a:rPr lang="en-US" sz="4400" b="1" dirty="0" err="1"/>
              <a:t>d</a:t>
            </a:r>
            <a:r>
              <a:rPr lang="en-US" sz="4400" b="1" dirty="0"/>
              <a:t>.	recursive-delegation</a:t>
            </a:r>
          </a:p>
          <a:p>
            <a:pPr>
              <a:buNone/>
            </a:pPr>
            <a:r>
              <a:rPr lang="en-US" sz="4400" b="1" dirty="0" err="1"/>
              <a:t>e</a:t>
            </a:r>
            <a:r>
              <a:rPr lang="en-US" sz="4400" b="1" dirty="0"/>
              <a:t>.	none of these</a:t>
            </a:r>
          </a:p>
        </p:txBody>
      </p:sp>
    </p:spTree>
    <p:extLst>
      <p:ext uri="{BB962C8B-B14F-4D97-AF65-F5344CB8AC3E}">
        <p14:creationId xmlns:p14="http://schemas.microsoft.com/office/powerpoint/2010/main" val="326074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967412"/>
          </a:xfrm>
        </p:spPr>
        <p:txBody>
          <a:bodyPr/>
          <a:lstStyle/>
          <a:p>
            <a:pPr algn="ctr">
              <a:buNone/>
            </a:pPr>
            <a:r>
              <a:rPr lang="en-US" sz="6600" b="1" dirty="0" smtClean="0"/>
              <a:t>A </a:t>
            </a:r>
            <a:r>
              <a:rPr lang="en-US" sz="6600" b="1" dirty="0"/>
              <a:t>sequence diagram can only be drawn to represent a single scenario in a use case. </a:t>
            </a:r>
            <a:endParaRPr lang="en-US" sz="6600" b="1" dirty="0" smtClean="0"/>
          </a:p>
          <a:p>
            <a:pPr algn="ctr">
              <a:buNone/>
            </a:pPr>
            <a:r>
              <a:rPr lang="en-US" sz="5625" b="1" dirty="0" smtClean="0"/>
              <a:t>T / F ?</a:t>
            </a:r>
            <a:endParaRPr lang="en-US" sz="5625" b="1" dirty="0"/>
          </a:p>
        </p:txBody>
      </p:sp>
    </p:spTree>
    <p:extLst>
      <p:ext uri="{BB962C8B-B14F-4D97-AF65-F5344CB8AC3E}">
        <p14:creationId xmlns:p14="http://schemas.microsoft.com/office/powerpoint/2010/main" val="1701439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lgn="ctr">
              <a:buNone/>
            </a:pPr>
            <a:r>
              <a:rPr lang="en-US" sz="5400" b="1" dirty="0" smtClean="0"/>
              <a:t>It </a:t>
            </a:r>
            <a:r>
              <a:rPr lang="en-US" sz="5400" b="1" dirty="0"/>
              <a:t>is possible for an object to create another object, resulting in the message going directly to the object, not its lifeline</a:t>
            </a:r>
            <a:r>
              <a:rPr lang="en-US" sz="5400" b="1" dirty="0" smtClean="0"/>
              <a:t>.</a:t>
            </a:r>
          </a:p>
          <a:p>
            <a:pPr algn="ctr">
              <a:buNone/>
            </a:pPr>
            <a:r>
              <a:rPr lang="en-US" sz="6000" b="1" dirty="0"/>
              <a:t>T / F ?</a:t>
            </a:r>
          </a:p>
          <a:p>
            <a:pPr algn="ctr">
              <a:buNone/>
            </a:pPr>
            <a:endParaRPr lang="en-US" sz="5063" dirty="0"/>
          </a:p>
          <a:p>
            <a:pPr>
              <a:buNone/>
            </a:pPr>
            <a:r>
              <a:rPr lang="en-US" dirty="0" smtClean="0"/>
              <a:t> </a:t>
            </a:r>
            <a:endParaRPr lang="en-US" dirty="0"/>
          </a:p>
        </p:txBody>
      </p:sp>
    </p:spTree>
    <p:extLst>
      <p:ext uri="{BB962C8B-B14F-4D97-AF65-F5344CB8AC3E}">
        <p14:creationId xmlns:p14="http://schemas.microsoft.com/office/powerpoint/2010/main" val="1111889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43937" cy="5944196"/>
          </a:xfrm>
        </p:spPr>
        <p:txBody>
          <a:bodyPr/>
          <a:lstStyle/>
          <a:p>
            <a:pPr algn="ctr">
              <a:buNone/>
            </a:pPr>
            <a:r>
              <a:rPr lang="en-US" sz="6188" b="1" dirty="0"/>
              <a:t>Both the communication diagram and the sequence diagram can show return messages</a:t>
            </a:r>
            <a:r>
              <a:rPr lang="en-US" sz="6188" b="1" dirty="0" smtClean="0"/>
              <a:t>.</a:t>
            </a:r>
          </a:p>
          <a:p>
            <a:pPr algn="ctr">
              <a:buNone/>
            </a:pPr>
            <a:r>
              <a:rPr lang="en-US" sz="6188" b="1" dirty="0" smtClean="0"/>
              <a:t> </a:t>
            </a:r>
            <a:r>
              <a:rPr lang="en-US" sz="6600" b="1" dirty="0"/>
              <a:t>T / F ?</a:t>
            </a:r>
          </a:p>
          <a:p>
            <a:pPr algn="ctr">
              <a:buNone/>
            </a:pPr>
            <a:endParaRPr lang="en-US" sz="6188" dirty="0"/>
          </a:p>
        </p:txBody>
      </p:sp>
    </p:spTree>
    <p:extLst>
      <p:ext uri="{BB962C8B-B14F-4D97-AF65-F5344CB8AC3E}">
        <p14:creationId xmlns:p14="http://schemas.microsoft.com/office/powerpoint/2010/main" val="16365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62937" cy="5563196"/>
          </a:xfrm>
        </p:spPr>
        <p:txBody>
          <a:bodyPr/>
          <a:lstStyle/>
          <a:p>
            <a:pPr algn="ctr">
              <a:buNone/>
            </a:pPr>
            <a:r>
              <a:rPr lang="en-US" sz="6750" b="1" dirty="0"/>
              <a:t>The communication diagram is used for modeling process flow</a:t>
            </a:r>
            <a:r>
              <a:rPr lang="en-US" sz="6750" b="1" dirty="0" smtClean="0"/>
              <a:t>.</a:t>
            </a:r>
          </a:p>
          <a:p>
            <a:pPr algn="ctr">
              <a:buNone/>
            </a:pPr>
            <a:r>
              <a:rPr lang="en-US" sz="7200" b="1" dirty="0"/>
              <a:t>T / F ?</a:t>
            </a:r>
          </a:p>
          <a:p>
            <a:pPr algn="ctr">
              <a:buNone/>
            </a:pPr>
            <a:endParaRPr lang="en-US" sz="6750" dirty="0"/>
          </a:p>
        </p:txBody>
      </p:sp>
    </p:spTree>
    <p:extLst>
      <p:ext uri="{BB962C8B-B14F-4D97-AF65-F5344CB8AC3E}">
        <p14:creationId xmlns:p14="http://schemas.microsoft.com/office/powerpoint/2010/main" val="2529900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548822" y="1"/>
            <a:ext cx="8043333" cy="761999"/>
          </a:xfrm>
        </p:spPr>
        <p:txBody>
          <a:bodyPr/>
          <a:lstStyle/>
          <a:p>
            <a:pPr eaLnBrk="1" hangingPunct="1"/>
            <a:r>
              <a:rPr lang="en-US" b="1" dirty="0" smtClean="0">
                <a:latin typeface="Times New Roman" panose="02020603050405020304" pitchFamily="18" charset="0"/>
                <a:cs typeface="Times New Roman" panose="02020603050405020304" pitchFamily="18" charset="0"/>
              </a:rPr>
              <a:t>Behavioral State Machines</a:t>
            </a:r>
          </a:p>
        </p:txBody>
      </p:sp>
      <p:sp>
        <p:nvSpPr>
          <p:cNvPr id="24579" name="Content Placeholder 4"/>
          <p:cNvSpPr>
            <a:spLocks noGrp="1"/>
          </p:cNvSpPr>
          <p:nvPr>
            <p:ph idx="1"/>
          </p:nvPr>
        </p:nvSpPr>
        <p:spPr>
          <a:xfrm>
            <a:off x="228600" y="762000"/>
            <a:ext cx="8915400" cy="5257799"/>
          </a:xfrm>
        </p:spPr>
        <p:txBody>
          <a:bodyPr/>
          <a:lstStyle/>
          <a:p>
            <a:pPr eaLnBrk="1" hangingPunct="1"/>
            <a:r>
              <a:rPr lang="en-US" sz="3200" dirty="0" smtClean="0">
                <a:latin typeface="Times New Roman" panose="02020603050405020304" pitchFamily="18" charset="0"/>
                <a:cs typeface="Times New Roman" panose="02020603050405020304" pitchFamily="18" charset="0"/>
              </a:rPr>
              <a:t>Objects may change state in response to an event</a:t>
            </a:r>
          </a:p>
          <a:p>
            <a:pPr eaLnBrk="1" hangingPunct="1"/>
            <a:r>
              <a:rPr lang="en-US" sz="3200" dirty="0" smtClean="0">
                <a:latin typeface="Times New Roman" panose="02020603050405020304" pitchFamily="18" charset="0"/>
                <a:cs typeface="Times New Roman" panose="02020603050405020304" pitchFamily="18" charset="0"/>
              </a:rPr>
              <a:t>Different states are captured in this model</a:t>
            </a:r>
          </a:p>
          <a:p>
            <a:pPr lvl="1"/>
            <a:r>
              <a:rPr lang="en-US" sz="2800" dirty="0" smtClean="0">
                <a:latin typeface="Times New Roman" panose="02020603050405020304" pitchFamily="18" charset="0"/>
                <a:cs typeface="Times New Roman" panose="02020603050405020304" pitchFamily="18" charset="0"/>
              </a:rPr>
              <a:t>Shows the different states through which a single object passes during its life</a:t>
            </a:r>
          </a:p>
          <a:p>
            <a:pPr lvl="1"/>
            <a:r>
              <a:rPr lang="en-US" sz="2800" dirty="0" smtClean="0">
                <a:latin typeface="Times New Roman" panose="02020603050405020304" pitchFamily="18" charset="0"/>
                <a:cs typeface="Times New Roman" panose="02020603050405020304" pitchFamily="18" charset="0"/>
              </a:rPr>
              <a:t>May include the object’s responses and actions</a:t>
            </a:r>
          </a:p>
          <a:p>
            <a:r>
              <a:rPr lang="en-US" sz="3200" dirty="0" smtClean="0">
                <a:latin typeface="Times New Roman" panose="02020603050405020304" pitchFamily="18" charset="0"/>
                <a:cs typeface="Times New Roman" panose="02020603050405020304" pitchFamily="18" charset="0"/>
              </a:rPr>
              <a:t>Example: patient states</a:t>
            </a:r>
          </a:p>
          <a:p>
            <a:pPr lvl="1"/>
            <a:r>
              <a:rPr lang="en-US" sz="2800" dirty="0" smtClean="0">
                <a:latin typeface="Times New Roman" panose="02020603050405020304" pitchFamily="18" charset="0"/>
                <a:cs typeface="Times New Roman" panose="02020603050405020304" pitchFamily="18" charset="0"/>
              </a:rPr>
              <a:t>New patient—has not yet been seen</a:t>
            </a:r>
          </a:p>
          <a:p>
            <a:pPr lvl="1"/>
            <a:r>
              <a:rPr lang="en-US" sz="2800" dirty="0" smtClean="0">
                <a:latin typeface="Times New Roman" panose="02020603050405020304" pitchFamily="18" charset="0"/>
                <a:cs typeface="Times New Roman" panose="02020603050405020304" pitchFamily="18" charset="0"/>
              </a:rPr>
              <a:t>Current patient—is now receiving treatment</a:t>
            </a:r>
          </a:p>
          <a:p>
            <a:pPr lvl="1"/>
            <a:r>
              <a:rPr lang="en-US" sz="2800" dirty="0" smtClean="0">
                <a:latin typeface="Times New Roman" panose="02020603050405020304" pitchFamily="18" charset="0"/>
                <a:cs typeface="Times New Roman" panose="02020603050405020304" pitchFamily="18" charset="0"/>
              </a:rPr>
              <a:t>Former patient—no longer being seen or treated</a:t>
            </a:r>
          </a:p>
          <a:p>
            <a:pPr eaLnBrk="1" hangingPunct="1"/>
            <a:r>
              <a:rPr lang="en-US" sz="3200" dirty="0" smtClean="0">
                <a:latin typeface="Times New Roman" panose="02020603050405020304" pitchFamily="18" charset="0"/>
                <a:cs typeface="Times New Roman" panose="02020603050405020304" pitchFamily="18" charset="0"/>
              </a:rPr>
              <a:t>Typically used only for complex objects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961120" cy="6048103"/>
          </a:xfrm>
        </p:spPr>
        <p:txBody>
          <a:bodyPr/>
          <a:lstStyle/>
          <a:p>
            <a:pPr marL="0" lvl="0" indent="0">
              <a:buNone/>
            </a:pPr>
            <a:r>
              <a:rPr lang="en-US" b="1" dirty="0" smtClean="0"/>
              <a:t>From the Syllabus</a:t>
            </a:r>
          </a:p>
          <a:p>
            <a:r>
              <a:rPr lang="en-US" b="1" dirty="0"/>
              <a:t>This presentation &amp; paper must include:</a:t>
            </a:r>
            <a:endParaRPr lang="en-US" dirty="0"/>
          </a:p>
          <a:p>
            <a:pPr lvl="1"/>
            <a:r>
              <a:rPr lang="en-US" sz="2800" b="1" dirty="0" smtClean="0"/>
              <a:t>“</a:t>
            </a:r>
            <a:r>
              <a:rPr lang="en-US" sz="2800" b="1" dirty="0"/>
              <a:t>A complete disclosure of all benefits with a detailed description of how they were monetized. Specifically all cost reductions (i.e. staff reductions, increased productivity, more accuracy, etc.) must be explained thoroughly as well as all revenue increases (i.e. </a:t>
            </a:r>
            <a:r>
              <a:rPr lang="en-US" sz="2800" b="1" dirty="0" smtClean="0"/>
              <a:t>better  </a:t>
            </a:r>
            <a:r>
              <a:rPr lang="en-US" sz="3200" b="1" dirty="0"/>
              <a:t>decision making, increased customer loyalty, staff redeployment, more sales time, etc.)”</a:t>
            </a:r>
            <a:endParaRPr lang="en-US" sz="3200" dirty="0"/>
          </a:p>
          <a:p>
            <a:r>
              <a:rPr lang="en-US" sz="3200" b="1" dirty="0"/>
              <a:t>In addition, the paper will explain why the proposed system favorably competes for funding among the other alternatives that exist in your organization</a:t>
            </a:r>
          </a:p>
        </p:txBody>
      </p:sp>
    </p:spTree>
    <p:extLst>
      <p:ext uri="{BB962C8B-B14F-4D97-AF65-F5344CB8AC3E}">
        <p14:creationId xmlns:p14="http://schemas.microsoft.com/office/powerpoint/2010/main" val="25092620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38200" y="228600"/>
            <a:ext cx="7620000" cy="1371600"/>
          </a:xfrm>
        </p:spPr>
        <p:txBody>
          <a:bodyPr/>
          <a:lstStyle/>
          <a:p>
            <a:pPr eaLnBrk="1" hangingPunct="1"/>
            <a:r>
              <a:rPr lang="en-US" b="1" dirty="0" smtClean="0">
                <a:latin typeface="Times New Roman" panose="02020603050405020304" pitchFamily="18" charset="0"/>
                <a:cs typeface="Times New Roman" panose="02020603050405020304" pitchFamily="18" charset="0"/>
              </a:rPr>
              <a:t>Components of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State Machines</a:t>
            </a:r>
          </a:p>
        </p:txBody>
      </p:sp>
      <p:sp>
        <p:nvSpPr>
          <p:cNvPr id="25603" name="Content Placeholder 2"/>
          <p:cNvSpPr>
            <a:spLocks noGrp="1"/>
          </p:cNvSpPr>
          <p:nvPr>
            <p:ph idx="1"/>
          </p:nvPr>
        </p:nvSpPr>
        <p:spPr>
          <a:xfrm>
            <a:off x="548822" y="1600200"/>
            <a:ext cx="8214178" cy="4343998"/>
          </a:xfrm>
        </p:spPr>
        <p:txBody>
          <a:bodyPr/>
          <a:lstStyle/>
          <a:p>
            <a:pPr eaLnBrk="1" hangingPunct="1"/>
            <a:r>
              <a:rPr lang="en-US" sz="3600" dirty="0" smtClean="0">
                <a:latin typeface="Times New Roman" panose="02020603050405020304" pitchFamily="18" charset="0"/>
                <a:cs typeface="Times New Roman" panose="02020603050405020304" pitchFamily="18" charset="0"/>
              </a:rPr>
              <a:t>States—values </a:t>
            </a:r>
            <a:r>
              <a:rPr lang="en-US" sz="3600" dirty="0">
                <a:latin typeface="Times New Roman" panose="02020603050405020304" pitchFamily="18" charset="0"/>
                <a:cs typeface="Times New Roman" panose="02020603050405020304" pitchFamily="18" charset="0"/>
              </a:rPr>
              <a:t>of an object’s attributes at a point in time</a:t>
            </a:r>
          </a:p>
          <a:p>
            <a:pPr eaLnBrk="1" hangingPunct="1"/>
            <a:r>
              <a:rPr lang="en-US" sz="3600" dirty="0" smtClean="0">
                <a:latin typeface="Times New Roman" panose="02020603050405020304" pitchFamily="18" charset="0"/>
                <a:cs typeface="Times New Roman" panose="02020603050405020304" pitchFamily="18" charset="0"/>
              </a:rPr>
              <a:t>Events—the cause of the change in </a:t>
            </a:r>
            <a:r>
              <a:rPr lang="en-US" sz="3600" dirty="0">
                <a:latin typeface="Times New Roman" panose="02020603050405020304" pitchFamily="18" charset="0"/>
                <a:cs typeface="Times New Roman" panose="02020603050405020304" pitchFamily="18" charset="0"/>
              </a:rPr>
              <a:t>values of the object’s attributes</a:t>
            </a:r>
          </a:p>
          <a:p>
            <a:pPr eaLnBrk="1" hangingPunct="1"/>
            <a:r>
              <a:rPr lang="en-US" sz="3600" dirty="0" smtClean="0">
                <a:latin typeface="Times New Roman" panose="02020603050405020304" pitchFamily="18" charset="0"/>
                <a:cs typeface="Times New Roman" panose="02020603050405020304" pitchFamily="18" charset="0"/>
              </a:rPr>
              <a:t>Transitions—movement </a:t>
            </a:r>
            <a:r>
              <a:rPr lang="en-US" sz="3600" dirty="0">
                <a:latin typeface="Times New Roman" panose="02020603050405020304" pitchFamily="18" charset="0"/>
                <a:cs typeface="Times New Roman" panose="02020603050405020304" pitchFamily="18" charset="0"/>
              </a:rPr>
              <a:t>of an object from one state to </a:t>
            </a:r>
            <a:r>
              <a:rPr lang="en-US" sz="3600" dirty="0" smtClean="0">
                <a:latin typeface="Times New Roman" panose="02020603050405020304" pitchFamily="18" charset="0"/>
                <a:cs typeface="Times New Roman" panose="02020603050405020304" pitchFamily="18" charset="0"/>
              </a:rPr>
              <a:t>another</a:t>
            </a:r>
          </a:p>
          <a:p>
            <a:pPr lvl="1"/>
            <a:r>
              <a:rPr lang="en-US" sz="3200" dirty="0" smtClean="0">
                <a:latin typeface="Times New Roman" panose="02020603050405020304" pitchFamily="18" charset="0"/>
                <a:cs typeface="Times New Roman" panose="02020603050405020304" pitchFamily="18" charset="0"/>
              </a:rPr>
              <a:t>May include a guard condition to flag that a condition is true and allow the transition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48822" y="1"/>
            <a:ext cx="8043333" cy="685799"/>
          </a:xfrm>
        </p:spPr>
        <p:txBody>
          <a:bodyPr/>
          <a:lstStyle/>
          <a:p>
            <a:pPr eaLnBrk="1" hangingPunct="1"/>
            <a:r>
              <a:rPr lang="en-US" b="1" dirty="0" smtClean="0">
                <a:latin typeface="Times New Roman" panose="02020603050405020304" pitchFamily="18" charset="0"/>
                <a:cs typeface="Times New Roman" panose="02020603050405020304" pitchFamily="18" charset="0"/>
              </a:rPr>
              <a:t>State Machine Syntax</a:t>
            </a:r>
          </a:p>
        </p:txBody>
      </p:sp>
      <p:pic>
        <p:nvPicPr>
          <p:cNvPr id="3" name="Picture 2"/>
          <p:cNvPicPr>
            <a:picLocks noChangeAspect="1"/>
          </p:cNvPicPr>
          <p:nvPr/>
        </p:nvPicPr>
        <p:blipFill rotWithShape="1">
          <a:blip r:embed="rId3"/>
          <a:srcRect l="29583" t="28294" r="29166" b="10466"/>
          <a:stretch/>
        </p:blipFill>
        <p:spPr>
          <a:xfrm>
            <a:off x="0" y="533400"/>
            <a:ext cx="9144000" cy="5791122"/>
          </a:xfrm>
          <a:prstGeom prst="rect">
            <a:avLst/>
          </a:prstGeom>
        </p:spPr>
      </p:pic>
    </p:spTree>
    <p:extLst>
      <p:ext uri="{BB962C8B-B14F-4D97-AF65-F5344CB8AC3E}">
        <p14:creationId xmlns:p14="http://schemas.microsoft.com/office/powerpoint/2010/main" val="29146535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108647"/>
            <a:ext cx="8043333" cy="653353"/>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State Machine</a:t>
            </a:r>
          </a:p>
        </p:txBody>
      </p:sp>
      <p:pic>
        <p:nvPicPr>
          <p:cNvPr id="3" name="Picture 2"/>
          <p:cNvPicPr>
            <a:picLocks noChangeAspect="1"/>
          </p:cNvPicPr>
          <p:nvPr/>
        </p:nvPicPr>
        <p:blipFill rotWithShape="1">
          <a:blip r:embed="rId3"/>
          <a:srcRect l="29166" t="59302" r="29166" b="13566"/>
          <a:stretch/>
        </p:blipFill>
        <p:spPr>
          <a:xfrm>
            <a:off x="0" y="1066800"/>
            <a:ext cx="9144000" cy="46482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457200" y="0"/>
            <a:ext cx="8229600" cy="1143000"/>
          </a:xfrm>
        </p:spPr>
        <p:txBody>
          <a:bodyPr/>
          <a:lstStyle/>
          <a:p>
            <a:pPr eaLnBrk="1" hangingPunct="1"/>
            <a:r>
              <a:rPr lang="en-US" altLang="en-US" smtClean="0"/>
              <a:t>Object State Example</a:t>
            </a:r>
          </a:p>
        </p:txBody>
      </p:sp>
      <p:sp>
        <p:nvSpPr>
          <p:cNvPr id="1126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70E8508A-C737-4E29-9025-43B8E0D88F8D}" type="slidenum">
              <a:rPr lang="en-US" altLang="en-US" sz="1200" smtClean="0">
                <a:solidFill>
                  <a:srgbClr val="898989"/>
                </a:solidFill>
                <a:latin typeface="Times New Roman" panose="02020603050405020304" pitchFamily="18" charset="0"/>
              </a:rPr>
              <a:pPr>
                <a:spcBef>
                  <a:spcPct val="0"/>
                </a:spcBef>
                <a:buFontTx/>
                <a:buNone/>
              </a:pPr>
              <a:t>53</a:t>
            </a:fld>
            <a:endParaRPr lang="en-US" altLang="en-US" sz="1200" smtClean="0">
              <a:solidFill>
                <a:srgbClr val="898989"/>
              </a:solidFill>
              <a:latin typeface="Times New Roman" panose="02020603050405020304" pitchFamily="18" charset="0"/>
            </a:endParaRPr>
          </a:p>
        </p:txBody>
      </p:sp>
      <p:pic>
        <p:nvPicPr>
          <p:cNvPr id="112644" name="Picture 1028" descr="whi74173_18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8" y="1017588"/>
            <a:ext cx="7832725"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48822" y="108647"/>
            <a:ext cx="8043333" cy="1262953"/>
          </a:xfrm>
        </p:spPr>
        <p:txBody>
          <a:bodyPr/>
          <a:lstStyle/>
          <a:p>
            <a:pPr eaLnBrk="1" hangingPunct="1"/>
            <a:r>
              <a:rPr lang="en-US" b="1" dirty="0" smtClean="0">
                <a:latin typeface="Times New Roman" panose="02020603050405020304" pitchFamily="18" charset="0"/>
                <a:cs typeface="Times New Roman" panose="02020603050405020304" pitchFamily="18" charset="0"/>
              </a:rPr>
              <a:t>Building a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Behavioral State Machine</a:t>
            </a:r>
          </a:p>
        </p:txBody>
      </p:sp>
      <p:sp>
        <p:nvSpPr>
          <p:cNvPr id="28675" name="Content Placeholder 2"/>
          <p:cNvSpPr>
            <a:spLocks noGrp="1"/>
          </p:cNvSpPr>
          <p:nvPr>
            <p:ph idx="1"/>
          </p:nvPr>
        </p:nvSpPr>
        <p:spPr>
          <a:xfrm>
            <a:off x="76200" y="1143000"/>
            <a:ext cx="9067800" cy="5181600"/>
          </a:xfrm>
        </p:spPr>
        <p:txBody>
          <a:bodyPr/>
          <a:lstStyle/>
          <a:p>
            <a:pPr>
              <a:buFont typeface="Arial" pitchFamily="34" charset="0"/>
              <a:buChar char="•"/>
            </a:pPr>
            <a:r>
              <a:rPr lang="en-US" sz="2800" dirty="0" smtClean="0">
                <a:latin typeface="Times New Roman" panose="02020603050405020304" pitchFamily="18" charset="0"/>
                <a:cs typeface="Times New Roman" panose="02020603050405020304" pitchFamily="18" charset="0"/>
              </a:rPr>
              <a:t>Set the context</a:t>
            </a: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Identify the states of the object</a:t>
            </a:r>
          </a:p>
          <a:p>
            <a:pPr lvl="1">
              <a:buFont typeface="Arial" pitchFamily="34" charset="0"/>
              <a:buChar char="•"/>
            </a:pPr>
            <a:r>
              <a:rPr lang="en-US" sz="2400" dirty="0" smtClean="0">
                <a:latin typeface="Times New Roman" panose="02020603050405020304" pitchFamily="18" charset="0"/>
                <a:cs typeface="Times New Roman" panose="02020603050405020304" pitchFamily="18" charset="0"/>
              </a:rPr>
              <a:t>Initial</a:t>
            </a:r>
          </a:p>
          <a:p>
            <a:pPr lvl="1">
              <a:buFont typeface="Arial" pitchFamily="34" charset="0"/>
              <a:buChar char="•"/>
            </a:pPr>
            <a:r>
              <a:rPr lang="en-US" sz="2400" dirty="0" smtClean="0">
                <a:latin typeface="Times New Roman" panose="02020603050405020304" pitchFamily="18" charset="0"/>
                <a:cs typeface="Times New Roman" panose="02020603050405020304" pitchFamily="18" charset="0"/>
              </a:rPr>
              <a:t>Final</a:t>
            </a:r>
          </a:p>
          <a:p>
            <a:pPr lvl="1">
              <a:buFont typeface="Arial" pitchFamily="34" charset="0"/>
              <a:buChar char="•"/>
            </a:pPr>
            <a:r>
              <a:rPr lang="en-US" sz="2400" dirty="0" smtClean="0">
                <a:latin typeface="Times New Roman" panose="02020603050405020304" pitchFamily="18" charset="0"/>
                <a:cs typeface="Times New Roman" panose="02020603050405020304" pitchFamily="18" charset="0"/>
              </a:rPr>
              <a:t>Stable states during its lifetime</a:t>
            </a: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Lay out the diagram—use a left to right sequence</a:t>
            </a: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Add the transitions</a:t>
            </a:r>
          </a:p>
          <a:p>
            <a:pPr lvl="1">
              <a:buFont typeface="Arial" pitchFamily="34" charset="0"/>
              <a:buChar char="•"/>
            </a:pPr>
            <a:r>
              <a:rPr lang="en-US" sz="2400" dirty="0" smtClean="0">
                <a:latin typeface="Times New Roman" panose="02020603050405020304" pitchFamily="18" charset="0"/>
                <a:cs typeface="Times New Roman" panose="02020603050405020304" pitchFamily="18" charset="0"/>
              </a:rPr>
              <a:t>Identify the triggers (events that cause the transition)</a:t>
            </a:r>
          </a:p>
          <a:p>
            <a:pPr lvl="1">
              <a:buFont typeface="Arial" pitchFamily="34" charset="0"/>
              <a:buChar char="•"/>
            </a:pPr>
            <a:r>
              <a:rPr lang="en-US" sz="2400" dirty="0" smtClean="0">
                <a:latin typeface="Times New Roman" panose="02020603050405020304" pitchFamily="18" charset="0"/>
                <a:cs typeface="Times New Roman" panose="02020603050405020304" pitchFamily="18" charset="0"/>
              </a:rPr>
              <a:t>Identify the actions which execute</a:t>
            </a:r>
          </a:p>
          <a:p>
            <a:pPr lvl="1">
              <a:buFont typeface="Arial" pitchFamily="34" charset="0"/>
              <a:buChar char="•"/>
            </a:pPr>
            <a:r>
              <a:rPr lang="en-US" sz="2400" dirty="0" smtClean="0">
                <a:latin typeface="Times New Roman" panose="02020603050405020304" pitchFamily="18" charset="0"/>
                <a:cs typeface="Times New Roman" panose="02020603050405020304" pitchFamily="18" charset="0"/>
              </a:rPr>
              <a:t>Identify the guard conditions</a:t>
            </a: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Validate the model—ensure all states are reachable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95999"/>
          </a:xfrm>
        </p:spPr>
        <p:txBody>
          <a:bodyPr/>
          <a:lstStyle/>
          <a:p>
            <a:pPr marL="0" indent="0" algn="ctr">
              <a:buNone/>
            </a:pPr>
            <a:endParaRPr lang="en-US" sz="6000" b="1" dirty="0" smtClean="0"/>
          </a:p>
          <a:p>
            <a:pPr marL="0" indent="0" algn="ctr">
              <a:buNone/>
            </a:pPr>
            <a:r>
              <a:rPr lang="en-US" sz="6000" b="1" dirty="0" smtClean="0"/>
              <a:t>Why </a:t>
            </a:r>
            <a:r>
              <a:rPr lang="en-US" sz="6000" b="1" dirty="0"/>
              <a:t>is iteration important when creating a behavioral model?</a:t>
            </a:r>
            <a:r>
              <a:rPr lang="en-US" sz="6000" dirty="0"/>
              <a:t> </a:t>
            </a:r>
          </a:p>
        </p:txBody>
      </p:sp>
    </p:spTree>
    <p:extLst>
      <p:ext uri="{BB962C8B-B14F-4D97-AF65-F5344CB8AC3E}">
        <p14:creationId xmlns:p14="http://schemas.microsoft.com/office/powerpoint/2010/main" val="3113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95999"/>
          </a:xfrm>
        </p:spPr>
        <p:txBody>
          <a:bodyPr/>
          <a:lstStyle/>
          <a:p>
            <a:pPr marL="0" lvl="0" indent="0" algn="ctr">
              <a:buNone/>
            </a:pPr>
            <a:endParaRPr lang="en-US" sz="6000" b="1" dirty="0" smtClean="0"/>
          </a:p>
          <a:p>
            <a:pPr marL="0" lvl="0" indent="0" algn="ctr">
              <a:buNone/>
            </a:pPr>
            <a:r>
              <a:rPr lang="en-US" sz="6000" b="1" dirty="0" smtClean="0"/>
              <a:t>How </a:t>
            </a:r>
            <a:r>
              <a:rPr lang="en-US" sz="6000" b="1" dirty="0"/>
              <a:t>is behavioral modeling related to structural modeling?</a:t>
            </a:r>
            <a:r>
              <a:rPr lang="en-US" sz="6000" dirty="0"/>
              <a:t> </a:t>
            </a:r>
          </a:p>
          <a:p>
            <a:endParaRPr lang="en-US" dirty="0"/>
          </a:p>
        </p:txBody>
      </p:sp>
    </p:spTree>
    <p:extLst>
      <p:ext uri="{BB962C8B-B14F-4D97-AF65-F5344CB8AC3E}">
        <p14:creationId xmlns:p14="http://schemas.microsoft.com/office/powerpoint/2010/main" val="3767014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sz="6000" b="1" dirty="0" smtClean="0"/>
          </a:p>
          <a:p>
            <a:pPr marL="0" indent="0" algn="ctr">
              <a:buNone/>
            </a:pPr>
            <a:r>
              <a:rPr lang="en-US" sz="6000" b="1" dirty="0" smtClean="0"/>
              <a:t>How does an object’s  </a:t>
            </a:r>
            <a:r>
              <a:rPr lang="en-US" sz="6000" b="1" dirty="0"/>
              <a:t>“state” related to </a:t>
            </a:r>
            <a:r>
              <a:rPr lang="en-US" sz="6000" b="1" dirty="0" smtClean="0"/>
              <a:t>its “behavior</a:t>
            </a:r>
            <a:r>
              <a:rPr lang="en-US" sz="6000" b="1" dirty="0"/>
              <a:t>”? </a:t>
            </a:r>
            <a:endParaRPr lang="en-US" sz="6000" b="1" u="sng" dirty="0"/>
          </a:p>
        </p:txBody>
      </p:sp>
    </p:spTree>
    <p:extLst>
      <p:ext uri="{BB962C8B-B14F-4D97-AF65-F5344CB8AC3E}">
        <p14:creationId xmlns:p14="http://schemas.microsoft.com/office/powerpoint/2010/main" val="11169224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sz="6000" b="1" dirty="0" smtClean="0"/>
          </a:p>
          <a:p>
            <a:pPr marL="0" indent="0" algn="ctr">
              <a:buNone/>
            </a:pPr>
            <a:r>
              <a:rPr lang="en-US" sz="6000" b="1" dirty="0" smtClean="0"/>
              <a:t>Do </a:t>
            </a:r>
            <a:r>
              <a:rPr lang="en-US" sz="6000" b="1" dirty="0"/>
              <a:t>events lead to state transitions on a behavioral state machine diagram? </a:t>
            </a:r>
            <a:endParaRPr lang="en-US" sz="6000" dirty="0"/>
          </a:p>
        </p:txBody>
      </p:sp>
    </p:spTree>
    <p:extLst>
      <p:ext uri="{BB962C8B-B14F-4D97-AF65-F5344CB8AC3E}">
        <p14:creationId xmlns:p14="http://schemas.microsoft.com/office/powerpoint/2010/main" val="1179189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sz="6000" b="1" dirty="0" smtClean="0"/>
          </a:p>
          <a:p>
            <a:pPr marL="0" indent="0" algn="ctr">
              <a:buNone/>
            </a:pPr>
            <a:r>
              <a:rPr lang="en-US" sz="6000" b="1" dirty="0" smtClean="0"/>
              <a:t>How </a:t>
            </a:r>
            <a:r>
              <a:rPr lang="en-US" sz="6000" b="1" dirty="0"/>
              <a:t>are “actions” related to “activities”? </a:t>
            </a:r>
            <a:endParaRPr lang="en-US" sz="6000" b="1" u="sng" dirty="0"/>
          </a:p>
        </p:txBody>
      </p:sp>
    </p:spTree>
    <p:extLst>
      <p:ext uri="{BB962C8B-B14F-4D97-AF65-F5344CB8AC3E}">
        <p14:creationId xmlns:p14="http://schemas.microsoft.com/office/powerpoint/2010/main" val="408128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8D4B3D66-5F17-4B3B-B596-92B628919E7D}" type="slidenum">
              <a:rPr lang="en-US" altLang="en-US" sz="1400" smtClean="0">
                <a:solidFill>
                  <a:schemeClr val="bg1"/>
                </a:solidFill>
              </a:rPr>
              <a:pPr>
                <a:spcBef>
                  <a:spcPct val="0"/>
                </a:spcBef>
                <a:buClrTx/>
                <a:buFontTx/>
                <a:buNone/>
              </a:pPr>
              <a:t>6</a:t>
            </a:fld>
            <a:endParaRPr lang="en-US" altLang="en-US" sz="1400" smtClean="0">
              <a:solidFill>
                <a:schemeClr val="bg1"/>
              </a:solidFill>
            </a:endParaRPr>
          </a:p>
        </p:txBody>
      </p:sp>
      <p:sp>
        <p:nvSpPr>
          <p:cNvPr id="56323" name="Rectangle 5"/>
          <p:cNvSpPr>
            <a:spLocks noGrp="1" noChangeArrowheads="1"/>
          </p:cNvSpPr>
          <p:nvPr>
            <p:ph type="title"/>
          </p:nvPr>
        </p:nvSpPr>
        <p:spPr>
          <a:xfrm>
            <a:off x="990600" y="76200"/>
            <a:ext cx="8153400" cy="609600"/>
          </a:xfrm>
        </p:spPr>
        <p:txBody>
          <a:bodyPr/>
          <a:lstStyle/>
          <a:p>
            <a:pPr eaLnBrk="1" hangingPunct="1"/>
            <a:r>
              <a:rPr lang="en-US" altLang="en-US" b="1" dirty="0" smtClean="0"/>
              <a:t>Candidate Systems Matrix</a:t>
            </a:r>
          </a:p>
        </p:txBody>
      </p:sp>
      <p:graphicFrame>
        <p:nvGraphicFramePr>
          <p:cNvPr id="98360" name="Group 56"/>
          <p:cNvGraphicFramePr>
            <a:graphicFrameLocks noGrp="1"/>
          </p:cNvGraphicFramePr>
          <p:nvPr>
            <p:ph sz="half" idx="2"/>
            <p:extLst>
              <p:ext uri="{D42A27DB-BD31-4B8C-83A1-F6EECF244321}">
                <p14:modId xmlns:p14="http://schemas.microsoft.com/office/powerpoint/2010/main" val="1525806391"/>
              </p:ext>
            </p:extLst>
          </p:nvPr>
        </p:nvGraphicFramePr>
        <p:xfrm>
          <a:off x="-2" y="685801"/>
          <a:ext cx="9144004" cy="1885190"/>
        </p:xfrm>
        <a:graphic>
          <a:graphicData uri="http://schemas.openxmlformats.org/drawingml/2006/table">
            <a:tbl>
              <a:tblPr/>
              <a:tblGrid>
                <a:gridCol w="2286001"/>
                <a:gridCol w="2286001"/>
                <a:gridCol w="2286001"/>
                <a:gridCol w="2286001"/>
              </a:tblGrid>
              <a:tr h="294143">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dirty="0" smtClean="0">
                        <a:ln>
                          <a:noFill/>
                        </a:ln>
                        <a:solidFill>
                          <a:schemeClr val="tx1"/>
                        </a:solidFill>
                        <a:effectLst/>
                        <a:latin typeface="Arial Narrow" pitchFamily="34"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Candidate 1 Name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Candidate 2 Name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Candidate 3 Name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3664">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Stakeholders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3664">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dirty="0" smtClean="0">
                          <a:ln>
                            <a:noFill/>
                          </a:ln>
                          <a:solidFill>
                            <a:schemeClr val="tx1"/>
                          </a:solidFill>
                          <a:effectLst/>
                          <a:latin typeface="Arial Narrow" pitchFamily="34" charset="0"/>
                        </a:rPr>
                        <a:t>Knowledge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dirty="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3664">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Processes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3664">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r>
                        <a:rPr kumimoji="0" lang="en-US" sz="2000" b="0" i="0" u="none" strike="noStrike" cap="none" normalizeH="0" baseline="0" smtClean="0">
                          <a:ln>
                            <a:noFill/>
                          </a:ln>
                          <a:solidFill>
                            <a:schemeClr val="tx1"/>
                          </a:solidFill>
                          <a:effectLst/>
                          <a:latin typeface="Arial Narrow" pitchFamily="34" charset="0"/>
                        </a:rPr>
                        <a:t>Communications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20000"/>
                        </a:spcBef>
                        <a:spcAft>
                          <a:spcPct val="0"/>
                        </a:spcAft>
                        <a:buClr>
                          <a:srgbClr val="818A42"/>
                        </a:buClr>
                        <a:buSzTx/>
                        <a:buFontTx/>
                        <a:buNone/>
                        <a:tabLst/>
                      </a:pPr>
                      <a:endParaRPr kumimoji="0" lang="en-US" sz="2000" b="0" i="0" u="none" strike="noStrike" cap="none" normalizeH="0" baseline="0" dirty="0" smtClean="0">
                        <a:ln>
                          <a:noFill/>
                        </a:ln>
                        <a:solidFill>
                          <a:schemeClr val="tx1"/>
                        </a:solidFill>
                        <a:effectLst/>
                        <a:latin typeface="Arial Narrow" pitchFamily="34"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6356" name="Rectangle 54"/>
          <p:cNvSpPr>
            <a:spLocks noChangeArrowheads="1"/>
          </p:cNvSpPr>
          <p:nvPr/>
        </p:nvSpPr>
        <p:spPr bwMode="auto">
          <a:xfrm>
            <a:off x="0" y="2570991"/>
            <a:ext cx="8991600" cy="398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buFontTx/>
              <a:buNone/>
            </a:pPr>
            <a:r>
              <a:rPr lang="en-US" altLang="en-US" sz="2800" b="1" dirty="0">
                <a:cs typeface="Times New Roman" panose="02020603050405020304" pitchFamily="18" charset="0"/>
              </a:rPr>
              <a:t>Candidate Systems Matrix</a:t>
            </a:r>
            <a:r>
              <a:rPr lang="en-US" altLang="en-US" sz="2800" dirty="0">
                <a:cs typeface="Times New Roman" panose="02020603050405020304" pitchFamily="18" charset="0"/>
              </a:rPr>
              <a:t> – a tool used to document similarities and differences between candidate systems.</a:t>
            </a:r>
          </a:p>
          <a:p>
            <a:pPr lvl="1" eaLnBrk="1" hangingPunct="1"/>
            <a:r>
              <a:rPr lang="en-US" altLang="en-US" sz="2400" b="1" dirty="0">
                <a:cs typeface="Times New Roman" panose="02020603050405020304" pitchFamily="18" charset="0"/>
              </a:rPr>
              <a:t>Stakeholders</a:t>
            </a:r>
            <a:r>
              <a:rPr lang="en-US" altLang="en-US" sz="2400" dirty="0">
                <a:cs typeface="Times New Roman" panose="02020603050405020304" pitchFamily="18" charset="0"/>
              </a:rPr>
              <a:t> - how system will interact with people and other systems.</a:t>
            </a:r>
          </a:p>
          <a:p>
            <a:pPr lvl="1" eaLnBrk="1" hangingPunct="1"/>
            <a:r>
              <a:rPr lang="en-US" altLang="en-US" sz="2400" b="1" dirty="0">
                <a:cs typeface="Times New Roman" panose="02020603050405020304" pitchFamily="18" charset="0"/>
              </a:rPr>
              <a:t>Knowledge</a:t>
            </a:r>
            <a:r>
              <a:rPr lang="en-US" altLang="en-US" sz="2400" dirty="0">
                <a:cs typeface="Times New Roman" panose="02020603050405020304" pitchFamily="18" charset="0"/>
              </a:rPr>
              <a:t> - how data will be implemented, how inputs will be captured, how outputs will be generated.</a:t>
            </a:r>
          </a:p>
          <a:p>
            <a:pPr lvl="1" eaLnBrk="1" hangingPunct="1"/>
            <a:r>
              <a:rPr lang="en-US" altLang="en-US" sz="2400" b="1" dirty="0">
                <a:cs typeface="Times New Roman" panose="02020603050405020304" pitchFamily="18" charset="0"/>
              </a:rPr>
              <a:t>Processes</a:t>
            </a:r>
            <a:r>
              <a:rPr lang="en-US" altLang="en-US" sz="2400" dirty="0">
                <a:cs typeface="Times New Roman" panose="02020603050405020304" pitchFamily="18" charset="0"/>
              </a:rPr>
              <a:t> - how processes will be built and implemented.</a:t>
            </a:r>
          </a:p>
          <a:p>
            <a:pPr lvl="1" eaLnBrk="1" hangingPunct="1"/>
            <a:r>
              <a:rPr lang="en-US" altLang="en-US" sz="2400" b="1" dirty="0">
                <a:cs typeface="Times New Roman" panose="02020603050405020304" pitchFamily="18" charset="0"/>
              </a:rPr>
              <a:t>Communications</a:t>
            </a:r>
            <a:r>
              <a:rPr lang="en-US" altLang="en-US" sz="2400" dirty="0">
                <a:cs typeface="Times New Roman" panose="02020603050405020304" pitchFamily="18" charset="0"/>
              </a:rPr>
              <a:t> - how processes and data will be distributed.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defTabSz="914237" fontAlgn="auto">
              <a:spcBef>
                <a:spcPts val="0"/>
              </a:spcBef>
              <a:spcAft>
                <a:spcPts val="0"/>
              </a:spcAft>
              <a:buClrTx/>
              <a:buSzTx/>
              <a:buNone/>
              <a:defRPr/>
            </a:pPr>
            <a:endParaRPr lang="en-US" sz="6000" b="1" dirty="0" smtClean="0"/>
          </a:p>
          <a:p>
            <a:pPr marL="0" lvl="0" indent="0" algn="ctr" defTabSz="914237" fontAlgn="auto">
              <a:spcBef>
                <a:spcPts val="0"/>
              </a:spcBef>
              <a:spcAft>
                <a:spcPts val="0"/>
              </a:spcAft>
              <a:buClrTx/>
              <a:buSzTx/>
              <a:buNone/>
              <a:defRPr/>
            </a:pPr>
            <a:r>
              <a:rPr lang="en-US" sz="6000" b="1" dirty="0" smtClean="0"/>
              <a:t>When </a:t>
            </a:r>
            <a:r>
              <a:rPr lang="en-US" sz="6000" b="1" dirty="0"/>
              <a:t>do you have a "black hole" state? </a:t>
            </a:r>
            <a:endParaRPr lang="en-US" sz="6000" b="1" u="sng" dirty="0"/>
          </a:p>
        </p:txBody>
      </p:sp>
    </p:spTree>
    <p:extLst>
      <p:ext uri="{BB962C8B-B14F-4D97-AF65-F5344CB8AC3E}">
        <p14:creationId xmlns:p14="http://schemas.microsoft.com/office/powerpoint/2010/main" val="605042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defTabSz="914237" fontAlgn="auto">
              <a:spcBef>
                <a:spcPts val="0"/>
              </a:spcBef>
              <a:spcAft>
                <a:spcPts val="0"/>
              </a:spcAft>
              <a:buClrTx/>
              <a:buSzTx/>
              <a:buNone/>
              <a:defRPr/>
            </a:pPr>
            <a:endParaRPr lang="en-US" sz="6000" b="1" dirty="0" smtClean="0"/>
          </a:p>
          <a:p>
            <a:pPr marL="0" lvl="0" indent="0" algn="ctr" defTabSz="914237" fontAlgn="auto">
              <a:spcBef>
                <a:spcPts val="0"/>
              </a:spcBef>
              <a:spcAft>
                <a:spcPts val="0"/>
              </a:spcAft>
              <a:buClrTx/>
              <a:buSzTx/>
              <a:buNone/>
              <a:defRPr/>
            </a:pPr>
            <a:r>
              <a:rPr lang="en-US" sz="6000" b="1" dirty="0" smtClean="0"/>
              <a:t>When </a:t>
            </a:r>
            <a:r>
              <a:rPr lang="en-US" sz="6000" b="1" dirty="0"/>
              <a:t>do you have a "miracle" state? </a:t>
            </a:r>
            <a:endParaRPr lang="en-US" sz="6000" b="1" u="sng" dirty="0"/>
          </a:p>
        </p:txBody>
      </p:sp>
    </p:spTree>
    <p:extLst>
      <p:ext uri="{BB962C8B-B14F-4D97-AF65-F5344CB8AC3E}">
        <p14:creationId xmlns:p14="http://schemas.microsoft.com/office/powerpoint/2010/main" val="3687952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a:buNone/>
            </a:pPr>
            <a:endParaRPr lang="en-US" sz="6000" b="1" dirty="0" smtClean="0"/>
          </a:p>
          <a:p>
            <a:pPr marL="0" lvl="0" indent="0" algn="ctr">
              <a:buNone/>
            </a:pPr>
            <a:r>
              <a:rPr lang="en-US" sz="6000" b="1" dirty="0" smtClean="0"/>
              <a:t>What does behavioral modeling focus on? </a:t>
            </a:r>
            <a:endParaRPr lang="en-US" sz="6000" b="1" dirty="0"/>
          </a:p>
        </p:txBody>
      </p:sp>
    </p:spTree>
    <p:extLst>
      <p:ext uri="{BB962C8B-B14F-4D97-AF65-F5344CB8AC3E}">
        <p14:creationId xmlns:p14="http://schemas.microsoft.com/office/powerpoint/2010/main" val="14407541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000" b="1" dirty="0" smtClean="0"/>
          </a:p>
          <a:p>
            <a:pPr marL="0" indent="0">
              <a:buNone/>
            </a:pPr>
            <a:r>
              <a:rPr lang="en-US" sz="6000" b="1" dirty="0" smtClean="0"/>
              <a:t>What </a:t>
            </a:r>
            <a:r>
              <a:rPr lang="en-US" sz="6000" b="1" dirty="0"/>
              <a:t>is an Object State? </a:t>
            </a:r>
            <a:endParaRPr lang="en-US" sz="6000" dirty="0"/>
          </a:p>
        </p:txBody>
      </p:sp>
    </p:spTree>
    <p:extLst>
      <p:ext uri="{BB962C8B-B14F-4D97-AF65-F5344CB8AC3E}">
        <p14:creationId xmlns:p14="http://schemas.microsoft.com/office/powerpoint/2010/main" val="9999983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buNone/>
            </a:pPr>
            <a:endParaRPr lang="en-US" sz="6000" b="1" dirty="0" smtClean="0"/>
          </a:p>
          <a:p>
            <a:pPr marL="0" lvl="0" indent="0" algn="ctr">
              <a:buNone/>
            </a:pPr>
            <a:r>
              <a:rPr lang="en-US" sz="6000" b="1" dirty="0" smtClean="0"/>
              <a:t>What </a:t>
            </a:r>
            <a:r>
              <a:rPr lang="en-US" sz="6000" b="1" dirty="0"/>
              <a:t>is a state transition event?  </a:t>
            </a:r>
            <a:endParaRPr lang="en-US" sz="6000" b="1" u="sng" dirty="0"/>
          </a:p>
        </p:txBody>
      </p:sp>
    </p:spTree>
    <p:extLst>
      <p:ext uri="{BB962C8B-B14F-4D97-AF65-F5344CB8AC3E}">
        <p14:creationId xmlns:p14="http://schemas.microsoft.com/office/powerpoint/2010/main" val="21377245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548822" y="108647"/>
            <a:ext cx="8043333" cy="653353"/>
          </a:xfrm>
        </p:spPr>
        <p:txBody>
          <a:bodyPr/>
          <a:lstStyle/>
          <a:p>
            <a:pPr eaLnBrk="1" hangingPunct="1"/>
            <a:r>
              <a:rPr lang="en-US" b="1" dirty="0" smtClean="0">
                <a:latin typeface="Times New Roman" panose="02020603050405020304" pitchFamily="18" charset="0"/>
                <a:cs typeface="Times New Roman" panose="02020603050405020304" pitchFamily="18" charset="0"/>
              </a:rPr>
              <a:t>CRUDE Analysis</a:t>
            </a:r>
          </a:p>
        </p:txBody>
      </p:sp>
      <p:sp>
        <p:nvSpPr>
          <p:cNvPr id="30723" name="Content Placeholder 4"/>
          <p:cNvSpPr>
            <a:spLocks noGrp="1"/>
          </p:cNvSpPr>
          <p:nvPr>
            <p:ph idx="1"/>
          </p:nvPr>
        </p:nvSpPr>
        <p:spPr>
          <a:xfrm>
            <a:off x="0" y="533400"/>
            <a:ext cx="9144000" cy="5714999"/>
          </a:xfrm>
        </p:spPr>
        <p:txBody>
          <a:bodyPr/>
          <a:lstStyle/>
          <a:p>
            <a:pPr eaLnBrk="1" hangingPunct="1"/>
            <a:r>
              <a:rPr lang="en-US" sz="3200" dirty="0" smtClean="0">
                <a:latin typeface="Times New Roman" panose="02020603050405020304" pitchFamily="18" charset="0"/>
                <a:cs typeface="Times New Roman" panose="02020603050405020304" pitchFamily="18" charset="0"/>
              </a:rPr>
              <a:t>Helps to identify object collaborations</a:t>
            </a:r>
          </a:p>
          <a:p>
            <a:pPr eaLnBrk="1" hangingPunct="1"/>
            <a:r>
              <a:rPr lang="en-US" sz="3200" dirty="0" smtClean="0">
                <a:latin typeface="Times New Roman" panose="02020603050405020304" pitchFamily="18" charset="0"/>
                <a:cs typeface="Times New Roman" panose="02020603050405020304" pitchFamily="18" charset="0"/>
              </a:rPr>
              <a:t>Labels object interaction in 5 possible ways:</a:t>
            </a:r>
          </a:p>
          <a:p>
            <a:pPr lvl="1" eaLnBrk="1" hangingPunct="1"/>
            <a:r>
              <a:rPr lang="en-US" sz="2800" dirty="0" smtClean="0">
                <a:latin typeface="Times New Roman" panose="02020603050405020304" pitchFamily="18" charset="0"/>
                <a:cs typeface="Times New Roman" panose="02020603050405020304" pitchFamily="18" charset="0"/>
              </a:rPr>
              <a:t>Create—can one object create another?</a:t>
            </a:r>
          </a:p>
          <a:p>
            <a:pPr lvl="1" eaLnBrk="1" hangingPunct="1"/>
            <a:r>
              <a:rPr lang="en-US" sz="2800" dirty="0" smtClean="0">
                <a:latin typeface="Times New Roman" panose="02020603050405020304" pitchFamily="18" charset="0"/>
                <a:cs typeface="Times New Roman" panose="02020603050405020304" pitchFamily="18" charset="0"/>
              </a:rPr>
              <a:t>Read—can one object read the attributes of another?</a:t>
            </a:r>
          </a:p>
          <a:p>
            <a:pPr lvl="1" eaLnBrk="1" hangingPunct="1"/>
            <a:r>
              <a:rPr lang="en-US" sz="2800" dirty="0" smtClean="0">
                <a:latin typeface="Times New Roman" panose="02020603050405020304" pitchFamily="18" charset="0"/>
                <a:cs typeface="Times New Roman" panose="02020603050405020304" pitchFamily="18" charset="0"/>
              </a:rPr>
              <a:t>Update—can one object change values in another?</a:t>
            </a:r>
          </a:p>
          <a:p>
            <a:pPr lvl="1" eaLnBrk="1" hangingPunct="1"/>
            <a:r>
              <a:rPr lang="en-US" sz="2800" dirty="0" smtClean="0">
                <a:latin typeface="Times New Roman" panose="02020603050405020304" pitchFamily="18" charset="0"/>
                <a:cs typeface="Times New Roman" panose="02020603050405020304" pitchFamily="18" charset="0"/>
              </a:rPr>
              <a:t>Delete—can one object delete another object?</a:t>
            </a:r>
          </a:p>
          <a:p>
            <a:pPr lvl="1" eaLnBrk="1" hangingPunct="1"/>
            <a:r>
              <a:rPr lang="en-US" sz="2800" dirty="0" smtClean="0">
                <a:latin typeface="Times New Roman" panose="02020603050405020304" pitchFamily="18" charset="0"/>
                <a:cs typeface="Times New Roman" panose="02020603050405020304" pitchFamily="18" charset="0"/>
              </a:rPr>
              <a:t>Execute—can one object execute the operations of another?</a:t>
            </a:r>
          </a:p>
          <a:p>
            <a:pPr eaLnBrk="1" hangingPunct="1"/>
            <a:r>
              <a:rPr lang="en-US" sz="3200" dirty="0" smtClean="0">
                <a:latin typeface="Times New Roman" panose="02020603050405020304" pitchFamily="18" charset="0"/>
                <a:cs typeface="Times New Roman" panose="02020603050405020304" pitchFamily="18" charset="0"/>
              </a:rPr>
              <a:t>Utilizes a matrix to represent objects and their interactions</a:t>
            </a:r>
          </a:p>
          <a:p>
            <a:pPr eaLnBrk="1" hangingPunct="1"/>
            <a:r>
              <a:rPr lang="en-US" sz="3200" dirty="0" smtClean="0">
                <a:latin typeface="Times New Roman" panose="02020603050405020304" pitchFamily="18" charset="0"/>
                <a:cs typeface="Times New Roman" panose="02020603050405020304" pitchFamily="18" charset="0"/>
              </a:rPr>
              <a:t>Most useful as a system-wide representation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48822" y="108647"/>
            <a:ext cx="8043333" cy="653353"/>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CRUDE Matrix</a:t>
            </a:r>
          </a:p>
        </p:txBody>
      </p:sp>
      <p:sp>
        <p:nvSpPr>
          <p:cNvPr id="2" name="Content Placeholder 1"/>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752600" y="-1142998"/>
            <a:ext cx="5638800" cy="9144000"/>
          </a:xfrm>
          <a:prstGeom prst="rect">
            <a:avLst/>
          </a:prstGeom>
          <a:noFill/>
          <a:ln>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Verifying &amp; Validating Behavioral Models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95400"/>
            <a:ext cx="9144000" cy="5029200"/>
          </a:xfrm>
        </p:spPr>
        <p:txBody>
          <a:bodyPr/>
          <a:lstStyle/>
          <a:p>
            <a:r>
              <a:rPr lang="en-US" sz="2800" dirty="0" smtClean="0">
                <a:latin typeface="Times New Roman" panose="02020603050405020304" pitchFamily="18" charset="0"/>
                <a:cs typeface="Times New Roman" panose="02020603050405020304" pitchFamily="18" charset="0"/>
              </a:rPr>
              <a:t>Actors must be consistent between models</a:t>
            </a:r>
          </a:p>
          <a:p>
            <a:r>
              <a:rPr lang="en-US" sz="2800" dirty="0" smtClean="0">
                <a:latin typeface="Times New Roman" panose="02020603050405020304" pitchFamily="18" charset="0"/>
                <a:cs typeface="Times New Roman" panose="02020603050405020304" pitchFamily="18" charset="0"/>
              </a:rPr>
              <a:t>Messages on sequence diagrams must match associations on communication diagrams</a:t>
            </a:r>
          </a:p>
          <a:p>
            <a:r>
              <a:rPr lang="en-US" sz="2800" dirty="0" smtClean="0">
                <a:latin typeface="Times New Roman" panose="02020603050405020304" pitchFamily="18" charset="0"/>
                <a:cs typeface="Times New Roman" panose="02020603050405020304" pitchFamily="18" charset="0"/>
              </a:rPr>
              <a:t>Guard conditions on a sequence diagram must appear on a communication diagram</a:t>
            </a:r>
          </a:p>
          <a:p>
            <a:r>
              <a:rPr lang="en-US" sz="2800" dirty="0" smtClean="0">
                <a:latin typeface="Times New Roman" panose="02020603050405020304" pitchFamily="18" charset="0"/>
                <a:cs typeface="Times New Roman" panose="02020603050405020304" pitchFamily="18" charset="0"/>
              </a:rPr>
              <a:t>Sequence of messages must correspond to the top down ordering of messages being sent</a:t>
            </a:r>
          </a:p>
          <a:p>
            <a:r>
              <a:rPr lang="en-US" sz="2800" dirty="0" smtClean="0">
                <a:latin typeface="Times New Roman" panose="02020603050405020304" pitchFamily="18" charset="0"/>
                <a:cs typeface="Times New Roman" panose="02020603050405020304" pitchFamily="18" charset="0"/>
              </a:rPr>
              <a:t>State transitions must be associated with a message on a sequence diagram</a:t>
            </a:r>
          </a:p>
          <a:p>
            <a:r>
              <a:rPr lang="en-US" sz="2800" dirty="0" smtClean="0">
                <a:latin typeface="Times New Roman" panose="02020603050405020304" pitchFamily="18" charset="0"/>
                <a:cs typeface="Times New Roman" panose="02020603050405020304" pitchFamily="18" charset="0"/>
              </a:rPr>
              <a:t>Entries in a CRUDE matrix imply messages being sent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8262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600" b="1" dirty="0" smtClean="0"/>
          </a:p>
          <a:p>
            <a:pPr marL="0" indent="0" algn="ctr">
              <a:buNone/>
            </a:pPr>
            <a:r>
              <a:rPr lang="en-US" altLang="en-US" sz="6600" b="1" dirty="0" smtClean="0"/>
              <a:t>How </a:t>
            </a:r>
            <a:r>
              <a:rPr lang="en-US" altLang="en-US" sz="6600" b="1" dirty="0"/>
              <a:t>does a data-to-location-CRUD matrix supplement a data </a:t>
            </a:r>
            <a:r>
              <a:rPr lang="en-US" altLang="en-US" sz="6600" b="1" dirty="0" smtClean="0"/>
              <a:t>requirements?</a:t>
            </a:r>
            <a:endParaRPr lang="en-US" altLang="en-US" sz="6600" b="1" dirty="0"/>
          </a:p>
        </p:txBody>
      </p:sp>
    </p:spTree>
    <p:extLst>
      <p:ext uri="{BB962C8B-B14F-4D97-AF65-F5344CB8AC3E}">
        <p14:creationId xmlns:p14="http://schemas.microsoft.com/office/powerpoint/2010/main" val="6829550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r>
              <a:rPr lang="en-US" altLang="en-US" sz="5400" b="1" dirty="0"/>
              <a:t>A data-to-location CRUD matrix is a table in which garbage values that fall outside the domain of an attribute are identified and used for data verification. </a:t>
            </a:r>
            <a:endParaRPr lang="en-US" altLang="en-US" sz="5400" b="1" dirty="0" smtClean="0"/>
          </a:p>
          <a:p>
            <a:pPr algn="ctr">
              <a:buNone/>
            </a:pPr>
            <a:r>
              <a:rPr lang="en-US" sz="5400" b="1" dirty="0"/>
              <a:t>T / F ?</a:t>
            </a:r>
          </a:p>
        </p:txBody>
      </p:sp>
    </p:spTree>
    <p:extLst>
      <p:ext uri="{BB962C8B-B14F-4D97-AF65-F5344CB8AC3E}">
        <p14:creationId xmlns:p14="http://schemas.microsoft.com/office/powerpoint/2010/main" val="3540008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9C2D05E6-034E-48F8-B125-B1F5632C1901}" type="slidenum">
              <a:rPr lang="en-US" altLang="en-US" sz="1400" smtClean="0">
                <a:solidFill>
                  <a:schemeClr val="bg1"/>
                </a:solidFill>
              </a:rPr>
              <a:pPr>
                <a:spcBef>
                  <a:spcPct val="0"/>
                </a:spcBef>
                <a:buClrTx/>
                <a:buFontTx/>
                <a:buNone/>
              </a:pPr>
              <a:t>7</a:t>
            </a:fld>
            <a:endParaRPr lang="en-US" altLang="en-US" sz="1400" smtClean="0">
              <a:solidFill>
                <a:schemeClr val="bg1"/>
              </a:solidFill>
            </a:endParaRPr>
          </a:p>
        </p:txBody>
      </p:sp>
      <p:sp>
        <p:nvSpPr>
          <p:cNvPr id="58371" name="Rectangle 2"/>
          <p:cNvSpPr>
            <a:spLocks noGrp="1" noChangeArrowheads="1"/>
          </p:cNvSpPr>
          <p:nvPr>
            <p:ph type="title"/>
          </p:nvPr>
        </p:nvSpPr>
        <p:spPr>
          <a:xfrm>
            <a:off x="152400" y="76200"/>
            <a:ext cx="8991600" cy="533400"/>
          </a:xfrm>
        </p:spPr>
        <p:txBody>
          <a:bodyPr/>
          <a:lstStyle/>
          <a:p>
            <a:pPr eaLnBrk="1" hangingPunct="1"/>
            <a:r>
              <a:rPr lang="en-US" altLang="en-US" b="1" dirty="0" smtClean="0"/>
              <a:t>Sample Candidate Systems Matrix</a:t>
            </a:r>
          </a:p>
        </p:txBody>
      </p:sp>
      <p:graphicFrame>
        <p:nvGraphicFramePr>
          <p:cNvPr id="146508" name="Group 76"/>
          <p:cNvGraphicFramePr>
            <a:graphicFrameLocks noGrp="1"/>
          </p:cNvGraphicFramePr>
          <p:nvPr>
            <p:ph type="tbl" idx="1"/>
            <p:extLst>
              <p:ext uri="{D42A27DB-BD31-4B8C-83A1-F6EECF244321}">
                <p14:modId xmlns:p14="http://schemas.microsoft.com/office/powerpoint/2010/main" val="2850189523"/>
              </p:ext>
            </p:extLst>
          </p:nvPr>
        </p:nvGraphicFramePr>
        <p:xfrm>
          <a:off x="0" y="609600"/>
          <a:ext cx="9144000" cy="6153151"/>
        </p:xfrm>
        <a:graphic>
          <a:graphicData uri="http://schemas.openxmlformats.org/drawingml/2006/table">
            <a:tbl>
              <a:tblPr/>
              <a:tblGrid>
                <a:gridCol w="2286000"/>
                <a:gridCol w="2446683"/>
                <a:gridCol w="2405270"/>
                <a:gridCol w="2006047"/>
              </a:tblGrid>
              <a:tr h="445357">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dirty="0" smtClean="0">
                          <a:ln>
                            <a:noFill/>
                          </a:ln>
                          <a:solidFill>
                            <a:schemeClr val="tx1"/>
                          </a:solidFill>
                          <a:effectLst/>
                          <a:latin typeface="Arial Narrow" pitchFamily="34" charset="0"/>
                          <a:ea typeface="ＭＳ Ｐゴシック" pitchFamily="34" charset="-128"/>
                        </a:rPr>
                        <a:t>Characteristics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10376">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Portion of System Computerized</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Brief description of that portion of the system that would be computerized in this candidate.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COTS package Platinum Plus from Entertainment Software Solutions would be purchased and customized to satisfy Member Services required functionality.</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Member Services and warehouse operations in relation to order fulfillment.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2.</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92347">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Benefits</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Brief description of the business benefits that would be realized for this candidate.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This solution can be implemented quickly because it’s a purchased solution.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Fully supports user required business processes for SoundStage Inc. Plus more efficient interaction with member accounts.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2.</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62184">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Servers and Workstations</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A description of the servers and workstations needed to support this candidate.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Technically architecture dictates Pentium III, MS Windows 2000 class servers and workstations (clients).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1.</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1.</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42887">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Software Tools Needed</a:t>
                      </a:r>
                    </a:p>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Software tools needed to design and build the candidate (e.g., database management system, emulators, operating systems, languages, etc.). Not generally applicable if applications software packages are to be purchased.</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MS Visual C++ and MS Access for customization of package to provide report writing and integration.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MS Visual Basic 5.0</a:t>
                      </a:r>
                      <a:b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b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System Architect 2001</a:t>
                      </a:r>
                      <a:b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b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Internet Explorer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20000"/>
                        </a:spcBef>
                        <a:spcAft>
                          <a:spcPct val="0"/>
                        </a:spcAft>
                        <a:buClr>
                          <a:srgbClr val="818A42"/>
                        </a:buClr>
                        <a:buSzTx/>
                        <a:buFontTx/>
                        <a:buNone/>
                        <a:tabLst/>
                      </a:pP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MS Visual Basic 5.0</a:t>
                      </a:r>
                      <a:b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b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System Architect 2001</a:t>
                      </a:r>
                      <a:b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b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Internet Explorer</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fontAlgn="auto">
              <a:spcAft>
                <a:spcPts val="0"/>
              </a:spcAft>
              <a:buNone/>
              <a:defRPr/>
            </a:pPr>
            <a:endParaRPr lang="en-US" sz="6000" b="1" dirty="0" smtClean="0"/>
          </a:p>
          <a:p>
            <a:pPr algn="ctr" fontAlgn="auto">
              <a:spcAft>
                <a:spcPts val="0"/>
              </a:spcAft>
              <a:buNone/>
              <a:defRPr/>
            </a:pPr>
            <a:r>
              <a:rPr lang="en-US" sz="6000" b="1" dirty="0" smtClean="0"/>
              <a:t>What </a:t>
            </a:r>
            <a:r>
              <a:rPr lang="en-US" sz="6000" b="1" dirty="0"/>
              <a:t>is role playing</a:t>
            </a:r>
            <a:r>
              <a:rPr lang="en-US" sz="6000" dirty="0"/>
              <a:t>? </a:t>
            </a:r>
            <a:endParaRPr lang="en-US" sz="6000" b="1" u="sng" dirty="0"/>
          </a:p>
        </p:txBody>
      </p:sp>
    </p:spTree>
    <p:extLst>
      <p:ext uri="{BB962C8B-B14F-4D97-AF65-F5344CB8AC3E}">
        <p14:creationId xmlns:p14="http://schemas.microsoft.com/office/powerpoint/2010/main" val="15268510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buNone/>
            </a:pPr>
            <a:endParaRPr lang="en-US" sz="6000" b="1" dirty="0" smtClean="0"/>
          </a:p>
          <a:p>
            <a:pPr marL="0" lvl="0" indent="0">
              <a:buNone/>
            </a:pPr>
            <a:r>
              <a:rPr lang="en-US" sz="6000" b="1" dirty="0" smtClean="0"/>
              <a:t>Describe </a:t>
            </a:r>
            <a:r>
              <a:rPr lang="en-US" sz="6000" b="1" dirty="0"/>
              <a:t>how </a:t>
            </a:r>
            <a:r>
              <a:rPr lang="en-US" sz="6000" b="1" dirty="0" smtClean="0"/>
              <a:t>role playing </a:t>
            </a:r>
            <a:r>
              <a:rPr lang="en-US" sz="6000" b="1" dirty="0"/>
              <a:t>is conducted?</a:t>
            </a:r>
            <a:endParaRPr lang="en-US" sz="6000" b="1" u="sng" dirty="0"/>
          </a:p>
        </p:txBody>
      </p:sp>
    </p:spTree>
    <p:extLst>
      <p:ext uri="{BB962C8B-B14F-4D97-AF65-F5344CB8AC3E}">
        <p14:creationId xmlns:p14="http://schemas.microsoft.com/office/powerpoint/2010/main" val="37402513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fontAlgn="auto">
              <a:spcAft>
                <a:spcPts val="0"/>
              </a:spcAft>
              <a:buNone/>
              <a:defRPr/>
            </a:pPr>
            <a:endParaRPr lang="en-US" sz="6000" dirty="0" smtClean="0"/>
          </a:p>
          <a:p>
            <a:pPr marL="0" lvl="0" indent="0">
              <a:buNone/>
            </a:pPr>
            <a:endParaRPr lang="en-US" sz="6000" b="1" u="sng" dirty="0"/>
          </a:p>
        </p:txBody>
      </p:sp>
      <p:sp>
        <p:nvSpPr>
          <p:cNvPr id="5" name="Rectangle 4"/>
          <p:cNvSpPr/>
          <p:nvPr/>
        </p:nvSpPr>
        <p:spPr>
          <a:xfrm>
            <a:off x="381000" y="381000"/>
            <a:ext cx="8763000" cy="2939266"/>
          </a:xfrm>
          <a:prstGeom prst="rect">
            <a:avLst/>
          </a:prstGeom>
        </p:spPr>
        <p:txBody>
          <a:bodyPr wrap="square">
            <a:spAutoFit/>
          </a:bodyPr>
          <a:lstStyle/>
          <a:p>
            <a:pPr marL="348313" lvl="0" indent="-348313" algn="ctr" fontAlgn="auto">
              <a:spcBef>
                <a:spcPts val="600"/>
              </a:spcBef>
              <a:spcAft>
                <a:spcPts val="0"/>
              </a:spcAft>
              <a:buClr>
                <a:srgbClr val="6FB7D7"/>
              </a:buClr>
              <a:buSzPct val="110000"/>
              <a:defRPr/>
            </a:pPr>
            <a:endParaRPr lang="en-US" sz="6000" b="1" dirty="0" smtClean="0">
              <a:solidFill>
                <a:srgbClr val="595959"/>
              </a:solidFill>
              <a:latin typeface="Times New Roman"/>
              <a:ea typeface="ＭＳ Ｐゴシック" pitchFamily="-107" charset="-128"/>
              <a:cs typeface="Times New Roman"/>
            </a:endParaRPr>
          </a:p>
          <a:p>
            <a:pPr marL="348313" lvl="0" indent="-348313" algn="ctr" fontAlgn="auto">
              <a:spcBef>
                <a:spcPts val="600"/>
              </a:spcBef>
              <a:spcAft>
                <a:spcPts val="0"/>
              </a:spcAft>
              <a:buClr>
                <a:srgbClr val="6FB7D7"/>
              </a:buClr>
              <a:buSzPct val="110000"/>
              <a:defRPr/>
            </a:pPr>
            <a:r>
              <a:rPr lang="en-US" sz="6000" b="1" dirty="0" smtClean="0">
                <a:solidFill>
                  <a:srgbClr val="595959"/>
                </a:solidFill>
                <a:latin typeface="Times New Roman"/>
                <a:ea typeface="ＭＳ Ｐゴシック" pitchFamily="-107" charset="-128"/>
                <a:cs typeface="Times New Roman"/>
              </a:rPr>
              <a:t>What </a:t>
            </a:r>
            <a:r>
              <a:rPr lang="en-US" sz="6000" b="1" dirty="0">
                <a:solidFill>
                  <a:srgbClr val="595959"/>
                </a:solidFill>
                <a:latin typeface="Times New Roman"/>
                <a:ea typeface="ＭＳ Ｐゴシック" pitchFamily="-107" charset="-128"/>
                <a:cs typeface="Times New Roman"/>
              </a:rPr>
              <a:t>value does role playing have? </a:t>
            </a:r>
            <a:endParaRPr lang="en-US" sz="6000" dirty="0">
              <a:solidFill>
                <a:srgbClr val="595959"/>
              </a:solidFill>
              <a:latin typeface="Times New Roman"/>
              <a:ea typeface="ＭＳ Ｐゴシック" pitchFamily="-107" charset="-128"/>
              <a:cs typeface="Times New Roman"/>
            </a:endParaRPr>
          </a:p>
        </p:txBody>
      </p:sp>
    </p:spTree>
    <p:extLst>
      <p:ext uri="{BB962C8B-B14F-4D97-AF65-F5344CB8AC3E}">
        <p14:creationId xmlns:p14="http://schemas.microsoft.com/office/powerpoint/2010/main" val="23220030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643937" cy="5867996"/>
          </a:xfrm>
        </p:spPr>
        <p:txBody>
          <a:bodyPr/>
          <a:lstStyle/>
          <a:p>
            <a:pPr>
              <a:buNone/>
            </a:pPr>
            <a:r>
              <a:rPr lang="en-US" sz="4800" b="1" dirty="0"/>
              <a:t>The external behavior of a system is described by _____.</a:t>
            </a:r>
          </a:p>
          <a:p>
            <a:pPr>
              <a:buNone/>
            </a:pPr>
            <a:r>
              <a:rPr lang="en-US" sz="4800" b="1" dirty="0"/>
              <a:t>a.	 functional models</a:t>
            </a:r>
          </a:p>
          <a:p>
            <a:pPr>
              <a:buNone/>
            </a:pPr>
            <a:r>
              <a:rPr lang="en-US" sz="4800" b="1" dirty="0"/>
              <a:t>b</a:t>
            </a:r>
            <a:r>
              <a:rPr lang="en-US" sz="4800" b="1" dirty="0" smtClean="0"/>
              <a:t>. structural </a:t>
            </a:r>
            <a:r>
              <a:rPr lang="en-US" sz="4800" b="1" dirty="0"/>
              <a:t>models</a:t>
            </a:r>
          </a:p>
          <a:p>
            <a:pPr>
              <a:buNone/>
            </a:pPr>
            <a:r>
              <a:rPr lang="en-US" sz="4800" b="1" dirty="0" err="1"/>
              <a:t>c</a:t>
            </a:r>
            <a:r>
              <a:rPr lang="en-US" sz="4800" b="1" dirty="0"/>
              <a:t>.	behavioral models</a:t>
            </a:r>
          </a:p>
          <a:p>
            <a:pPr>
              <a:buNone/>
            </a:pPr>
            <a:r>
              <a:rPr lang="en-US" sz="4800" b="1" dirty="0"/>
              <a:t>d</a:t>
            </a:r>
            <a:r>
              <a:rPr lang="en-US" sz="4800" b="1" dirty="0" smtClean="0"/>
              <a:t>. interaction </a:t>
            </a:r>
            <a:r>
              <a:rPr lang="en-US" sz="4800" b="1" dirty="0"/>
              <a:t>diagrams</a:t>
            </a:r>
          </a:p>
          <a:p>
            <a:pPr>
              <a:buNone/>
            </a:pPr>
            <a:r>
              <a:rPr lang="en-US" sz="4800" b="1" dirty="0" err="1"/>
              <a:t>e</a:t>
            </a:r>
            <a:r>
              <a:rPr lang="en-US" sz="4800" b="1" dirty="0"/>
              <a:t>.	</a:t>
            </a:r>
            <a:r>
              <a:rPr lang="en-US" sz="4800" b="1" dirty="0" err="1"/>
              <a:t>statechart</a:t>
            </a:r>
            <a:r>
              <a:rPr lang="en-US" sz="4800" b="1" dirty="0"/>
              <a:t> diagrams</a:t>
            </a:r>
          </a:p>
          <a:p>
            <a:pPr marL="0" indent="0">
              <a:buNone/>
            </a:pPr>
            <a:endParaRPr lang="en-US" dirty="0"/>
          </a:p>
        </p:txBody>
      </p:sp>
    </p:spTree>
    <p:extLst>
      <p:ext uri="{BB962C8B-B14F-4D97-AF65-F5344CB8AC3E}">
        <p14:creationId xmlns:p14="http://schemas.microsoft.com/office/powerpoint/2010/main" val="9934863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4400" b="1" dirty="0"/>
              <a:t>_____ are information that is sent to objects to tell it to execute one of its behaviors.</a:t>
            </a:r>
          </a:p>
          <a:p>
            <a:pPr>
              <a:buNone/>
            </a:pPr>
            <a:r>
              <a:rPr lang="en-US" sz="4400" b="1" dirty="0"/>
              <a:t>a</a:t>
            </a:r>
            <a:r>
              <a:rPr lang="en-US" sz="4400" b="1" dirty="0" smtClean="0"/>
              <a:t>. attributes</a:t>
            </a:r>
            <a:endParaRPr lang="en-US" sz="4400" b="1" dirty="0"/>
          </a:p>
          <a:p>
            <a:pPr>
              <a:buNone/>
            </a:pPr>
            <a:r>
              <a:rPr lang="en-US" sz="4400" b="1" dirty="0"/>
              <a:t>b</a:t>
            </a:r>
            <a:r>
              <a:rPr lang="en-US" sz="4400" b="1" dirty="0" smtClean="0"/>
              <a:t>. operations</a:t>
            </a:r>
            <a:endParaRPr lang="en-US" sz="4400" b="1" dirty="0"/>
          </a:p>
          <a:p>
            <a:pPr>
              <a:buNone/>
            </a:pPr>
            <a:r>
              <a:rPr lang="en-US" sz="4400" b="1" dirty="0"/>
              <a:t>c</a:t>
            </a:r>
            <a:r>
              <a:rPr lang="en-US" sz="4400" b="1" dirty="0" smtClean="0"/>
              <a:t>. messages</a:t>
            </a:r>
            <a:endParaRPr lang="en-US" sz="4400" b="1" dirty="0"/>
          </a:p>
          <a:p>
            <a:pPr>
              <a:buNone/>
            </a:pPr>
            <a:r>
              <a:rPr lang="en-US" sz="4400" b="1" dirty="0"/>
              <a:t>d</a:t>
            </a:r>
            <a:r>
              <a:rPr lang="en-US" sz="4400" b="1" dirty="0" smtClean="0"/>
              <a:t>. instances</a:t>
            </a:r>
            <a:endParaRPr lang="en-US" sz="4400" b="1" dirty="0"/>
          </a:p>
          <a:p>
            <a:pPr>
              <a:buNone/>
            </a:pPr>
            <a:r>
              <a:rPr lang="en-US" sz="4400" b="1" dirty="0"/>
              <a:t>e</a:t>
            </a:r>
            <a:r>
              <a:rPr lang="en-US" sz="4400" b="1" dirty="0" smtClean="0"/>
              <a:t>. use-cases</a:t>
            </a:r>
            <a:endParaRPr lang="en-US" sz="4400" b="1" dirty="0"/>
          </a:p>
          <a:p>
            <a:pPr>
              <a:buNone/>
            </a:pPr>
            <a:r>
              <a:rPr lang="en-US" sz="3750" dirty="0"/>
              <a:t> </a:t>
            </a:r>
          </a:p>
        </p:txBody>
      </p:sp>
    </p:spTree>
    <p:extLst>
      <p:ext uri="{BB962C8B-B14F-4D97-AF65-F5344CB8AC3E}">
        <p14:creationId xmlns:p14="http://schemas.microsoft.com/office/powerpoint/2010/main" val="814818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491537" cy="5944196"/>
          </a:xfrm>
        </p:spPr>
        <p:txBody>
          <a:bodyPr/>
          <a:lstStyle/>
          <a:p>
            <a:pPr>
              <a:buNone/>
            </a:pPr>
            <a:r>
              <a:rPr lang="en-US" sz="2800" b="1" dirty="0" smtClean="0"/>
              <a:t>A set of rules are used for performing the verification and validation walkthrough of behavioral model. One of the rules is: all _______________ contained in a behavior state machine must be associated with a message being sent on a sequence and communication diagram, and it must be classified as a (</a:t>
            </a:r>
            <a:r>
              <a:rPr lang="en-US" sz="2800" b="1" dirty="0" err="1" smtClean="0"/>
              <a:t>C)reate</a:t>
            </a:r>
            <a:r>
              <a:rPr lang="en-US" sz="2800" b="1" dirty="0" smtClean="0"/>
              <a:t>, (</a:t>
            </a:r>
            <a:r>
              <a:rPr lang="en-US" sz="2800" b="1" dirty="0" err="1" smtClean="0"/>
              <a:t>U)pdate</a:t>
            </a:r>
            <a:r>
              <a:rPr lang="en-US" sz="2800" b="1" dirty="0" smtClean="0"/>
              <a:t>, or (</a:t>
            </a:r>
            <a:r>
              <a:rPr lang="en-US" sz="2800" b="1" dirty="0" err="1" smtClean="0"/>
              <a:t>D)elete</a:t>
            </a:r>
            <a:r>
              <a:rPr lang="en-US" sz="2800" b="1" dirty="0" smtClean="0"/>
              <a:t> message in a CRUDE matrix.</a:t>
            </a:r>
          </a:p>
          <a:p>
            <a:pPr>
              <a:buNone/>
            </a:pPr>
            <a:r>
              <a:rPr lang="en-US" sz="2800" b="1" dirty="0" smtClean="0"/>
              <a:t>a.	messages</a:t>
            </a:r>
          </a:p>
          <a:p>
            <a:pPr>
              <a:buNone/>
            </a:pPr>
            <a:r>
              <a:rPr lang="en-US" sz="2800" b="1" dirty="0" err="1" smtClean="0"/>
              <a:t>b</a:t>
            </a:r>
            <a:r>
              <a:rPr lang="en-US" sz="2800" b="1" dirty="0" smtClean="0"/>
              <a:t>.	behaviors</a:t>
            </a:r>
          </a:p>
          <a:p>
            <a:pPr>
              <a:buNone/>
            </a:pPr>
            <a:r>
              <a:rPr lang="en-US" sz="2800" b="1" dirty="0" err="1" smtClean="0"/>
              <a:t>c</a:t>
            </a:r>
            <a:r>
              <a:rPr lang="en-US" sz="2800" b="1" dirty="0" smtClean="0"/>
              <a:t>.	transitions</a:t>
            </a:r>
          </a:p>
          <a:p>
            <a:pPr>
              <a:buNone/>
            </a:pPr>
            <a:r>
              <a:rPr lang="en-US" sz="2800" b="1" dirty="0" err="1" smtClean="0"/>
              <a:t>d</a:t>
            </a:r>
            <a:r>
              <a:rPr lang="en-US" sz="2800" b="1" dirty="0" smtClean="0"/>
              <a:t>.	associations</a:t>
            </a:r>
          </a:p>
          <a:p>
            <a:pPr>
              <a:buNone/>
            </a:pPr>
            <a:r>
              <a:rPr lang="en-US" sz="2800" b="1" dirty="0" err="1" smtClean="0"/>
              <a:t>e</a:t>
            </a:r>
            <a:r>
              <a:rPr lang="en-US" sz="2800" b="1" dirty="0" smtClean="0"/>
              <a:t>.	dependences</a:t>
            </a:r>
            <a:endParaRPr lang="en-US" sz="2800" b="1" dirty="0"/>
          </a:p>
        </p:txBody>
      </p:sp>
    </p:spTree>
    <p:extLst>
      <p:ext uri="{BB962C8B-B14F-4D97-AF65-F5344CB8AC3E}">
        <p14:creationId xmlns:p14="http://schemas.microsoft.com/office/powerpoint/2010/main" val="27247587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750" b="1" dirty="0" smtClean="0"/>
              <a:t>Only </a:t>
            </a:r>
            <a:r>
              <a:rPr lang="en-US" sz="6750" b="1" dirty="0"/>
              <a:t>create behavioral state machine for “complex” objects. </a:t>
            </a:r>
            <a:endParaRPr lang="en-US" sz="6750" b="1" dirty="0" smtClean="0"/>
          </a:p>
          <a:p>
            <a:pPr marL="0" indent="0" algn="ctr">
              <a:buNone/>
            </a:pPr>
            <a:r>
              <a:rPr lang="en-US" sz="6600" b="1" dirty="0"/>
              <a:t>T / F ?</a:t>
            </a:r>
          </a:p>
          <a:p>
            <a:pPr marL="0" indent="0" algn="ctr">
              <a:buNone/>
            </a:pPr>
            <a:endParaRPr lang="en-US" sz="6750" dirty="0"/>
          </a:p>
        </p:txBody>
      </p:sp>
    </p:spTree>
    <p:extLst>
      <p:ext uri="{BB962C8B-B14F-4D97-AF65-F5344CB8AC3E}">
        <p14:creationId xmlns:p14="http://schemas.microsoft.com/office/powerpoint/2010/main" val="34010627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5063" b="1" dirty="0" smtClean="0"/>
              <a:t>What is a sequence diagram used for? Why would an analyst choose a sequence diagram over a communication diagram?</a:t>
            </a:r>
          </a:p>
          <a:p>
            <a:pPr marL="0" indent="0" algn="ctr">
              <a:buNone/>
            </a:pPr>
            <a:endParaRPr lang="en-US" sz="5063" dirty="0"/>
          </a:p>
        </p:txBody>
      </p:sp>
    </p:spTree>
    <p:extLst>
      <p:ext uri="{BB962C8B-B14F-4D97-AF65-F5344CB8AC3E}">
        <p14:creationId xmlns:p14="http://schemas.microsoft.com/office/powerpoint/2010/main" val="4139015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lgn="ctr">
              <a:buNone/>
            </a:pPr>
            <a:r>
              <a:rPr lang="en-US" sz="5625" b="1" dirty="0"/>
              <a:t>What does the acronym CRUD stand for? Why would an analyst create a CRUD matrix during his analysis?</a:t>
            </a:r>
          </a:p>
        </p:txBody>
      </p:sp>
    </p:spTree>
    <p:extLst>
      <p:ext uri="{BB962C8B-B14F-4D97-AF65-F5344CB8AC3E}">
        <p14:creationId xmlns:p14="http://schemas.microsoft.com/office/powerpoint/2010/main" val="20059573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lgn="ctr">
              <a:buNone/>
            </a:pPr>
            <a:r>
              <a:rPr lang="en-US" sz="4500" b="1" dirty="0"/>
              <a:t>Think of an employee object. What are several of the possible states that that object may have over time?  Which of these states would be the initial state? Which would be the final state?</a:t>
            </a:r>
          </a:p>
        </p:txBody>
      </p:sp>
    </p:spTree>
    <p:extLst>
      <p:ext uri="{BB962C8B-B14F-4D97-AF65-F5344CB8AC3E}">
        <p14:creationId xmlns:p14="http://schemas.microsoft.com/office/powerpoint/2010/main" val="137549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CEFA60A9-2BCC-40D8-B7E8-8EDE14D47C71}" type="slidenum">
              <a:rPr lang="en-US" altLang="en-US" sz="1400" smtClean="0">
                <a:solidFill>
                  <a:schemeClr val="bg1"/>
                </a:solidFill>
              </a:rPr>
              <a:pPr>
                <a:spcBef>
                  <a:spcPct val="0"/>
                </a:spcBef>
                <a:buClrTx/>
                <a:buFontTx/>
                <a:buNone/>
              </a:pPr>
              <a:t>8</a:t>
            </a:fld>
            <a:endParaRPr lang="en-US" altLang="en-US" sz="1400" smtClean="0">
              <a:solidFill>
                <a:schemeClr val="bg1"/>
              </a:solidFill>
            </a:endParaRPr>
          </a:p>
        </p:txBody>
      </p:sp>
      <p:sp>
        <p:nvSpPr>
          <p:cNvPr id="60419" name="Rectangle 2"/>
          <p:cNvSpPr>
            <a:spLocks noGrp="1" noChangeArrowheads="1"/>
          </p:cNvSpPr>
          <p:nvPr>
            <p:ph type="title"/>
          </p:nvPr>
        </p:nvSpPr>
        <p:spPr>
          <a:xfrm>
            <a:off x="0" y="0"/>
            <a:ext cx="9448800" cy="944562"/>
          </a:xfrm>
        </p:spPr>
        <p:txBody>
          <a:bodyPr/>
          <a:lstStyle/>
          <a:p>
            <a:pPr eaLnBrk="1" hangingPunct="1"/>
            <a:r>
              <a:rPr lang="en-US" altLang="en-US" sz="4000" b="1" dirty="0" smtClean="0"/>
              <a:t>Sample Candidate Systems Matrix (cont.)</a:t>
            </a:r>
          </a:p>
        </p:txBody>
      </p:sp>
      <p:graphicFrame>
        <p:nvGraphicFramePr>
          <p:cNvPr id="148528" name="Group 48"/>
          <p:cNvGraphicFramePr>
            <a:graphicFrameLocks noGrp="1"/>
          </p:cNvGraphicFramePr>
          <p:nvPr>
            <p:ph type="tbl" idx="1"/>
            <p:extLst>
              <p:ext uri="{D42A27DB-BD31-4B8C-83A1-F6EECF244321}">
                <p14:modId xmlns:p14="http://schemas.microsoft.com/office/powerpoint/2010/main" val="2212581817"/>
              </p:ext>
            </p:extLst>
          </p:nvPr>
        </p:nvGraphicFramePr>
        <p:xfrm>
          <a:off x="-1" y="944562"/>
          <a:ext cx="9067801" cy="5808776"/>
        </p:xfrm>
        <a:graphic>
          <a:graphicData uri="http://schemas.openxmlformats.org/drawingml/2006/table">
            <a:tbl>
              <a:tblPr/>
              <a:tblGrid>
                <a:gridCol w="2266950"/>
                <a:gridCol w="1948782"/>
                <a:gridCol w="2863516"/>
                <a:gridCol w="1988553"/>
              </a:tblGrid>
              <a:tr h="418110">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dirty="0" smtClean="0">
                          <a:ln>
                            <a:noFill/>
                          </a:ln>
                          <a:solidFill>
                            <a:schemeClr val="tx1"/>
                          </a:solidFill>
                          <a:effectLst/>
                          <a:latin typeface="Arial Narrow" pitchFamily="34" charset="0"/>
                          <a:ea typeface="ＭＳ Ｐゴシック" pitchFamily="34" charset="-128"/>
                        </a:rPr>
                        <a:t>Characteristics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2</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3</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78852">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Application Software</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A description of the software to be purchased, built, accessed, or some combination of these techniques.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Package solution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Custom Solution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2.</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07645">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Method of Data Processing</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Generally some combination of: on-line, batch, deferred batch, remote batch, and real-time.</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Client/Server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1. </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1. </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04169">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Output Devices and Implications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A description of output devices that would be used, special output requirements, (e.g., network, preprinted forms, etc.), and output considerations (e.g., timing constratints)</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nb-NO" sz="1600" b="0" i="0" u="none" strike="noStrike" cap="none" normalizeH="0" baseline="0" smtClean="0">
                          <a:ln>
                            <a:noFill/>
                          </a:ln>
                          <a:solidFill>
                            <a:schemeClr val="tx1"/>
                          </a:solidFill>
                          <a:effectLst/>
                          <a:latin typeface="Arial Narrow" pitchFamily="34" charset="0"/>
                          <a:ea typeface="ＭＳ Ｐゴシック" pitchFamily="34" charset="-128"/>
                        </a:rPr>
                        <a:t>(2) HP4MV department laser printers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nb-NO" sz="1600" b="0" i="0" u="none" strike="noStrike" cap="none" normalizeH="0" baseline="0" smtClean="0">
                          <a:ln>
                            <a:noFill/>
                          </a:ln>
                          <a:solidFill>
                            <a:schemeClr val="tx1"/>
                          </a:solidFill>
                          <a:effectLst/>
                          <a:latin typeface="Arial Narrow" pitchFamily="34" charset="0"/>
                          <a:ea typeface="ＭＳ Ｐゴシック" pitchFamily="34" charset="-128"/>
                        </a:rPr>
                        <a:t>(2) HP5SI LAN laser printers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(2) HP4MV department laser printers.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(2) HP5SI LAN laser printers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(1) PRINTRONIX bar-code printer (includes software &amp; drivers)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Web pages must be designed to VGA resolution. All internal screens will be designed for SVGA resolution.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Same as candidate 2.</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endParaRP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endParaRPr lang="en-US" sz="5625" dirty="0"/>
          </a:p>
          <a:p>
            <a:pPr marL="0" indent="0">
              <a:buNone/>
            </a:pPr>
            <a:endParaRPr lang="en-US" sz="5625" dirty="0"/>
          </a:p>
          <a:p>
            <a:pPr marL="0" indent="0" algn="ctr">
              <a:buNone/>
            </a:pPr>
            <a:r>
              <a:rPr lang="en-US" sz="5625" b="1" dirty="0"/>
              <a:t>Explain the term transition</a:t>
            </a:r>
            <a:r>
              <a:rPr lang="en-US" sz="5625" dirty="0"/>
              <a:t>.</a:t>
            </a:r>
          </a:p>
          <a:p>
            <a:pPr marL="0" indent="0">
              <a:buNone/>
            </a:pPr>
            <a:endParaRPr lang="en-US" dirty="0"/>
          </a:p>
        </p:txBody>
      </p:sp>
    </p:spTree>
    <p:extLst>
      <p:ext uri="{BB962C8B-B14F-4D97-AF65-F5344CB8AC3E}">
        <p14:creationId xmlns:p14="http://schemas.microsoft.com/office/powerpoint/2010/main" val="170962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750" dirty="0"/>
          </a:p>
          <a:p>
            <a:pPr marL="0" indent="0" algn="ctr">
              <a:buNone/>
            </a:pPr>
            <a:r>
              <a:rPr lang="en-US" sz="6750" b="1" dirty="0"/>
              <a:t>Explain the terms event, action and activity. </a:t>
            </a:r>
          </a:p>
        </p:txBody>
      </p:sp>
    </p:spTree>
    <p:extLst>
      <p:ext uri="{BB962C8B-B14F-4D97-AF65-F5344CB8AC3E}">
        <p14:creationId xmlns:p14="http://schemas.microsoft.com/office/powerpoint/2010/main" val="27687893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b="1" smtClean="0"/>
              <a:t>Student Bookstore at Pleasant Creek Community College</a:t>
            </a:r>
            <a:endParaRPr lang="en-US" altLang="en-US" smtClean="0"/>
          </a:p>
        </p:txBody>
      </p:sp>
      <p:sp>
        <p:nvSpPr>
          <p:cNvPr id="129027" name="Rectangle 3"/>
          <p:cNvSpPr>
            <a:spLocks noGrp="1" noChangeArrowheads="1"/>
          </p:cNvSpPr>
          <p:nvPr>
            <p:ph idx="1"/>
          </p:nvPr>
        </p:nvSpPr>
        <p:spPr>
          <a:xfrm>
            <a:off x="457200" y="1600200"/>
            <a:ext cx="8229600" cy="5121275"/>
          </a:xfrm>
        </p:spPr>
        <p:txBody>
          <a:bodyPr/>
          <a:lstStyle/>
          <a:p>
            <a:pPr marL="0" indent="0" algn="ctr" eaLnBrk="1" hangingPunct="1">
              <a:buFont typeface="Arial" panose="020B0604020202020204" pitchFamily="34" charset="0"/>
              <a:buNone/>
            </a:pPr>
            <a:r>
              <a:rPr lang="en-US" altLang="en-US" sz="6600" b="1" dirty="0" smtClean="0"/>
              <a:t>Read Student Bookstore at Pleasant Creek Community College</a:t>
            </a:r>
          </a:p>
          <a:p>
            <a:pPr marL="0" indent="0" algn="ctr" eaLnBrk="1" hangingPunct="1">
              <a:buFont typeface="Arial" panose="020B0604020202020204" pitchFamily="34" charset="0"/>
              <a:buNone/>
            </a:pPr>
            <a:r>
              <a:rPr lang="en-US" altLang="en-US" sz="4000" b="1" dirty="0" smtClean="0"/>
              <a:t>(Class Handout)</a:t>
            </a:r>
            <a:endParaRPr lang="en-US" altLang="en-US" sz="4000" dirty="0" smtClean="0"/>
          </a:p>
        </p:txBody>
      </p:sp>
      <p:sp>
        <p:nvSpPr>
          <p:cNvPr id="129028"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D0ABFB36-EACA-432D-9E32-CF7B81CCF33D}" type="slidenum">
              <a:rPr lang="en-US" altLang="en-US" sz="1200" smtClean="0">
                <a:solidFill>
                  <a:srgbClr val="898989"/>
                </a:solidFill>
                <a:latin typeface="Times New Roman" panose="02020603050405020304" pitchFamily="18" charset="0"/>
              </a:rPr>
              <a:pPr>
                <a:spcBef>
                  <a:spcPct val="0"/>
                </a:spcBef>
                <a:buFontTx/>
                <a:buNone/>
              </a:pPr>
              <a:t>82</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4138626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152400"/>
            <a:ext cx="8229600" cy="868363"/>
          </a:xfrm>
        </p:spPr>
        <p:txBody>
          <a:bodyPr/>
          <a:lstStyle/>
          <a:p>
            <a:r>
              <a:rPr lang="en-US" altLang="en-US" sz="2400" b="1" smtClean="0"/>
              <a:t>Student Bookstore at Pleasant Creek Community College</a:t>
            </a:r>
            <a:endParaRPr lang="en-US" altLang="en-US" sz="2400" smtClean="0"/>
          </a:p>
        </p:txBody>
      </p:sp>
      <p:sp>
        <p:nvSpPr>
          <p:cNvPr id="131075" name="Rectangle 3"/>
          <p:cNvSpPr>
            <a:spLocks noGrp="1" noChangeArrowheads="1"/>
          </p:cNvSpPr>
          <p:nvPr>
            <p:ph idx="1"/>
          </p:nvPr>
        </p:nvSpPr>
        <p:spPr>
          <a:xfrm>
            <a:off x="152400" y="1089025"/>
            <a:ext cx="8839200" cy="5464175"/>
          </a:xfrm>
        </p:spPr>
        <p:txBody>
          <a:bodyPr/>
          <a:lstStyle/>
          <a:p>
            <a:pPr marL="0" indent="0">
              <a:buFont typeface="Arial" panose="020B0604020202020204" pitchFamily="34" charset="0"/>
              <a:buNone/>
            </a:pPr>
            <a:r>
              <a:rPr lang="en-US" altLang="en-US" sz="3600" smtClean="0"/>
              <a:t>List possible objects in the bookstore operation, including their attributes and methods. </a:t>
            </a:r>
          </a:p>
          <a:p>
            <a:pPr marL="0" indent="0">
              <a:buFont typeface="Arial" panose="020B0604020202020204" pitchFamily="34" charset="0"/>
              <a:buNone/>
            </a:pPr>
            <a:r>
              <a:rPr lang="en-US" altLang="en-US" sz="3600" smtClean="0"/>
              <a:t> Identify possible use cases and actors.</a:t>
            </a:r>
          </a:p>
          <a:p>
            <a:pPr marL="0" indent="0">
              <a:buFont typeface="Arial" panose="020B0604020202020204" pitchFamily="34" charset="0"/>
              <a:buNone/>
            </a:pPr>
            <a:r>
              <a:rPr lang="en-US" altLang="en-US" sz="3600" smtClean="0"/>
              <a:t> Create an object relationship diagram that provides an overview of the system, including how textbooks are selected by instructors, approved by a department head, and sold to students by the bookstore</a:t>
            </a:r>
          </a:p>
        </p:txBody>
      </p:sp>
      <p:sp>
        <p:nvSpPr>
          <p:cNvPr id="131076"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8328D796-C662-40A9-B081-695BA8C3F892}" type="slidenum">
              <a:rPr lang="en-US" altLang="en-US" sz="1200" smtClean="0">
                <a:solidFill>
                  <a:srgbClr val="898989"/>
                </a:solidFill>
                <a:latin typeface="Times New Roman" panose="02020603050405020304" pitchFamily="18" charset="0"/>
              </a:rPr>
              <a:pPr>
                <a:spcBef>
                  <a:spcPct val="0"/>
                </a:spcBef>
                <a:buFontTx/>
                <a:buNone/>
              </a:pPr>
              <a:t>83</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179005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b="1" smtClean="0"/>
              <a:t>Student Bookstore at Pleasant Creek Community College</a:t>
            </a:r>
            <a:endParaRPr lang="en-US" altLang="en-US" smtClean="0"/>
          </a:p>
        </p:txBody>
      </p:sp>
      <p:sp>
        <p:nvSpPr>
          <p:cNvPr id="133123" name="Rectangle 3"/>
          <p:cNvSpPr>
            <a:spLocks noGrp="1" noChangeArrowheads="1"/>
          </p:cNvSpPr>
          <p:nvPr>
            <p:ph idx="1"/>
          </p:nvPr>
        </p:nvSpPr>
        <p:spPr>
          <a:xfrm>
            <a:off x="76200" y="1600200"/>
            <a:ext cx="8991600" cy="5121275"/>
          </a:xfrm>
        </p:spPr>
        <p:txBody>
          <a:bodyPr/>
          <a:lstStyle/>
          <a:p>
            <a:pPr marL="0" indent="0" algn="ctr">
              <a:buFont typeface="Arial" panose="020B0604020202020204" pitchFamily="34" charset="0"/>
              <a:buNone/>
            </a:pPr>
            <a:r>
              <a:rPr lang="en-US" altLang="en-US" sz="8000" smtClean="0"/>
              <a:t>List possible objects in the bookstore operation </a:t>
            </a:r>
          </a:p>
        </p:txBody>
      </p:sp>
      <p:sp>
        <p:nvSpPr>
          <p:cNvPr id="133124"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9F0B766F-B1D1-4F4E-AB72-92324D060641}" type="slidenum">
              <a:rPr lang="en-US" altLang="en-US" sz="1200" smtClean="0">
                <a:solidFill>
                  <a:srgbClr val="898989"/>
                </a:solidFill>
                <a:latin typeface="Times New Roman" panose="02020603050405020304" pitchFamily="18" charset="0"/>
              </a:rPr>
              <a:pPr>
                <a:spcBef>
                  <a:spcPct val="0"/>
                </a:spcBef>
                <a:buFontTx/>
                <a:buNone/>
              </a:pPr>
              <a:t>84</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179243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b="1" smtClean="0"/>
              <a:t>Student Bookstore at Pleasant Creek Community College</a:t>
            </a:r>
            <a:endParaRPr lang="en-US" altLang="en-US" smtClean="0"/>
          </a:p>
        </p:txBody>
      </p:sp>
      <p:sp>
        <p:nvSpPr>
          <p:cNvPr id="137219" name="Rectangle 3"/>
          <p:cNvSpPr>
            <a:spLocks noGrp="1" noChangeArrowheads="1"/>
          </p:cNvSpPr>
          <p:nvPr>
            <p:ph idx="1"/>
          </p:nvPr>
        </p:nvSpPr>
        <p:spPr>
          <a:xfrm>
            <a:off x="76200" y="1600200"/>
            <a:ext cx="8991600" cy="5121275"/>
          </a:xfrm>
        </p:spPr>
        <p:txBody>
          <a:bodyPr/>
          <a:lstStyle/>
          <a:p>
            <a:pPr marL="0" indent="0" algn="ctr">
              <a:buFont typeface="Arial" panose="020B0604020202020204" pitchFamily="34" charset="0"/>
              <a:buNone/>
            </a:pPr>
            <a:r>
              <a:rPr lang="en-US" altLang="en-US" sz="6600" smtClean="0"/>
              <a:t>List possible objects in the bookstore operation, including their attributes and methods. </a:t>
            </a:r>
          </a:p>
        </p:txBody>
      </p:sp>
      <p:sp>
        <p:nvSpPr>
          <p:cNvPr id="137220"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85D36B97-CDA0-456C-8CA7-42C26ACA2207}" type="slidenum">
              <a:rPr lang="en-US" altLang="en-US" sz="1200" smtClean="0">
                <a:solidFill>
                  <a:srgbClr val="898989"/>
                </a:solidFill>
                <a:latin typeface="Times New Roman" panose="02020603050405020304" pitchFamily="18" charset="0"/>
              </a:rPr>
              <a:pPr>
                <a:spcBef>
                  <a:spcPct val="0"/>
                </a:spcBef>
                <a:buFontTx/>
                <a:buNone/>
              </a:pPr>
              <a:t>85</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386587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b="1" smtClean="0"/>
              <a:t>Student Bookstore at Pleasant Creek Community College</a:t>
            </a:r>
            <a:endParaRPr lang="en-US" altLang="en-US" smtClean="0"/>
          </a:p>
        </p:txBody>
      </p:sp>
      <p:sp>
        <p:nvSpPr>
          <p:cNvPr id="141315" name="Rectangle 3"/>
          <p:cNvSpPr>
            <a:spLocks noGrp="1" noChangeArrowheads="1"/>
          </p:cNvSpPr>
          <p:nvPr>
            <p:ph idx="1"/>
          </p:nvPr>
        </p:nvSpPr>
        <p:spPr>
          <a:xfrm>
            <a:off x="76200" y="1600200"/>
            <a:ext cx="8991600" cy="5121275"/>
          </a:xfrm>
        </p:spPr>
        <p:txBody>
          <a:bodyPr/>
          <a:lstStyle/>
          <a:p>
            <a:pPr marL="0" indent="0">
              <a:buFont typeface="Arial" panose="020B0604020202020204" pitchFamily="34" charset="0"/>
              <a:buNone/>
            </a:pPr>
            <a:r>
              <a:rPr lang="en-US" altLang="en-US" smtClean="0"/>
              <a:t> </a:t>
            </a:r>
          </a:p>
          <a:p>
            <a:pPr marL="0" indent="0" algn="ctr">
              <a:buFont typeface="Arial" panose="020B0604020202020204" pitchFamily="34" charset="0"/>
              <a:buNone/>
            </a:pPr>
            <a:r>
              <a:rPr lang="en-US" altLang="en-US" sz="8800" smtClean="0"/>
              <a:t>Identify possible use cases and actors.</a:t>
            </a:r>
          </a:p>
          <a:p>
            <a:pPr marL="0" indent="0">
              <a:buFont typeface="Arial" panose="020B0604020202020204" pitchFamily="34" charset="0"/>
              <a:buNone/>
            </a:pPr>
            <a:r>
              <a:rPr lang="en-US" altLang="en-US" smtClean="0"/>
              <a:t> </a:t>
            </a:r>
          </a:p>
        </p:txBody>
      </p:sp>
      <p:sp>
        <p:nvSpPr>
          <p:cNvPr id="141316"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C3A5687E-2FF9-4C95-A43E-DCFC3FF26BEF}" type="slidenum">
              <a:rPr lang="en-US" altLang="en-US" sz="1200" smtClean="0">
                <a:solidFill>
                  <a:srgbClr val="898989"/>
                </a:solidFill>
                <a:latin typeface="Times New Roman" panose="02020603050405020304" pitchFamily="18" charset="0"/>
              </a:rPr>
              <a:pPr>
                <a:spcBef>
                  <a:spcPct val="0"/>
                </a:spcBef>
                <a:buFontTx/>
                <a:buNone/>
              </a:pPr>
              <a:t>86</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3813901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b="1" smtClean="0"/>
              <a:t>Student Bookstore at Pleasant Creek Community College</a:t>
            </a:r>
            <a:endParaRPr lang="en-US" altLang="en-US" smtClean="0"/>
          </a:p>
        </p:txBody>
      </p:sp>
      <p:sp>
        <p:nvSpPr>
          <p:cNvPr id="145411" name="Rectangle 3"/>
          <p:cNvSpPr>
            <a:spLocks noGrp="1" noChangeArrowheads="1"/>
          </p:cNvSpPr>
          <p:nvPr>
            <p:ph idx="1"/>
          </p:nvPr>
        </p:nvSpPr>
        <p:spPr>
          <a:xfrm>
            <a:off x="76200" y="1600200"/>
            <a:ext cx="8991600" cy="5121275"/>
          </a:xfrm>
        </p:spPr>
        <p:txBody>
          <a:bodyPr/>
          <a:lstStyle/>
          <a:p>
            <a:pPr marL="0" indent="0" algn="ctr">
              <a:buFont typeface="Arial" panose="020B0604020202020204" pitchFamily="34" charset="0"/>
              <a:buNone/>
            </a:pPr>
            <a:r>
              <a:rPr lang="en-US" altLang="en-US" sz="4800" smtClean="0"/>
              <a:t>Create an object relationship diagram that provides an overview of the system, including how textbooks are selected by instructors, approved by a department head, and sold to students by the bookstore</a:t>
            </a:r>
          </a:p>
        </p:txBody>
      </p:sp>
      <p:sp>
        <p:nvSpPr>
          <p:cNvPr id="145412"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D2810DD3-861D-4BBB-B38A-A718F5ADEDD2}" type="slidenum">
              <a:rPr lang="en-US" altLang="en-US" sz="1200" smtClean="0">
                <a:solidFill>
                  <a:srgbClr val="898989"/>
                </a:solidFill>
                <a:latin typeface="Times New Roman" panose="02020603050405020304" pitchFamily="18" charset="0"/>
              </a:rPr>
              <a:pPr>
                <a:spcBef>
                  <a:spcPct val="0"/>
                </a:spcBef>
                <a:buFontTx/>
                <a:buNone/>
              </a:pPr>
              <a:t>87</a:t>
            </a:fld>
            <a:endParaRPr lang="en-US" altLang="en-US" sz="1200" smtClean="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249756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95999"/>
          </a:xfrm>
        </p:spPr>
        <p:txBody>
          <a:bodyPr/>
          <a:lstStyle/>
          <a:p>
            <a:endParaRPr lang="en-US" dirty="0"/>
          </a:p>
        </p:txBody>
      </p:sp>
    </p:spTree>
    <p:extLst>
      <p:ext uri="{BB962C8B-B14F-4D97-AF65-F5344CB8AC3E}">
        <p14:creationId xmlns:p14="http://schemas.microsoft.com/office/powerpoint/2010/main" val="24889981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95999"/>
          </a:xfrm>
        </p:spPr>
        <p:txBody>
          <a:bodyPr/>
          <a:lstStyle/>
          <a:p>
            <a:endParaRPr lang="en-US" dirty="0"/>
          </a:p>
        </p:txBody>
      </p:sp>
    </p:spTree>
    <p:extLst>
      <p:ext uri="{BB962C8B-B14F-4D97-AF65-F5344CB8AC3E}">
        <p14:creationId xmlns:p14="http://schemas.microsoft.com/office/powerpoint/2010/main" val="298771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11-</a:t>
            </a:r>
            <a:fld id="{1819AFC4-4EA2-4168-BA78-11299B7532F7}" type="slidenum">
              <a:rPr lang="en-US" altLang="en-US" sz="1400" smtClean="0">
                <a:solidFill>
                  <a:schemeClr val="bg1"/>
                </a:solidFill>
              </a:rPr>
              <a:pPr>
                <a:spcBef>
                  <a:spcPct val="0"/>
                </a:spcBef>
                <a:buClrTx/>
                <a:buFontTx/>
                <a:buNone/>
              </a:pPr>
              <a:t>9</a:t>
            </a:fld>
            <a:endParaRPr lang="en-US" altLang="en-US" sz="1400" smtClean="0">
              <a:solidFill>
                <a:schemeClr val="bg1"/>
              </a:solidFill>
            </a:endParaRPr>
          </a:p>
        </p:txBody>
      </p:sp>
      <p:sp>
        <p:nvSpPr>
          <p:cNvPr id="62467" name="Rectangle 2"/>
          <p:cNvSpPr>
            <a:spLocks noGrp="1" noChangeArrowheads="1"/>
          </p:cNvSpPr>
          <p:nvPr>
            <p:ph type="title"/>
          </p:nvPr>
        </p:nvSpPr>
        <p:spPr>
          <a:xfrm>
            <a:off x="-228600" y="0"/>
            <a:ext cx="9677400" cy="715962"/>
          </a:xfrm>
        </p:spPr>
        <p:txBody>
          <a:bodyPr/>
          <a:lstStyle/>
          <a:p>
            <a:pPr eaLnBrk="1" hangingPunct="1"/>
            <a:r>
              <a:rPr lang="en-US" altLang="en-US" sz="4000" b="1" dirty="0" smtClean="0"/>
              <a:t>Sample Candidate Systems Matrix (cont.)</a:t>
            </a:r>
          </a:p>
        </p:txBody>
      </p:sp>
      <p:graphicFrame>
        <p:nvGraphicFramePr>
          <p:cNvPr id="149538" name="Group 34"/>
          <p:cNvGraphicFramePr>
            <a:graphicFrameLocks noGrp="1"/>
          </p:cNvGraphicFramePr>
          <p:nvPr>
            <p:ph type="tbl" idx="1"/>
            <p:extLst>
              <p:ext uri="{D42A27DB-BD31-4B8C-83A1-F6EECF244321}">
                <p14:modId xmlns:p14="http://schemas.microsoft.com/office/powerpoint/2010/main" val="802773777"/>
              </p:ext>
            </p:extLst>
          </p:nvPr>
        </p:nvGraphicFramePr>
        <p:xfrm>
          <a:off x="0" y="715962"/>
          <a:ext cx="9144000" cy="5540512"/>
        </p:xfrm>
        <a:graphic>
          <a:graphicData uri="http://schemas.openxmlformats.org/drawingml/2006/table">
            <a:tbl>
              <a:tblPr/>
              <a:tblGrid>
                <a:gridCol w="2286000"/>
                <a:gridCol w="1965158"/>
                <a:gridCol w="2887579"/>
                <a:gridCol w="2005263"/>
              </a:tblGrid>
              <a:tr h="458911">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dirty="0" smtClean="0">
                          <a:ln>
                            <a:noFill/>
                          </a:ln>
                          <a:solidFill>
                            <a:schemeClr val="tx1"/>
                          </a:solidFill>
                          <a:effectLst/>
                          <a:latin typeface="Arial Narrow" pitchFamily="34" charset="0"/>
                          <a:ea typeface="ＭＳ Ｐゴシック" pitchFamily="34" charset="-128"/>
                        </a:rPr>
                        <a:t>Characteristics</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Candidate 3</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51425">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dirty="0" smtClean="0">
                          <a:ln>
                            <a:noFill/>
                          </a:ln>
                          <a:solidFill>
                            <a:schemeClr val="tx1"/>
                          </a:solidFill>
                          <a:effectLst/>
                          <a:latin typeface="Arial Narrow" pitchFamily="34" charset="0"/>
                          <a:ea typeface="ＭＳ Ｐゴシック" pitchFamily="34" charset="-128"/>
                        </a:rPr>
                        <a:t>Input devices and Implications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400" b="0" i="0" u="none" strike="noStrike" cap="none" normalizeH="0" baseline="0" dirty="0" smtClean="0">
                          <a:ln>
                            <a:noFill/>
                          </a:ln>
                          <a:solidFill>
                            <a:schemeClr val="tx1"/>
                          </a:solidFill>
                          <a:effectLst/>
                          <a:latin typeface="Arial Narrow" pitchFamily="34" charset="0"/>
                          <a:ea typeface="ＭＳ Ｐゴシック" pitchFamily="34" charset="-128"/>
                        </a:rPr>
                        <a:t>A description of input methods to be used, input devices (e.g., keyboard, mouse, etc.), special input requirements (e.g., new or revised forms from which data would be input), and input considerations (e.g., timing of actual inputs).</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Keyboard &amp; mouse.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Apple “Quick Take” digital camera and software</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(15) PSC Quickscan laser bar-code scanners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(1) HP Scanjet 4C Flatbed Scanner</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Keyboard and mouse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2.</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30176">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1" i="0" u="none" strike="noStrike" cap="none" normalizeH="0" baseline="0" smtClean="0">
                          <a:ln>
                            <a:noFill/>
                          </a:ln>
                          <a:solidFill>
                            <a:schemeClr val="tx1"/>
                          </a:solidFill>
                          <a:effectLst/>
                          <a:latin typeface="Arial Narrow" pitchFamily="34" charset="0"/>
                          <a:ea typeface="ＭＳ Ｐゴシック" pitchFamily="34" charset="-128"/>
                        </a:rPr>
                        <a:t>Storage Devices and Implications</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400" b="0" i="0" u="none" strike="noStrike" cap="none" normalizeH="0" baseline="0" smtClean="0">
                          <a:ln>
                            <a:noFill/>
                          </a:ln>
                          <a:solidFill>
                            <a:schemeClr val="tx1"/>
                          </a:solidFill>
                          <a:effectLst/>
                          <a:latin typeface="Arial Narrow" pitchFamily="34" charset="0"/>
                          <a:ea typeface="ＭＳ Ｐゴシック" pitchFamily="34" charset="-128"/>
                        </a:rPr>
                        <a:t>Brief description of what data would be stored, what data would be accessed from existing stores, what storage media would be used, how much storage capacity would be needed, and how data would be organized.</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MS SQL Server DBMS with 1000GB arrayed capability.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smtClean="0">
                          <a:ln>
                            <a:noFill/>
                          </a:ln>
                          <a:solidFill>
                            <a:schemeClr val="tx1"/>
                          </a:solidFill>
                          <a:effectLst/>
                          <a:latin typeface="Arial Narrow" pitchFamily="34" charset="0"/>
                          <a:ea typeface="ＭＳ Ｐゴシック" pitchFamily="34" charset="-128"/>
                        </a:rPr>
                        <a:t>Same as candidate 1. </a:t>
                      </a:r>
                    </a:p>
                    <a:p>
                      <a:pPr marL="0" marR="0" lvl="0" indent="0" algn="l" defTabSz="914400" rtl="0" eaLnBrk="1" fontAlgn="base" latinLnBrk="0" hangingPunct="1">
                        <a:lnSpc>
                          <a:spcPct val="90000"/>
                        </a:lnSpc>
                        <a:spcBef>
                          <a:spcPct val="20000"/>
                        </a:spcBef>
                        <a:spcAft>
                          <a:spcPct val="0"/>
                        </a:spcAft>
                        <a:buClr>
                          <a:srgbClr val="818A42"/>
                        </a:buClr>
                        <a:buSzTx/>
                        <a:buFontTx/>
                        <a:buNone/>
                        <a:tabLst/>
                      </a:pPr>
                      <a:endParaRPr kumimoji="0" lang="en-US" sz="1600" b="0" i="0" u="none" strike="noStrike" cap="none" normalizeH="0" baseline="0" smtClean="0">
                        <a:ln>
                          <a:noFill/>
                        </a:ln>
                        <a:solidFill>
                          <a:schemeClr val="tx1"/>
                        </a:solidFill>
                        <a:effectLst/>
                        <a:latin typeface="Arial Narrow" pitchFamily="34" charset="0"/>
                        <a:ea typeface="ＭＳ Ｐゴシック" pitchFamily="34" charset="-128"/>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rgbClr val="818A42"/>
                        </a:buClr>
                        <a:buSzTx/>
                        <a:buFontTx/>
                        <a:buNone/>
                        <a:tabLst/>
                      </a:pPr>
                      <a:r>
                        <a:rPr kumimoji="0" lang="en-US" sz="1600" b="0" i="0" u="none" strike="noStrike" cap="none" normalizeH="0" baseline="0" dirty="0" smtClean="0">
                          <a:ln>
                            <a:noFill/>
                          </a:ln>
                          <a:solidFill>
                            <a:schemeClr val="tx1"/>
                          </a:solidFill>
                          <a:effectLst/>
                          <a:latin typeface="Arial Narrow" pitchFamily="34" charset="0"/>
                          <a:ea typeface="ＭＳ Ｐゴシック" pitchFamily="34" charset="-128"/>
                        </a:rPr>
                        <a:t>Same as candidate 1. </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95999"/>
          </a:xfrm>
        </p:spPr>
        <p:txBody>
          <a:bodyPr/>
          <a:lstStyle/>
          <a:p>
            <a:endParaRPr lang="en-US" dirty="0"/>
          </a:p>
        </p:txBody>
      </p:sp>
    </p:spTree>
    <p:extLst>
      <p:ext uri="{BB962C8B-B14F-4D97-AF65-F5344CB8AC3E}">
        <p14:creationId xmlns:p14="http://schemas.microsoft.com/office/powerpoint/2010/main" val="3013915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fontAlgn="auto">
              <a:spcAft>
                <a:spcPts val="0"/>
              </a:spcAft>
              <a:buNone/>
              <a:defRPr/>
            </a:pPr>
            <a:endParaRPr lang="en-US" sz="6000" dirty="0"/>
          </a:p>
          <a:p>
            <a:pPr marL="0" lvl="0" indent="0">
              <a:buNone/>
            </a:pPr>
            <a:endParaRPr lang="en-US" sz="6000" b="1" u="sng" dirty="0"/>
          </a:p>
        </p:txBody>
      </p:sp>
    </p:spTree>
    <p:extLst>
      <p:ext uri="{BB962C8B-B14F-4D97-AF65-F5344CB8AC3E}">
        <p14:creationId xmlns:p14="http://schemas.microsoft.com/office/powerpoint/2010/main" val="27143484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fontAlgn="auto">
              <a:spcAft>
                <a:spcPts val="0"/>
              </a:spcAft>
              <a:buNone/>
              <a:defRPr/>
            </a:pPr>
            <a:endParaRPr lang="en-US" sz="6000" dirty="0"/>
          </a:p>
          <a:p>
            <a:pPr marL="0" lvl="0" indent="0">
              <a:buNone/>
            </a:pPr>
            <a:endParaRPr lang="en-US" sz="6000" b="1" u="sng" dirty="0"/>
          </a:p>
        </p:txBody>
      </p:sp>
    </p:spTree>
    <p:extLst>
      <p:ext uri="{BB962C8B-B14F-4D97-AF65-F5344CB8AC3E}">
        <p14:creationId xmlns:p14="http://schemas.microsoft.com/office/powerpoint/2010/main" val="33729511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fontAlgn="auto">
              <a:spcAft>
                <a:spcPts val="0"/>
              </a:spcAft>
              <a:buNone/>
              <a:defRPr/>
            </a:pPr>
            <a:endParaRPr lang="en-US" sz="6000" dirty="0"/>
          </a:p>
          <a:p>
            <a:pPr marL="0" lvl="0" indent="0">
              <a:buNone/>
            </a:pPr>
            <a:endParaRPr lang="en-US" sz="6000" b="1" u="sng" dirty="0"/>
          </a:p>
        </p:txBody>
      </p:sp>
    </p:spTree>
    <p:extLst>
      <p:ext uri="{BB962C8B-B14F-4D97-AF65-F5344CB8AC3E}">
        <p14:creationId xmlns:p14="http://schemas.microsoft.com/office/powerpoint/2010/main" val="2007444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8042</TotalTime>
  <Words>5114</Words>
  <Application>Microsoft Office PowerPoint</Application>
  <PresentationFormat>On-screen Show (4:3)</PresentationFormat>
  <Paragraphs>910</Paragraphs>
  <Slides>93</Slides>
  <Notes>93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ＭＳ Ｐゴシック</vt:lpstr>
      <vt:lpstr>Arial</vt:lpstr>
      <vt:lpstr>Arial Narrow</vt:lpstr>
      <vt:lpstr>Calibri</vt:lpstr>
      <vt:lpstr>New York</vt:lpstr>
      <vt:lpstr>News Gothic MT</vt:lpstr>
      <vt:lpstr>Times New Roman</vt:lpstr>
      <vt:lpstr>Wingdings 2</vt:lpstr>
      <vt:lpstr>Theme1</vt:lpstr>
      <vt:lpstr>PowerPoint Presentation</vt:lpstr>
      <vt:lpstr>PowerPoint Presentation</vt:lpstr>
      <vt:lpstr>PowerPoint Presentation</vt:lpstr>
      <vt:lpstr>PowerPoint Presentation</vt:lpstr>
      <vt:lpstr>PowerPoint Presentation</vt:lpstr>
      <vt:lpstr>Candidate Systems Matrix</vt:lpstr>
      <vt:lpstr>Sample Candidate Systems Matrix</vt:lpstr>
      <vt:lpstr>Sample Candidate Systems Matrix (cont.)</vt:lpstr>
      <vt:lpstr>Sample Candidate Systems Matrix (cont.)</vt:lpstr>
      <vt:lpstr>Feasibility Analysis</vt:lpstr>
      <vt:lpstr>Six Tests For Feasibility</vt:lpstr>
      <vt:lpstr>Feasibility Analysis Matrix</vt:lpstr>
      <vt:lpstr>Sample Feasibility Analysis Matrix</vt:lpstr>
      <vt:lpstr>Cost-Benefit Analysis Techniques</vt:lpstr>
      <vt:lpstr>Payback Analysis for a Project</vt:lpstr>
      <vt:lpstr>Net Present Value (NPV) Analysis</vt:lpstr>
      <vt:lpstr>Return-on-Investment Analysis (ROI)</vt:lpstr>
      <vt:lpstr>Formats for Written Reports</vt:lpstr>
      <vt:lpstr>System Proposal – formal presentations</vt:lpstr>
      <vt:lpstr>Typical Outline and Time Allocation for an Oral  Presentation</vt:lpstr>
      <vt:lpstr>Conducting the Formal Presentation</vt:lpstr>
      <vt:lpstr>When Answering Questions</vt:lpstr>
      <vt:lpstr>Chapter 6: Behavioral Modeling</vt:lpstr>
      <vt:lpstr>Learning Objectives</vt:lpstr>
      <vt:lpstr>Introduction</vt:lpstr>
      <vt:lpstr>Behavioral Models</vt:lpstr>
      <vt:lpstr>Sequence Diagrams</vt:lpstr>
      <vt:lpstr>Sequence Diagram Syntax</vt:lpstr>
      <vt:lpstr>More Sequence Diagram Syntax</vt:lpstr>
      <vt:lpstr>Sample Sequence Diagram</vt:lpstr>
      <vt:lpstr>Sample Sequence Diagram</vt:lpstr>
      <vt:lpstr>Building Sequence Diagrams</vt:lpstr>
      <vt:lpstr>Communication Diagrams</vt:lpstr>
      <vt:lpstr>Communication Diagram Syntax</vt:lpstr>
      <vt:lpstr>Sample Communication Diagram</vt:lpstr>
      <vt:lpstr>Sample Communication Diagram</vt:lpstr>
      <vt:lpstr>Building Communication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Behavioral State Machines</vt:lpstr>
      <vt:lpstr>Components of  State Machines</vt:lpstr>
      <vt:lpstr>State Machine Syntax</vt:lpstr>
      <vt:lpstr>Sample State Machine</vt:lpstr>
      <vt:lpstr>Object State Example</vt:lpstr>
      <vt:lpstr>Building a  Behavioral State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CRUDE Analysis</vt:lpstr>
      <vt:lpstr>Sample CRUDE Matrix</vt:lpstr>
      <vt:lpstr>Verifying &amp; Validating Behavioral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Student Bookstore at Pleasant Creek Community College</vt:lpstr>
      <vt:lpstr>Student Bookstore at Pleasant Creek Community College</vt:lpstr>
      <vt:lpstr>Student Bookstore at Pleasant Creek Community College</vt:lpstr>
      <vt:lpstr>Student Bookstore at Pleasant Creek Community College</vt:lpstr>
      <vt:lpstr>Student Bookstore at Pleasant Creek Community College</vt:lpstr>
      <vt:lpstr>Student Bookstore at Pleasant Creek Community College</vt:lpstr>
      <vt:lpstr>PowerPoint Presentation</vt:lpstr>
      <vt:lpstr>PowerPoint Presentation</vt:lpstr>
      <vt:lpstr>PowerPoint Presentation</vt:lpstr>
      <vt:lpstr>PowerPoint Presentation</vt:lpstr>
      <vt:lpstr>PowerPoint Presentation</vt:lpstr>
      <vt:lpstr>PowerPoint Presentation</vt:lpstr>
    </vt:vector>
  </TitlesOfParts>
  <Company>USMA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Project Selection &amp; Management</dc:title>
  <dc:creator>Fernando Maymí</dc:creator>
  <cp:lastModifiedBy>angelog1</cp:lastModifiedBy>
  <cp:revision>144</cp:revision>
  <cp:lastPrinted>2018-02-18T19:57:40Z</cp:lastPrinted>
  <dcterms:created xsi:type="dcterms:W3CDTF">2015-01-22T13:37:19Z</dcterms:created>
  <dcterms:modified xsi:type="dcterms:W3CDTF">2018-03-22T17:34:33Z</dcterms:modified>
</cp:coreProperties>
</file>