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0"/>
  </p:notesMasterIdLst>
  <p:sldIdLst>
    <p:sldId id="256" r:id="rId2"/>
    <p:sldId id="257" r:id="rId3"/>
    <p:sldId id="307" r:id="rId4"/>
    <p:sldId id="308" r:id="rId5"/>
    <p:sldId id="380" r:id="rId6"/>
    <p:sldId id="392" r:id="rId7"/>
    <p:sldId id="390" r:id="rId8"/>
    <p:sldId id="421" r:id="rId9"/>
    <p:sldId id="424" r:id="rId10"/>
    <p:sldId id="348" r:id="rId11"/>
    <p:sldId id="346" r:id="rId12"/>
    <p:sldId id="344" r:id="rId13"/>
    <p:sldId id="310" r:id="rId14"/>
    <p:sldId id="475" r:id="rId15"/>
    <p:sldId id="429" r:id="rId16"/>
    <p:sldId id="428" r:id="rId17"/>
    <p:sldId id="430" r:id="rId18"/>
    <p:sldId id="410" r:id="rId19"/>
    <p:sldId id="414" r:id="rId20"/>
    <p:sldId id="332" r:id="rId21"/>
    <p:sldId id="334" r:id="rId22"/>
    <p:sldId id="313" r:id="rId23"/>
    <p:sldId id="333" r:id="rId24"/>
    <p:sldId id="389" r:id="rId25"/>
    <p:sldId id="382" r:id="rId26"/>
    <p:sldId id="438" r:id="rId27"/>
    <p:sldId id="432" r:id="rId28"/>
    <p:sldId id="436" r:id="rId29"/>
    <p:sldId id="396" r:id="rId30"/>
    <p:sldId id="434" r:id="rId31"/>
    <p:sldId id="394" r:id="rId32"/>
    <p:sldId id="422" r:id="rId33"/>
    <p:sldId id="440" r:id="rId34"/>
    <p:sldId id="444" r:id="rId35"/>
    <p:sldId id="317" r:id="rId36"/>
    <p:sldId id="318" r:id="rId37"/>
    <p:sldId id="335" r:id="rId38"/>
    <p:sldId id="303" r:id="rId39"/>
    <p:sldId id="442" r:id="rId40"/>
    <p:sldId id="446" r:id="rId41"/>
    <p:sldId id="452" r:id="rId42"/>
    <p:sldId id="450" r:id="rId43"/>
    <p:sldId id="384" r:id="rId44"/>
    <p:sldId id="343" r:id="rId45"/>
    <p:sldId id="304" r:id="rId46"/>
    <p:sldId id="451" r:id="rId47"/>
    <p:sldId id="349" r:id="rId48"/>
    <p:sldId id="350" r:id="rId49"/>
    <p:sldId id="351" r:id="rId50"/>
    <p:sldId id="352" r:id="rId51"/>
    <p:sldId id="353" r:id="rId52"/>
    <p:sldId id="354" r:id="rId53"/>
    <p:sldId id="355" r:id="rId54"/>
    <p:sldId id="457" r:id="rId55"/>
    <p:sldId id="336" r:id="rId56"/>
    <p:sldId id="337" r:id="rId57"/>
    <p:sldId id="339" r:id="rId58"/>
    <p:sldId id="376" r:id="rId59"/>
    <p:sldId id="342" r:id="rId60"/>
    <p:sldId id="404" r:id="rId61"/>
    <p:sldId id="412" r:id="rId62"/>
    <p:sldId id="456" r:id="rId63"/>
    <p:sldId id="378" r:id="rId64"/>
    <p:sldId id="402" r:id="rId65"/>
    <p:sldId id="338" r:id="rId66"/>
    <p:sldId id="305" r:id="rId67"/>
    <p:sldId id="340" r:id="rId68"/>
    <p:sldId id="417" r:id="rId69"/>
    <p:sldId id="416" r:id="rId70"/>
    <p:sldId id="458" r:id="rId71"/>
    <p:sldId id="356" r:id="rId72"/>
    <p:sldId id="358" r:id="rId73"/>
    <p:sldId id="360" r:id="rId74"/>
    <p:sldId id="362" r:id="rId75"/>
    <p:sldId id="364" r:id="rId76"/>
    <p:sldId id="366" r:id="rId77"/>
    <p:sldId id="368" r:id="rId78"/>
    <p:sldId id="370" r:id="rId79"/>
    <p:sldId id="372" r:id="rId80"/>
    <p:sldId id="374" r:id="rId81"/>
    <p:sldId id="400" r:id="rId82"/>
    <p:sldId id="407" r:id="rId83"/>
    <p:sldId id="462" r:id="rId84"/>
    <p:sldId id="420" r:id="rId85"/>
    <p:sldId id="466" r:id="rId86"/>
    <p:sldId id="465" r:id="rId87"/>
    <p:sldId id="464" r:id="rId88"/>
    <p:sldId id="463" r:id="rId89"/>
  </p:sldIdLst>
  <p:sldSz cx="9144000" cy="6858000" type="screen4x3"/>
  <p:notesSz cx="7053263" cy="93091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88" autoAdjust="0"/>
  </p:normalViewPr>
  <p:slideViewPr>
    <p:cSldViewPr>
      <p:cViewPr varScale="1">
        <p:scale>
          <a:sx n="46" d="100"/>
          <a:sy n="46" d="100"/>
        </p:scale>
        <p:origin x="1860" y="40"/>
      </p:cViewPr>
      <p:guideLst>
        <p:guide orient="horz" pos="2160"/>
        <p:guide pos="2880"/>
      </p:guideLst>
    </p:cSldViewPr>
  </p:slideViewPr>
  <p:notesTextViewPr>
    <p:cViewPr>
      <p:scale>
        <a:sx n="100" d="100"/>
        <a:sy n="100" d="100"/>
      </p:scale>
      <p:origin x="0" y="0"/>
    </p:cViewPr>
  </p:notesTextViewPr>
  <p:sorterViewPr>
    <p:cViewPr>
      <p:scale>
        <a:sx n="74" d="100"/>
        <a:sy n="7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C2746F45-BA93-4A17-BB32-C93B75735548}" type="datetimeFigureOut">
              <a:rPr lang="en-US" smtClean="0"/>
              <a:t>4/18/2018</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94C104BF-AE45-409F-B8BE-4206AB4DD0F6}" type="slidenum">
              <a:rPr lang="en-US" smtClean="0"/>
              <a:t>‹#›</a:t>
            </a:fld>
            <a:endParaRPr lang="en-US"/>
          </a:p>
        </p:txBody>
      </p:sp>
    </p:spTree>
    <p:extLst>
      <p:ext uri="{BB962C8B-B14F-4D97-AF65-F5344CB8AC3E}">
        <p14:creationId xmlns:p14="http://schemas.microsoft.com/office/powerpoint/2010/main" val="278716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104BF-AE45-409F-B8BE-4206AB4DD0F6}" type="slidenum">
              <a:rPr lang="en-US" smtClean="0"/>
              <a:t>1</a:t>
            </a:fld>
            <a:endParaRPr lang="en-US"/>
          </a:p>
        </p:txBody>
      </p:sp>
    </p:spTree>
    <p:extLst>
      <p:ext uri="{BB962C8B-B14F-4D97-AF65-F5344CB8AC3E}">
        <p14:creationId xmlns:p14="http://schemas.microsoft.com/office/powerpoint/2010/main" val="249039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is referential integrity?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 an example of a use of referential integrity in a relational database?</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Why are null values problematic in a relational database?</a:t>
            </a:r>
            <a:r>
              <a:rPr lang="en-US" sz="1400" dirty="0" smtClean="0">
                <a:latin typeface="Arial" panose="020B0604020202020204" pitchFamily="34" charset="0"/>
                <a:cs typeface="Arial" panose="020B0604020202020204" pitchFamily="34" charset="0"/>
              </a:rPr>
              <a:t> </a:t>
            </a:r>
          </a:p>
          <a:p>
            <a:pPr lvl="0"/>
            <a:endParaRPr lang="en-US" sz="140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is the most popular kind of database today? </a:t>
            </a:r>
          </a:p>
          <a:p>
            <a:endParaRPr lang="en-US" sz="140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are some examples of popular relational databases? </a:t>
            </a:r>
            <a:endParaRPr lang="en-US" sz="1400" b="1" u="sng"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22</a:t>
            </a:fld>
            <a:endParaRPr lang="en-US"/>
          </a:p>
        </p:txBody>
      </p:sp>
    </p:spTree>
    <p:extLst>
      <p:ext uri="{BB962C8B-B14F-4D97-AF65-F5344CB8AC3E}">
        <p14:creationId xmlns:p14="http://schemas.microsoft.com/office/powerpoint/2010/main" val="81675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latin typeface="Arial" panose="020B0604020202020204" pitchFamily="34" charset="0"/>
                <a:cs typeface="Arial" panose="020B0604020202020204" pitchFamily="34" charset="0"/>
              </a:rPr>
              <a:t>What are Object Orientated Database Management Systems (OODBMS)? </a:t>
            </a:r>
            <a:endParaRPr lang="en-US" sz="1400" b="1" dirty="0" smtClean="0">
              <a:latin typeface="Arial" panose="020B0604020202020204" pitchFamily="34" charset="0"/>
              <a:cs typeface="Arial" panose="020B0604020202020204" pitchFamily="34" charset="0"/>
            </a:endParaRPr>
          </a:p>
          <a:p>
            <a:pPr defTabSz="934974">
              <a:defRPr/>
            </a:pPr>
            <a:endParaRPr lang="en-US" sz="1400" dirty="0">
              <a:latin typeface="Arial" panose="020B0604020202020204" pitchFamily="34" charset="0"/>
              <a:cs typeface="Arial" panose="020B0604020202020204" pitchFamily="34" charset="0"/>
            </a:endParaRPr>
          </a:p>
          <a:p>
            <a:pPr defTabSz="934974">
              <a:defRPr/>
            </a:pPr>
            <a:r>
              <a:rPr lang="en-US" sz="1400" b="1" dirty="0">
                <a:latin typeface="Arial" panose="020B0604020202020204" pitchFamily="34" charset="0"/>
                <a:cs typeface="Arial" panose="020B0604020202020204" pitchFamily="34" charset="0"/>
              </a:rPr>
              <a:t>Have Object Orientated Database Management Systems (OODBMS) been accepted in the market? </a:t>
            </a:r>
            <a:endParaRPr lang="en-US" sz="1400" b="1" dirty="0" smtClean="0">
              <a:latin typeface="Arial" panose="020B0604020202020204" pitchFamily="34" charset="0"/>
              <a:cs typeface="Arial" panose="020B0604020202020204" pitchFamily="34" charset="0"/>
            </a:endParaRPr>
          </a:p>
          <a:p>
            <a:pPr defTabSz="934974">
              <a:defRPr/>
            </a:pPr>
            <a:endParaRPr lang="en-US" sz="1400" b="1" dirty="0" smtClean="0">
              <a:latin typeface="Arial" panose="020B0604020202020204" pitchFamily="34" charset="0"/>
              <a:cs typeface="Arial" panose="020B0604020202020204" pitchFamily="34" charset="0"/>
            </a:endParaRPr>
          </a:p>
          <a:p>
            <a:pPr marL="0" marR="0" lvl="0" indent="0" algn="l" defTabSz="934974" rtl="0" eaLnBrk="1" fontAlgn="auto" latinLnBrk="0" hangingPunct="1">
              <a:lnSpc>
                <a:spcPct val="100000"/>
              </a:lnSpc>
              <a:spcBef>
                <a:spcPts val="0"/>
              </a:spcBef>
              <a:spcAft>
                <a:spcPts val="0"/>
              </a:spcAft>
              <a:buClrTx/>
              <a:buSzTx/>
              <a:buFontTx/>
              <a:buNone/>
              <a:tabLst/>
              <a:defRPr/>
            </a:pPr>
            <a:r>
              <a:rPr lang="en-US" sz="1400" b="1" dirty="0" smtClean="0">
                <a:latin typeface="Arial" panose="020B0604020202020204" pitchFamily="34" charset="0"/>
                <a:cs typeface="Arial" panose="020B0604020202020204" pitchFamily="34" charset="0"/>
              </a:rPr>
              <a:t>What kinds of applications / markets have accepted OODBMS? </a:t>
            </a:r>
            <a:endParaRPr lang="en-US" sz="1400" dirty="0">
              <a:latin typeface="Arial" panose="020B0604020202020204" pitchFamily="34" charset="0"/>
              <a:cs typeface="Arial" panose="020B0604020202020204" pitchFamily="34" charset="0"/>
            </a:endParaRPr>
          </a:p>
          <a:p>
            <a:pPr defTabSz="934974">
              <a:defRPr/>
            </a:pP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23</a:t>
            </a:fld>
            <a:endParaRPr lang="en-US"/>
          </a:p>
        </p:txBody>
      </p:sp>
    </p:spTree>
    <p:extLst>
      <p:ext uri="{BB962C8B-B14F-4D97-AF65-F5344CB8AC3E}">
        <p14:creationId xmlns:p14="http://schemas.microsoft.com/office/powerpoint/2010/main" val="282985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should you consider to determine the type of object persistence format you should use? </a:t>
            </a:r>
            <a:endParaRPr lang="en-US" sz="1400" b="1" dirty="0" smtClean="0">
              <a:latin typeface="Arial" panose="020B0604020202020204" pitchFamily="34" charset="0"/>
              <a:cs typeface="Arial" panose="020B0604020202020204" pitchFamily="34" charset="0"/>
            </a:endParaRPr>
          </a:p>
          <a:p>
            <a:pPr lvl="0"/>
            <a:endParaRPr lang="en-US" sz="1400" b="1"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Why are these factors so important?</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Why should you consider the storage formats that already exist in an organization when deciding upon a storage format for a new system?</a:t>
            </a:r>
            <a:r>
              <a:rPr lang="en-US" sz="1400" dirty="0" smtClean="0">
                <a:latin typeface="Arial" panose="020B0604020202020204" pitchFamily="34" charset="0"/>
                <a:cs typeface="Arial" panose="020B0604020202020204" pitchFamily="34" charset="0"/>
              </a:rPr>
              <a:t> </a:t>
            </a:r>
            <a:endParaRPr lang="en-US" sz="1400" b="1" dirty="0" smtClean="0">
              <a:latin typeface="Arial" panose="020B0604020202020204" pitchFamily="34" charset="0"/>
              <a:cs typeface="Arial" panose="020B0604020202020204" pitchFamily="34" charset="0"/>
            </a:endParaRPr>
          </a:p>
          <a:p>
            <a:pPr lvl="0"/>
            <a:endParaRPr lang="en-US" sz="1400" b="1"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are the sequence of steps or approach you should use as when undertaking an object persistence design?</a:t>
            </a:r>
            <a:r>
              <a:rPr lang="en-US" sz="1400" dirty="0" smtClean="0">
                <a:latin typeface="Arial" panose="020B0604020202020204" pitchFamily="34" charset="0"/>
                <a:cs typeface="Arial" panose="020B0604020202020204" pitchFamily="34" charset="0"/>
              </a:rPr>
              <a:t> </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35</a:t>
            </a:fld>
            <a:endParaRPr lang="en-US"/>
          </a:p>
        </p:txBody>
      </p:sp>
    </p:spTree>
    <p:extLst>
      <p:ext uri="{BB962C8B-B14F-4D97-AF65-F5344CB8AC3E}">
        <p14:creationId xmlns:p14="http://schemas.microsoft.com/office/powerpoint/2010/main" val="355454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When implementing </a:t>
            </a:r>
            <a:r>
              <a:rPr lang="en-US" sz="1400" b="1" dirty="0" smtClean="0">
                <a:latin typeface="Arial" panose="020B0604020202020204" pitchFamily="34" charset="0"/>
                <a:cs typeface="Arial" panose="020B0604020202020204" pitchFamily="34" charset="0"/>
              </a:rPr>
              <a:t>objects in </a:t>
            </a:r>
            <a:r>
              <a:rPr lang="en-US" sz="1400" b="1" dirty="0">
                <a:latin typeface="Arial" panose="020B0604020202020204" pitchFamily="34" charset="0"/>
                <a:cs typeface="Arial" panose="020B0604020202020204" pitchFamily="34" charset="0"/>
              </a:rPr>
              <a:t>an RDBMS, what types of issues must you address? </a:t>
            </a:r>
            <a:endParaRPr 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36</a:t>
            </a:fld>
            <a:endParaRPr lang="en-US"/>
          </a:p>
        </p:txBody>
      </p:sp>
    </p:spTree>
    <p:extLst>
      <p:ext uri="{BB962C8B-B14F-4D97-AF65-F5344CB8AC3E}">
        <p14:creationId xmlns:p14="http://schemas.microsoft.com/office/powerpoint/2010/main" val="35053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When implementing </a:t>
            </a:r>
            <a:r>
              <a:rPr lang="en-US" sz="1400" b="1" dirty="0" smtClean="0">
                <a:latin typeface="Arial" panose="020B0604020202020204" pitchFamily="34" charset="0"/>
                <a:cs typeface="Arial" panose="020B0604020202020204" pitchFamily="34" charset="0"/>
              </a:rPr>
              <a:t>objects in </a:t>
            </a:r>
            <a:r>
              <a:rPr lang="en-US" sz="1400" b="1" dirty="0">
                <a:latin typeface="Arial" panose="020B0604020202020204" pitchFamily="34" charset="0"/>
                <a:cs typeface="Arial" panose="020B0604020202020204" pitchFamily="34" charset="0"/>
              </a:rPr>
              <a:t>an ORDBMS, what types of issues must you address?</a:t>
            </a:r>
            <a:r>
              <a:rPr lang="en-US" sz="14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94C104BF-AE45-409F-B8BE-4206AB4DD0F6}" type="slidenum">
              <a:rPr lang="en-US" smtClean="0"/>
              <a:t>37</a:t>
            </a:fld>
            <a:endParaRPr lang="en-US"/>
          </a:p>
        </p:txBody>
      </p:sp>
    </p:spTree>
    <p:extLst>
      <p:ext uri="{BB962C8B-B14F-4D97-AF65-F5344CB8AC3E}">
        <p14:creationId xmlns:p14="http://schemas.microsoft.com/office/powerpoint/2010/main" val="236915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400" b="1" dirty="0">
                <a:latin typeface="Arial" panose="020B0604020202020204" pitchFamily="34" charset="0"/>
                <a:cs typeface="Arial" panose="020B0604020202020204" pitchFamily="34" charset="0"/>
              </a:rPr>
              <a:t>List some of the differences between an ORDBMS and a RDBMS.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lgn="l"/>
            <a:r>
              <a:rPr lang="en-US" sz="1400" b="1"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are the advantages of using an ORDBMS over a RDBMS?</a:t>
            </a:r>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 </a:t>
            </a:r>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List some of the differences between an ORDBMS and an OODBMS?</a:t>
            </a:r>
            <a:r>
              <a:rPr lang="en-US" sz="1400" dirty="0" smtClean="0">
                <a:latin typeface="Arial" panose="020B0604020202020204" pitchFamily="34" charset="0"/>
                <a:cs typeface="Arial" panose="020B0604020202020204" pitchFamily="34" charset="0"/>
              </a:rPr>
              <a:t> </a:t>
            </a:r>
          </a:p>
          <a:p>
            <a:pPr lvl="0"/>
            <a:r>
              <a:rPr lang="en-US" sz="1400" b="1"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are the advantages of using an ORDBMS over an OODBMS?</a:t>
            </a:r>
            <a:r>
              <a:rPr lang="en-US" sz="1400" dirty="0" smtClean="0">
                <a:latin typeface="Arial" panose="020B0604020202020204" pitchFamily="34" charset="0"/>
                <a:cs typeface="Arial" panose="020B0604020202020204" pitchFamily="34" charset="0"/>
              </a:rPr>
              <a:t> </a:t>
            </a: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are the advantages of using an OODBMS over a RDBMS?</a:t>
            </a:r>
            <a:r>
              <a:rPr lang="en-US" sz="1400" dirty="0" smtClean="0">
                <a:latin typeface="Arial" panose="020B0604020202020204" pitchFamily="34" charset="0"/>
                <a:cs typeface="Arial" panose="020B0604020202020204" pitchFamily="34" charset="0"/>
              </a:rPr>
              <a:t> </a:t>
            </a:r>
          </a:p>
          <a:p>
            <a:r>
              <a:rPr lang="en-US" sz="1400" dirty="0" smtClean="0">
                <a:latin typeface="Arial" panose="020B0604020202020204" pitchFamily="34" charset="0"/>
                <a:cs typeface="Arial" panose="020B0604020202020204" pitchFamily="34" charset="0"/>
              </a:rPr>
              <a:t> </a:t>
            </a:r>
          </a:p>
          <a:p>
            <a:pPr lvl="0"/>
            <a:r>
              <a:rPr lang="en-US" sz="1400" b="1" dirty="0" smtClean="0">
                <a:latin typeface="Arial" panose="020B0604020202020204" pitchFamily="34" charset="0"/>
                <a:cs typeface="Arial" panose="020B0604020202020204" pitchFamily="34" charset="0"/>
              </a:rPr>
              <a:t>What are the advantages of using an OODBMS over an ORDBMS?</a:t>
            </a:r>
            <a:r>
              <a:rPr lang="en-US" sz="1400" dirty="0" smtClean="0">
                <a:latin typeface="Arial" panose="020B0604020202020204" pitchFamily="34" charset="0"/>
                <a:cs typeface="Arial" panose="020B0604020202020204" pitchFamily="34" charset="0"/>
              </a:rPr>
              <a:t> </a:t>
            </a:r>
          </a:p>
          <a:p>
            <a:pPr lvl="0"/>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38</a:t>
            </a:fld>
            <a:endParaRPr lang="en-US"/>
          </a:p>
        </p:txBody>
      </p:sp>
    </p:spTree>
    <p:extLst>
      <p:ext uri="{BB962C8B-B14F-4D97-AF65-F5344CB8AC3E}">
        <p14:creationId xmlns:p14="http://schemas.microsoft.com/office/powerpoint/2010/main" val="241061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t>
            </a:r>
            <a:endParaRPr lang="en-US" dirty="0"/>
          </a:p>
          <a:p>
            <a:pPr lvl="0"/>
            <a:r>
              <a:rPr lang="en-US" sz="1400" b="1" dirty="0">
                <a:latin typeface="Arial" panose="020B0604020202020204" pitchFamily="34" charset="0"/>
                <a:cs typeface="Arial" panose="020B0604020202020204" pitchFamily="34" charset="0"/>
              </a:rPr>
              <a:t>How do you optimize a relational database? </a:t>
            </a:r>
            <a:endParaRPr 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45</a:t>
            </a:fld>
            <a:endParaRPr lang="en-US"/>
          </a:p>
        </p:txBody>
      </p:sp>
    </p:spTree>
    <p:extLst>
      <p:ext uri="{BB962C8B-B14F-4D97-AF65-F5344CB8AC3E}">
        <p14:creationId xmlns:p14="http://schemas.microsoft.com/office/powerpoint/2010/main" val="1294868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6F00359-DA6D-4A58-846F-436D7433634E}" type="slidenum">
              <a:rPr lang="en-US" altLang="en-US" smtClean="0"/>
              <a:pPr>
                <a:spcBef>
                  <a:spcPct val="0"/>
                </a:spcBef>
              </a:pPr>
              <a:t>47</a:t>
            </a:fld>
            <a:endParaRPr lang="en-US" altLang="en-US" smtClean="0"/>
          </a:p>
        </p:txBody>
      </p:sp>
      <p:sp>
        <p:nvSpPr>
          <p:cNvPr id="165891" name="Rectangle 2"/>
          <p:cNvSpPr>
            <a:spLocks noGrp="1" noRot="1" noChangeAspect="1" noChangeArrowheads="1" noTextEdit="1"/>
          </p:cNvSpPr>
          <p:nvPr>
            <p:ph type="sldImg"/>
          </p:nvPr>
        </p:nvSpPr>
        <p:spPr>
          <a:xfrm>
            <a:off x="1265238" y="714375"/>
            <a:ext cx="4725987" cy="3544888"/>
          </a:xfrm>
          <a:ln/>
        </p:spPr>
      </p:sp>
      <p:sp>
        <p:nvSpPr>
          <p:cNvPr id="165892"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4974">
              <a:spcBef>
                <a:spcPct val="0"/>
              </a:spcBef>
              <a:defRPr/>
            </a:pPr>
            <a:r>
              <a:rPr lang="en-US" b="1" dirty="0">
                <a:latin typeface="Arial" panose="020B0604020202020204" pitchFamily="34" charset="0"/>
                <a:cs typeface="Arial" panose="020B0604020202020204" pitchFamily="34" charset="0"/>
              </a:rPr>
              <a:t>What is the purpose of normalization?</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defTabSz="934974">
              <a:spcBef>
                <a:spcPct val="0"/>
              </a:spcBef>
              <a:defRPr/>
            </a:pPr>
            <a:endParaRPr lang="en-US" altLang="en-US" b="1" dirty="0" smtClean="0"/>
          </a:p>
        </p:txBody>
      </p:sp>
    </p:spTree>
    <p:extLst>
      <p:ext uri="{BB962C8B-B14F-4D97-AF65-F5344CB8AC3E}">
        <p14:creationId xmlns:p14="http://schemas.microsoft.com/office/powerpoint/2010/main" val="51612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17FB035-43EA-4454-8A90-6AA85B1008B7}" type="slidenum">
              <a:rPr lang="en-US" altLang="en-US" smtClean="0"/>
              <a:pPr>
                <a:spcBef>
                  <a:spcPct val="0"/>
                </a:spcBef>
              </a:pPr>
              <a:t>48</a:t>
            </a:fld>
            <a:endParaRPr lang="en-US" altLang="en-US" smtClean="0"/>
          </a:p>
        </p:txBody>
      </p:sp>
      <p:sp>
        <p:nvSpPr>
          <p:cNvPr id="167939" name="Rectangle 2"/>
          <p:cNvSpPr>
            <a:spLocks noGrp="1" noRot="1" noChangeAspect="1" noChangeArrowheads="1" noTextEdit="1"/>
          </p:cNvSpPr>
          <p:nvPr>
            <p:ph type="sldImg"/>
          </p:nvPr>
        </p:nvSpPr>
        <p:spPr>
          <a:xfrm>
            <a:off x="1265238" y="714375"/>
            <a:ext cx="4725987" cy="3544888"/>
          </a:xfrm>
          <a:ln/>
        </p:spPr>
      </p:sp>
      <p:sp>
        <p:nvSpPr>
          <p:cNvPr id="167940"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400" b="1" dirty="0">
                <a:latin typeface="Arial" panose="020B0604020202020204" pitchFamily="34" charset="0"/>
                <a:cs typeface="Arial" panose="020B0604020202020204" pitchFamily="34" charset="0"/>
              </a:rPr>
              <a:t>What is a repeating group? </a:t>
            </a:r>
            <a:endParaRPr lang="en-US" altLang="en-US" sz="1400" b="1" dirty="0" smtClean="0">
              <a:latin typeface="Arial" panose="020B0604020202020204" pitchFamily="34" charset="0"/>
              <a:cs typeface="Arial" panose="020B0604020202020204" pitchFamily="34" charset="0"/>
            </a:endParaRPr>
          </a:p>
          <a:p>
            <a:pPr eaLnBrk="1" hangingPunct="1">
              <a:spcBef>
                <a:spcPct val="0"/>
              </a:spcBef>
            </a:pPr>
            <a:endParaRPr lang="en-US" altLang="en-US" sz="1400" b="1"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How do you put an entity in its first normal form? </a:t>
            </a:r>
            <a:endParaRPr lang="en-US" altLang="en-US" sz="1400" b="1" dirty="0" smtClean="0">
              <a:latin typeface="Arial" panose="020B0604020202020204" pitchFamily="34" charset="0"/>
              <a:cs typeface="Arial" panose="020B0604020202020204" pitchFamily="34" charset="0"/>
            </a:endParaRPr>
          </a:p>
          <a:p>
            <a:pPr eaLnBrk="1" hangingPunct="1">
              <a:spcBef>
                <a:spcPct val="0"/>
              </a:spcBef>
            </a:pPr>
            <a:endParaRPr lang="en-US" altLang="en-US" sz="1400" b="1"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What was done in the diagram to put it in its 1 NF?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306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4C50660-3C50-40AC-9279-DEEA65488935}" type="slidenum">
              <a:rPr lang="en-US" altLang="en-US" smtClean="0"/>
              <a:pPr>
                <a:spcBef>
                  <a:spcPct val="0"/>
                </a:spcBef>
              </a:pPr>
              <a:t>49</a:t>
            </a:fld>
            <a:endParaRPr lang="en-US" altLang="en-US" smtClean="0"/>
          </a:p>
        </p:txBody>
      </p:sp>
      <p:sp>
        <p:nvSpPr>
          <p:cNvPr id="169987" name="Rectangle 2"/>
          <p:cNvSpPr>
            <a:spLocks noGrp="1" noRot="1" noChangeAspect="1" noChangeArrowheads="1" noTextEdit="1"/>
          </p:cNvSpPr>
          <p:nvPr>
            <p:ph type="sldImg"/>
          </p:nvPr>
        </p:nvSpPr>
        <p:spPr>
          <a:xfrm>
            <a:off x="1265238" y="714375"/>
            <a:ext cx="4725987" cy="3544888"/>
          </a:xfrm>
          <a:ln/>
        </p:spPr>
      </p:sp>
      <p:sp>
        <p:nvSpPr>
          <p:cNvPr id="169988"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400" b="1" dirty="0">
                <a:latin typeface="Arial" panose="020B0604020202020204" pitchFamily="34" charset="0"/>
                <a:cs typeface="Arial" panose="020B0604020202020204" pitchFamily="34" charset="0"/>
              </a:rPr>
              <a:t>After we have everything in the first normal form, we move onto the second normal form where we look for an attribute whose value is determined by only part of the primary key – not the entire compound key.</a:t>
            </a:r>
          </a:p>
          <a:p>
            <a:pPr eaLnBrk="1" hangingPunct="1">
              <a:spcBef>
                <a:spcPct val="0"/>
              </a:spcBef>
            </a:pPr>
            <a:endParaRPr lang="en-US" altLang="en-US" sz="1400" b="1"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What form is “member ordered product” in &amp; why? </a:t>
            </a:r>
            <a:endParaRPr lang="en-US" altLang="en-US" sz="1400" dirty="0">
              <a:latin typeface="Arial" panose="020B0604020202020204" pitchFamily="34" charset="0"/>
              <a:cs typeface="Arial" panose="020B0604020202020204" pitchFamily="34" charset="0"/>
            </a:endParaRPr>
          </a:p>
          <a:p>
            <a:pPr eaLnBrk="1" hangingPunct="1">
              <a:spcBef>
                <a:spcPct val="0"/>
              </a:spcBef>
            </a:pPr>
            <a:endParaRPr lang="en-US" altLang="en-US" sz="1400"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Do you correct this by just removing “ordered product description” &amp; “ordered product title” ? </a:t>
            </a:r>
          </a:p>
        </p:txBody>
      </p:sp>
    </p:spTree>
    <p:extLst>
      <p:ext uri="{BB962C8B-B14F-4D97-AF65-F5344CB8AC3E}">
        <p14:creationId xmlns:p14="http://schemas.microsoft.com/office/powerpoint/2010/main" val="395262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104BF-AE45-409F-B8BE-4206AB4DD0F6}" type="slidenum">
              <a:rPr lang="en-US" smtClean="0"/>
              <a:t>2</a:t>
            </a:fld>
            <a:endParaRPr lang="en-US"/>
          </a:p>
        </p:txBody>
      </p:sp>
    </p:spTree>
    <p:extLst>
      <p:ext uri="{BB962C8B-B14F-4D97-AF65-F5344CB8AC3E}">
        <p14:creationId xmlns:p14="http://schemas.microsoft.com/office/powerpoint/2010/main" val="3438234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30F067F-1C3D-4D06-82AA-782FC7A4ABE7}" type="slidenum">
              <a:rPr lang="en-US" altLang="en-US" smtClean="0"/>
              <a:pPr>
                <a:spcBef>
                  <a:spcPct val="0"/>
                </a:spcBef>
              </a:pPr>
              <a:t>50</a:t>
            </a:fld>
            <a:endParaRPr lang="en-US" altLang="en-US" smtClean="0"/>
          </a:p>
        </p:txBody>
      </p:sp>
      <p:sp>
        <p:nvSpPr>
          <p:cNvPr id="172035" name="Rectangle 2"/>
          <p:cNvSpPr>
            <a:spLocks noGrp="1" noRot="1" noChangeAspect="1" noChangeArrowheads="1" noTextEdit="1"/>
          </p:cNvSpPr>
          <p:nvPr>
            <p:ph type="sldImg"/>
          </p:nvPr>
        </p:nvSpPr>
        <p:spPr>
          <a:xfrm>
            <a:off x="1265238" y="714375"/>
            <a:ext cx="4725987" cy="3544888"/>
          </a:xfrm>
          <a:ln/>
        </p:spPr>
      </p:sp>
      <p:sp>
        <p:nvSpPr>
          <p:cNvPr id="172036"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400" b="1" dirty="0">
                <a:latin typeface="Arial" panose="020B0604020202020204" pitchFamily="34" charset="0"/>
                <a:cs typeface="Arial" panose="020B0604020202020204" pitchFamily="34" charset="0"/>
              </a:rPr>
              <a:t>Do you correct this by just removing “ordered product description ” &amp; “ordered product title” ? </a:t>
            </a:r>
            <a:endParaRPr lang="en-US" altLang="en-US" sz="1400" b="1" dirty="0" smtClean="0">
              <a:latin typeface="Arial" panose="020B0604020202020204" pitchFamily="34" charset="0"/>
              <a:cs typeface="Arial" panose="020B0604020202020204" pitchFamily="34" charset="0"/>
            </a:endParaRPr>
          </a:p>
          <a:p>
            <a:pPr eaLnBrk="1" hangingPunct="1">
              <a:spcBef>
                <a:spcPct val="0"/>
              </a:spcBef>
            </a:pPr>
            <a:endParaRPr lang="en-US" altLang="en-US" sz="1400"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What must we do before we move something to a super-type? </a:t>
            </a:r>
            <a:endParaRPr lang="en-US" altLang="en-US" sz="1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28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DF07E7D-53CD-478F-AB63-18ADA5D4E1AB}" type="slidenum">
              <a:rPr lang="en-US" altLang="en-US" smtClean="0"/>
              <a:pPr>
                <a:spcBef>
                  <a:spcPct val="0"/>
                </a:spcBef>
              </a:pPr>
              <a:t>51</a:t>
            </a:fld>
            <a:endParaRPr lang="en-US" altLang="en-US" smtClean="0"/>
          </a:p>
        </p:txBody>
      </p:sp>
      <p:sp>
        <p:nvSpPr>
          <p:cNvPr id="174083" name="Rectangle 2"/>
          <p:cNvSpPr>
            <a:spLocks noGrp="1" noRot="1" noChangeAspect="1" noChangeArrowheads="1" noTextEdit="1"/>
          </p:cNvSpPr>
          <p:nvPr>
            <p:ph type="sldImg"/>
          </p:nvPr>
        </p:nvSpPr>
        <p:spPr>
          <a:xfrm>
            <a:off x="1265238" y="714375"/>
            <a:ext cx="4725987" cy="3544888"/>
          </a:xfrm>
          <a:ln/>
        </p:spPr>
      </p:sp>
      <p:sp>
        <p:nvSpPr>
          <p:cNvPr id="174084"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dirty="0" smtClean="0"/>
              <a:t>What must we do before we move something to a super-type?</a:t>
            </a:r>
            <a:r>
              <a:rPr lang="en-US" altLang="en-US" b="1" baseline="0" dirty="0" smtClean="0"/>
              <a:t> </a:t>
            </a:r>
            <a:endParaRPr lang="en-US" altLang="en-US" b="1" baseline="0" dirty="0" smtClean="0"/>
          </a:p>
          <a:p>
            <a:pPr eaLnBrk="1" hangingPunct="1">
              <a:spcBef>
                <a:spcPct val="0"/>
              </a:spcBef>
            </a:pPr>
            <a:endParaRPr lang="en-US" altLang="en-US" dirty="0" smtClean="0"/>
          </a:p>
          <a:p>
            <a:pPr eaLnBrk="1" hangingPunct="1">
              <a:spcBef>
                <a:spcPct val="0"/>
              </a:spcBef>
            </a:pPr>
            <a:r>
              <a:rPr lang="en-US" altLang="en-US" b="1" dirty="0" smtClean="0"/>
              <a:t>What happens when we inspect the entity “product’s” sub-types?</a:t>
            </a:r>
            <a:r>
              <a:rPr lang="en-US" altLang="en-US" b="1" baseline="0" dirty="0" smtClean="0"/>
              <a:t> </a:t>
            </a:r>
            <a:endParaRPr lang="en-US" altLang="en-US" b="1" u="sng" dirty="0" smtClean="0"/>
          </a:p>
        </p:txBody>
      </p:sp>
    </p:spTree>
    <p:extLst>
      <p:ext uri="{BB962C8B-B14F-4D97-AF65-F5344CB8AC3E}">
        <p14:creationId xmlns:p14="http://schemas.microsoft.com/office/powerpoint/2010/main" val="348068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26F161F-0344-4C77-A35D-7D9C8734D666}" type="slidenum">
              <a:rPr lang="en-US" altLang="en-US" smtClean="0"/>
              <a:pPr>
                <a:spcBef>
                  <a:spcPct val="0"/>
                </a:spcBef>
              </a:pPr>
              <a:t>52</a:t>
            </a:fld>
            <a:endParaRPr lang="en-US" altLang="en-US" smtClean="0"/>
          </a:p>
        </p:txBody>
      </p:sp>
      <p:sp>
        <p:nvSpPr>
          <p:cNvPr id="176131" name="Rectangle 2"/>
          <p:cNvSpPr>
            <a:spLocks noGrp="1" noRot="1" noChangeAspect="1" noChangeArrowheads="1" noTextEdit="1"/>
          </p:cNvSpPr>
          <p:nvPr>
            <p:ph type="sldImg"/>
          </p:nvPr>
        </p:nvSpPr>
        <p:spPr>
          <a:xfrm>
            <a:off x="1265238" y="714375"/>
            <a:ext cx="4725987" cy="3544888"/>
          </a:xfrm>
          <a:ln/>
        </p:spPr>
      </p:sp>
      <p:sp>
        <p:nvSpPr>
          <p:cNvPr id="176132"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400" b="1" dirty="0">
                <a:latin typeface="Arial" panose="020B0604020202020204" pitchFamily="34" charset="0"/>
                <a:cs typeface="Arial" panose="020B0604020202020204" pitchFamily="34" charset="0"/>
              </a:rPr>
              <a:t>After we have everything in the 2NF we move to 3NF. </a:t>
            </a:r>
            <a:r>
              <a:rPr lang="en-US" altLang="en-US" sz="1400" b="1" dirty="0" smtClean="0">
                <a:latin typeface="Arial" panose="020B0604020202020204" pitchFamily="34" charset="0"/>
                <a:cs typeface="Arial" panose="020B0604020202020204" pitchFamily="34" charset="0"/>
              </a:rPr>
              <a:t>What are some </a:t>
            </a:r>
            <a:r>
              <a:rPr lang="en-US" altLang="en-US" sz="1400" b="1" dirty="0">
                <a:latin typeface="Arial" panose="020B0604020202020204" pitchFamily="34" charset="0"/>
                <a:cs typeface="Arial" panose="020B0604020202020204" pitchFamily="34" charset="0"/>
              </a:rPr>
              <a:t>of the things the 3NF looks </a:t>
            </a:r>
            <a:r>
              <a:rPr lang="en-US" altLang="en-US" sz="1400" b="1" dirty="0" smtClean="0">
                <a:latin typeface="Arial" panose="020B0604020202020204" pitchFamily="34" charset="0"/>
                <a:cs typeface="Arial" panose="020B0604020202020204" pitchFamily="34" charset="0"/>
              </a:rPr>
              <a:t>for?</a:t>
            </a:r>
            <a:endParaRPr lang="en-US" altLang="en-US" sz="1400" b="1" dirty="0">
              <a:latin typeface="Arial" panose="020B0604020202020204" pitchFamily="34" charset="0"/>
              <a:cs typeface="Arial" panose="020B0604020202020204" pitchFamily="34" charset="0"/>
            </a:endParaRPr>
          </a:p>
          <a:p>
            <a:pPr lvl="1" eaLnBrk="1" hangingPunct="1">
              <a:spcBef>
                <a:spcPct val="0"/>
              </a:spcBef>
              <a:buFont typeface="Calibri" panose="020F0502020204030204" pitchFamily="34" charset="0"/>
              <a:buNone/>
            </a:pPr>
            <a:r>
              <a:rPr lang="en-US" altLang="en-US" sz="1400" dirty="0">
                <a:latin typeface="Arial" panose="020B0604020202020204" pitchFamily="34" charset="0"/>
                <a:cs typeface="Arial" panose="020B0604020202020204" pitchFamily="34" charset="0"/>
              </a:rPr>
              <a:t>		 </a:t>
            </a:r>
            <a:endParaRPr lang="en-US" altLang="en-US" sz="1400" b="1"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What does the correction in this slide accomplish?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967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75899" indent="-297050">
              <a:spcBef>
                <a:spcPct val="30000"/>
              </a:spcBef>
              <a:defRPr sz="1200">
                <a:solidFill>
                  <a:schemeClr val="tx1"/>
                </a:solidFill>
                <a:latin typeface="Arial" panose="020B0604020202020204" pitchFamily="34" charset="0"/>
                <a:ea typeface="MS PGothic" panose="020B0600070205080204" pitchFamily="34" charset="-128"/>
              </a:defRPr>
            </a:lvl2pPr>
            <a:lvl3pPr marL="1193066" indent="-238614">
              <a:spcBef>
                <a:spcPct val="30000"/>
              </a:spcBef>
              <a:defRPr sz="1200">
                <a:solidFill>
                  <a:schemeClr val="tx1"/>
                </a:solidFill>
                <a:latin typeface="Arial" panose="020B0604020202020204" pitchFamily="34" charset="0"/>
                <a:ea typeface="MS PGothic" panose="020B0600070205080204" pitchFamily="34" charset="-128"/>
              </a:defRPr>
            </a:lvl3pPr>
            <a:lvl4pPr marL="1670293" indent="-238614">
              <a:spcBef>
                <a:spcPct val="30000"/>
              </a:spcBef>
              <a:defRPr sz="1200">
                <a:solidFill>
                  <a:schemeClr val="tx1"/>
                </a:solidFill>
                <a:latin typeface="Arial" panose="020B0604020202020204" pitchFamily="34" charset="0"/>
                <a:ea typeface="MS PGothic" panose="020B0600070205080204" pitchFamily="34" charset="-128"/>
              </a:defRPr>
            </a:lvl4pPr>
            <a:lvl5pPr marL="2150765" indent="-238614">
              <a:spcBef>
                <a:spcPct val="30000"/>
              </a:spcBef>
              <a:defRPr sz="1200">
                <a:solidFill>
                  <a:schemeClr val="tx1"/>
                </a:solidFill>
                <a:latin typeface="Arial" panose="020B0604020202020204" pitchFamily="34" charset="0"/>
                <a:ea typeface="MS PGothic" panose="020B0600070205080204" pitchFamily="34" charset="-128"/>
              </a:defRPr>
            </a:lvl5pPr>
            <a:lvl6pPr marL="2618252"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85739"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53226"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20713" indent="-238614"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0686678-4080-4344-87D5-6F8587E5AFB3}" type="slidenum">
              <a:rPr lang="en-US" altLang="en-US" smtClean="0"/>
              <a:pPr>
                <a:spcBef>
                  <a:spcPct val="0"/>
                </a:spcBef>
              </a:pPr>
              <a:t>53</a:t>
            </a:fld>
            <a:endParaRPr lang="en-US" altLang="en-US" smtClean="0"/>
          </a:p>
        </p:txBody>
      </p:sp>
      <p:sp>
        <p:nvSpPr>
          <p:cNvPr id="178179" name="Rectangle 2"/>
          <p:cNvSpPr>
            <a:spLocks noGrp="1" noRot="1" noChangeAspect="1" noChangeArrowheads="1" noTextEdit="1"/>
          </p:cNvSpPr>
          <p:nvPr>
            <p:ph type="sldImg"/>
          </p:nvPr>
        </p:nvSpPr>
        <p:spPr>
          <a:xfrm>
            <a:off x="1265238" y="714375"/>
            <a:ext cx="4725987" cy="3544888"/>
          </a:xfrm>
          <a:ln/>
        </p:spPr>
      </p:sp>
      <p:sp>
        <p:nvSpPr>
          <p:cNvPr id="178180" name="Rectangle 3"/>
          <p:cNvSpPr>
            <a:spLocks noGrp="1" noChangeArrowheads="1"/>
          </p:cNvSpPr>
          <p:nvPr>
            <p:ph type="body" idx="1"/>
          </p:nvPr>
        </p:nvSpPr>
        <p:spPr>
          <a:xfrm>
            <a:off x="966559" y="4501015"/>
            <a:ext cx="5320969" cy="42666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400" b="1" dirty="0">
                <a:latin typeface="Arial" panose="020B0604020202020204" pitchFamily="34" charset="0"/>
                <a:cs typeface="Arial" panose="020B0604020202020204" pitchFamily="34" charset="0"/>
              </a:rPr>
              <a:t>After we have everything in the 2NF we move to 3NF. What else does the 3NF look for?</a:t>
            </a:r>
          </a:p>
          <a:p>
            <a:pPr eaLnBrk="1" hangingPunct="1">
              <a:spcBef>
                <a:spcPct val="0"/>
              </a:spcBef>
            </a:pPr>
            <a:endParaRPr lang="en-US" altLang="en-US" sz="1400" b="1" dirty="0">
              <a:latin typeface="Arial" panose="020B0604020202020204" pitchFamily="34" charset="0"/>
              <a:cs typeface="Arial" panose="020B0604020202020204" pitchFamily="34" charset="0"/>
            </a:endParaRPr>
          </a:p>
          <a:p>
            <a:pPr eaLnBrk="1" hangingPunct="1">
              <a:spcBef>
                <a:spcPct val="0"/>
              </a:spcBef>
            </a:pPr>
            <a:r>
              <a:rPr lang="en-US" altLang="en-US" sz="1400" b="1" dirty="0">
                <a:latin typeface="Arial" panose="020B0604020202020204" pitchFamily="34" charset="0"/>
                <a:cs typeface="Arial" panose="020B0604020202020204" pitchFamily="34" charset="0"/>
              </a:rPr>
              <a:t>Transitive analysis is performed only on those entities that do not have a concatenated key. What do we know about “member name” and “member address” in “member order</a:t>
            </a:r>
            <a:r>
              <a:rPr lang="en-US" altLang="en-US" sz="1400" b="1" dirty="0" smtClean="0">
                <a:latin typeface="Arial" panose="020B0604020202020204" pitchFamily="34" charset="0"/>
                <a:cs typeface="Arial" panose="020B0604020202020204" pitchFamily="34" charset="0"/>
              </a:rPr>
              <a:t>?”</a:t>
            </a:r>
          </a:p>
          <a:p>
            <a:pPr eaLnBrk="1" hangingPunct="1">
              <a:spcBef>
                <a:spcPct val="0"/>
              </a:spcBef>
            </a:pPr>
            <a:endParaRPr lang="en-US" altLang="en-US" sz="1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0723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400" b="1" dirty="0" smtClean="0">
                <a:latin typeface="Arial" panose="020B0604020202020204" pitchFamily="34" charset="0"/>
                <a:cs typeface="Arial" panose="020B0604020202020204" pitchFamily="34" charset="0"/>
              </a:rPr>
              <a:t>Why </a:t>
            </a:r>
            <a:r>
              <a:rPr lang="en-US" sz="1400" b="1" dirty="0">
                <a:latin typeface="Arial" panose="020B0604020202020204" pitchFamily="34" charset="0"/>
                <a:cs typeface="Arial" panose="020B0604020202020204" pitchFamily="34" charset="0"/>
              </a:rPr>
              <a:t>do we perform </a:t>
            </a:r>
            <a:r>
              <a:rPr lang="en-US" sz="1400" b="1" dirty="0" err="1">
                <a:latin typeface="Arial" panose="020B0604020202020204" pitchFamily="34" charset="0"/>
                <a:cs typeface="Arial" panose="020B0604020202020204" pitchFamily="34" charset="0"/>
              </a:rPr>
              <a:t>denormalization</a:t>
            </a:r>
            <a:r>
              <a:rPr lang="en-US" sz="1400" b="1" dirty="0">
                <a:latin typeface="Arial" panose="020B0604020202020204" pitchFamily="34" charset="0"/>
                <a:cs typeface="Arial" panose="020B0604020202020204" pitchFamily="34" charset="0"/>
              </a:rPr>
              <a:t>? </a:t>
            </a:r>
            <a:endParaRPr lang="en-US" sz="1400" b="1" dirty="0" smtClean="0">
              <a:latin typeface="Arial" panose="020B0604020202020204" pitchFamily="34" charset="0"/>
              <a:cs typeface="Arial" panose="020B0604020202020204" pitchFamily="34" charset="0"/>
            </a:endParaRPr>
          </a:p>
          <a:p>
            <a:pPr lvl="0" algn="l"/>
            <a:endParaRPr lang="en-US" sz="1400" b="1"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Arial" panose="020B0604020202020204" pitchFamily="34" charset="0"/>
                <a:cs typeface="Arial" panose="020B0604020202020204" pitchFamily="34" charset="0"/>
              </a:rPr>
              <a:t>What are some situations that can be good candidates for </a:t>
            </a:r>
            <a:r>
              <a:rPr lang="en-US" sz="1400" b="1" dirty="0" err="1" smtClean="0">
                <a:latin typeface="Arial" panose="020B0604020202020204" pitchFamily="34" charset="0"/>
                <a:cs typeface="Arial" panose="020B0604020202020204" pitchFamily="34" charset="0"/>
              </a:rPr>
              <a:t>denormalization</a:t>
            </a:r>
            <a:r>
              <a:rPr lang="en-US" sz="1400" b="1" dirty="0" smtClean="0">
                <a:latin typeface="Arial" panose="020B0604020202020204" pitchFamily="34" charset="0"/>
                <a:cs typeface="Arial" panose="020B0604020202020204" pitchFamily="34" charset="0"/>
              </a:rPr>
              <a:t>.</a:t>
            </a:r>
            <a:endParaRPr lang="en-US" sz="1400" b="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are the key issues in deciding between using perfectly normalized database and </a:t>
            </a:r>
            <a:r>
              <a:rPr lang="en-US" sz="1400" b="1" dirty="0" err="1" smtClean="0">
                <a:latin typeface="Arial" panose="020B0604020202020204" pitchFamily="34" charset="0"/>
                <a:cs typeface="Arial" panose="020B0604020202020204" pitchFamily="34" charset="0"/>
              </a:rPr>
              <a:t>denormalized</a:t>
            </a:r>
            <a:r>
              <a:rPr lang="en-US" sz="1400" b="1" dirty="0" smtClean="0">
                <a:latin typeface="Arial" panose="020B0604020202020204" pitchFamily="34" charset="0"/>
                <a:cs typeface="Arial" panose="020B0604020202020204" pitchFamily="34" charset="0"/>
              </a:rPr>
              <a:t> databases?</a:t>
            </a:r>
            <a:r>
              <a:rPr lang="en-US" sz="1400" dirty="0" smtClean="0">
                <a:latin typeface="Arial" panose="020B0604020202020204" pitchFamily="34" charset="0"/>
                <a:cs typeface="Arial" panose="020B0604020202020204" pitchFamily="34" charset="0"/>
              </a:rPr>
              <a:t> </a:t>
            </a: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is the difference between inter-file and intra-file clustering? </a:t>
            </a: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Why are they used?</a:t>
            </a: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latin typeface="Arial" panose="020B0604020202020204" pitchFamily="34" charset="0"/>
              <a:cs typeface="Arial" panose="020B0604020202020204" pitchFamily="34" charset="0"/>
            </a:endParaRPr>
          </a:p>
          <a:p>
            <a:pPr lvl="0" algn="l"/>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55</a:t>
            </a:fld>
            <a:endParaRPr lang="en-US"/>
          </a:p>
        </p:txBody>
      </p:sp>
    </p:spTree>
    <p:extLst>
      <p:ext uri="{BB962C8B-B14F-4D97-AF65-F5344CB8AC3E}">
        <p14:creationId xmlns:p14="http://schemas.microsoft.com/office/powerpoint/2010/main" val="3169175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Describe techniques that can improve performance of a database.</a:t>
            </a:r>
            <a:r>
              <a:rPr lang="en-US" sz="1400" dirty="0">
                <a:latin typeface="Arial" panose="020B0604020202020204" pitchFamily="34" charset="0"/>
                <a:cs typeface="Arial" panose="020B0604020202020204" pitchFamily="34" charset="0"/>
              </a:rPr>
              <a:t> </a:t>
            </a:r>
          </a:p>
          <a:p>
            <a:endParaRPr lang="en-US" dirty="0"/>
          </a:p>
          <a:p>
            <a:endParaRPr lang="en-US" dirty="0"/>
          </a:p>
        </p:txBody>
      </p:sp>
      <p:sp>
        <p:nvSpPr>
          <p:cNvPr id="4" name="Slide Number Placeholder 3"/>
          <p:cNvSpPr>
            <a:spLocks noGrp="1"/>
          </p:cNvSpPr>
          <p:nvPr>
            <p:ph type="sldNum" sz="quarter" idx="10"/>
          </p:nvPr>
        </p:nvSpPr>
        <p:spPr/>
        <p:txBody>
          <a:bodyPr/>
          <a:lstStyle/>
          <a:p>
            <a:fld id="{94C104BF-AE45-409F-B8BE-4206AB4DD0F6}" type="slidenum">
              <a:rPr lang="en-US" smtClean="0"/>
              <a:t>56</a:t>
            </a:fld>
            <a:endParaRPr lang="en-US"/>
          </a:p>
        </p:txBody>
      </p:sp>
    </p:spTree>
    <p:extLst>
      <p:ext uri="{BB962C8B-B14F-4D97-AF65-F5344CB8AC3E}">
        <p14:creationId xmlns:p14="http://schemas.microsoft.com/office/powerpoint/2010/main" val="728493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latin typeface="Arial" panose="020B0604020202020204" pitchFamily="34" charset="0"/>
                <a:cs typeface="Arial" panose="020B0604020202020204" pitchFamily="34" charset="0"/>
              </a:rPr>
              <a:t>Why is it important to properly estimation of the data set size? </a:t>
            </a:r>
            <a:endParaRPr lang="en-US" sz="1400" b="1" dirty="0" smtClean="0">
              <a:latin typeface="Arial" panose="020B0604020202020204" pitchFamily="34" charset="0"/>
              <a:cs typeface="Arial" panose="020B0604020202020204" pitchFamily="34" charset="0"/>
            </a:endParaRPr>
          </a:p>
          <a:p>
            <a:pPr defTabSz="934974">
              <a:defRPr/>
            </a:pPr>
            <a:endParaRPr lang="en-US" sz="1400" b="1"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should you consider when estimating the size of a database?</a:t>
            </a:r>
            <a:r>
              <a:rPr lang="en-US" sz="1400" dirty="0">
                <a:latin typeface="Arial" panose="020B0604020202020204" pitchFamily="34" charset="0"/>
                <a:cs typeface="Arial" panose="020B0604020202020204" pitchFamily="34" charset="0"/>
              </a:rPr>
              <a:t> </a:t>
            </a:r>
            <a:r>
              <a:rPr lang="en-US" b="1" dirty="0"/>
              <a:t> </a:t>
            </a:r>
            <a:endParaRPr lang="en-US" dirty="0"/>
          </a:p>
        </p:txBody>
      </p:sp>
      <p:sp>
        <p:nvSpPr>
          <p:cNvPr id="4" name="Slide Number Placeholder 3"/>
          <p:cNvSpPr>
            <a:spLocks noGrp="1"/>
          </p:cNvSpPr>
          <p:nvPr>
            <p:ph type="sldNum" sz="quarter" idx="10"/>
          </p:nvPr>
        </p:nvSpPr>
        <p:spPr/>
        <p:txBody>
          <a:bodyPr/>
          <a:lstStyle/>
          <a:p>
            <a:fld id="{94C104BF-AE45-409F-B8BE-4206AB4DD0F6}" type="slidenum">
              <a:rPr lang="en-US" smtClean="0"/>
              <a:t>57</a:t>
            </a:fld>
            <a:endParaRPr lang="en-US"/>
          </a:p>
        </p:txBody>
      </p:sp>
    </p:spTree>
    <p:extLst>
      <p:ext uri="{BB962C8B-B14F-4D97-AF65-F5344CB8AC3E}">
        <p14:creationId xmlns:p14="http://schemas.microsoft.com/office/powerpoint/2010/main" val="281718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the primary purpose of the data access and manipulation classes?</a:t>
            </a:r>
            <a:r>
              <a:rPr lang="en-US" sz="14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94C104BF-AE45-409F-B8BE-4206AB4DD0F6}" type="slidenum">
              <a:rPr lang="en-US" smtClean="0"/>
              <a:t>65</a:t>
            </a:fld>
            <a:endParaRPr lang="en-US"/>
          </a:p>
        </p:txBody>
      </p:sp>
    </p:spTree>
    <p:extLst>
      <p:ext uri="{BB962C8B-B14F-4D97-AF65-F5344CB8AC3E}">
        <p14:creationId xmlns:p14="http://schemas.microsoft.com/office/powerpoint/2010/main" val="499836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are nonfunctional requirements? </a:t>
            </a:r>
            <a:endParaRPr lang="en-US" sz="1400" b="1"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Given a mobile computing environment, can non functional requirements like multi platform, sped &amp; capacity influence the design of the data management layer?  </a:t>
            </a:r>
            <a:endParaRPr lang="en-US" sz="1400" b="1" dirty="0" smtClean="0">
              <a:latin typeface="Arial" panose="020B0604020202020204" pitchFamily="34" charset="0"/>
              <a:cs typeface="Arial" panose="020B0604020202020204" pitchFamily="34" charset="0"/>
            </a:endParaRP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Why should data access and manipulation classes be dependent on the associated problem domain classes instead of the other way around?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66</a:t>
            </a:fld>
            <a:endParaRPr lang="en-US"/>
          </a:p>
        </p:txBody>
      </p:sp>
    </p:spTree>
    <p:extLst>
      <p:ext uri="{BB962C8B-B14F-4D97-AF65-F5344CB8AC3E}">
        <p14:creationId xmlns:p14="http://schemas.microsoft.com/office/powerpoint/2010/main" val="1601698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Why is verifying &amp; validating the data management layer important? </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are some techniques can you use to verify &amp; validate the data management layer?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67</a:t>
            </a:fld>
            <a:endParaRPr lang="en-US"/>
          </a:p>
        </p:txBody>
      </p:sp>
    </p:spTree>
    <p:extLst>
      <p:ext uri="{BB962C8B-B14F-4D97-AF65-F5344CB8AC3E}">
        <p14:creationId xmlns:p14="http://schemas.microsoft.com/office/powerpoint/2010/main" val="1271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How does the management layer resolve the conflict of users demand for maximum or fast access to objects (their data) (system as too slow) &amp; project funders demands for minimum storage space (low cost)?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are the benefits of effective object persistence design?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3</a:t>
            </a:fld>
            <a:endParaRPr lang="en-US"/>
          </a:p>
        </p:txBody>
      </p:sp>
    </p:spTree>
    <p:extLst>
      <p:ext uri="{BB962C8B-B14F-4D97-AF65-F5344CB8AC3E}">
        <p14:creationId xmlns:p14="http://schemas.microsoft.com/office/powerpoint/2010/main" val="4202852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104BF-AE45-409F-B8BE-4206AB4DD0F6}" type="slidenum">
              <a:rPr lang="en-US" smtClean="0"/>
              <a:t>80</a:t>
            </a:fld>
            <a:endParaRPr lang="en-US"/>
          </a:p>
        </p:txBody>
      </p:sp>
    </p:spTree>
    <p:extLst>
      <p:ext uri="{BB962C8B-B14F-4D97-AF65-F5344CB8AC3E}">
        <p14:creationId xmlns:p14="http://schemas.microsoft.com/office/powerpoint/2010/main" val="300631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83</a:t>
            </a:fld>
            <a:endParaRPr lang="en-US" altLang="en-US"/>
          </a:p>
        </p:txBody>
      </p:sp>
    </p:spTree>
    <p:extLst>
      <p:ext uri="{BB962C8B-B14F-4D97-AF65-F5344CB8AC3E}">
        <p14:creationId xmlns:p14="http://schemas.microsoft.com/office/powerpoint/2010/main" val="1716802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104BF-AE45-409F-B8BE-4206AB4DD0F6}" type="slidenum">
              <a:rPr lang="en-US" smtClean="0"/>
              <a:t>84</a:t>
            </a:fld>
            <a:endParaRPr lang="en-US"/>
          </a:p>
        </p:txBody>
      </p:sp>
    </p:spTree>
    <p:extLst>
      <p:ext uri="{BB962C8B-B14F-4D97-AF65-F5344CB8AC3E}">
        <p14:creationId xmlns:p14="http://schemas.microsoft.com/office/powerpoint/2010/main" val="353443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a database? </a:t>
            </a:r>
            <a:endParaRPr lang="en-US" sz="1400" dirty="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a Data Base Management System (BMS)? </a:t>
            </a:r>
            <a:endParaRPr lang="en-US" sz="1400" b="1"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the difference between an end-user database and an enterprise database? </a:t>
            </a:r>
            <a:endParaRPr lang="en-US" sz="1400" b="1" dirty="0" smtClean="0">
              <a:latin typeface="Arial" panose="020B0604020202020204" pitchFamily="34" charset="0"/>
              <a:cs typeface="Arial" panose="020B0604020202020204" pitchFamily="34" charset="0"/>
            </a:endParaRPr>
          </a:p>
          <a:p>
            <a:pPr lvl="0"/>
            <a:endParaRPr lang="en-US" sz="1400" b="1" u="sng" dirty="0" smtClean="0">
              <a:latin typeface="Arial" panose="020B0604020202020204" pitchFamily="34" charset="0"/>
              <a:cs typeface="Arial" panose="020B0604020202020204" pitchFamily="34" charset="0"/>
            </a:endParaRPr>
          </a:p>
          <a:p>
            <a:pPr defTabSz="934974">
              <a:defRPr/>
            </a:pPr>
            <a:r>
              <a:rPr lang="en-US" sz="1400" b="1" dirty="0" smtClean="0">
                <a:latin typeface="Arial" panose="020B0604020202020204" pitchFamily="34" charset="0"/>
                <a:cs typeface="Arial" panose="020B0604020202020204" pitchFamily="34" charset="0"/>
              </a:rPr>
              <a:t>What is an example of an end-user database?</a:t>
            </a:r>
          </a:p>
          <a:p>
            <a:pPr defTabSz="934974">
              <a:defRPr/>
            </a:pPr>
            <a:endParaRPr lang="en-US" sz="1400" b="1" dirty="0" smtClean="0">
              <a:latin typeface="Arial" panose="020B0604020202020204" pitchFamily="34" charset="0"/>
              <a:cs typeface="Arial" panose="020B0604020202020204" pitchFamily="34" charset="0"/>
            </a:endParaRPr>
          </a:p>
          <a:p>
            <a:pPr defTabSz="934974">
              <a:defRPr/>
            </a:pPr>
            <a:r>
              <a:rPr lang="en-US" sz="1400" b="1" dirty="0" smtClean="0">
                <a:latin typeface="Arial" panose="020B0604020202020204" pitchFamily="34" charset="0"/>
                <a:cs typeface="Arial" panose="020B0604020202020204" pitchFamily="34" charset="0"/>
              </a:rPr>
              <a:t>What is an example of an enterprise database? </a:t>
            </a:r>
          </a:p>
          <a:p>
            <a:pPr defTabSz="934974">
              <a:defRPr/>
            </a:pPr>
            <a:endParaRPr lang="en-US" sz="1400" dirty="0" smtClean="0">
              <a:latin typeface="Arial" panose="020B0604020202020204" pitchFamily="34" charset="0"/>
              <a:cs typeface="Arial" panose="020B0604020202020204" pitchFamily="34" charset="0"/>
            </a:endParaRPr>
          </a:p>
          <a:p>
            <a:pPr defTabSz="934974">
              <a:defRPr/>
            </a:pPr>
            <a:r>
              <a:rPr lang="en-US" sz="1400" b="1" dirty="0" smtClean="0">
                <a:latin typeface="Arial" panose="020B0604020202020204" pitchFamily="34" charset="0"/>
                <a:cs typeface="Arial" panose="020B0604020202020204" pitchFamily="34" charset="0"/>
              </a:rPr>
              <a:t>What is an example of an efficient use of a sequential access file?</a:t>
            </a:r>
            <a:r>
              <a:rPr lang="en-US" sz="1400" dirty="0" smtClean="0">
                <a:latin typeface="Arial" panose="020B0604020202020204" pitchFamily="34" charset="0"/>
                <a:cs typeface="Arial" panose="020B0604020202020204" pitchFamily="34" charset="0"/>
              </a:rPr>
              <a:t> </a:t>
            </a:r>
          </a:p>
          <a:p>
            <a:r>
              <a:rPr lang="en-US" sz="1400" b="1" dirty="0" smtClean="0">
                <a:latin typeface="Arial" panose="020B0604020202020204" pitchFamily="34" charset="0"/>
                <a:cs typeface="Arial" panose="020B0604020202020204" pitchFamily="34" charset="0"/>
              </a:rPr>
              <a:t> </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4</a:t>
            </a:fld>
            <a:endParaRPr lang="en-US"/>
          </a:p>
        </p:txBody>
      </p:sp>
    </p:spTree>
    <p:extLst>
      <p:ext uri="{BB962C8B-B14F-4D97-AF65-F5344CB8AC3E}">
        <p14:creationId xmlns:p14="http://schemas.microsoft.com/office/powerpoint/2010/main" val="244413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does a data to location – CRUD (create, read, update, delete) matrix do?</a:t>
            </a:r>
          </a:p>
          <a:p>
            <a:pPr eaLnBrk="1" hangingPunct="1">
              <a:spcBef>
                <a:spcPct val="0"/>
              </a:spcBef>
            </a:pPr>
            <a:endParaRPr lang="en-US" altLang="en-US" dirty="0" smtClean="0">
              <a:ea typeface="ＭＳ Ｐゴシック" panose="020B0600070205080204" pitchFamily="34" charset="-128"/>
            </a:endParaRPr>
          </a:p>
          <a:p>
            <a:endParaRPr lang="en-US" b="0" dirty="0"/>
          </a:p>
        </p:txBody>
      </p:sp>
      <p:sp>
        <p:nvSpPr>
          <p:cNvPr id="4" name="Slide Number Placeholder 3"/>
          <p:cNvSpPr>
            <a:spLocks noGrp="1"/>
          </p:cNvSpPr>
          <p:nvPr>
            <p:ph type="sldNum" sz="quarter" idx="10"/>
          </p:nvPr>
        </p:nvSpPr>
        <p:spPr/>
        <p:txBody>
          <a:bodyPr/>
          <a:lstStyle/>
          <a:p>
            <a:fld id="{94C104BF-AE45-409F-B8BE-4206AB4DD0F6}" type="slidenum">
              <a:rPr lang="en-US" smtClean="0"/>
              <a:t>12</a:t>
            </a:fld>
            <a:endParaRPr lang="en-US"/>
          </a:p>
        </p:txBody>
      </p:sp>
    </p:spTree>
    <p:extLst>
      <p:ext uri="{BB962C8B-B14F-4D97-AF65-F5344CB8AC3E}">
        <p14:creationId xmlns:p14="http://schemas.microsoft.com/office/powerpoint/2010/main" val="386710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How are a file and database different from each other?</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required to combine data from different files?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Arial" panose="020B0604020202020204" pitchFamily="34" charset="0"/>
                <a:cs typeface="Arial" panose="020B0604020202020204" pitchFamily="34" charset="0"/>
              </a:rPr>
              <a:t>What are the differences between sequential and random access files?</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13</a:t>
            </a:fld>
            <a:endParaRPr lang="en-US"/>
          </a:p>
        </p:txBody>
      </p:sp>
    </p:spTree>
    <p:extLst>
      <p:ext uri="{BB962C8B-B14F-4D97-AF65-F5344CB8AC3E}">
        <p14:creationId xmlns:p14="http://schemas.microsoft.com/office/powerpoint/2010/main" val="188622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the primary purpose of master files?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lgn="l"/>
            <a:r>
              <a:rPr lang="en-US" sz="1400" b="1" dirty="0">
                <a:latin typeface="Arial" panose="020B0604020202020204" pitchFamily="34" charset="0"/>
                <a:cs typeface="Arial" panose="020B0604020202020204" pitchFamily="34" charset="0"/>
              </a:rPr>
              <a:t>What is the primary purpose of look up files</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is the primary purpose of transaction files?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is the primary purpose of audit files?</a:t>
            </a:r>
            <a:r>
              <a:rPr lang="en-US" sz="1400" dirty="0" smtClean="0">
                <a:latin typeface="Arial" panose="020B0604020202020204" pitchFamily="34" charset="0"/>
                <a:cs typeface="Arial" panose="020B0604020202020204" pitchFamily="34" charset="0"/>
              </a:rPr>
              <a:t> </a:t>
            </a: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is the primary purpose of history files?</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14</a:t>
            </a:fld>
            <a:endParaRPr lang="en-US"/>
          </a:p>
        </p:txBody>
      </p:sp>
    </p:spTree>
    <p:extLst>
      <p:ext uri="{BB962C8B-B14F-4D97-AF65-F5344CB8AC3E}">
        <p14:creationId xmlns:p14="http://schemas.microsoft.com/office/powerpoint/2010/main" val="329931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What kind of data structures are supported / handled by traditional relational databases? </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 an object relational data base (ORDBMS)?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 an example of a complex data structure? </a:t>
            </a:r>
            <a:endParaRPr lang="en-US" sz="1400" b="1" u="sng"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Do all ORDMBS’s support inheritance? </a:t>
            </a:r>
          </a:p>
        </p:txBody>
      </p:sp>
      <p:sp>
        <p:nvSpPr>
          <p:cNvPr id="4" name="Slide Number Placeholder 3"/>
          <p:cNvSpPr>
            <a:spLocks noGrp="1"/>
          </p:cNvSpPr>
          <p:nvPr>
            <p:ph type="sldNum" sz="quarter" idx="10"/>
          </p:nvPr>
        </p:nvSpPr>
        <p:spPr/>
        <p:txBody>
          <a:bodyPr/>
          <a:lstStyle/>
          <a:p>
            <a:fld id="{94C104BF-AE45-409F-B8BE-4206AB4DD0F6}" type="slidenum">
              <a:rPr lang="en-US" smtClean="0"/>
              <a:t>20</a:t>
            </a:fld>
            <a:endParaRPr lang="en-US"/>
          </a:p>
        </p:txBody>
      </p:sp>
    </p:spTree>
    <p:extLst>
      <p:ext uri="{BB962C8B-B14F-4D97-AF65-F5344CB8AC3E}">
        <p14:creationId xmlns:p14="http://schemas.microsoft.com/office/powerpoint/2010/main" val="303368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are the benefits of NoSQL Data Stores? </a:t>
            </a:r>
            <a:endParaRPr lang="en-US" sz="1400" b="1" dirty="0" smtClean="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are the shortfalls of NoSQL Data Stores?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4C104BF-AE45-409F-B8BE-4206AB4DD0F6}" type="slidenum">
              <a:rPr lang="en-US" smtClean="0"/>
              <a:t>21</a:t>
            </a:fld>
            <a:endParaRPr lang="en-US"/>
          </a:p>
        </p:txBody>
      </p:sp>
    </p:spTree>
    <p:extLst>
      <p:ext uri="{BB962C8B-B14F-4D97-AF65-F5344CB8AC3E}">
        <p14:creationId xmlns:p14="http://schemas.microsoft.com/office/powerpoint/2010/main" val="321817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738" y="1295400"/>
            <a:ext cx="6486525" cy="3152775"/>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p>
            <a:pPr>
              <a:spcBef>
                <a:spcPts val="1999"/>
              </a:spcBef>
              <a:buClr>
                <a:srgbClr val="6FB7D7"/>
              </a:buClr>
              <a:buSzPct val="110000"/>
              <a:buFont typeface="Wingdings 2" pitchFamily="18" charset="2"/>
              <a:buNone/>
              <a:defRPr/>
            </a:pPr>
            <a:endParaRPr lang="en-US" sz="3200" dirty="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629275" y="6275388"/>
            <a:ext cx="2133600" cy="365125"/>
          </a:xfrm>
          <a:prstGeom prst="rect">
            <a:avLst/>
          </a:prstGeom>
        </p:spPr>
        <p:txBody>
          <a:bodyPr/>
          <a:lstStyle>
            <a:lvl1pPr>
              <a:defRPr>
                <a:latin typeface="Times New Roman"/>
                <a:cs typeface="Times New Roman"/>
              </a:defRPr>
            </a:lvl1pPr>
          </a:lstStyle>
          <a:p>
            <a:pPr>
              <a:defRPr/>
            </a:pPr>
            <a:fld id="{95FDCDB8-71EF-4148-9C4C-64B6C03D9EDD}" type="datetimeFigureOut">
              <a:rPr lang="es-ES" smtClean="0"/>
              <a:pPr>
                <a:defRPr/>
              </a:pPr>
              <a:t>18/04/2018</a:t>
            </a:fld>
            <a:endParaRPr lang="en-US"/>
          </a:p>
        </p:txBody>
      </p:sp>
      <p:sp>
        <p:nvSpPr>
          <p:cNvPr id="6" name="Slide Number Placeholder 5"/>
          <p:cNvSpPr>
            <a:spLocks noGrp="1"/>
          </p:cNvSpPr>
          <p:nvPr>
            <p:ph type="sldNum" sz="quarter" idx="11"/>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D5BB745B-C9B3-4509-A349-BE20EC5B9A59}" type="slidenum">
              <a:rPr lang="en-US" altLang="en-US" smtClean="0"/>
              <a:pPr/>
              <a:t>‹#›</a:t>
            </a:fld>
            <a:endParaRPr lang="en-US" altLang="en-US"/>
          </a:p>
        </p:txBody>
      </p:sp>
    </p:spTree>
    <p:extLst>
      <p:ext uri="{BB962C8B-B14F-4D97-AF65-F5344CB8AC3E}">
        <p14:creationId xmlns:p14="http://schemas.microsoft.com/office/powerpoint/2010/main" val="10946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dirty="0"/>
          </a:p>
        </p:txBody>
      </p:sp>
      <p:sp>
        <p:nvSpPr>
          <p:cNvPr id="5" name="Date Placeholder 4"/>
          <p:cNvSpPr>
            <a:spLocks noGrp="1"/>
          </p:cNvSpPr>
          <p:nvPr>
            <p:ph type="dt" sz="half" idx="10"/>
          </p:nvPr>
        </p:nvSpPr>
        <p:spPr>
          <a:xfrm>
            <a:off x="5629275" y="6275388"/>
            <a:ext cx="2133600" cy="365125"/>
          </a:xfrm>
          <a:prstGeom prst="rect">
            <a:avLst/>
          </a:prstGeom>
        </p:spPr>
        <p:txBody>
          <a:bodyPr/>
          <a:lstStyle>
            <a:lvl1pPr>
              <a:defRPr>
                <a:latin typeface="Times New Roman"/>
                <a:cs typeface="Times New Roman"/>
              </a:defRPr>
            </a:lvl1pPr>
          </a:lstStyle>
          <a:p>
            <a:pPr>
              <a:defRPr/>
            </a:pPr>
            <a:fld id="{1FCDDA94-BCFB-4DA8-9978-C5F63579871A}" type="datetimeFigureOut">
              <a:rPr lang="es-ES" smtClean="0"/>
              <a:pPr>
                <a:defRPr/>
              </a:pPr>
              <a:t>18/04/2018</a:t>
            </a:fld>
            <a:endParaRPr lang="en-US"/>
          </a:p>
        </p:txBody>
      </p:sp>
      <p:sp>
        <p:nvSpPr>
          <p:cNvPr id="6" name="Footer Placeholder 5"/>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184CEE81-F4E5-407E-8EC0-23E389330187}" type="slidenum">
              <a:rPr lang="en-US" altLang="en-US" smtClean="0"/>
              <a:pPr/>
              <a:t>‹#›</a:t>
            </a:fld>
            <a:endParaRPr lang="en-US" altLang="en-US"/>
          </a:p>
        </p:txBody>
      </p:sp>
    </p:spTree>
    <p:extLst>
      <p:ext uri="{BB962C8B-B14F-4D97-AF65-F5344CB8AC3E}">
        <p14:creationId xmlns:p14="http://schemas.microsoft.com/office/powerpoint/2010/main" val="382072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B5714808-1E1A-41B3-AAA8-8810FB8A8D6F}" type="datetimeFigureOut">
              <a:rPr lang="es-ES"/>
              <a:pPr>
                <a:defRPr/>
              </a:pPr>
              <a:t>18/04/2018</a:t>
            </a:fld>
            <a:endParaRPr lang="en-US"/>
          </a:p>
        </p:txBody>
      </p:sp>
      <p:sp>
        <p:nvSpPr>
          <p:cNvPr id="5" name="Footer Placeholder 4"/>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7A5224E-7FCC-4043-9639-E210A44779F1}" type="slidenum">
              <a:rPr lang="en-US" altLang="en-US"/>
              <a:pPr/>
              <a:t>‹#›</a:t>
            </a:fld>
            <a:endParaRPr lang="en-US" altLang="en-US"/>
          </a:p>
        </p:txBody>
      </p:sp>
    </p:spTree>
    <p:extLst>
      <p:ext uri="{BB962C8B-B14F-4D97-AF65-F5344CB8AC3E}">
        <p14:creationId xmlns:p14="http://schemas.microsoft.com/office/powerpoint/2010/main" val="32986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101F48CB-286E-4433-ABA8-55FC9D21DA2F}" type="datetimeFigureOut">
              <a:rPr lang="es-ES"/>
              <a:pPr>
                <a:defRPr/>
              </a:pPr>
              <a:t>18/04/2018</a:t>
            </a:fld>
            <a:endParaRPr lang="en-US"/>
          </a:p>
        </p:txBody>
      </p:sp>
      <p:sp>
        <p:nvSpPr>
          <p:cNvPr id="5" name="Footer Placeholder 4"/>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6FC50F2-28D6-4E65-880A-21D067457D27}" type="slidenum">
              <a:rPr lang="en-US" altLang="en-US"/>
              <a:pPr/>
              <a:t>‹#›</a:t>
            </a:fld>
            <a:endParaRPr lang="en-US" altLang="en-US"/>
          </a:p>
        </p:txBody>
      </p:sp>
    </p:spTree>
    <p:extLst>
      <p:ext uri="{BB962C8B-B14F-4D97-AF65-F5344CB8AC3E}">
        <p14:creationId xmlns:p14="http://schemas.microsoft.com/office/powerpoint/2010/main" val="119809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0E338178-5B69-4086-BB41-C2AF64DA5EA3}" type="datetime1">
              <a:rPr lang="es-ES"/>
              <a:pPr>
                <a:defRPr/>
              </a:pPr>
              <a:t>18/04/2018</a:t>
            </a:fld>
            <a:endParaRPr lang="en-US" dirty="0"/>
          </a:p>
        </p:txBody>
      </p:sp>
      <p:sp>
        <p:nvSpPr>
          <p:cNvPr id="5" name="Footer Placeholder 4"/>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C1F5092-FA39-46AE-BD01-E838B45EC4D8}" type="slidenum">
              <a:rPr lang="en-US" altLang="en-US"/>
              <a:pPr/>
              <a:t>‹#›</a:t>
            </a:fld>
            <a:endParaRPr lang="en-US" altLang="en-US"/>
          </a:p>
        </p:txBody>
      </p:sp>
    </p:spTree>
    <p:extLst>
      <p:ext uri="{BB962C8B-B14F-4D97-AF65-F5344CB8AC3E}">
        <p14:creationId xmlns:p14="http://schemas.microsoft.com/office/powerpoint/2010/main" val="292756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dirty="0"/>
          </a:p>
        </p:txBody>
      </p:sp>
      <p:sp>
        <p:nvSpPr>
          <p:cNvPr id="5" name="Date Placeholder 3"/>
          <p:cNvSpPr>
            <a:spLocks noGrp="1"/>
          </p:cNvSpPr>
          <p:nvPr>
            <p:ph type="dt" sz="half" idx="14"/>
          </p:nvPr>
        </p:nvSpPr>
        <p:spPr>
          <a:xfrm>
            <a:off x="5629275" y="6275388"/>
            <a:ext cx="2133600" cy="365125"/>
          </a:xfrm>
          <a:prstGeom prst="rect">
            <a:avLst/>
          </a:prstGeom>
        </p:spPr>
        <p:txBody>
          <a:bodyPr/>
          <a:lstStyle>
            <a:lvl1pPr>
              <a:defRPr>
                <a:latin typeface="Arial" charset="0"/>
              </a:defRPr>
            </a:lvl1pPr>
          </a:lstStyle>
          <a:p>
            <a:pPr>
              <a:defRPr/>
            </a:pPr>
            <a:fld id="{61EFEF94-67C2-47AD-AACB-17FA0FAD4321}" type="datetime1">
              <a:rPr lang="en-US"/>
              <a:pPr>
                <a:defRPr/>
              </a:pPr>
              <a:t>4/18/2018</a:t>
            </a:fld>
            <a:endParaRPr lang="en-US" dirty="0">
              <a:solidFill>
                <a:srgbClr val="000000"/>
              </a:solidFill>
            </a:endParaRPr>
          </a:p>
        </p:txBody>
      </p:sp>
      <p:sp>
        <p:nvSpPr>
          <p:cNvPr id="6" name="Footer Placeholder 4"/>
          <p:cNvSpPr>
            <a:spLocks noGrp="1"/>
          </p:cNvSpPr>
          <p:nvPr>
            <p:ph type="ftr" sz="quarter" idx="15"/>
          </p:nvPr>
        </p:nvSpPr>
        <p:spPr>
          <a:xfrm>
            <a:off x="265113" y="6275388"/>
            <a:ext cx="4840287" cy="365125"/>
          </a:xfrm>
          <a:prstGeom prst="rect">
            <a:avLst/>
          </a:prstGeom>
        </p:spPr>
        <p:txBody>
          <a:bodyPr/>
          <a:lstStyle>
            <a:lvl1pPr>
              <a:defRPr>
                <a:latin typeface="Arial" charset="0"/>
              </a:defRPr>
            </a:lvl1pPr>
          </a:lstStyle>
          <a:p>
            <a:pPr>
              <a:defRPr/>
            </a:pPr>
            <a:endParaRPr lang="en-US"/>
          </a:p>
        </p:txBody>
      </p:sp>
      <p:sp>
        <p:nvSpPr>
          <p:cNvPr id="7" name="Slide Number Placeholder 5"/>
          <p:cNvSpPr>
            <a:spLocks noGrp="1"/>
          </p:cNvSpPr>
          <p:nvPr>
            <p:ph type="sldNum" sz="quarter" idx="16"/>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B1EF7C6-180B-4D0F-BF76-3F0DB38C37AC}" type="slidenum">
              <a:rPr lang="en-US" altLang="en-US"/>
              <a:pPr/>
              <a:t>‹#›</a:t>
            </a:fld>
            <a:endParaRPr lang="en-US" altLang="en-US">
              <a:solidFill>
                <a:srgbClr val="000000"/>
              </a:solidFill>
            </a:endParaRPr>
          </a:p>
        </p:txBody>
      </p:sp>
    </p:spTree>
    <p:extLst>
      <p:ext uri="{BB962C8B-B14F-4D97-AF65-F5344CB8AC3E}">
        <p14:creationId xmlns:p14="http://schemas.microsoft.com/office/powerpoint/2010/main" val="219898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16166DB6-7C3F-45D2-837D-5C7AD421F9D5}" type="datetimeFigureOut">
              <a:rPr lang="es-ES"/>
              <a:pPr>
                <a:defRPr/>
              </a:pPr>
              <a:t>18/04/2018</a:t>
            </a:fld>
            <a:endParaRPr lang="en-US"/>
          </a:p>
        </p:txBody>
      </p:sp>
      <p:sp>
        <p:nvSpPr>
          <p:cNvPr id="5" name="Footer Placeholder 4"/>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A64A51A-5EA5-4AE9-814D-A8D00B153083}" type="slidenum">
              <a:rPr lang="en-US" altLang="en-US"/>
              <a:pPr/>
              <a:t>‹#›</a:t>
            </a:fld>
            <a:endParaRPr lang="en-US" altLang="en-US"/>
          </a:p>
        </p:txBody>
      </p:sp>
    </p:spTree>
    <p:extLst>
      <p:ext uri="{BB962C8B-B14F-4D97-AF65-F5344CB8AC3E}">
        <p14:creationId xmlns:p14="http://schemas.microsoft.com/office/powerpoint/2010/main" val="224961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6B0DEBF6-40BD-4179-8E83-A2D8F59BB524}" type="datetimeFigureOut">
              <a:rPr lang="es-ES"/>
              <a:pPr>
                <a:defRPr/>
              </a:pPr>
              <a:t>18/04/2018</a:t>
            </a:fld>
            <a:endParaRPr lang="en-US"/>
          </a:p>
        </p:txBody>
      </p:sp>
      <p:sp>
        <p:nvSpPr>
          <p:cNvPr id="6" name="Footer Placeholder 5"/>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1547AD0-C95A-4344-B070-779F234F3902}" type="slidenum">
              <a:rPr lang="en-US" altLang="en-US"/>
              <a:pPr/>
              <a:t>‹#›</a:t>
            </a:fld>
            <a:endParaRPr lang="en-US" altLang="en-US"/>
          </a:p>
        </p:txBody>
      </p:sp>
    </p:spTree>
    <p:extLst>
      <p:ext uri="{BB962C8B-B14F-4D97-AF65-F5344CB8AC3E}">
        <p14:creationId xmlns:p14="http://schemas.microsoft.com/office/powerpoint/2010/main" val="303112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71C47FC0-6613-48A1-80FC-261A8F65DA8B}" type="datetimeFigureOut">
              <a:rPr lang="es-ES"/>
              <a:pPr>
                <a:defRPr/>
              </a:pPr>
              <a:t>18/04/2018</a:t>
            </a:fld>
            <a:endParaRPr lang="en-US"/>
          </a:p>
        </p:txBody>
      </p:sp>
      <p:sp>
        <p:nvSpPr>
          <p:cNvPr id="8" name="Footer Placeholder 7"/>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9" name="Slide Number Placeholder 8"/>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8D355C9-40BA-4BBC-A886-8E03C372F6AE}" type="slidenum">
              <a:rPr lang="en-US" altLang="en-US"/>
              <a:pPr/>
              <a:t>‹#›</a:t>
            </a:fld>
            <a:endParaRPr lang="en-US" altLang="en-US"/>
          </a:p>
        </p:txBody>
      </p:sp>
    </p:spTree>
    <p:extLst>
      <p:ext uri="{BB962C8B-B14F-4D97-AF65-F5344CB8AC3E}">
        <p14:creationId xmlns:p14="http://schemas.microsoft.com/office/powerpoint/2010/main" val="37098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518EEA35-FB40-422E-AE40-6AB8C1E3BE46}" type="datetimeFigureOut">
              <a:rPr lang="es-ES"/>
              <a:pPr>
                <a:defRPr/>
              </a:pPr>
              <a:t>18/04/2018</a:t>
            </a:fld>
            <a:endParaRPr lang="en-US"/>
          </a:p>
        </p:txBody>
      </p:sp>
      <p:sp>
        <p:nvSpPr>
          <p:cNvPr id="4" name="Footer Placeholder 3"/>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5" name="Slide Number Placeholder 4"/>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B274541-9932-4061-B3B0-1828C4627E27}" type="slidenum">
              <a:rPr lang="en-US" altLang="en-US"/>
              <a:pPr/>
              <a:t>‹#›</a:t>
            </a:fld>
            <a:endParaRPr lang="en-US" altLang="en-US"/>
          </a:p>
        </p:txBody>
      </p:sp>
    </p:spTree>
    <p:extLst>
      <p:ext uri="{BB962C8B-B14F-4D97-AF65-F5344CB8AC3E}">
        <p14:creationId xmlns:p14="http://schemas.microsoft.com/office/powerpoint/2010/main" val="71383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2C880E73-F912-44B4-9C2A-79437F6A9F68}" type="datetimeFigureOut">
              <a:rPr lang="es-ES"/>
              <a:pPr>
                <a:defRPr/>
              </a:pPr>
              <a:t>18/04/2018</a:t>
            </a:fld>
            <a:endParaRPr lang="en-US"/>
          </a:p>
        </p:txBody>
      </p:sp>
      <p:sp>
        <p:nvSpPr>
          <p:cNvPr id="3" name="Footer Placeholder 2"/>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4" name="Slide Number Placeholder 3"/>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95FA5F1-D537-46A7-BBF1-F3B73B07C8FE}" type="slidenum">
              <a:rPr lang="en-US" altLang="en-US"/>
              <a:pPr/>
              <a:t>‹#›</a:t>
            </a:fld>
            <a:endParaRPr lang="en-US" altLang="en-US"/>
          </a:p>
        </p:txBody>
      </p:sp>
    </p:spTree>
    <p:extLst>
      <p:ext uri="{BB962C8B-B14F-4D97-AF65-F5344CB8AC3E}">
        <p14:creationId xmlns:p14="http://schemas.microsoft.com/office/powerpoint/2010/main" val="340036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9275" y="6275388"/>
            <a:ext cx="2133600" cy="365125"/>
          </a:xfrm>
          <a:prstGeom prst="rect">
            <a:avLst/>
          </a:prstGeom>
        </p:spPr>
        <p:txBody>
          <a:bodyPr/>
          <a:lstStyle>
            <a:lvl1pPr>
              <a:defRPr>
                <a:latin typeface="Arial" charset="0"/>
              </a:defRPr>
            </a:lvl1pPr>
          </a:lstStyle>
          <a:p>
            <a:pPr>
              <a:defRPr/>
            </a:pPr>
            <a:fld id="{F69BCD86-30A0-4F5B-AFE1-A1ABDB0BD985}" type="datetimeFigureOut">
              <a:rPr lang="es-ES"/>
              <a:pPr>
                <a:defRPr/>
              </a:pPr>
              <a:t>18/04/2018</a:t>
            </a:fld>
            <a:endParaRPr lang="en-US"/>
          </a:p>
        </p:txBody>
      </p:sp>
      <p:sp>
        <p:nvSpPr>
          <p:cNvPr id="6" name="Footer Placeholder 5"/>
          <p:cNvSpPr>
            <a:spLocks noGrp="1"/>
          </p:cNvSpPr>
          <p:nvPr>
            <p:ph type="ftr" sz="quarter" idx="11"/>
          </p:nvPr>
        </p:nvSpPr>
        <p:spPr>
          <a:xfrm>
            <a:off x="265113" y="6275388"/>
            <a:ext cx="4840287" cy="365125"/>
          </a:xfrm>
          <a:prstGeom prst="rect">
            <a:avLst/>
          </a:prstGeom>
        </p:spPr>
        <p:txBody>
          <a:bodyPr/>
          <a:lstStyle>
            <a:lvl1pPr>
              <a:defRPr>
                <a:solidFill>
                  <a:schemeClr val="bg1"/>
                </a:solidFill>
                <a:latin typeface="Arial" charset="0"/>
              </a:defRPr>
            </a:lvl1pPr>
          </a:lstStyle>
          <a:p>
            <a:pPr>
              <a:defRPr/>
            </a:pPr>
            <a:endParaRPr lang="en-US"/>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C921B5E-4623-4C75-AFE6-6F73E9E5425C}" type="slidenum">
              <a:rPr lang="en-US" altLang="en-US"/>
              <a:pPr/>
              <a:t>‹#›</a:t>
            </a:fld>
            <a:endParaRPr lang="en-US" altLang="en-US"/>
          </a:p>
        </p:txBody>
      </p:sp>
    </p:spTree>
    <p:extLst>
      <p:ext uri="{BB962C8B-B14F-4D97-AF65-F5344CB8AC3E}">
        <p14:creationId xmlns:p14="http://schemas.microsoft.com/office/powerpoint/2010/main" val="408009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9275" y="1600200"/>
            <a:ext cx="8042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6" descr="wiley_logo.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p:nvSpPr>
        <p:spPr bwMode="auto">
          <a:xfrm>
            <a:off x="838200" y="6289675"/>
            <a:ext cx="6455950" cy="41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100" dirty="0" smtClean="0">
                <a:latin typeface="Times New Roman"/>
                <a:cs typeface="Times New Roman"/>
              </a:rPr>
              <a:t>PowerPoint Presentation for Dennis, Wixom, &amp; </a:t>
            </a:r>
            <a:r>
              <a:rPr lang="en-US" sz="1100" dirty="0" err="1" smtClean="0">
                <a:latin typeface="Times New Roman"/>
                <a:cs typeface="Times New Roman"/>
              </a:rPr>
              <a:t>Tegarden</a:t>
            </a:r>
            <a:r>
              <a:rPr lang="en-US" sz="1100" dirty="0" smtClean="0">
                <a:latin typeface="Times New Roman"/>
                <a:cs typeface="Times New Roman"/>
              </a:rPr>
              <a:t> </a:t>
            </a:r>
            <a:r>
              <a:rPr lang="en-US" sz="1100" i="1" dirty="0" smtClean="0">
                <a:latin typeface="Times New Roman"/>
                <a:cs typeface="Times New Roman"/>
              </a:rPr>
              <a:t>Systems Analysis and Design with UML, 5th Edition</a:t>
            </a:r>
          </a:p>
          <a:p>
            <a:pPr eaLnBrk="1" hangingPunct="1">
              <a:defRPr/>
            </a:pPr>
            <a:r>
              <a:rPr lang="en-US" sz="1000" dirty="0" smtClean="0">
                <a:latin typeface="Times New Roman"/>
                <a:cs typeface="Times New Roman"/>
              </a:rPr>
              <a:t>Copyright © 2015 John Wiley &amp; Sons, Inc.  All rights reserved.</a:t>
            </a:r>
          </a:p>
        </p:txBody>
      </p:sp>
      <p:pic>
        <p:nvPicPr>
          <p:cNvPr id="1030" name="Picture 6" descr="wiley_logo.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6" descr="wiley_logo.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accent1"/>
          </a:solidFill>
          <a:latin typeface="Times New Roman"/>
          <a:ea typeface="MS PGothic" pitchFamily="34" charset="-128"/>
          <a:cs typeface="Times New Roman"/>
        </a:defRPr>
      </a:lvl1pPr>
      <a:lvl2pPr algn="ctr" rtl="0" eaLnBrk="0" fontAlgn="base" hangingPunct="0">
        <a:spcBef>
          <a:spcPct val="0"/>
        </a:spcBef>
        <a:spcAft>
          <a:spcPct val="0"/>
        </a:spcAft>
        <a:defRPr sz="4600">
          <a:solidFill>
            <a:schemeClr val="accent1"/>
          </a:solidFill>
          <a:latin typeface="News Gothic MT" pitchFamily="-107" charset="0"/>
          <a:ea typeface="MS PGothic" pitchFamily="34" charset="-128"/>
          <a:cs typeface="ＭＳ Ｐゴシック" pitchFamily="-107" charset="-128"/>
        </a:defRPr>
      </a:lvl2pPr>
      <a:lvl3pPr algn="ctr" rtl="0" eaLnBrk="0" fontAlgn="base" hangingPunct="0">
        <a:spcBef>
          <a:spcPct val="0"/>
        </a:spcBef>
        <a:spcAft>
          <a:spcPct val="0"/>
        </a:spcAft>
        <a:defRPr sz="4600">
          <a:solidFill>
            <a:schemeClr val="accent1"/>
          </a:solidFill>
          <a:latin typeface="News Gothic MT" pitchFamily="-107" charset="0"/>
          <a:ea typeface="MS PGothic" pitchFamily="34" charset="-128"/>
          <a:cs typeface="ＭＳ Ｐゴシック" pitchFamily="-107" charset="-128"/>
        </a:defRPr>
      </a:lvl3pPr>
      <a:lvl4pPr algn="ctr" rtl="0" eaLnBrk="0" fontAlgn="base" hangingPunct="0">
        <a:spcBef>
          <a:spcPct val="0"/>
        </a:spcBef>
        <a:spcAft>
          <a:spcPct val="0"/>
        </a:spcAft>
        <a:defRPr sz="4600">
          <a:solidFill>
            <a:schemeClr val="accent1"/>
          </a:solidFill>
          <a:latin typeface="News Gothic MT" pitchFamily="-107" charset="0"/>
          <a:ea typeface="MS PGothic" pitchFamily="34" charset="-128"/>
          <a:cs typeface="ＭＳ Ｐゴシック" pitchFamily="-107" charset="-128"/>
        </a:defRPr>
      </a:lvl4pPr>
      <a:lvl5pPr algn="ctr" rtl="0" eaLnBrk="0" fontAlgn="base" hangingPunct="0">
        <a:spcBef>
          <a:spcPct val="0"/>
        </a:spcBef>
        <a:spcAft>
          <a:spcPct val="0"/>
        </a:spcAft>
        <a:defRPr sz="4600">
          <a:solidFill>
            <a:schemeClr val="accent1"/>
          </a:solidFill>
          <a:latin typeface="News Gothic MT" pitchFamily="-107" charset="0"/>
          <a:ea typeface="MS PGothic" pitchFamily="34"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7663" indent="-347663" algn="l" rtl="0" eaLnBrk="0" fontAlgn="base" hangingPunct="0">
        <a:spcBef>
          <a:spcPct val="0"/>
        </a:spcBef>
        <a:spcAft>
          <a:spcPts val="600"/>
        </a:spcAft>
        <a:buClr>
          <a:srgbClr val="6FB7D7"/>
        </a:buClr>
        <a:buSzPct val="110000"/>
        <a:buFont typeface="Wingdings 2" panose="05020102010507070707" pitchFamily="18" charset="2"/>
        <a:buChar char=""/>
        <a:defRPr sz="2400" kern="1200">
          <a:solidFill>
            <a:srgbClr val="595959"/>
          </a:solidFill>
          <a:latin typeface="Times New Roman"/>
          <a:ea typeface="MS PGothic" pitchFamily="34" charset="-128"/>
          <a:cs typeface="Times New Roman"/>
        </a:defRPr>
      </a:lvl1pPr>
      <a:lvl2pPr marL="684213" indent="-334963" algn="l" rtl="0" eaLnBrk="0" fontAlgn="base" hangingPunct="0">
        <a:spcBef>
          <a:spcPct val="0"/>
        </a:spcBef>
        <a:spcAft>
          <a:spcPts val="600"/>
        </a:spcAft>
        <a:buClr>
          <a:srgbClr val="215D77"/>
        </a:buClr>
        <a:buSzPct val="110000"/>
        <a:buFont typeface="Wingdings 2" panose="05020102010507070707" pitchFamily="18" charset="2"/>
        <a:buChar char=""/>
        <a:defRPr sz="2000" kern="1200">
          <a:solidFill>
            <a:srgbClr val="595959"/>
          </a:solidFill>
          <a:latin typeface="Times New Roman"/>
          <a:ea typeface="MS PGothic" pitchFamily="34" charset="-128"/>
          <a:cs typeface="Times New Roman"/>
        </a:defRPr>
      </a:lvl2pPr>
      <a:lvl3pPr marL="966788" indent="-280988" algn="l" rtl="0" eaLnBrk="0" fontAlgn="base" hangingPunct="0">
        <a:spcBef>
          <a:spcPct val="0"/>
        </a:spcBef>
        <a:spcAft>
          <a:spcPts val="600"/>
        </a:spcAft>
        <a:buClr>
          <a:srgbClr val="6FB7D7"/>
        </a:buClr>
        <a:buSzPct val="110000"/>
        <a:buFont typeface="Wingdings 2" panose="05020102010507070707" pitchFamily="18" charset="2"/>
        <a:buChar char=""/>
        <a:defRPr kern="1200">
          <a:solidFill>
            <a:srgbClr val="595959"/>
          </a:solidFill>
          <a:latin typeface="Times New Roman"/>
          <a:ea typeface="MS PGothic" pitchFamily="34" charset="-128"/>
          <a:cs typeface="Times New Roman"/>
        </a:defRPr>
      </a:lvl3pPr>
      <a:lvl4pPr marL="1262063" indent="-293688" algn="l" rtl="0" eaLnBrk="0" fontAlgn="base" hangingPunct="0">
        <a:spcBef>
          <a:spcPct val="0"/>
        </a:spcBef>
        <a:spcAft>
          <a:spcPts val="600"/>
        </a:spcAft>
        <a:buClr>
          <a:srgbClr val="215D77"/>
        </a:buClr>
        <a:buSzPct val="110000"/>
        <a:buFont typeface="Wingdings 2" panose="05020102010507070707" pitchFamily="18" charset="2"/>
        <a:buChar char=""/>
        <a:defRPr sz="1600" kern="1200">
          <a:solidFill>
            <a:srgbClr val="595959"/>
          </a:solidFill>
          <a:latin typeface="Times New Roman"/>
          <a:ea typeface="MS PGothic" pitchFamily="34" charset="-128"/>
          <a:cs typeface="Times New Roman"/>
        </a:defRPr>
      </a:lvl4pPr>
      <a:lvl5pPr marL="1544638" indent="-280988" algn="l" rtl="0" eaLnBrk="0" fontAlgn="base" hangingPunct="0">
        <a:spcBef>
          <a:spcPct val="0"/>
        </a:spcBef>
        <a:spcAft>
          <a:spcPts val="600"/>
        </a:spcAft>
        <a:buClr>
          <a:srgbClr val="6FB7D7"/>
        </a:buClr>
        <a:buSzPct val="110000"/>
        <a:buFont typeface="Wingdings 2" panose="05020102010507070707" pitchFamily="18" charset="2"/>
        <a:buChar char=""/>
        <a:defRPr sz="1400" kern="1200">
          <a:solidFill>
            <a:srgbClr val="595959"/>
          </a:solidFill>
          <a:latin typeface="Times New Roman"/>
          <a:ea typeface="MS PGothic" pitchFamily="34"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1524000" y="838200"/>
            <a:ext cx="6499225" cy="4648200"/>
          </a:xfrm>
        </p:spPr>
        <p:txBody>
          <a:bodyPr/>
          <a:lstStyle/>
          <a:p>
            <a:pPr>
              <a:defRPr/>
            </a:pPr>
            <a:r>
              <a:rPr lang="en-US" sz="6600" b="1" dirty="0" smtClean="0">
                <a:solidFill>
                  <a:srgbClr val="262626"/>
                </a:solidFill>
                <a:latin typeface="Times New Roman" panose="02020603050405020304" pitchFamily="18" charset="0"/>
                <a:cs typeface="Times New Roman" panose="02020603050405020304" pitchFamily="18" charset="0"/>
              </a:rPr>
              <a:t/>
            </a:r>
            <a:br>
              <a:rPr lang="en-US" sz="6600" b="1" dirty="0" smtClean="0">
                <a:solidFill>
                  <a:srgbClr val="262626"/>
                </a:solidFill>
                <a:latin typeface="Times New Roman" panose="02020603050405020304" pitchFamily="18" charset="0"/>
                <a:cs typeface="Times New Roman" panose="02020603050405020304" pitchFamily="18" charset="0"/>
              </a:rPr>
            </a:br>
            <a:r>
              <a:rPr lang="en-US" sz="6600" b="1" dirty="0">
                <a:solidFill>
                  <a:srgbClr val="262626"/>
                </a:solidFill>
                <a:latin typeface="Times New Roman" panose="02020603050405020304" pitchFamily="18" charset="0"/>
                <a:cs typeface="Times New Roman" panose="02020603050405020304" pitchFamily="18" charset="0"/>
              </a:rPr>
              <a:t/>
            </a:r>
            <a:br>
              <a:rPr lang="en-US" sz="6600" b="1" dirty="0">
                <a:solidFill>
                  <a:srgbClr val="262626"/>
                </a:solidFill>
                <a:latin typeface="Times New Roman" panose="02020603050405020304" pitchFamily="18" charset="0"/>
                <a:cs typeface="Times New Roman" panose="02020603050405020304" pitchFamily="18" charset="0"/>
              </a:rPr>
            </a:br>
            <a:r>
              <a:rPr lang="en-US" sz="6600" b="1" dirty="0" smtClean="0">
                <a:solidFill>
                  <a:srgbClr val="262626"/>
                </a:solidFill>
                <a:latin typeface="Times New Roman" panose="02020603050405020304" pitchFamily="18" charset="0"/>
                <a:cs typeface="Times New Roman" panose="02020603050405020304" pitchFamily="18" charset="0"/>
              </a:rPr>
              <a:t/>
            </a:r>
            <a:br>
              <a:rPr lang="en-US" sz="6600" b="1" dirty="0" smtClean="0">
                <a:solidFill>
                  <a:srgbClr val="262626"/>
                </a:solidFill>
                <a:latin typeface="Times New Roman" panose="02020603050405020304" pitchFamily="18" charset="0"/>
                <a:cs typeface="Times New Roman" panose="02020603050405020304" pitchFamily="18" charset="0"/>
              </a:rPr>
            </a:br>
            <a:r>
              <a:rPr lang="en-US" sz="6600" b="1" dirty="0" smtClean="0">
                <a:solidFill>
                  <a:srgbClr val="262626"/>
                </a:solidFill>
                <a:latin typeface="Times New Roman" panose="02020603050405020304" pitchFamily="18" charset="0"/>
                <a:cs typeface="Times New Roman" panose="02020603050405020304" pitchFamily="18" charset="0"/>
              </a:rPr>
              <a:t/>
            </a:r>
            <a:br>
              <a:rPr lang="en-US" sz="6600" b="1" dirty="0" smtClean="0">
                <a:solidFill>
                  <a:srgbClr val="262626"/>
                </a:solidFill>
                <a:latin typeface="Times New Roman" panose="02020603050405020304" pitchFamily="18" charset="0"/>
                <a:cs typeface="Times New Roman" panose="02020603050405020304" pitchFamily="18" charset="0"/>
              </a:rPr>
            </a:br>
            <a:r>
              <a:rPr lang="en-US" sz="6600" b="1" dirty="0">
                <a:solidFill>
                  <a:srgbClr val="262626"/>
                </a:solidFill>
                <a:latin typeface="Times New Roman" panose="02020603050405020304" pitchFamily="18" charset="0"/>
                <a:cs typeface="Times New Roman" panose="02020603050405020304" pitchFamily="18" charset="0"/>
              </a:rPr>
              <a:t/>
            </a:r>
            <a:br>
              <a:rPr lang="en-US" sz="6600" b="1" dirty="0">
                <a:solidFill>
                  <a:srgbClr val="262626"/>
                </a:solidFill>
                <a:latin typeface="Times New Roman" panose="02020603050405020304" pitchFamily="18" charset="0"/>
                <a:cs typeface="Times New Roman" panose="02020603050405020304" pitchFamily="18" charset="0"/>
              </a:rPr>
            </a:br>
            <a:r>
              <a:rPr lang="en-US" sz="6600" b="1" dirty="0" smtClean="0">
                <a:solidFill>
                  <a:srgbClr val="262626"/>
                </a:solidFill>
                <a:latin typeface="Times New Roman" panose="02020603050405020304" pitchFamily="18" charset="0"/>
                <a:cs typeface="Times New Roman" panose="02020603050405020304" pitchFamily="18" charset="0"/>
              </a:rPr>
              <a:t/>
            </a:r>
            <a:br>
              <a:rPr lang="en-US" sz="6600" b="1" dirty="0" smtClean="0">
                <a:solidFill>
                  <a:srgbClr val="262626"/>
                </a:solidFill>
                <a:latin typeface="Times New Roman" panose="02020603050405020304" pitchFamily="18" charset="0"/>
                <a:cs typeface="Times New Roman" panose="02020603050405020304" pitchFamily="18" charset="0"/>
              </a:rPr>
            </a:br>
            <a:r>
              <a:rPr lang="en-US" sz="6600" b="1" dirty="0" smtClean="0">
                <a:solidFill>
                  <a:srgbClr val="262626"/>
                </a:solidFill>
                <a:latin typeface="Times New Roman" panose="02020603050405020304" pitchFamily="18" charset="0"/>
                <a:cs typeface="Times New Roman" panose="02020603050405020304" pitchFamily="18" charset="0"/>
              </a:rPr>
              <a:t>Chapter 9:</a:t>
            </a:r>
            <a:br>
              <a:rPr lang="en-US" sz="6600" b="1" dirty="0" smtClean="0">
                <a:solidFill>
                  <a:srgbClr val="262626"/>
                </a:solidFill>
                <a:latin typeface="Times New Roman" panose="02020603050405020304" pitchFamily="18" charset="0"/>
                <a:cs typeface="Times New Roman" panose="02020603050405020304" pitchFamily="18" charset="0"/>
              </a:rPr>
            </a:br>
            <a:r>
              <a:rPr lang="en-US" sz="6600" b="1" dirty="0" smtClean="0">
                <a:solidFill>
                  <a:srgbClr val="262626"/>
                </a:solidFill>
                <a:latin typeface="Times New Roman" panose="02020603050405020304" pitchFamily="18" charset="0"/>
                <a:cs typeface="Times New Roman" panose="02020603050405020304" pitchFamily="18" charset="0"/>
              </a:rPr>
              <a:t>Data Management Layer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altLang="en-US" sz="6600" b="1" dirty="0" smtClean="0">
              <a:latin typeface="Bookman Old Style" panose="02050604050505020204" pitchFamily="18" charset="0"/>
              <a:ea typeface="ＭＳ Ｐゴシック" panose="020B0600070205080204" pitchFamily="34" charset="-128"/>
              <a:cs typeface="Times New Roman" panose="02020603050405020304" pitchFamily="18" charset="0"/>
            </a:endParaRPr>
          </a:p>
          <a:p>
            <a:pPr marL="0" indent="0" algn="ctr" eaLnBrk="1" hangingPunct="1">
              <a:buNone/>
            </a:pPr>
            <a:r>
              <a:rPr lang="en-US" altLang="en-US" sz="6600" b="1" dirty="0" smtClean="0">
                <a:latin typeface="Bookman Old Style" panose="02050604050505020204" pitchFamily="18" charset="0"/>
                <a:ea typeface="ＭＳ Ｐゴシック" panose="020B0600070205080204" pitchFamily="34" charset="-128"/>
                <a:cs typeface="Times New Roman" panose="02020603050405020304" pitchFamily="18" charset="0"/>
              </a:rPr>
              <a:t>Differentiate </a:t>
            </a:r>
            <a:r>
              <a:rPr lang="en-US" altLang="en-US" sz="6600" b="1" dirty="0">
                <a:latin typeface="Bookman Old Style" panose="02050604050505020204" pitchFamily="18" charset="0"/>
                <a:ea typeface="ＭＳ Ｐゴシック" panose="020B0600070205080204" pitchFamily="34" charset="-128"/>
                <a:cs typeface="Times New Roman" panose="02020603050405020304" pitchFamily="18" charset="0"/>
              </a:rPr>
              <a:t>between data modeling and data analysis.</a:t>
            </a:r>
          </a:p>
          <a:p>
            <a:pPr marL="0" indent="0"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973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altLang="en-US" sz="6000" b="1" dirty="0" smtClean="0">
              <a:ea typeface="ＭＳ Ｐゴシック" panose="020B0600070205080204" pitchFamily="34" charset="-128"/>
            </a:endParaRPr>
          </a:p>
          <a:p>
            <a:pPr marL="0" indent="0" algn="ctr" eaLnBrk="1" hangingPunct="1">
              <a:buNone/>
            </a:pPr>
            <a:r>
              <a:rPr lang="en-US" altLang="en-US" sz="6000" b="1" dirty="0" smtClean="0">
                <a:ea typeface="ＭＳ Ｐゴシック" panose="020B0600070205080204" pitchFamily="34" charset="-128"/>
              </a:rPr>
              <a:t>How </a:t>
            </a:r>
            <a:r>
              <a:rPr lang="en-US" altLang="en-US" sz="6000" b="1" dirty="0">
                <a:ea typeface="ＭＳ Ｐゴシック" panose="020B0600070205080204" pitchFamily="34" charset="-128"/>
              </a:rPr>
              <a:t>does a data-to-location-CRUD matrix supplement a data model?</a:t>
            </a:r>
          </a:p>
          <a:p>
            <a:pPr marL="0" indent="0"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4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21920"/>
            <a:ext cx="8534399" cy="5791199"/>
          </a:xfrm>
        </p:spPr>
        <p:txBody>
          <a:bodyPr/>
          <a:lstStyle/>
          <a:p>
            <a:pPr marL="0" indent="0" algn="ctr" eaLnBrk="1" hangingPunct="1">
              <a:buNone/>
            </a:pPr>
            <a:r>
              <a:rPr lang="en-US" altLang="en-US" sz="4400" b="1" dirty="0">
                <a:ea typeface="ＭＳ Ｐゴシック" panose="020B0600070205080204" pitchFamily="34" charset="-128"/>
              </a:rPr>
              <a:t>Data-to-Location-CRUD </a:t>
            </a:r>
            <a:r>
              <a:rPr lang="en-US" altLang="en-US" sz="4400" b="1" dirty="0" smtClean="0">
                <a:ea typeface="ＭＳ Ｐゴシック" panose="020B0600070205080204" pitchFamily="34" charset="-128"/>
              </a:rPr>
              <a:t>Matrix</a:t>
            </a:r>
          </a:p>
          <a:p>
            <a:pPr marL="0" indent="0" eaLnBrk="1" hangingPunct="1">
              <a:buNone/>
            </a:pPr>
            <a:endParaRPr lang="en-US" altLang="en-US" sz="4400" b="1" dirty="0" smtClean="0">
              <a:latin typeface="Times New Roman" panose="02020603050405020304" pitchFamily="18" charset="0"/>
              <a:cs typeface="Times New Roman" panose="02020603050405020304" pitchFamily="18" charset="0"/>
            </a:endParaRPr>
          </a:p>
        </p:txBody>
      </p:sp>
      <p:pic>
        <p:nvPicPr>
          <p:cNvPr id="3" name="Picture 3" descr="whi74173_08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38200"/>
            <a:ext cx="82296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031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49275" y="80241"/>
            <a:ext cx="8042275" cy="605559"/>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Electronic Files</a:t>
            </a:r>
          </a:p>
        </p:txBody>
      </p:sp>
      <p:sp>
        <p:nvSpPr>
          <p:cNvPr id="18435" name="Content Placeholder 2"/>
          <p:cNvSpPr>
            <a:spLocks noGrp="1"/>
          </p:cNvSpPr>
          <p:nvPr>
            <p:ph idx="1"/>
          </p:nvPr>
        </p:nvSpPr>
        <p:spPr>
          <a:xfrm>
            <a:off x="-76200" y="838200"/>
            <a:ext cx="9220199" cy="5486400"/>
          </a:xfrm>
        </p:spPr>
        <p:txBody>
          <a:bodyPr/>
          <a:lstStyle/>
          <a:p>
            <a:pPr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Sequential access files </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Operations (read, write and search) are conducted one record after another (in sequence)</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Efficient for report writing</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Inefficient for searching (an average of 50% of records have to be accessed for each search)</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Unordered files add records to the end of the file</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Ordered files are sorted, but additions &amp; deletions require additional maintenance</a:t>
            </a:r>
          </a:p>
          <a:p>
            <a:pPr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Random access files</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Efficient for operations (read, write and search)</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Inefficient for report writing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49275" y="107951"/>
            <a:ext cx="8042275" cy="5016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Application File Types</a:t>
            </a:r>
          </a:p>
        </p:txBody>
      </p:sp>
      <p:sp>
        <p:nvSpPr>
          <p:cNvPr id="19459" name="Content Placeholder 2"/>
          <p:cNvSpPr>
            <a:spLocks noGrp="1"/>
          </p:cNvSpPr>
          <p:nvPr>
            <p:ph idx="1"/>
          </p:nvPr>
        </p:nvSpPr>
        <p:spPr>
          <a:xfrm>
            <a:off x="-34636" y="609602"/>
            <a:ext cx="9144000" cy="5867398"/>
          </a:xfrm>
        </p:spPr>
        <p:txBody>
          <a:bodyPr/>
          <a:lstStyle/>
          <a:p>
            <a:pPr eaLnBrk="1" hangingPunct="1"/>
            <a:r>
              <a:rPr lang="en-US" altLang="en-US" sz="3200" b="1" dirty="0" smtClean="0">
                <a:latin typeface="Times New Roman" panose="02020603050405020304" pitchFamily="18" charset="0"/>
                <a:cs typeface="Times New Roman" panose="02020603050405020304" pitchFamily="18" charset="0"/>
              </a:rPr>
              <a:t>Master Files</a:t>
            </a:r>
          </a:p>
          <a:p>
            <a:pPr lvl="1" eaLnBrk="1" hangingPunct="1"/>
            <a:r>
              <a:rPr lang="en-US" altLang="en-US" sz="2800" b="1" dirty="0" smtClean="0">
                <a:latin typeface="Times New Roman" panose="02020603050405020304" pitchFamily="18" charset="0"/>
                <a:cs typeface="Times New Roman" panose="02020603050405020304" pitchFamily="18" charset="0"/>
              </a:rPr>
              <a:t>Store core information (e.g., order and customer data)</a:t>
            </a:r>
          </a:p>
          <a:p>
            <a:pPr lvl="1" eaLnBrk="1" hangingPunct="1"/>
            <a:r>
              <a:rPr lang="en-US" altLang="en-US" sz="2800" b="1" dirty="0" smtClean="0">
                <a:latin typeface="Times New Roman" panose="02020603050405020304" pitchFamily="18" charset="0"/>
                <a:cs typeface="Times New Roman" panose="02020603050405020304" pitchFamily="18" charset="0"/>
              </a:rPr>
              <a:t>Usually held for long periods</a:t>
            </a:r>
          </a:p>
          <a:p>
            <a:pPr lvl="1" eaLnBrk="1" hangingPunct="1"/>
            <a:r>
              <a:rPr lang="en-US" altLang="en-US" sz="2800" b="1" dirty="0" smtClean="0">
                <a:latin typeface="Times New Roman" panose="02020603050405020304" pitchFamily="18" charset="0"/>
                <a:cs typeface="Times New Roman" panose="02020603050405020304" pitchFamily="18" charset="0"/>
              </a:rPr>
              <a:t>Changes require new programs</a:t>
            </a:r>
          </a:p>
          <a:p>
            <a:pPr eaLnBrk="1" hangingPunct="1"/>
            <a:r>
              <a:rPr lang="en-US" altLang="en-US" sz="3200" b="1" dirty="0" smtClean="0">
                <a:latin typeface="Times New Roman" panose="02020603050405020304" pitchFamily="18" charset="0"/>
                <a:cs typeface="Times New Roman" panose="02020603050405020304" pitchFamily="18" charset="0"/>
              </a:rPr>
              <a:t>Look-up files (e.g., zip codes with city and state names)</a:t>
            </a:r>
          </a:p>
          <a:p>
            <a:pPr eaLnBrk="1" hangingPunct="1"/>
            <a:r>
              <a:rPr lang="en-US" altLang="en-US" sz="3200" b="1" dirty="0" smtClean="0">
                <a:latin typeface="Times New Roman" panose="02020603050405020304" pitchFamily="18" charset="0"/>
                <a:cs typeface="Times New Roman" panose="02020603050405020304" pitchFamily="18" charset="0"/>
              </a:rPr>
              <a:t>Transaction files </a:t>
            </a:r>
          </a:p>
          <a:p>
            <a:pPr lvl="1" eaLnBrk="1" hangingPunct="1"/>
            <a:r>
              <a:rPr lang="en-US" altLang="en-US" sz="2800" b="1" dirty="0" smtClean="0">
                <a:latin typeface="Times New Roman" panose="02020603050405020304" pitchFamily="18" charset="0"/>
                <a:cs typeface="Times New Roman" panose="02020603050405020304" pitchFamily="18" charset="0"/>
              </a:rPr>
              <a:t>Information used to update a master file</a:t>
            </a:r>
          </a:p>
          <a:p>
            <a:pPr lvl="1" eaLnBrk="1" hangingPunct="1"/>
            <a:r>
              <a:rPr lang="en-US" altLang="en-US" sz="2800" b="1" dirty="0" smtClean="0">
                <a:latin typeface="Times New Roman" panose="02020603050405020304" pitchFamily="18" charset="0"/>
                <a:cs typeface="Times New Roman" panose="02020603050405020304" pitchFamily="18" charset="0"/>
              </a:rPr>
              <a:t>Can be deleted once master file is updated</a:t>
            </a:r>
          </a:p>
          <a:p>
            <a:pPr eaLnBrk="1" hangingPunct="1"/>
            <a:r>
              <a:rPr lang="en-US" altLang="en-US" sz="3200" b="1" dirty="0" smtClean="0">
                <a:latin typeface="Times New Roman" panose="02020603050405020304" pitchFamily="18" charset="0"/>
                <a:cs typeface="Times New Roman" panose="02020603050405020304" pitchFamily="18" charset="0"/>
              </a:rPr>
              <a:t>Audit file—records data before &amp; after changes</a:t>
            </a:r>
          </a:p>
          <a:p>
            <a:pPr eaLnBrk="1" hangingPunct="1"/>
            <a:r>
              <a:rPr lang="en-US" altLang="en-US" sz="3200" b="1" dirty="0" smtClean="0">
                <a:latin typeface="Times New Roman" panose="02020603050405020304" pitchFamily="18" charset="0"/>
                <a:cs typeface="Times New Roman" panose="02020603050405020304" pitchFamily="18" charset="0"/>
              </a:rPr>
              <a:t>History file—archives of past transactions</a:t>
            </a:r>
          </a:p>
        </p:txBody>
      </p:sp>
    </p:spTree>
    <p:extLst>
      <p:ext uri="{BB962C8B-B14F-4D97-AF65-F5344CB8AC3E}">
        <p14:creationId xmlns:p14="http://schemas.microsoft.com/office/powerpoint/2010/main" val="714454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eaLnBrk="1" hangingPunct="1">
              <a:buNone/>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are a file and database different from each other?</a:t>
            </a:r>
            <a:r>
              <a:rPr lang="en-US" sz="6000" dirty="0">
                <a:solidFill>
                  <a:schemeClr val="tx1"/>
                </a:solidFill>
                <a:latin typeface="Arial" panose="020B0604020202020204" pitchFamily="34" charset="0"/>
                <a:cs typeface="Arial" panose="020B0604020202020204" pitchFamily="34" charset="0"/>
              </a:rPr>
              <a:t>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538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eaLnBrk="1" hangingPunct="1">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differences between sequential and random access files?</a:t>
            </a:r>
            <a:r>
              <a:rPr lang="en-US" sz="6000" dirty="0">
                <a:solidFill>
                  <a:schemeClr val="tx1"/>
                </a:solidFill>
                <a:latin typeface="Arial" panose="020B0604020202020204" pitchFamily="34" charset="0"/>
                <a:cs typeface="Arial" panose="020B0604020202020204" pitchFamily="34" charset="0"/>
              </a:rPr>
              <a:t>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18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lv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the primary purpose of master files</a:t>
            </a:r>
            <a:r>
              <a:rPr lang="en-US" sz="6000" b="1" dirty="0" smtClean="0">
                <a:solidFill>
                  <a:schemeClr val="tx1"/>
                </a:solidFill>
                <a:latin typeface="Arial" panose="020B0604020202020204" pitchFamily="34" charset="0"/>
                <a:cs typeface="Arial" panose="020B0604020202020204" pitchFamily="34" charset="0"/>
              </a:rPr>
              <a:t>?</a:t>
            </a:r>
            <a:r>
              <a:rPr lang="en-US" sz="6000" dirty="0" smtClean="0">
                <a:solidFill>
                  <a:schemeClr val="tx1"/>
                </a:solidFill>
                <a:latin typeface="Arial" panose="020B0604020202020204" pitchFamily="34" charset="0"/>
                <a:cs typeface="Arial" panose="020B0604020202020204" pitchFamily="34" charset="0"/>
              </a:rPr>
              <a:t> </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266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u="sng" dirty="0" smtClean="0"/>
          </a:p>
          <a:p>
            <a:pPr marL="0" indent="0" algn="ctr" eaLnBrk="1" hangingPunct="1">
              <a:buNone/>
            </a:pPr>
            <a:r>
              <a:rPr lang="en-US" sz="6000" b="1" u="sng" dirty="0" smtClean="0"/>
              <a:t>What </a:t>
            </a:r>
            <a:r>
              <a:rPr lang="en-US" sz="6000" b="1" u="sng" dirty="0"/>
              <a:t>is the role of </a:t>
            </a:r>
            <a:r>
              <a:rPr lang="en-US" sz="6000" b="1" u="sng" dirty="0" smtClean="0"/>
              <a:t>a look-up file?</a:t>
            </a:r>
            <a:endParaRPr lang="en-US" altLang="en-US" sz="6000" b="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r>
              <a:rPr lang="en-US" sz="6000" b="1" dirty="0" smtClean="0"/>
              <a:t>What </a:t>
            </a:r>
            <a:r>
              <a:rPr lang="en-US" sz="6000" b="1" dirty="0"/>
              <a:t>is the role of </a:t>
            </a:r>
            <a:r>
              <a:rPr lang="en-US" sz="6000" b="1" dirty="0" smtClean="0"/>
              <a:t>a transaction file?</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382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49275" y="107950"/>
            <a:ext cx="8042275" cy="882650"/>
          </a:xfrm>
        </p:spPr>
        <p:txBody>
          <a:bodyPr/>
          <a:lstStyle/>
          <a:p>
            <a:pPr eaLnBrk="1" hangingPunct="1"/>
            <a:r>
              <a:rPr lang="en-US" altLang="en-US" i="1" dirty="0" smtClean="0">
                <a:latin typeface="Times New Roman" panose="02020603050405020304" pitchFamily="18" charset="0"/>
                <a:cs typeface="Times New Roman" panose="02020603050405020304" pitchFamily="18" charset="0"/>
              </a:rPr>
              <a:t>Objectives</a:t>
            </a:r>
          </a:p>
        </p:txBody>
      </p:sp>
      <p:sp>
        <p:nvSpPr>
          <p:cNvPr id="15363" name="Content Placeholder 2"/>
          <p:cNvSpPr>
            <a:spLocks noGrp="1"/>
          </p:cNvSpPr>
          <p:nvPr>
            <p:ph idx="1"/>
          </p:nvPr>
        </p:nvSpPr>
        <p:spPr>
          <a:xfrm>
            <a:off x="0" y="990600"/>
            <a:ext cx="9144000" cy="51816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Become familiar with several </a:t>
            </a:r>
            <a:r>
              <a:rPr lang="en-US" altLang="en-US" b="1" u="sng" dirty="0" smtClean="0">
                <a:latin typeface="Times New Roman" panose="02020603050405020304" pitchFamily="18" charset="0"/>
                <a:cs typeface="Times New Roman" panose="02020603050405020304" pitchFamily="18" charset="0"/>
              </a:rPr>
              <a:t>object-persistence formats</a:t>
            </a:r>
            <a:r>
              <a:rPr lang="en-US" altLang="en-US" dirty="0" smtClean="0">
                <a:latin typeface="Times New Roman" panose="02020603050405020304" pitchFamily="18" charset="0"/>
                <a:cs typeface="Times New Roman" panose="02020603050405020304" pitchFamily="18" charset="0"/>
              </a:rPr>
              <a:t>.</a:t>
            </a:r>
          </a:p>
          <a:p>
            <a:pPr eaLnBrk="1" hangingPunct="1"/>
            <a:r>
              <a:rPr lang="en-US" altLang="en-US" dirty="0" smtClean="0">
                <a:latin typeface="Times New Roman" panose="02020603050405020304" pitchFamily="18" charset="0"/>
                <a:cs typeface="Times New Roman" panose="02020603050405020304" pitchFamily="18" charset="0"/>
              </a:rPr>
              <a:t>Be able to </a:t>
            </a:r>
            <a:r>
              <a:rPr lang="en-US" altLang="en-US" b="1" u="sng" dirty="0" smtClean="0">
                <a:latin typeface="Times New Roman" panose="02020603050405020304" pitchFamily="18" charset="0"/>
                <a:cs typeface="Times New Roman" panose="02020603050405020304" pitchFamily="18" charset="0"/>
              </a:rPr>
              <a:t>map problem domain </a:t>
            </a:r>
            <a:r>
              <a:rPr lang="en-US" altLang="en-US" dirty="0" smtClean="0">
                <a:latin typeface="Times New Roman" panose="02020603050405020304" pitchFamily="18" charset="0"/>
                <a:cs typeface="Times New Roman" panose="02020603050405020304" pitchFamily="18" charset="0"/>
              </a:rPr>
              <a:t>objects to different object-persistence formats.</a:t>
            </a:r>
          </a:p>
          <a:p>
            <a:pPr eaLnBrk="1" hangingPunct="1"/>
            <a:r>
              <a:rPr lang="en-US" altLang="en-US" dirty="0" smtClean="0">
                <a:latin typeface="Times New Roman" panose="02020603050405020304" pitchFamily="18" charset="0"/>
                <a:cs typeface="Times New Roman" panose="02020603050405020304" pitchFamily="18" charset="0"/>
              </a:rPr>
              <a:t>Be able to apply the </a:t>
            </a:r>
            <a:r>
              <a:rPr lang="en-US" altLang="en-US" b="1" u="sng" dirty="0" smtClean="0">
                <a:latin typeface="Times New Roman" panose="02020603050405020304" pitchFamily="18" charset="0"/>
                <a:cs typeface="Times New Roman" panose="02020603050405020304" pitchFamily="18" charset="0"/>
              </a:rPr>
              <a:t>steps of normalization </a:t>
            </a:r>
            <a:r>
              <a:rPr lang="en-US" altLang="en-US" dirty="0" smtClean="0">
                <a:latin typeface="Times New Roman" panose="02020603050405020304" pitchFamily="18" charset="0"/>
                <a:cs typeface="Times New Roman" panose="02020603050405020304" pitchFamily="18" charset="0"/>
              </a:rPr>
              <a:t>to a relational database.</a:t>
            </a:r>
          </a:p>
          <a:p>
            <a:pPr eaLnBrk="1" hangingPunct="1"/>
            <a:r>
              <a:rPr lang="en-US" altLang="en-US" dirty="0" smtClean="0">
                <a:latin typeface="Times New Roman" panose="02020603050405020304" pitchFamily="18" charset="0"/>
                <a:cs typeface="Times New Roman" panose="02020603050405020304" pitchFamily="18" charset="0"/>
              </a:rPr>
              <a:t>Be able to </a:t>
            </a:r>
            <a:r>
              <a:rPr lang="en-US" altLang="en-US" b="1" u="sng" dirty="0" smtClean="0">
                <a:latin typeface="Times New Roman" panose="02020603050405020304" pitchFamily="18" charset="0"/>
                <a:cs typeface="Times New Roman" panose="02020603050405020304" pitchFamily="18" charset="0"/>
              </a:rPr>
              <a:t>optimize a relational database </a:t>
            </a:r>
            <a:r>
              <a:rPr lang="en-US" altLang="en-US" dirty="0" smtClean="0">
                <a:latin typeface="Times New Roman" panose="02020603050405020304" pitchFamily="18" charset="0"/>
                <a:cs typeface="Times New Roman" panose="02020603050405020304" pitchFamily="18" charset="0"/>
              </a:rPr>
              <a:t>for object storage and access.</a:t>
            </a:r>
          </a:p>
          <a:p>
            <a:pPr eaLnBrk="1" hangingPunct="1"/>
            <a:r>
              <a:rPr lang="en-US" altLang="en-US" dirty="0" smtClean="0">
                <a:latin typeface="Times New Roman" panose="02020603050405020304" pitchFamily="18" charset="0"/>
                <a:cs typeface="Times New Roman" panose="02020603050405020304" pitchFamily="18" charset="0"/>
              </a:rPr>
              <a:t>Become familiar with </a:t>
            </a:r>
            <a:r>
              <a:rPr lang="en-US" altLang="en-US" b="1" u="sng" dirty="0" smtClean="0">
                <a:latin typeface="Times New Roman" panose="02020603050405020304" pitchFamily="18" charset="0"/>
                <a:cs typeface="Times New Roman" panose="02020603050405020304" pitchFamily="18" charset="0"/>
              </a:rPr>
              <a:t>indexes</a:t>
            </a:r>
            <a:r>
              <a:rPr lang="en-US" altLang="en-US" dirty="0" smtClean="0">
                <a:latin typeface="Times New Roman" panose="02020603050405020304" pitchFamily="18" charset="0"/>
                <a:cs typeface="Times New Roman" panose="02020603050405020304" pitchFamily="18" charset="0"/>
              </a:rPr>
              <a:t> for relational databases.</a:t>
            </a:r>
          </a:p>
          <a:p>
            <a:pPr eaLnBrk="1" hangingPunct="1"/>
            <a:r>
              <a:rPr lang="en-US" altLang="en-US" dirty="0" smtClean="0">
                <a:latin typeface="Times New Roman" panose="02020603050405020304" pitchFamily="18" charset="0"/>
                <a:cs typeface="Times New Roman" panose="02020603050405020304" pitchFamily="18" charset="0"/>
              </a:rPr>
              <a:t>Be able to estimate the </a:t>
            </a:r>
            <a:r>
              <a:rPr lang="en-US" altLang="en-US" b="1" u="sng" dirty="0" smtClean="0">
                <a:latin typeface="Times New Roman" panose="02020603050405020304" pitchFamily="18" charset="0"/>
                <a:cs typeface="Times New Roman" panose="02020603050405020304" pitchFamily="18" charset="0"/>
              </a:rPr>
              <a:t>size of a relational database</a:t>
            </a:r>
            <a:r>
              <a:rPr lang="en-US" altLang="en-US" dirty="0" smtClean="0">
                <a:latin typeface="Times New Roman" panose="02020603050405020304" pitchFamily="18" charset="0"/>
                <a:cs typeface="Times New Roman" panose="02020603050405020304" pitchFamily="18" charset="0"/>
              </a:rPr>
              <a:t>.</a:t>
            </a:r>
          </a:p>
          <a:p>
            <a:pPr eaLnBrk="1" hangingPunct="1"/>
            <a:r>
              <a:rPr lang="en-US" altLang="en-US" dirty="0" smtClean="0">
                <a:latin typeface="Times New Roman" panose="02020603050405020304" pitchFamily="18" charset="0"/>
                <a:cs typeface="Times New Roman" panose="02020603050405020304" pitchFamily="18" charset="0"/>
              </a:rPr>
              <a:t>Understand the </a:t>
            </a:r>
            <a:r>
              <a:rPr lang="en-US" altLang="en-US" b="1" u="sng" dirty="0" smtClean="0">
                <a:latin typeface="Times New Roman" panose="02020603050405020304" pitchFamily="18" charset="0"/>
                <a:cs typeface="Times New Roman" panose="02020603050405020304" pitchFamily="18" charset="0"/>
              </a:rPr>
              <a:t>effect of nonfunctional requirements </a:t>
            </a:r>
            <a:r>
              <a:rPr lang="en-US" altLang="en-US" dirty="0" smtClean="0">
                <a:latin typeface="Times New Roman" panose="02020603050405020304" pitchFamily="18" charset="0"/>
                <a:cs typeface="Times New Roman" panose="02020603050405020304" pitchFamily="18" charset="0"/>
              </a:rPr>
              <a:t>on the data management layer</a:t>
            </a:r>
          </a:p>
          <a:p>
            <a:pPr eaLnBrk="1" hangingPunct="1"/>
            <a:r>
              <a:rPr lang="en-US" altLang="en-US" dirty="0" smtClean="0">
                <a:latin typeface="Times New Roman" panose="02020603050405020304" pitchFamily="18" charset="0"/>
                <a:cs typeface="Times New Roman" panose="02020603050405020304" pitchFamily="18" charset="0"/>
              </a:rPr>
              <a:t>Be able to design the </a:t>
            </a:r>
            <a:r>
              <a:rPr lang="en-US" altLang="en-US" b="1" u="sng" dirty="0" smtClean="0">
                <a:latin typeface="Times New Roman" panose="02020603050405020304" pitchFamily="18" charset="0"/>
                <a:cs typeface="Times New Roman" panose="02020603050405020304" pitchFamily="18" charset="0"/>
              </a:rPr>
              <a:t>data access and manipulation classes</a:t>
            </a:r>
            <a:r>
              <a:rPr lang="en-US" altLang="en-US"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49275" y="107950"/>
            <a:ext cx="8042275" cy="6540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Object-Relational Databases</a:t>
            </a:r>
          </a:p>
        </p:txBody>
      </p:sp>
      <p:sp>
        <p:nvSpPr>
          <p:cNvPr id="21507" name="Content Placeholder 2"/>
          <p:cNvSpPr>
            <a:spLocks noGrp="1"/>
          </p:cNvSpPr>
          <p:nvPr>
            <p:ph idx="1"/>
          </p:nvPr>
        </p:nvSpPr>
        <p:spPr>
          <a:xfrm>
            <a:off x="0" y="762000"/>
            <a:ext cx="9296399" cy="548640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A relational database with ability to store objects</a:t>
            </a:r>
          </a:p>
          <a:p>
            <a:pPr eaLnBrk="1" hangingPunct="1"/>
            <a:r>
              <a:rPr lang="en-US" altLang="en-US" sz="4000" b="1" dirty="0" smtClean="0">
                <a:latin typeface="Times New Roman" panose="02020603050405020304" pitchFamily="18" charset="0"/>
                <a:cs typeface="Times New Roman" panose="02020603050405020304" pitchFamily="18" charset="0"/>
              </a:rPr>
              <a:t>Accomplished using user-defined data types</a:t>
            </a:r>
          </a:p>
          <a:p>
            <a:pPr lvl="1" eaLnBrk="1" hangingPunct="1"/>
            <a:r>
              <a:rPr lang="en-US" altLang="en-US" sz="3600" b="1" dirty="0" smtClean="0">
                <a:latin typeface="Times New Roman" panose="02020603050405020304" pitchFamily="18" charset="0"/>
                <a:cs typeface="Times New Roman" panose="02020603050405020304" pitchFamily="18" charset="0"/>
              </a:rPr>
              <a:t>SQL extended to handle complex data types</a:t>
            </a:r>
          </a:p>
          <a:p>
            <a:pPr lvl="1" eaLnBrk="1" hangingPunct="1"/>
            <a:r>
              <a:rPr lang="en-US" altLang="en-US" sz="3600" b="1" dirty="0" smtClean="0">
                <a:latin typeface="Times New Roman" panose="02020603050405020304" pitchFamily="18" charset="0"/>
                <a:cs typeface="Times New Roman" panose="02020603050405020304" pitchFamily="18" charset="0"/>
              </a:rPr>
              <a:t>Support for inheritance varies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49275" y="107950"/>
            <a:ext cx="8042275" cy="6540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NoSQL Data Stores</a:t>
            </a:r>
          </a:p>
        </p:txBody>
      </p:sp>
      <p:sp>
        <p:nvSpPr>
          <p:cNvPr id="23555" name="Content Placeholder 2"/>
          <p:cNvSpPr>
            <a:spLocks noGrp="1"/>
          </p:cNvSpPr>
          <p:nvPr>
            <p:ph idx="1"/>
          </p:nvPr>
        </p:nvSpPr>
        <p:spPr>
          <a:xfrm>
            <a:off x="0" y="533400"/>
            <a:ext cx="9601200" cy="5867400"/>
          </a:xfrm>
        </p:spPr>
        <p:txBody>
          <a:bodyPr/>
          <a:lstStyle/>
          <a:p>
            <a:pPr eaLnBrk="1" hangingPunct="1"/>
            <a:r>
              <a:rPr lang="en-US" altLang="en-US" sz="3200" b="1" dirty="0" smtClean="0">
                <a:latin typeface="Times New Roman" panose="02020603050405020304" pitchFamily="18" charset="0"/>
                <a:cs typeface="Times New Roman" panose="02020603050405020304" pitchFamily="18" charset="0"/>
              </a:rPr>
              <a:t>Newest type; used primarily for complex data types</a:t>
            </a:r>
          </a:p>
          <a:p>
            <a:pPr lvl="1" eaLnBrk="1" hangingPunct="1"/>
            <a:r>
              <a:rPr lang="en-US" altLang="en-US" sz="2800" b="1" dirty="0" smtClean="0">
                <a:latin typeface="Times New Roman" panose="02020603050405020304" pitchFamily="18" charset="0"/>
                <a:cs typeface="Times New Roman" panose="02020603050405020304" pitchFamily="18" charset="0"/>
              </a:rPr>
              <a:t>Does not support SQL</a:t>
            </a:r>
          </a:p>
          <a:p>
            <a:pPr lvl="1" eaLnBrk="1" hangingPunct="1"/>
            <a:r>
              <a:rPr lang="en-US" altLang="en-US" sz="2800" b="1" dirty="0" smtClean="0">
                <a:latin typeface="Times New Roman" panose="02020603050405020304" pitchFamily="18" charset="0"/>
                <a:cs typeface="Times New Roman" panose="02020603050405020304" pitchFamily="18" charset="0"/>
              </a:rPr>
              <a:t>No standards exist</a:t>
            </a:r>
          </a:p>
          <a:p>
            <a:pPr lvl="1" eaLnBrk="1" hangingPunct="1"/>
            <a:r>
              <a:rPr lang="en-US" altLang="en-US" sz="2800" b="1" dirty="0" smtClean="0">
                <a:latin typeface="Times New Roman" panose="02020603050405020304" pitchFamily="18" charset="0"/>
                <a:cs typeface="Times New Roman" panose="02020603050405020304" pitchFamily="18" charset="0"/>
              </a:rPr>
              <a:t>Support very fast queries</a:t>
            </a:r>
          </a:p>
          <a:p>
            <a:pPr eaLnBrk="1" hangingPunct="1"/>
            <a:r>
              <a:rPr lang="en-US" altLang="en-US" sz="3200" b="1" dirty="0" smtClean="0">
                <a:latin typeface="Times New Roman" panose="02020603050405020304" pitchFamily="18" charset="0"/>
                <a:cs typeface="Times New Roman" panose="02020603050405020304" pitchFamily="18" charset="0"/>
              </a:rPr>
              <a:t>Data may not be consistent since there are no locking mechanisms</a:t>
            </a:r>
          </a:p>
          <a:p>
            <a:pPr eaLnBrk="1" hangingPunct="1"/>
            <a:r>
              <a:rPr lang="en-US" altLang="en-US" sz="3200" b="1" dirty="0" smtClean="0">
                <a:latin typeface="Times New Roman" panose="02020603050405020304" pitchFamily="18" charset="0"/>
                <a:cs typeface="Times New Roman" panose="02020603050405020304" pitchFamily="18" charset="0"/>
              </a:rPr>
              <a:t>Types</a:t>
            </a:r>
          </a:p>
          <a:p>
            <a:pPr lvl="1" eaLnBrk="1" hangingPunct="1"/>
            <a:r>
              <a:rPr lang="en-US" altLang="en-US" sz="2800" b="1" dirty="0" smtClean="0">
                <a:latin typeface="Times New Roman" panose="02020603050405020304" pitchFamily="18" charset="0"/>
                <a:cs typeface="Times New Roman" panose="02020603050405020304" pitchFamily="18" charset="0"/>
              </a:rPr>
              <a:t>Key-value data stores</a:t>
            </a:r>
          </a:p>
          <a:p>
            <a:pPr lvl="1" eaLnBrk="1" hangingPunct="1"/>
            <a:r>
              <a:rPr lang="en-US" altLang="en-US" sz="2800" b="1" dirty="0" smtClean="0">
                <a:latin typeface="Times New Roman" panose="02020603050405020304" pitchFamily="18" charset="0"/>
                <a:cs typeface="Times New Roman" panose="02020603050405020304" pitchFamily="18" charset="0"/>
              </a:rPr>
              <a:t>Document data stores</a:t>
            </a:r>
          </a:p>
          <a:p>
            <a:pPr lvl="1" eaLnBrk="1" hangingPunct="1"/>
            <a:r>
              <a:rPr lang="en-US" altLang="en-US" sz="2800" b="1" dirty="0" smtClean="0">
                <a:latin typeface="Times New Roman" panose="02020603050405020304" pitchFamily="18" charset="0"/>
                <a:cs typeface="Times New Roman" panose="02020603050405020304" pitchFamily="18" charset="0"/>
              </a:rPr>
              <a:t>Columnar data stores</a:t>
            </a:r>
          </a:p>
          <a:p>
            <a:pPr eaLnBrk="1" hangingPunct="1"/>
            <a:r>
              <a:rPr lang="en-US" altLang="en-US" b="1" dirty="0" smtClean="0">
                <a:latin typeface="Times New Roman" panose="02020603050405020304" pitchFamily="18" charset="0"/>
                <a:cs typeface="Times New Roman" panose="02020603050405020304" pitchFamily="18" charset="0"/>
              </a:rPr>
              <a:t>Immaturity of technology prevents traditional business application support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9275" y="107951"/>
            <a:ext cx="8042275" cy="6540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Relational Databases</a:t>
            </a:r>
          </a:p>
        </p:txBody>
      </p:sp>
      <p:sp>
        <p:nvSpPr>
          <p:cNvPr id="20483" name="Content Placeholder 2"/>
          <p:cNvSpPr>
            <a:spLocks noGrp="1"/>
          </p:cNvSpPr>
          <p:nvPr>
            <p:ph idx="1"/>
          </p:nvPr>
        </p:nvSpPr>
        <p:spPr>
          <a:xfrm>
            <a:off x="0" y="609600"/>
            <a:ext cx="9143999" cy="5486400"/>
          </a:xfrm>
        </p:spPr>
        <p:txBody>
          <a:bodyPr/>
          <a:lstStyle/>
          <a:p>
            <a:pPr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Most popular way to store data for applications</a:t>
            </a:r>
          </a:p>
          <a:p>
            <a:pPr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Consists of a collection of tables</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Primary key uniquely identifies each row</a:t>
            </a:r>
          </a:p>
          <a:p>
            <a:pPr lvl="1"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Foreign keys establish relationships between tables</a:t>
            </a:r>
          </a:p>
          <a:p>
            <a:pPr lvl="2"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Referential integrity ensures records in different tables are matched properly</a:t>
            </a:r>
          </a:p>
          <a:p>
            <a:pPr lvl="2" eaLnBrk="1" hangingPunct="1">
              <a:lnSpc>
                <a:spcPct val="90000"/>
              </a:lnSpc>
            </a:pPr>
            <a:r>
              <a:rPr lang="en-US" altLang="en-US" sz="3200" b="1" dirty="0" smtClean="0">
                <a:latin typeface="Times New Roman" panose="02020603050405020304" pitchFamily="18" charset="0"/>
                <a:cs typeface="Times New Roman" panose="02020603050405020304" pitchFamily="18" charset="0"/>
              </a:rPr>
              <a:t>Example: you cannot enter an order for a customer that does not exist</a:t>
            </a:r>
          </a:p>
          <a:p>
            <a:pPr eaLnBrk="1" hangingPunct="1">
              <a:lnSpc>
                <a:spcPct val="90000"/>
              </a:lnSpc>
            </a:pPr>
            <a:r>
              <a:rPr lang="en-US" altLang="en-US" sz="2800" b="1" dirty="0" smtClean="0">
                <a:latin typeface="Times New Roman" panose="02020603050405020304" pitchFamily="18" charset="0"/>
                <a:cs typeface="Times New Roman" panose="02020603050405020304" pitchFamily="18" charset="0"/>
              </a:rPr>
              <a:t>Structured Query Language (SQL) is used to access the data</a:t>
            </a:r>
          </a:p>
          <a:p>
            <a:pPr lvl="1"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Operates on complete tables vs. individual records</a:t>
            </a:r>
          </a:p>
          <a:p>
            <a:pPr lvl="1"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Allows joining tables together to obtain matched data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49275" y="107951"/>
            <a:ext cx="8042275" cy="6540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Object-Oriented Databases</a:t>
            </a:r>
          </a:p>
        </p:txBody>
      </p:sp>
      <p:sp>
        <p:nvSpPr>
          <p:cNvPr id="22531" name="Content Placeholder 2"/>
          <p:cNvSpPr>
            <a:spLocks noGrp="1"/>
          </p:cNvSpPr>
          <p:nvPr>
            <p:ph idx="1"/>
          </p:nvPr>
        </p:nvSpPr>
        <p:spPr>
          <a:xfrm>
            <a:off x="0" y="762001"/>
            <a:ext cx="9143999" cy="5562599"/>
          </a:xfrm>
        </p:spPr>
        <p:txBody>
          <a:bodyPr/>
          <a:lstStyle/>
          <a:p>
            <a:pPr eaLnBrk="1" hangingPunct="1"/>
            <a:r>
              <a:rPr lang="en-US" altLang="en-US" sz="2800" b="1" dirty="0" smtClean="0">
                <a:latin typeface="Times New Roman" panose="02020603050405020304" pitchFamily="18" charset="0"/>
                <a:cs typeface="Times New Roman" panose="02020603050405020304" pitchFamily="18" charset="0"/>
              </a:rPr>
              <a:t>Two approaches:</a:t>
            </a:r>
          </a:p>
          <a:p>
            <a:pPr lvl="1" eaLnBrk="1" hangingPunct="1"/>
            <a:r>
              <a:rPr lang="en-US" altLang="en-US" sz="2400" b="1" dirty="0" smtClean="0">
                <a:latin typeface="Times New Roman" panose="02020603050405020304" pitchFamily="18" charset="0"/>
                <a:cs typeface="Times New Roman" panose="02020603050405020304" pitchFamily="18" charset="0"/>
              </a:rPr>
              <a:t>Add persistence extensions to OO programming language</a:t>
            </a:r>
          </a:p>
          <a:p>
            <a:pPr lvl="1" eaLnBrk="1" hangingPunct="1"/>
            <a:r>
              <a:rPr lang="en-US" altLang="en-US" sz="2400" b="1" dirty="0" smtClean="0">
                <a:latin typeface="Times New Roman" panose="02020603050405020304" pitchFamily="18" charset="0"/>
                <a:cs typeface="Times New Roman" panose="02020603050405020304" pitchFamily="18" charset="0"/>
              </a:rPr>
              <a:t>Create a separate OO database</a:t>
            </a:r>
          </a:p>
          <a:p>
            <a:pPr eaLnBrk="1" hangingPunct="1"/>
            <a:r>
              <a:rPr lang="en-US" altLang="en-US" sz="2800" b="1" dirty="0" smtClean="0">
                <a:latin typeface="Times New Roman" panose="02020603050405020304" pitchFamily="18" charset="0"/>
                <a:cs typeface="Times New Roman" panose="02020603050405020304" pitchFamily="18" charset="0"/>
              </a:rPr>
              <a:t>Utilize extents—a collection of instances of a class</a:t>
            </a:r>
          </a:p>
          <a:p>
            <a:pPr lvl="1" eaLnBrk="1" hangingPunct="1"/>
            <a:r>
              <a:rPr lang="en-US" altLang="en-US" sz="2400" b="1" dirty="0" smtClean="0">
                <a:latin typeface="Times New Roman" panose="02020603050405020304" pitchFamily="18" charset="0"/>
                <a:cs typeface="Times New Roman" panose="02020603050405020304" pitchFamily="18" charset="0"/>
              </a:rPr>
              <a:t>Each class is uniquely identified with an Object ID</a:t>
            </a:r>
          </a:p>
          <a:p>
            <a:pPr lvl="1" eaLnBrk="1" hangingPunct="1"/>
            <a:r>
              <a:rPr lang="en-US" altLang="en-US" sz="2400" b="1" dirty="0" smtClean="0">
                <a:latin typeface="Times New Roman" panose="02020603050405020304" pitchFamily="18" charset="0"/>
                <a:cs typeface="Times New Roman" panose="02020603050405020304" pitchFamily="18" charset="0"/>
              </a:rPr>
              <a:t>Object ID is also used to relate classes together (foreign key not necessary)</a:t>
            </a:r>
          </a:p>
          <a:p>
            <a:pPr eaLnBrk="1" hangingPunct="1"/>
            <a:r>
              <a:rPr lang="en-US" altLang="en-US" sz="2800" b="1" dirty="0" smtClean="0">
                <a:latin typeface="Times New Roman" panose="02020603050405020304" pitchFamily="18" charset="0"/>
                <a:cs typeface="Times New Roman" panose="02020603050405020304" pitchFamily="18" charset="0"/>
              </a:rPr>
              <a:t>Inheritance is supported but is language dependent</a:t>
            </a:r>
          </a:p>
          <a:p>
            <a:pPr eaLnBrk="1" hangingPunct="1"/>
            <a:r>
              <a:rPr lang="en-US" altLang="en-US" sz="2800" b="1" dirty="0" smtClean="0">
                <a:latin typeface="Times New Roman" panose="02020603050405020304" pitchFamily="18" charset="0"/>
                <a:cs typeface="Times New Roman" panose="02020603050405020304" pitchFamily="18" charset="0"/>
              </a:rPr>
              <a:t>Represent a small market share due to its steep learning curve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r>
              <a:rPr lang="en-US" sz="6000" b="1" dirty="0" smtClean="0"/>
              <a:t>Explain </a:t>
            </a:r>
            <a:r>
              <a:rPr lang="en-US" sz="6000" b="1" dirty="0"/>
              <a:t>the object persistence format type known as Relational databases. </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380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the concept of referential integrity? </a:t>
            </a:r>
          </a:p>
        </p:txBody>
      </p:sp>
    </p:spTree>
    <p:extLst>
      <p:ext uri="{BB962C8B-B14F-4D97-AF65-F5344CB8AC3E}">
        <p14:creationId xmlns:p14="http://schemas.microsoft.com/office/powerpoint/2010/main" val="413902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is referential integrity important in databases? </a:t>
            </a:r>
          </a:p>
        </p:txBody>
      </p:sp>
    </p:spTree>
    <p:extLst>
      <p:ext uri="{BB962C8B-B14F-4D97-AF65-F5344CB8AC3E}">
        <p14:creationId xmlns:p14="http://schemas.microsoft.com/office/powerpoint/2010/main" val="6349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an example of a use of referential integrity in a relational database?</a:t>
            </a:r>
            <a:r>
              <a:rPr lang="en-US" sz="6000" dirty="0">
                <a:latin typeface="Arial" panose="020B0604020202020204" pitchFamily="34" charset="0"/>
                <a:cs typeface="Arial" panose="020B0604020202020204" pitchFamily="34" charset="0"/>
              </a:rPr>
              <a:t> </a:t>
            </a:r>
          </a:p>
          <a:p>
            <a:pPr marL="0" indent="0"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90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endParaRPr lang="en-US" sz="6000" b="1" dirty="0" smtClean="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are null values problematic in a relational database?</a:t>
            </a:r>
            <a:r>
              <a:rPr lang="en-US" sz="6000" dirty="0">
                <a:latin typeface="Arial" panose="020B0604020202020204" pitchFamily="34" charset="0"/>
                <a:cs typeface="Arial" panose="020B0604020202020204" pitchFamily="34" charset="0"/>
              </a:rPr>
              <a:t> </a:t>
            </a:r>
          </a:p>
          <a:p>
            <a:pPr marL="0" indent="0"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166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r>
              <a:rPr lang="en-US" sz="6000" b="1" dirty="0" smtClean="0"/>
              <a:t>Explain </a:t>
            </a:r>
            <a:r>
              <a:rPr lang="en-US" sz="6000" b="1" dirty="0"/>
              <a:t>the object persistence format type known as Object-relational databases.</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61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49275" y="107951"/>
            <a:ext cx="8042275" cy="6540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609600"/>
            <a:ext cx="8991599" cy="5867400"/>
          </a:xfrm>
        </p:spPr>
        <p:txBody>
          <a:bodyPr/>
          <a:lstStyle/>
          <a:p>
            <a:pPr marL="348375" indent="-348375" eaLnBrk="1" hangingPunct="1">
              <a:spcBef>
                <a:spcPts val="0"/>
              </a:spcBef>
              <a:defRPr/>
            </a:pPr>
            <a:r>
              <a:rPr lang="en-US" sz="3200" b="1" dirty="0" smtClean="0">
                <a:latin typeface="Times New Roman" panose="02020603050405020304" pitchFamily="18" charset="0"/>
                <a:ea typeface="ＭＳ Ｐゴシック" pitchFamily="-107" charset="-128"/>
                <a:cs typeface="Times New Roman" panose="02020603050405020304" pitchFamily="18" charset="0"/>
              </a:rPr>
              <a:t>Applications are of little use without data</a:t>
            </a:r>
          </a:p>
          <a:p>
            <a:pPr marL="684925" lvl="1" indent="-348375"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Data must be stored and accessed efficiently</a:t>
            </a:r>
          </a:p>
          <a:p>
            <a:pPr marL="348375" indent="-348375" eaLnBrk="1" hangingPunct="1">
              <a:spcBef>
                <a:spcPts val="0"/>
              </a:spcBef>
              <a:defRPr/>
            </a:pPr>
            <a:r>
              <a:rPr lang="en-US" sz="3200" b="1" dirty="0" smtClean="0">
                <a:latin typeface="Times New Roman" panose="02020603050405020304" pitchFamily="18" charset="0"/>
                <a:ea typeface="ＭＳ Ｐゴシック" pitchFamily="-107" charset="-128"/>
                <a:cs typeface="Times New Roman" panose="02020603050405020304" pitchFamily="18" charset="0"/>
              </a:rPr>
              <a:t>The data management layer includes:</a:t>
            </a:r>
          </a:p>
          <a:p>
            <a:pPr marL="684737" lvl="1" indent="-336362"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Data access and manipulation logic</a:t>
            </a:r>
          </a:p>
          <a:p>
            <a:pPr marL="684737" lvl="1" indent="-336362"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Storage design</a:t>
            </a:r>
          </a:p>
          <a:p>
            <a:pPr marL="348375" indent="-348375" eaLnBrk="1" hangingPunct="1">
              <a:spcBef>
                <a:spcPts val="0"/>
              </a:spcBef>
              <a:defRPr/>
            </a:pPr>
            <a:r>
              <a:rPr lang="en-US" sz="3200" b="1" dirty="0" smtClean="0">
                <a:latin typeface="Times New Roman" panose="02020603050405020304" pitchFamily="18" charset="0"/>
                <a:ea typeface="ＭＳ Ｐゴシック" pitchFamily="-107" charset="-128"/>
                <a:cs typeface="Times New Roman" panose="02020603050405020304" pitchFamily="18" charset="0"/>
              </a:rPr>
              <a:t>Four-step design approach:</a:t>
            </a:r>
          </a:p>
          <a:p>
            <a:pPr marL="914400" lvl="1" indent="-457200"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Selecting the format of the storage</a:t>
            </a:r>
          </a:p>
          <a:p>
            <a:pPr marL="914400" lvl="1" indent="-457200"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Mapping problem-domain objects to object persistence format</a:t>
            </a:r>
          </a:p>
          <a:p>
            <a:pPr marL="914400" lvl="1" indent="-457200"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Optimizing the object persistence format</a:t>
            </a:r>
          </a:p>
          <a:p>
            <a:pPr marL="914400" lvl="1" indent="-457200" eaLnBrk="1" hangingPunct="1">
              <a:spcBef>
                <a:spcPts val="0"/>
              </a:spcBef>
              <a:defRPr/>
            </a:pPr>
            <a:r>
              <a:rPr lang="en-US" sz="2800" b="1" dirty="0" smtClean="0">
                <a:latin typeface="Times New Roman" panose="02020603050405020304" pitchFamily="18" charset="0"/>
                <a:ea typeface="ＭＳ Ｐゴシック" pitchFamily="-107" charset="-128"/>
                <a:cs typeface="Times New Roman" panose="02020603050405020304" pitchFamily="18" charset="0"/>
              </a:rPr>
              <a:t>Designing the data access &amp; manipulation classes</a:t>
            </a:r>
            <a:endParaRPr lang="en-US" sz="2800" b="1" dirty="0">
              <a:latin typeface="Times New Roman" panose="02020603050405020304" pitchFamily="18" charset="0"/>
              <a:ea typeface="ＭＳ Ｐゴシック" pitchFamily="-107"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Do </a:t>
            </a:r>
            <a:r>
              <a:rPr lang="en-US" sz="6000" b="1" dirty="0">
                <a:latin typeface="Arial" panose="020B0604020202020204" pitchFamily="34" charset="0"/>
                <a:cs typeface="Arial" panose="020B0604020202020204" pitchFamily="34" charset="0"/>
              </a:rPr>
              <a:t>all ORDMBS’s support inheritance? </a:t>
            </a:r>
          </a:p>
        </p:txBody>
      </p:sp>
    </p:spTree>
    <p:extLst>
      <p:ext uri="{BB962C8B-B14F-4D97-AF65-F5344CB8AC3E}">
        <p14:creationId xmlns:p14="http://schemas.microsoft.com/office/powerpoint/2010/main" val="3242238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r>
              <a:rPr lang="en-US" sz="6000" b="1" dirty="0"/>
              <a:t>Explain the object persistence format type known as Object Oriented Databases.</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775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latin typeface="Arial" panose="020B0604020202020204" pitchFamily="34" charset="0"/>
              <a:cs typeface="Arial" panose="020B0604020202020204" pitchFamily="34" charset="0"/>
            </a:endParaRPr>
          </a:p>
          <a:p>
            <a:pPr marL="0" indent="0" algn="ctr" eaLnBrk="1" hangingPunct="1">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the benefits of effective object persistence design?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824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the benefits of NoSQL Data Stores?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686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the shortfalls of NoSQL Data Stores?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57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49275" y="-457199"/>
            <a:ext cx="8042275" cy="1066799"/>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Selecting Persistence Formats</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09600"/>
            <a:ext cx="9067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549275" y="107951"/>
            <a:ext cx="8042275" cy="5778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Mapping to an RDBMS</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5801"/>
            <a:ext cx="9448800"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49275" y="107950"/>
            <a:ext cx="8042275" cy="5778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Mapping to an ORDBMS</a:t>
            </a:r>
          </a:p>
        </p:txBody>
      </p:sp>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6858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2400" y="107951"/>
            <a:ext cx="9829799" cy="111125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Mapping Problem-Domain Objects to Object-Persistence Formats</a:t>
            </a:r>
          </a:p>
        </p:txBody>
      </p:sp>
      <p:sp>
        <p:nvSpPr>
          <p:cNvPr id="25603" name="Content Placeholder 1"/>
          <p:cNvSpPr>
            <a:spLocks noGrp="1"/>
          </p:cNvSpPr>
          <p:nvPr>
            <p:ph idx="1"/>
          </p:nvPr>
        </p:nvSpPr>
        <p:spPr>
          <a:xfrm>
            <a:off x="0" y="990600"/>
            <a:ext cx="9296400" cy="5334000"/>
          </a:xfrm>
        </p:spPr>
        <p:txBody>
          <a:bodyPr/>
          <a:lstStyle/>
          <a:p>
            <a:pPr eaLnBrk="1" hangingPunct="1"/>
            <a:r>
              <a:rPr lang="en-US" altLang="en-US" sz="3600" b="1" dirty="0" smtClean="0">
                <a:latin typeface="Times New Roman" panose="02020603050405020304" pitchFamily="18" charset="0"/>
                <a:cs typeface="Times New Roman" panose="02020603050405020304" pitchFamily="18" charset="0"/>
              </a:rPr>
              <a:t>Map objects to an OODBMS format</a:t>
            </a:r>
          </a:p>
          <a:p>
            <a:pPr lvl="1" eaLnBrk="1" hangingPunct="1"/>
            <a:r>
              <a:rPr lang="en-US" altLang="en-US" sz="3600" b="1" dirty="0" smtClean="0">
                <a:latin typeface="Times New Roman" panose="02020603050405020304" pitchFamily="18" charset="0"/>
                <a:cs typeface="Times New Roman" panose="02020603050405020304" pitchFamily="18" charset="0"/>
              </a:rPr>
              <a:t>Each concrete class has a corresponding object persistence class</a:t>
            </a:r>
          </a:p>
          <a:p>
            <a:pPr lvl="1" eaLnBrk="1" hangingPunct="1"/>
            <a:r>
              <a:rPr lang="en-US" altLang="en-US" sz="3600" b="1" dirty="0" smtClean="0">
                <a:latin typeface="Times New Roman" panose="02020603050405020304" pitchFamily="18" charset="0"/>
                <a:cs typeface="Times New Roman" panose="02020603050405020304" pitchFamily="18" charset="0"/>
              </a:rPr>
              <a:t>Add a data access and manipulation class to control the interaction</a:t>
            </a:r>
          </a:p>
          <a:p>
            <a:pPr eaLnBrk="1" hangingPunct="1"/>
            <a:r>
              <a:rPr lang="en-US" altLang="en-US" sz="4000" b="1" dirty="0" smtClean="0">
                <a:latin typeface="Times New Roman" panose="02020603050405020304" pitchFamily="18" charset="0"/>
                <a:cs typeface="Times New Roman" panose="02020603050405020304" pitchFamily="18" charset="0"/>
              </a:rPr>
              <a:t>Map objects to an ORDBMS format</a:t>
            </a:r>
          </a:p>
          <a:p>
            <a:pPr lvl="1" eaLnBrk="1" hangingPunct="1"/>
            <a:r>
              <a:rPr lang="en-US" altLang="en-US" sz="3600" b="1" dirty="0" smtClean="0">
                <a:latin typeface="Times New Roman" panose="02020603050405020304" pitchFamily="18" charset="0"/>
                <a:cs typeface="Times New Roman" panose="02020603050405020304" pitchFamily="18" charset="0"/>
              </a:rPr>
              <a:t>Procedure depends on the level of support for object orientation by the ORDBMS</a:t>
            </a:r>
          </a:p>
          <a:p>
            <a:pPr eaLnBrk="1" hangingPunct="1"/>
            <a:r>
              <a:rPr lang="en-US" altLang="en-US" sz="4000" b="1" dirty="0" smtClean="0">
                <a:latin typeface="Times New Roman" panose="02020603050405020304" pitchFamily="18" charset="0"/>
                <a:cs typeface="Times New Roman" panose="02020603050405020304" pitchFamily="18" charset="0"/>
              </a:rPr>
              <a:t>Map objects to an RDBMS format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r>
              <a:rPr lang="en-US" sz="6000" b="1" dirty="0">
                <a:latin typeface="Arial" panose="020B0604020202020204" pitchFamily="34" charset="0"/>
                <a:cs typeface="Arial" panose="020B0604020202020204" pitchFamily="34" charset="0"/>
              </a:rPr>
              <a:t>What should you consider to determine the type of object persistence format you should use? </a:t>
            </a:r>
          </a:p>
        </p:txBody>
      </p:sp>
    </p:spTree>
    <p:extLst>
      <p:ext uri="{BB962C8B-B14F-4D97-AF65-F5344CB8AC3E}">
        <p14:creationId xmlns:p14="http://schemas.microsoft.com/office/powerpoint/2010/main" val="211602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549275" y="107951"/>
            <a:ext cx="8042275" cy="7302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Object Persistence Formats</a:t>
            </a:r>
          </a:p>
        </p:txBody>
      </p:sp>
      <p:sp>
        <p:nvSpPr>
          <p:cNvPr id="17411" name="Content Placeholder 4"/>
          <p:cNvSpPr>
            <a:spLocks noGrp="1"/>
          </p:cNvSpPr>
          <p:nvPr>
            <p:ph idx="1"/>
          </p:nvPr>
        </p:nvSpPr>
        <p:spPr>
          <a:xfrm>
            <a:off x="152401" y="838201"/>
            <a:ext cx="8439150" cy="5105399"/>
          </a:xfrm>
        </p:spPr>
        <p:txBody>
          <a:bodyPr/>
          <a:lstStyle/>
          <a:p>
            <a:pPr eaLnBrk="1" hangingPunct="1"/>
            <a:r>
              <a:rPr lang="en-US" altLang="en-US" sz="4400" b="1" dirty="0" smtClean="0">
                <a:latin typeface="Times New Roman" panose="02020603050405020304" pitchFamily="18" charset="0"/>
                <a:cs typeface="Times New Roman" panose="02020603050405020304" pitchFamily="18" charset="0"/>
              </a:rPr>
              <a:t>Files (sequential and random access)</a:t>
            </a:r>
          </a:p>
          <a:p>
            <a:pPr eaLnBrk="1" hangingPunct="1"/>
            <a:r>
              <a:rPr lang="en-US" altLang="en-US" sz="4400" b="1" dirty="0" smtClean="0">
                <a:latin typeface="Times New Roman" panose="02020603050405020304" pitchFamily="18" charset="0"/>
                <a:cs typeface="Times New Roman" panose="02020603050405020304" pitchFamily="18" charset="0"/>
              </a:rPr>
              <a:t>Object-oriented databases</a:t>
            </a:r>
          </a:p>
          <a:p>
            <a:pPr eaLnBrk="1" hangingPunct="1"/>
            <a:r>
              <a:rPr lang="en-US" altLang="en-US" sz="4400" b="1" dirty="0" smtClean="0">
                <a:latin typeface="Times New Roman" panose="02020603050405020304" pitchFamily="18" charset="0"/>
                <a:cs typeface="Times New Roman" panose="02020603050405020304" pitchFamily="18" charset="0"/>
              </a:rPr>
              <a:t>Object-relational databases </a:t>
            </a:r>
          </a:p>
          <a:p>
            <a:pPr eaLnBrk="1" hangingPunct="1"/>
            <a:r>
              <a:rPr lang="en-US" altLang="en-US" sz="4400" b="1" dirty="0" smtClean="0">
                <a:latin typeface="Times New Roman" panose="02020603050405020304" pitchFamily="18" charset="0"/>
                <a:cs typeface="Times New Roman" panose="02020603050405020304" pitchFamily="18" charset="0"/>
              </a:rPr>
              <a:t>Relational databases</a:t>
            </a:r>
          </a:p>
          <a:p>
            <a:pPr eaLnBrk="1" hangingPunct="1"/>
            <a:r>
              <a:rPr lang="en-US" altLang="en-US" sz="4400" b="1" dirty="0" smtClean="0">
                <a:latin typeface="Times New Roman" panose="02020603050405020304" pitchFamily="18" charset="0"/>
                <a:cs typeface="Times New Roman" panose="02020603050405020304" pitchFamily="18" charset="0"/>
              </a:rPr>
              <a:t>“NoSQL” data stores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r>
              <a:rPr lang="en-US" sz="5400" b="1" dirty="0">
                <a:latin typeface="Arial" panose="020B0604020202020204" pitchFamily="34" charset="0"/>
                <a:cs typeface="Arial" panose="020B0604020202020204" pitchFamily="34" charset="0"/>
              </a:rPr>
              <a:t>Why should you consider the storage formats that already exist in an organization when deciding upon a storage format for a new system?</a:t>
            </a:r>
            <a:r>
              <a:rPr lang="en-US" sz="5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9134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r>
              <a:rPr lang="en-US" sz="6000" b="1" dirty="0">
                <a:latin typeface="Arial" panose="020B0604020202020204" pitchFamily="34" charset="0"/>
                <a:cs typeface="Arial" panose="020B0604020202020204" pitchFamily="34" charset="0"/>
              </a:rPr>
              <a:t>When implementing the object persistence in an RDBMS, what types of issues must you address?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358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r>
              <a:rPr lang="en-US" sz="6000" b="1" dirty="0">
                <a:latin typeface="Arial" panose="020B0604020202020204" pitchFamily="34" charset="0"/>
                <a:cs typeface="Arial" panose="020B0604020202020204" pitchFamily="34" charset="0"/>
              </a:rPr>
              <a:t>When implementing objects in an ORDBMS, what types of issues must you address?</a:t>
            </a:r>
            <a:r>
              <a:rPr lang="en-US" sz="6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92902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p>
          <a:p>
            <a:pPr marL="0" indent="0" algn="ctr">
              <a:buNone/>
            </a:pPr>
            <a:r>
              <a:rPr lang="en-US" sz="6000" b="1" dirty="0" smtClean="0"/>
              <a:t>Describe </a:t>
            </a:r>
            <a:r>
              <a:rPr lang="en-US" sz="6000" b="1" dirty="0"/>
              <a:t>the differences between an ORDBMS and an </a:t>
            </a:r>
            <a:r>
              <a:rPr lang="en-US" sz="6000" b="1" dirty="0" smtClean="0"/>
              <a:t>OODBMS</a:t>
            </a:r>
            <a:endParaRPr lang="en-US" sz="6000" b="1" dirty="0"/>
          </a:p>
        </p:txBody>
      </p:sp>
    </p:spTree>
    <p:extLst>
      <p:ext uri="{BB962C8B-B14F-4D97-AF65-F5344CB8AC3E}">
        <p14:creationId xmlns:p14="http://schemas.microsoft.com/office/powerpoint/2010/main" val="1192825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endParaRPr lang="en-US" sz="6000" b="1" dirty="0" smtClean="0"/>
          </a:p>
          <a:p>
            <a:pPr marL="0" indent="0" algn="ctr">
              <a:buNone/>
            </a:pPr>
            <a:r>
              <a:rPr lang="en-US" sz="6000" b="1" dirty="0" smtClean="0"/>
              <a:t>What are the </a:t>
            </a:r>
            <a:r>
              <a:rPr lang="en-US" sz="6000" b="1" dirty="0"/>
              <a:t>advantages of using an ORDBMS over an </a:t>
            </a:r>
            <a:r>
              <a:rPr lang="en-US" sz="6000" b="1" dirty="0" smtClean="0"/>
              <a:t>OODBMS</a:t>
            </a:r>
            <a:r>
              <a:rPr lang="en-US" sz="6000" b="1" dirty="0"/>
              <a:t>?</a:t>
            </a:r>
          </a:p>
        </p:txBody>
      </p:sp>
    </p:spTree>
    <p:extLst>
      <p:ext uri="{BB962C8B-B14F-4D97-AF65-F5344CB8AC3E}">
        <p14:creationId xmlns:p14="http://schemas.microsoft.com/office/powerpoint/2010/main" val="2648279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2399" y="-152400"/>
            <a:ext cx="9296399" cy="15684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Optimizing RDBMS-Based Object Storage</a:t>
            </a:r>
          </a:p>
        </p:txBody>
      </p:sp>
      <p:sp>
        <p:nvSpPr>
          <p:cNvPr id="28675" name="Content Placeholder 1"/>
          <p:cNvSpPr>
            <a:spLocks noGrp="1"/>
          </p:cNvSpPr>
          <p:nvPr>
            <p:ph idx="1"/>
          </p:nvPr>
        </p:nvSpPr>
        <p:spPr>
          <a:xfrm>
            <a:off x="0" y="1295400"/>
            <a:ext cx="9220199" cy="4953000"/>
          </a:xfrm>
        </p:spPr>
        <p:txBody>
          <a:bodyPr/>
          <a:lstStyle/>
          <a:p>
            <a:pPr eaLnBrk="1" hangingPunct="1"/>
            <a:r>
              <a:rPr lang="en-US" altLang="en-US" sz="3600" b="1" dirty="0" smtClean="0">
                <a:latin typeface="Times New Roman" panose="02020603050405020304" pitchFamily="18" charset="0"/>
                <a:cs typeface="Times New Roman" panose="02020603050405020304" pitchFamily="18" charset="0"/>
              </a:rPr>
              <a:t>Primary (often conflicting) dimensions:</a:t>
            </a:r>
          </a:p>
          <a:p>
            <a:pPr lvl="1" eaLnBrk="1" hangingPunct="1"/>
            <a:r>
              <a:rPr lang="en-US" altLang="en-US" sz="3200" b="1" dirty="0" smtClean="0">
                <a:latin typeface="Times New Roman" panose="02020603050405020304" pitchFamily="18" charset="0"/>
                <a:cs typeface="Times New Roman" panose="02020603050405020304" pitchFamily="18" charset="0"/>
              </a:rPr>
              <a:t>Improve storage efficiency</a:t>
            </a:r>
          </a:p>
          <a:p>
            <a:pPr lvl="2" eaLnBrk="1" hangingPunct="1"/>
            <a:r>
              <a:rPr lang="en-US" altLang="en-US" sz="2800" b="1" dirty="0" smtClean="0">
                <a:latin typeface="Times New Roman" panose="02020603050405020304" pitchFamily="18" charset="0"/>
                <a:cs typeface="Times New Roman" panose="02020603050405020304" pitchFamily="18" charset="0"/>
              </a:rPr>
              <a:t>Normalize the tables</a:t>
            </a:r>
          </a:p>
          <a:p>
            <a:pPr lvl="2" eaLnBrk="1" hangingPunct="1"/>
            <a:r>
              <a:rPr lang="en-US" altLang="en-US" sz="2800" b="1" dirty="0" smtClean="0">
                <a:latin typeface="Times New Roman" panose="02020603050405020304" pitchFamily="18" charset="0"/>
                <a:cs typeface="Times New Roman" panose="02020603050405020304" pitchFamily="18" charset="0"/>
              </a:rPr>
              <a:t>Reduce redundant data and the occurrence of null values</a:t>
            </a:r>
          </a:p>
          <a:p>
            <a:pPr lvl="1" eaLnBrk="1" hangingPunct="1"/>
            <a:r>
              <a:rPr lang="en-US" altLang="en-US" sz="3200" b="1" dirty="0" smtClean="0">
                <a:latin typeface="Times New Roman" panose="02020603050405020304" pitchFamily="18" charset="0"/>
                <a:cs typeface="Times New Roman" panose="02020603050405020304" pitchFamily="18" charset="0"/>
              </a:rPr>
              <a:t>Improve speed of access</a:t>
            </a:r>
          </a:p>
          <a:p>
            <a:pPr lvl="2" eaLnBrk="1" hangingPunct="1"/>
            <a:r>
              <a:rPr lang="en-US" altLang="en-US" sz="2800" b="1" dirty="0" smtClean="0">
                <a:latin typeface="Times New Roman" panose="02020603050405020304" pitchFamily="18" charset="0"/>
                <a:cs typeface="Times New Roman" panose="02020603050405020304" pitchFamily="18" charset="0"/>
              </a:rPr>
              <a:t>De-normalize some tables to reduce processing time</a:t>
            </a:r>
          </a:p>
          <a:p>
            <a:pPr lvl="2" eaLnBrk="1" hangingPunct="1"/>
            <a:r>
              <a:rPr lang="en-US" altLang="en-US" sz="2800" b="1" dirty="0" smtClean="0">
                <a:latin typeface="Times New Roman" panose="02020603050405020304" pitchFamily="18" charset="0"/>
                <a:cs typeface="Times New Roman" panose="02020603050405020304" pitchFamily="18" charset="0"/>
              </a:rPr>
              <a:t>Place similar records together (clustering)</a:t>
            </a:r>
          </a:p>
          <a:p>
            <a:pPr lvl="2" eaLnBrk="1" hangingPunct="1"/>
            <a:r>
              <a:rPr lang="en-US" altLang="en-US" sz="2800" b="1" dirty="0" smtClean="0">
                <a:latin typeface="Times New Roman" panose="02020603050405020304" pitchFamily="18" charset="0"/>
                <a:cs typeface="Times New Roman" panose="02020603050405020304" pitchFamily="18" charset="0"/>
              </a:rPr>
              <a:t>Add indexes to quickly locate records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457200" y="152400"/>
            <a:ext cx="8534399" cy="5791199"/>
          </a:xfrm>
        </p:spPr>
        <p:txBody>
          <a:bodyPr/>
          <a:lstStyle/>
          <a:p>
            <a:pPr marL="0" lvl="0" indent="0" algn="ctr">
              <a:buNone/>
            </a:pPr>
            <a:endParaRPr lang="en-US" sz="6000" b="1" dirty="0" smtClean="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How </a:t>
            </a:r>
            <a:r>
              <a:rPr lang="en-US" sz="6000" b="1" dirty="0">
                <a:latin typeface="Arial" panose="020B0604020202020204" pitchFamily="34" charset="0"/>
                <a:cs typeface="Arial" panose="020B0604020202020204" pitchFamily="34" charset="0"/>
              </a:rPr>
              <a:t>do you optimize a relational database?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9425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F342AADB-AF78-4F1A-95BC-8B223319416C}" type="slidenum">
              <a:rPr lang="en-US" altLang="en-US" sz="1400" smtClean="0">
                <a:solidFill>
                  <a:schemeClr val="bg1"/>
                </a:solidFill>
              </a:rPr>
              <a:pPr>
                <a:spcBef>
                  <a:spcPct val="0"/>
                </a:spcBef>
                <a:buClrTx/>
                <a:buFontTx/>
                <a:buNone/>
              </a:pPr>
              <a:t>47</a:t>
            </a:fld>
            <a:endParaRPr lang="en-US" altLang="en-US" sz="1400" smtClean="0">
              <a:solidFill>
                <a:schemeClr val="bg1"/>
              </a:solidFill>
            </a:endParaRPr>
          </a:p>
        </p:txBody>
      </p:sp>
      <p:sp>
        <p:nvSpPr>
          <p:cNvPr id="164867" name="Rectangle 2"/>
          <p:cNvSpPr>
            <a:spLocks noGrp="1" noChangeArrowheads="1"/>
          </p:cNvSpPr>
          <p:nvPr>
            <p:ph type="title"/>
          </p:nvPr>
        </p:nvSpPr>
        <p:spPr>
          <a:xfrm>
            <a:off x="685800" y="1"/>
            <a:ext cx="8042275" cy="685799"/>
          </a:xfrm>
        </p:spPr>
        <p:txBody>
          <a:bodyPr/>
          <a:lstStyle/>
          <a:p>
            <a:pPr eaLnBrk="1" hangingPunct="1"/>
            <a:r>
              <a:rPr lang="en-US" altLang="en-US" b="1" dirty="0" smtClean="0"/>
              <a:t>Normalization: 1NF, 2NF, 3NF</a:t>
            </a:r>
          </a:p>
        </p:txBody>
      </p:sp>
      <p:sp>
        <p:nvSpPr>
          <p:cNvPr id="164868" name="Rectangle 3"/>
          <p:cNvSpPr>
            <a:spLocks noGrp="1" noChangeArrowheads="1"/>
          </p:cNvSpPr>
          <p:nvPr>
            <p:ph type="body" idx="1"/>
          </p:nvPr>
        </p:nvSpPr>
        <p:spPr>
          <a:xfrm>
            <a:off x="-228600" y="685800"/>
            <a:ext cx="9525000" cy="5954713"/>
          </a:xfrm>
        </p:spPr>
        <p:txBody>
          <a:bodyPr/>
          <a:lstStyle/>
          <a:p>
            <a:pPr eaLnBrk="1" hangingPunct="1">
              <a:lnSpc>
                <a:spcPct val="95000"/>
              </a:lnSpc>
              <a:buFontTx/>
              <a:buNone/>
            </a:pPr>
            <a:r>
              <a:rPr lang="en-US" altLang="en-US" sz="2100" b="1" dirty="0" smtClean="0"/>
              <a:t>	</a:t>
            </a:r>
            <a:r>
              <a:rPr lang="en-US" altLang="en-US" b="1" dirty="0" smtClean="0"/>
              <a:t>First normal form (1NF)</a:t>
            </a:r>
            <a:r>
              <a:rPr lang="en-US" altLang="en-US" dirty="0" smtClean="0"/>
              <a:t> – entity whose attributes have no more than one value for a single instance of that entity</a:t>
            </a:r>
          </a:p>
          <a:p>
            <a:pPr lvl="1" eaLnBrk="1" hangingPunct="1">
              <a:lnSpc>
                <a:spcPct val="95000"/>
              </a:lnSpc>
            </a:pPr>
            <a:r>
              <a:rPr lang="en-US" altLang="en-US" sz="2400" dirty="0" smtClean="0"/>
              <a:t>Any attributes that can have multiple values actually describe a separate entity, possibly an entity and relationship. </a:t>
            </a:r>
          </a:p>
          <a:p>
            <a:pPr eaLnBrk="1" hangingPunct="1">
              <a:lnSpc>
                <a:spcPct val="95000"/>
              </a:lnSpc>
              <a:spcBef>
                <a:spcPct val="60000"/>
              </a:spcBef>
              <a:buFontTx/>
              <a:buNone/>
            </a:pPr>
            <a:r>
              <a:rPr lang="en-US" altLang="en-US" b="1" dirty="0" smtClean="0"/>
              <a:t>	Second normal form (2NF)</a:t>
            </a:r>
            <a:r>
              <a:rPr lang="en-US" altLang="en-US" dirty="0" smtClean="0"/>
              <a:t> – entity whose </a:t>
            </a:r>
            <a:r>
              <a:rPr lang="en-US" altLang="en-US" dirty="0" err="1" smtClean="0"/>
              <a:t>nonprimary</a:t>
            </a:r>
            <a:r>
              <a:rPr lang="en-US" altLang="en-US" dirty="0" smtClean="0"/>
              <a:t>-key attributes are dependent on the full primary key.</a:t>
            </a:r>
          </a:p>
          <a:p>
            <a:pPr lvl="1" eaLnBrk="1" hangingPunct="1">
              <a:lnSpc>
                <a:spcPct val="95000"/>
              </a:lnSpc>
            </a:pPr>
            <a:r>
              <a:rPr lang="en-US" altLang="en-US" sz="2400" dirty="0" smtClean="0"/>
              <a:t>Any </a:t>
            </a:r>
            <a:r>
              <a:rPr lang="en-US" altLang="en-US" sz="2400" dirty="0" err="1" smtClean="0"/>
              <a:t>nonkey</a:t>
            </a:r>
            <a:r>
              <a:rPr lang="en-US" altLang="en-US" sz="2400" dirty="0" smtClean="0"/>
              <a:t> attributes dependent on only part of the primary key should be moved to entity where that partial key is the full key. May require creating a new entity and relationship on the model. </a:t>
            </a:r>
          </a:p>
          <a:p>
            <a:pPr eaLnBrk="1" hangingPunct="1">
              <a:lnSpc>
                <a:spcPct val="95000"/>
              </a:lnSpc>
              <a:spcBef>
                <a:spcPct val="60000"/>
              </a:spcBef>
              <a:buFontTx/>
              <a:buNone/>
            </a:pPr>
            <a:r>
              <a:rPr lang="en-US" altLang="en-US" b="1" dirty="0" smtClean="0"/>
              <a:t>	Third normal form (3NF)</a:t>
            </a:r>
            <a:r>
              <a:rPr lang="en-US" altLang="en-US" dirty="0" smtClean="0"/>
              <a:t> – entity whose </a:t>
            </a:r>
            <a:r>
              <a:rPr lang="en-US" altLang="en-US" dirty="0" err="1" smtClean="0"/>
              <a:t>nonprimary</a:t>
            </a:r>
            <a:r>
              <a:rPr lang="en-US" altLang="en-US" dirty="0" smtClean="0"/>
              <a:t>-key attributes are not dependent on any other non-primary key attributes. </a:t>
            </a:r>
          </a:p>
          <a:p>
            <a:pPr lvl="1" eaLnBrk="1" hangingPunct="1">
              <a:lnSpc>
                <a:spcPct val="95000"/>
              </a:lnSpc>
            </a:pPr>
            <a:r>
              <a:rPr lang="en-US" altLang="en-US" sz="2400" dirty="0" smtClean="0"/>
              <a:t>Any </a:t>
            </a:r>
            <a:r>
              <a:rPr lang="en-US" altLang="en-US" sz="2400" dirty="0" err="1" smtClean="0"/>
              <a:t>nonkey</a:t>
            </a:r>
            <a:r>
              <a:rPr lang="en-US" altLang="en-US" sz="2400" dirty="0" smtClean="0"/>
              <a:t> attributes that are dependent on other </a:t>
            </a:r>
            <a:r>
              <a:rPr lang="en-US" altLang="en-US" sz="2400" dirty="0" err="1" smtClean="0"/>
              <a:t>nonkey</a:t>
            </a:r>
            <a:r>
              <a:rPr lang="en-US" altLang="en-US" sz="2400" dirty="0" smtClean="0"/>
              <a:t> attributes must be moved or deleted. Again, new entities and relationships may have to be added to the data model.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2E5C526E-75D3-4C54-8AA7-D16154EA35E6}" type="slidenum">
              <a:rPr lang="en-US" altLang="en-US" sz="1400" smtClean="0">
                <a:solidFill>
                  <a:schemeClr val="bg1"/>
                </a:solidFill>
              </a:rPr>
              <a:pPr>
                <a:spcBef>
                  <a:spcPct val="0"/>
                </a:spcBef>
                <a:buClrTx/>
                <a:buFontTx/>
                <a:buNone/>
              </a:pPr>
              <a:t>48</a:t>
            </a:fld>
            <a:endParaRPr lang="en-US" altLang="en-US" sz="1400" smtClean="0">
              <a:solidFill>
                <a:schemeClr val="bg1"/>
              </a:solidFill>
            </a:endParaRPr>
          </a:p>
        </p:txBody>
      </p:sp>
      <p:sp>
        <p:nvSpPr>
          <p:cNvPr id="166915" name="Rectangle 2"/>
          <p:cNvSpPr>
            <a:spLocks noGrp="1" noChangeArrowheads="1"/>
          </p:cNvSpPr>
          <p:nvPr>
            <p:ph type="title"/>
          </p:nvPr>
        </p:nvSpPr>
        <p:spPr/>
        <p:txBody>
          <a:bodyPr/>
          <a:lstStyle/>
          <a:p>
            <a:pPr eaLnBrk="1" hangingPunct="1"/>
            <a:r>
              <a:rPr lang="en-US" altLang="en-US" smtClean="0"/>
              <a:t>First Normal Form Example 2</a:t>
            </a:r>
          </a:p>
        </p:txBody>
      </p:sp>
      <p:pic>
        <p:nvPicPr>
          <p:cNvPr id="166916" name="Picture 5" descr="whi74173_08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266825"/>
            <a:ext cx="50482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B432FCE5-4F2D-4EC3-95CC-23038997D1DC}" type="slidenum">
              <a:rPr lang="en-US" altLang="en-US" sz="1400" smtClean="0">
                <a:solidFill>
                  <a:schemeClr val="bg1"/>
                </a:solidFill>
              </a:rPr>
              <a:pPr>
                <a:spcBef>
                  <a:spcPct val="0"/>
                </a:spcBef>
                <a:buClrTx/>
                <a:buFontTx/>
                <a:buNone/>
              </a:pPr>
              <a:t>49</a:t>
            </a:fld>
            <a:endParaRPr lang="en-US" altLang="en-US" sz="1400" smtClean="0">
              <a:solidFill>
                <a:schemeClr val="bg1"/>
              </a:solidFill>
            </a:endParaRPr>
          </a:p>
        </p:txBody>
      </p:sp>
      <p:sp>
        <p:nvSpPr>
          <p:cNvPr id="168963" name="Rectangle 2"/>
          <p:cNvSpPr>
            <a:spLocks noGrp="1" noChangeArrowheads="1"/>
          </p:cNvSpPr>
          <p:nvPr>
            <p:ph type="title"/>
          </p:nvPr>
        </p:nvSpPr>
        <p:spPr>
          <a:xfrm>
            <a:off x="549275" y="107951"/>
            <a:ext cx="8042275" cy="654050"/>
          </a:xfrm>
        </p:spPr>
        <p:txBody>
          <a:bodyPr/>
          <a:lstStyle/>
          <a:p>
            <a:pPr eaLnBrk="1" hangingPunct="1"/>
            <a:r>
              <a:rPr lang="en-US" altLang="en-US" sz="4300" b="1" dirty="0" smtClean="0"/>
              <a:t>Second Normal Form Example 1</a:t>
            </a:r>
          </a:p>
        </p:txBody>
      </p:sp>
      <p:pic>
        <p:nvPicPr>
          <p:cNvPr id="168964" name="Picture 4" descr="whi74173_0819"/>
          <p:cNvPicPr>
            <a:picLocks noChangeAspect="1" noChangeArrowheads="1"/>
          </p:cNvPicPr>
          <p:nvPr/>
        </p:nvPicPr>
        <p:blipFill>
          <a:blip r:embed="rId3">
            <a:extLst>
              <a:ext uri="{28A0092B-C50C-407E-A947-70E740481C1C}">
                <a14:useLocalDpi xmlns:a14="http://schemas.microsoft.com/office/drawing/2010/main" val="0"/>
              </a:ext>
            </a:extLst>
          </a:blip>
          <a:srcRect b="66827"/>
          <a:stretch>
            <a:fillRect/>
          </a:stretch>
        </p:blipFill>
        <p:spPr bwMode="auto">
          <a:xfrm>
            <a:off x="152400" y="914400"/>
            <a:ext cx="89916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a:t>Explain the difference in the way Structured Query Language processes data compared to traditional programs.</a:t>
            </a:r>
          </a:p>
          <a:p>
            <a:pPr marL="0" indent="0">
              <a:buNone/>
            </a:pPr>
            <a:endParaRPr lang="en-US" dirty="0"/>
          </a:p>
        </p:txBody>
      </p:sp>
    </p:spTree>
    <p:extLst>
      <p:ext uri="{BB962C8B-B14F-4D97-AF65-F5344CB8AC3E}">
        <p14:creationId xmlns:p14="http://schemas.microsoft.com/office/powerpoint/2010/main" val="1794889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582E64DA-468F-4928-8693-446810CC5E15}" type="slidenum">
              <a:rPr lang="en-US" altLang="en-US" sz="1400" smtClean="0">
                <a:solidFill>
                  <a:schemeClr val="bg1"/>
                </a:solidFill>
              </a:rPr>
              <a:pPr>
                <a:spcBef>
                  <a:spcPct val="0"/>
                </a:spcBef>
                <a:buClrTx/>
                <a:buFontTx/>
                <a:buNone/>
              </a:pPr>
              <a:t>50</a:t>
            </a:fld>
            <a:endParaRPr lang="en-US" altLang="en-US" sz="1400" smtClean="0">
              <a:solidFill>
                <a:schemeClr val="bg1"/>
              </a:solidFill>
            </a:endParaRPr>
          </a:p>
        </p:txBody>
      </p:sp>
      <p:sp>
        <p:nvSpPr>
          <p:cNvPr id="171011" name="Rectangle 2"/>
          <p:cNvSpPr>
            <a:spLocks noGrp="1" noChangeArrowheads="1"/>
          </p:cNvSpPr>
          <p:nvPr>
            <p:ph type="title"/>
          </p:nvPr>
        </p:nvSpPr>
        <p:spPr>
          <a:xfrm>
            <a:off x="549275" y="107951"/>
            <a:ext cx="8042275" cy="654050"/>
          </a:xfrm>
        </p:spPr>
        <p:txBody>
          <a:bodyPr/>
          <a:lstStyle/>
          <a:p>
            <a:pPr eaLnBrk="1" hangingPunct="1"/>
            <a:r>
              <a:rPr lang="en-US" altLang="en-US" sz="4300" b="1" dirty="0" smtClean="0"/>
              <a:t>Second Normal Form Example 1</a:t>
            </a:r>
          </a:p>
        </p:txBody>
      </p:sp>
      <p:pic>
        <p:nvPicPr>
          <p:cNvPr id="171012" name="Picture 5" descr="whi74173_0819"/>
          <p:cNvPicPr>
            <a:picLocks noChangeAspect="1" noChangeArrowheads="1"/>
          </p:cNvPicPr>
          <p:nvPr/>
        </p:nvPicPr>
        <p:blipFill>
          <a:blip r:embed="rId3">
            <a:extLst>
              <a:ext uri="{28A0092B-C50C-407E-A947-70E740481C1C}">
                <a14:useLocalDpi xmlns:a14="http://schemas.microsoft.com/office/drawing/2010/main" val="0"/>
              </a:ext>
            </a:extLst>
          </a:blip>
          <a:srcRect b="33894"/>
          <a:stretch>
            <a:fillRect/>
          </a:stretch>
        </p:blipFill>
        <p:spPr bwMode="auto">
          <a:xfrm>
            <a:off x="-228600" y="762001"/>
            <a:ext cx="9601200" cy="563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2B102C4D-F265-40E8-BBB3-956ACA5F9BBA}" type="slidenum">
              <a:rPr lang="en-US" altLang="en-US" sz="1400" smtClean="0">
                <a:solidFill>
                  <a:schemeClr val="bg1"/>
                </a:solidFill>
              </a:rPr>
              <a:pPr>
                <a:spcBef>
                  <a:spcPct val="0"/>
                </a:spcBef>
                <a:buClrTx/>
                <a:buFontTx/>
                <a:buNone/>
              </a:pPr>
              <a:t>51</a:t>
            </a:fld>
            <a:endParaRPr lang="en-US" altLang="en-US" sz="1400" smtClean="0">
              <a:solidFill>
                <a:schemeClr val="bg1"/>
              </a:solidFill>
            </a:endParaRPr>
          </a:p>
        </p:txBody>
      </p:sp>
      <p:sp>
        <p:nvSpPr>
          <p:cNvPr id="173059" name="Rectangle 2"/>
          <p:cNvSpPr>
            <a:spLocks noGrp="1" noChangeArrowheads="1"/>
          </p:cNvSpPr>
          <p:nvPr>
            <p:ph type="title"/>
          </p:nvPr>
        </p:nvSpPr>
        <p:spPr>
          <a:xfrm>
            <a:off x="549275" y="107951"/>
            <a:ext cx="8042275" cy="730250"/>
          </a:xfrm>
        </p:spPr>
        <p:txBody>
          <a:bodyPr/>
          <a:lstStyle/>
          <a:p>
            <a:pPr eaLnBrk="1" hangingPunct="1"/>
            <a:r>
              <a:rPr lang="en-US" altLang="en-US" sz="4300" b="1" dirty="0" smtClean="0"/>
              <a:t>Second Normal Form Example 1</a:t>
            </a:r>
          </a:p>
        </p:txBody>
      </p:sp>
      <p:pic>
        <p:nvPicPr>
          <p:cNvPr id="173060" name="Picture 4" descr="whi74173_0819"/>
          <p:cNvPicPr>
            <a:picLocks noChangeAspect="1" noChangeArrowheads="1"/>
          </p:cNvPicPr>
          <p:nvPr/>
        </p:nvPicPr>
        <p:blipFill>
          <a:blip r:embed="rId3">
            <a:extLst>
              <a:ext uri="{28A0092B-C50C-407E-A947-70E740481C1C}">
                <a14:useLocalDpi xmlns:a14="http://schemas.microsoft.com/office/drawing/2010/main" val="0"/>
              </a:ext>
            </a:extLst>
          </a:blip>
          <a:srcRect t="39903"/>
          <a:stretch>
            <a:fillRect/>
          </a:stretch>
        </p:blipFill>
        <p:spPr bwMode="auto">
          <a:xfrm>
            <a:off x="0" y="715018"/>
            <a:ext cx="8915400" cy="556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96BFB370-C2F2-4A4D-8E8A-A1215E2272FA}" type="slidenum">
              <a:rPr lang="en-US" altLang="en-US" sz="1400" smtClean="0">
                <a:solidFill>
                  <a:schemeClr val="bg1"/>
                </a:solidFill>
              </a:rPr>
              <a:pPr>
                <a:spcBef>
                  <a:spcPct val="0"/>
                </a:spcBef>
                <a:buClrTx/>
                <a:buFontTx/>
                <a:buNone/>
              </a:pPr>
              <a:t>52</a:t>
            </a:fld>
            <a:endParaRPr lang="en-US" altLang="en-US" sz="1400" smtClean="0">
              <a:solidFill>
                <a:schemeClr val="bg1"/>
              </a:solidFill>
            </a:endParaRPr>
          </a:p>
        </p:txBody>
      </p:sp>
      <p:sp>
        <p:nvSpPr>
          <p:cNvPr id="175107" name="Rectangle 2"/>
          <p:cNvSpPr>
            <a:spLocks noGrp="1" noChangeArrowheads="1"/>
          </p:cNvSpPr>
          <p:nvPr>
            <p:ph type="title"/>
          </p:nvPr>
        </p:nvSpPr>
        <p:spPr>
          <a:xfrm>
            <a:off x="-533400" y="0"/>
            <a:ext cx="9677399" cy="914400"/>
          </a:xfrm>
          <a:noFill/>
        </p:spPr>
        <p:txBody>
          <a:bodyPr/>
          <a:lstStyle/>
          <a:p>
            <a:pPr eaLnBrk="1" hangingPunct="1"/>
            <a:r>
              <a:rPr lang="en-US" altLang="en-US" b="1" dirty="0" smtClean="0"/>
              <a:t>Third Normal Form Example 1</a:t>
            </a:r>
          </a:p>
        </p:txBody>
      </p:sp>
      <p:sp>
        <p:nvSpPr>
          <p:cNvPr id="175108" name="Text Box 3"/>
          <p:cNvSpPr txBox="1">
            <a:spLocks noChangeArrowheads="1"/>
          </p:cNvSpPr>
          <p:nvPr/>
        </p:nvSpPr>
        <p:spPr bwMode="auto">
          <a:xfrm>
            <a:off x="0" y="9144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3600" b="1" dirty="0"/>
              <a:t>Derived attribute </a:t>
            </a:r>
            <a:r>
              <a:rPr lang="en-US" altLang="en-US" sz="3600" dirty="0"/>
              <a:t>– an attribute whose value can be calculated from other attributes or derived from the values of other attributes.</a:t>
            </a:r>
          </a:p>
        </p:txBody>
      </p:sp>
      <p:pic>
        <p:nvPicPr>
          <p:cNvPr id="175109" name="Picture 6" descr="whi74173_08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80" y="3200400"/>
            <a:ext cx="9287780" cy="266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8-</a:t>
            </a:r>
            <a:fld id="{7A44E39E-4B74-47D8-ACFD-8216E89CCFD5}" type="slidenum">
              <a:rPr lang="en-US" altLang="en-US" sz="1400" smtClean="0">
                <a:solidFill>
                  <a:schemeClr val="bg1"/>
                </a:solidFill>
              </a:rPr>
              <a:pPr>
                <a:spcBef>
                  <a:spcPct val="0"/>
                </a:spcBef>
                <a:buClrTx/>
                <a:buFontTx/>
                <a:buNone/>
              </a:pPr>
              <a:t>53</a:t>
            </a:fld>
            <a:endParaRPr lang="en-US" altLang="en-US" sz="1400" smtClean="0">
              <a:solidFill>
                <a:schemeClr val="bg1"/>
              </a:solidFill>
            </a:endParaRPr>
          </a:p>
        </p:txBody>
      </p:sp>
      <p:sp>
        <p:nvSpPr>
          <p:cNvPr id="177155" name="Rectangle 2"/>
          <p:cNvSpPr>
            <a:spLocks noGrp="1" noChangeArrowheads="1"/>
          </p:cNvSpPr>
          <p:nvPr>
            <p:ph type="title"/>
          </p:nvPr>
        </p:nvSpPr>
        <p:spPr>
          <a:xfrm>
            <a:off x="549275" y="107951"/>
            <a:ext cx="8042275" cy="577850"/>
          </a:xfrm>
        </p:spPr>
        <p:txBody>
          <a:bodyPr/>
          <a:lstStyle/>
          <a:p>
            <a:pPr eaLnBrk="1" hangingPunct="1"/>
            <a:r>
              <a:rPr lang="en-US" altLang="en-US" b="1" dirty="0" smtClean="0"/>
              <a:t>Third Normal Form Example 2</a:t>
            </a:r>
          </a:p>
        </p:txBody>
      </p:sp>
      <p:sp>
        <p:nvSpPr>
          <p:cNvPr id="177156" name="Text Box 4"/>
          <p:cNvSpPr txBox="1">
            <a:spLocks noChangeArrowheads="1"/>
          </p:cNvSpPr>
          <p:nvPr/>
        </p:nvSpPr>
        <p:spPr bwMode="auto">
          <a:xfrm>
            <a:off x="34925" y="533401"/>
            <a:ext cx="476567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4000" b="1" dirty="0"/>
              <a:t>Transitive dependency </a:t>
            </a:r>
            <a:r>
              <a:rPr lang="en-US" altLang="en-US" sz="4000" dirty="0"/>
              <a:t>– when the value of a </a:t>
            </a:r>
            <a:r>
              <a:rPr lang="en-US" altLang="en-US" sz="4000" dirty="0" err="1"/>
              <a:t>nonkey</a:t>
            </a:r>
            <a:r>
              <a:rPr lang="en-US" altLang="en-US" sz="4000" dirty="0"/>
              <a:t> attribute is dependent on the value of another </a:t>
            </a:r>
            <a:r>
              <a:rPr lang="en-US" altLang="en-US" sz="4000" dirty="0" err="1"/>
              <a:t>nonkey</a:t>
            </a:r>
            <a:r>
              <a:rPr lang="en-US" altLang="en-US" sz="4000" dirty="0"/>
              <a:t> attribute other than by derivation.</a:t>
            </a:r>
          </a:p>
        </p:txBody>
      </p:sp>
      <p:pic>
        <p:nvPicPr>
          <p:cNvPr id="177157" name="Picture 6" descr="whi74173_0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533401"/>
            <a:ext cx="4191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latin typeface="Arial" panose="020B0604020202020204" pitchFamily="34" charset="0"/>
              <a:cs typeface="Arial" panose="020B0604020202020204" pitchFamily="34" charset="0"/>
            </a:endParaRPr>
          </a:p>
          <a:p>
            <a:pPr marL="0" indent="0" algn="ctr" eaLnBrk="1" hangingPunct="1">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the purpose of normalization?</a:t>
            </a:r>
            <a:r>
              <a:rPr lang="en-US" sz="6000" dirty="0">
                <a:latin typeface="Arial" panose="020B0604020202020204" pitchFamily="34" charset="0"/>
                <a:cs typeface="Arial" panose="020B0604020202020204" pitchFamily="34" charset="0"/>
              </a:rPr>
              <a:t>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8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49275" y="107951"/>
            <a:ext cx="8042275" cy="730250"/>
          </a:xfrm>
        </p:spPr>
        <p:txBody>
          <a:bodyPr/>
          <a:lstStyle/>
          <a:p>
            <a:pPr eaLnBrk="1" hangingPunct="1"/>
            <a:r>
              <a:rPr lang="en-US" altLang="en-US" b="1" i="1" dirty="0" smtClean="0">
                <a:latin typeface="Times New Roman" panose="02020603050405020304" pitchFamily="18" charset="0"/>
                <a:cs typeface="Times New Roman" panose="02020603050405020304" pitchFamily="18" charset="0"/>
              </a:rPr>
              <a:t>Optimizing Data Access Speed</a:t>
            </a:r>
          </a:p>
        </p:txBody>
      </p:sp>
      <p:sp>
        <p:nvSpPr>
          <p:cNvPr id="31747" name="Content Placeholder 2"/>
          <p:cNvSpPr>
            <a:spLocks noGrp="1"/>
          </p:cNvSpPr>
          <p:nvPr>
            <p:ph idx="1"/>
          </p:nvPr>
        </p:nvSpPr>
        <p:spPr>
          <a:xfrm>
            <a:off x="0" y="838201"/>
            <a:ext cx="8991600" cy="5410199"/>
          </a:xfrm>
        </p:spPr>
        <p:txBody>
          <a:bodyPr/>
          <a:lstStyle/>
          <a:p>
            <a:pPr eaLnBrk="1" hangingPunct="1"/>
            <a:r>
              <a:rPr lang="en-US" altLang="en-US" sz="3600" b="1" dirty="0" smtClean="0">
                <a:latin typeface="Times New Roman" panose="02020603050405020304" pitchFamily="18" charset="0"/>
                <a:cs typeface="Times New Roman" panose="02020603050405020304" pitchFamily="18" charset="0"/>
              </a:rPr>
              <a:t>De-normalization</a:t>
            </a:r>
          </a:p>
          <a:p>
            <a:pPr lvl="1" eaLnBrk="1" hangingPunct="1"/>
            <a:r>
              <a:rPr lang="en-US" altLang="en-US" sz="3200" b="1" dirty="0" smtClean="0">
                <a:latin typeface="Times New Roman" panose="02020603050405020304" pitchFamily="18" charset="0"/>
                <a:cs typeface="Times New Roman" panose="02020603050405020304" pitchFamily="18" charset="0"/>
              </a:rPr>
              <a:t>Table joins require processing</a:t>
            </a:r>
          </a:p>
          <a:p>
            <a:pPr lvl="1" eaLnBrk="1" hangingPunct="1"/>
            <a:r>
              <a:rPr lang="en-US" altLang="en-US" sz="3200" b="1" dirty="0" smtClean="0">
                <a:latin typeface="Times New Roman" panose="02020603050405020304" pitchFamily="18" charset="0"/>
                <a:cs typeface="Times New Roman" panose="02020603050405020304" pitchFamily="18" charset="0"/>
              </a:rPr>
              <a:t>Add some data to a table to reduce the number of joins required (Increases data retrieval speed)</a:t>
            </a:r>
          </a:p>
          <a:p>
            <a:pPr lvl="1" eaLnBrk="1" hangingPunct="1"/>
            <a:r>
              <a:rPr lang="en-US" altLang="en-US" sz="3200" b="1" dirty="0" smtClean="0">
                <a:latin typeface="Times New Roman" panose="02020603050405020304" pitchFamily="18" charset="0"/>
                <a:cs typeface="Times New Roman" panose="02020603050405020304" pitchFamily="18" charset="0"/>
              </a:rPr>
              <a:t>Creates redundancy and should be used sparingly</a:t>
            </a:r>
          </a:p>
          <a:p>
            <a:pPr eaLnBrk="1" hangingPunct="1"/>
            <a:r>
              <a:rPr lang="en-US" altLang="en-US" sz="3600" b="1" dirty="0" smtClean="0">
                <a:latin typeface="Times New Roman" panose="02020603050405020304" pitchFamily="18" charset="0"/>
                <a:cs typeface="Times New Roman" panose="02020603050405020304" pitchFamily="18" charset="0"/>
              </a:rPr>
              <a:t>Clustering </a:t>
            </a:r>
          </a:p>
          <a:p>
            <a:pPr lvl="1" eaLnBrk="1" hangingPunct="1"/>
            <a:r>
              <a:rPr lang="en-US" altLang="en-US" sz="3200" b="1" dirty="0" smtClean="0">
                <a:latin typeface="Times New Roman" panose="02020603050405020304" pitchFamily="18" charset="0"/>
                <a:cs typeface="Times New Roman" panose="02020603050405020304" pitchFamily="18" charset="0"/>
              </a:rPr>
              <a:t>Place similar records close together on the disk </a:t>
            </a:r>
          </a:p>
          <a:p>
            <a:pPr lvl="1" eaLnBrk="1" hangingPunct="1"/>
            <a:r>
              <a:rPr lang="en-US" altLang="en-US" sz="3200" b="1" dirty="0" smtClean="0">
                <a:latin typeface="Times New Roman" panose="02020603050405020304" pitchFamily="18" charset="0"/>
                <a:cs typeface="Times New Roman" panose="02020603050405020304" pitchFamily="18" charset="0"/>
              </a:rPr>
              <a:t>Reduces the time needed to access the disk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4636"/>
            <a:ext cx="9753599" cy="806450"/>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Optimizing Data Access Speed (cont.)</a:t>
            </a:r>
          </a:p>
        </p:txBody>
      </p:sp>
      <p:sp>
        <p:nvSpPr>
          <p:cNvPr id="32771" name="Content Placeholder 2"/>
          <p:cNvSpPr>
            <a:spLocks noGrp="1"/>
          </p:cNvSpPr>
          <p:nvPr>
            <p:ph idx="1"/>
          </p:nvPr>
        </p:nvSpPr>
        <p:spPr>
          <a:xfrm>
            <a:off x="76200" y="990600"/>
            <a:ext cx="9067799" cy="5181600"/>
          </a:xfrm>
        </p:spPr>
        <p:txBody>
          <a:bodyPr/>
          <a:lstStyle/>
          <a:p>
            <a:pPr marL="0" indent="0" eaLnBrk="1" hangingPunct="1">
              <a:buNone/>
            </a:pPr>
            <a:r>
              <a:rPr lang="en-US" altLang="en-US" sz="2800" b="1" dirty="0" smtClean="0">
                <a:latin typeface="Times New Roman" panose="02020603050405020304" pitchFamily="18" charset="0"/>
                <a:cs typeface="Times New Roman" panose="02020603050405020304" pitchFamily="18" charset="0"/>
              </a:rPr>
              <a:t>Indexing</a:t>
            </a:r>
          </a:p>
          <a:p>
            <a:pPr lvl="1" eaLnBrk="1" hangingPunct="1"/>
            <a:r>
              <a:rPr lang="en-US" altLang="en-US" sz="2400" b="1" dirty="0" smtClean="0">
                <a:latin typeface="Times New Roman" panose="02020603050405020304" pitchFamily="18" charset="0"/>
                <a:cs typeface="Times New Roman" panose="02020603050405020304" pitchFamily="18" charset="0"/>
              </a:rPr>
              <a:t>A small file with attribute values and a pointer to the record on the disk</a:t>
            </a:r>
          </a:p>
          <a:p>
            <a:pPr lvl="1" eaLnBrk="1" hangingPunct="1"/>
            <a:r>
              <a:rPr lang="en-US" altLang="en-US" sz="2400" b="1" dirty="0" smtClean="0">
                <a:latin typeface="Times New Roman" panose="02020603050405020304" pitchFamily="18" charset="0"/>
                <a:cs typeface="Times New Roman" panose="02020603050405020304" pitchFamily="18" charset="0"/>
              </a:rPr>
              <a:t>Search the index file for an entry, then go to the disk to retrieve the record</a:t>
            </a:r>
          </a:p>
          <a:p>
            <a:pPr lvl="1" eaLnBrk="1" hangingPunct="1"/>
            <a:r>
              <a:rPr lang="en-US" altLang="en-US" sz="2400" b="1" dirty="0" smtClean="0">
                <a:latin typeface="Times New Roman" panose="02020603050405020304" pitchFamily="18" charset="0"/>
                <a:cs typeface="Times New Roman" panose="02020603050405020304" pitchFamily="18" charset="0"/>
              </a:rPr>
              <a:t>Accessing a file in memory is much faster than searching a disk</a:t>
            </a:r>
          </a:p>
          <a:p>
            <a:pPr marL="349250" lvl="1" indent="0" eaLnBrk="1" hangingPunct="1">
              <a:buNone/>
            </a:pPr>
            <a:endParaRPr lang="en-US" altLang="en-US"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39167" t="48449" r="29286" b="40476"/>
          <a:stretch/>
        </p:blipFill>
        <p:spPr>
          <a:xfrm>
            <a:off x="136271" y="3962400"/>
            <a:ext cx="8884920" cy="25146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0241"/>
            <a:ext cx="9829799" cy="757959"/>
          </a:xfrm>
        </p:spPr>
        <p:txBody>
          <a:bodyPr/>
          <a:lstStyle/>
          <a:p>
            <a:r>
              <a:rPr lang="en-US" altLang="en-US" b="1" dirty="0" smtClean="0">
                <a:latin typeface="Times New Roman" panose="02020603050405020304" pitchFamily="18" charset="0"/>
                <a:cs typeface="Times New Roman" panose="02020603050405020304" pitchFamily="18" charset="0"/>
              </a:rPr>
              <a:t>Optimizing Data Access Storage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990600"/>
            <a:ext cx="5334000" cy="4876800"/>
          </a:xfrm>
        </p:spPr>
        <p:txBody>
          <a:bodyPr/>
          <a:lstStyle/>
          <a:p>
            <a:pPr lvl="0" eaLnBrk="1" hangingPunct="1"/>
            <a:r>
              <a:rPr lang="en-US" altLang="en-US" sz="3600" b="1" dirty="0">
                <a:latin typeface="Times New Roman" panose="02020603050405020304" pitchFamily="18" charset="0"/>
                <a:cs typeface="Times New Roman" panose="02020603050405020304" pitchFamily="18" charset="0"/>
              </a:rPr>
              <a:t>Estimating Data Storage Size</a:t>
            </a:r>
          </a:p>
          <a:p>
            <a:pPr lvl="1" eaLnBrk="1" hangingPunct="1"/>
            <a:r>
              <a:rPr lang="en-US" altLang="en-US" sz="3200" b="1" dirty="0">
                <a:latin typeface="Times New Roman" panose="02020603050405020304" pitchFamily="18" charset="0"/>
                <a:cs typeface="Times New Roman" panose="02020603050405020304" pitchFamily="18" charset="0"/>
              </a:rPr>
              <a:t>Use </a:t>
            </a:r>
            <a:r>
              <a:rPr lang="en-US" altLang="en-US" sz="3200" b="1" dirty="0" err="1">
                <a:latin typeface="Times New Roman" panose="02020603050405020304" pitchFamily="18" charset="0"/>
                <a:cs typeface="Times New Roman" panose="02020603050405020304" pitchFamily="18" charset="0"/>
              </a:rPr>
              <a:t>volumetrics</a:t>
            </a:r>
            <a:r>
              <a:rPr lang="en-US" altLang="en-US" sz="3200" b="1" dirty="0">
                <a:latin typeface="Times New Roman" panose="02020603050405020304" pitchFamily="18" charset="0"/>
                <a:cs typeface="Times New Roman" panose="02020603050405020304" pitchFamily="18" charset="0"/>
              </a:rPr>
              <a:t> to estimate </a:t>
            </a:r>
            <a:r>
              <a:rPr lang="en-US" altLang="en-US" sz="3200" b="1" dirty="0" smtClean="0">
                <a:latin typeface="Times New Roman" panose="02020603050405020304" pitchFamily="18" charset="0"/>
                <a:cs typeface="Times New Roman" panose="02020603050405020304" pitchFamily="18" charset="0"/>
              </a:rPr>
              <a:t>amount of </a:t>
            </a:r>
            <a:r>
              <a:rPr lang="en-US" altLang="en-US" sz="3200" b="1" dirty="0">
                <a:latin typeface="Times New Roman" panose="02020603050405020304" pitchFamily="18" charset="0"/>
                <a:cs typeface="Times New Roman" panose="02020603050405020304" pitchFamily="18" charset="0"/>
              </a:rPr>
              <a:t>raw data + overhead requirements</a:t>
            </a:r>
          </a:p>
          <a:p>
            <a:pPr lvl="1" eaLnBrk="1" hangingPunct="1"/>
            <a:r>
              <a:rPr lang="en-US" altLang="en-US" sz="3200" b="1" dirty="0">
                <a:latin typeface="Times New Roman" panose="02020603050405020304" pitchFamily="18" charset="0"/>
                <a:cs typeface="Times New Roman" panose="02020603050405020304" pitchFamily="18" charset="0"/>
              </a:rPr>
              <a:t>This helps determine the necessary </a:t>
            </a:r>
            <a:r>
              <a:rPr lang="en-US" altLang="en-US" sz="3200" b="1" dirty="0" smtClean="0">
                <a:latin typeface="Times New Roman" panose="02020603050405020304" pitchFamily="18" charset="0"/>
                <a:cs typeface="Times New Roman" panose="02020603050405020304" pitchFamily="18" charset="0"/>
              </a:rPr>
              <a:t>hardware </a:t>
            </a:r>
            <a:r>
              <a:rPr lang="en-US" altLang="en-US" sz="3200" b="1" dirty="0">
                <a:latin typeface="Times New Roman" panose="02020603050405020304" pitchFamily="18" charset="0"/>
                <a:cs typeface="Times New Roman" panose="02020603050405020304" pitchFamily="18" charset="0"/>
              </a:rPr>
              <a:t>capacity</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40000" t="50000" r="45834" b="15891"/>
          <a:stretch/>
        </p:blipFill>
        <p:spPr>
          <a:xfrm>
            <a:off x="4866231" y="838200"/>
            <a:ext cx="4121728" cy="5334000"/>
          </a:xfrm>
          <a:prstGeom prst="rect">
            <a:avLst/>
          </a:prstGeom>
        </p:spPr>
      </p:pic>
    </p:spTree>
    <p:extLst>
      <p:ext uri="{BB962C8B-B14F-4D97-AF65-F5344CB8AC3E}">
        <p14:creationId xmlns:p14="http://schemas.microsoft.com/office/powerpoint/2010/main" val="1141684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endParaRPr lang="en-US" sz="6188" dirty="0"/>
          </a:p>
          <a:p>
            <a:pPr marL="0" indent="0" algn="ctr">
              <a:buNone/>
            </a:pPr>
            <a:r>
              <a:rPr lang="en-US" sz="6600" b="1" dirty="0"/>
              <a:t>Explain the term </a:t>
            </a:r>
            <a:r>
              <a:rPr lang="en-US" sz="6600" b="1" dirty="0" err="1"/>
              <a:t>denormalization</a:t>
            </a:r>
            <a:r>
              <a:rPr lang="en-US" sz="6188" dirty="0"/>
              <a:t>. </a:t>
            </a:r>
          </a:p>
        </p:txBody>
      </p:sp>
    </p:spTree>
    <p:extLst>
      <p:ext uri="{BB962C8B-B14F-4D97-AF65-F5344CB8AC3E}">
        <p14:creationId xmlns:p14="http://schemas.microsoft.com/office/powerpoint/2010/main" val="4000286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algn="ctr">
              <a:buNone/>
            </a:pPr>
            <a:r>
              <a:rPr lang="en-US" sz="7200" b="1" dirty="0" smtClean="0">
                <a:solidFill>
                  <a:schemeClr val="tx1"/>
                </a:solidFill>
                <a:latin typeface="Arial" panose="020B0604020202020204" pitchFamily="34" charset="0"/>
                <a:cs typeface="Arial" panose="020B0604020202020204" pitchFamily="34" charset="0"/>
              </a:rPr>
              <a:t>What </a:t>
            </a:r>
            <a:r>
              <a:rPr lang="en-US" sz="7200" b="1" dirty="0">
                <a:solidFill>
                  <a:schemeClr val="tx1"/>
                </a:solidFill>
                <a:latin typeface="Arial" panose="020B0604020202020204" pitchFamily="34" charset="0"/>
                <a:cs typeface="Arial" panose="020B0604020202020204" pitchFamily="34" charset="0"/>
              </a:rPr>
              <a:t>are some situations that can be good candidates for </a:t>
            </a:r>
            <a:r>
              <a:rPr lang="en-US" sz="7200" b="1" dirty="0" err="1" smtClean="0">
                <a:solidFill>
                  <a:schemeClr val="tx1"/>
                </a:solidFill>
                <a:latin typeface="Arial" panose="020B0604020202020204" pitchFamily="34" charset="0"/>
                <a:cs typeface="Arial" panose="020B0604020202020204" pitchFamily="34" charset="0"/>
              </a:rPr>
              <a:t>denormalization</a:t>
            </a:r>
            <a:r>
              <a:rPr lang="en-US" sz="7200" b="1" dirty="0">
                <a:solidFill>
                  <a:schemeClr val="tx1"/>
                </a:solidFill>
                <a:latin typeface="Arial" panose="020B0604020202020204" pitchFamily="34" charset="0"/>
                <a:cs typeface="Arial" panose="020B0604020202020204" pitchFamily="34" charset="0"/>
              </a:rPr>
              <a:t>?</a:t>
            </a:r>
            <a:r>
              <a:rPr lang="en-US" sz="7200" dirty="0" smtClean="0">
                <a:solidFill>
                  <a:schemeClr val="tx1"/>
                </a:solidFill>
                <a:latin typeface="Arial" panose="020B0604020202020204" pitchFamily="34" charset="0"/>
                <a:cs typeface="Arial" panose="020B0604020202020204" pitchFamily="34" charset="0"/>
              </a:rPr>
              <a:t> </a:t>
            </a:r>
            <a:endParaRPr lang="en-US" sz="7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905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eaLnBrk="1" hangingPunct="1">
              <a:buNone/>
            </a:pPr>
            <a:endParaRPr lang="en-US" sz="6000" b="1" dirty="0" smtClean="0"/>
          </a:p>
          <a:p>
            <a:pPr marL="0" indent="0" eaLnBrk="1" hangingPunct="1">
              <a:buNone/>
            </a:pPr>
            <a:r>
              <a:rPr lang="en-US" sz="6000" b="1" dirty="0" smtClean="0"/>
              <a:t>What are the </a:t>
            </a:r>
            <a:r>
              <a:rPr lang="en-US" sz="6000" b="1" dirty="0"/>
              <a:t>four main types of  object-persistence </a:t>
            </a:r>
            <a:r>
              <a:rPr lang="en-US" sz="6000" b="1" dirty="0" smtClean="0"/>
              <a:t>formats</a:t>
            </a:r>
            <a:r>
              <a:rPr lang="en-US" sz="6000" b="1" dirty="0"/>
              <a:t>?</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529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endParaRPr lang="en-US" sz="6000" b="1" dirty="0"/>
          </a:p>
          <a:p>
            <a:pPr marL="0" indent="0" algn="ctr" eaLnBrk="1" hangingPunct="1">
              <a:buNone/>
            </a:pPr>
            <a:r>
              <a:rPr lang="en-US" sz="6000" b="1" dirty="0" smtClean="0"/>
              <a:t>What is clustering</a:t>
            </a:r>
            <a:r>
              <a:rPr lang="en-US" sz="6000" b="1" dirty="0"/>
              <a:t>?</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184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r>
              <a:rPr lang="en-US" sz="6000" b="1" dirty="0"/>
              <a:t>Why would an analyst both normalize and </a:t>
            </a:r>
            <a:r>
              <a:rPr lang="en-US" sz="6000" b="1" dirty="0" err="1"/>
              <a:t>denormalize</a:t>
            </a:r>
            <a:r>
              <a:rPr lang="en-US" sz="6000" b="1" dirty="0"/>
              <a:t> the design of the data management layer?</a:t>
            </a:r>
          </a:p>
          <a:p>
            <a:pPr marL="0" indent="0"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4571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latin typeface="Arial" panose="020B0604020202020204" pitchFamily="34" charset="0"/>
              <a:cs typeface="Arial" panose="020B0604020202020204" pitchFamily="34" charset="0"/>
            </a:endParaRPr>
          </a:p>
          <a:p>
            <a:pPr marL="0" indent="0" algn="ctr" eaLnBrk="1" hangingPunct="1">
              <a:buNone/>
            </a:pPr>
            <a:r>
              <a:rPr lang="en-US" sz="6000" b="1" dirty="0" smtClean="0">
                <a:latin typeface="Arial" panose="020B0604020202020204" pitchFamily="34" charset="0"/>
                <a:cs typeface="Arial" panose="020B0604020202020204" pitchFamily="34" charset="0"/>
              </a:rPr>
              <a:t>What does </a:t>
            </a:r>
            <a:r>
              <a:rPr lang="en-US" sz="6000" b="1" u="sng" dirty="0" smtClean="0">
                <a:latin typeface="Arial" panose="020B0604020202020204" pitchFamily="34" charset="0"/>
                <a:cs typeface="Arial" panose="020B0604020202020204" pitchFamily="34" charset="0"/>
              </a:rPr>
              <a:t>Inter-file clustering</a:t>
            </a:r>
            <a:r>
              <a:rPr lang="en-US" sz="6000" b="1" dirty="0" smtClean="0">
                <a:latin typeface="Arial" panose="020B0604020202020204" pitchFamily="34" charset="0"/>
                <a:cs typeface="Arial" panose="020B0604020202020204" pitchFamily="34" charset="0"/>
              </a:rPr>
              <a:t> do?</a:t>
            </a:r>
            <a:r>
              <a:rPr lang="en-US" sz="6000" dirty="0" smtClean="0">
                <a:latin typeface="Arial" panose="020B0604020202020204" pitchFamily="34" charset="0"/>
                <a:cs typeface="Arial" panose="020B0604020202020204" pitchFamily="34" charset="0"/>
              </a:rPr>
              <a:t>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744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7500" dirty="0"/>
          </a:p>
          <a:p>
            <a:pPr marL="0" indent="0" algn="ctr">
              <a:buNone/>
            </a:pPr>
            <a:r>
              <a:rPr lang="en-US" sz="8800" b="1" dirty="0"/>
              <a:t>Explain the term </a:t>
            </a:r>
            <a:r>
              <a:rPr lang="en-US" sz="8800" b="1" dirty="0" smtClean="0"/>
              <a:t>Indexing </a:t>
            </a:r>
            <a:endParaRPr lang="en-US" sz="8800" b="1" dirty="0"/>
          </a:p>
        </p:txBody>
      </p:sp>
    </p:spTree>
    <p:extLst>
      <p:ext uri="{BB962C8B-B14F-4D97-AF65-F5344CB8AC3E}">
        <p14:creationId xmlns:p14="http://schemas.microsoft.com/office/powerpoint/2010/main" val="432873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endParaRPr lang="en-US" sz="6000" b="1" dirty="0"/>
          </a:p>
          <a:p>
            <a:pPr marL="0" indent="0" algn="ctr" eaLnBrk="1" hangingPunct="1">
              <a:buNone/>
            </a:pPr>
            <a:r>
              <a:rPr lang="en-US" sz="6000" b="1" dirty="0" smtClean="0"/>
              <a:t>What is </a:t>
            </a:r>
            <a:r>
              <a:rPr lang="en-US" sz="6000" b="1" dirty="0" err="1" smtClean="0"/>
              <a:t>Volumetrics</a:t>
            </a:r>
            <a:r>
              <a:rPr lang="en-US" sz="6000" b="1" dirty="0" smtClean="0"/>
              <a:t>?</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9481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0" y="107950"/>
            <a:ext cx="9143999" cy="1336675"/>
          </a:xfrm>
        </p:spPr>
        <p:txBody>
          <a:bodyPr/>
          <a:lstStyle/>
          <a:p>
            <a:pPr eaLnBrk="1" hangingPunct="1"/>
            <a:r>
              <a:rPr lang="en-US" altLang="en-US" b="1" dirty="0" smtClean="0">
                <a:latin typeface="Times New Roman" panose="02020603050405020304" pitchFamily="18" charset="0"/>
                <a:cs typeface="Times New Roman" panose="02020603050405020304" pitchFamily="18" charset="0"/>
              </a:rPr>
              <a:t>Designing Data Access &amp; Manipulation Classes</a:t>
            </a:r>
          </a:p>
        </p:txBody>
      </p:sp>
      <p:sp>
        <p:nvSpPr>
          <p:cNvPr id="33795" name="Content Placeholder 4"/>
          <p:cNvSpPr>
            <a:spLocks noGrp="1"/>
          </p:cNvSpPr>
          <p:nvPr>
            <p:ph idx="1"/>
          </p:nvPr>
        </p:nvSpPr>
        <p:spPr>
          <a:xfrm>
            <a:off x="-152400" y="1444624"/>
            <a:ext cx="9296400" cy="4879975"/>
          </a:xfrm>
        </p:spPr>
        <p:txBody>
          <a:bodyPr/>
          <a:lstStyle/>
          <a:p>
            <a:pPr eaLnBrk="1" hangingPunct="1"/>
            <a:r>
              <a:rPr lang="en-US" altLang="en-US" sz="3600" b="1" dirty="0" smtClean="0">
                <a:latin typeface="Times New Roman" panose="02020603050405020304" pitchFamily="18" charset="0"/>
                <a:cs typeface="Times New Roman" panose="02020603050405020304" pitchFamily="18" charset="0"/>
              </a:rPr>
              <a:t>Classes that translate between the problem domain classes and object persistent classes</a:t>
            </a:r>
          </a:p>
          <a:p>
            <a:pPr eaLnBrk="1" hangingPunct="1"/>
            <a:r>
              <a:rPr lang="en-US" altLang="en-US" sz="3600" b="1" dirty="0" smtClean="0">
                <a:latin typeface="Times New Roman" panose="02020603050405020304" pitchFamily="18" charset="0"/>
                <a:cs typeface="Times New Roman" panose="02020603050405020304" pitchFamily="18" charset="0"/>
              </a:rPr>
              <a:t>ORDBMS: create one DAM for each concrete PD class</a:t>
            </a:r>
          </a:p>
          <a:p>
            <a:pPr eaLnBrk="1" hangingPunct="1"/>
            <a:r>
              <a:rPr lang="en-US" altLang="en-US" sz="3600" b="1" dirty="0" smtClean="0">
                <a:latin typeface="Times New Roman" panose="02020603050405020304" pitchFamily="18" charset="0"/>
                <a:cs typeface="Times New Roman" panose="02020603050405020304" pitchFamily="18" charset="0"/>
              </a:rPr>
              <a:t>RDBMS: may require more classes since data is spread over more tables</a:t>
            </a:r>
          </a:p>
          <a:p>
            <a:pPr lvl="1" eaLnBrk="1" hangingPunct="1"/>
            <a:r>
              <a:rPr lang="en-US" altLang="en-US" sz="3200" b="1" dirty="0" smtClean="0">
                <a:latin typeface="Times New Roman" panose="02020603050405020304" pitchFamily="18" charset="0"/>
                <a:cs typeface="Times New Roman" panose="02020603050405020304" pitchFamily="18" charset="0"/>
              </a:rPr>
              <a:t>Class libraries (e.g., Hibernate) are available to help</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107951"/>
            <a:ext cx="9143999" cy="118745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Nonfunctional Requirements &amp; Data Management Layer Design</a:t>
            </a:r>
          </a:p>
        </p:txBody>
      </p:sp>
      <p:sp>
        <p:nvSpPr>
          <p:cNvPr id="34819" name="Content Placeholder 1"/>
          <p:cNvSpPr>
            <a:spLocks noGrp="1"/>
          </p:cNvSpPr>
          <p:nvPr>
            <p:ph idx="1"/>
          </p:nvPr>
        </p:nvSpPr>
        <p:spPr>
          <a:xfrm>
            <a:off x="-76200" y="1066801"/>
            <a:ext cx="9220200" cy="5181600"/>
          </a:xfrm>
        </p:spPr>
        <p:txBody>
          <a:bodyPr/>
          <a:lstStyle/>
          <a:p>
            <a:pPr eaLnBrk="1" hangingPunct="1"/>
            <a:r>
              <a:rPr lang="en-US" altLang="en-US" sz="3200" b="1" dirty="0" smtClean="0">
                <a:latin typeface="Times New Roman" panose="02020603050405020304" pitchFamily="18" charset="0"/>
                <a:cs typeface="Times New Roman" panose="02020603050405020304" pitchFamily="18" charset="0"/>
              </a:rPr>
              <a:t>Operational requirements: affected by choice in hardware and operating system</a:t>
            </a:r>
          </a:p>
          <a:p>
            <a:pPr eaLnBrk="1" hangingPunct="1"/>
            <a:r>
              <a:rPr lang="en-US" altLang="en-US" sz="3200" b="1" dirty="0" smtClean="0">
                <a:latin typeface="Times New Roman" panose="02020603050405020304" pitchFamily="18" charset="0"/>
                <a:cs typeface="Times New Roman" panose="02020603050405020304" pitchFamily="18" charset="0"/>
              </a:rPr>
              <a:t>Performance requirements: speed &amp; capacity issues</a:t>
            </a:r>
          </a:p>
          <a:p>
            <a:pPr eaLnBrk="1" hangingPunct="1"/>
            <a:r>
              <a:rPr lang="en-US" altLang="en-US" sz="3200" b="1" dirty="0" smtClean="0">
                <a:latin typeface="Times New Roman" panose="02020603050405020304" pitchFamily="18" charset="0"/>
                <a:cs typeface="Times New Roman" panose="02020603050405020304" pitchFamily="18" charset="0"/>
              </a:rPr>
              <a:t>Security requirements: access controls, encryption, and backup</a:t>
            </a:r>
          </a:p>
          <a:p>
            <a:pPr eaLnBrk="1" hangingPunct="1"/>
            <a:r>
              <a:rPr lang="en-US" altLang="en-US" sz="3200" b="1" dirty="0" smtClean="0">
                <a:latin typeface="Times New Roman" panose="02020603050405020304" pitchFamily="18" charset="0"/>
                <a:cs typeface="Times New Roman" panose="02020603050405020304" pitchFamily="18" charset="0"/>
              </a:rPr>
              <a:t>Cultural &amp; political requirements: may affect the data storage (e.g., expected number of characters for data field,</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required format </a:t>
            </a:r>
            <a:r>
              <a:rPr lang="en-US" sz="3200" b="1" dirty="0">
                <a:latin typeface="Times New Roman" panose="02020603050405020304" pitchFamily="18" charset="0"/>
                <a:cs typeface="Times New Roman" panose="02020603050405020304" pitchFamily="18" charset="0"/>
              </a:rPr>
              <a:t>of a data </a:t>
            </a:r>
            <a:r>
              <a:rPr lang="en-US" sz="3200" b="1" dirty="0" smtClean="0">
                <a:latin typeface="Times New Roman" panose="02020603050405020304" pitchFamily="18" charset="0"/>
                <a:cs typeface="Times New Roman" panose="02020603050405020304" pitchFamily="18" charset="0"/>
              </a:rPr>
              <a:t>field, local laws pertaining to data storage, etc…</a:t>
            </a:r>
            <a:r>
              <a:rPr lang="en-US" altLang="en-US" sz="3200" b="1"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951"/>
            <a:ext cx="9143999" cy="1187450"/>
          </a:xfrm>
        </p:spPr>
        <p:txBody>
          <a:bodyPr/>
          <a:lstStyle/>
          <a:p>
            <a:r>
              <a:rPr lang="en-US" sz="3600" b="1" dirty="0">
                <a:latin typeface="Times New Roman" panose="02020603050405020304" pitchFamily="18" charset="0"/>
                <a:cs typeface="Times New Roman" panose="02020603050405020304" pitchFamily="18" charset="0"/>
              </a:rPr>
              <a:t>VERIFYING AND VALIDATING THE DATA MANAGEMENT LAYER</a:t>
            </a:r>
          </a:p>
        </p:txBody>
      </p:sp>
      <p:sp>
        <p:nvSpPr>
          <p:cNvPr id="3" name="Content Placeholder 2"/>
          <p:cNvSpPr>
            <a:spLocks noGrp="1"/>
          </p:cNvSpPr>
          <p:nvPr>
            <p:ph idx="1"/>
          </p:nvPr>
        </p:nvSpPr>
        <p:spPr>
          <a:xfrm>
            <a:off x="0" y="1295401"/>
            <a:ext cx="9143999" cy="4876799"/>
          </a:xfrm>
        </p:spPr>
        <p:txBody>
          <a:bodyPr/>
          <a:lstStyle/>
          <a:p>
            <a:pPr marL="0" indent="0">
              <a:buNone/>
            </a:pPr>
            <a:r>
              <a:rPr lang="en-US" sz="2800" b="1" dirty="0" smtClean="0">
                <a:latin typeface="Times New Roman" panose="02020603050405020304" pitchFamily="18" charset="0"/>
                <a:cs typeface="Times New Roman" panose="02020603050405020304" pitchFamily="18" charset="0"/>
              </a:rPr>
              <a:t>Test</a:t>
            </a:r>
            <a:r>
              <a:rPr lang="en-US" sz="3200" b="1" dirty="0" smtClean="0">
                <a:latin typeface="Times New Roman" panose="02020603050405020304" pitchFamily="18" charset="0"/>
                <a:cs typeface="Times New Roman" panose="02020603050405020304" pitchFamily="18" charset="0"/>
              </a:rPr>
              <a:t> the fidelity of the design before implementation</a:t>
            </a:r>
          </a:p>
          <a:p>
            <a:pPr marL="0" indent="0">
              <a:buNone/>
            </a:pPr>
            <a:r>
              <a:rPr lang="en-US" sz="3200" b="1" dirty="0" smtClean="0">
                <a:latin typeface="Times New Roman" panose="02020603050405020304" pitchFamily="18" charset="0"/>
                <a:cs typeface="Times New Roman" panose="02020603050405020304" pitchFamily="18" charset="0"/>
              </a:rPr>
              <a:t>Verifying and validating the design of the data management layer falls into three basic groups:</a:t>
            </a:r>
          </a:p>
          <a:p>
            <a:pPr marL="806450" lvl="1" indent="-457200">
              <a:buFont typeface="+mj-lt"/>
              <a:buAutoNum type="arabicPeriod"/>
            </a:pPr>
            <a:r>
              <a:rPr lang="en-US" sz="3200" b="1" dirty="0">
                <a:latin typeface="Times New Roman" panose="02020603050405020304" pitchFamily="18" charset="0"/>
                <a:cs typeface="Times New Roman" panose="02020603050405020304" pitchFamily="18" charset="0"/>
              </a:rPr>
              <a:t>V</a:t>
            </a:r>
            <a:r>
              <a:rPr lang="en-US" sz="3200" b="1" dirty="0" smtClean="0">
                <a:latin typeface="Times New Roman" panose="02020603050405020304" pitchFamily="18" charset="0"/>
                <a:cs typeface="Times New Roman" panose="02020603050405020304" pitchFamily="18" charset="0"/>
              </a:rPr>
              <a:t>erifying and validating any changes made to the problem domain</a:t>
            </a:r>
          </a:p>
          <a:p>
            <a:pPr marL="806450" lvl="1" indent="-457200">
              <a:buFont typeface="+mj-lt"/>
              <a:buAutoNum type="arabicPeriod"/>
            </a:pPr>
            <a:r>
              <a:rPr lang="en-US" sz="3200" b="1" dirty="0">
                <a:latin typeface="Times New Roman" panose="02020603050405020304" pitchFamily="18" charset="0"/>
                <a:cs typeface="Times New Roman" panose="02020603050405020304" pitchFamily="18" charset="0"/>
              </a:rPr>
              <a:t>D</a:t>
            </a:r>
            <a:r>
              <a:rPr lang="en-US" sz="3200" b="1" dirty="0" smtClean="0">
                <a:latin typeface="Times New Roman" panose="02020603050405020304" pitchFamily="18" charset="0"/>
                <a:cs typeface="Times New Roman" panose="02020603050405020304" pitchFamily="18" charset="0"/>
              </a:rPr>
              <a:t>ependency of the object persistence instances on the problem domain must be enforced</a:t>
            </a:r>
          </a:p>
          <a:p>
            <a:pPr marL="806450" lvl="1" indent="-457200">
              <a:buFont typeface="+mj-lt"/>
              <a:buAutoNum type="arabicPeriod"/>
            </a:pPr>
            <a:r>
              <a:rPr lang="en-US" sz="3200" b="1" dirty="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he design of the data access and manipulation classes need to be tested </a:t>
            </a:r>
          </a:p>
          <a:p>
            <a:endParaRPr lang="en-US" dirty="0"/>
          </a:p>
        </p:txBody>
      </p:sp>
    </p:spTree>
    <p:extLst>
      <p:ext uri="{BB962C8B-B14F-4D97-AF65-F5344CB8AC3E}">
        <p14:creationId xmlns:p14="http://schemas.microsoft.com/office/powerpoint/2010/main" val="35902913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r>
              <a:rPr lang="en-US" sz="4400" b="1" dirty="0">
                <a:latin typeface="Arial" panose="020B0604020202020204" pitchFamily="34" charset="0"/>
                <a:cs typeface="Arial" panose="020B0604020202020204" pitchFamily="34" charset="0"/>
              </a:rPr>
              <a:t>How does the management layer resolve the conflict of users demand for maximum or fast access to objects (their data) (system as too slow) &amp; project funders demands for minimum storage space (low cost)? </a:t>
            </a:r>
            <a:endParaRPr lang="en-US" altLang="en-US"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5545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r>
              <a:rPr lang="en-US" sz="6000" b="1" dirty="0"/>
              <a:t>Why should the object </a:t>
            </a:r>
            <a:r>
              <a:rPr lang="en-US" sz="6000" b="1" dirty="0" smtClean="0"/>
              <a:t>database be </a:t>
            </a:r>
            <a:r>
              <a:rPr lang="en-US" sz="6000" b="1" dirty="0"/>
              <a:t>dependent on the associated problem domain classes instead of the other way around? </a:t>
            </a:r>
          </a:p>
        </p:txBody>
      </p:sp>
    </p:spTree>
    <p:extLst>
      <p:ext uri="{BB962C8B-B14F-4D97-AF65-F5344CB8AC3E}">
        <p14:creationId xmlns:p14="http://schemas.microsoft.com/office/powerpoint/2010/main" val="1513545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r>
              <a:rPr lang="en-US" altLang="en-US" sz="6000" b="1" dirty="0" smtClean="0">
                <a:latin typeface="Times New Roman" panose="02020603050405020304" pitchFamily="18" charset="0"/>
                <a:cs typeface="Times New Roman" panose="02020603050405020304" pitchFamily="18" charset="0"/>
              </a:rPr>
              <a:t>What are the pro’s &amp; con’s of </a:t>
            </a:r>
            <a:r>
              <a:rPr lang="en-US" altLang="en-US" sz="6000" b="1" dirty="0" smtClean="0"/>
              <a:t>using</a:t>
            </a:r>
            <a:r>
              <a:rPr lang="en-US" sz="6000" b="1" dirty="0" smtClean="0"/>
              <a:t> </a:t>
            </a:r>
            <a:r>
              <a:rPr lang="en-US" sz="6000" b="1" dirty="0"/>
              <a:t>files (sequential and random </a:t>
            </a:r>
            <a:r>
              <a:rPr lang="en-US" sz="6000" b="1" dirty="0" smtClean="0"/>
              <a:t>access) as an object-persistence formats</a:t>
            </a:r>
            <a:r>
              <a:rPr lang="en-US" sz="6000" b="1" dirty="0"/>
              <a:t>?</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9272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a:buNone/>
            </a:pPr>
            <a:r>
              <a:rPr lang="en-US" sz="6000" b="1" dirty="0">
                <a:latin typeface="Arial" panose="020B0604020202020204" pitchFamily="34" charset="0"/>
                <a:cs typeface="Arial" panose="020B0604020202020204" pitchFamily="34" charset="0"/>
              </a:rPr>
              <a:t>What are some techniques can you use to verify &amp; validate the data management layer?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499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019800"/>
          </a:xfrm>
        </p:spPr>
        <p:txBody>
          <a:bodyPr/>
          <a:lstStyle/>
          <a:p>
            <a:pPr>
              <a:buNone/>
            </a:pPr>
            <a:r>
              <a:rPr lang="en-US" sz="5400" b="1" dirty="0"/>
              <a:t>SQL operates on _____.</a:t>
            </a:r>
          </a:p>
          <a:p>
            <a:pPr>
              <a:buNone/>
            </a:pPr>
            <a:r>
              <a:rPr lang="en-US" sz="5400" b="1" dirty="0" smtClean="0"/>
              <a:t>	a</a:t>
            </a:r>
            <a:r>
              <a:rPr lang="en-US" sz="5400" b="1" dirty="0"/>
              <a:t>.	rows of data at a time</a:t>
            </a:r>
          </a:p>
          <a:p>
            <a:pPr>
              <a:buNone/>
            </a:pPr>
            <a:r>
              <a:rPr lang="en-US" sz="5400" b="1" dirty="0" smtClean="0"/>
              <a:t>	b</a:t>
            </a:r>
            <a:r>
              <a:rPr lang="en-US" sz="5400" b="1" dirty="0"/>
              <a:t>.	columns of data at a time</a:t>
            </a:r>
          </a:p>
          <a:p>
            <a:pPr>
              <a:buNone/>
            </a:pPr>
            <a:r>
              <a:rPr lang="en-US" sz="5400" b="1" dirty="0" smtClean="0"/>
              <a:t>	c</a:t>
            </a:r>
            <a:r>
              <a:rPr lang="en-US" sz="5400" b="1" dirty="0"/>
              <a:t>.	tables of data at a time</a:t>
            </a:r>
          </a:p>
          <a:p>
            <a:pPr>
              <a:buNone/>
            </a:pPr>
            <a:r>
              <a:rPr lang="en-US" sz="5400" b="1" dirty="0" smtClean="0"/>
              <a:t>	d</a:t>
            </a:r>
            <a:r>
              <a:rPr lang="en-US" sz="5400" b="1" dirty="0"/>
              <a:t>.	the entire database</a:t>
            </a:r>
          </a:p>
          <a:p>
            <a:pPr>
              <a:buNone/>
            </a:pPr>
            <a:r>
              <a:rPr lang="en-US" sz="5400" b="1" dirty="0" smtClean="0"/>
              <a:t>	e</a:t>
            </a:r>
            <a:r>
              <a:rPr lang="en-US" sz="5400" b="1" dirty="0"/>
              <a:t>.	any of the above</a:t>
            </a:r>
          </a:p>
          <a:p>
            <a:pPr marL="0" indent="0">
              <a:buNone/>
            </a:pPr>
            <a:endParaRPr lang="en-US" sz="4125" dirty="0"/>
          </a:p>
        </p:txBody>
      </p:sp>
    </p:spTree>
    <p:extLst>
      <p:ext uri="{BB962C8B-B14F-4D97-AF65-F5344CB8AC3E}">
        <p14:creationId xmlns:p14="http://schemas.microsoft.com/office/powerpoint/2010/main" val="9934863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72200"/>
          </a:xfrm>
        </p:spPr>
        <p:txBody>
          <a:bodyPr/>
          <a:lstStyle/>
          <a:p>
            <a:pPr>
              <a:buNone/>
            </a:pPr>
            <a:r>
              <a:rPr lang="en-US" sz="4400" b="1" dirty="0"/>
              <a:t>The type of database that is most capable of supporting complex data types is _____.</a:t>
            </a:r>
          </a:p>
          <a:p>
            <a:pPr>
              <a:buNone/>
            </a:pPr>
            <a:r>
              <a:rPr lang="en-US" sz="4400" b="1" dirty="0" smtClean="0"/>
              <a:t>	a</a:t>
            </a:r>
            <a:r>
              <a:rPr lang="en-US" sz="4400" b="1" dirty="0"/>
              <a:t>.	sequential files</a:t>
            </a:r>
          </a:p>
          <a:p>
            <a:pPr>
              <a:buNone/>
            </a:pPr>
            <a:r>
              <a:rPr lang="en-US" sz="4400" b="1" dirty="0" smtClean="0"/>
              <a:t>	b</a:t>
            </a:r>
            <a:r>
              <a:rPr lang="en-US" sz="4400" b="1" dirty="0"/>
              <a:t>.	relational DBMS</a:t>
            </a:r>
          </a:p>
          <a:p>
            <a:pPr>
              <a:buNone/>
            </a:pPr>
            <a:r>
              <a:rPr lang="en-US" sz="4400" b="1" dirty="0" smtClean="0"/>
              <a:t>	c</a:t>
            </a:r>
            <a:r>
              <a:rPr lang="en-US" sz="4400" b="1" dirty="0"/>
              <a:t>.	object-oriented DBMS</a:t>
            </a:r>
          </a:p>
          <a:p>
            <a:pPr>
              <a:buNone/>
            </a:pPr>
            <a:r>
              <a:rPr lang="en-US" sz="4400" b="1" dirty="0" smtClean="0"/>
              <a:t>	d</a:t>
            </a:r>
            <a:r>
              <a:rPr lang="en-US" sz="4400" b="1" dirty="0"/>
              <a:t>.	object-relational DBMS</a:t>
            </a:r>
          </a:p>
          <a:p>
            <a:pPr>
              <a:buNone/>
            </a:pPr>
            <a:r>
              <a:rPr lang="en-US" sz="4400" b="1" dirty="0" smtClean="0"/>
              <a:t>	e</a:t>
            </a:r>
            <a:r>
              <a:rPr lang="en-US" sz="4400" b="1" dirty="0"/>
              <a:t>.	random access files</a:t>
            </a:r>
            <a:endParaRPr lang="en-US" sz="3200" b="1" dirty="0" smtClean="0"/>
          </a:p>
          <a:p>
            <a:pPr marL="0" indent="0">
              <a:buNone/>
            </a:pPr>
            <a:endParaRPr lang="en-US" dirty="0"/>
          </a:p>
        </p:txBody>
      </p:sp>
    </p:spTree>
    <p:extLst>
      <p:ext uri="{BB962C8B-B14F-4D97-AF65-F5344CB8AC3E}">
        <p14:creationId xmlns:p14="http://schemas.microsoft.com/office/powerpoint/2010/main" val="8148185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248400"/>
          </a:xfrm>
        </p:spPr>
        <p:txBody>
          <a:bodyPr/>
          <a:lstStyle/>
          <a:p>
            <a:pPr>
              <a:buNone/>
            </a:pPr>
            <a:r>
              <a:rPr lang="en-US" sz="4000" b="1" dirty="0"/>
              <a:t>The process of ensuring that values linking tables together through the primary and foreign keys are valid and correctly synchronized is _____.</a:t>
            </a:r>
          </a:p>
          <a:p>
            <a:pPr>
              <a:buNone/>
            </a:pPr>
            <a:r>
              <a:rPr lang="en-US" sz="4000" b="1" dirty="0" smtClean="0"/>
              <a:t>	a</a:t>
            </a:r>
            <a:r>
              <a:rPr lang="en-US" sz="4000" b="1" dirty="0"/>
              <a:t>.	hierarchical integrity</a:t>
            </a:r>
          </a:p>
          <a:p>
            <a:pPr>
              <a:buNone/>
            </a:pPr>
            <a:r>
              <a:rPr lang="en-US" sz="4000" b="1" dirty="0" smtClean="0"/>
              <a:t>	b</a:t>
            </a:r>
            <a:r>
              <a:rPr lang="en-US" sz="4000" b="1" dirty="0"/>
              <a:t>.	primary integrity</a:t>
            </a:r>
          </a:p>
          <a:p>
            <a:pPr>
              <a:buNone/>
            </a:pPr>
            <a:r>
              <a:rPr lang="en-US" sz="4000" b="1" dirty="0" smtClean="0"/>
              <a:t>	c</a:t>
            </a:r>
            <a:r>
              <a:rPr lang="en-US" sz="4000" b="1" dirty="0"/>
              <a:t>.	table integrity</a:t>
            </a:r>
          </a:p>
          <a:p>
            <a:pPr>
              <a:buNone/>
            </a:pPr>
            <a:r>
              <a:rPr lang="en-US" sz="4000" b="1" dirty="0" smtClean="0"/>
              <a:t>	d</a:t>
            </a:r>
            <a:r>
              <a:rPr lang="en-US" sz="4000" b="1" dirty="0"/>
              <a:t>.	referential unity</a:t>
            </a:r>
          </a:p>
          <a:p>
            <a:pPr>
              <a:buNone/>
            </a:pPr>
            <a:r>
              <a:rPr lang="en-US" sz="4000" b="1" dirty="0" smtClean="0"/>
              <a:t>	e</a:t>
            </a:r>
            <a:r>
              <a:rPr lang="en-US" sz="4000" b="1" dirty="0"/>
              <a:t>.	referential integrity</a:t>
            </a:r>
          </a:p>
          <a:p>
            <a:pPr marL="0" indent="0">
              <a:buNone/>
            </a:pPr>
            <a:endParaRPr lang="en-US" dirty="0"/>
          </a:p>
        </p:txBody>
      </p:sp>
    </p:spTree>
    <p:extLst>
      <p:ext uri="{BB962C8B-B14F-4D97-AF65-F5344CB8AC3E}">
        <p14:creationId xmlns:p14="http://schemas.microsoft.com/office/powerpoint/2010/main" val="5363978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lstStyle/>
          <a:p>
            <a:pPr>
              <a:buNone/>
            </a:pPr>
            <a:r>
              <a:rPr lang="en-US" sz="4400" b="1" dirty="0" smtClean="0"/>
              <a:t>   If </a:t>
            </a:r>
            <a:r>
              <a:rPr lang="en-US" sz="4400" b="1" dirty="0"/>
              <a:t>the logical data model contains fields that depend on another non-primary key field, then it is in violation of the rules of _____.</a:t>
            </a:r>
          </a:p>
          <a:p>
            <a:pPr>
              <a:buNone/>
            </a:pPr>
            <a:r>
              <a:rPr lang="en-US" sz="4400" b="1" dirty="0" smtClean="0"/>
              <a:t>	a. base </a:t>
            </a:r>
            <a:r>
              <a:rPr lang="en-US" sz="4400" b="1" dirty="0"/>
              <a:t>normal form</a:t>
            </a:r>
          </a:p>
          <a:p>
            <a:pPr>
              <a:buNone/>
            </a:pPr>
            <a:r>
              <a:rPr lang="en-US" sz="4400" b="1" dirty="0" smtClean="0"/>
              <a:t>	b. first </a:t>
            </a:r>
            <a:r>
              <a:rPr lang="en-US" sz="4400" b="1" dirty="0"/>
              <a:t>normal form</a:t>
            </a:r>
          </a:p>
          <a:p>
            <a:pPr>
              <a:buNone/>
            </a:pPr>
            <a:r>
              <a:rPr lang="en-US" sz="4400" b="1" dirty="0" smtClean="0"/>
              <a:t>	c. non-normal </a:t>
            </a:r>
            <a:r>
              <a:rPr lang="en-US" sz="4400" b="1" dirty="0"/>
              <a:t>form</a:t>
            </a:r>
          </a:p>
          <a:p>
            <a:pPr>
              <a:buNone/>
            </a:pPr>
            <a:r>
              <a:rPr lang="en-US" sz="4400" b="1" dirty="0" smtClean="0"/>
              <a:t>	d. second </a:t>
            </a:r>
            <a:r>
              <a:rPr lang="en-US" sz="4400" b="1" dirty="0"/>
              <a:t>normal form</a:t>
            </a:r>
          </a:p>
          <a:p>
            <a:pPr>
              <a:buNone/>
            </a:pPr>
            <a:r>
              <a:rPr lang="en-US" sz="4400" b="1" dirty="0" smtClean="0"/>
              <a:t>	e. third </a:t>
            </a:r>
            <a:r>
              <a:rPr lang="en-US" sz="4400" b="1" dirty="0"/>
              <a:t>normal form </a:t>
            </a:r>
            <a:endParaRPr lang="en-US" sz="3600" b="1" dirty="0"/>
          </a:p>
        </p:txBody>
      </p:sp>
    </p:spTree>
    <p:extLst>
      <p:ext uri="{BB962C8B-B14F-4D97-AF65-F5344CB8AC3E}">
        <p14:creationId xmlns:p14="http://schemas.microsoft.com/office/powerpoint/2010/main" val="3260749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248400"/>
          </a:xfrm>
        </p:spPr>
        <p:txBody>
          <a:bodyPr/>
          <a:lstStyle/>
          <a:p>
            <a:pPr>
              <a:buNone/>
            </a:pPr>
            <a:r>
              <a:rPr lang="en-US" sz="3000" dirty="0" smtClean="0"/>
              <a:t>    </a:t>
            </a:r>
            <a:r>
              <a:rPr lang="en-US" sz="3600" b="1" dirty="0" smtClean="0"/>
              <a:t>_____ </a:t>
            </a:r>
            <a:r>
              <a:rPr lang="en-US" sz="3600" b="1" dirty="0"/>
              <a:t>is the process of estimating the amount of data that the hardware will need to support, so that the server hardware specifications are sufficient for the project’s needs.</a:t>
            </a:r>
          </a:p>
          <a:p>
            <a:pPr>
              <a:buNone/>
            </a:pPr>
            <a:r>
              <a:rPr lang="en-US" sz="3600" b="1" dirty="0" smtClean="0"/>
              <a:t>	a</a:t>
            </a:r>
            <a:r>
              <a:rPr lang="en-US" sz="3600" b="1" dirty="0"/>
              <a:t>.	Indexing</a:t>
            </a:r>
          </a:p>
          <a:p>
            <a:pPr>
              <a:buNone/>
            </a:pPr>
            <a:r>
              <a:rPr lang="en-US" sz="3600" b="1" dirty="0" smtClean="0"/>
              <a:t>	b</a:t>
            </a:r>
            <a:r>
              <a:rPr lang="en-US" sz="3600" b="1" dirty="0"/>
              <a:t>.	Interfile clustering</a:t>
            </a:r>
          </a:p>
          <a:p>
            <a:pPr>
              <a:buNone/>
            </a:pPr>
            <a:r>
              <a:rPr lang="en-US" sz="3600" b="1" dirty="0" smtClean="0"/>
              <a:t>	c</a:t>
            </a:r>
            <a:r>
              <a:rPr lang="en-US" sz="3600" b="1" dirty="0"/>
              <a:t>.	</a:t>
            </a:r>
            <a:r>
              <a:rPr lang="en-US" sz="3600" b="1" dirty="0" err="1"/>
              <a:t>Intrafile</a:t>
            </a:r>
            <a:r>
              <a:rPr lang="en-US" sz="3600" b="1" dirty="0"/>
              <a:t> clustering </a:t>
            </a:r>
          </a:p>
          <a:p>
            <a:pPr>
              <a:buNone/>
            </a:pPr>
            <a:r>
              <a:rPr lang="en-US" sz="3600" b="1" dirty="0" smtClean="0"/>
              <a:t>	d</a:t>
            </a:r>
            <a:r>
              <a:rPr lang="en-US" sz="3600" b="1" dirty="0"/>
              <a:t>.	Raw data calculating</a:t>
            </a:r>
          </a:p>
          <a:p>
            <a:pPr>
              <a:buNone/>
            </a:pPr>
            <a:r>
              <a:rPr lang="en-US" sz="3600" b="1" dirty="0" smtClean="0"/>
              <a:t>	e</a:t>
            </a:r>
            <a:r>
              <a:rPr lang="en-US" sz="3600" b="1" dirty="0"/>
              <a:t>.	</a:t>
            </a:r>
            <a:r>
              <a:rPr lang="en-US" sz="3600" b="1" dirty="0" err="1"/>
              <a:t>Volumetrics</a:t>
            </a:r>
            <a:endParaRPr lang="en-US" sz="3600" b="1" dirty="0"/>
          </a:p>
        </p:txBody>
      </p:sp>
    </p:spTree>
    <p:extLst>
      <p:ext uri="{BB962C8B-B14F-4D97-AF65-F5344CB8AC3E}">
        <p14:creationId xmlns:p14="http://schemas.microsoft.com/office/powerpoint/2010/main" val="2724758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29479"/>
            <a:ext cx="8032253" cy="5587008"/>
          </a:xfrm>
        </p:spPr>
        <p:txBody>
          <a:bodyPr/>
          <a:lstStyle/>
          <a:p>
            <a:pPr lvl="0" algn="ctr">
              <a:buNone/>
            </a:pPr>
            <a:r>
              <a:rPr lang="en-US" sz="6000" b="1" dirty="0" smtClean="0"/>
              <a:t>A </a:t>
            </a:r>
            <a:r>
              <a:rPr lang="en-US" sz="6000" b="1" dirty="0"/>
              <a:t>master file holds information temporarily so that it can be used to update other master files</a:t>
            </a:r>
            <a:r>
              <a:rPr lang="en-US" sz="6000" b="1" dirty="0" smtClean="0"/>
              <a:t>.</a:t>
            </a:r>
          </a:p>
          <a:p>
            <a:pPr lvl="0" algn="ctr">
              <a:buNone/>
            </a:pPr>
            <a:r>
              <a:rPr lang="en-US" sz="6000" b="1" dirty="0" smtClean="0"/>
              <a:t>T / F</a:t>
            </a:r>
            <a:endParaRPr lang="en-US" sz="6000" b="1" dirty="0"/>
          </a:p>
        </p:txBody>
      </p:sp>
    </p:spTree>
    <p:extLst>
      <p:ext uri="{BB962C8B-B14F-4D97-AF65-F5344CB8AC3E}">
        <p14:creationId xmlns:p14="http://schemas.microsoft.com/office/powerpoint/2010/main" val="1701439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019800"/>
          </a:xfrm>
        </p:spPr>
        <p:txBody>
          <a:bodyPr/>
          <a:lstStyle/>
          <a:p>
            <a:pPr algn="ctr">
              <a:buNone/>
            </a:pPr>
            <a:r>
              <a:rPr lang="en-US" sz="6000" b="1" dirty="0" smtClean="0"/>
              <a:t>Update </a:t>
            </a:r>
            <a:r>
              <a:rPr lang="en-US" sz="6000" b="1" dirty="0"/>
              <a:t>anomalies occur when some instances of redundantly stored data are overlooked when an update occurs</a:t>
            </a:r>
            <a:r>
              <a:rPr lang="en-US" sz="6000" b="1" dirty="0" smtClean="0"/>
              <a:t>.</a:t>
            </a:r>
          </a:p>
          <a:p>
            <a:pPr algn="ctr">
              <a:buNone/>
            </a:pPr>
            <a:r>
              <a:rPr lang="en-US" sz="6000" b="1" dirty="0" smtClean="0"/>
              <a:t>T / F</a:t>
            </a:r>
            <a:endParaRPr lang="en-US" sz="6000" b="1" dirty="0"/>
          </a:p>
        </p:txBody>
      </p:sp>
    </p:spTree>
    <p:extLst>
      <p:ext uri="{BB962C8B-B14F-4D97-AF65-F5344CB8AC3E}">
        <p14:creationId xmlns:p14="http://schemas.microsoft.com/office/powerpoint/2010/main" val="11118893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750" b="1" dirty="0"/>
              <a:t>Clustering similar records together is one way of reducing access time. </a:t>
            </a:r>
            <a:endParaRPr lang="en-US" sz="6750" b="1" dirty="0" smtClean="0"/>
          </a:p>
          <a:p>
            <a:pPr marL="0" indent="0" algn="ctr">
              <a:buNone/>
            </a:pPr>
            <a:r>
              <a:rPr lang="en-US" sz="6750" b="1" dirty="0" smtClean="0"/>
              <a:t>T / F</a:t>
            </a:r>
            <a:endParaRPr lang="en-US" sz="6750" b="1" dirty="0"/>
          </a:p>
        </p:txBody>
      </p:sp>
    </p:spTree>
    <p:extLst>
      <p:ext uri="{BB962C8B-B14F-4D97-AF65-F5344CB8AC3E}">
        <p14:creationId xmlns:p14="http://schemas.microsoft.com/office/powerpoint/2010/main" val="11509610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5943600"/>
          </a:xfrm>
        </p:spPr>
        <p:txBody>
          <a:bodyPr/>
          <a:lstStyle/>
          <a:p>
            <a:pPr algn="ctr">
              <a:buNone/>
            </a:pPr>
            <a:r>
              <a:rPr lang="en-US" sz="6000" b="1" dirty="0" smtClean="0"/>
              <a:t>Information </a:t>
            </a:r>
            <a:r>
              <a:rPr lang="en-US" sz="6000" b="1" dirty="0"/>
              <a:t>in a file's records that specifies the location of related records is called a marker</a:t>
            </a:r>
            <a:r>
              <a:rPr lang="en-US" sz="6000" b="1" dirty="0" smtClean="0"/>
              <a:t>.</a:t>
            </a:r>
          </a:p>
          <a:p>
            <a:pPr algn="ctr">
              <a:buNone/>
            </a:pPr>
            <a:r>
              <a:rPr lang="en-US" sz="6000" b="1" dirty="0" smtClean="0"/>
              <a:t>T / F</a:t>
            </a:r>
            <a:endParaRPr lang="en-US" sz="6000" b="1" dirty="0"/>
          </a:p>
          <a:p>
            <a:pPr>
              <a:buNone/>
            </a:pPr>
            <a:r>
              <a:rPr lang="en-US" dirty="0" smtClean="0"/>
              <a:t> </a:t>
            </a:r>
          </a:p>
          <a:p>
            <a:pPr marL="0" indent="0">
              <a:buNone/>
            </a:pPr>
            <a:endParaRPr lang="en-US" dirty="0"/>
          </a:p>
        </p:txBody>
      </p:sp>
    </p:spTree>
    <p:extLst>
      <p:ext uri="{BB962C8B-B14F-4D97-AF65-F5344CB8AC3E}">
        <p14:creationId xmlns:p14="http://schemas.microsoft.com/office/powerpoint/2010/main" val="16365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eaLnBrk="1" hangingPunct="1">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the difference between an end-user database and an enterprise database?  </a:t>
            </a:r>
            <a:endParaRPr lang="en-US" alt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0212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gn="ctr">
              <a:buNone/>
            </a:pPr>
            <a:r>
              <a:rPr lang="en-US" sz="5400" b="1" dirty="0"/>
              <a:t>When the analyst is evaluating a data model to ensure that all fields in a record depend fully on the entire primary key, the analyst is making sure that the data model conforms to the second normal form. </a:t>
            </a:r>
            <a:endParaRPr lang="en-US" sz="5400" b="1" dirty="0" smtClean="0"/>
          </a:p>
          <a:p>
            <a:pPr marL="0" indent="0" algn="ctr">
              <a:buNone/>
            </a:pPr>
            <a:r>
              <a:rPr lang="en-US" sz="5400" b="1" dirty="0" smtClean="0"/>
              <a:t>T / F</a:t>
            </a:r>
            <a:endParaRPr lang="en-US" sz="5400" b="1" dirty="0"/>
          </a:p>
        </p:txBody>
      </p:sp>
    </p:spTree>
    <p:extLst>
      <p:ext uri="{BB962C8B-B14F-4D97-AF65-F5344CB8AC3E}">
        <p14:creationId xmlns:p14="http://schemas.microsoft.com/office/powerpoint/2010/main" val="256749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r>
              <a:rPr lang="en-US" altLang="en-US" sz="6000" b="1" dirty="0" smtClean="0">
                <a:latin typeface="Times New Roman" panose="02020603050405020304" pitchFamily="18" charset="0"/>
                <a:cs typeface="Times New Roman" panose="02020603050405020304" pitchFamily="18" charset="0"/>
              </a:rPr>
              <a:t>Read class handout</a:t>
            </a:r>
          </a:p>
          <a:p>
            <a:pPr marL="0" indent="0" algn="ctr" eaLnBrk="1" hangingPunct="1">
              <a:buNone/>
            </a:pPr>
            <a:r>
              <a:rPr lang="en-US" altLang="en-US" sz="3200" b="1" dirty="0" smtClean="0">
                <a:latin typeface="Times New Roman" panose="02020603050405020304" pitchFamily="18" charset="0"/>
                <a:cs typeface="Times New Roman" panose="02020603050405020304" pitchFamily="18" charset="0"/>
              </a:rPr>
              <a:t>(Drew &amp; Becky)</a:t>
            </a:r>
          </a:p>
          <a:p>
            <a:pPr marL="0" indent="0" algn="ctr" eaLnBrk="1" hangingPunct="1">
              <a:buNone/>
            </a:pPr>
            <a:r>
              <a:rPr lang="en-US" sz="6000" b="1" dirty="0"/>
              <a:t>What object persistence format would you recommend to Becky and Drew?</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1645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indent="0" algn="ctr" eaLnBrk="1" hangingPunct="1">
              <a:buNone/>
            </a:pPr>
            <a:endParaRPr lang="en-US" sz="6000" b="1" dirty="0" smtClean="0"/>
          </a:p>
          <a:p>
            <a:pPr marL="0" indent="0" algn="ctr" eaLnBrk="1" hangingPunct="1">
              <a:buNone/>
            </a:pPr>
            <a:r>
              <a:rPr lang="en-US" sz="6000" b="1" dirty="0" smtClean="0"/>
              <a:t>How can </a:t>
            </a:r>
            <a:r>
              <a:rPr lang="en-US" sz="6000" b="1" dirty="0" err="1" smtClean="0"/>
              <a:t>denormalization</a:t>
            </a:r>
            <a:r>
              <a:rPr lang="en-US" sz="6000" b="1" dirty="0" smtClean="0"/>
              <a:t> reduce </a:t>
            </a:r>
            <a:r>
              <a:rPr lang="en-US" sz="6000" b="1" dirty="0"/>
              <a:t>joins and improve data access </a:t>
            </a:r>
            <a:r>
              <a:rPr lang="en-US" sz="6000" b="1" dirty="0" smtClean="0"/>
              <a:t>performance?</a:t>
            </a:r>
            <a:endParaRPr lang="en-US" altLang="en-US" sz="6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097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altLang="en-US" sz="5625" b="1" dirty="0"/>
              <a:t>Mini Case </a:t>
            </a:r>
          </a:p>
          <a:p>
            <a:pPr algn="ctr">
              <a:buFontTx/>
              <a:buNone/>
            </a:pPr>
            <a:endParaRPr lang="en-US" altLang="en-US" sz="5625" b="1" dirty="0"/>
          </a:p>
          <a:p>
            <a:pPr algn="ctr">
              <a:buFontTx/>
              <a:buNone/>
            </a:pPr>
            <a:r>
              <a:rPr lang="en-US" altLang="en-US" sz="5625" b="1" dirty="0"/>
              <a:t>Read </a:t>
            </a:r>
          </a:p>
          <a:p>
            <a:pPr algn="ctr">
              <a:buFontTx/>
              <a:buNone/>
            </a:pPr>
            <a:r>
              <a:rPr lang="en-US" altLang="en-US" sz="5625" b="1" dirty="0"/>
              <a:t>(Class </a:t>
            </a:r>
            <a:r>
              <a:rPr lang="en-US" altLang="en-US" sz="5625" b="1" dirty="0" smtClean="0"/>
              <a:t>Handout </a:t>
            </a:r>
          </a:p>
          <a:p>
            <a:pPr algn="ctr">
              <a:buFontTx/>
              <a:buNone/>
            </a:pPr>
            <a:r>
              <a:rPr lang="en-US" altLang="en-US" sz="5625" b="1" dirty="0" smtClean="0"/>
              <a:t>Ag Credit)</a:t>
            </a:r>
            <a:endParaRPr lang="en-US" altLang="en-US" sz="5625" dirty="0"/>
          </a:p>
          <a:p>
            <a:pPr marL="0" indent="0">
              <a:buNone/>
            </a:pPr>
            <a:endParaRPr lang="en-US" dirty="0"/>
          </a:p>
        </p:txBody>
      </p:sp>
    </p:spTree>
    <p:extLst>
      <p:ext uri="{BB962C8B-B14F-4D97-AF65-F5344CB8AC3E}">
        <p14:creationId xmlns:p14="http://schemas.microsoft.com/office/powerpoint/2010/main" val="1003460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0" y="152400"/>
            <a:ext cx="8839199" cy="5791199"/>
          </a:xfrm>
        </p:spPr>
        <p:txBody>
          <a:bodyPr/>
          <a:lstStyle/>
          <a:p>
            <a:pPr lvl="0"/>
            <a:r>
              <a:rPr lang="en-US" sz="2800" b="1" dirty="0">
                <a:latin typeface="Arial" panose="020B0604020202020204" pitchFamily="34" charset="0"/>
                <a:cs typeface="Arial" panose="020B0604020202020204" pitchFamily="34" charset="0"/>
              </a:rPr>
              <a:t>What issues must the new organizational structure for the IT department address to support the transformation of </a:t>
            </a:r>
            <a:r>
              <a:rPr lang="en-US" sz="2800" b="1" dirty="0" err="1">
                <a:latin typeface="Arial" panose="020B0604020202020204" pitchFamily="34" charset="0"/>
                <a:cs typeface="Arial" panose="020B0604020202020204" pitchFamily="34" charset="0"/>
              </a:rPr>
              <a:t>AgCredit</a:t>
            </a:r>
            <a:r>
              <a:rPr lang="en-US" sz="2800" b="1" dirty="0">
                <a:latin typeface="Arial" panose="020B0604020202020204" pitchFamily="34" charset="0"/>
                <a:cs typeface="Arial" panose="020B0604020202020204" pitchFamily="34" charset="0"/>
              </a:rPr>
              <a:t> into a process-centric organization. </a:t>
            </a:r>
          </a:p>
          <a:p>
            <a:r>
              <a:rPr lang="en-US" sz="2800" b="1" dirty="0" smtClean="0">
                <a:latin typeface="Arial" panose="020B0604020202020204" pitchFamily="34" charset="0"/>
                <a:cs typeface="Arial" panose="020B0604020202020204" pitchFamily="34" charset="0"/>
              </a:rPr>
              <a:t>Outline </a:t>
            </a:r>
            <a:r>
              <a:rPr lang="en-US" sz="2800" b="1" dirty="0">
                <a:latin typeface="Arial" panose="020B0604020202020204" pitchFamily="34" charset="0"/>
                <a:cs typeface="Arial" panose="020B0604020202020204" pitchFamily="34" charset="0"/>
              </a:rPr>
              <a:t>a project selection process for </a:t>
            </a:r>
            <a:r>
              <a:rPr lang="en-US" sz="2800" b="1" dirty="0" err="1">
                <a:latin typeface="Arial" panose="020B0604020202020204" pitchFamily="34" charset="0"/>
                <a:cs typeface="Arial" panose="020B0604020202020204" pitchFamily="34" charset="0"/>
              </a:rPr>
              <a:t>AgCredit</a:t>
            </a:r>
            <a:r>
              <a:rPr lang="en-US" sz="2800" b="1" dirty="0">
                <a:latin typeface="Arial" panose="020B0604020202020204" pitchFamily="34" charset="0"/>
                <a:cs typeface="Arial" panose="020B0604020202020204" pitchFamily="34" charset="0"/>
              </a:rPr>
              <a:t> to ensure alignment with the enterprise business vision. </a:t>
            </a:r>
          </a:p>
          <a:p>
            <a:r>
              <a:rPr lang="en-US" sz="2800" b="1" dirty="0">
                <a:latin typeface="Arial" panose="020B0604020202020204" pitchFamily="34" charset="0"/>
                <a:cs typeface="Arial" panose="020B0604020202020204" pitchFamily="34" charset="0"/>
              </a:rPr>
              <a:t>How should Manley “make the case” for SOA to ensure that the executive team at </a:t>
            </a:r>
            <a:r>
              <a:rPr lang="en-US" sz="2800" b="1" dirty="0" err="1">
                <a:latin typeface="Arial" panose="020B0604020202020204" pitchFamily="34" charset="0"/>
                <a:cs typeface="Arial" panose="020B0604020202020204" pitchFamily="34" charset="0"/>
              </a:rPr>
              <a:t>AgCredit</a:t>
            </a:r>
            <a:r>
              <a:rPr lang="en-US" sz="2800" b="1" dirty="0">
                <a:latin typeface="Arial" panose="020B0604020202020204" pitchFamily="34" charset="0"/>
                <a:cs typeface="Arial" panose="020B0604020202020204" pitchFamily="34" charset="0"/>
              </a:rPr>
              <a:t> buys in? </a:t>
            </a:r>
          </a:p>
          <a:p>
            <a:r>
              <a:rPr lang="en-US" sz="2800" b="1" dirty="0">
                <a:latin typeface="Arial" panose="020B0604020202020204" pitchFamily="34" charset="0"/>
                <a:cs typeface="Arial" panose="020B0604020202020204" pitchFamily="34" charset="0"/>
              </a:rPr>
              <a:t>What new internal IT capabilities will have to be developed in order to create an IT department to support </a:t>
            </a:r>
            <a:r>
              <a:rPr lang="en-US" sz="2800" b="1" dirty="0" err="1">
                <a:latin typeface="Arial" panose="020B0604020202020204" pitchFamily="34" charset="0"/>
                <a:cs typeface="Arial" panose="020B0604020202020204" pitchFamily="34" charset="0"/>
              </a:rPr>
              <a:t>AgCredit’s</a:t>
            </a:r>
            <a:r>
              <a:rPr lang="en-US" sz="2800" b="1" dirty="0">
                <a:latin typeface="Arial" panose="020B0604020202020204" pitchFamily="34" charset="0"/>
                <a:cs typeface="Arial" panose="020B0604020202020204" pitchFamily="34" charset="0"/>
              </a:rPr>
              <a:t> future business architecture? </a:t>
            </a:r>
          </a:p>
          <a:p>
            <a:pPr lvl="0"/>
            <a:endParaRPr lang="en-US" dirty="0"/>
          </a:p>
        </p:txBody>
      </p:sp>
    </p:spTree>
    <p:extLst>
      <p:ext uri="{BB962C8B-B14F-4D97-AF65-F5344CB8AC3E}">
        <p14:creationId xmlns:p14="http://schemas.microsoft.com/office/powerpoint/2010/main" val="13521868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0" y="152400"/>
            <a:ext cx="8839199" cy="5791199"/>
          </a:xfrm>
        </p:spPr>
        <p:txBody>
          <a:bodyPr/>
          <a:lstStyle/>
          <a:p>
            <a:pPr marL="0" lvl="0" indent="0" algn="ctr">
              <a:buNone/>
            </a:pPr>
            <a:r>
              <a:rPr lang="en-US" sz="5400" b="1" dirty="0" smtClean="0">
                <a:latin typeface="Arial" panose="020B0604020202020204" pitchFamily="34" charset="0"/>
                <a:cs typeface="Arial" panose="020B0604020202020204" pitchFamily="34" charset="0"/>
              </a:rPr>
              <a:t>What issues must the new organizational </a:t>
            </a:r>
            <a:r>
              <a:rPr lang="en-US" sz="5400" b="1" dirty="0">
                <a:latin typeface="Arial" panose="020B0604020202020204" pitchFamily="34" charset="0"/>
                <a:cs typeface="Arial" panose="020B0604020202020204" pitchFamily="34" charset="0"/>
              </a:rPr>
              <a:t>structure for the IT department </a:t>
            </a:r>
            <a:r>
              <a:rPr lang="en-US" sz="5400" b="1" dirty="0" smtClean="0">
                <a:latin typeface="Arial" panose="020B0604020202020204" pitchFamily="34" charset="0"/>
                <a:cs typeface="Arial" panose="020B0604020202020204" pitchFamily="34" charset="0"/>
              </a:rPr>
              <a:t>address to </a:t>
            </a:r>
            <a:r>
              <a:rPr lang="en-US" sz="5400" b="1" dirty="0">
                <a:latin typeface="Arial" panose="020B0604020202020204" pitchFamily="34" charset="0"/>
                <a:cs typeface="Arial" panose="020B0604020202020204" pitchFamily="34" charset="0"/>
              </a:rPr>
              <a:t>support the transformation of </a:t>
            </a:r>
            <a:r>
              <a:rPr lang="en-US" sz="5400" b="1" dirty="0" err="1">
                <a:latin typeface="Arial" panose="020B0604020202020204" pitchFamily="34" charset="0"/>
                <a:cs typeface="Arial" panose="020B0604020202020204" pitchFamily="34" charset="0"/>
              </a:rPr>
              <a:t>AgCredit</a:t>
            </a:r>
            <a:r>
              <a:rPr lang="en-US" sz="5400" b="1" dirty="0">
                <a:latin typeface="Arial" panose="020B0604020202020204" pitchFamily="34" charset="0"/>
                <a:cs typeface="Arial" panose="020B0604020202020204" pitchFamily="34" charset="0"/>
              </a:rPr>
              <a:t> into a process-centric organization. </a:t>
            </a:r>
            <a:endParaRPr lang="en-US" sz="5400" b="1" dirty="0" smtClean="0">
              <a:latin typeface="Arial" panose="020B0604020202020204" pitchFamily="34" charset="0"/>
              <a:cs typeface="Arial" panose="020B0604020202020204" pitchFamily="34" charset="0"/>
            </a:endParaRPr>
          </a:p>
          <a:p>
            <a:pPr lvl="0"/>
            <a:endParaRPr lang="en-US" dirty="0"/>
          </a:p>
        </p:txBody>
      </p:sp>
    </p:spTree>
    <p:extLst>
      <p:ext uri="{BB962C8B-B14F-4D97-AF65-F5344CB8AC3E}">
        <p14:creationId xmlns:p14="http://schemas.microsoft.com/office/powerpoint/2010/main" val="18303150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0" y="152400"/>
            <a:ext cx="8839199" cy="5791199"/>
          </a:xfrm>
        </p:spPr>
        <p:txBody>
          <a:bodyPr/>
          <a:lstStyle/>
          <a:p>
            <a:pPr marL="0" indent="0" algn="ctr">
              <a:buNone/>
            </a:pPr>
            <a:r>
              <a:rPr lang="en-US" sz="6000" b="1" dirty="0" smtClean="0">
                <a:latin typeface="Arial" panose="020B0604020202020204" pitchFamily="34" charset="0"/>
                <a:cs typeface="Arial" panose="020B0604020202020204" pitchFamily="34" charset="0"/>
              </a:rPr>
              <a:t>Outline </a:t>
            </a:r>
            <a:r>
              <a:rPr lang="en-US" sz="6000" b="1" dirty="0">
                <a:latin typeface="Arial" panose="020B0604020202020204" pitchFamily="34" charset="0"/>
                <a:cs typeface="Arial" panose="020B0604020202020204" pitchFamily="34" charset="0"/>
              </a:rPr>
              <a:t>a project selection process for </a:t>
            </a:r>
            <a:r>
              <a:rPr lang="en-US" sz="6000" b="1" dirty="0" err="1">
                <a:latin typeface="Arial" panose="020B0604020202020204" pitchFamily="34" charset="0"/>
                <a:cs typeface="Arial" panose="020B0604020202020204" pitchFamily="34" charset="0"/>
              </a:rPr>
              <a:t>AgCredit</a:t>
            </a:r>
            <a:r>
              <a:rPr lang="en-US" sz="6000" b="1" dirty="0">
                <a:latin typeface="Arial" panose="020B0604020202020204" pitchFamily="34" charset="0"/>
                <a:cs typeface="Arial" panose="020B0604020202020204" pitchFamily="34" charset="0"/>
              </a:rPr>
              <a:t> to ensure alignment with the enterprise business vision. </a:t>
            </a:r>
          </a:p>
          <a:p>
            <a:pPr marL="0" lvl="0" indent="0">
              <a:buNone/>
            </a:pPr>
            <a:endParaRPr lang="en-US" dirty="0"/>
          </a:p>
        </p:txBody>
      </p:sp>
    </p:spTree>
    <p:extLst>
      <p:ext uri="{BB962C8B-B14F-4D97-AF65-F5344CB8AC3E}">
        <p14:creationId xmlns:p14="http://schemas.microsoft.com/office/powerpoint/2010/main" val="2759817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0" y="152400"/>
            <a:ext cx="8839199" cy="5791199"/>
          </a:xfrm>
        </p:spPr>
        <p:txBody>
          <a:bodyPr/>
          <a:lstStyle/>
          <a:p>
            <a:pPr marL="0" indent="0" algn="ctr">
              <a:buNone/>
            </a:pPr>
            <a:r>
              <a:rPr lang="en-US" sz="6000" b="1" dirty="0" smtClean="0">
                <a:latin typeface="Arial" panose="020B0604020202020204" pitchFamily="34" charset="0"/>
                <a:cs typeface="Arial" panose="020B0604020202020204" pitchFamily="34" charset="0"/>
              </a:rPr>
              <a:t>How </a:t>
            </a:r>
            <a:r>
              <a:rPr lang="en-US" sz="6000" b="1" dirty="0">
                <a:latin typeface="Arial" panose="020B0604020202020204" pitchFamily="34" charset="0"/>
                <a:cs typeface="Arial" panose="020B0604020202020204" pitchFamily="34" charset="0"/>
              </a:rPr>
              <a:t>should Manley “make the case” for SOA to ensure that the executive team at </a:t>
            </a:r>
            <a:r>
              <a:rPr lang="en-US" sz="6000" b="1" dirty="0" err="1">
                <a:latin typeface="Arial" panose="020B0604020202020204" pitchFamily="34" charset="0"/>
                <a:cs typeface="Arial" panose="020B0604020202020204" pitchFamily="34" charset="0"/>
              </a:rPr>
              <a:t>AgCredit</a:t>
            </a:r>
            <a:r>
              <a:rPr lang="en-US" sz="6000" b="1" dirty="0">
                <a:latin typeface="Arial" panose="020B0604020202020204" pitchFamily="34" charset="0"/>
                <a:cs typeface="Arial" panose="020B0604020202020204" pitchFamily="34" charset="0"/>
              </a:rPr>
              <a:t> buys in? </a:t>
            </a:r>
          </a:p>
          <a:p>
            <a:pPr lvl="0"/>
            <a:endParaRPr lang="en-US" dirty="0"/>
          </a:p>
        </p:txBody>
      </p:sp>
    </p:spTree>
    <p:extLst>
      <p:ext uri="{BB962C8B-B14F-4D97-AF65-F5344CB8AC3E}">
        <p14:creationId xmlns:p14="http://schemas.microsoft.com/office/powerpoint/2010/main" val="6754032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0" y="0"/>
            <a:ext cx="9372600" cy="5943599"/>
          </a:xfrm>
        </p:spPr>
        <p:txBody>
          <a:bodyPr/>
          <a:lstStyle/>
          <a:p>
            <a:pPr marL="0" indent="0">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new internal IT capabilities will have to be developed in order to create an IT department to support </a:t>
            </a:r>
            <a:r>
              <a:rPr lang="en-US" sz="6000" b="1" dirty="0" err="1">
                <a:latin typeface="Arial" panose="020B0604020202020204" pitchFamily="34" charset="0"/>
                <a:cs typeface="Arial" panose="020B0604020202020204" pitchFamily="34" charset="0"/>
              </a:rPr>
              <a:t>AgCredit’s</a:t>
            </a:r>
            <a:r>
              <a:rPr lang="en-US" sz="6000" b="1" dirty="0">
                <a:latin typeface="Arial" panose="020B0604020202020204" pitchFamily="34" charset="0"/>
                <a:cs typeface="Arial" panose="020B0604020202020204" pitchFamily="34" charset="0"/>
              </a:rPr>
              <a:t> future business architecture? </a:t>
            </a:r>
          </a:p>
          <a:p>
            <a:pPr lvl="0"/>
            <a:endParaRPr lang="en-US" dirty="0"/>
          </a:p>
        </p:txBody>
      </p:sp>
    </p:spTree>
    <p:extLst>
      <p:ext uri="{BB962C8B-B14F-4D97-AF65-F5344CB8AC3E}">
        <p14:creationId xmlns:p14="http://schemas.microsoft.com/office/powerpoint/2010/main" val="1083024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04800" y="152400"/>
            <a:ext cx="8534399" cy="5791199"/>
          </a:xfrm>
        </p:spPr>
        <p:txBody>
          <a:bodyPr/>
          <a:lstStyle/>
          <a:p>
            <a:pPr marL="0" lvl="0" indent="0" eaLnBrk="1" fontAlgn="auto" hangingPunct="1">
              <a:spcBef>
                <a:spcPts val="0"/>
              </a:spcBef>
              <a:spcAft>
                <a:spcPts val="0"/>
              </a:spcAft>
              <a:buClrTx/>
              <a:buSzTx/>
              <a:buNone/>
              <a:defRPr/>
            </a:pPr>
            <a:endParaRPr lang="en-US" sz="6000" b="1" dirty="0" smtClean="0">
              <a:solidFill>
                <a:schemeClr val="tx1"/>
              </a:solidFill>
              <a:latin typeface="Arial" panose="020B0604020202020204" pitchFamily="34" charset="0"/>
              <a:cs typeface="Arial" panose="020B0604020202020204" pitchFamily="34" charset="0"/>
            </a:endParaRPr>
          </a:p>
          <a:p>
            <a:pPr marL="0" lvl="0" indent="0" eaLnBrk="1" fontAlgn="auto" hangingPunct="1">
              <a:spcBef>
                <a:spcPts val="0"/>
              </a:spcBef>
              <a:spcAft>
                <a:spcPts val="0"/>
              </a:spcAft>
              <a:buClrTx/>
              <a:buSzTx/>
              <a:buNone/>
              <a:defRPr/>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an example of an efficient use of a sequential access </a:t>
            </a:r>
            <a:r>
              <a:rPr lang="en-US" sz="6000" b="1" dirty="0" smtClean="0">
                <a:solidFill>
                  <a:schemeClr val="tx1"/>
                </a:solidFill>
                <a:latin typeface="Arial" panose="020B0604020202020204" pitchFamily="34" charset="0"/>
                <a:cs typeface="Arial" panose="020B0604020202020204" pitchFamily="34" charset="0"/>
              </a:rPr>
              <a:t>file?</a:t>
            </a:r>
            <a:r>
              <a:rPr lang="en-US" sz="6000" dirty="0" smtClean="0">
                <a:solidFill>
                  <a:schemeClr val="tx1"/>
                </a:solidFill>
                <a:latin typeface="Arial" panose="020B0604020202020204" pitchFamily="34" charset="0"/>
                <a:cs typeface="Arial" panose="020B0604020202020204" pitchFamily="34" charset="0"/>
              </a:rPr>
              <a:t> </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2199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SA&amp;D_Ch08TextUpdate</Template>
  <TotalTime>4959</TotalTime>
  <Words>2833</Words>
  <Application>Microsoft Office PowerPoint</Application>
  <PresentationFormat>On-screen Show (4:3)</PresentationFormat>
  <Paragraphs>443</Paragraphs>
  <Slides>88</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ＭＳ Ｐゴシック</vt:lpstr>
      <vt:lpstr>ＭＳ Ｐゴシック</vt:lpstr>
      <vt:lpstr>Arial</vt:lpstr>
      <vt:lpstr>Bookman Old Style</vt:lpstr>
      <vt:lpstr>Calibri</vt:lpstr>
      <vt:lpstr>News Gothic MT</vt:lpstr>
      <vt:lpstr>Times New Roman</vt:lpstr>
      <vt:lpstr>Wingdings 2</vt:lpstr>
      <vt:lpstr>Theme1</vt:lpstr>
      <vt:lpstr>      Chapter 9: Data Management Layer Design</vt:lpstr>
      <vt:lpstr>Objectives</vt:lpstr>
      <vt:lpstr>Introduction</vt:lpstr>
      <vt:lpstr>Object Persistence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Files</vt:lpstr>
      <vt:lpstr>Application File Types</vt:lpstr>
      <vt:lpstr>PowerPoint Presentation</vt:lpstr>
      <vt:lpstr>PowerPoint Presentation</vt:lpstr>
      <vt:lpstr>PowerPoint Presentation</vt:lpstr>
      <vt:lpstr>PowerPoint Presentation</vt:lpstr>
      <vt:lpstr>PowerPoint Presentation</vt:lpstr>
      <vt:lpstr>Object-Relational Databases</vt:lpstr>
      <vt:lpstr>NoSQL Data Stores</vt:lpstr>
      <vt:lpstr>Relational Databases</vt:lpstr>
      <vt:lpstr>Object-Oriented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Persistence Formats</vt:lpstr>
      <vt:lpstr>Mapping to an RDBMS</vt:lpstr>
      <vt:lpstr>Mapping to an ORDBMS</vt:lpstr>
      <vt:lpstr>Mapping Problem-Domain Objects to Object-Persistence Formats</vt:lpstr>
      <vt:lpstr>PowerPoint Presentation</vt:lpstr>
      <vt:lpstr>PowerPoint Presentation</vt:lpstr>
      <vt:lpstr>PowerPoint Presentation</vt:lpstr>
      <vt:lpstr>PowerPoint Presentation</vt:lpstr>
      <vt:lpstr>PowerPoint Presentation</vt:lpstr>
      <vt:lpstr>PowerPoint Presentation</vt:lpstr>
      <vt:lpstr>Optimizing RDBMS-Based Object Storage</vt:lpstr>
      <vt:lpstr>PowerPoint Presentation</vt:lpstr>
      <vt:lpstr>Normalization: 1NF, 2NF, 3NF</vt:lpstr>
      <vt:lpstr>First Normal Form Example 2</vt:lpstr>
      <vt:lpstr>Second Normal Form Example 1</vt:lpstr>
      <vt:lpstr>Second Normal Form Example 1</vt:lpstr>
      <vt:lpstr>Second Normal Form Example 1</vt:lpstr>
      <vt:lpstr>Third Normal Form Example 1</vt:lpstr>
      <vt:lpstr>Third Normal Form Example 2</vt:lpstr>
      <vt:lpstr>PowerPoint Presentation</vt:lpstr>
      <vt:lpstr>Optimizing Data Access Speed</vt:lpstr>
      <vt:lpstr>Optimizing Data Access Speed (cont.)</vt:lpstr>
      <vt:lpstr>Optimizing Data Access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Designing Data Access &amp; Manipulation Classes</vt:lpstr>
      <vt:lpstr>Nonfunctional Requirements &amp; Data Management Layer Design</vt:lpstr>
      <vt:lpstr>VERIFYING AND VALIDATING THE DATA MANAGEMENT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206</cp:revision>
  <cp:lastPrinted>2018-04-18T22:47:33Z</cp:lastPrinted>
  <dcterms:created xsi:type="dcterms:W3CDTF">2015-01-22T13:38:23Z</dcterms:created>
  <dcterms:modified xsi:type="dcterms:W3CDTF">2018-04-18T23:23:34Z</dcterms:modified>
</cp:coreProperties>
</file>