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00"/>
  </p:notesMasterIdLst>
  <p:handoutMasterIdLst>
    <p:handoutMasterId r:id="rId101"/>
  </p:handoutMasterIdLst>
  <p:sldIdLst>
    <p:sldId id="256" r:id="rId2"/>
    <p:sldId id="299" r:id="rId3"/>
    <p:sldId id="288" r:id="rId4"/>
    <p:sldId id="295" r:id="rId5"/>
    <p:sldId id="300" r:id="rId6"/>
    <p:sldId id="258" r:id="rId7"/>
    <p:sldId id="301" r:id="rId8"/>
    <p:sldId id="346" r:id="rId9"/>
    <p:sldId id="302" r:id="rId10"/>
    <p:sldId id="422" r:id="rId11"/>
    <p:sldId id="423" r:id="rId12"/>
    <p:sldId id="424" r:id="rId13"/>
    <p:sldId id="425" r:id="rId14"/>
    <p:sldId id="426" r:id="rId15"/>
    <p:sldId id="428" r:id="rId16"/>
    <p:sldId id="308" r:id="rId17"/>
    <p:sldId id="310" r:id="rId18"/>
    <p:sldId id="312" r:id="rId19"/>
    <p:sldId id="313" r:id="rId20"/>
    <p:sldId id="314" r:id="rId21"/>
    <p:sldId id="317" r:id="rId22"/>
    <p:sldId id="386" r:id="rId23"/>
    <p:sldId id="355" r:id="rId24"/>
    <p:sldId id="354" r:id="rId25"/>
    <p:sldId id="391" r:id="rId26"/>
    <p:sldId id="321" r:id="rId27"/>
    <p:sldId id="333" r:id="rId28"/>
    <p:sldId id="363" r:id="rId29"/>
    <p:sldId id="396" r:id="rId30"/>
    <p:sldId id="401" r:id="rId31"/>
    <p:sldId id="398" r:id="rId32"/>
    <p:sldId id="343" r:id="rId33"/>
    <p:sldId id="393" r:id="rId34"/>
    <p:sldId id="392" r:id="rId35"/>
    <p:sldId id="353" r:id="rId36"/>
    <p:sldId id="303" r:id="rId37"/>
    <p:sldId id="429" r:id="rId38"/>
    <p:sldId id="305" r:id="rId39"/>
    <p:sldId id="421" r:id="rId40"/>
    <p:sldId id="431" r:id="rId41"/>
    <p:sldId id="307" r:id="rId42"/>
    <p:sldId id="290" r:id="rId43"/>
    <p:sldId id="291" r:id="rId44"/>
    <p:sldId id="294" r:id="rId45"/>
    <p:sldId id="408" r:id="rId46"/>
    <p:sldId id="315" r:id="rId47"/>
    <p:sldId id="319" r:id="rId48"/>
    <p:sldId id="323" r:id="rId49"/>
    <p:sldId id="331" r:id="rId50"/>
    <p:sldId id="360" r:id="rId51"/>
    <p:sldId id="359" r:id="rId52"/>
    <p:sldId id="327" r:id="rId53"/>
    <p:sldId id="350" r:id="rId54"/>
    <p:sldId id="345" r:id="rId55"/>
    <p:sldId id="348" r:id="rId56"/>
    <p:sldId id="349" r:id="rId57"/>
    <p:sldId id="296" r:id="rId58"/>
    <p:sldId id="297" r:id="rId59"/>
    <p:sldId id="347" r:id="rId60"/>
    <p:sldId id="351" r:id="rId61"/>
    <p:sldId id="404" r:id="rId62"/>
    <p:sldId id="410" r:id="rId63"/>
    <p:sldId id="413" r:id="rId64"/>
    <p:sldId id="415" r:id="rId65"/>
    <p:sldId id="358" r:id="rId66"/>
    <p:sldId id="325" r:id="rId67"/>
    <p:sldId id="329" r:id="rId68"/>
    <p:sldId id="335" r:id="rId69"/>
    <p:sldId id="337" r:id="rId70"/>
    <p:sldId id="339" r:id="rId71"/>
    <p:sldId id="341" r:id="rId72"/>
    <p:sldId id="366" r:id="rId73"/>
    <p:sldId id="418" r:id="rId74"/>
    <p:sldId id="369" r:id="rId75"/>
    <p:sldId id="373" r:id="rId76"/>
    <p:sldId id="419" r:id="rId77"/>
    <p:sldId id="374" r:id="rId78"/>
    <p:sldId id="420" r:id="rId79"/>
    <p:sldId id="368" r:id="rId80"/>
    <p:sldId id="376" r:id="rId81"/>
    <p:sldId id="381" r:id="rId82"/>
    <p:sldId id="379" r:id="rId83"/>
    <p:sldId id="377" r:id="rId84"/>
    <p:sldId id="452" r:id="rId85"/>
    <p:sldId id="384" r:id="rId86"/>
    <p:sldId id="433" r:id="rId87"/>
    <p:sldId id="435" r:id="rId88"/>
    <p:sldId id="389" r:id="rId89"/>
    <p:sldId id="432" r:id="rId90"/>
    <p:sldId id="439" r:id="rId91"/>
    <p:sldId id="438" r:id="rId92"/>
    <p:sldId id="440" r:id="rId93"/>
    <p:sldId id="444" r:id="rId94"/>
    <p:sldId id="442" r:id="rId95"/>
    <p:sldId id="446" r:id="rId96"/>
    <p:sldId id="450" r:id="rId97"/>
    <p:sldId id="448" r:id="rId98"/>
    <p:sldId id="451" r:id="rId99"/>
  </p:sldIdLst>
  <p:sldSz cx="9144000" cy="6858000" type="screen4x3"/>
  <p:notesSz cx="7077075" cy="93837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6" userDrawn="1">
          <p15:clr>
            <a:srgbClr val="A4A3A4"/>
          </p15:clr>
        </p15:guide>
        <p15:guide id="2" pos="22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989" autoAdjust="0"/>
  </p:normalViewPr>
  <p:slideViewPr>
    <p:cSldViewPr>
      <p:cViewPr>
        <p:scale>
          <a:sx n="45" d="100"/>
          <a:sy n="45" d="100"/>
        </p:scale>
        <p:origin x="1900" y="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9244"/>
    </p:cViewPr>
  </p:sorterViewPr>
  <p:notesViewPr>
    <p:cSldViewPr>
      <p:cViewPr varScale="1">
        <p:scale>
          <a:sx n="57" d="100"/>
          <a:sy n="57" d="100"/>
        </p:scale>
        <p:origin x="-2520" y="-78"/>
      </p:cViewPr>
      <p:guideLst>
        <p:guide orient="horz" pos="2956"/>
        <p:guide pos="223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186"/>
          </a:xfrm>
          <a:prstGeom prst="rect">
            <a:avLst/>
          </a:prstGeom>
        </p:spPr>
        <p:txBody>
          <a:bodyPr vert="horz" lIns="94058" tIns="47029" rIns="94058" bIns="4702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4008705" y="0"/>
            <a:ext cx="3066733" cy="469186"/>
          </a:xfrm>
          <a:prstGeom prst="rect">
            <a:avLst/>
          </a:prstGeom>
        </p:spPr>
        <p:txBody>
          <a:bodyPr vert="horz" wrap="square" lIns="94058" tIns="47029" rIns="94058" bIns="47029" numCol="1" anchor="t" anchorCtr="0" compatLnSpc="1">
            <a:prstTxWarp prst="textNoShape">
              <a:avLst/>
            </a:prstTxWarp>
          </a:bodyPr>
          <a:lstStyle>
            <a:lvl1pPr algn="r">
              <a:defRPr sz="1200">
                <a:latin typeface="Calibri" charset="0"/>
              </a:defRPr>
            </a:lvl1pPr>
          </a:lstStyle>
          <a:p>
            <a:fld id="{49B322D5-F1BA-AC43-B01A-E6B8082BCDFE}" type="datetimeFigureOut">
              <a:rPr lang="es-ES"/>
              <a:pPr/>
              <a:t>07/06/2018</a:t>
            </a:fld>
            <a:endParaRPr lang="en-US"/>
          </a:p>
        </p:txBody>
      </p:sp>
      <p:sp>
        <p:nvSpPr>
          <p:cNvPr id="4" name="Footer Placeholder 3"/>
          <p:cNvSpPr>
            <a:spLocks noGrp="1"/>
          </p:cNvSpPr>
          <p:nvPr>
            <p:ph type="ftr" sz="quarter" idx="2"/>
          </p:nvPr>
        </p:nvSpPr>
        <p:spPr>
          <a:xfrm>
            <a:off x="0" y="8912899"/>
            <a:ext cx="3066733" cy="469186"/>
          </a:xfrm>
          <a:prstGeom prst="rect">
            <a:avLst/>
          </a:prstGeom>
        </p:spPr>
        <p:txBody>
          <a:bodyPr vert="horz" lIns="94058" tIns="47029" rIns="94058" bIns="47029"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4008705" y="8912899"/>
            <a:ext cx="3066733" cy="469186"/>
          </a:xfrm>
          <a:prstGeom prst="rect">
            <a:avLst/>
          </a:prstGeom>
        </p:spPr>
        <p:txBody>
          <a:bodyPr vert="horz" wrap="square" lIns="94058" tIns="47029" rIns="94058" bIns="47029" numCol="1" anchor="b" anchorCtr="0" compatLnSpc="1">
            <a:prstTxWarp prst="textNoShape">
              <a:avLst/>
            </a:prstTxWarp>
          </a:bodyPr>
          <a:lstStyle>
            <a:lvl1pPr algn="r">
              <a:defRPr sz="1200">
                <a:latin typeface="Calibri" charset="0"/>
              </a:defRPr>
            </a:lvl1pPr>
          </a:lstStyle>
          <a:p>
            <a:fld id="{3894B7FB-BCA7-AC47-AEA1-F567761FB9BD}" type="slidenum">
              <a:rPr lang="en-US"/>
              <a:pPr/>
              <a:t>‹#›</a:t>
            </a:fld>
            <a:endParaRPr lang="en-US"/>
          </a:p>
        </p:txBody>
      </p:sp>
    </p:spTree>
    <p:extLst>
      <p:ext uri="{BB962C8B-B14F-4D97-AF65-F5344CB8AC3E}">
        <p14:creationId xmlns:p14="http://schemas.microsoft.com/office/powerpoint/2010/main" val="41061658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186"/>
          </a:xfrm>
          <a:prstGeom prst="rect">
            <a:avLst/>
          </a:prstGeom>
        </p:spPr>
        <p:txBody>
          <a:bodyPr vert="horz" lIns="94058" tIns="47029" rIns="94058" bIns="4702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08705" y="0"/>
            <a:ext cx="3066733" cy="469186"/>
          </a:xfrm>
          <a:prstGeom prst="rect">
            <a:avLst/>
          </a:prstGeom>
        </p:spPr>
        <p:txBody>
          <a:bodyPr vert="horz" wrap="square" lIns="94058" tIns="47029" rIns="94058" bIns="47029" numCol="1" anchor="t" anchorCtr="0" compatLnSpc="1">
            <a:prstTxWarp prst="textNoShape">
              <a:avLst/>
            </a:prstTxWarp>
          </a:bodyPr>
          <a:lstStyle>
            <a:lvl1pPr algn="r">
              <a:defRPr sz="1200">
                <a:latin typeface="Calibri" charset="0"/>
              </a:defRPr>
            </a:lvl1pPr>
          </a:lstStyle>
          <a:p>
            <a:fld id="{8401FF50-0377-F64A-9A3A-10E33E9A03F0}" type="datetimeFigureOut">
              <a:rPr lang="es-ES"/>
              <a:pPr/>
              <a:t>07/06/2018</a:t>
            </a:fld>
            <a:endParaRPr lang="en-US"/>
          </a:p>
        </p:txBody>
      </p:sp>
      <p:sp>
        <p:nvSpPr>
          <p:cNvPr id="4" name="Slide Image Placeholder 3"/>
          <p:cNvSpPr>
            <a:spLocks noGrp="1" noRot="1" noChangeAspect="1"/>
          </p:cNvSpPr>
          <p:nvPr>
            <p:ph type="sldImg" idx="2"/>
          </p:nvPr>
        </p:nvSpPr>
        <p:spPr>
          <a:xfrm>
            <a:off x="1195388" y="704850"/>
            <a:ext cx="4687887" cy="3517900"/>
          </a:xfrm>
          <a:prstGeom prst="rect">
            <a:avLst/>
          </a:prstGeom>
          <a:noFill/>
          <a:ln w="12700">
            <a:solidFill>
              <a:prstClr val="black"/>
            </a:solidFill>
          </a:ln>
        </p:spPr>
        <p:txBody>
          <a:bodyPr vert="horz" lIns="94058" tIns="47029" rIns="94058" bIns="47029" rtlCol="0" anchor="ctr"/>
          <a:lstStyle/>
          <a:p>
            <a:pPr lvl="0"/>
            <a:endParaRPr lang="en-US" noProof="0"/>
          </a:p>
        </p:txBody>
      </p:sp>
      <p:sp>
        <p:nvSpPr>
          <p:cNvPr id="5" name="Notes Placeholder 4"/>
          <p:cNvSpPr>
            <a:spLocks noGrp="1"/>
          </p:cNvSpPr>
          <p:nvPr>
            <p:ph type="body" sz="quarter" idx="3"/>
          </p:nvPr>
        </p:nvSpPr>
        <p:spPr>
          <a:xfrm>
            <a:off x="707708" y="4457265"/>
            <a:ext cx="5661660" cy="4222671"/>
          </a:xfrm>
          <a:prstGeom prst="rect">
            <a:avLst/>
          </a:prstGeom>
        </p:spPr>
        <p:txBody>
          <a:bodyPr vert="horz" lIns="94058" tIns="47029" rIns="94058" bIns="4702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912899"/>
            <a:ext cx="3066733" cy="469186"/>
          </a:xfrm>
          <a:prstGeom prst="rect">
            <a:avLst/>
          </a:prstGeom>
        </p:spPr>
        <p:txBody>
          <a:bodyPr vert="horz" lIns="94058" tIns="47029" rIns="94058" bIns="4702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008705" y="8912899"/>
            <a:ext cx="3066733" cy="469186"/>
          </a:xfrm>
          <a:prstGeom prst="rect">
            <a:avLst/>
          </a:prstGeom>
        </p:spPr>
        <p:txBody>
          <a:bodyPr vert="horz" wrap="square" lIns="94058" tIns="47029" rIns="94058" bIns="47029" numCol="1" anchor="b" anchorCtr="0" compatLnSpc="1">
            <a:prstTxWarp prst="textNoShape">
              <a:avLst/>
            </a:prstTxWarp>
          </a:bodyPr>
          <a:lstStyle>
            <a:lvl1pPr algn="r">
              <a:defRPr sz="1200">
                <a:latin typeface="Calibri" charset="0"/>
              </a:defRPr>
            </a:lvl1pPr>
          </a:lstStyle>
          <a:p>
            <a:fld id="{244C15E6-FCA7-B84A-8A9C-A725711E1737}" type="slidenum">
              <a:rPr lang="en-US"/>
              <a:pPr/>
              <a:t>‹#›</a:t>
            </a:fld>
            <a:endParaRPr lang="en-US"/>
          </a:p>
        </p:txBody>
      </p:sp>
    </p:spTree>
    <p:extLst>
      <p:ext uri="{BB962C8B-B14F-4D97-AF65-F5344CB8AC3E}">
        <p14:creationId xmlns:p14="http://schemas.microsoft.com/office/powerpoint/2010/main" val="28435795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ＭＳ Ｐゴシック" charset="-128"/>
        <a:cs typeface="+mn-cs"/>
      </a:defRPr>
    </a:lvl2pPr>
    <a:lvl3pPr marL="914400" algn="l" rtl="0" fontAlgn="base">
      <a:spcBef>
        <a:spcPct val="30000"/>
      </a:spcBef>
      <a:spcAft>
        <a:spcPct val="0"/>
      </a:spcAft>
      <a:defRPr sz="1200" kern="1200">
        <a:solidFill>
          <a:schemeClr val="tx1"/>
        </a:solidFill>
        <a:latin typeface="+mn-lt"/>
        <a:ea typeface="ＭＳ Ｐゴシック" charset="-128"/>
        <a:cs typeface="+mn-cs"/>
      </a:defRPr>
    </a:lvl3pPr>
    <a:lvl4pPr marL="1371600" algn="l" rtl="0" fontAlgn="base">
      <a:spcBef>
        <a:spcPct val="30000"/>
      </a:spcBef>
      <a:spcAft>
        <a:spcPct val="0"/>
      </a:spcAft>
      <a:defRPr sz="1200" kern="1200">
        <a:solidFill>
          <a:schemeClr val="tx1"/>
        </a:solidFill>
        <a:latin typeface="+mn-lt"/>
        <a:ea typeface="ＭＳ Ｐゴシック" charset="-128"/>
        <a:cs typeface="+mn-cs"/>
      </a:defRPr>
    </a:lvl4pPr>
    <a:lvl5pPr marL="1828800" algn="l"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1</a:t>
            </a:fld>
            <a:endParaRPr lang="en-US"/>
          </a:p>
        </p:txBody>
      </p:sp>
    </p:spTree>
    <p:extLst>
      <p:ext uri="{BB962C8B-B14F-4D97-AF65-F5344CB8AC3E}">
        <p14:creationId xmlns:p14="http://schemas.microsoft.com/office/powerpoint/2010/main" val="31872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8946486-5AAD-4C83-8F49-61FC413900FE}" type="slidenum">
              <a:rPr lang="en-US" altLang="en-US"/>
              <a:pPr>
                <a:spcBef>
                  <a:spcPct val="0"/>
                </a:spcBef>
              </a:pPr>
              <a:t>10</a:t>
            </a:fld>
            <a:endParaRPr lang="en-US" altLang="en-US"/>
          </a:p>
        </p:txBody>
      </p:sp>
      <p:sp>
        <p:nvSpPr>
          <p:cNvPr id="53251" name="Rectangle 2"/>
          <p:cNvSpPr>
            <a:spLocks noGrp="1" noRot="1" noChangeAspect="1" noChangeArrowheads="1" noTextEdit="1"/>
          </p:cNvSpPr>
          <p:nvPr>
            <p:ph type="sldImg"/>
          </p:nvPr>
        </p:nvSpPr>
        <p:spPr>
          <a:xfrm>
            <a:off x="1150938" y="690563"/>
            <a:ext cx="4557712" cy="3417887"/>
          </a:xfrm>
          <a:ln/>
        </p:spPr>
      </p:sp>
      <p:sp>
        <p:nvSpPr>
          <p:cNvPr id="5325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z="1400" b="1" dirty="0" smtClean="0">
                <a:latin typeface="Arial" panose="020B0604020202020204" pitchFamily="34" charset="0"/>
                <a:cs typeface="Arial" panose="020B0604020202020204" pitchFamily="34" charset="0"/>
              </a:rPr>
              <a:t>A work breakdown structure may or may not include milestones. When do you stop “decomposing?”</a:t>
            </a: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Give some examples of the milestones?</a:t>
            </a:r>
          </a:p>
        </p:txBody>
      </p:sp>
    </p:spTree>
    <p:extLst>
      <p:ext uri="{BB962C8B-B14F-4D97-AF65-F5344CB8AC3E}">
        <p14:creationId xmlns:p14="http://schemas.microsoft.com/office/powerpoint/2010/main" val="1566921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400" b="1" dirty="0" smtClean="0">
                <a:latin typeface="Arial" panose="020B0604020202020204" pitchFamily="34" charset="0"/>
                <a:cs typeface="Arial" panose="020B0604020202020204" pitchFamily="34" charset="0"/>
              </a:rPr>
              <a:t>A work breakdown structure represents a form of outlining and decomposition.  </a:t>
            </a:r>
            <a:endParaRPr lang="en-US" altLang="en-US" b="1" dirty="0"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62E2AD42-2B38-45FE-A834-8DAD9CB5ED54}" type="slidenum">
              <a:rPr lang="en-US" altLang="en-US"/>
              <a:pPr>
                <a:spcBef>
                  <a:spcPct val="0"/>
                </a:spcBef>
              </a:pPr>
              <a:t>11</a:t>
            </a:fld>
            <a:endParaRPr lang="en-US" altLang="en-US"/>
          </a:p>
        </p:txBody>
      </p:sp>
    </p:spTree>
    <p:extLst>
      <p:ext uri="{BB962C8B-B14F-4D97-AF65-F5344CB8AC3E}">
        <p14:creationId xmlns:p14="http://schemas.microsoft.com/office/powerpoint/2010/main" val="3842445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AF41A01-486F-40F5-A6CE-D910C3F4C239}" type="slidenum">
              <a:rPr lang="en-US" altLang="en-US"/>
              <a:pPr>
                <a:spcBef>
                  <a:spcPct val="0"/>
                </a:spcBef>
              </a:pPr>
              <a:t>12</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400" b="1" dirty="0" smtClean="0">
                <a:latin typeface="Arial" panose="020B0604020202020204" pitchFamily="34" charset="0"/>
                <a:cs typeface="Arial" panose="020B0604020202020204" pitchFamily="34" charset="0"/>
              </a:rPr>
              <a:t>To determine how long it takes to complete a task we must realize we do not live in a 100% efficient world</a:t>
            </a:r>
          </a:p>
          <a:p>
            <a:pPr eaLnBrk="1" hangingPunct="1"/>
            <a:endParaRPr lang="en-US" altLang="en-US" b="1" dirty="0" smtClean="0"/>
          </a:p>
        </p:txBody>
      </p:sp>
    </p:spTree>
    <p:extLst>
      <p:ext uri="{BB962C8B-B14F-4D97-AF65-F5344CB8AC3E}">
        <p14:creationId xmlns:p14="http://schemas.microsoft.com/office/powerpoint/2010/main" val="327513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C5B4E8-6C25-4803-B488-21AD690F2D53}" type="slidenum">
              <a:rPr lang="en-US" altLang="en-US"/>
              <a:pPr>
                <a:spcBef>
                  <a:spcPct val="0"/>
                </a:spcBef>
              </a:pPr>
              <a:t>13</a:t>
            </a:fld>
            <a:endParaRPr lang="en-US" altLang="en-US"/>
          </a:p>
        </p:txBody>
      </p:sp>
      <p:sp>
        <p:nvSpPr>
          <p:cNvPr id="59395" name="Rectangle 2"/>
          <p:cNvSpPr>
            <a:spLocks noGrp="1" noRot="1" noChangeAspect="1" noChangeArrowheads="1" noTextEdit="1"/>
          </p:cNvSpPr>
          <p:nvPr>
            <p:ph type="sldImg"/>
          </p:nvPr>
        </p:nvSpPr>
        <p:spPr>
          <a:xfrm>
            <a:off x="1150938" y="690563"/>
            <a:ext cx="4557712" cy="3417887"/>
          </a:xfrm>
          <a:ln/>
        </p:spPr>
      </p:sp>
      <p:sp>
        <p:nvSpPr>
          <p:cNvPr id="5939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z="1400" b="1" dirty="0" smtClean="0">
                <a:latin typeface="Arial" panose="020B0604020202020204" pitchFamily="34" charset="0"/>
                <a:cs typeface="Arial" panose="020B0604020202020204" pitchFamily="34" charset="0"/>
              </a:rPr>
              <a:t>Does everyone understand the formula?</a:t>
            </a:r>
            <a:r>
              <a:rPr lang="en-US" altLang="en-US" sz="1400" b="1" baseline="0" dirty="0" smtClean="0">
                <a:latin typeface="Arial" panose="020B0604020202020204" pitchFamily="34" charset="0"/>
                <a:cs typeface="Arial" panose="020B0604020202020204" pitchFamily="34" charset="0"/>
              </a:rPr>
              <a:t> </a:t>
            </a:r>
          </a:p>
          <a:p>
            <a:pPr eaLnBrk="1" hangingPunct="1"/>
            <a:endParaRPr lang="en-US" altLang="en-US" sz="140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Remember this is only Microsoft’s Project’s way of estimating different tools, use variants of this same basic approach.</a:t>
            </a: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are some of the issues with this exercise?</a:t>
            </a:r>
            <a:r>
              <a:rPr lang="en-US" altLang="en-US" sz="1400" b="1" baseline="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dirty="0" smtClean="0">
              <a:latin typeface="Arial" panose="020B0604020202020204" pitchFamily="34" charset="0"/>
              <a:cs typeface="Arial" panose="020B0604020202020204" pitchFamily="34" charset="0"/>
            </a:endParaRPr>
          </a:p>
          <a:p>
            <a:pPr lvl="1" eaLnBrk="1" hangingPunct="1"/>
            <a:endParaRPr lang="en-US" altLang="en-US" sz="1400"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1077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14</a:t>
            </a:fld>
            <a:endParaRPr lang="en-US"/>
          </a:p>
        </p:txBody>
      </p:sp>
    </p:spTree>
    <p:extLst>
      <p:ext uri="{BB962C8B-B14F-4D97-AF65-F5344CB8AC3E}">
        <p14:creationId xmlns:p14="http://schemas.microsoft.com/office/powerpoint/2010/main" val="378919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F7F002C-013E-4269-8DD7-EF5428CE04D9}" type="slidenum">
              <a:rPr lang="en-US" altLang="en-US" smtClean="0"/>
              <a:pPr>
                <a:spcBef>
                  <a:spcPct val="0"/>
                </a:spcBef>
              </a:pPr>
              <a:t>15</a:t>
            </a:fld>
            <a:endParaRPr lang="en-US" altLang="en-US" smtClean="0"/>
          </a:p>
        </p:txBody>
      </p:sp>
      <p:sp>
        <p:nvSpPr>
          <p:cNvPr id="83971" name="Rectangle 2"/>
          <p:cNvSpPr>
            <a:spLocks noGrp="1" noRot="1" noChangeAspect="1" noChangeArrowheads="1" noTextEdit="1"/>
          </p:cNvSpPr>
          <p:nvPr>
            <p:ph type="sldImg"/>
          </p:nvPr>
        </p:nvSpPr>
        <p:spPr>
          <a:xfrm>
            <a:off x="1158875" y="703263"/>
            <a:ext cx="4638675" cy="3479800"/>
          </a:xfrm>
          <a:ln/>
        </p:spPr>
      </p:sp>
      <p:sp>
        <p:nvSpPr>
          <p:cNvPr id="83972" name="Rectangle 3"/>
          <p:cNvSpPr>
            <a:spLocks noGrp="1" noChangeArrowheads="1"/>
          </p:cNvSpPr>
          <p:nvPr>
            <p:ph type="body" idx="1"/>
          </p:nvPr>
        </p:nvSpPr>
        <p:spPr>
          <a:xfrm>
            <a:off x="927100" y="4419600"/>
            <a:ext cx="5100638"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7" tIns="46458" rIns="92917" bIns="46458"/>
          <a:lstStyle/>
          <a:p>
            <a:pPr eaLnBrk="1" hangingPunct="1"/>
            <a:r>
              <a:rPr lang="en-US" altLang="en-US" sz="1400" b="1" dirty="0" smtClean="0">
                <a:latin typeface="Arial" panose="020B0604020202020204" pitchFamily="34" charset="0"/>
                <a:cs typeface="Arial" panose="020B0604020202020204" pitchFamily="34" charset="0"/>
              </a:rPr>
              <a:t>What do project schedules depend on?  </a:t>
            </a: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How do you usually depict or communicate inter-task dependencies?</a:t>
            </a:r>
            <a:r>
              <a:rPr lang="en-US" altLang="en-US" sz="1400" b="1" baseline="0" dirty="0" smtClean="0">
                <a:latin typeface="Arial" panose="020B0604020202020204" pitchFamily="34" charset="0"/>
                <a:cs typeface="Arial" panose="020B0604020202020204" pitchFamily="34" charset="0"/>
              </a:rPr>
              <a:t> </a:t>
            </a:r>
            <a:endParaRPr lang="en-US" altLang="en-US" sz="1400" b="1" u="sng"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436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What is scope creep?</a:t>
            </a:r>
            <a:r>
              <a:rPr lang="en-US" sz="1400" dirty="0"/>
              <a:t> </a:t>
            </a:r>
            <a:endParaRPr lang="en-US" sz="1400" dirty="0" smtClean="0"/>
          </a:p>
          <a:p>
            <a:pPr lvl="0"/>
            <a:r>
              <a:rPr lang="en-US" sz="1400" dirty="0"/>
              <a:t> </a:t>
            </a:r>
          </a:p>
          <a:p>
            <a:r>
              <a:rPr lang="en-US" sz="1400" b="1" dirty="0"/>
              <a:t>How can scope creep be managed? </a:t>
            </a:r>
            <a:endParaRPr lang="en-US" sz="1400" b="1" u="sng" dirty="0"/>
          </a:p>
          <a:p>
            <a:endParaRPr lang="en-US" sz="1400" dirty="0"/>
          </a:p>
          <a:p>
            <a:pPr lvl="0"/>
            <a:r>
              <a:rPr lang="en-US" sz="1400" b="1" dirty="0"/>
              <a:t>What is </a:t>
            </a:r>
            <a:r>
              <a:rPr lang="en-US" sz="1400" b="1" dirty="0" err="1"/>
              <a:t>timeboxing</a:t>
            </a:r>
            <a:r>
              <a:rPr lang="en-US" sz="1400" b="1" dirty="0"/>
              <a:t>?  </a:t>
            </a:r>
            <a:endParaRPr lang="en-US" sz="1400" b="1" dirty="0" smtClean="0"/>
          </a:p>
          <a:p>
            <a:pPr lvl="0"/>
            <a:endParaRPr lang="en-US" sz="1400" b="1" dirty="0"/>
          </a:p>
          <a:p>
            <a:pPr defTabSz="919886">
              <a:defRPr/>
            </a:pPr>
            <a:r>
              <a:rPr lang="en-US" sz="1400" b="1" dirty="0"/>
              <a:t>Why is </a:t>
            </a:r>
            <a:r>
              <a:rPr lang="en-US" sz="1400" b="1" dirty="0" err="1"/>
              <a:t>timeboxing</a:t>
            </a:r>
            <a:r>
              <a:rPr lang="en-US" sz="1400" b="1" dirty="0"/>
              <a:t> used?</a:t>
            </a:r>
            <a:r>
              <a:rPr lang="en-US" sz="1400" dirty="0"/>
              <a:t> </a:t>
            </a:r>
            <a:endParaRPr lang="en-US" sz="1400" dirty="0" smtClean="0"/>
          </a:p>
          <a:p>
            <a:endParaRPr lang="en-US" sz="1400" dirty="0"/>
          </a:p>
          <a:p>
            <a:r>
              <a:rPr lang="en-US" sz="1400" dirty="0"/>
              <a:t> </a:t>
            </a:r>
          </a:p>
          <a:p>
            <a:endParaRPr lang="en-US" sz="1400"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16</a:t>
            </a:fld>
            <a:endParaRPr lang="en-US"/>
          </a:p>
        </p:txBody>
      </p:sp>
    </p:spTree>
    <p:extLst>
      <p:ext uri="{BB962C8B-B14F-4D97-AF65-F5344CB8AC3E}">
        <p14:creationId xmlns:p14="http://schemas.microsoft.com/office/powerpoint/2010/main" val="377031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smtClean="0">
                <a:latin typeface="Arial" panose="020B0604020202020204" pitchFamily="34" charset="0"/>
                <a:cs typeface="Arial" panose="020B0604020202020204" pitchFamily="34" charset="0"/>
              </a:rPr>
              <a:t>Which software methodology requires a “Jelled” Team?</a:t>
            </a:r>
            <a:r>
              <a:rPr lang="en-US" sz="1400" b="0" dirty="0" smtClean="0">
                <a:latin typeface="Arial" panose="020B0604020202020204" pitchFamily="34" charset="0"/>
                <a:cs typeface="Arial" panose="020B0604020202020204" pitchFamily="34" charset="0"/>
              </a:rPr>
              <a:t>.</a:t>
            </a:r>
          </a:p>
          <a:p>
            <a:pPr lvl="0"/>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Describe </a:t>
            </a:r>
            <a:r>
              <a:rPr lang="en-US" sz="1400" b="1" dirty="0">
                <a:latin typeface="Arial" panose="020B0604020202020204" pitchFamily="34" charset="0"/>
                <a:cs typeface="Arial" panose="020B0604020202020204" pitchFamily="34" charset="0"/>
              </a:rPr>
              <a:t>the skills that would be very important to have on any project.</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are some of the characteristics</a:t>
            </a:r>
            <a:r>
              <a:rPr lang="en-US" sz="1400" b="1" baseline="0" dirty="0" smtClean="0">
                <a:latin typeface="Arial" panose="020B0604020202020204" pitchFamily="34" charset="0"/>
                <a:cs typeface="Arial" panose="020B0604020202020204" pitchFamily="34" charset="0"/>
              </a:rPr>
              <a:t> of a dysfunctional team? </a:t>
            </a:r>
            <a:endParaRPr lang="en-US" sz="1400"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17</a:t>
            </a:fld>
            <a:endParaRPr lang="en-US"/>
          </a:p>
        </p:txBody>
      </p:sp>
    </p:spTree>
    <p:extLst>
      <p:ext uri="{BB962C8B-B14F-4D97-AF65-F5344CB8AC3E}">
        <p14:creationId xmlns:p14="http://schemas.microsoft.com/office/powerpoint/2010/main" val="2005016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smtClean="0">
                <a:latin typeface="Arial" panose="020B0604020202020204" pitchFamily="34" charset="0"/>
                <a:cs typeface="Arial" panose="020B0604020202020204" pitchFamily="34" charset="0"/>
              </a:rPr>
              <a:t>What is the 20%</a:t>
            </a:r>
            <a:r>
              <a:rPr lang="en-US" sz="1400" b="1" baseline="0" dirty="0" smtClean="0">
                <a:latin typeface="Arial" panose="020B0604020202020204" pitchFamily="34" charset="0"/>
                <a:cs typeface="Arial" panose="020B0604020202020204" pitchFamily="34" charset="0"/>
              </a:rPr>
              <a:t> rule? </a:t>
            </a:r>
          </a:p>
          <a:p>
            <a:pPr lvl="0"/>
            <a:endParaRPr lang="en-US" sz="1400" b="1" u="none" baseline="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t>
            </a:r>
            <a:r>
              <a:rPr lang="en-US" sz="1400" b="1" dirty="0">
                <a:latin typeface="Arial" panose="020B0604020202020204" pitchFamily="34" charset="0"/>
                <a:cs typeface="Arial" panose="020B0604020202020204" pitchFamily="34" charset="0"/>
              </a:rPr>
              <a:t>are the best ways to motivate a team?  </a:t>
            </a:r>
            <a:endParaRPr lang="en-US" sz="1400" b="1"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defTabSz="919886">
              <a:defRPr/>
            </a:pPr>
            <a:r>
              <a:rPr lang="en-US" sz="1400" b="1" dirty="0">
                <a:latin typeface="Arial" panose="020B0604020202020204" pitchFamily="34" charset="0"/>
                <a:cs typeface="Arial" panose="020B0604020202020204" pitchFamily="34" charset="0"/>
              </a:rPr>
              <a:t>What are the worst ways?</a:t>
            </a:r>
            <a:r>
              <a:rPr lang="en-US" sz="1400" dirty="0">
                <a:latin typeface="Arial" panose="020B0604020202020204" pitchFamily="34" charset="0"/>
                <a:cs typeface="Arial" panose="020B0604020202020204" pitchFamily="34" charset="0"/>
              </a:rPr>
              <a:t> </a:t>
            </a:r>
            <a:r>
              <a:rPr lang="en-US" b="1" dirty="0"/>
              <a:t>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18</a:t>
            </a:fld>
            <a:endParaRPr lang="en-US"/>
          </a:p>
        </p:txBody>
      </p:sp>
    </p:spTree>
    <p:extLst>
      <p:ext uri="{BB962C8B-B14F-4D97-AF65-F5344CB8AC3E}">
        <p14:creationId xmlns:p14="http://schemas.microsoft.com/office/powerpoint/2010/main" val="2459460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List some techniques to reduce conflict.</a:t>
            </a:r>
            <a:r>
              <a:rPr lang="en-US" sz="1400" dirty="0"/>
              <a:t> </a:t>
            </a:r>
            <a:endParaRPr lang="en-US" sz="1400" b="1" u="sng"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19</a:t>
            </a:fld>
            <a:endParaRPr lang="en-US"/>
          </a:p>
        </p:txBody>
      </p:sp>
    </p:spTree>
    <p:extLst>
      <p:ext uri="{BB962C8B-B14F-4D97-AF65-F5344CB8AC3E}">
        <p14:creationId xmlns:p14="http://schemas.microsoft.com/office/powerpoint/2010/main" val="944867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solidFill>
                  <a:srgbClr val="FF0000"/>
                </a:solidFill>
                <a:latin typeface="Arial" panose="020B0604020202020204" pitchFamily="34" charset="0"/>
                <a:cs typeface="Arial" panose="020B0604020202020204" pitchFamily="34" charset="0"/>
              </a:rPr>
              <a:t>What is a feasibility analysis? </a:t>
            </a:r>
            <a:endParaRPr lang="en-US" sz="1400" b="1" dirty="0" smtClean="0">
              <a:solidFill>
                <a:srgbClr val="FF0000"/>
              </a:solidFill>
              <a:latin typeface="Arial" panose="020B0604020202020204" pitchFamily="34" charset="0"/>
              <a:cs typeface="Arial" panose="020B0604020202020204" pitchFamily="34" charset="0"/>
            </a:endParaRPr>
          </a:p>
          <a:p>
            <a:endParaRPr lang="en-US" sz="1400" dirty="0">
              <a:solidFill>
                <a:srgbClr val="FF0000"/>
              </a:solidFill>
              <a:latin typeface="Arial" panose="020B0604020202020204" pitchFamily="34" charset="0"/>
              <a:cs typeface="Arial" panose="020B0604020202020204" pitchFamily="34" charset="0"/>
            </a:endParaRPr>
          </a:p>
          <a:p>
            <a:r>
              <a:rPr lang="en-US" sz="1400" b="1" dirty="0">
                <a:solidFill>
                  <a:srgbClr val="FF0000"/>
                </a:solidFill>
                <a:latin typeface="Arial" panose="020B0604020202020204" pitchFamily="34" charset="0"/>
                <a:cs typeface="Arial" panose="020B0604020202020204" pitchFamily="34" charset="0"/>
              </a:rPr>
              <a:t>What purpose does the feasibility analysis have? </a:t>
            </a:r>
            <a:endParaRPr lang="en-US" sz="1400"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2</a:t>
            </a:fld>
            <a:endParaRPr lang="en-US"/>
          </a:p>
        </p:txBody>
      </p:sp>
    </p:spTree>
    <p:extLst>
      <p:ext uri="{BB962C8B-B14F-4D97-AF65-F5344CB8AC3E}">
        <p14:creationId xmlns:p14="http://schemas.microsoft.com/office/powerpoint/2010/main" val="3742091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What are some examples of standards?</a:t>
            </a:r>
            <a:endParaRPr lang="en-US" sz="1400" dirty="0"/>
          </a:p>
          <a:p>
            <a:r>
              <a:rPr lang="en-US" sz="1400" dirty="0"/>
              <a:t> 	</a:t>
            </a:r>
            <a:r>
              <a:rPr lang="en-US" sz="1400" b="1" dirty="0"/>
              <a:t>	</a:t>
            </a:r>
            <a:r>
              <a:rPr lang="en-US" sz="1400" dirty="0"/>
              <a:t> </a:t>
            </a:r>
          </a:p>
          <a:p>
            <a:r>
              <a:rPr lang="en-US" sz="1400" b="1" dirty="0"/>
              <a:t>What belongs in the project binder? </a:t>
            </a:r>
            <a:endParaRPr lang="en-US" sz="1400" b="1" dirty="0" smtClean="0"/>
          </a:p>
          <a:p>
            <a:endParaRPr lang="en-US" sz="1400" dirty="0"/>
          </a:p>
          <a:p>
            <a:pPr defTabSz="919886">
              <a:defRPr/>
            </a:pPr>
            <a:r>
              <a:rPr lang="en-US" sz="1400" b="1" dirty="0"/>
              <a:t>How is the project organized?</a:t>
            </a:r>
            <a:r>
              <a:rPr lang="en-US" sz="1400" dirty="0"/>
              <a:t> </a:t>
            </a:r>
          </a:p>
        </p:txBody>
      </p:sp>
      <p:sp>
        <p:nvSpPr>
          <p:cNvPr id="4" name="Slide Number Placeholder 3"/>
          <p:cNvSpPr>
            <a:spLocks noGrp="1"/>
          </p:cNvSpPr>
          <p:nvPr>
            <p:ph type="sldNum" sz="quarter" idx="10"/>
          </p:nvPr>
        </p:nvSpPr>
        <p:spPr/>
        <p:txBody>
          <a:bodyPr/>
          <a:lstStyle/>
          <a:p>
            <a:fld id="{244C15E6-FCA7-B84A-8A9C-A725711E1737}" type="slidenum">
              <a:rPr lang="en-US" smtClean="0"/>
              <a:pPr/>
              <a:t>20</a:t>
            </a:fld>
            <a:endParaRPr lang="en-US"/>
          </a:p>
        </p:txBody>
      </p:sp>
    </p:spTree>
    <p:extLst>
      <p:ext uri="{BB962C8B-B14F-4D97-AF65-F5344CB8AC3E}">
        <p14:creationId xmlns:p14="http://schemas.microsoft.com/office/powerpoint/2010/main" val="1708565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21</a:t>
            </a:fld>
            <a:endParaRPr lang="en-US"/>
          </a:p>
        </p:txBody>
      </p:sp>
    </p:spTree>
    <p:extLst>
      <p:ext uri="{BB962C8B-B14F-4D97-AF65-F5344CB8AC3E}">
        <p14:creationId xmlns:p14="http://schemas.microsoft.com/office/powerpoint/2010/main" val="165674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22</a:t>
            </a:fld>
            <a:endParaRPr lang="en-US"/>
          </a:p>
        </p:txBody>
      </p:sp>
    </p:spTree>
    <p:extLst>
      <p:ext uri="{BB962C8B-B14F-4D97-AF65-F5344CB8AC3E}">
        <p14:creationId xmlns:p14="http://schemas.microsoft.com/office/powerpoint/2010/main" val="3920755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23</a:t>
            </a:fld>
            <a:endParaRPr lang="en-US"/>
          </a:p>
        </p:txBody>
      </p:sp>
    </p:spTree>
    <p:extLst>
      <p:ext uri="{BB962C8B-B14F-4D97-AF65-F5344CB8AC3E}">
        <p14:creationId xmlns:p14="http://schemas.microsoft.com/office/powerpoint/2010/main" val="11715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24</a:t>
            </a:fld>
            <a:endParaRPr lang="en-US"/>
          </a:p>
        </p:txBody>
      </p:sp>
    </p:spTree>
    <p:extLst>
      <p:ext uri="{BB962C8B-B14F-4D97-AF65-F5344CB8AC3E}">
        <p14:creationId xmlns:p14="http://schemas.microsoft.com/office/powerpoint/2010/main" val="3371113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25</a:t>
            </a:fld>
            <a:endParaRPr lang="en-US"/>
          </a:p>
        </p:txBody>
      </p:sp>
    </p:spTree>
    <p:extLst>
      <p:ext uri="{BB962C8B-B14F-4D97-AF65-F5344CB8AC3E}">
        <p14:creationId xmlns:p14="http://schemas.microsoft.com/office/powerpoint/2010/main" val="3673183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26</a:t>
            </a:fld>
            <a:endParaRPr lang="en-US"/>
          </a:p>
        </p:txBody>
      </p:sp>
    </p:spTree>
    <p:extLst>
      <p:ext uri="{BB962C8B-B14F-4D97-AF65-F5344CB8AC3E}">
        <p14:creationId xmlns:p14="http://schemas.microsoft.com/office/powerpoint/2010/main" val="3064672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27</a:t>
            </a:fld>
            <a:endParaRPr lang="en-US"/>
          </a:p>
        </p:txBody>
      </p:sp>
    </p:spTree>
    <p:extLst>
      <p:ext uri="{BB962C8B-B14F-4D97-AF65-F5344CB8AC3E}">
        <p14:creationId xmlns:p14="http://schemas.microsoft.com/office/powerpoint/2010/main" val="4010312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28</a:t>
            </a:fld>
            <a:endParaRPr lang="en-US"/>
          </a:p>
        </p:txBody>
      </p:sp>
    </p:spTree>
    <p:extLst>
      <p:ext uri="{BB962C8B-B14F-4D97-AF65-F5344CB8AC3E}">
        <p14:creationId xmlns:p14="http://schemas.microsoft.com/office/powerpoint/2010/main" val="1606323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29</a:t>
            </a:fld>
            <a:endParaRPr lang="en-US"/>
          </a:p>
        </p:txBody>
      </p:sp>
    </p:spTree>
    <p:extLst>
      <p:ext uri="{BB962C8B-B14F-4D97-AF65-F5344CB8AC3E}">
        <p14:creationId xmlns:p14="http://schemas.microsoft.com/office/powerpoint/2010/main" val="98771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latin typeface="Arial" panose="020B0604020202020204" pitchFamily="34" charset="0"/>
                <a:cs typeface="Arial" panose="020B0604020202020204" pitchFamily="34" charset="0"/>
              </a:rPr>
              <a:t>Give three examples of business needs for a system.</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is the purpose of an approval committee? </a:t>
            </a:r>
            <a:endParaRPr lang="en-US" sz="1400"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Who is usually on this committee?</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Why should the system request be created by a businessperson as opposed to an IS professional?</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b="1" u="sng"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Do IT People play a role in the system request? </a:t>
            </a:r>
            <a:r>
              <a:rPr lang="en-US" sz="1400" dirty="0">
                <a:latin typeface="Arial" panose="020B0604020202020204" pitchFamily="34" charset="0"/>
                <a:cs typeface="Arial" panose="020B0604020202020204" pitchFamily="34" charset="0"/>
              </a:rPr>
              <a:t> </a:t>
            </a:r>
          </a:p>
          <a:p>
            <a:pPr lvl="0"/>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3</a:t>
            </a:fld>
            <a:endParaRPr lang="en-US"/>
          </a:p>
        </p:txBody>
      </p:sp>
    </p:spTree>
    <p:extLst>
      <p:ext uri="{BB962C8B-B14F-4D97-AF65-F5344CB8AC3E}">
        <p14:creationId xmlns:p14="http://schemas.microsoft.com/office/powerpoint/2010/main" val="438509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30</a:t>
            </a:fld>
            <a:endParaRPr lang="en-US"/>
          </a:p>
        </p:txBody>
      </p:sp>
    </p:spTree>
    <p:extLst>
      <p:ext uri="{BB962C8B-B14F-4D97-AF65-F5344CB8AC3E}">
        <p14:creationId xmlns:p14="http://schemas.microsoft.com/office/powerpoint/2010/main" val="2526857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31</a:t>
            </a:fld>
            <a:endParaRPr lang="en-US"/>
          </a:p>
        </p:txBody>
      </p:sp>
    </p:spTree>
    <p:extLst>
      <p:ext uri="{BB962C8B-B14F-4D97-AF65-F5344CB8AC3E}">
        <p14:creationId xmlns:p14="http://schemas.microsoft.com/office/powerpoint/2010/main" val="905232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32</a:t>
            </a:fld>
            <a:endParaRPr lang="en-US"/>
          </a:p>
        </p:txBody>
      </p:sp>
    </p:spTree>
    <p:extLst>
      <p:ext uri="{BB962C8B-B14F-4D97-AF65-F5344CB8AC3E}">
        <p14:creationId xmlns:p14="http://schemas.microsoft.com/office/powerpoint/2010/main" val="2061596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33</a:t>
            </a:fld>
            <a:endParaRPr lang="en-US"/>
          </a:p>
        </p:txBody>
      </p:sp>
    </p:spTree>
    <p:extLst>
      <p:ext uri="{BB962C8B-B14F-4D97-AF65-F5344CB8AC3E}">
        <p14:creationId xmlns:p14="http://schemas.microsoft.com/office/powerpoint/2010/main" val="7549823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34</a:t>
            </a:fld>
            <a:endParaRPr lang="en-US"/>
          </a:p>
        </p:txBody>
      </p:sp>
    </p:spTree>
    <p:extLst>
      <p:ext uri="{BB962C8B-B14F-4D97-AF65-F5344CB8AC3E}">
        <p14:creationId xmlns:p14="http://schemas.microsoft.com/office/powerpoint/2010/main" val="4160247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smtClean="0">
                <a:latin typeface="Arial" panose="020B0604020202020204" pitchFamily="34" charset="0"/>
                <a:cs typeface="Arial" panose="020B0604020202020204" pitchFamily="34" charset="0"/>
              </a:rPr>
              <a:t>Does adding staff equate to shorter</a:t>
            </a:r>
            <a:r>
              <a:rPr lang="en-US" sz="1400" b="1" baseline="0" dirty="0" smtClean="0">
                <a:latin typeface="Arial" panose="020B0604020202020204" pitchFamily="34" charset="0"/>
                <a:cs typeface="Arial" panose="020B0604020202020204" pitchFamily="34" charset="0"/>
              </a:rPr>
              <a:t> project times / more productivity? </a:t>
            </a:r>
            <a:endParaRPr lang="en-US" sz="1400" b="1" u="sng" baseline="0" dirty="0" smtClean="0">
              <a:latin typeface="Arial" panose="020B0604020202020204" pitchFamily="34" charset="0"/>
              <a:cs typeface="Arial" panose="020B0604020202020204" pitchFamily="34" charset="0"/>
            </a:endParaRPr>
          </a:p>
          <a:p>
            <a:pPr lvl="0"/>
            <a:endParaRPr lang="en-US" sz="1400" b="1" u="sng" baseline="0" dirty="0" smtClean="0">
              <a:latin typeface="Arial" panose="020B0604020202020204" pitchFamily="34" charset="0"/>
              <a:cs typeface="Arial" panose="020B0604020202020204" pitchFamily="34" charset="0"/>
            </a:endParaRPr>
          </a:p>
          <a:p>
            <a:pPr lvl="0"/>
            <a:r>
              <a:rPr lang="en-US" sz="1400" b="1" baseline="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Why </a:t>
            </a:r>
            <a:r>
              <a:rPr lang="en-US" sz="1400" b="1" dirty="0">
                <a:latin typeface="Arial" panose="020B0604020202020204" pitchFamily="34" charset="0"/>
                <a:cs typeface="Arial" panose="020B0604020202020204" pitchFamily="34" charset="0"/>
              </a:rPr>
              <a:t>do many projects end up having unreasonable deadlines?  </a:t>
            </a:r>
            <a:endParaRPr lang="en-US" sz="1400" b="1" dirty="0" smtClean="0">
              <a:latin typeface="Arial" panose="020B0604020202020204" pitchFamily="34" charset="0"/>
              <a:cs typeface="Arial" panose="020B0604020202020204" pitchFamily="34" charset="0"/>
            </a:endParaRPr>
          </a:p>
          <a:p>
            <a:pPr lvl="0"/>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How </a:t>
            </a:r>
            <a:r>
              <a:rPr lang="en-US" sz="1400" b="1" dirty="0">
                <a:latin typeface="Arial" panose="020B0604020202020204" pitchFamily="34" charset="0"/>
                <a:cs typeface="Arial" panose="020B0604020202020204" pitchFamily="34" charset="0"/>
              </a:rPr>
              <a:t>should a project manager react to unreasonable demands</a:t>
            </a:r>
            <a:r>
              <a:rPr lang="en-US" sz="1400" b="1" dirty="0" smtClean="0">
                <a:latin typeface="Arial" panose="020B0604020202020204" pitchFamily="34" charset="0"/>
                <a:cs typeface="Arial" panose="020B0604020202020204" pitchFamily="34" charset="0"/>
              </a:rPr>
              <a:t>?</a:t>
            </a:r>
            <a:r>
              <a:rPr lang="x-none"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defTabSz="919886">
              <a:defRPr/>
            </a:pP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35</a:t>
            </a:fld>
            <a:endParaRPr lang="en-US"/>
          </a:p>
        </p:txBody>
      </p:sp>
    </p:spTree>
    <p:extLst>
      <p:ext uri="{BB962C8B-B14F-4D97-AF65-F5344CB8AC3E}">
        <p14:creationId xmlns:p14="http://schemas.microsoft.com/office/powerpoint/2010/main" val="211374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latin typeface="Arial" panose="020B0604020202020204" pitchFamily="34" charset="0"/>
                <a:cs typeface="Arial" panose="020B0604020202020204" pitchFamily="34" charset="0"/>
              </a:rPr>
              <a:t>What is a use-case point? </a:t>
            </a:r>
            <a:endParaRPr lang="en-US" sz="1400" b="1" dirty="0" smtClean="0">
              <a:latin typeface="Arial" panose="020B0604020202020204" pitchFamily="34" charset="0"/>
              <a:cs typeface="Arial" panose="020B0604020202020204" pitchFamily="34" charset="0"/>
            </a:endParaRPr>
          </a:p>
          <a:p>
            <a:pPr lvl="0"/>
            <a:endParaRPr lang="en-US" sz="1400" b="1"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is required before a use case point can be determined? </a:t>
            </a:r>
            <a:endParaRPr lang="en-US" sz="1400" b="1" dirty="0" smtClean="0">
              <a:latin typeface="Arial" panose="020B0604020202020204" pitchFamily="34" charset="0"/>
              <a:cs typeface="Arial" panose="020B0604020202020204" pitchFamily="34" charset="0"/>
            </a:endParaRPr>
          </a:p>
          <a:p>
            <a:pPr lvl="0"/>
            <a:endParaRPr lang="en-US" sz="1400" b="1" dirty="0">
              <a:latin typeface="Arial" panose="020B0604020202020204" pitchFamily="34" charset="0"/>
              <a:cs typeface="Arial" panose="020B0604020202020204" pitchFamily="34" charset="0"/>
            </a:endParaRPr>
          </a:p>
          <a:p>
            <a:pPr defTabSz="919886">
              <a:defRPr/>
            </a:pPr>
            <a:r>
              <a:rPr lang="en-US" sz="1400" b="1" dirty="0">
                <a:latin typeface="Arial" panose="020B0604020202020204" pitchFamily="34" charset="0"/>
                <a:cs typeface="Arial" panose="020B0604020202020204" pitchFamily="34" charset="0"/>
              </a:rPr>
              <a:t>How is the first step in the process of using use case points? </a:t>
            </a:r>
            <a:endParaRPr lang="en-US" sz="1400" dirty="0" smtClean="0"/>
          </a:p>
          <a:p>
            <a:pPr lvl="0"/>
            <a:endParaRPr lang="en-US" sz="14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smtClean="0">
                <a:latin typeface="Arial" panose="020B0604020202020204" pitchFamily="34" charset="0"/>
                <a:cs typeface="Arial" panose="020B0604020202020204" pitchFamily="34" charset="0"/>
              </a:rPr>
              <a:t>What do we focus on after actors? </a:t>
            </a:r>
            <a:endParaRPr lang="en-US" sz="1400" dirty="0" smtClean="0"/>
          </a:p>
          <a:p>
            <a:pPr lvl="0"/>
            <a:endParaRPr lang="en-US" sz="1400"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36</a:t>
            </a:fld>
            <a:endParaRPr lang="en-US"/>
          </a:p>
        </p:txBody>
      </p:sp>
    </p:spTree>
    <p:extLst>
      <p:ext uri="{BB962C8B-B14F-4D97-AF65-F5344CB8AC3E}">
        <p14:creationId xmlns:p14="http://schemas.microsoft.com/office/powerpoint/2010/main" val="1598360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After we assess the manpower required by</a:t>
            </a:r>
            <a:r>
              <a:rPr lang="en-US" sz="1400" b="1" baseline="0"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reviewing the types</a:t>
            </a:r>
            <a:r>
              <a:rPr lang="en-US" sz="1400" b="1" baseline="0" dirty="0" smtClean="0">
                <a:latin typeface="Arial" panose="020B0604020202020204" pitchFamily="34" charset="0"/>
                <a:cs typeface="Arial" panose="020B0604020202020204" pitchFamily="34" charset="0"/>
              </a:rPr>
              <a:t> of actors &amp; use cases, we turn our attention to the technical complexity of our proposed project.. Of the technical factors listed on this slide, which increase our staffing requirements the most</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37</a:t>
            </a:fld>
            <a:endParaRPr lang="en-US"/>
          </a:p>
        </p:txBody>
      </p:sp>
    </p:spTree>
    <p:extLst>
      <p:ext uri="{BB962C8B-B14F-4D97-AF65-F5344CB8AC3E}">
        <p14:creationId xmlns:p14="http://schemas.microsoft.com/office/powerpoint/2010/main" val="4205270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Arial" panose="020B0604020202020204" pitchFamily="34" charset="0"/>
                <a:cs typeface="Arial" panose="020B0604020202020204" pitchFamily="34" charset="0"/>
              </a:rPr>
              <a:t>Finally</a:t>
            </a:r>
            <a:r>
              <a:rPr lang="en-US" sz="1400" b="1" baseline="0" dirty="0" smtClean="0">
                <a:latin typeface="Arial" panose="020B0604020202020204" pitchFamily="34" charset="0"/>
                <a:cs typeface="Arial" panose="020B0604020202020204" pitchFamily="34" charset="0"/>
              </a:rPr>
              <a:t> we determine the impact  our project’s environmental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factors will have on our staffing requirements &amp; determine our manpower</a:t>
            </a:r>
            <a:r>
              <a:rPr lang="en-US" sz="1400" b="1" baseline="0" dirty="0" smtClean="0">
                <a:latin typeface="Arial" panose="020B0604020202020204" pitchFamily="34" charset="0"/>
                <a:cs typeface="Arial" panose="020B0604020202020204" pitchFamily="34" charset="0"/>
              </a:rPr>
              <a:t> estimate. The slide tells us the weighted value of our environmental factors is 25.5. What are the other values that we will use to calculate our manpower estimate?</a:t>
            </a:r>
          </a:p>
          <a:p>
            <a:r>
              <a:rPr lang="en-US" sz="1400" b="1" baseline="0" dirty="0" smtClean="0">
                <a:latin typeface="Arial" panose="020B0604020202020204" pitchFamily="34" charset="0"/>
                <a:cs typeface="Arial" panose="020B0604020202020204" pitchFamily="34" charset="0"/>
              </a:rPr>
              <a:t>	</a:t>
            </a:r>
            <a:endParaRPr lang="en-US" sz="1400" b="1" i="0"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38</a:t>
            </a:fld>
            <a:endParaRPr lang="en-US"/>
          </a:p>
        </p:txBody>
      </p:sp>
    </p:spTree>
    <p:extLst>
      <p:ext uri="{BB962C8B-B14F-4D97-AF65-F5344CB8AC3E}">
        <p14:creationId xmlns:p14="http://schemas.microsoft.com/office/powerpoint/2010/main" val="113852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dirty="0" smtClean="0">
                <a:latin typeface="Arial" panose="020B0604020202020204" pitchFamily="34" charset="0"/>
                <a:cs typeface="Arial" panose="020B0604020202020204" pitchFamily="34" charset="0"/>
              </a:rPr>
              <a:t>How do you determine</a:t>
            </a:r>
            <a:r>
              <a:rPr lang="en-US" sz="1400" b="1" baseline="0" dirty="0" smtClean="0">
                <a:latin typeface="Arial" panose="020B0604020202020204" pitchFamily="34" charset="0"/>
                <a:cs typeface="Arial" panose="020B0604020202020204" pitchFamily="34" charset="0"/>
              </a:rPr>
              <a:t> the value of the </a:t>
            </a:r>
            <a:r>
              <a:rPr lang="en-US" sz="1400" b="1" dirty="0" smtClean="0">
                <a:latin typeface="Arial" panose="020B0604020202020204" pitchFamily="34" charset="0"/>
                <a:cs typeface="Arial" panose="020B0604020202020204" pitchFamily="34" charset="0"/>
              </a:rPr>
              <a:t>Person Hour Multiplier = PHM?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aseline="0" dirty="0" smtClean="0">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baseline="0" dirty="0" smtClean="0">
                <a:latin typeface="Arial" panose="020B0604020202020204" pitchFamily="34" charset="0"/>
                <a:cs typeface="Arial" panose="020B0604020202020204" pitchFamily="34" charset="0"/>
              </a:rPr>
              <a:t>What happens if neither of the two apply? </a:t>
            </a:r>
            <a:endParaRPr lang="en-US" dirty="0" smtClean="0"/>
          </a:p>
          <a:p>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39</a:t>
            </a:fld>
            <a:endParaRPr lang="en-US"/>
          </a:p>
        </p:txBody>
      </p:sp>
    </p:spTree>
    <p:extLst>
      <p:ext uri="{BB962C8B-B14F-4D97-AF65-F5344CB8AC3E}">
        <p14:creationId xmlns:p14="http://schemas.microsoft.com/office/powerpoint/2010/main" val="194982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latin typeface="Arial" panose="020B0604020202020204" pitchFamily="34" charset="0"/>
                <a:cs typeface="Arial" panose="020B0604020202020204" pitchFamily="34" charset="0"/>
              </a:rPr>
              <a:t>What is the difference between intangible value and tangible value?</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b="1"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t>
            </a:r>
            <a:r>
              <a:rPr lang="en-US" sz="1400" b="1" dirty="0">
                <a:latin typeface="Arial" panose="020B0604020202020204" pitchFamily="34" charset="0"/>
                <a:cs typeface="Arial" panose="020B0604020202020204" pitchFamily="34" charset="0"/>
              </a:rPr>
              <a:t>are some examples of tangible values?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b="0" dirty="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t>
            </a:r>
            <a:r>
              <a:rPr lang="en-US" sz="1400" b="1" dirty="0">
                <a:latin typeface="Arial" panose="020B0604020202020204" pitchFamily="34" charset="0"/>
                <a:cs typeface="Arial" panose="020B0604020202020204" pitchFamily="34" charset="0"/>
              </a:rPr>
              <a:t>are some examples of intangible values? </a:t>
            </a:r>
            <a:endParaRPr lang="en-US" sz="1400" b="1"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r>
              <a:rPr lang="en-US" sz="1400" b="1" dirty="0">
                <a:solidFill>
                  <a:srgbClr val="FF0000"/>
                </a:solidFill>
                <a:latin typeface="Arial" panose="020B0604020202020204" pitchFamily="34" charset="0"/>
                <a:cs typeface="Arial" panose="020B0604020202020204" pitchFamily="34" charset="0"/>
              </a:rPr>
              <a:t>Who is ultimately responsible to determine the business value of the new system?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4</a:t>
            </a:fld>
            <a:endParaRPr lang="en-US"/>
          </a:p>
        </p:txBody>
      </p:sp>
    </p:spTree>
    <p:extLst>
      <p:ext uri="{BB962C8B-B14F-4D97-AF65-F5344CB8AC3E}">
        <p14:creationId xmlns:p14="http://schemas.microsoft.com/office/powerpoint/2010/main" val="368804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40</a:t>
            </a:fld>
            <a:endParaRPr lang="en-US"/>
          </a:p>
        </p:txBody>
      </p:sp>
    </p:spTree>
    <p:extLst>
      <p:ext uri="{BB962C8B-B14F-4D97-AF65-F5344CB8AC3E}">
        <p14:creationId xmlns:p14="http://schemas.microsoft.com/office/powerpoint/2010/main" val="245519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What is an evolutionary WBS? </a:t>
            </a:r>
          </a:p>
          <a:p>
            <a:pPr lvl="0"/>
            <a:r>
              <a:rPr lang="en-US" sz="1400" dirty="0"/>
              <a:t>	</a:t>
            </a:r>
          </a:p>
        </p:txBody>
      </p:sp>
      <p:sp>
        <p:nvSpPr>
          <p:cNvPr id="4" name="Slide Number Placeholder 3"/>
          <p:cNvSpPr>
            <a:spLocks noGrp="1"/>
          </p:cNvSpPr>
          <p:nvPr>
            <p:ph type="sldNum" sz="quarter" idx="10"/>
          </p:nvPr>
        </p:nvSpPr>
        <p:spPr/>
        <p:txBody>
          <a:bodyPr/>
          <a:lstStyle/>
          <a:p>
            <a:fld id="{244C15E6-FCA7-B84A-8A9C-A725711E1737}" type="slidenum">
              <a:rPr lang="en-US" smtClean="0"/>
              <a:pPr/>
              <a:t>41</a:t>
            </a:fld>
            <a:endParaRPr lang="en-US"/>
          </a:p>
        </p:txBody>
      </p:sp>
    </p:spTree>
    <p:extLst>
      <p:ext uri="{BB962C8B-B14F-4D97-AF65-F5344CB8AC3E}">
        <p14:creationId xmlns:p14="http://schemas.microsoft.com/office/powerpoint/2010/main" val="2967250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What is the purposes of the feasibility analysis? </a:t>
            </a:r>
            <a:endParaRPr lang="en-US" sz="1400" b="1" dirty="0" smtClean="0"/>
          </a:p>
          <a:p>
            <a:pPr lvl="0"/>
            <a:endParaRPr lang="en-US" sz="1400" dirty="0" smtClean="0"/>
          </a:p>
          <a:p>
            <a:pPr lvl="0"/>
            <a:r>
              <a:rPr lang="en-US" sz="1400" b="1" dirty="0" smtClean="0"/>
              <a:t>Who is</a:t>
            </a:r>
            <a:r>
              <a:rPr lang="en-US" sz="1400" b="1" baseline="0" dirty="0" smtClean="0"/>
              <a:t> responsible to draft / approve the feasibility analysis? </a:t>
            </a:r>
          </a:p>
          <a:p>
            <a:pPr lvl="0"/>
            <a:r>
              <a:rPr lang="en-US" sz="1400" dirty="0"/>
              <a:t> </a:t>
            </a:r>
          </a:p>
          <a:p>
            <a:pPr defTabSz="940584">
              <a:defRPr/>
            </a:pPr>
            <a:r>
              <a:rPr lang="en-US" sz="1400" b="1" dirty="0"/>
              <a:t>How is it used in the project selection process?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42</a:t>
            </a:fld>
            <a:endParaRPr lang="en-US"/>
          </a:p>
        </p:txBody>
      </p:sp>
    </p:spTree>
    <p:extLst>
      <p:ext uri="{BB962C8B-B14F-4D97-AF65-F5344CB8AC3E}">
        <p14:creationId xmlns:p14="http://schemas.microsoft.com/office/powerpoint/2010/main" val="2901959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45495" indent="-235146" defTabSz="940584">
              <a:defRPr/>
            </a:pPr>
            <a:r>
              <a:rPr lang="en-US" sz="1400" b="1" dirty="0"/>
              <a:t>Technical feasibility focuses on the ability of the organization to </a:t>
            </a:r>
          </a:p>
          <a:p>
            <a:pPr marL="245495" indent="-235146" defTabSz="940584">
              <a:defRPr/>
            </a:pPr>
            <a:r>
              <a:rPr lang="en-US" sz="1400" b="1" dirty="0"/>
              <a:t>successfully develop the proposed system. What are some of </a:t>
            </a:r>
          </a:p>
          <a:p>
            <a:pPr marL="245495" indent="-235146" defTabSz="940584">
              <a:defRPr/>
            </a:pPr>
            <a:r>
              <a:rPr lang="en-US" sz="1400" b="1" dirty="0"/>
              <a:t>the areas we examining when conducting a technical </a:t>
            </a:r>
          </a:p>
          <a:p>
            <a:pPr marL="245495" indent="-235146" defTabSz="940584">
              <a:defRPr/>
            </a:pPr>
            <a:r>
              <a:rPr lang="en-US" sz="1400" b="1" dirty="0"/>
              <a:t>feasibility analysis?  </a:t>
            </a:r>
          </a:p>
          <a:p>
            <a:pPr marL="245495" indent="-235146" defTabSz="940584">
              <a:defRPr/>
            </a:pPr>
            <a:r>
              <a:rPr lang="en-US" sz="1400" dirty="0"/>
              <a:t>		</a:t>
            </a:r>
            <a:endParaRPr lang="en-US" sz="1400" b="1" u="sng" dirty="0" smtClean="0"/>
          </a:p>
          <a:p>
            <a:pPr marL="245495" indent="-235146" defTabSz="940584">
              <a:defRPr/>
            </a:pPr>
            <a:r>
              <a:rPr lang="en-US" sz="1400" b="1" u="none" dirty="0" smtClean="0"/>
              <a:t>What are some techniques / tools that</a:t>
            </a:r>
            <a:r>
              <a:rPr lang="en-US" sz="1400" b="1" u="none" baseline="0" dirty="0" smtClean="0"/>
              <a:t> can be used to help prepare a technical feasibility analysis?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43</a:t>
            </a:fld>
            <a:endParaRPr lang="en-US"/>
          </a:p>
        </p:txBody>
      </p:sp>
    </p:spTree>
    <p:extLst>
      <p:ext uri="{BB962C8B-B14F-4D97-AF65-F5344CB8AC3E}">
        <p14:creationId xmlns:p14="http://schemas.microsoft.com/office/powerpoint/2010/main" val="467349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gn="l"/>
            <a:r>
              <a:rPr lang="en-US" sz="1400" b="1" dirty="0">
                <a:ea typeface="ＭＳ Ｐゴシック" charset="-128"/>
              </a:rPr>
              <a:t>What do you focus on during an organizational feasibility analysis?  </a:t>
            </a:r>
            <a:endParaRPr lang="en-US" sz="1400" b="1" dirty="0" smtClean="0">
              <a:ea typeface="ＭＳ Ｐゴシック" charset="-128"/>
            </a:endParaRPr>
          </a:p>
          <a:p>
            <a:pPr lvl="0" algn="l"/>
            <a:endParaRPr lang="en-US" altLang="en-US" sz="1400" b="1" dirty="0"/>
          </a:p>
          <a:p>
            <a:pPr algn="l" eaLnBrk="1" hangingPunct="1"/>
            <a:r>
              <a:rPr lang="en-US" altLang="en-US" sz="1400" b="1" dirty="0"/>
              <a:t>All the candidate solutions should be analyzed according to all of the above criteria. Will any candidate be “most feasible” according to all of the criteria? </a:t>
            </a:r>
            <a:r>
              <a:rPr lang="en-US" altLang="en-US" sz="1400" b="1" dirty="0" smtClean="0"/>
              <a:t>-</a:t>
            </a:r>
            <a:endParaRPr lang="en-US" altLang="en-US" dirty="0" smtClean="0"/>
          </a:p>
        </p:txBody>
      </p:sp>
      <p:sp>
        <p:nvSpPr>
          <p:cNvPr id="4" name="Slide Number Placeholder 3"/>
          <p:cNvSpPr>
            <a:spLocks noGrp="1"/>
          </p:cNvSpPr>
          <p:nvPr>
            <p:ph type="sldNum" sz="quarter" idx="10"/>
          </p:nvPr>
        </p:nvSpPr>
        <p:spPr/>
        <p:txBody>
          <a:bodyPr/>
          <a:lstStyle/>
          <a:p>
            <a:fld id="{244C15E6-FCA7-B84A-8A9C-A725711E1737}" type="slidenum">
              <a:rPr lang="en-US" smtClean="0"/>
              <a:pPr/>
              <a:t>44</a:t>
            </a:fld>
            <a:endParaRPr lang="en-US"/>
          </a:p>
        </p:txBody>
      </p:sp>
    </p:spTree>
    <p:extLst>
      <p:ext uri="{BB962C8B-B14F-4D97-AF65-F5344CB8AC3E}">
        <p14:creationId xmlns:p14="http://schemas.microsoft.com/office/powerpoint/2010/main" val="12080689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45</a:t>
            </a:fld>
            <a:endParaRPr lang="en-US"/>
          </a:p>
        </p:txBody>
      </p:sp>
    </p:spTree>
    <p:extLst>
      <p:ext uri="{BB962C8B-B14F-4D97-AF65-F5344CB8AC3E}">
        <p14:creationId xmlns:p14="http://schemas.microsoft.com/office/powerpoint/2010/main" val="22467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46</a:t>
            </a:fld>
            <a:endParaRPr lang="en-US"/>
          </a:p>
        </p:txBody>
      </p:sp>
    </p:spTree>
    <p:extLst>
      <p:ext uri="{BB962C8B-B14F-4D97-AF65-F5344CB8AC3E}">
        <p14:creationId xmlns:p14="http://schemas.microsoft.com/office/powerpoint/2010/main" val="14658565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47</a:t>
            </a:fld>
            <a:endParaRPr lang="en-US"/>
          </a:p>
        </p:txBody>
      </p:sp>
    </p:spTree>
    <p:extLst>
      <p:ext uri="{BB962C8B-B14F-4D97-AF65-F5344CB8AC3E}">
        <p14:creationId xmlns:p14="http://schemas.microsoft.com/office/powerpoint/2010/main" val="2735601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48</a:t>
            </a:fld>
            <a:endParaRPr lang="en-US"/>
          </a:p>
        </p:txBody>
      </p:sp>
    </p:spTree>
    <p:extLst>
      <p:ext uri="{BB962C8B-B14F-4D97-AF65-F5344CB8AC3E}">
        <p14:creationId xmlns:p14="http://schemas.microsoft.com/office/powerpoint/2010/main" val="8044259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49</a:t>
            </a:fld>
            <a:endParaRPr lang="en-US"/>
          </a:p>
        </p:txBody>
      </p:sp>
    </p:spTree>
    <p:extLst>
      <p:ext uri="{BB962C8B-B14F-4D97-AF65-F5344CB8AC3E}">
        <p14:creationId xmlns:p14="http://schemas.microsoft.com/office/powerpoint/2010/main" val="3086864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What is the purposes of the system request?</a:t>
            </a:r>
            <a:r>
              <a:rPr lang="en-US" sz="1400" dirty="0"/>
              <a:t> </a:t>
            </a:r>
            <a:endParaRPr lang="en-US" sz="1400" dirty="0" smtClean="0"/>
          </a:p>
          <a:p>
            <a:pPr lvl="0"/>
            <a:endParaRPr lang="en-US" sz="1400" dirty="0"/>
          </a:p>
          <a:p>
            <a:pPr lvl="0"/>
            <a:r>
              <a:rPr lang="en-US" sz="1400" b="1" dirty="0"/>
              <a:t>What are some examples of special issues?</a:t>
            </a:r>
            <a:r>
              <a:rPr lang="en-US" sz="1400" dirty="0"/>
              <a:t>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5</a:t>
            </a:fld>
            <a:endParaRPr lang="en-US"/>
          </a:p>
        </p:txBody>
      </p:sp>
    </p:spTree>
    <p:extLst>
      <p:ext uri="{BB962C8B-B14F-4D97-AF65-F5344CB8AC3E}">
        <p14:creationId xmlns:p14="http://schemas.microsoft.com/office/powerpoint/2010/main" val="3095693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50</a:t>
            </a:fld>
            <a:endParaRPr lang="en-US"/>
          </a:p>
        </p:txBody>
      </p:sp>
    </p:spTree>
    <p:extLst>
      <p:ext uri="{BB962C8B-B14F-4D97-AF65-F5344CB8AC3E}">
        <p14:creationId xmlns:p14="http://schemas.microsoft.com/office/powerpoint/2010/main" val="2264869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51</a:t>
            </a:fld>
            <a:endParaRPr lang="en-US"/>
          </a:p>
        </p:txBody>
      </p:sp>
    </p:spTree>
    <p:extLst>
      <p:ext uri="{BB962C8B-B14F-4D97-AF65-F5344CB8AC3E}">
        <p14:creationId xmlns:p14="http://schemas.microsoft.com/office/powerpoint/2010/main" val="432526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52</a:t>
            </a:fld>
            <a:endParaRPr lang="en-US"/>
          </a:p>
        </p:txBody>
      </p:sp>
    </p:spTree>
    <p:extLst>
      <p:ext uri="{BB962C8B-B14F-4D97-AF65-F5344CB8AC3E}">
        <p14:creationId xmlns:p14="http://schemas.microsoft.com/office/powerpoint/2010/main" val="2127751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sz="1400" b="1" dirty="0"/>
              <a:t>What are examples of fixed costs? </a:t>
            </a:r>
            <a:endParaRPr lang="en-US" altLang="en-US" sz="1400" dirty="0"/>
          </a:p>
          <a:p>
            <a:pPr eaLnBrk="1" hangingPunct="1"/>
            <a:endParaRPr lang="en-US" altLang="en-US" sz="1400" dirty="0"/>
          </a:p>
          <a:p>
            <a:pPr eaLnBrk="1" hangingPunct="1"/>
            <a:r>
              <a:rPr lang="en-US" altLang="en-US" sz="1400" b="1" dirty="0"/>
              <a:t>What are examples of variable costs</a:t>
            </a:r>
            <a:r>
              <a:rPr lang="en-US" altLang="en-US" sz="1400" b="1" dirty="0" smtClean="0"/>
              <a:t>?</a:t>
            </a:r>
            <a:r>
              <a:rPr lang="en-US" altLang="en-US" sz="1400" dirty="0" smtClean="0"/>
              <a:t>..</a:t>
            </a:r>
            <a:endParaRPr lang="en-US" altLang="en-US" sz="1400" dirty="0"/>
          </a:p>
          <a:p>
            <a:pPr eaLnBrk="1" hangingPunct="1"/>
            <a:endParaRPr lang="en-US" altLang="en-US" sz="1400" dirty="0"/>
          </a:p>
          <a:p>
            <a:pPr eaLnBrk="1" hangingPunct="1"/>
            <a:r>
              <a:rPr lang="en-US" altLang="en-US" sz="1400" b="1" dirty="0"/>
              <a:t>What can we say about benefits in general</a:t>
            </a:r>
            <a:r>
              <a:rPr lang="en-US" altLang="en-US" sz="1400" b="1" dirty="0" smtClean="0"/>
              <a:t>?</a:t>
            </a:r>
            <a:r>
              <a:rPr lang="en-US" altLang="en-US" sz="1400" dirty="0" smtClean="0"/>
              <a:t>.</a:t>
            </a:r>
            <a:endParaRPr lang="en-US" altLang="en-US" sz="1400" dirty="0"/>
          </a:p>
          <a:p>
            <a:pPr eaLnBrk="1" hangingPunct="1"/>
            <a:endParaRPr lang="en-US" altLang="en-US" sz="1400" dirty="0"/>
          </a:p>
          <a:p>
            <a:pPr eaLnBrk="1" hangingPunct="1"/>
            <a:r>
              <a:rPr lang="en-US" altLang="en-US" sz="1400" b="1" dirty="0"/>
              <a:t>Who can give me some examples of tangible benefits?</a:t>
            </a:r>
            <a:r>
              <a:rPr lang="en-US" altLang="en-US" sz="1400" dirty="0"/>
              <a:t> </a:t>
            </a:r>
            <a:endParaRPr lang="en-US" altLang="en-US" sz="1400" dirty="0" smtClean="0"/>
          </a:p>
          <a:p>
            <a:pPr eaLnBrk="1" hangingPunct="1"/>
            <a:endParaRPr lang="en-US" altLang="en-US" sz="1400" dirty="0"/>
          </a:p>
          <a:p>
            <a:pPr eaLnBrk="1" hangingPunct="1"/>
            <a:r>
              <a:rPr lang="en-US" altLang="en-US" sz="1400" b="1" dirty="0"/>
              <a:t>Who can give me some examples of intangible benefits? </a:t>
            </a:r>
            <a:endParaRPr lang="en-US" altLang="en-US" sz="1400" b="1" dirty="0" smtClean="0"/>
          </a:p>
          <a:p>
            <a:pPr eaLnBrk="1" hangingPunct="1"/>
            <a:endParaRPr lang="en-US" altLang="en-US" sz="1400" dirty="0"/>
          </a:p>
          <a:p>
            <a:pPr eaLnBrk="1" hangingPunct="1"/>
            <a:r>
              <a:rPr lang="en-US" altLang="en-US" sz="1400" b="1" dirty="0"/>
              <a:t>How do you quantify good will?</a:t>
            </a:r>
            <a:r>
              <a:rPr lang="en-US" altLang="en-US" sz="1400" dirty="0"/>
              <a:t> </a:t>
            </a:r>
            <a:endParaRPr lang="en-US" altLang="en-US" dirty="0" smtClean="0"/>
          </a:p>
        </p:txBody>
      </p:sp>
      <p:sp>
        <p:nvSpPr>
          <p:cNvPr id="4" name="Slide Number Placeholder 3"/>
          <p:cNvSpPr>
            <a:spLocks noGrp="1"/>
          </p:cNvSpPr>
          <p:nvPr>
            <p:ph type="sldNum" sz="quarter" idx="10"/>
          </p:nvPr>
        </p:nvSpPr>
        <p:spPr/>
        <p:txBody>
          <a:bodyPr/>
          <a:lstStyle/>
          <a:p>
            <a:fld id="{244C15E6-FCA7-B84A-8A9C-A725711E1737}" type="slidenum">
              <a:rPr lang="en-US" smtClean="0"/>
              <a:pPr/>
              <a:t>53</a:t>
            </a:fld>
            <a:endParaRPr lang="en-US"/>
          </a:p>
        </p:txBody>
      </p:sp>
    </p:spTree>
    <p:extLst>
      <p:ext uri="{BB962C8B-B14F-4D97-AF65-F5344CB8AC3E}">
        <p14:creationId xmlns:p14="http://schemas.microsoft.com/office/powerpoint/2010/main" val="4241429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Does the time value of money apply to benefits or costs?</a:t>
            </a:r>
            <a:r>
              <a:rPr lang="en-US" altLang="en-US" sz="1400" dirty="0"/>
              <a:t> </a:t>
            </a:r>
            <a:endParaRPr lang="en-US" altLang="en-US" sz="1400" b="1" u="sng" dirty="0"/>
          </a:p>
          <a:p>
            <a:pPr eaLnBrk="1" hangingPunct="1"/>
            <a:endParaRPr lang="en-US" altLang="en-US" sz="1400" dirty="0"/>
          </a:p>
          <a:p>
            <a:pPr eaLnBrk="1" hangingPunct="1"/>
            <a:r>
              <a:rPr lang="en-US" altLang="en-US" sz="1400" b="1" dirty="0"/>
              <a:t>When do we apply the time value of money concept to our cost benefit analysis? </a:t>
            </a:r>
            <a:endParaRPr lang="en-US" altLang="en-US" sz="1400" b="1" u="sng"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54</a:t>
            </a:fld>
            <a:endParaRPr lang="en-US"/>
          </a:p>
        </p:txBody>
      </p:sp>
    </p:spTree>
    <p:extLst>
      <p:ext uri="{BB962C8B-B14F-4D97-AF65-F5344CB8AC3E}">
        <p14:creationId xmlns:p14="http://schemas.microsoft.com/office/powerpoint/2010/main" val="7274565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What does the present value do? </a:t>
            </a:r>
            <a:endParaRPr lang="en-US" altLang="en-US" sz="1400" b="1" dirty="0" smtClean="0"/>
          </a:p>
          <a:p>
            <a:pPr eaLnBrk="1" hangingPunct="1"/>
            <a:endParaRPr lang="en-US" altLang="en-US" sz="1400" dirty="0"/>
          </a:p>
          <a:p>
            <a:pPr eaLnBrk="1" hangingPunct="1"/>
            <a:r>
              <a:rPr lang="en-US" altLang="en-US" sz="1400" b="1" dirty="0"/>
              <a:t>Who determines the interest rate? </a:t>
            </a:r>
            <a:endParaRPr lang="en-US" altLang="en-US" sz="1400" b="1" dirty="0" smtClean="0"/>
          </a:p>
          <a:p>
            <a:pPr eaLnBrk="1" hangingPunct="1"/>
            <a:endParaRPr lang="en-US" altLang="en-US" sz="1400" dirty="0"/>
          </a:p>
          <a:p>
            <a:pPr eaLnBrk="1" hangingPunct="1"/>
            <a:r>
              <a:rPr lang="en-US" altLang="en-US" sz="1400" b="1" dirty="0"/>
              <a:t>If a company sets a 10% discount rate and my project requires a $1,000 investment now with a promise of a $1,300 return in 3 years, is it economically feasible? </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55</a:t>
            </a:fld>
            <a:endParaRPr lang="en-US"/>
          </a:p>
        </p:txBody>
      </p:sp>
    </p:spTree>
    <p:extLst>
      <p:ext uri="{BB962C8B-B14F-4D97-AF65-F5344CB8AC3E}">
        <p14:creationId xmlns:p14="http://schemas.microsoft.com/office/powerpoint/2010/main" val="3733336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altLang="en-US" sz="1400" b="1" dirty="0"/>
              <a:t>Systems development costs are incurred long before any benefits accrue. Therefore it will take time for the benefits to overtake the costs. Who can describe payback analysis in their own words?</a:t>
            </a:r>
          </a:p>
          <a:p>
            <a:pPr lvl="0" eaLnBrk="1" hangingPunct="1"/>
            <a:endParaRPr lang="en-US" altLang="en-US" sz="1400" dirty="0"/>
          </a:p>
          <a:p>
            <a:pPr lvl="0" eaLnBrk="1" hangingPunct="1"/>
            <a:r>
              <a:rPr lang="en-US" altLang="en-US" sz="1400" b="1" dirty="0"/>
              <a:t>What metric do we use for the payback period? </a:t>
            </a:r>
            <a:endParaRPr lang="en-US" altLang="en-US" sz="1400" b="1" u="sng"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56</a:t>
            </a:fld>
            <a:endParaRPr lang="en-US"/>
          </a:p>
        </p:txBody>
      </p:sp>
    </p:spTree>
    <p:extLst>
      <p:ext uri="{BB962C8B-B14F-4D97-AF65-F5344CB8AC3E}">
        <p14:creationId xmlns:p14="http://schemas.microsoft.com/office/powerpoint/2010/main" val="41805386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sz="1400" b="1" dirty="0"/>
              <a:t>What happens at the break even point? </a:t>
            </a:r>
            <a:endParaRPr lang="en-US" altLang="en-US" sz="1400" b="1" dirty="0" smtClean="0"/>
          </a:p>
          <a:p>
            <a:endParaRPr lang="en-US" altLang="en-US" sz="1400" b="1" dirty="0"/>
          </a:p>
          <a:p>
            <a:r>
              <a:rPr lang="en-US" altLang="en-US" sz="1400" b="1" dirty="0"/>
              <a:t>If an enterprise invests a $1mil in year 1 a $1/2 mil in year #2 &amp;  $1/4 mil in year #3 when it starts to accrue benefits from the system and during the last month of year 3 accrues $1 ¾ mil. What is the enterprises beak even point? </a:t>
            </a:r>
            <a:endParaRPr lang="en-US" altLang="en-US" sz="1400"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57</a:t>
            </a:fld>
            <a:endParaRPr lang="en-US"/>
          </a:p>
        </p:txBody>
      </p:sp>
    </p:spTree>
    <p:extLst>
      <p:ext uri="{BB962C8B-B14F-4D97-AF65-F5344CB8AC3E}">
        <p14:creationId xmlns:p14="http://schemas.microsoft.com/office/powerpoint/2010/main" val="872835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altLang="en-US" dirty="0" smtClean="0"/>
          </a:p>
          <a:p>
            <a:pPr eaLnBrk="1" hangingPunct="1"/>
            <a:r>
              <a:rPr lang="en-US" altLang="en-US" sz="1400" b="1" dirty="0">
                <a:latin typeface="Times New Roman" panose="02020603050405020304" pitchFamily="18" charset="0"/>
              </a:rPr>
              <a:t>What is the total cost for this project? </a:t>
            </a:r>
            <a:endParaRPr lang="en-US" altLang="en-US" sz="1400" b="1" dirty="0" smtClean="0">
              <a:latin typeface="Times New Roman" panose="02020603050405020304" pitchFamily="18" charset="0"/>
            </a:endParaRPr>
          </a:p>
          <a:p>
            <a:pPr eaLnBrk="1" hangingPunct="1"/>
            <a:endParaRPr lang="en-US" altLang="en-US" sz="1400" dirty="0">
              <a:latin typeface="Times New Roman" panose="02020603050405020304" pitchFamily="18" charset="0"/>
            </a:endParaRPr>
          </a:p>
          <a:p>
            <a:pPr eaLnBrk="1" hangingPunct="1"/>
            <a:r>
              <a:rPr lang="en-US" altLang="en-US" sz="1400" b="1" dirty="0">
                <a:latin typeface="Times New Roman" panose="02020603050405020304" pitchFamily="18" charset="0"/>
              </a:rPr>
              <a:t>What is the benefits derived?</a:t>
            </a:r>
            <a:r>
              <a:rPr lang="en-US" altLang="en-US" sz="1400" dirty="0">
                <a:latin typeface="Times New Roman" panose="02020603050405020304" pitchFamily="18" charset="0"/>
              </a:rPr>
              <a:t> </a:t>
            </a:r>
            <a:endParaRPr lang="en-US" altLang="en-US" sz="1400" dirty="0" smtClean="0">
              <a:latin typeface="Times New Roman" panose="02020603050405020304" pitchFamily="18" charset="0"/>
            </a:endParaRPr>
          </a:p>
          <a:p>
            <a:pPr eaLnBrk="1" hangingPunct="1"/>
            <a:endParaRPr lang="en-US" altLang="en-US" sz="1400" dirty="0">
              <a:latin typeface="Times New Roman" panose="02020603050405020304" pitchFamily="18" charset="0"/>
            </a:endParaRPr>
          </a:p>
          <a:p>
            <a:pPr eaLnBrk="1" hangingPunct="1"/>
            <a:r>
              <a:rPr lang="en-US" altLang="en-US" sz="1400" b="1" dirty="0">
                <a:latin typeface="Times New Roman" panose="02020603050405020304" pitchFamily="18" charset="0"/>
              </a:rPr>
              <a:t>What is the time adjusted costs of the benefits </a:t>
            </a:r>
            <a:r>
              <a:rPr lang="en-US" altLang="en-US" sz="1400" b="1" dirty="0" smtClean="0">
                <a:latin typeface="Times New Roman" panose="02020603050405020304" pitchFamily="18" charset="0"/>
              </a:rPr>
              <a:t>derived</a:t>
            </a:r>
            <a:r>
              <a:rPr lang="en-US" altLang="en-US" sz="1400" b="1" u="sng" dirty="0" smtClean="0">
                <a:latin typeface="Times New Roman" panose="02020603050405020304" pitchFamily="18" charset="0"/>
              </a:rPr>
              <a:t>)</a:t>
            </a:r>
            <a:endParaRPr lang="en-US" altLang="en-US" sz="1400" b="1" u="sng" dirty="0">
              <a:latin typeface="Times New Roman" panose="02020603050405020304" pitchFamily="18" charset="0"/>
            </a:endParaRPr>
          </a:p>
          <a:p>
            <a:pPr eaLnBrk="1" hangingPunct="1"/>
            <a:endParaRPr lang="en-US" altLang="en-US" sz="1400" dirty="0">
              <a:latin typeface="Times New Roman" panose="02020603050405020304" pitchFamily="18" charset="0"/>
            </a:endParaRPr>
          </a:p>
          <a:p>
            <a:pPr eaLnBrk="1" hangingPunct="1"/>
            <a:r>
              <a:rPr lang="en-US" altLang="en-US" sz="1400" b="1" dirty="0">
                <a:latin typeface="Times New Roman" panose="02020603050405020304" pitchFamily="18" charset="0"/>
              </a:rPr>
              <a:t>What is the payback period?</a:t>
            </a:r>
            <a:r>
              <a:rPr lang="en-US" altLang="en-US" sz="1400" dirty="0">
                <a:latin typeface="Times New Roman" panose="02020603050405020304" pitchFamily="18" charset="0"/>
              </a:rPr>
              <a:t> </a:t>
            </a:r>
            <a:endParaRPr lang="en-US" altLang="en-US" sz="1400" dirty="0" smtClean="0">
              <a:latin typeface="Times New Roman" panose="02020603050405020304" pitchFamily="18" charset="0"/>
            </a:endParaRPr>
          </a:p>
          <a:p>
            <a:pPr eaLnBrk="1" hangingPunct="1"/>
            <a:endParaRPr lang="en-US" altLang="en-US" sz="1400" dirty="0">
              <a:latin typeface="Times New Roman" panose="02020603050405020304" pitchFamily="18" charset="0"/>
            </a:endParaRPr>
          </a:p>
          <a:p>
            <a:pPr eaLnBrk="1" hangingPunct="1"/>
            <a:r>
              <a:rPr lang="en-US" altLang="en-US" sz="1400" b="1" dirty="0">
                <a:latin typeface="Times New Roman" panose="02020603050405020304" pitchFamily="18" charset="0"/>
              </a:rPr>
              <a:t>What is the relationship between costs &amp; benefits at 3.63 years? </a:t>
            </a:r>
            <a:endParaRPr lang="en-US" altLang="en-US" sz="1400" b="1" u="sng" dirty="0">
              <a:latin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58</a:t>
            </a:fld>
            <a:endParaRPr lang="en-US"/>
          </a:p>
        </p:txBody>
      </p:sp>
    </p:spTree>
    <p:extLst>
      <p:ext uri="{BB962C8B-B14F-4D97-AF65-F5344CB8AC3E}">
        <p14:creationId xmlns:p14="http://schemas.microsoft.com/office/powerpoint/2010/main" val="2645634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altLang="en-US" sz="1400" b="1" dirty="0"/>
              <a:t>A second technique to assess economic feasibility is ROI. What metric to we use for ROI?</a:t>
            </a:r>
            <a:r>
              <a:rPr lang="en-US" altLang="en-US" sz="1400" dirty="0"/>
              <a:t> </a:t>
            </a:r>
            <a:endParaRPr lang="en-US" altLang="en-US" sz="1400" b="1" u="sng" dirty="0"/>
          </a:p>
          <a:p>
            <a:pPr lvl="0" eaLnBrk="1" hangingPunct="1"/>
            <a:endParaRPr lang="en-US" altLang="en-US" sz="1400" dirty="0"/>
          </a:p>
          <a:p>
            <a:pPr lvl="0" eaLnBrk="1" hangingPunct="1"/>
            <a:r>
              <a:rPr lang="en-US" altLang="en-US" sz="1400" b="1" dirty="0"/>
              <a:t>Once again, lifetimes might have a maximum duration per company policy and all costs &amp; benefits must be time adjusted. Using our prior example, what is this project’s life time ROI</a:t>
            </a:r>
            <a:r>
              <a:rPr lang="en-US" altLang="en-US" sz="1400" dirty="0"/>
              <a:t>? </a:t>
            </a:r>
            <a:endParaRPr lang="en-US" altLang="en-US" sz="1400" dirty="0" smtClean="0"/>
          </a:p>
          <a:p>
            <a:pPr lvl="0" eaLnBrk="1" hangingPunct="1"/>
            <a:endParaRPr lang="en-US" altLang="en-US" sz="1400" dirty="0"/>
          </a:p>
          <a:p>
            <a:pPr lvl="0" algn="l" eaLnBrk="1" hangingPunct="1"/>
            <a:r>
              <a:rPr lang="en-US" altLang="en-US" sz="1400" b="1" dirty="0"/>
              <a:t>What is its annual ROI? </a:t>
            </a:r>
            <a:endParaRPr lang="en-US" altLang="en-US" sz="1400" b="1" u="sng" dirty="0"/>
          </a:p>
          <a:p>
            <a:pPr lvl="0" eaLnBrk="1" hangingPunct="1"/>
            <a:endParaRPr lang="en-US" altLang="en-US" sz="1400" dirty="0"/>
          </a:p>
          <a:p>
            <a:pPr lvl="0" eaLnBrk="1" hangingPunct="1"/>
            <a:r>
              <a:rPr lang="en-US" altLang="en-US" sz="1400" b="1" dirty="0"/>
              <a:t>What value does annual ROI have? </a:t>
            </a:r>
            <a:endParaRPr lang="en-US" altLang="en-US" sz="1400" b="1" dirty="0" smtClean="0"/>
          </a:p>
          <a:p>
            <a:pPr lvl="0" eaLnBrk="1" hangingPunct="1"/>
            <a:endParaRPr lang="en-US" altLang="en-US" sz="1400" dirty="0"/>
          </a:p>
          <a:p>
            <a:pPr lvl="0" eaLnBrk="1" hangingPunct="1"/>
            <a:r>
              <a:rPr lang="en-US" altLang="en-US" sz="1400" b="1" dirty="0"/>
              <a:t>What happens if we  do not adjust costs?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59</a:t>
            </a:fld>
            <a:endParaRPr lang="en-US"/>
          </a:p>
        </p:txBody>
      </p:sp>
    </p:spTree>
    <p:extLst>
      <p:ext uri="{BB962C8B-B14F-4D97-AF65-F5344CB8AC3E}">
        <p14:creationId xmlns:p14="http://schemas.microsoft.com/office/powerpoint/2010/main" val="223851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t>What is the trade-offs that project managers must manage?</a:t>
            </a:r>
            <a:r>
              <a:rPr lang="en-US" sz="1400" dirty="0"/>
              <a:t> </a:t>
            </a:r>
          </a:p>
        </p:txBody>
      </p:sp>
      <p:sp>
        <p:nvSpPr>
          <p:cNvPr id="4" name="Slide Number Placeholder 3"/>
          <p:cNvSpPr>
            <a:spLocks noGrp="1"/>
          </p:cNvSpPr>
          <p:nvPr>
            <p:ph type="sldNum" sz="quarter" idx="10"/>
          </p:nvPr>
        </p:nvSpPr>
        <p:spPr/>
        <p:txBody>
          <a:bodyPr/>
          <a:lstStyle/>
          <a:p>
            <a:fld id="{244C15E6-FCA7-B84A-8A9C-A725711E1737}" type="slidenum">
              <a:rPr lang="en-US" smtClean="0"/>
              <a:pPr/>
              <a:t>6</a:t>
            </a:fld>
            <a:endParaRPr lang="en-US"/>
          </a:p>
        </p:txBody>
      </p:sp>
    </p:spTree>
    <p:extLst>
      <p:ext uri="{BB962C8B-B14F-4D97-AF65-F5344CB8AC3E}">
        <p14:creationId xmlns:p14="http://schemas.microsoft.com/office/powerpoint/2010/main" val="12418678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altLang="en-US" sz="1400" b="1" dirty="0"/>
              <a:t>How do you calculate the Net Present Value?  </a:t>
            </a:r>
            <a:endParaRPr lang="en-US" altLang="en-US" sz="1400" b="1" dirty="0" smtClean="0"/>
          </a:p>
          <a:p>
            <a:pPr lvl="0" eaLnBrk="1" hangingPunct="1"/>
            <a:endParaRPr lang="en-US" altLang="en-US" sz="1400" dirty="0"/>
          </a:p>
          <a:p>
            <a:pPr lvl="0" eaLnBrk="1" hangingPunct="1"/>
            <a:r>
              <a:rPr lang="en-US" altLang="en-US" sz="1400" b="1" dirty="0"/>
              <a:t>How do we translate this example?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60</a:t>
            </a:fld>
            <a:endParaRPr lang="en-US"/>
          </a:p>
        </p:txBody>
      </p:sp>
    </p:spTree>
    <p:extLst>
      <p:ext uri="{BB962C8B-B14F-4D97-AF65-F5344CB8AC3E}">
        <p14:creationId xmlns:p14="http://schemas.microsoft.com/office/powerpoint/2010/main" val="31571130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61</a:t>
            </a:fld>
            <a:endParaRPr lang="en-US"/>
          </a:p>
        </p:txBody>
      </p:sp>
    </p:spTree>
    <p:extLst>
      <p:ext uri="{BB962C8B-B14F-4D97-AF65-F5344CB8AC3E}">
        <p14:creationId xmlns:p14="http://schemas.microsoft.com/office/powerpoint/2010/main" val="4191546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62</a:t>
            </a:fld>
            <a:endParaRPr lang="en-US"/>
          </a:p>
        </p:txBody>
      </p:sp>
    </p:spTree>
    <p:extLst>
      <p:ext uri="{BB962C8B-B14F-4D97-AF65-F5344CB8AC3E}">
        <p14:creationId xmlns:p14="http://schemas.microsoft.com/office/powerpoint/2010/main" val="14302166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63</a:t>
            </a:fld>
            <a:endParaRPr lang="en-US"/>
          </a:p>
        </p:txBody>
      </p:sp>
    </p:spTree>
    <p:extLst>
      <p:ext uri="{BB962C8B-B14F-4D97-AF65-F5344CB8AC3E}">
        <p14:creationId xmlns:p14="http://schemas.microsoft.com/office/powerpoint/2010/main" val="26701606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64</a:t>
            </a:fld>
            <a:endParaRPr lang="en-US"/>
          </a:p>
        </p:txBody>
      </p:sp>
    </p:spTree>
    <p:extLst>
      <p:ext uri="{BB962C8B-B14F-4D97-AF65-F5344CB8AC3E}">
        <p14:creationId xmlns:p14="http://schemas.microsoft.com/office/powerpoint/2010/main" val="21767604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65</a:t>
            </a:fld>
            <a:endParaRPr lang="en-US"/>
          </a:p>
        </p:txBody>
      </p:sp>
    </p:spTree>
    <p:extLst>
      <p:ext uri="{BB962C8B-B14F-4D97-AF65-F5344CB8AC3E}">
        <p14:creationId xmlns:p14="http://schemas.microsoft.com/office/powerpoint/2010/main" val="22119203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66</a:t>
            </a:fld>
            <a:endParaRPr lang="en-US"/>
          </a:p>
        </p:txBody>
      </p:sp>
    </p:spTree>
    <p:extLst>
      <p:ext uri="{BB962C8B-B14F-4D97-AF65-F5344CB8AC3E}">
        <p14:creationId xmlns:p14="http://schemas.microsoft.com/office/powerpoint/2010/main" val="42772175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67</a:t>
            </a:fld>
            <a:endParaRPr lang="en-US"/>
          </a:p>
        </p:txBody>
      </p:sp>
    </p:spTree>
    <p:extLst>
      <p:ext uri="{BB962C8B-B14F-4D97-AF65-F5344CB8AC3E}">
        <p14:creationId xmlns:p14="http://schemas.microsoft.com/office/powerpoint/2010/main" val="37628788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68</a:t>
            </a:fld>
            <a:endParaRPr lang="en-US"/>
          </a:p>
        </p:txBody>
      </p:sp>
    </p:spTree>
    <p:extLst>
      <p:ext uri="{BB962C8B-B14F-4D97-AF65-F5344CB8AC3E}">
        <p14:creationId xmlns:p14="http://schemas.microsoft.com/office/powerpoint/2010/main" val="7367639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69</a:t>
            </a:fld>
            <a:endParaRPr lang="en-US"/>
          </a:p>
        </p:txBody>
      </p:sp>
    </p:spTree>
    <p:extLst>
      <p:ext uri="{BB962C8B-B14F-4D97-AF65-F5344CB8AC3E}">
        <p14:creationId xmlns:p14="http://schemas.microsoft.com/office/powerpoint/2010/main" val="1609533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What does PERT stand for? </a:t>
            </a:r>
            <a:endParaRPr lang="en-US" altLang="en-US" sz="1400" b="1" dirty="0" smtClean="0"/>
          </a:p>
          <a:p>
            <a:pPr eaLnBrk="1" hangingPunct="1"/>
            <a:endParaRPr lang="en-US" altLang="en-US" sz="1400" dirty="0">
              <a:sym typeface="Wingdings" panose="05000000000000000000" pitchFamily="2" charset="2"/>
            </a:endParaRPr>
          </a:p>
          <a:p>
            <a:pPr eaLnBrk="1" hangingPunct="1"/>
            <a:r>
              <a:rPr lang="en-US" altLang="en-US" sz="1400" b="1" dirty="0">
                <a:sym typeface="Wingdings" panose="05000000000000000000" pitchFamily="2" charset="2"/>
              </a:rPr>
              <a:t>When &amp; who developed it? </a:t>
            </a:r>
            <a:endParaRPr lang="en-US" altLang="en-US" sz="1400" b="1" dirty="0" smtClean="0">
              <a:sym typeface="Wingdings" panose="05000000000000000000" pitchFamily="2" charset="2"/>
            </a:endParaRPr>
          </a:p>
          <a:p>
            <a:pPr eaLnBrk="1" hangingPunct="1"/>
            <a:endParaRPr lang="en-US" altLang="en-US" sz="1400" b="1" dirty="0" smtClean="0">
              <a:cs typeface="Times New Roman" panose="02020603050405020304" pitchFamily="18" charset="0"/>
              <a:sym typeface="Wingdings" panose="05000000000000000000" pitchFamily="2" charset="2"/>
            </a:endParaRPr>
          </a:p>
          <a:p>
            <a:pPr eaLnBrk="1" hangingPunct="1"/>
            <a:r>
              <a:rPr lang="en-US" altLang="en-US" sz="1400" b="1" dirty="0" smtClean="0">
                <a:cs typeface="Times New Roman" panose="02020603050405020304" pitchFamily="18" charset="0"/>
                <a:sym typeface="Wingdings" panose="05000000000000000000" pitchFamily="2" charset="2"/>
              </a:rPr>
              <a:t>Which </a:t>
            </a:r>
            <a:r>
              <a:rPr lang="en-US" altLang="en-US" sz="1400" b="1" dirty="0">
                <a:cs typeface="Times New Roman" panose="02020603050405020304" pitchFamily="18" charset="0"/>
                <a:sym typeface="Wingdings" panose="05000000000000000000" pitchFamily="2" charset="2"/>
              </a:rPr>
              <a:t>is older? </a:t>
            </a:r>
            <a:endParaRPr lang="en-US" altLang="en-US" sz="1400" b="1" u="sng" dirty="0">
              <a:cs typeface="Times New Roman" panose="02020603050405020304" pitchFamily="18" charset="0"/>
              <a:sym typeface="Wingdings" panose="05000000000000000000" pitchFamily="2" charset="2"/>
            </a:endParaRPr>
          </a:p>
          <a:p>
            <a:pPr eaLnBrk="1" hangingPunct="1"/>
            <a:endParaRPr lang="en-US" altLang="en-US" sz="1400" dirty="0">
              <a:cs typeface="Times New Roman" panose="02020603050405020304" pitchFamily="18" charset="0"/>
              <a:sym typeface="Wingdings" panose="05000000000000000000" pitchFamily="2" charset="2"/>
            </a:endParaRPr>
          </a:p>
          <a:p>
            <a:pPr eaLnBrk="1" hangingPunct="1"/>
            <a:r>
              <a:rPr lang="en-US" altLang="en-US" sz="1400" b="1" dirty="0">
                <a:cs typeface="Times New Roman" panose="02020603050405020304" pitchFamily="18" charset="0"/>
                <a:sym typeface="Wingdings" panose="05000000000000000000" pitchFamily="2" charset="2"/>
              </a:rPr>
              <a:t>Which is the most commonly used for scheduling &amp; process evaluation? </a:t>
            </a:r>
          </a:p>
          <a:p>
            <a:pPr eaLnBrk="1" hangingPunct="1"/>
            <a:endParaRPr lang="en-US" altLang="en-US" sz="1400" dirty="0">
              <a:cs typeface="Times New Roman" panose="02020603050405020304" pitchFamily="18" charset="0"/>
              <a:sym typeface="Wingdings" panose="05000000000000000000" pitchFamily="2" charset="2"/>
            </a:endParaRPr>
          </a:p>
          <a:p>
            <a:pPr eaLnBrk="1" hangingPunct="1"/>
            <a:r>
              <a:rPr lang="en-US" altLang="en-US" sz="1400" b="1" dirty="0">
                <a:cs typeface="Times New Roman" panose="02020603050405020304" pitchFamily="18" charset="0"/>
                <a:sym typeface="Wingdings" panose="05000000000000000000" pitchFamily="2" charset="2"/>
              </a:rPr>
              <a:t>Are these tools mutually exclusive? </a:t>
            </a:r>
            <a:endParaRPr lang="en-US" dirty="0"/>
          </a:p>
        </p:txBody>
      </p:sp>
      <p:sp>
        <p:nvSpPr>
          <p:cNvPr id="4" name="Slide Number Placeholder 3"/>
          <p:cNvSpPr>
            <a:spLocks noGrp="1"/>
          </p:cNvSpPr>
          <p:nvPr>
            <p:ph type="sldNum" sz="quarter" idx="10"/>
          </p:nvPr>
        </p:nvSpPr>
        <p:spPr/>
        <p:txBody>
          <a:bodyPr/>
          <a:lstStyle/>
          <a:p>
            <a:fld id="{244C15E6-FCA7-B84A-8A9C-A725711E1737}" type="slidenum">
              <a:rPr lang="en-US" smtClean="0"/>
              <a:pPr/>
              <a:t>7</a:t>
            </a:fld>
            <a:endParaRPr lang="en-US"/>
          </a:p>
        </p:txBody>
      </p:sp>
    </p:spTree>
    <p:extLst>
      <p:ext uri="{BB962C8B-B14F-4D97-AF65-F5344CB8AC3E}">
        <p14:creationId xmlns:p14="http://schemas.microsoft.com/office/powerpoint/2010/main" val="8364370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70</a:t>
            </a:fld>
            <a:endParaRPr lang="en-US"/>
          </a:p>
        </p:txBody>
      </p:sp>
    </p:spTree>
    <p:extLst>
      <p:ext uri="{BB962C8B-B14F-4D97-AF65-F5344CB8AC3E}">
        <p14:creationId xmlns:p14="http://schemas.microsoft.com/office/powerpoint/2010/main" val="32576851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71</a:t>
            </a:fld>
            <a:endParaRPr lang="en-US"/>
          </a:p>
        </p:txBody>
      </p:sp>
    </p:spTree>
    <p:extLst>
      <p:ext uri="{BB962C8B-B14F-4D97-AF65-F5344CB8AC3E}">
        <p14:creationId xmlns:p14="http://schemas.microsoft.com/office/powerpoint/2010/main" val="19571175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72</a:t>
            </a:fld>
            <a:endParaRPr lang="en-US"/>
          </a:p>
        </p:txBody>
      </p:sp>
    </p:spTree>
    <p:extLst>
      <p:ext uri="{BB962C8B-B14F-4D97-AF65-F5344CB8AC3E}">
        <p14:creationId xmlns:p14="http://schemas.microsoft.com/office/powerpoint/2010/main" val="27497075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73</a:t>
            </a:fld>
            <a:endParaRPr lang="en-US"/>
          </a:p>
        </p:txBody>
      </p:sp>
    </p:spTree>
    <p:extLst>
      <p:ext uri="{BB962C8B-B14F-4D97-AF65-F5344CB8AC3E}">
        <p14:creationId xmlns:p14="http://schemas.microsoft.com/office/powerpoint/2010/main" val="36268717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74</a:t>
            </a:fld>
            <a:endParaRPr lang="en-US"/>
          </a:p>
        </p:txBody>
      </p:sp>
    </p:spTree>
    <p:extLst>
      <p:ext uri="{BB962C8B-B14F-4D97-AF65-F5344CB8AC3E}">
        <p14:creationId xmlns:p14="http://schemas.microsoft.com/office/powerpoint/2010/main" val="12537151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75</a:t>
            </a:fld>
            <a:endParaRPr lang="en-US"/>
          </a:p>
        </p:txBody>
      </p:sp>
    </p:spTree>
    <p:extLst>
      <p:ext uri="{BB962C8B-B14F-4D97-AF65-F5344CB8AC3E}">
        <p14:creationId xmlns:p14="http://schemas.microsoft.com/office/powerpoint/2010/main" val="5788647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76</a:t>
            </a:fld>
            <a:endParaRPr lang="en-US"/>
          </a:p>
        </p:txBody>
      </p:sp>
    </p:spTree>
    <p:extLst>
      <p:ext uri="{BB962C8B-B14F-4D97-AF65-F5344CB8AC3E}">
        <p14:creationId xmlns:p14="http://schemas.microsoft.com/office/powerpoint/2010/main" val="13189484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77</a:t>
            </a:fld>
            <a:endParaRPr lang="en-US"/>
          </a:p>
        </p:txBody>
      </p:sp>
    </p:spTree>
    <p:extLst>
      <p:ext uri="{BB962C8B-B14F-4D97-AF65-F5344CB8AC3E}">
        <p14:creationId xmlns:p14="http://schemas.microsoft.com/office/powerpoint/2010/main" val="2438304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78</a:t>
            </a:fld>
            <a:endParaRPr lang="en-US"/>
          </a:p>
        </p:txBody>
      </p:sp>
    </p:spTree>
    <p:extLst>
      <p:ext uri="{BB962C8B-B14F-4D97-AF65-F5344CB8AC3E}">
        <p14:creationId xmlns:p14="http://schemas.microsoft.com/office/powerpoint/2010/main" val="38028255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79</a:t>
            </a:fld>
            <a:endParaRPr lang="en-US"/>
          </a:p>
        </p:txBody>
      </p:sp>
    </p:spTree>
    <p:extLst>
      <p:ext uri="{BB962C8B-B14F-4D97-AF65-F5344CB8AC3E}">
        <p14:creationId xmlns:p14="http://schemas.microsoft.com/office/powerpoint/2010/main" val="358829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What does each box represent?  </a:t>
            </a:r>
            <a:endParaRPr lang="en-US" altLang="en-US" sz="1400" b="1" dirty="0" smtClean="0"/>
          </a:p>
          <a:p>
            <a:pPr eaLnBrk="1" hangingPunct="1"/>
            <a:endParaRPr lang="en-US" altLang="en-US" sz="1400" b="1" dirty="0">
              <a:cs typeface="Times New Roman" panose="02020603050405020304" pitchFamily="18" charset="0"/>
            </a:endParaRPr>
          </a:p>
          <a:p>
            <a:pPr eaLnBrk="1" hangingPunct="1"/>
            <a:r>
              <a:rPr lang="en-US" altLang="en-US" sz="1400" b="1" dirty="0">
                <a:cs typeface="Times New Roman" panose="02020603050405020304" pitchFamily="18" charset="0"/>
              </a:rPr>
              <a:t>How do you know which tasks are dependent on each other?  </a:t>
            </a:r>
            <a:endParaRPr lang="en-US" altLang="en-US" sz="1400" dirty="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8</a:t>
            </a:fld>
            <a:endParaRPr lang="en-US"/>
          </a:p>
        </p:txBody>
      </p:sp>
    </p:spTree>
    <p:extLst>
      <p:ext uri="{BB962C8B-B14F-4D97-AF65-F5344CB8AC3E}">
        <p14:creationId xmlns:p14="http://schemas.microsoft.com/office/powerpoint/2010/main" val="32122292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80</a:t>
            </a:fld>
            <a:endParaRPr lang="en-US"/>
          </a:p>
        </p:txBody>
      </p:sp>
    </p:spTree>
    <p:extLst>
      <p:ext uri="{BB962C8B-B14F-4D97-AF65-F5344CB8AC3E}">
        <p14:creationId xmlns:p14="http://schemas.microsoft.com/office/powerpoint/2010/main" val="30155654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81</a:t>
            </a:fld>
            <a:endParaRPr lang="en-US"/>
          </a:p>
        </p:txBody>
      </p:sp>
    </p:spTree>
    <p:extLst>
      <p:ext uri="{BB962C8B-B14F-4D97-AF65-F5344CB8AC3E}">
        <p14:creationId xmlns:p14="http://schemas.microsoft.com/office/powerpoint/2010/main" val="28691878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82</a:t>
            </a:fld>
            <a:endParaRPr lang="en-US"/>
          </a:p>
        </p:txBody>
      </p:sp>
    </p:spTree>
    <p:extLst>
      <p:ext uri="{BB962C8B-B14F-4D97-AF65-F5344CB8AC3E}">
        <p14:creationId xmlns:p14="http://schemas.microsoft.com/office/powerpoint/2010/main" val="9915715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83</a:t>
            </a:fld>
            <a:endParaRPr lang="en-US"/>
          </a:p>
        </p:txBody>
      </p:sp>
    </p:spTree>
    <p:extLst>
      <p:ext uri="{BB962C8B-B14F-4D97-AF65-F5344CB8AC3E}">
        <p14:creationId xmlns:p14="http://schemas.microsoft.com/office/powerpoint/2010/main" val="31320877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84</a:t>
            </a:fld>
            <a:endParaRPr lang="en-US"/>
          </a:p>
        </p:txBody>
      </p:sp>
    </p:spTree>
    <p:extLst>
      <p:ext uri="{BB962C8B-B14F-4D97-AF65-F5344CB8AC3E}">
        <p14:creationId xmlns:p14="http://schemas.microsoft.com/office/powerpoint/2010/main" val="24647276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85</a:t>
            </a:fld>
            <a:endParaRPr lang="en-US"/>
          </a:p>
        </p:txBody>
      </p:sp>
    </p:spTree>
    <p:extLst>
      <p:ext uri="{BB962C8B-B14F-4D97-AF65-F5344CB8AC3E}">
        <p14:creationId xmlns:p14="http://schemas.microsoft.com/office/powerpoint/2010/main" val="9757990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86</a:t>
            </a:fld>
            <a:endParaRPr lang="en-US"/>
          </a:p>
        </p:txBody>
      </p:sp>
    </p:spTree>
    <p:extLst>
      <p:ext uri="{BB962C8B-B14F-4D97-AF65-F5344CB8AC3E}">
        <p14:creationId xmlns:p14="http://schemas.microsoft.com/office/powerpoint/2010/main" val="31768504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87</a:t>
            </a:fld>
            <a:endParaRPr lang="en-US"/>
          </a:p>
        </p:txBody>
      </p:sp>
    </p:spTree>
    <p:extLst>
      <p:ext uri="{BB962C8B-B14F-4D97-AF65-F5344CB8AC3E}">
        <p14:creationId xmlns:p14="http://schemas.microsoft.com/office/powerpoint/2010/main" val="23307509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88</a:t>
            </a:fld>
            <a:endParaRPr lang="en-US"/>
          </a:p>
        </p:txBody>
      </p:sp>
    </p:spTree>
    <p:extLst>
      <p:ext uri="{BB962C8B-B14F-4D97-AF65-F5344CB8AC3E}">
        <p14:creationId xmlns:p14="http://schemas.microsoft.com/office/powerpoint/2010/main" val="9228349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89</a:t>
            </a:fld>
            <a:endParaRPr lang="en-US"/>
          </a:p>
        </p:txBody>
      </p:sp>
    </p:spTree>
    <p:extLst>
      <p:ext uri="{BB962C8B-B14F-4D97-AF65-F5344CB8AC3E}">
        <p14:creationId xmlns:p14="http://schemas.microsoft.com/office/powerpoint/2010/main" val="149467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cs typeface="Times New Roman" panose="02020603050405020304" pitchFamily="18" charset="0"/>
              </a:rPr>
              <a:t>Gantt charts more clearly show overlapping tasks (tasks that can be performed at the same time)</a:t>
            </a:r>
          </a:p>
          <a:p>
            <a:pPr eaLnBrk="1" hangingPunct="1"/>
            <a:endParaRPr lang="en-US" altLang="en-US" sz="1400" b="1" dirty="0">
              <a:cs typeface="Times New Roman" panose="02020603050405020304" pitchFamily="18" charset="0"/>
            </a:endParaRPr>
          </a:p>
          <a:p>
            <a:pPr eaLnBrk="1" hangingPunct="1"/>
            <a:r>
              <a:rPr lang="en-US" altLang="en-US" sz="1400" b="1" dirty="0">
                <a:cs typeface="Times New Roman" panose="02020603050405020304" pitchFamily="18" charset="0"/>
              </a:rPr>
              <a:t>What do the shaded bars indicate?  </a:t>
            </a:r>
            <a:endParaRPr lang="en-US" altLang="en-US" sz="1400" b="1" dirty="0" smtClean="0">
              <a:cs typeface="Times New Roman" panose="02020603050405020304" pitchFamily="18" charset="0"/>
            </a:endParaRPr>
          </a:p>
          <a:p>
            <a:pPr eaLnBrk="1" hangingPunct="1"/>
            <a:endParaRPr lang="en-US" altLang="en-US" sz="1400" b="1" dirty="0">
              <a:cs typeface="Times New Roman" panose="02020603050405020304" pitchFamily="18" charset="0"/>
            </a:endParaRPr>
          </a:p>
          <a:p>
            <a:pPr eaLnBrk="1" hangingPunct="1"/>
            <a:r>
              <a:rPr lang="en-US" altLang="en-US" sz="1400" b="1" dirty="0">
                <a:cs typeface="Times New Roman" panose="02020603050405020304" pitchFamily="18" charset="0"/>
              </a:rPr>
              <a:t>What does a simple glance at the red line (to day) tell us? </a:t>
            </a:r>
            <a:endParaRPr lang="en-US" altLang="en-US" sz="1400" dirty="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4C15E6-FCA7-B84A-8A9C-A725711E1737}" type="slidenum">
              <a:rPr lang="en-US" smtClean="0"/>
              <a:pPr/>
              <a:t>9</a:t>
            </a:fld>
            <a:endParaRPr lang="en-US"/>
          </a:p>
        </p:txBody>
      </p:sp>
    </p:spTree>
    <p:extLst>
      <p:ext uri="{BB962C8B-B14F-4D97-AF65-F5344CB8AC3E}">
        <p14:creationId xmlns:p14="http://schemas.microsoft.com/office/powerpoint/2010/main" val="20299773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90</a:t>
            </a:fld>
            <a:endParaRPr lang="en-US"/>
          </a:p>
        </p:txBody>
      </p:sp>
    </p:spTree>
    <p:extLst>
      <p:ext uri="{BB962C8B-B14F-4D97-AF65-F5344CB8AC3E}">
        <p14:creationId xmlns:p14="http://schemas.microsoft.com/office/powerpoint/2010/main" val="10916191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91</a:t>
            </a:fld>
            <a:endParaRPr lang="en-US"/>
          </a:p>
        </p:txBody>
      </p:sp>
    </p:spTree>
    <p:extLst>
      <p:ext uri="{BB962C8B-B14F-4D97-AF65-F5344CB8AC3E}">
        <p14:creationId xmlns:p14="http://schemas.microsoft.com/office/powerpoint/2010/main" val="5841869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92</a:t>
            </a:fld>
            <a:endParaRPr lang="en-US"/>
          </a:p>
        </p:txBody>
      </p:sp>
    </p:spTree>
    <p:extLst>
      <p:ext uri="{BB962C8B-B14F-4D97-AF65-F5344CB8AC3E}">
        <p14:creationId xmlns:p14="http://schemas.microsoft.com/office/powerpoint/2010/main" val="1193518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93</a:t>
            </a:fld>
            <a:endParaRPr lang="en-US"/>
          </a:p>
        </p:txBody>
      </p:sp>
    </p:spTree>
    <p:extLst>
      <p:ext uri="{BB962C8B-B14F-4D97-AF65-F5344CB8AC3E}">
        <p14:creationId xmlns:p14="http://schemas.microsoft.com/office/powerpoint/2010/main" val="336329439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94</a:t>
            </a:fld>
            <a:endParaRPr lang="en-US"/>
          </a:p>
        </p:txBody>
      </p:sp>
    </p:spTree>
    <p:extLst>
      <p:ext uri="{BB962C8B-B14F-4D97-AF65-F5344CB8AC3E}">
        <p14:creationId xmlns:p14="http://schemas.microsoft.com/office/powerpoint/2010/main" val="28382485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95</a:t>
            </a:fld>
            <a:endParaRPr lang="en-US"/>
          </a:p>
        </p:txBody>
      </p:sp>
    </p:spTree>
    <p:extLst>
      <p:ext uri="{BB962C8B-B14F-4D97-AF65-F5344CB8AC3E}">
        <p14:creationId xmlns:p14="http://schemas.microsoft.com/office/powerpoint/2010/main" val="19465570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96</a:t>
            </a:fld>
            <a:endParaRPr lang="en-US"/>
          </a:p>
        </p:txBody>
      </p:sp>
    </p:spTree>
    <p:extLst>
      <p:ext uri="{BB962C8B-B14F-4D97-AF65-F5344CB8AC3E}">
        <p14:creationId xmlns:p14="http://schemas.microsoft.com/office/powerpoint/2010/main" val="45170047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97</a:t>
            </a:fld>
            <a:endParaRPr lang="en-US"/>
          </a:p>
        </p:txBody>
      </p:sp>
    </p:spTree>
    <p:extLst>
      <p:ext uri="{BB962C8B-B14F-4D97-AF65-F5344CB8AC3E}">
        <p14:creationId xmlns:p14="http://schemas.microsoft.com/office/powerpoint/2010/main" val="32939946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4C15E6-FCA7-B84A-8A9C-A725711E1737}" type="slidenum">
              <a:rPr lang="en-US" smtClean="0"/>
              <a:pPr/>
              <a:t>98</a:t>
            </a:fld>
            <a:endParaRPr lang="en-US"/>
          </a:p>
        </p:txBody>
      </p:sp>
    </p:spTree>
    <p:extLst>
      <p:ext uri="{BB962C8B-B14F-4D97-AF65-F5344CB8AC3E}">
        <p14:creationId xmlns:p14="http://schemas.microsoft.com/office/powerpoint/2010/main" val="413832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965" y="1294805"/>
            <a:ext cx="6486071" cy="3153668"/>
          </a:xfrm>
          <a:prstGeom prst="rect">
            <a:avLst/>
          </a:prstGeom>
          <a:ln w="3175">
            <a:solidFill>
              <a:schemeClr val="bg1"/>
            </a:solidFill>
          </a:ln>
          <a:effectLst>
            <a:outerShdw blurRad="63500" sx="100500" sy="100500" algn="ctr" rotWithShape="0">
              <a:prstClr val="black">
                <a:alpha val="50000"/>
              </a:prstClr>
            </a:outerShdw>
          </a:effectLst>
        </p:spPr>
        <p:txBody>
          <a:bodyPr lIns="91432" tIns="45716" rIns="91432" bIns="45716">
            <a:normAutofit/>
          </a:bodyPr>
          <a:lstStyle/>
          <a:p>
            <a:pPr>
              <a:spcBef>
                <a:spcPts val="1999"/>
              </a:spcBef>
              <a:buClr>
                <a:srgbClr val="6FB7D7"/>
              </a:buClr>
              <a:buSzPct val="110000"/>
              <a:buFont typeface="Wingdings 2" pitchFamily="18" charset="2"/>
              <a:buNone/>
            </a:pPr>
            <a:endParaRPr lang="en-US" sz="3200">
              <a:solidFill>
                <a:srgbClr val="595959"/>
              </a:solidFill>
              <a:latin typeface="Times New Roman"/>
              <a:cs typeface="Times New Roman"/>
            </a:endParaRPr>
          </a:p>
        </p:txBody>
      </p:sp>
      <p:sp>
        <p:nvSpPr>
          <p:cNvPr id="2" name="Title 1"/>
          <p:cNvSpPr>
            <a:spLocks noGrp="1"/>
          </p:cNvSpPr>
          <p:nvPr>
            <p:ph type="ctrTitle"/>
          </p:nvPr>
        </p:nvSpPr>
        <p:spPr>
          <a:xfrm>
            <a:off x="1322921" y="1524000"/>
            <a:ext cx="6498158" cy="1724867"/>
          </a:xfrm>
        </p:spPr>
        <p:txBody>
          <a:bodyPr rtlCol="0">
            <a:noAutofit/>
          </a:bodyPr>
          <a:lstStyle>
            <a:lvl1pPr marL="0" indent="0" algn="ctr" defTabSz="914318"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2" y="3299013"/>
            <a:ext cx="6498159" cy="916641"/>
          </a:xfrm>
        </p:spPr>
        <p:txBody>
          <a:bodyPr rtlCol="0">
            <a:normAutofit/>
          </a:bodyPr>
          <a:lstStyle>
            <a:lvl1pPr marL="0" indent="0" algn="ctr" defTabSz="914318"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atin typeface="Times New Roman"/>
                <a:cs typeface="Times New Roman"/>
              </a:defRPr>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18"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fld id="{2AB1F87A-E7E0-D44F-95A3-9793971B46A6}" type="datetimeFigureOut">
              <a:rPr lang="es-ES" smtClean="0"/>
              <a:pPr/>
              <a:t>07/06/2018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latin typeface="Times New Roman"/>
                <a:cs typeface="Times New Roman"/>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fld id="{18C06DDF-B50D-C547-BDF9-23170A8E58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E61D0B59-4D6D-0F4E-8EFE-280B40A2B099}" type="datetimeFigureOut">
              <a:rPr lang="es-ES" smtClean="0"/>
              <a:pPr/>
              <a:t>07/06/2018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E58E9C47-B78F-DF48-9282-E64B6C99F45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F4F17750-900E-5D4C-94AD-0D52F128C17F}" type="datetimeFigureOut">
              <a:rPr lang="es-ES" smtClean="0"/>
              <a:pPr/>
              <a:t>07/06/2018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B2BAE9EF-C712-0B47-8176-5E173098634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0" y="6229350"/>
            <a:ext cx="914400" cy="476250"/>
          </a:xfrm>
          <a:prstGeom prst="rect">
            <a:avLst/>
          </a:prstGeom>
          <a:ln/>
        </p:spPr>
        <p:txBody>
          <a:bodyPr/>
          <a:lstStyle>
            <a:lvl1pPr>
              <a:defRPr/>
            </a:lvl1pPr>
          </a:lstStyle>
          <a:p>
            <a:pPr>
              <a:defRPr/>
            </a:pPr>
            <a:r>
              <a:rPr lang="en-US" altLang="en-US"/>
              <a:t>4-</a:t>
            </a:r>
            <a:fld id="{8891CD37-0624-4D27-9883-EAD19EF40484}" type="slidenum">
              <a:rPr lang="en-US" altLang="en-US"/>
              <a:pPr>
                <a:defRPr/>
              </a:pPr>
              <a:t>‹#›</a:t>
            </a:fld>
            <a:endParaRPr lang="en-US" altLang="en-US"/>
          </a:p>
        </p:txBody>
      </p:sp>
    </p:spTree>
    <p:extLst>
      <p:ext uri="{BB962C8B-B14F-4D97-AF65-F5344CB8AC3E}">
        <p14:creationId xmlns:p14="http://schemas.microsoft.com/office/powerpoint/2010/main" val="341501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0135A940-0A3D-7541-8AB1-F91D27F39A6A}" type="datetimeFigureOut">
              <a:rPr lang="es-ES" smtClean="0"/>
              <a:pPr/>
              <a:t>07/06/2018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kumimoji="0"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F5B96B5E-3641-3A49-A7E3-D28FA062B6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30"/>
            <a:ext cx="8416925" cy="972671"/>
          </a:xfrm>
        </p:spPr>
        <p:txBody>
          <a:bodyPr>
            <a:normAutofit/>
          </a:bodyPr>
          <a:lstStyle>
            <a:lvl1pPr marL="0" indent="0" algn="ctr">
              <a:spcBef>
                <a:spcPts val="300"/>
              </a:spcBef>
              <a:buNone/>
              <a:defRPr sz="1800">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628822" y="6276083"/>
            <a:ext cx="2134810" cy="364628"/>
          </a:xfrm>
          <a:prstGeom prst="rect">
            <a:avLst/>
          </a:prstGeom>
        </p:spPr>
        <p:txBody>
          <a:bodyPr/>
          <a:lstStyle>
            <a:lvl1pPr>
              <a:defRPr/>
            </a:lvl1pPr>
          </a:lstStyle>
          <a:p>
            <a:fld id="{544213AF-26F6-41FA-8D85-E2C5388D6E58}" type="datetimeFigureOut">
              <a:rPr lang="en-US" smtClean="0"/>
              <a:pPr/>
              <a:t>6/7/2018</a:t>
            </a:fld>
            <a:endParaRPr lang="en-US" sz="1000" dirty="0">
              <a:solidFill>
                <a:schemeClr val="tx1"/>
              </a:solidFill>
            </a:endParaRPr>
          </a:p>
        </p:txBody>
      </p:sp>
      <p:sp>
        <p:nvSpPr>
          <p:cNvPr id="6" name="Footer Placeholder 4"/>
          <p:cNvSpPr>
            <a:spLocks noGrp="1"/>
          </p:cNvSpPr>
          <p:nvPr>
            <p:ph type="ftr" sz="quarter" idx="15"/>
          </p:nvPr>
        </p:nvSpPr>
        <p:spPr>
          <a:xfrm>
            <a:off x="264584" y="6276083"/>
            <a:ext cx="4841119" cy="364628"/>
          </a:xfrm>
          <a:prstGeom prst="rect">
            <a:avLst/>
          </a:prstGeom>
        </p:spPr>
        <p:txBody>
          <a:bodyPr/>
          <a:lstStyle>
            <a:lvl1pPr>
              <a:defRPr/>
            </a:lvl1pPr>
          </a:lstStyle>
          <a:p>
            <a:pPr algn="r" eaLnBrk="1" latinLnBrk="0" hangingPunct="1"/>
            <a:endParaRPr kumimoji="0" lang="en-US" sz="1000" dirty="0">
              <a:solidFill>
                <a:schemeClr val="tx1"/>
              </a:solidFill>
            </a:endParaRPr>
          </a:p>
        </p:txBody>
      </p:sp>
      <p:sp>
        <p:nvSpPr>
          <p:cNvPr id="7" name="Slide Number Placeholder 5"/>
          <p:cNvSpPr>
            <a:spLocks noGrp="1"/>
          </p:cNvSpPr>
          <p:nvPr>
            <p:ph type="sldNum" sz="quarter" idx="16"/>
          </p:nvPr>
        </p:nvSpPr>
        <p:spPr>
          <a:xfrm>
            <a:off x="7898191" y="6276083"/>
            <a:ext cx="990298" cy="364628"/>
          </a:xfrm>
          <a:prstGeom prst="rect">
            <a:avLst/>
          </a:prstGeom>
        </p:spPr>
        <p:txBody>
          <a:bodyPr/>
          <a:lstStyle>
            <a:lvl1pPr>
              <a:defRPr/>
            </a:lvl1pPr>
          </a:lstStyle>
          <a:p>
            <a:fld id="{D5BBC35B-A44B-4119-B8DA-DE9E3DFADA20}" type="slidenum">
              <a:rPr kumimoji="0" lang="en-US" smtClean="0"/>
              <a:pPr/>
              <a:t>‹#›</a:t>
            </a:fld>
            <a:endParaRPr kumimoji="0" lang="en-US" sz="1000" b="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6"/>
            <a:ext cx="8056563" cy="1500187"/>
          </a:xfrm>
        </p:spPr>
        <p:txBody>
          <a:bodyPr>
            <a:normAutofit/>
          </a:bodyPr>
          <a:lstStyle>
            <a:lvl1pPr marL="0" indent="0" algn="ctr">
              <a:spcBef>
                <a:spcPts val="300"/>
              </a:spcBef>
              <a:buNone/>
              <a:defRPr sz="18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C2197ADD-B904-7042-B79A-562A02C3B730}" type="datetimeFigureOut">
              <a:rPr lang="es-ES" smtClean="0"/>
              <a:pPr/>
              <a:t>07/06/2018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kumimoji="0"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7A1E7CFF-0F52-5C41-A527-F1955076F3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fld id="{5BDBDAF1-94A1-264E-8458-24F383A6B612}" type="datetimeFigureOut">
              <a:rPr lang="es-ES" smtClean="0"/>
              <a:pPr/>
              <a:t>07/06/2018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kumimoji="0"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fld id="{5875C4FA-05DF-704E-801E-F866088BBD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8822" y="6276083"/>
            <a:ext cx="2134810" cy="364628"/>
          </a:xfrm>
          <a:prstGeom prst="rect">
            <a:avLst/>
          </a:prstGeom>
        </p:spPr>
        <p:txBody>
          <a:bodyPr/>
          <a:lstStyle>
            <a:lvl1pPr>
              <a:defRPr/>
            </a:lvl1pPr>
          </a:lstStyle>
          <a:p>
            <a:fld id="{0038BAA8-569B-9845-A3F4-C4467F522739}" type="datetimeFigureOut">
              <a:rPr lang="es-ES" smtClean="0"/>
              <a:pPr/>
              <a:t>07/06/2018</a:t>
            </a:fld>
            <a:endParaRPr lang="en-US"/>
          </a:p>
        </p:txBody>
      </p:sp>
      <p:sp>
        <p:nvSpPr>
          <p:cNvPr id="8" name="Footer Placeholder 7"/>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kumimoji="0" lang="en-US"/>
          </a:p>
        </p:txBody>
      </p:sp>
      <p:sp>
        <p:nvSpPr>
          <p:cNvPr id="9" name="Slide Number Placeholder 8"/>
          <p:cNvSpPr>
            <a:spLocks noGrp="1"/>
          </p:cNvSpPr>
          <p:nvPr>
            <p:ph type="sldNum" sz="quarter" idx="12"/>
          </p:nvPr>
        </p:nvSpPr>
        <p:spPr>
          <a:xfrm>
            <a:off x="7898191" y="6276083"/>
            <a:ext cx="990298" cy="364628"/>
          </a:xfrm>
          <a:prstGeom prst="rect">
            <a:avLst/>
          </a:prstGeom>
        </p:spPr>
        <p:txBody>
          <a:bodyPr/>
          <a:lstStyle>
            <a:lvl1pPr>
              <a:defRPr/>
            </a:lvl1pPr>
          </a:lstStyle>
          <a:p>
            <a:fld id="{DA1277B4-BBFC-1B4E-95D7-DE7683D69A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8822" y="6276083"/>
            <a:ext cx="2134810" cy="364628"/>
          </a:xfrm>
          <a:prstGeom prst="rect">
            <a:avLst/>
          </a:prstGeom>
        </p:spPr>
        <p:txBody>
          <a:bodyPr/>
          <a:lstStyle>
            <a:lvl1pPr>
              <a:defRPr/>
            </a:lvl1pPr>
          </a:lstStyle>
          <a:p>
            <a:fld id="{5198533C-F8CB-B44D-83B4-0D3F80931C3A}" type="datetimeFigureOut">
              <a:rPr lang="es-ES" smtClean="0"/>
              <a:pPr/>
              <a:t>07/06/2018</a:t>
            </a:fld>
            <a:endParaRPr lang="en-US"/>
          </a:p>
        </p:txBody>
      </p:sp>
      <p:sp>
        <p:nvSpPr>
          <p:cNvPr id="4" name="Footer Placeholder 3"/>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kumimoji="0" lang="en-US"/>
          </a:p>
        </p:txBody>
      </p:sp>
      <p:sp>
        <p:nvSpPr>
          <p:cNvPr id="5" name="Slide Number Placeholder 4"/>
          <p:cNvSpPr>
            <a:spLocks noGrp="1"/>
          </p:cNvSpPr>
          <p:nvPr>
            <p:ph type="sldNum" sz="quarter" idx="12"/>
          </p:nvPr>
        </p:nvSpPr>
        <p:spPr>
          <a:xfrm>
            <a:off x="7898191" y="6276083"/>
            <a:ext cx="990298" cy="364628"/>
          </a:xfrm>
          <a:prstGeom prst="rect">
            <a:avLst/>
          </a:prstGeom>
        </p:spPr>
        <p:txBody>
          <a:bodyPr/>
          <a:lstStyle>
            <a:lvl1pPr>
              <a:defRPr/>
            </a:lvl1pPr>
          </a:lstStyle>
          <a:p>
            <a:fld id="{9F68BF25-332C-6E4E-BCCF-A239707DF0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8822" y="6276083"/>
            <a:ext cx="2134810" cy="364628"/>
          </a:xfrm>
          <a:prstGeom prst="rect">
            <a:avLst/>
          </a:prstGeom>
        </p:spPr>
        <p:txBody>
          <a:bodyPr/>
          <a:lstStyle>
            <a:lvl1pPr>
              <a:defRPr/>
            </a:lvl1pPr>
          </a:lstStyle>
          <a:p>
            <a:fld id="{708747AF-6707-7441-A084-5C923C655C41}" type="datetimeFigureOut">
              <a:rPr lang="es-ES" smtClean="0"/>
              <a:pPr/>
              <a:t>07/06/2018</a:t>
            </a:fld>
            <a:endParaRPr lang="en-US"/>
          </a:p>
        </p:txBody>
      </p:sp>
      <p:sp>
        <p:nvSpPr>
          <p:cNvPr id="3" name="Footer Placeholder 2"/>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4" name="Slide Number Placeholder 3"/>
          <p:cNvSpPr>
            <a:spLocks noGrp="1"/>
          </p:cNvSpPr>
          <p:nvPr>
            <p:ph type="sldNum" sz="quarter" idx="12"/>
          </p:nvPr>
        </p:nvSpPr>
        <p:spPr>
          <a:xfrm>
            <a:off x="7898191" y="6276083"/>
            <a:ext cx="990298" cy="364628"/>
          </a:xfrm>
          <a:prstGeom prst="rect">
            <a:avLst/>
          </a:prstGeom>
        </p:spPr>
        <p:txBody>
          <a:bodyPr/>
          <a:lstStyle>
            <a:lvl1pPr>
              <a:defRPr/>
            </a:lvl1pPr>
          </a:lstStyle>
          <a:p>
            <a:fld id="{56368CEA-D8B5-3249-9661-2460E55646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fld id="{DAF395B6-F471-004F-BDF3-FF8386562E54}" type="datetimeFigureOut">
              <a:rPr lang="es-ES" smtClean="0"/>
              <a:pPr/>
              <a:t>07/06/2018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fld id="{15F6023C-F2B7-0249-A891-C53CF62C48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822" y="108645"/>
            <a:ext cx="8043333" cy="133647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822" y="1599903"/>
            <a:ext cx="8043333" cy="434429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6" descr="wiley_logo.png"/>
          <p:cNvPicPr>
            <a:picLocks noChangeAspect="1"/>
          </p:cNvPicPr>
          <p:nvPr/>
        </p:nvPicPr>
        <p:blipFill>
          <a:blip r:embed="rId15"/>
          <a:srcRect/>
          <a:stretch>
            <a:fillRect/>
          </a:stretch>
        </p:blipFill>
        <p:spPr bwMode="auto">
          <a:xfrm>
            <a:off x="476250" y="6247805"/>
            <a:ext cx="361345" cy="486668"/>
          </a:xfrm>
          <a:prstGeom prst="rect">
            <a:avLst/>
          </a:prstGeom>
          <a:noFill/>
          <a:ln w="9525">
            <a:noFill/>
            <a:miter lim="800000"/>
            <a:headEnd/>
            <a:tailEnd/>
          </a:ln>
        </p:spPr>
      </p:pic>
      <p:pic>
        <p:nvPicPr>
          <p:cNvPr id="9" name="Picture 8" descr="wiley_logo.png"/>
          <p:cNvPicPr>
            <a:picLocks noChangeAspect="1"/>
          </p:cNvPicPr>
          <p:nvPr userDrawn="1"/>
        </p:nvPicPr>
        <p:blipFill>
          <a:blip r:embed="rId15"/>
          <a:srcRect/>
          <a:stretch>
            <a:fillRect/>
          </a:stretch>
        </p:blipFill>
        <p:spPr bwMode="auto">
          <a:xfrm>
            <a:off x="476250" y="6248400"/>
            <a:ext cx="361950" cy="485775"/>
          </a:xfrm>
          <a:prstGeom prst="rect">
            <a:avLst/>
          </a:prstGeom>
          <a:noFill/>
          <a:ln w="9525">
            <a:noFill/>
            <a:miter lim="800000"/>
            <a:headEnd/>
            <a:tailEnd/>
          </a:ln>
        </p:spPr>
      </p:pic>
      <p:sp>
        <p:nvSpPr>
          <p:cNvPr id="11" name="TextBox 10"/>
          <p:cNvSpPr txBox="1"/>
          <p:nvPr userDrawn="1"/>
        </p:nvSpPr>
        <p:spPr>
          <a:xfrm>
            <a:off x="838200" y="6248400"/>
            <a:ext cx="6961154" cy="415498"/>
          </a:xfrm>
          <a:prstGeom prst="rect">
            <a:avLst/>
          </a:prstGeom>
          <a:noFill/>
        </p:spPr>
        <p:txBody>
          <a:bodyPr wrap="square">
            <a:spAutoFit/>
          </a:bodyPr>
          <a:lstStyle/>
          <a:p>
            <a:pPr fontAlgn="auto">
              <a:spcBef>
                <a:spcPts val="0"/>
              </a:spcBef>
              <a:spcAft>
                <a:spcPts val="0"/>
              </a:spcAft>
              <a:defRPr/>
            </a:pPr>
            <a:r>
              <a:rPr lang="en-US" sz="1100" dirty="0">
                <a:latin typeface="Times New Roman"/>
                <a:cs typeface="Times New Roman"/>
              </a:rPr>
              <a:t>PowerPoint Presentation for Dennis, Wixom, &amp; Tegarden </a:t>
            </a:r>
            <a:r>
              <a:rPr lang="en-US" sz="1100" i="1" dirty="0">
                <a:latin typeface="Times New Roman"/>
                <a:cs typeface="Times New Roman"/>
              </a:rPr>
              <a:t>Systems Analysis and Design with UML,</a:t>
            </a:r>
            <a:r>
              <a:rPr lang="en-US" sz="1100" i="1" dirty="0" smtClean="0">
                <a:latin typeface="Times New Roman"/>
                <a:cs typeface="Times New Roman"/>
              </a:rPr>
              <a:t> 5th </a:t>
            </a:r>
            <a:r>
              <a:rPr lang="en-US" sz="1100" i="1" dirty="0">
                <a:latin typeface="Times New Roman"/>
                <a:cs typeface="Times New Roman"/>
              </a:rPr>
              <a:t>Edition</a:t>
            </a:r>
          </a:p>
          <a:p>
            <a:pPr fontAlgn="auto">
              <a:spcBef>
                <a:spcPts val="0"/>
              </a:spcBef>
              <a:spcAft>
                <a:spcPts val="0"/>
              </a:spcAft>
              <a:defRPr/>
            </a:pPr>
            <a:r>
              <a:rPr lang="en-US" sz="1000" dirty="0">
                <a:latin typeface="Times New Roman"/>
                <a:cs typeface="Times New Roman"/>
              </a:rPr>
              <a:t>Copyright © </a:t>
            </a:r>
            <a:r>
              <a:rPr lang="en-US" sz="1000" dirty="0" smtClean="0">
                <a:latin typeface="Times New Roman"/>
                <a:cs typeface="Times New Roman"/>
              </a:rPr>
              <a:t>2015 </a:t>
            </a:r>
            <a:r>
              <a:rPr lang="en-US" sz="1000" dirty="0">
                <a:latin typeface="Times New Roman"/>
                <a:cs typeface="Times New Roman"/>
              </a:rPr>
              <a:t>John Wiley &amp; Sons, Inc.  All rights reserved.</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Lst>
  <p:txStyles>
    <p:titleStyle>
      <a:lvl1pPr algn="ctr" rtl="0" eaLnBrk="1" fontAlgn="base" hangingPunct="1">
        <a:spcBef>
          <a:spcPct val="0"/>
        </a:spcBef>
        <a:spcAft>
          <a:spcPct val="0"/>
        </a:spcAft>
        <a:defRPr sz="4600" kern="1200">
          <a:solidFill>
            <a:schemeClr val="accent1"/>
          </a:solidFill>
          <a:latin typeface="Times New Roman"/>
          <a:ea typeface="ＭＳ Ｐゴシック" pitchFamily="-107" charset="-128"/>
          <a:cs typeface="Times New Roman"/>
        </a:defRPr>
      </a:lvl1pPr>
      <a:lvl2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2pPr>
      <a:lvl3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3pPr>
      <a:lvl4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4pPr>
      <a:lvl5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5pPr>
      <a:lvl6pPr marL="457159"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318"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4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63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8375" indent="-348375" algn="l" rtl="0" eaLnBrk="1" fontAlgn="base" hangingPunct="1">
        <a:spcBef>
          <a:spcPts val="1999"/>
        </a:spcBef>
        <a:spcAft>
          <a:spcPct val="0"/>
        </a:spcAft>
        <a:buClr>
          <a:srgbClr val="6FB7D7"/>
        </a:buClr>
        <a:buSzPct val="110000"/>
        <a:buFont typeface="Wingdings 2" pitchFamily="18" charset="2"/>
        <a:buChar char=""/>
        <a:defRPr sz="2400" kern="1200">
          <a:solidFill>
            <a:srgbClr val="595959"/>
          </a:solidFill>
          <a:latin typeface="Times New Roman"/>
          <a:ea typeface="ＭＳ Ｐゴシック" pitchFamily="-107" charset="-128"/>
          <a:cs typeface="Times New Roman"/>
        </a:defRPr>
      </a:lvl1pPr>
      <a:lvl2pPr marL="684737" indent="-336362" algn="l" rtl="0" eaLnBrk="1" fontAlgn="base" hangingPunct="1">
        <a:spcBef>
          <a:spcPts val="603"/>
        </a:spcBef>
        <a:spcAft>
          <a:spcPct val="0"/>
        </a:spcAft>
        <a:buClr>
          <a:srgbClr val="215D77"/>
        </a:buClr>
        <a:buSzPct val="110000"/>
        <a:buFont typeface="Wingdings 2" pitchFamily="18" charset="2"/>
        <a:buChar char=""/>
        <a:defRPr sz="2200" kern="1200">
          <a:solidFill>
            <a:srgbClr val="595959"/>
          </a:solidFill>
          <a:latin typeface="Times New Roman"/>
          <a:ea typeface="ＭＳ Ｐゴシック" pitchFamily="-107" charset="-128"/>
          <a:cs typeface="Times New Roman"/>
        </a:defRPr>
      </a:lvl2pPr>
      <a:lvl3pPr marL="967041" indent="-282304" algn="l" rtl="0" eaLnBrk="1" fontAlgn="base" hangingPunct="1">
        <a:spcBef>
          <a:spcPts val="603"/>
        </a:spcBef>
        <a:spcAft>
          <a:spcPct val="0"/>
        </a:spcAft>
        <a:buClr>
          <a:srgbClr val="6FB7D7"/>
        </a:buClr>
        <a:buSzPct val="110000"/>
        <a:buFont typeface="Wingdings 2" pitchFamily="18" charset="2"/>
        <a:buChar char=""/>
        <a:defRPr sz="2000" kern="1200">
          <a:solidFill>
            <a:srgbClr val="595959"/>
          </a:solidFill>
          <a:latin typeface="Times New Roman"/>
          <a:ea typeface="ＭＳ Ｐゴシック" pitchFamily="-107" charset="-128"/>
          <a:cs typeface="Times New Roman"/>
        </a:defRPr>
      </a:lvl3pPr>
      <a:lvl4pPr marL="1262860" indent="-294317" algn="l" rtl="0" eaLnBrk="1" fontAlgn="base" hangingPunct="1">
        <a:spcBef>
          <a:spcPts val="603"/>
        </a:spcBef>
        <a:spcAft>
          <a:spcPct val="0"/>
        </a:spcAft>
        <a:buClr>
          <a:srgbClr val="215D7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4pPr>
      <a:lvl5pPr marL="1545164" indent="-282304" algn="l" rtl="0" eaLnBrk="1" fontAlgn="base" hangingPunct="1">
        <a:spcBef>
          <a:spcPts val="603"/>
        </a:spcBef>
        <a:spcAft>
          <a:spcPct val="0"/>
        </a:spcAft>
        <a:buClr>
          <a:srgbClr val="6FB7D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19200"/>
            <a:ext cx="6096000" cy="3505200"/>
          </a:xfrm>
        </p:spPr>
        <p:txBody>
          <a:bodyPr rtlCol="0">
            <a:noAutofit/>
          </a:bodyPr>
          <a:lstStyle/>
          <a:p>
            <a:pPr fontAlgn="auto">
              <a:spcAft>
                <a:spcPts val="0"/>
              </a:spcAft>
              <a:defRPr/>
            </a:pPr>
            <a:r>
              <a:rPr lang="en-US" sz="8000" dirty="0" smtClean="0"/>
              <a:t/>
            </a:r>
            <a:br>
              <a:rPr lang="en-US" sz="8000" dirty="0" smtClean="0"/>
            </a:br>
            <a:r>
              <a:rPr lang="en-US" sz="8000" dirty="0"/>
              <a:t/>
            </a:r>
            <a:br>
              <a:rPr lang="en-US" sz="8000" dirty="0"/>
            </a:br>
            <a:r>
              <a:rPr lang="en-US" sz="8000" dirty="0" smtClean="0"/>
              <a:t/>
            </a:r>
            <a:br>
              <a:rPr lang="en-US" sz="8000" dirty="0" smtClean="0"/>
            </a:br>
            <a:r>
              <a:rPr lang="en-US" sz="8000" dirty="0" smtClean="0"/>
              <a:t/>
            </a:r>
            <a:br>
              <a:rPr lang="en-US" sz="8000" dirty="0" smtClean="0"/>
            </a:br>
            <a:r>
              <a:rPr lang="en-US" sz="8000" dirty="0"/>
              <a:t/>
            </a:r>
            <a:br>
              <a:rPr lang="en-US" sz="8000" dirty="0"/>
            </a:br>
            <a:r>
              <a:rPr lang="en-US" sz="8000" dirty="0" smtClean="0"/>
              <a:t>Chapter 2:</a:t>
            </a:r>
            <a:br>
              <a:rPr lang="en-US" sz="8000" dirty="0" smtClean="0"/>
            </a:br>
            <a:r>
              <a:rPr lang="en-US" sz="8000" dirty="0" smtClean="0"/>
              <a:t>Project Management</a:t>
            </a:r>
            <a:endParaRPr lang="en-US"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a:solidFill>
                  <a:schemeClr val="bg1"/>
                </a:solidFill>
              </a:rPr>
              <a:t>4-</a:t>
            </a:r>
            <a:fld id="{8B66E325-F40A-428E-8E39-56C317F13BE2}" type="slidenum">
              <a:rPr lang="en-US" altLang="en-US" sz="1400">
                <a:solidFill>
                  <a:schemeClr val="bg1"/>
                </a:solidFill>
              </a:rPr>
              <a:pPr>
                <a:spcBef>
                  <a:spcPct val="0"/>
                </a:spcBef>
                <a:buClrTx/>
                <a:buFontTx/>
                <a:buNone/>
              </a:pPr>
              <a:t>10</a:t>
            </a:fld>
            <a:endParaRPr lang="en-US" altLang="en-US" sz="1400">
              <a:solidFill>
                <a:schemeClr val="bg1"/>
              </a:solidFill>
            </a:endParaRPr>
          </a:p>
        </p:txBody>
      </p:sp>
      <p:sp>
        <p:nvSpPr>
          <p:cNvPr id="52227" name="Rectangle 2"/>
          <p:cNvSpPr>
            <a:spLocks noGrp="1" noChangeArrowheads="1"/>
          </p:cNvSpPr>
          <p:nvPr>
            <p:ph type="title"/>
          </p:nvPr>
        </p:nvSpPr>
        <p:spPr>
          <a:xfrm>
            <a:off x="990600" y="76200"/>
            <a:ext cx="8153400" cy="762000"/>
          </a:xfrm>
        </p:spPr>
        <p:txBody>
          <a:bodyPr/>
          <a:lstStyle/>
          <a:p>
            <a:pPr eaLnBrk="1" hangingPunct="1"/>
            <a:r>
              <a:rPr lang="en-US" altLang="en-US" dirty="0" smtClean="0"/>
              <a:t>Identify Tasks</a:t>
            </a:r>
          </a:p>
        </p:txBody>
      </p:sp>
      <p:sp>
        <p:nvSpPr>
          <p:cNvPr id="52228" name="Rectangle 5"/>
          <p:cNvSpPr>
            <a:spLocks noGrp="1" noChangeArrowheads="1"/>
          </p:cNvSpPr>
          <p:nvPr>
            <p:ph type="body" idx="1"/>
          </p:nvPr>
        </p:nvSpPr>
        <p:spPr>
          <a:xfrm>
            <a:off x="0" y="685800"/>
            <a:ext cx="8991600" cy="5715000"/>
          </a:xfrm>
          <a:noFill/>
        </p:spPr>
        <p:txBody>
          <a:bodyPr anchorCtr="1"/>
          <a:lstStyle/>
          <a:p>
            <a:pPr marL="401638" indent="0" eaLnBrk="1" hangingPunct="1">
              <a:buFontTx/>
              <a:buNone/>
            </a:pPr>
            <a:r>
              <a:rPr lang="en-US" altLang="en-US" sz="4000" b="1" dirty="0" smtClean="0"/>
              <a:t>Work breakdown structure</a:t>
            </a:r>
            <a:r>
              <a:rPr lang="en-US" altLang="en-US" sz="4000" dirty="0" smtClean="0"/>
              <a:t> (WBS) – a graphical tool used to depict the hierarchical decomposition of the project into phases, activities, and tasks. </a:t>
            </a:r>
          </a:p>
          <a:p>
            <a:pPr marL="568325" lvl="1" indent="0" eaLnBrk="1" hangingPunct="1">
              <a:buFontTx/>
              <a:buNone/>
            </a:pPr>
            <a:endParaRPr lang="en-US" altLang="en-US" sz="3600" b="1" dirty="0" smtClean="0">
              <a:ea typeface="ＭＳ Ｐゴシック" panose="020B0600070205080204" pitchFamily="34" charset="-128"/>
            </a:endParaRPr>
          </a:p>
          <a:p>
            <a:pPr marL="401638" indent="0" eaLnBrk="1" hangingPunct="1">
              <a:buFontTx/>
              <a:buNone/>
            </a:pPr>
            <a:r>
              <a:rPr lang="en-US" altLang="en-US" sz="4000" b="1" dirty="0" smtClean="0"/>
              <a:t>Milestone</a:t>
            </a:r>
            <a:r>
              <a:rPr lang="en-US" altLang="en-US" sz="4000" dirty="0" smtClean="0"/>
              <a:t> – an event signifying the completion of a major project deliverable.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a:solidFill>
                  <a:schemeClr val="bg1"/>
                </a:solidFill>
              </a:rPr>
              <a:t>4-</a:t>
            </a:r>
            <a:fld id="{75E763BD-2D56-4392-8584-B069E16E4C9E}" type="slidenum">
              <a:rPr lang="en-US" altLang="en-US" sz="1400">
                <a:solidFill>
                  <a:schemeClr val="bg1"/>
                </a:solidFill>
              </a:rPr>
              <a:pPr>
                <a:spcBef>
                  <a:spcPct val="0"/>
                </a:spcBef>
                <a:buClrTx/>
                <a:buFontTx/>
                <a:buNone/>
              </a:pPr>
              <a:t>11</a:t>
            </a:fld>
            <a:endParaRPr lang="en-US" altLang="en-US" sz="1400">
              <a:solidFill>
                <a:schemeClr val="bg1"/>
              </a:solidFill>
            </a:endParaRPr>
          </a:p>
        </p:txBody>
      </p:sp>
      <p:sp>
        <p:nvSpPr>
          <p:cNvPr id="54275" name="Rectangle 2"/>
          <p:cNvSpPr>
            <a:spLocks noGrp="1" noChangeArrowheads="1"/>
          </p:cNvSpPr>
          <p:nvPr>
            <p:ph type="title"/>
          </p:nvPr>
        </p:nvSpPr>
        <p:spPr>
          <a:xfrm>
            <a:off x="548822" y="108645"/>
            <a:ext cx="8043333" cy="653355"/>
          </a:xfrm>
        </p:spPr>
        <p:txBody>
          <a:bodyPr/>
          <a:lstStyle/>
          <a:p>
            <a:pPr eaLnBrk="1" hangingPunct="1"/>
            <a:r>
              <a:rPr lang="en-US" altLang="en-US" dirty="0" smtClean="0"/>
              <a:t>Identify Tasks</a:t>
            </a:r>
          </a:p>
        </p:txBody>
      </p:sp>
      <p:pic>
        <p:nvPicPr>
          <p:cNvPr id="54276" name="Picture 4" descr="whi74173_040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873877"/>
            <a:ext cx="8991600" cy="5679323"/>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a:solidFill>
                  <a:schemeClr val="bg1"/>
                </a:solidFill>
              </a:rPr>
              <a:t>4-</a:t>
            </a:r>
            <a:fld id="{4030A8A2-A2FC-4C10-95E5-7EE66F49B578}" type="slidenum">
              <a:rPr lang="en-US" altLang="en-US" sz="1400">
                <a:solidFill>
                  <a:schemeClr val="bg1"/>
                </a:solidFill>
              </a:rPr>
              <a:pPr>
                <a:spcBef>
                  <a:spcPct val="0"/>
                </a:spcBef>
                <a:buClrTx/>
                <a:buFontTx/>
                <a:buNone/>
              </a:pPr>
              <a:t>12</a:t>
            </a:fld>
            <a:endParaRPr lang="en-US" altLang="en-US" sz="1400">
              <a:solidFill>
                <a:schemeClr val="bg1"/>
              </a:solidFill>
            </a:endParaRPr>
          </a:p>
        </p:txBody>
      </p:sp>
      <p:sp>
        <p:nvSpPr>
          <p:cNvPr id="56323" name="Rectangle 2"/>
          <p:cNvSpPr>
            <a:spLocks noGrp="1" noChangeArrowheads="1"/>
          </p:cNvSpPr>
          <p:nvPr>
            <p:ph type="title"/>
          </p:nvPr>
        </p:nvSpPr>
        <p:spPr>
          <a:xfrm>
            <a:off x="548822" y="108645"/>
            <a:ext cx="8043333" cy="805755"/>
          </a:xfrm>
        </p:spPr>
        <p:txBody>
          <a:bodyPr/>
          <a:lstStyle/>
          <a:p>
            <a:pPr eaLnBrk="1" hangingPunct="1"/>
            <a:r>
              <a:rPr lang="en-US" altLang="en-US" dirty="0" smtClean="0"/>
              <a:t>Estimate  Task Durations</a:t>
            </a:r>
          </a:p>
        </p:txBody>
      </p:sp>
      <p:sp>
        <p:nvSpPr>
          <p:cNvPr id="56324" name="Rectangle 3"/>
          <p:cNvSpPr>
            <a:spLocks noGrp="1" noChangeArrowheads="1"/>
          </p:cNvSpPr>
          <p:nvPr>
            <p:ph type="body" idx="1"/>
          </p:nvPr>
        </p:nvSpPr>
        <p:spPr>
          <a:xfrm>
            <a:off x="0" y="838200"/>
            <a:ext cx="9067800" cy="5715000"/>
          </a:xfrm>
        </p:spPr>
        <p:txBody>
          <a:bodyPr/>
          <a:lstStyle/>
          <a:p>
            <a:pPr marL="0" indent="0" eaLnBrk="1" hangingPunct="1">
              <a:buNone/>
            </a:pPr>
            <a:r>
              <a:rPr lang="en-US" altLang="en-US" sz="4400" dirty="0" smtClean="0"/>
              <a:t>Elapsed time takes into consideration:</a:t>
            </a:r>
          </a:p>
          <a:p>
            <a:pPr lvl="1" eaLnBrk="1" hangingPunct="1"/>
            <a:r>
              <a:rPr lang="en-US" altLang="en-US" sz="4000" b="1" dirty="0" smtClean="0">
                <a:ea typeface="ＭＳ Ｐゴシック" panose="020B0600070205080204" pitchFamily="34" charset="-128"/>
              </a:rPr>
              <a:t>Efficiency</a:t>
            </a:r>
            <a:r>
              <a:rPr lang="en-US" altLang="en-US" sz="4000" dirty="0" smtClean="0">
                <a:ea typeface="ＭＳ Ｐゴシック" panose="020B0600070205080204" pitchFamily="34" charset="-128"/>
              </a:rPr>
              <a:t> - no worker performs at 100% efficiency</a:t>
            </a:r>
          </a:p>
          <a:p>
            <a:pPr lvl="2" eaLnBrk="1" hangingPunct="1"/>
            <a:r>
              <a:rPr lang="en-US" altLang="en-US" sz="3600" dirty="0" smtClean="0">
                <a:ea typeface="ＭＳ Ｐゴシック" panose="020B0600070205080204" pitchFamily="34" charset="-128"/>
              </a:rPr>
              <a:t>Coffee breaks, lunch, e-mail, etc.</a:t>
            </a:r>
          </a:p>
          <a:p>
            <a:pPr lvl="2" eaLnBrk="1" hangingPunct="1"/>
            <a:r>
              <a:rPr lang="en-US" altLang="en-US" sz="3600" dirty="0" smtClean="0">
                <a:ea typeface="ＭＳ Ｐゴシック" panose="020B0600070205080204" pitchFamily="34" charset="-128"/>
              </a:rPr>
              <a:t>Estimate of 75% is common</a:t>
            </a:r>
          </a:p>
          <a:p>
            <a:pPr lvl="1" eaLnBrk="1" hangingPunct="1"/>
            <a:r>
              <a:rPr lang="en-US" altLang="en-US" sz="4000" b="1" dirty="0" smtClean="0">
                <a:ea typeface="ＭＳ Ｐゴシック" panose="020B0600070205080204" pitchFamily="34" charset="-128"/>
              </a:rPr>
              <a:t>Interruptions</a:t>
            </a:r>
          </a:p>
          <a:p>
            <a:pPr lvl="2" eaLnBrk="1" hangingPunct="1"/>
            <a:r>
              <a:rPr lang="en-US" altLang="en-US" sz="3600" dirty="0" smtClean="0">
                <a:ea typeface="ＭＳ Ｐゴシック" panose="020B0600070205080204" pitchFamily="34" charset="-128"/>
              </a:rPr>
              <a:t>Phone calls, visitors, etc.</a:t>
            </a:r>
          </a:p>
          <a:p>
            <a:pPr lvl="2" eaLnBrk="1" hangingPunct="1"/>
            <a:r>
              <a:rPr lang="en-US" altLang="en-US" sz="3600" dirty="0" smtClean="0">
                <a:ea typeface="ＭＳ Ｐゴシック" panose="020B0600070205080204" pitchFamily="34" charset="-128"/>
              </a:rPr>
              <a:t>10-50%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a:solidFill>
                  <a:schemeClr val="bg1"/>
                </a:solidFill>
              </a:rPr>
              <a:t>4-</a:t>
            </a:r>
            <a:fld id="{78779CA4-FCA9-4BFE-B899-FF3176A62EB6}" type="slidenum">
              <a:rPr lang="en-US" altLang="en-US" sz="1400">
                <a:solidFill>
                  <a:schemeClr val="bg1"/>
                </a:solidFill>
              </a:rPr>
              <a:pPr>
                <a:spcBef>
                  <a:spcPct val="0"/>
                </a:spcBef>
                <a:buClrTx/>
                <a:buFontTx/>
                <a:buNone/>
              </a:pPr>
              <a:t>13</a:t>
            </a:fld>
            <a:endParaRPr lang="en-US" altLang="en-US" sz="1400">
              <a:solidFill>
                <a:schemeClr val="bg1"/>
              </a:solidFill>
            </a:endParaRPr>
          </a:p>
        </p:txBody>
      </p:sp>
      <p:sp>
        <p:nvSpPr>
          <p:cNvPr id="58371" name="Rectangle 2"/>
          <p:cNvSpPr>
            <a:spLocks noGrp="1" noChangeArrowheads="1"/>
          </p:cNvSpPr>
          <p:nvPr>
            <p:ph type="title"/>
          </p:nvPr>
        </p:nvSpPr>
        <p:spPr>
          <a:xfrm>
            <a:off x="548822" y="108645"/>
            <a:ext cx="8043333" cy="729555"/>
          </a:xfrm>
        </p:spPr>
        <p:txBody>
          <a:bodyPr/>
          <a:lstStyle/>
          <a:p>
            <a:pPr eaLnBrk="1" hangingPunct="1"/>
            <a:r>
              <a:rPr lang="en-US" altLang="en-US" dirty="0" smtClean="0"/>
              <a:t>Estimate  Task Durations</a:t>
            </a:r>
          </a:p>
        </p:txBody>
      </p:sp>
      <p:sp>
        <p:nvSpPr>
          <p:cNvPr id="58372" name="Rectangle 3"/>
          <p:cNvSpPr>
            <a:spLocks noGrp="1" noChangeArrowheads="1"/>
          </p:cNvSpPr>
          <p:nvPr>
            <p:ph type="body" idx="4294967295"/>
          </p:nvPr>
        </p:nvSpPr>
        <p:spPr>
          <a:xfrm>
            <a:off x="1" y="685800"/>
            <a:ext cx="8915400" cy="3962400"/>
          </a:xfrm>
        </p:spPr>
        <p:txBody>
          <a:bodyPr/>
          <a:lstStyle/>
          <a:p>
            <a:pPr marL="685800" indent="-461963" defTabSz="1373188" eaLnBrk="1" hangingPunct="1">
              <a:lnSpc>
                <a:spcPct val="90000"/>
              </a:lnSpc>
              <a:buFontTx/>
              <a:buNone/>
            </a:pPr>
            <a:r>
              <a:rPr lang="en-US" altLang="en-US" sz="2400" dirty="0" smtClean="0">
                <a:cs typeface="Times New Roman" panose="02020603050405020304" pitchFamily="18" charset="0"/>
              </a:rPr>
              <a:t>1.  Estimate the minimum amount of time it would take to perform the task – the </a:t>
            </a:r>
            <a:r>
              <a:rPr lang="en-US" altLang="en-US" sz="2400" b="1" dirty="0" smtClean="0">
                <a:cs typeface="Times New Roman" panose="02020603050405020304" pitchFamily="18" charset="0"/>
              </a:rPr>
              <a:t>optimistic duration</a:t>
            </a:r>
            <a:r>
              <a:rPr lang="en-US" altLang="en-US" sz="2400" dirty="0" smtClean="0">
                <a:cs typeface="Times New Roman" panose="02020603050405020304" pitchFamily="18" charset="0"/>
              </a:rPr>
              <a:t> (OD). </a:t>
            </a:r>
          </a:p>
          <a:p>
            <a:pPr marL="685800" indent="-461963" defTabSz="1373188" eaLnBrk="1" hangingPunct="1">
              <a:lnSpc>
                <a:spcPct val="90000"/>
              </a:lnSpc>
              <a:buFontTx/>
              <a:buNone/>
            </a:pPr>
            <a:r>
              <a:rPr lang="en-US" altLang="en-US" sz="2400" dirty="0" smtClean="0">
                <a:cs typeface="Times New Roman" panose="02020603050405020304" pitchFamily="18" charset="0"/>
              </a:rPr>
              <a:t>2.  Estimate the maximum amount of time it would take to perform the task – the </a:t>
            </a:r>
            <a:r>
              <a:rPr lang="en-US" altLang="en-US" sz="2400" b="1" dirty="0" smtClean="0">
                <a:cs typeface="Times New Roman" panose="02020603050405020304" pitchFamily="18" charset="0"/>
              </a:rPr>
              <a:t>pessimistic duration</a:t>
            </a:r>
            <a:r>
              <a:rPr lang="en-US" altLang="en-US" sz="2400" dirty="0" smtClean="0">
                <a:cs typeface="Times New Roman" panose="02020603050405020304" pitchFamily="18" charset="0"/>
              </a:rPr>
              <a:t> (PD). </a:t>
            </a:r>
          </a:p>
          <a:p>
            <a:pPr marL="685800" indent="-461963" defTabSz="1373188" eaLnBrk="1" hangingPunct="1">
              <a:lnSpc>
                <a:spcPct val="90000"/>
              </a:lnSpc>
              <a:buFontTx/>
              <a:buNone/>
            </a:pPr>
            <a:r>
              <a:rPr lang="en-US" altLang="en-US" sz="2400" dirty="0" smtClean="0">
                <a:cs typeface="Times New Roman" panose="02020603050405020304" pitchFamily="18" charset="0"/>
              </a:rPr>
              <a:t>3.  Estimate the </a:t>
            </a:r>
            <a:r>
              <a:rPr lang="en-US" altLang="en-US" sz="2400" b="1" dirty="0" smtClean="0">
                <a:cs typeface="Times New Roman" panose="02020603050405020304" pitchFamily="18" charset="0"/>
              </a:rPr>
              <a:t>expected duration</a:t>
            </a:r>
            <a:r>
              <a:rPr lang="en-US" altLang="en-US" sz="2400" dirty="0" smtClean="0">
                <a:cs typeface="Times New Roman" panose="02020603050405020304" pitchFamily="18" charset="0"/>
              </a:rPr>
              <a:t> (ED) that will be needed to perform the task. </a:t>
            </a:r>
          </a:p>
          <a:p>
            <a:pPr marL="685800" indent="-461963" defTabSz="1373188" eaLnBrk="1" hangingPunct="1">
              <a:lnSpc>
                <a:spcPct val="90000"/>
              </a:lnSpc>
              <a:buFontTx/>
              <a:buNone/>
            </a:pPr>
            <a:r>
              <a:rPr lang="en-US" altLang="en-US" sz="2400" dirty="0" smtClean="0">
                <a:cs typeface="Times New Roman" panose="02020603050405020304" pitchFamily="18" charset="0"/>
              </a:rPr>
              <a:t>4.  Calculate a weighted average of the </a:t>
            </a:r>
            <a:r>
              <a:rPr lang="en-US" altLang="en-US" sz="2400" b="1" dirty="0" smtClean="0">
                <a:cs typeface="Times New Roman" panose="02020603050405020304" pitchFamily="18" charset="0"/>
              </a:rPr>
              <a:t>most likely duration</a:t>
            </a:r>
            <a:r>
              <a:rPr lang="en-US" altLang="en-US" sz="2400" dirty="0" smtClean="0">
                <a:cs typeface="Times New Roman" panose="02020603050405020304" pitchFamily="18" charset="0"/>
              </a:rPr>
              <a:t> (D) as follows:</a:t>
            </a:r>
            <a:endParaRPr lang="en-US" altLang="en-US" sz="2400" dirty="0" smtClean="0"/>
          </a:p>
        </p:txBody>
      </p:sp>
      <p:sp>
        <p:nvSpPr>
          <p:cNvPr id="58373" name="Text Box 4"/>
          <p:cNvSpPr txBox="1">
            <a:spLocks noChangeArrowheads="1"/>
          </p:cNvSpPr>
          <p:nvPr/>
        </p:nvSpPr>
        <p:spPr bwMode="auto">
          <a:xfrm>
            <a:off x="2026092" y="3985849"/>
            <a:ext cx="4824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2400">
                <a:solidFill>
                  <a:srgbClr val="3F3070"/>
                </a:solidFill>
                <a:latin typeface="Times New Roman" panose="02020603050405020304" pitchFamily="18" charset="0"/>
              </a:rPr>
              <a:t>D  =  </a:t>
            </a:r>
            <a:r>
              <a:rPr lang="en-US" altLang="en-US" sz="2400" u="sng">
                <a:solidFill>
                  <a:srgbClr val="3F3070"/>
                </a:solidFill>
                <a:latin typeface="Times New Roman" panose="02020603050405020304" pitchFamily="18" charset="0"/>
              </a:rPr>
              <a:t>(1 x OD) + (4 x ED) + (1 x PD)</a:t>
            </a:r>
            <a:r>
              <a:rPr lang="en-US" altLang="en-US" sz="2400">
                <a:solidFill>
                  <a:srgbClr val="3F3070"/>
                </a:solidFill>
                <a:latin typeface="Times New Roman" panose="02020603050405020304" pitchFamily="18" charset="0"/>
              </a:rPr>
              <a:t> </a:t>
            </a:r>
            <a:r>
              <a:rPr lang="en-US" altLang="en-US" sz="2400" u="sng">
                <a:solidFill>
                  <a:srgbClr val="3F3070"/>
                </a:solidFill>
                <a:latin typeface="Times New Roman" panose="02020603050405020304" pitchFamily="18" charset="0"/>
              </a:rPr>
              <a:t/>
            </a:r>
            <a:br>
              <a:rPr lang="en-US" altLang="en-US" sz="2400" u="sng">
                <a:solidFill>
                  <a:srgbClr val="3F3070"/>
                </a:solidFill>
                <a:latin typeface="Times New Roman" panose="02020603050405020304" pitchFamily="18" charset="0"/>
              </a:rPr>
            </a:br>
            <a:r>
              <a:rPr lang="en-US" altLang="en-US" sz="2400">
                <a:solidFill>
                  <a:srgbClr val="3F3070"/>
                </a:solidFill>
                <a:latin typeface="Times New Roman" panose="02020603050405020304" pitchFamily="18" charset="0"/>
              </a:rPr>
              <a:t>                                  6</a:t>
            </a:r>
            <a:r>
              <a:rPr lang="en-US" altLang="en-US" sz="2400" b="1">
                <a:solidFill>
                  <a:srgbClr val="3F3070"/>
                </a:solidFill>
                <a:latin typeface="Times New Roman" panose="02020603050405020304" pitchFamily="18" charset="0"/>
              </a:rPr>
              <a:t> </a:t>
            </a:r>
          </a:p>
        </p:txBody>
      </p:sp>
      <p:sp>
        <p:nvSpPr>
          <p:cNvPr id="58374" name="Text Box 5"/>
          <p:cNvSpPr txBox="1">
            <a:spLocks noChangeArrowheads="1"/>
          </p:cNvSpPr>
          <p:nvPr/>
        </p:nvSpPr>
        <p:spPr bwMode="auto">
          <a:xfrm>
            <a:off x="1122438" y="5428774"/>
            <a:ext cx="689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2400" dirty="0">
                <a:solidFill>
                  <a:srgbClr val="3F3070"/>
                </a:solidFill>
                <a:latin typeface="Times New Roman" panose="02020603050405020304" pitchFamily="18" charset="0"/>
              </a:rPr>
              <a:t>3.33 days  =  </a:t>
            </a:r>
            <a:r>
              <a:rPr lang="en-US" altLang="en-US" sz="2400" u="sng" dirty="0">
                <a:solidFill>
                  <a:srgbClr val="3F3070"/>
                </a:solidFill>
                <a:latin typeface="Times New Roman" panose="02020603050405020304" pitchFamily="18" charset="0"/>
              </a:rPr>
              <a:t>(1 x 2 days) + (4 x 3 days) + (1 x 6 days)</a:t>
            </a:r>
            <a:r>
              <a:rPr lang="en-US" altLang="en-US" sz="2400" dirty="0">
                <a:solidFill>
                  <a:srgbClr val="3F3070"/>
                </a:solidFill>
                <a:latin typeface="Times New Roman" panose="02020603050405020304" pitchFamily="18" charset="0"/>
              </a:rPr>
              <a:t> </a:t>
            </a:r>
            <a:r>
              <a:rPr lang="en-US" altLang="en-US" sz="2400" u="sng" dirty="0">
                <a:solidFill>
                  <a:srgbClr val="3F3070"/>
                </a:solidFill>
                <a:latin typeface="Times New Roman" panose="02020603050405020304" pitchFamily="18" charset="0"/>
              </a:rPr>
              <a:t/>
            </a:r>
            <a:br>
              <a:rPr lang="en-US" altLang="en-US" sz="2400" u="sng" dirty="0">
                <a:solidFill>
                  <a:srgbClr val="3F3070"/>
                </a:solidFill>
                <a:latin typeface="Times New Roman" panose="02020603050405020304" pitchFamily="18" charset="0"/>
              </a:rPr>
            </a:br>
            <a:r>
              <a:rPr lang="en-US" altLang="en-US" sz="2400" dirty="0">
                <a:solidFill>
                  <a:srgbClr val="3F3070"/>
                </a:solidFill>
                <a:latin typeface="Times New Roman" panose="02020603050405020304" pitchFamily="18" charset="0"/>
              </a:rPr>
              <a:t>                                                6</a:t>
            </a:r>
            <a:r>
              <a:rPr lang="en-US" altLang="en-US" sz="2400" b="1" dirty="0">
                <a:solidFill>
                  <a:srgbClr val="3F3070"/>
                </a:solidFill>
                <a:latin typeface="Times New Roman" panose="02020603050405020304" pitchFamily="18" charset="0"/>
              </a:rPr>
              <a:t> </a:t>
            </a:r>
          </a:p>
        </p:txBody>
      </p:sp>
      <p:sp>
        <p:nvSpPr>
          <p:cNvPr id="58375" name="AutoShape 6"/>
          <p:cNvSpPr>
            <a:spLocks/>
          </p:cNvSpPr>
          <p:nvPr/>
        </p:nvSpPr>
        <p:spPr bwMode="auto">
          <a:xfrm>
            <a:off x="7776124" y="4661959"/>
            <a:ext cx="685800" cy="457200"/>
          </a:xfrm>
          <a:prstGeom prst="borderCallout2">
            <a:avLst>
              <a:gd name="adj1" fmla="val 25000"/>
              <a:gd name="adj2" fmla="val -11111"/>
              <a:gd name="adj3" fmla="val 25000"/>
              <a:gd name="adj4" fmla="val -58102"/>
              <a:gd name="adj5" fmla="val 113194"/>
              <a:gd name="adj6" fmla="val -107176"/>
            </a:avLst>
          </a:prstGeom>
          <a:solidFill>
            <a:schemeClr val="bg1"/>
          </a:solidFill>
          <a:ln w="12700">
            <a:solidFill>
              <a:schemeClr val="tx1"/>
            </a:solidFill>
            <a:miter lim="800000"/>
            <a:headEnd type="none" w="sm" len="sm"/>
            <a:tailEnd type="none" w="sm" len="sm"/>
          </a:ln>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000" b="1" dirty="0">
                <a:latin typeface="Times New Roman" panose="02020603050405020304" pitchFamily="18" charset="0"/>
              </a:rPr>
              <a:t>PD</a:t>
            </a:r>
          </a:p>
        </p:txBody>
      </p:sp>
      <p:sp>
        <p:nvSpPr>
          <p:cNvPr id="58376" name="AutoShape 7"/>
          <p:cNvSpPr>
            <a:spLocks/>
          </p:cNvSpPr>
          <p:nvPr/>
        </p:nvSpPr>
        <p:spPr bwMode="auto">
          <a:xfrm>
            <a:off x="6101174" y="4664439"/>
            <a:ext cx="685800" cy="454720"/>
          </a:xfrm>
          <a:prstGeom prst="borderCallout2">
            <a:avLst>
              <a:gd name="adj1" fmla="val 25000"/>
              <a:gd name="adj2" fmla="val -11111"/>
              <a:gd name="adj3" fmla="val 25000"/>
              <a:gd name="adj4" fmla="val -62963"/>
              <a:gd name="adj5" fmla="val 115625"/>
              <a:gd name="adj6" fmla="val -116435"/>
            </a:avLst>
          </a:prstGeom>
          <a:solidFill>
            <a:schemeClr val="bg1"/>
          </a:solidFill>
          <a:ln w="12700">
            <a:solidFill>
              <a:schemeClr val="tx1"/>
            </a:solidFill>
            <a:miter lim="800000"/>
            <a:headEnd type="none" w="sm" len="sm"/>
            <a:tailEnd type="none" w="sm" len="sm"/>
          </a:ln>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000" b="1" dirty="0">
                <a:latin typeface="Times New Roman" panose="02020603050405020304" pitchFamily="18" charset="0"/>
              </a:rPr>
              <a:t>ED</a:t>
            </a:r>
          </a:p>
        </p:txBody>
      </p:sp>
      <p:sp>
        <p:nvSpPr>
          <p:cNvPr id="58377" name="AutoShape 8"/>
          <p:cNvSpPr>
            <a:spLocks/>
          </p:cNvSpPr>
          <p:nvPr/>
        </p:nvSpPr>
        <p:spPr bwMode="auto">
          <a:xfrm>
            <a:off x="3892183" y="4768155"/>
            <a:ext cx="685800" cy="457200"/>
          </a:xfrm>
          <a:prstGeom prst="borderCallout2">
            <a:avLst>
              <a:gd name="adj1" fmla="val 25000"/>
              <a:gd name="adj2" fmla="val -11111"/>
              <a:gd name="adj3" fmla="val 25000"/>
              <a:gd name="adj4" fmla="val -48380"/>
              <a:gd name="adj5" fmla="val 139236"/>
              <a:gd name="adj6" fmla="val -86574"/>
            </a:avLst>
          </a:prstGeom>
          <a:solidFill>
            <a:schemeClr val="bg1"/>
          </a:solidFill>
          <a:ln w="12700">
            <a:solidFill>
              <a:schemeClr val="tx1"/>
            </a:solidFill>
            <a:miter lim="800000"/>
            <a:headEnd type="none" w="sm" len="sm"/>
            <a:tailEnd type="none" w="sm" len="sm"/>
          </a:ln>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2000" b="1" dirty="0">
                <a:latin typeface="Times New Roman" panose="02020603050405020304" pitchFamily="18" charset="0"/>
              </a:rPr>
              <a:t>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a:solidFill>
                  <a:schemeClr val="bg1"/>
                </a:solidFill>
              </a:rPr>
              <a:t>4-</a:t>
            </a:r>
            <a:fld id="{A978C44E-CDD7-4635-AFD5-CCEA2BCF2DB4}" type="slidenum">
              <a:rPr lang="en-US" altLang="en-US" sz="1400">
                <a:solidFill>
                  <a:schemeClr val="bg1"/>
                </a:solidFill>
              </a:rPr>
              <a:pPr>
                <a:spcBef>
                  <a:spcPct val="0"/>
                </a:spcBef>
                <a:buClrTx/>
                <a:buFontTx/>
                <a:buNone/>
              </a:pPr>
              <a:t>14</a:t>
            </a:fld>
            <a:endParaRPr lang="en-US" altLang="en-US" sz="1400">
              <a:solidFill>
                <a:schemeClr val="bg1"/>
              </a:solidFill>
            </a:endParaRPr>
          </a:p>
        </p:txBody>
      </p:sp>
      <p:sp>
        <p:nvSpPr>
          <p:cNvPr id="60420" name="Rectangle 3"/>
          <p:cNvSpPr>
            <a:spLocks noGrp="1" noChangeArrowheads="1"/>
          </p:cNvSpPr>
          <p:nvPr>
            <p:ph type="body" idx="1"/>
          </p:nvPr>
        </p:nvSpPr>
        <p:spPr>
          <a:xfrm>
            <a:off x="152400" y="152400"/>
            <a:ext cx="8915400" cy="5943600"/>
          </a:xfrm>
        </p:spPr>
        <p:txBody>
          <a:bodyPr/>
          <a:lstStyle/>
          <a:p>
            <a:pPr marL="0" indent="0" eaLnBrk="1" hangingPunct="1">
              <a:buNone/>
            </a:pPr>
            <a:r>
              <a:rPr lang="en-US" altLang="en-US" sz="4000" dirty="0" smtClean="0"/>
              <a:t>Calculate the most likely duration for the following tasks:</a:t>
            </a:r>
            <a:endParaRPr lang="en-US" altLang="en-US" sz="3200" b="1" dirty="0" smtClean="0"/>
          </a:p>
          <a:p>
            <a:pPr marL="0" indent="0" eaLnBrk="1" hangingPunct="1">
              <a:buNone/>
            </a:pPr>
            <a:r>
              <a:rPr lang="en-US" altLang="en-US" sz="3200" b="1" dirty="0" smtClean="0"/>
              <a:t>Task       Optimistic	   Pessimistic       Expected	</a:t>
            </a:r>
          </a:p>
          <a:p>
            <a:pPr eaLnBrk="1" hangingPunct="1">
              <a:buFontTx/>
              <a:buNone/>
            </a:pPr>
            <a:r>
              <a:rPr lang="en-US" altLang="en-US" sz="3200" b="1" dirty="0" smtClean="0"/>
              <a:t>                  Duration       </a:t>
            </a:r>
            <a:r>
              <a:rPr lang="en-US" altLang="en-US" sz="3200" b="1" dirty="0" err="1" smtClean="0"/>
              <a:t>Duration</a:t>
            </a:r>
            <a:r>
              <a:rPr lang="en-US" altLang="en-US" sz="3200" b="1" dirty="0" smtClean="0"/>
              <a:t>         </a:t>
            </a:r>
            <a:r>
              <a:rPr lang="en-US" altLang="en-US" sz="3200" b="1" dirty="0" err="1" smtClean="0"/>
              <a:t>Duration</a:t>
            </a:r>
            <a:r>
              <a:rPr lang="en-US" altLang="en-US" sz="3200" b="1" dirty="0" smtClean="0"/>
              <a:t>	 </a:t>
            </a:r>
          </a:p>
          <a:p>
            <a:pPr eaLnBrk="1" hangingPunct="1">
              <a:buFontTx/>
              <a:buNone/>
            </a:pPr>
            <a:r>
              <a:rPr lang="en-US" altLang="en-US" sz="3200" b="1" dirty="0" smtClean="0"/>
              <a:t>    </a:t>
            </a:r>
            <a:r>
              <a:rPr lang="en-US" altLang="en-US" sz="4400" b="1" dirty="0" smtClean="0"/>
              <a:t>A		      3		     6	</a:t>
            </a:r>
            <a:r>
              <a:rPr lang="en-US" altLang="en-US" sz="4400" b="1" dirty="0"/>
              <a:t> </a:t>
            </a:r>
            <a:r>
              <a:rPr lang="en-US" altLang="en-US" sz="4400" b="1" dirty="0" smtClean="0"/>
              <a:t>    4</a:t>
            </a:r>
          </a:p>
          <a:p>
            <a:pPr eaLnBrk="1" hangingPunct="1">
              <a:buFontTx/>
              <a:buNone/>
            </a:pPr>
            <a:r>
              <a:rPr lang="en-US" altLang="en-US" sz="4400" b="1" dirty="0" smtClean="0"/>
              <a:t>	 B		      1		     3	</a:t>
            </a:r>
            <a:r>
              <a:rPr lang="en-US" altLang="en-US" sz="4400" b="1" dirty="0"/>
              <a:t> </a:t>
            </a:r>
            <a:r>
              <a:rPr lang="en-US" altLang="en-US" sz="4400" b="1" dirty="0" smtClean="0"/>
              <a:t>     2</a:t>
            </a:r>
          </a:p>
          <a:p>
            <a:pPr eaLnBrk="1" hangingPunct="1">
              <a:buFontTx/>
              <a:buNone/>
            </a:pPr>
            <a:r>
              <a:rPr lang="en-US" altLang="en-US" sz="4400" b="1" dirty="0" smtClean="0"/>
              <a:t>	 C		      4		     7		6</a:t>
            </a:r>
            <a:r>
              <a:rPr lang="en-US" altLang="en-US" sz="3200" b="1" dirty="0" smtClean="0"/>
              <a:t>	</a:t>
            </a:r>
            <a:r>
              <a:rPr lang="en-US" altLang="en-US" sz="2000" dirty="0" smtClean="0"/>
              <a:t>	</a:t>
            </a:r>
            <a:endParaRPr lang="en-US" altLang="en-US" dirty="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660066"/>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400" smtClean="0">
                <a:solidFill>
                  <a:schemeClr val="bg1"/>
                </a:solidFill>
              </a:rPr>
              <a:t>4-</a:t>
            </a:r>
            <a:fld id="{C9AEEAF3-4A79-4802-AA94-9301DABED61F}" type="slidenum">
              <a:rPr lang="en-US" altLang="en-US" sz="1400" smtClean="0">
                <a:solidFill>
                  <a:schemeClr val="bg1"/>
                </a:solidFill>
              </a:rPr>
              <a:pPr>
                <a:spcBef>
                  <a:spcPct val="0"/>
                </a:spcBef>
                <a:buClrTx/>
                <a:buFontTx/>
                <a:buNone/>
              </a:pPr>
              <a:t>15</a:t>
            </a:fld>
            <a:endParaRPr lang="en-US" altLang="en-US" sz="1400" smtClean="0">
              <a:solidFill>
                <a:schemeClr val="bg1"/>
              </a:solidFill>
            </a:endParaRPr>
          </a:p>
        </p:txBody>
      </p:sp>
      <p:sp>
        <p:nvSpPr>
          <p:cNvPr id="82947" name="Rectangle 2"/>
          <p:cNvSpPr>
            <a:spLocks noGrp="1" noChangeArrowheads="1"/>
          </p:cNvSpPr>
          <p:nvPr>
            <p:ph type="title"/>
          </p:nvPr>
        </p:nvSpPr>
        <p:spPr>
          <a:xfrm>
            <a:off x="548822" y="108646"/>
            <a:ext cx="8043333" cy="798710"/>
          </a:xfrm>
        </p:spPr>
        <p:txBody>
          <a:bodyPr/>
          <a:lstStyle/>
          <a:p>
            <a:pPr eaLnBrk="1" hangingPunct="1"/>
            <a:r>
              <a:rPr lang="en-US" altLang="en-US" dirty="0" smtClean="0"/>
              <a:t>Specify </a:t>
            </a:r>
            <a:r>
              <a:rPr lang="en-US" altLang="en-US" dirty="0" err="1" smtClean="0"/>
              <a:t>Intertask</a:t>
            </a:r>
            <a:r>
              <a:rPr lang="en-US" altLang="en-US" dirty="0" smtClean="0"/>
              <a:t> Dependencies</a:t>
            </a:r>
          </a:p>
        </p:txBody>
      </p:sp>
      <p:sp>
        <p:nvSpPr>
          <p:cNvPr id="82948" name="Rectangle 3"/>
          <p:cNvSpPr>
            <a:spLocks noGrp="1" noChangeArrowheads="1"/>
          </p:cNvSpPr>
          <p:nvPr>
            <p:ph type="body" idx="1"/>
          </p:nvPr>
        </p:nvSpPr>
        <p:spPr>
          <a:xfrm>
            <a:off x="0" y="990600"/>
            <a:ext cx="9067800" cy="5202238"/>
          </a:xfrm>
        </p:spPr>
        <p:txBody>
          <a:bodyPr/>
          <a:lstStyle/>
          <a:p>
            <a:pPr eaLnBrk="1" hangingPunct="1">
              <a:spcBef>
                <a:spcPct val="25000"/>
              </a:spcBef>
            </a:pPr>
            <a:r>
              <a:rPr lang="en-US" altLang="en-US" sz="4000" dirty="0" smtClean="0"/>
              <a:t>Finish-to-start (FS)—The finish of one task triggers the start of another task. </a:t>
            </a:r>
          </a:p>
          <a:p>
            <a:pPr eaLnBrk="1" hangingPunct="1">
              <a:spcBef>
                <a:spcPct val="25000"/>
              </a:spcBef>
            </a:pPr>
            <a:r>
              <a:rPr lang="en-US" altLang="en-US" sz="4000" dirty="0" smtClean="0"/>
              <a:t>Start-to-start (SS)—The start of one task triggers the start of another task.</a:t>
            </a:r>
          </a:p>
          <a:p>
            <a:pPr eaLnBrk="1" hangingPunct="1">
              <a:spcBef>
                <a:spcPct val="25000"/>
              </a:spcBef>
            </a:pPr>
            <a:r>
              <a:rPr lang="en-US" altLang="en-US" sz="4000" dirty="0" smtClean="0"/>
              <a:t>Finish-to-finish (FF)—Two tasks must finish at the same time.</a:t>
            </a:r>
          </a:p>
          <a:p>
            <a:pPr eaLnBrk="1" hangingPunct="1">
              <a:spcBef>
                <a:spcPct val="25000"/>
              </a:spcBef>
            </a:pPr>
            <a:r>
              <a:rPr lang="en-US" altLang="en-US" sz="4000" dirty="0" smtClean="0"/>
              <a:t>Start-to-finish (SF)—The start of one task signifies the finish of another task.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
            <a:ext cx="8043333" cy="761999"/>
          </a:xfrm>
        </p:spPr>
        <p:txBody>
          <a:bodyPr/>
          <a:lstStyle/>
          <a:p>
            <a:r>
              <a:rPr lang="en-US" b="1" dirty="0" smtClean="0"/>
              <a:t>Scope Management</a:t>
            </a:r>
            <a:endParaRPr lang="en-US" b="1" dirty="0"/>
          </a:p>
        </p:txBody>
      </p:sp>
      <p:sp>
        <p:nvSpPr>
          <p:cNvPr id="3" name="Content Placeholder 2"/>
          <p:cNvSpPr>
            <a:spLocks noGrp="1"/>
          </p:cNvSpPr>
          <p:nvPr>
            <p:ph idx="1"/>
          </p:nvPr>
        </p:nvSpPr>
        <p:spPr>
          <a:xfrm>
            <a:off x="0" y="762001"/>
            <a:ext cx="9144000" cy="5334000"/>
          </a:xfrm>
        </p:spPr>
        <p:txBody>
          <a:bodyPr/>
          <a:lstStyle/>
          <a:p>
            <a:r>
              <a:rPr lang="en-US" sz="3200" dirty="0" smtClean="0"/>
              <a:t>Scope “creep” </a:t>
            </a:r>
          </a:p>
          <a:p>
            <a:pPr lvl="1"/>
            <a:r>
              <a:rPr lang="en-US" sz="2800" dirty="0" smtClean="0"/>
              <a:t>Occurs after the project is underway</a:t>
            </a:r>
          </a:p>
          <a:p>
            <a:pPr lvl="1"/>
            <a:r>
              <a:rPr lang="en-US" sz="2800" dirty="0" smtClean="0"/>
              <a:t>Results from adding new requirements to the project</a:t>
            </a:r>
          </a:p>
          <a:p>
            <a:pPr lvl="1"/>
            <a:r>
              <a:rPr lang="en-US" sz="2800" dirty="0" smtClean="0"/>
              <a:t>Can have a deleterious effect on the schedule</a:t>
            </a:r>
          </a:p>
          <a:p>
            <a:pPr>
              <a:spcBef>
                <a:spcPts val="600"/>
              </a:spcBef>
            </a:pPr>
            <a:r>
              <a:rPr lang="en-US" sz="3200" dirty="0" smtClean="0"/>
              <a:t>Techniques to manage the project scope:</a:t>
            </a:r>
          </a:p>
          <a:p>
            <a:pPr lvl="1"/>
            <a:r>
              <a:rPr lang="en-US" sz="2800" dirty="0" smtClean="0"/>
              <a:t>Identify all requirements at the outset</a:t>
            </a:r>
          </a:p>
          <a:p>
            <a:pPr lvl="1"/>
            <a:r>
              <a:rPr lang="en-US" sz="2800" dirty="0" smtClean="0"/>
              <a:t>Allow only those changes deemed absolutely necessary</a:t>
            </a:r>
          </a:p>
          <a:p>
            <a:pPr lvl="1"/>
            <a:r>
              <a:rPr lang="en-US" sz="2800" dirty="0" smtClean="0"/>
              <a:t>Carefully examine the impact of suggested changes</a:t>
            </a:r>
          </a:p>
          <a:p>
            <a:pPr lvl="1"/>
            <a:r>
              <a:rPr lang="en-US" sz="2800" dirty="0" smtClean="0"/>
              <a:t>Delay some changes for “future enhancements”</a:t>
            </a:r>
          </a:p>
          <a:p>
            <a:pPr lvl="1"/>
            <a:r>
              <a:rPr lang="en-US" sz="2800" dirty="0" smtClean="0"/>
              <a:t>Time boxing</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r>
              <a:rPr lang="en-US" b="1" dirty="0" smtClean="0"/>
              <a:t>Creating a “Jelled” Team</a:t>
            </a:r>
            <a:endParaRPr lang="en-US" b="1" dirty="0"/>
          </a:p>
        </p:txBody>
      </p:sp>
      <p:sp>
        <p:nvSpPr>
          <p:cNvPr id="3" name="Content Placeholder 2"/>
          <p:cNvSpPr>
            <a:spLocks noGrp="1"/>
          </p:cNvSpPr>
          <p:nvPr>
            <p:ph idx="1"/>
          </p:nvPr>
        </p:nvSpPr>
        <p:spPr>
          <a:xfrm>
            <a:off x="0" y="762000"/>
            <a:ext cx="9144000" cy="5410199"/>
          </a:xfrm>
        </p:spPr>
        <p:txBody>
          <a:bodyPr/>
          <a:lstStyle/>
          <a:p>
            <a:r>
              <a:rPr lang="en-US" sz="4000" dirty="0" smtClean="0"/>
              <a:t>A team of people so strongly knit that the whole is greater than the sum of its parts</a:t>
            </a:r>
          </a:p>
          <a:p>
            <a:r>
              <a:rPr lang="en-US" sz="4000" dirty="0" smtClean="0"/>
              <a:t>Characteristics of a jelled team:</a:t>
            </a:r>
          </a:p>
          <a:p>
            <a:pPr lvl="1"/>
            <a:r>
              <a:rPr lang="en-US" sz="3600" dirty="0" smtClean="0"/>
              <a:t>Very low turnover rate</a:t>
            </a:r>
          </a:p>
          <a:p>
            <a:pPr lvl="1"/>
            <a:r>
              <a:rPr lang="en-US" sz="3600" dirty="0" smtClean="0"/>
              <a:t>Strong sense of identity</a:t>
            </a:r>
          </a:p>
          <a:p>
            <a:pPr lvl="1"/>
            <a:r>
              <a:rPr lang="en-US" sz="3600" dirty="0" smtClean="0"/>
              <a:t>A feeling of </a:t>
            </a:r>
            <a:r>
              <a:rPr lang="en-US" sz="3600" dirty="0" err="1" smtClean="0"/>
              <a:t>eliteness</a:t>
            </a:r>
            <a:endParaRPr lang="en-US" sz="3600" dirty="0" smtClean="0"/>
          </a:p>
          <a:p>
            <a:pPr lvl="1"/>
            <a:r>
              <a:rPr lang="en-US" sz="3600" dirty="0" smtClean="0"/>
              <a:t>Team vs. individual ownership of the project</a:t>
            </a:r>
          </a:p>
          <a:p>
            <a:pPr lvl="1"/>
            <a:r>
              <a:rPr lang="en-US" sz="3600" dirty="0" smtClean="0"/>
              <a:t>Team members enjoy their work</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r>
              <a:rPr lang="en-US" b="1" dirty="0" smtClean="0"/>
              <a:t>Motivating People</a:t>
            </a:r>
            <a:endParaRPr lang="en-US" b="1" dirty="0"/>
          </a:p>
        </p:txBody>
      </p:sp>
      <p:sp>
        <p:nvSpPr>
          <p:cNvPr id="3" name="Content Placeholder 2"/>
          <p:cNvSpPr>
            <a:spLocks noGrp="1"/>
          </p:cNvSpPr>
          <p:nvPr>
            <p:ph idx="1"/>
          </p:nvPr>
        </p:nvSpPr>
        <p:spPr>
          <a:xfrm>
            <a:off x="0" y="609600"/>
            <a:ext cx="9144000" cy="5714999"/>
          </a:xfrm>
        </p:spPr>
        <p:txBody>
          <a:bodyPr/>
          <a:lstStyle/>
          <a:p>
            <a:r>
              <a:rPr lang="en-US" sz="3200" dirty="0" smtClean="0"/>
              <a:t>Motivation is the greatest influence on performance</a:t>
            </a:r>
          </a:p>
          <a:p>
            <a:pPr>
              <a:spcBef>
                <a:spcPts val="600"/>
              </a:spcBef>
            </a:pPr>
            <a:r>
              <a:rPr lang="en-US" sz="3200" dirty="0" smtClean="0"/>
              <a:t>Monetary rewards usually do not motivate</a:t>
            </a:r>
          </a:p>
          <a:p>
            <a:pPr>
              <a:spcBef>
                <a:spcPts val="600"/>
              </a:spcBef>
            </a:pPr>
            <a:r>
              <a:rPr lang="en-US" sz="3200" dirty="0" smtClean="0"/>
              <a:t>Suggested motivating techniques:</a:t>
            </a:r>
          </a:p>
          <a:p>
            <a:pPr lvl="1">
              <a:spcBef>
                <a:spcPts val="600"/>
              </a:spcBef>
            </a:pPr>
            <a:r>
              <a:rPr lang="en-US" sz="2800" dirty="0" smtClean="0"/>
              <a:t>20% time rule</a:t>
            </a:r>
          </a:p>
          <a:p>
            <a:pPr lvl="1">
              <a:spcBef>
                <a:spcPts val="600"/>
              </a:spcBef>
            </a:pPr>
            <a:r>
              <a:rPr lang="en-US" sz="2800" dirty="0" smtClean="0"/>
              <a:t>Peer-to-peer recognition awards</a:t>
            </a:r>
          </a:p>
          <a:p>
            <a:pPr lvl="1">
              <a:spcBef>
                <a:spcPts val="600"/>
              </a:spcBef>
            </a:pPr>
            <a:r>
              <a:rPr lang="en-US" sz="2800" dirty="0" smtClean="0"/>
              <a:t>Team ownership (refer to the team as “we”)</a:t>
            </a:r>
          </a:p>
          <a:p>
            <a:pPr lvl="1">
              <a:spcBef>
                <a:spcPts val="600"/>
              </a:spcBef>
            </a:pPr>
            <a:r>
              <a:rPr lang="en-US" sz="2800" dirty="0" smtClean="0"/>
              <a:t>Allow members to focus on what interests them</a:t>
            </a:r>
          </a:p>
          <a:p>
            <a:pPr lvl="1">
              <a:spcBef>
                <a:spcPts val="600"/>
              </a:spcBef>
            </a:pPr>
            <a:r>
              <a:rPr lang="en-US" sz="2800" dirty="0" smtClean="0"/>
              <a:t>Utilize equitable compensation</a:t>
            </a:r>
          </a:p>
          <a:p>
            <a:pPr lvl="1">
              <a:spcBef>
                <a:spcPts val="600"/>
              </a:spcBef>
            </a:pPr>
            <a:r>
              <a:rPr lang="en-US" sz="2800" dirty="0" smtClean="0"/>
              <a:t>Encourage group ownership</a:t>
            </a:r>
          </a:p>
          <a:p>
            <a:pPr lvl="1">
              <a:spcBef>
                <a:spcPts val="600"/>
              </a:spcBef>
            </a:pPr>
            <a:r>
              <a:rPr lang="en-US" sz="2800" dirty="0" smtClean="0"/>
              <a:t>Provide for autonomy, but trust the team to deliver</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304799"/>
            <a:ext cx="8043333" cy="990600"/>
          </a:xfrm>
        </p:spPr>
        <p:txBody>
          <a:bodyPr/>
          <a:lstStyle/>
          <a:p>
            <a:r>
              <a:rPr lang="en-US" b="1" dirty="0" smtClean="0"/>
              <a:t>Handling Conflict</a:t>
            </a:r>
            <a:endParaRPr lang="en-US" b="1" dirty="0"/>
          </a:p>
        </p:txBody>
      </p:sp>
      <p:sp>
        <p:nvSpPr>
          <p:cNvPr id="3" name="Content Placeholder 2"/>
          <p:cNvSpPr>
            <a:spLocks noGrp="1"/>
          </p:cNvSpPr>
          <p:nvPr>
            <p:ph idx="1"/>
          </p:nvPr>
        </p:nvSpPr>
        <p:spPr>
          <a:xfrm>
            <a:off x="0" y="457200"/>
            <a:ext cx="9144000" cy="5638800"/>
          </a:xfrm>
        </p:spPr>
        <p:txBody>
          <a:bodyPr/>
          <a:lstStyle/>
          <a:p>
            <a:r>
              <a:rPr lang="en-US" sz="2800" dirty="0" smtClean="0"/>
              <a:t>Preventing or mitigating conflict:</a:t>
            </a:r>
          </a:p>
          <a:p>
            <a:pPr lvl="1"/>
            <a:r>
              <a:rPr lang="en-US" sz="2400" dirty="0" smtClean="0"/>
              <a:t>Cohesiveness has the greatest effect</a:t>
            </a:r>
          </a:p>
          <a:p>
            <a:pPr lvl="1"/>
            <a:r>
              <a:rPr lang="en-US" sz="2400" dirty="0" smtClean="0"/>
              <a:t>Clearly defining roles and holding team members accountable</a:t>
            </a:r>
          </a:p>
          <a:p>
            <a:pPr lvl="1"/>
            <a:r>
              <a:rPr lang="en-US" sz="2400" dirty="0" smtClean="0"/>
              <a:t>Establish work &amp; communications rules in the project charter</a:t>
            </a:r>
          </a:p>
          <a:p>
            <a:pPr>
              <a:spcBef>
                <a:spcPts val="600"/>
              </a:spcBef>
            </a:pPr>
            <a:r>
              <a:rPr lang="en-US" sz="2800" dirty="0" smtClean="0"/>
              <a:t>Additional techniques:</a:t>
            </a:r>
          </a:p>
          <a:p>
            <a:pPr lvl="1"/>
            <a:r>
              <a:rPr lang="en-US" sz="2400" dirty="0" smtClean="0"/>
              <a:t>Clearly define plans for the project</a:t>
            </a:r>
          </a:p>
          <a:p>
            <a:pPr lvl="1"/>
            <a:r>
              <a:rPr lang="en-US" sz="2400" dirty="0" smtClean="0"/>
              <a:t>Make sure the team understands the importance of the project</a:t>
            </a:r>
          </a:p>
          <a:p>
            <a:pPr lvl="1"/>
            <a:r>
              <a:rPr lang="en-US" sz="2400" dirty="0" smtClean="0"/>
              <a:t>Develop detailed operating procedures</a:t>
            </a:r>
          </a:p>
          <a:p>
            <a:pPr lvl="1"/>
            <a:r>
              <a:rPr lang="en-US" sz="2400" dirty="0" smtClean="0"/>
              <a:t>Develop a project charter</a:t>
            </a:r>
          </a:p>
          <a:p>
            <a:pPr lvl="1"/>
            <a:r>
              <a:rPr lang="en-US" sz="2400" dirty="0" smtClean="0"/>
              <a:t>Develop a schedule of commitments in advance</a:t>
            </a:r>
          </a:p>
          <a:p>
            <a:pPr lvl="1"/>
            <a:r>
              <a:rPr lang="en-US" sz="2400" dirty="0" smtClean="0"/>
              <a:t>Forecast other priorities and their impact on the project </a:t>
            </a:r>
            <a:endParaRPr lang="en-US" sz="2400"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r>
              <a:rPr lang="en-US" sz="5400" dirty="0" smtClean="0"/>
              <a:t>Introduction</a:t>
            </a:r>
            <a:endParaRPr lang="en-US" sz="5400" dirty="0"/>
          </a:p>
        </p:txBody>
      </p:sp>
      <p:sp>
        <p:nvSpPr>
          <p:cNvPr id="3" name="Content Placeholder 2"/>
          <p:cNvSpPr>
            <a:spLocks noGrp="1"/>
          </p:cNvSpPr>
          <p:nvPr>
            <p:ph idx="1"/>
          </p:nvPr>
        </p:nvSpPr>
        <p:spPr>
          <a:xfrm>
            <a:off x="152400" y="533400"/>
            <a:ext cx="8991600" cy="5715000"/>
          </a:xfrm>
        </p:spPr>
        <p:txBody>
          <a:bodyPr/>
          <a:lstStyle/>
          <a:p>
            <a:pPr>
              <a:spcBef>
                <a:spcPts val="600"/>
              </a:spcBef>
            </a:pPr>
            <a:r>
              <a:rPr lang="en-US" sz="2800" b="1" dirty="0" smtClean="0"/>
              <a:t>Project Management </a:t>
            </a:r>
            <a:r>
              <a:rPr lang="en-US" sz="2800" dirty="0" smtClean="0"/>
              <a:t>is the process of planning and controlling system development within a specified time at a minimum cost with the right functionality</a:t>
            </a:r>
          </a:p>
          <a:p>
            <a:pPr>
              <a:spcBef>
                <a:spcPts val="600"/>
              </a:spcBef>
            </a:pPr>
            <a:r>
              <a:rPr lang="en-US" sz="2800" dirty="0" smtClean="0"/>
              <a:t>A </a:t>
            </a:r>
            <a:r>
              <a:rPr lang="en-US" sz="2800" b="1" dirty="0" smtClean="0"/>
              <a:t>project is a set of activities </a:t>
            </a:r>
            <a:r>
              <a:rPr lang="en-US" sz="2800" dirty="0" smtClean="0"/>
              <a:t>with a specified beginning and end point meant to create a system that brings value to the business</a:t>
            </a:r>
          </a:p>
          <a:p>
            <a:pPr>
              <a:spcBef>
                <a:spcPts val="600"/>
              </a:spcBef>
            </a:pPr>
            <a:r>
              <a:rPr lang="en-US" sz="2800" dirty="0" smtClean="0"/>
              <a:t>Project Managers </a:t>
            </a:r>
            <a:r>
              <a:rPr lang="en-US" sz="2800" b="1" dirty="0" smtClean="0"/>
              <a:t>monitor and control </a:t>
            </a:r>
            <a:r>
              <a:rPr lang="en-US" sz="2800" dirty="0" smtClean="0"/>
              <a:t>all tasks and roles that need to be coordinated</a:t>
            </a:r>
          </a:p>
          <a:p>
            <a:pPr>
              <a:spcBef>
                <a:spcPts val="600"/>
              </a:spcBef>
            </a:pPr>
            <a:r>
              <a:rPr lang="en-US" sz="2800" dirty="0" smtClean="0"/>
              <a:t>Inception phase: generate a system request based on a business need or opportunity</a:t>
            </a:r>
          </a:p>
          <a:p>
            <a:pPr>
              <a:spcBef>
                <a:spcPts val="600"/>
              </a:spcBef>
            </a:pPr>
            <a:r>
              <a:rPr lang="en-US" sz="2800" dirty="0" smtClean="0"/>
              <a:t>Perform a </a:t>
            </a:r>
            <a:r>
              <a:rPr lang="en-US" sz="2800" b="1" dirty="0" smtClean="0"/>
              <a:t>feasibility analysis</a:t>
            </a:r>
            <a:r>
              <a:rPr lang="en-US" sz="2800" dirty="0" smtClean="0"/>
              <a:t>; revise the system request</a:t>
            </a:r>
          </a:p>
          <a:p>
            <a:pPr>
              <a:spcBef>
                <a:spcPts val="600"/>
              </a:spcBef>
            </a:pPr>
            <a:r>
              <a:rPr lang="en-US" sz="2800" dirty="0" smtClean="0"/>
              <a:t>Approve or decline the project</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Environment &amp; Infrastructure Management</a:t>
            </a:r>
            <a:endParaRPr lang="en-US" b="1" dirty="0"/>
          </a:p>
        </p:txBody>
      </p:sp>
      <p:sp>
        <p:nvSpPr>
          <p:cNvPr id="3" name="Content Placeholder 2"/>
          <p:cNvSpPr>
            <a:spLocks noGrp="1"/>
          </p:cNvSpPr>
          <p:nvPr>
            <p:ph idx="1"/>
          </p:nvPr>
        </p:nvSpPr>
        <p:spPr>
          <a:xfrm>
            <a:off x="0" y="1445123"/>
            <a:ext cx="9144000" cy="4650878"/>
          </a:xfrm>
        </p:spPr>
        <p:txBody>
          <a:bodyPr/>
          <a:lstStyle/>
          <a:p>
            <a:r>
              <a:rPr lang="en-US" sz="2800" dirty="0" smtClean="0"/>
              <a:t>Environment—Choose the right set of tools</a:t>
            </a:r>
          </a:p>
          <a:p>
            <a:pPr lvl="1"/>
            <a:r>
              <a:rPr lang="en-US" sz="2400" dirty="0" smtClean="0"/>
              <a:t>Use appropriate CASE tools to:</a:t>
            </a:r>
          </a:p>
          <a:p>
            <a:pPr lvl="2"/>
            <a:r>
              <a:rPr lang="en-US" sz="2400" dirty="0" smtClean="0"/>
              <a:t> Increase productivity and centralize information (repository)</a:t>
            </a:r>
          </a:p>
          <a:p>
            <a:pPr lvl="2"/>
            <a:r>
              <a:rPr lang="en-US" sz="2400" dirty="0" smtClean="0"/>
              <a:t>Utilize diagrams—more easily understood</a:t>
            </a:r>
          </a:p>
          <a:p>
            <a:pPr lvl="1"/>
            <a:r>
              <a:rPr lang="en-US" sz="2400" dirty="0" smtClean="0"/>
              <a:t>Establish standards to reduce complexity</a:t>
            </a:r>
          </a:p>
          <a:p>
            <a:r>
              <a:rPr lang="en-US" sz="2800" dirty="0" smtClean="0"/>
              <a:t>Infrastructure—Document the project appropriately</a:t>
            </a:r>
          </a:p>
          <a:p>
            <a:pPr lvl="1"/>
            <a:r>
              <a:rPr lang="en-US" sz="2400" dirty="0" smtClean="0"/>
              <a:t>Store deliverables &amp; communications in a project binder</a:t>
            </a:r>
          </a:p>
          <a:p>
            <a:pPr lvl="1"/>
            <a:r>
              <a:rPr lang="en-US" sz="2400" dirty="0" smtClean="0"/>
              <a:t>Use Unified Process standard documents</a:t>
            </a:r>
          </a:p>
          <a:p>
            <a:pPr lvl="1"/>
            <a:r>
              <a:rPr lang="en-US" sz="2400" dirty="0" smtClean="0"/>
              <a:t>Don’t put off documentation to the last minute</a:t>
            </a:r>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r>
              <a:rPr lang="en-US" sz="2800" b="1" dirty="0"/>
              <a:t>Suppose a proposed new financial reporting system for the AMF Biotech Corporation must be completed by the start of the next fiscal year in order to comply with new government regulations. This information should be included as part of the ____________ section of the system request.</a:t>
            </a:r>
          </a:p>
          <a:p>
            <a:pPr marL="0" indent="0">
              <a:buNone/>
            </a:pPr>
            <a:r>
              <a:rPr lang="en-US" sz="2800" b="1" dirty="0" smtClean="0"/>
              <a:t>	a. business </a:t>
            </a:r>
            <a:r>
              <a:rPr lang="en-US" sz="2800" b="1" dirty="0"/>
              <a:t>need</a:t>
            </a:r>
          </a:p>
          <a:p>
            <a:pPr marL="0" indent="0">
              <a:buNone/>
            </a:pPr>
            <a:r>
              <a:rPr lang="en-US" sz="2800" b="1" dirty="0" smtClean="0"/>
              <a:t>	b. business </a:t>
            </a:r>
            <a:r>
              <a:rPr lang="en-US" sz="2800" b="1" dirty="0"/>
              <a:t>value</a:t>
            </a:r>
          </a:p>
          <a:p>
            <a:pPr marL="0" indent="0">
              <a:buNone/>
            </a:pPr>
            <a:r>
              <a:rPr lang="en-US" sz="2800" b="1" dirty="0" smtClean="0"/>
              <a:t>	c. business </a:t>
            </a:r>
            <a:r>
              <a:rPr lang="en-US" sz="2800" b="1" dirty="0"/>
              <a:t>requirements</a:t>
            </a:r>
          </a:p>
          <a:p>
            <a:pPr marL="0" indent="0">
              <a:buNone/>
            </a:pPr>
            <a:r>
              <a:rPr lang="en-US" sz="2800" b="1" dirty="0" smtClean="0"/>
              <a:t>	d. special </a:t>
            </a:r>
            <a:r>
              <a:rPr lang="en-US" sz="2800" b="1" dirty="0"/>
              <a:t>issues or constraints</a:t>
            </a:r>
          </a:p>
          <a:p>
            <a:pPr marL="0" indent="0">
              <a:buNone/>
            </a:pPr>
            <a:r>
              <a:rPr lang="en-US" sz="2800" dirty="0" smtClean="0"/>
              <a:t>	</a:t>
            </a:r>
            <a:r>
              <a:rPr lang="en-US" sz="2800" b="1" dirty="0" smtClean="0"/>
              <a:t>e. none </a:t>
            </a:r>
            <a:r>
              <a:rPr lang="en-US" sz="2800" b="1" dirty="0"/>
              <a:t>of these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76461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lvl="0" indent="0" algn="ctr">
              <a:buNone/>
            </a:pPr>
            <a:endParaRPr lang="en-US" sz="6600" b="1" dirty="0" smtClean="0"/>
          </a:p>
          <a:p>
            <a:pPr marL="0" lvl="0" indent="0" algn="ctr">
              <a:buNone/>
            </a:pPr>
            <a:r>
              <a:rPr lang="en-US" sz="6600" b="1" dirty="0" smtClean="0"/>
              <a:t>Why would an enterprise need a new system?</a:t>
            </a:r>
            <a:r>
              <a:rPr lang="en-US" sz="6600" dirty="0" smtClean="0"/>
              <a:t> </a:t>
            </a:r>
            <a:endParaRPr lang="en-US" sz="6600" b="1" u="sng" dirty="0"/>
          </a:p>
        </p:txBody>
      </p:sp>
    </p:spTree>
    <p:extLst>
      <p:ext uri="{BB962C8B-B14F-4D97-AF65-F5344CB8AC3E}">
        <p14:creationId xmlns:p14="http://schemas.microsoft.com/office/powerpoint/2010/main" val="741516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What </a:t>
            </a:r>
            <a:r>
              <a:rPr lang="en-US" altLang="en-US" sz="6600" b="1" dirty="0"/>
              <a:t>is project management? What are the characteristics that define a project?</a:t>
            </a:r>
          </a:p>
          <a:p>
            <a:pPr marL="0" indent="0">
              <a:buNone/>
            </a:pPr>
            <a:endParaRPr lang="en-US" dirty="0"/>
          </a:p>
        </p:txBody>
      </p:sp>
    </p:spTree>
    <p:extLst>
      <p:ext uri="{BB962C8B-B14F-4D97-AF65-F5344CB8AC3E}">
        <p14:creationId xmlns:p14="http://schemas.microsoft.com/office/powerpoint/2010/main" val="227340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What </a:t>
            </a:r>
            <a:r>
              <a:rPr lang="en-US" altLang="en-US" sz="6600" b="1" dirty="0"/>
              <a:t>are scope creep and feature creep? </a:t>
            </a:r>
            <a:endParaRPr lang="en-US" altLang="en-US" sz="6600" b="1" dirty="0" smtClean="0"/>
          </a:p>
          <a:p>
            <a:pPr marL="0" indent="0">
              <a:buNone/>
            </a:pPr>
            <a:endParaRPr lang="en-US" sz="7200" b="1" dirty="0"/>
          </a:p>
        </p:txBody>
      </p:sp>
    </p:spTree>
    <p:extLst>
      <p:ext uri="{BB962C8B-B14F-4D97-AF65-F5344CB8AC3E}">
        <p14:creationId xmlns:p14="http://schemas.microsoft.com/office/powerpoint/2010/main" val="1135717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How does</a:t>
            </a:r>
            <a:r>
              <a:rPr lang="en-US" altLang="en-US" sz="6600" b="1" dirty="0"/>
              <a:t> scope creep and feature creep </a:t>
            </a:r>
            <a:r>
              <a:rPr lang="en-US" altLang="en-US" sz="6600" b="1" dirty="0" smtClean="0"/>
              <a:t>impact </a:t>
            </a:r>
            <a:r>
              <a:rPr lang="en-US" altLang="en-US" sz="6600" b="1" dirty="0"/>
              <a:t>project success?</a:t>
            </a:r>
          </a:p>
        </p:txBody>
      </p:sp>
    </p:spTree>
    <p:extLst>
      <p:ext uri="{BB962C8B-B14F-4D97-AF65-F5344CB8AC3E}">
        <p14:creationId xmlns:p14="http://schemas.microsoft.com/office/powerpoint/2010/main" val="42102014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5867400"/>
          </a:xfrm>
        </p:spPr>
        <p:txBody>
          <a:bodyPr/>
          <a:lstStyle/>
          <a:p>
            <a:pPr marL="0" indent="0">
              <a:buNone/>
            </a:pPr>
            <a:r>
              <a:rPr lang="en-US" b="1" dirty="0"/>
              <a:t>The three steps of project management are _____.</a:t>
            </a:r>
          </a:p>
          <a:p>
            <a:pPr marL="0" indent="0">
              <a:buNone/>
            </a:pPr>
            <a:r>
              <a:rPr lang="en-US" b="1" dirty="0" smtClean="0"/>
              <a:t>	a. controlling </a:t>
            </a:r>
            <a:r>
              <a:rPr lang="en-US" b="1" dirty="0"/>
              <a:t>the project, directing the project, and creating </a:t>
            </a:r>
            <a:r>
              <a:rPr lang="en-US" b="1" dirty="0" smtClean="0"/>
              <a:t>	the </a:t>
            </a:r>
            <a:r>
              <a:rPr lang="en-US" b="1" dirty="0"/>
              <a:t>work </a:t>
            </a:r>
            <a:r>
              <a:rPr lang="en-US" b="1" dirty="0" smtClean="0"/>
              <a:t>plan</a:t>
            </a:r>
          </a:p>
          <a:p>
            <a:pPr marL="0" indent="0">
              <a:buNone/>
            </a:pPr>
            <a:r>
              <a:rPr lang="en-US" b="1" dirty="0"/>
              <a:t>	</a:t>
            </a:r>
            <a:r>
              <a:rPr lang="en-US" b="1" dirty="0" smtClean="0"/>
              <a:t>b. creating </a:t>
            </a:r>
            <a:r>
              <a:rPr lang="en-US" b="1" dirty="0"/>
              <a:t>the work plan, staffing the project, and controlling </a:t>
            </a:r>
            <a:r>
              <a:rPr lang="en-US" b="1" dirty="0" smtClean="0"/>
              <a:t>	and </a:t>
            </a:r>
            <a:r>
              <a:rPr lang="en-US" b="1" dirty="0"/>
              <a:t>directing the project </a:t>
            </a:r>
          </a:p>
          <a:p>
            <a:pPr marL="0" indent="0">
              <a:buNone/>
            </a:pPr>
            <a:r>
              <a:rPr lang="en-US" b="1" dirty="0" smtClean="0"/>
              <a:t>	c. directing </a:t>
            </a:r>
            <a:r>
              <a:rPr lang="en-US" b="1" dirty="0"/>
              <a:t>the project, creating the work plan, and naming </a:t>
            </a:r>
            <a:r>
              <a:rPr lang="en-US" b="1" dirty="0" smtClean="0"/>
              <a:t>	the </a:t>
            </a:r>
            <a:r>
              <a:rPr lang="en-US" b="1" dirty="0"/>
              <a:t>tasks</a:t>
            </a:r>
          </a:p>
          <a:p>
            <a:pPr marL="0" indent="0">
              <a:buNone/>
            </a:pPr>
            <a:r>
              <a:rPr lang="en-US" b="1" dirty="0" smtClean="0"/>
              <a:t>	d. naming </a:t>
            </a:r>
            <a:r>
              <a:rPr lang="en-US" b="1" dirty="0"/>
              <a:t>the tasks, creating the work plan, and completing </a:t>
            </a:r>
            <a:r>
              <a:rPr lang="en-US" b="1" dirty="0" smtClean="0"/>
              <a:t>	the </a:t>
            </a:r>
            <a:r>
              <a:rPr lang="en-US" b="1" dirty="0"/>
              <a:t>deliverables</a:t>
            </a:r>
          </a:p>
          <a:p>
            <a:pPr marL="0" indent="0">
              <a:buNone/>
            </a:pPr>
            <a:r>
              <a:rPr lang="en-US" b="1" dirty="0" smtClean="0"/>
              <a:t>	e. setting </a:t>
            </a:r>
            <a:r>
              <a:rPr lang="en-US" b="1" dirty="0"/>
              <a:t>the start date, estimating the time, and reading the </a:t>
            </a:r>
            <a:r>
              <a:rPr lang="en-US" b="1" dirty="0" smtClean="0"/>
              <a:t>	actual </a:t>
            </a:r>
            <a:r>
              <a:rPr lang="en-US" b="1" dirty="0"/>
              <a:t>time</a:t>
            </a:r>
          </a:p>
        </p:txBody>
      </p:sp>
    </p:spTree>
    <p:extLst>
      <p:ext uri="{BB962C8B-B14F-4D97-AF65-F5344CB8AC3E}">
        <p14:creationId xmlns:p14="http://schemas.microsoft.com/office/powerpoint/2010/main" val="376234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r>
              <a:rPr lang="en-US" sz="4800" b="1" dirty="0" smtClean="0"/>
              <a:t>Scope </a:t>
            </a:r>
            <a:r>
              <a:rPr lang="en-US" sz="4800" b="1" dirty="0"/>
              <a:t>creep is only a minor factor in projects running over schedule, and every effort should be made to incorporate any changes into the present system if they would truly be beneficial. </a:t>
            </a:r>
            <a:r>
              <a:rPr lang="en-US" sz="4800" b="1" dirty="0" smtClean="0"/>
              <a:t> T / F</a:t>
            </a:r>
            <a:endParaRPr lang="en-US" sz="4800"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3475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altLang="en-US" sz="8800" b="1" dirty="0" smtClean="0"/>
              <a:t>Compare </a:t>
            </a:r>
            <a:r>
              <a:rPr lang="en-US" altLang="en-US" sz="8800" b="1" dirty="0"/>
              <a:t>and contrast Gantt and PERT charts</a:t>
            </a:r>
            <a:endParaRPr lang="en-US" sz="8800" b="1" dirty="0"/>
          </a:p>
        </p:txBody>
      </p:sp>
    </p:spTree>
    <p:extLst>
      <p:ext uri="{BB962C8B-B14F-4D97-AF65-F5344CB8AC3E}">
        <p14:creationId xmlns:p14="http://schemas.microsoft.com/office/powerpoint/2010/main" val="118368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endParaRPr lang="en-US" altLang="en-US" b="1" dirty="0" smtClean="0">
              <a:cs typeface="Times New Roman" panose="02020603050405020304" pitchFamily="18" charset="0"/>
              <a:sym typeface="Wingdings" panose="05000000000000000000" pitchFamily="2" charset="2"/>
            </a:endParaRPr>
          </a:p>
          <a:p>
            <a:pPr marL="0" indent="0" algn="ctr">
              <a:buNone/>
            </a:pPr>
            <a:r>
              <a:rPr lang="en-US" altLang="en-US" sz="6600" b="1" dirty="0" smtClean="0">
                <a:cs typeface="Times New Roman" panose="02020603050405020304" pitchFamily="18" charset="0"/>
                <a:sym typeface="Wingdings" panose="05000000000000000000" pitchFamily="2" charset="2"/>
              </a:rPr>
              <a:t>Are PERT &amp; Gantt Charts </a:t>
            </a:r>
            <a:r>
              <a:rPr lang="en-US" altLang="en-US" sz="6600" b="1" dirty="0" err="1" smtClean="0">
                <a:cs typeface="Times New Roman" panose="02020603050405020304" pitchFamily="18" charset="0"/>
                <a:sym typeface="Wingdings" panose="05000000000000000000" pitchFamily="2" charset="2"/>
              </a:rPr>
              <a:t>usd</a:t>
            </a:r>
            <a:r>
              <a:rPr lang="en-US" altLang="en-US" sz="6600" b="1" dirty="0" smtClean="0">
                <a:cs typeface="Times New Roman" panose="02020603050405020304" pitchFamily="18" charset="0"/>
                <a:sym typeface="Wingdings" panose="05000000000000000000" pitchFamily="2" charset="2"/>
              </a:rPr>
              <a:t> in a mutually exclusive manner? </a:t>
            </a:r>
            <a:endParaRPr lang="en-US" altLang="en-US" sz="6600" dirty="0">
              <a:cs typeface="Times New Roman" panose="02020603050405020304" pitchFamily="18" charset="0"/>
            </a:endParaRPr>
          </a:p>
        </p:txBody>
      </p:sp>
    </p:spTree>
    <p:extLst>
      <p:ext uri="{BB962C8B-B14F-4D97-AF65-F5344CB8AC3E}">
        <p14:creationId xmlns:p14="http://schemas.microsoft.com/office/powerpoint/2010/main" val="128802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
            <a:ext cx="7239000" cy="762000"/>
          </a:xfrm>
        </p:spPr>
        <p:txBody>
          <a:bodyPr>
            <a:normAutofit fontScale="90000"/>
          </a:bodyPr>
          <a:lstStyle/>
          <a:p>
            <a:r>
              <a:rPr lang="en-US" b="1" dirty="0"/>
              <a:t>Project </a:t>
            </a:r>
            <a:r>
              <a:rPr lang="en-US" b="1" dirty="0" smtClean="0"/>
              <a:t>Identification</a:t>
            </a:r>
            <a:endParaRPr lang="en-US" b="1" dirty="0"/>
          </a:p>
        </p:txBody>
      </p:sp>
      <p:sp>
        <p:nvSpPr>
          <p:cNvPr id="18435" name="Content Placeholder 2"/>
          <p:cNvSpPr>
            <a:spLocks noGrp="1"/>
          </p:cNvSpPr>
          <p:nvPr>
            <p:ph idx="1"/>
          </p:nvPr>
        </p:nvSpPr>
        <p:spPr>
          <a:xfrm>
            <a:off x="0" y="762001"/>
            <a:ext cx="8592155" cy="5182196"/>
          </a:xfrm>
        </p:spPr>
        <p:txBody>
          <a:bodyPr/>
          <a:lstStyle/>
          <a:p>
            <a:r>
              <a:rPr lang="en-US" sz="3600" dirty="0"/>
              <a:t>Projects are driven by business needs</a:t>
            </a:r>
          </a:p>
          <a:p>
            <a:pPr lvl="1"/>
            <a:r>
              <a:rPr lang="en-US" sz="3200" dirty="0"/>
              <a:t>Identified by business people</a:t>
            </a:r>
          </a:p>
          <a:p>
            <a:pPr lvl="1"/>
            <a:r>
              <a:rPr lang="en-US" sz="3200" dirty="0"/>
              <a:t>Identified by IT people</a:t>
            </a:r>
          </a:p>
          <a:p>
            <a:pPr lvl="1"/>
            <a:r>
              <a:rPr lang="en-US" sz="3200" dirty="0"/>
              <a:t>(better yet) identified jointly by business and IT</a:t>
            </a:r>
          </a:p>
          <a:p>
            <a:r>
              <a:rPr lang="en-US" sz="3600" dirty="0"/>
              <a:t>The project sponsor believes in the system and wants to see it succeed</a:t>
            </a:r>
          </a:p>
          <a:p>
            <a:pPr lvl="1"/>
            <a:r>
              <a:rPr lang="en-US" sz="3200" dirty="0"/>
              <a:t>Normally this is a business person</a:t>
            </a:r>
          </a:p>
          <a:p>
            <a:pPr lvl="1"/>
            <a:r>
              <a:rPr lang="en-US" sz="3200" dirty="0"/>
              <a:t>Should have the authority to move it forward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endParaRPr lang="en-US" altLang="en-US" b="1" dirty="0" smtClean="0"/>
          </a:p>
          <a:p>
            <a:pPr marL="0" indent="0" algn="ctr">
              <a:buNone/>
            </a:pPr>
            <a:r>
              <a:rPr lang="en-US" altLang="en-US" sz="6600" b="1" dirty="0" smtClean="0"/>
              <a:t>What </a:t>
            </a:r>
            <a:r>
              <a:rPr lang="en-US" altLang="en-US" sz="6600" b="1" dirty="0"/>
              <a:t>does each box </a:t>
            </a:r>
            <a:r>
              <a:rPr lang="en-US" altLang="en-US" sz="6600" b="1" dirty="0" smtClean="0"/>
              <a:t>on a PERT Chart represent</a:t>
            </a:r>
            <a:r>
              <a:rPr lang="en-US" altLang="en-US" sz="6600" b="1" dirty="0"/>
              <a:t>?  </a:t>
            </a:r>
            <a:endParaRPr lang="en-US" sz="6600" dirty="0"/>
          </a:p>
        </p:txBody>
      </p:sp>
    </p:spTree>
    <p:extLst>
      <p:ext uri="{BB962C8B-B14F-4D97-AF65-F5344CB8AC3E}">
        <p14:creationId xmlns:p14="http://schemas.microsoft.com/office/powerpoint/2010/main" val="2978113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 y="76200"/>
            <a:ext cx="8915400" cy="6096000"/>
          </a:xfrm>
        </p:spPr>
        <p:txBody>
          <a:bodyPr/>
          <a:lstStyle/>
          <a:p>
            <a:pPr marL="0" indent="0">
              <a:buNone/>
            </a:pPr>
            <a:endParaRPr lang="en-US" altLang="en-US" b="1" dirty="0" smtClean="0">
              <a:cs typeface="Times New Roman" panose="02020603050405020304" pitchFamily="18" charset="0"/>
            </a:endParaRPr>
          </a:p>
          <a:p>
            <a:pPr marL="0" indent="0" algn="ctr">
              <a:buNone/>
            </a:pPr>
            <a:r>
              <a:rPr lang="en-US" altLang="en-US" sz="6600" b="1" dirty="0" smtClean="0">
                <a:cs typeface="Times New Roman" panose="02020603050405020304" pitchFamily="18" charset="0"/>
              </a:rPr>
              <a:t>What </a:t>
            </a:r>
            <a:r>
              <a:rPr lang="en-US" altLang="en-US" sz="6600" b="1" dirty="0">
                <a:cs typeface="Times New Roman" panose="02020603050405020304" pitchFamily="18" charset="0"/>
              </a:rPr>
              <a:t>does a simple glance at the </a:t>
            </a:r>
            <a:r>
              <a:rPr lang="en-US" altLang="en-US" sz="6600" b="1" dirty="0" smtClean="0">
                <a:cs typeface="Times New Roman" panose="02020603050405020304" pitchFamily="18" charset="0"/>
              </a:rPr>
              <a:t>center vertical line (red line, to day line) on a </a:t>
            </a:r>
            <a:r>
              <a:rPr lang="en-US" altLang="en-US" sz="6600" b="1" dirty="0" err="1" smtClean="0">
                <a:cs typeface="Times New Roman" panose="02020603050405020304" pitchFamily="18" charset="0"/>
              </a:rPr>
              <a:t>Ghantt</a:t>
            </a:r>
            <a:r>
              <a:rPr lang="en-US" altLang="en-US" sz="6600" b="1" dirty="0" smtClean="0">
                <a:cs typeface="Times New Roman" panose="02020603050405020304" pitchFamily="18" charset="0"/>
              </a:rPr>
              <a:t> Chart </a:t>
            </a:r>
            <a:r>
              <a:rPr lang="en-US" altLang="en-US" sz="6600" b="1" dirty="0">
                <a:cs typeface="Times New Roman" panose="02020603050405020304" pitchFamily="18" charset="0"/>
              </a:rPr>
              <a:t>tell us</a:t>
            </a:r>
            <a:r>
              <a:rPr lang="en-US" altLang="en-US" sz="6600" b="1" dirty="0" smtClean="0">
                <a:cs typeface="Times New Roman" panose="02020603050405020304" pitchFamily="18" charset="0"/>
              </a:rPr>
              <a:t>?</a:t>
            </a:r>
            <a:endParaRPr lang="en-US" sz="6600" dirty="0"/>
          </a:p>
        </p:txBody>
      </p:sp>
    </p:spTree>
    <p:extLst>
      <p:ext uri="{BB962C8B-B14F-4D97-AF65-F5344CB8AC3E}">
        <p14:creationId xmlns:p14="http://schemas.microsoft.com/office/powerpoint/2010/main" val="4143139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endParaRPr lang="en-US" sz="6000" dirty="0" smtClean="0"/>
          </a:p>
          <a:p>
            <a:pPr marL="0" indent="0" algn="ctr">
              <a:buNone/>
            </a:pPr>
            <a:r>
              <a:rPr lang="en-US" sz="9600" b="1" dirty="0" smtClean="0"/>
              <a:t>Explain </a:t>
            </a:r>
            <a:r>
              <a:rPr lang="en-US" sz="9600" b="1" dirty="0"/>
              <a:t>PERT </a:t>
            </a:r>
            <a:r>
              <a:rPr lang="en-US" sz="9600" b="1" dirty="0" smtClean="0"/>
              <a:t>Analysis</a:t>
            </a:r>
            <a:r>
              <a:rPr lang="en-US" sz="9600" b="1" dirty="0"/>
              <a:t>. </a:t>
            </a:r>
          </a:p>
        </p:txBody>
      </p:sp>
    </p:spTree>
    <p:extLst>
      <p:ext uri="{BB962C8B-B14F-4D97-AF65-F5344CB8AC3E}">
        <p14:creationId xmlns:p14="http://schemas.microsoft.com/office/powerpoint/2010/main" val="2020626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lvl="0" indent="0" algn="ctr">
              <a:buNone/>
            </a:pPr>
            <a:endParaRPr lang="en-US" sz="6600" b="1" dirty="0" smtClean="0"/>
          </a:p>
          <a:p>
            <a:pPr marL="0" lvl="0" indent="0" algn="ctr">
              <a:buNone/>
            </a:pPr>
            <a:r>
              <a:rPr lang="en-US" sz="6600" b="1" dirty="0" smtClean="0"/>
              <a:t>What </a:t>
            </a:r>
            <a:r>
              <a:rPr lang="en-US" sz="6600" b="1" dirty="0"/>
              <a:t>is the difference between intangible value and tangible value?</a:t>
            </a:r>
            <a:r>
              <a:rPr lang="en-US" sz="6600" dirty="0"/>
              <a:t>  </a:t>
            </a:r>
          </a:p>
        </p:txBody>
      </p:sp>
    </p:spTree>
    <p:extLst>
      <p:ext uri="{BB962C8B-B14F-4D97-AF65-F5344CB8AC3E}">
        <p14:creationId xmlns:p14="http://schemas.microsoft.com/office/powerpoint/2010/main" val="7076644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lvl="0"/>
            <a:endParaRPr lang="en-US" b="1" dirty="0" smtClean="0"/>
          </a:p>
          <a:p>
            <a:pPr marL="0" lvl="0" indent="0" algn="ctr">
              <a:buNone/>
            </a:pPr>
            <a:r>
              <a:rPr lang="en-US" sz="6600" b="1" dirty="0" smtClean="0"/>
              <a:t>What </a:t>
            </a:r>
            <a:r>
              <a:rPr lang="en-US" sz="6600" b="1" dirty="0"/>
              <a:t>are some examples of special </a:t>
            </a:r>
            <a:r>
              <a:rPr lang="en-US" sz="6600" b="1" dirty="0" smtClean="0"/>
              <a:t>issues in the system request?</a:t>
            </a:r>
            <a:r>
              <a:rPr lang="en-US" sz="6600" dirty="0" smtClean="0"/>
              <a:t> </a:t>
            </a:r>
            <a:endParaRPr lang="en-US" sz="6600" dirty="0"/>
          </a:p>
        </p:txBody>
      </p:sp>
    </p:spTree>
    <p:extLst>
      <p:ext uri="{BB962C8B-B14F-4D97-AF65-F5344CB8AC3E}">
        <p14:creationId xmlns:p14="http://schemas.microsoft.com/office/powerpoint/2010/main" val="2127954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r>
              <a:rPr lang="en-US" b="1" dirty="0" smtClean="0"/>
              <a:t>Project Effort Estimation</a:t>
            </a:r>
            <a:endParaRPr lang="en-US" b="1" dirty="0"/>
          </a:p>
        </p:txBody>
      </p:sp>
      <p:sp>
        <p:nvSpPr>
          <p:cNvPr id="3" name="Content Placeholder 2"/>
          <p:cNvSpPr>
            <a:spLocks noGrp="1"/>
          </p:cNvSpPr>
          <p:nvPr>
            <p:ph idx="1"/>
          </p:nvPr>
        </p:nvSpPr>
        <p:spPr>
          <a:xfrm>
            <a:off x="0" y="762000"/>
            <a:ext cx="9144000" cy="5562599"/>
          </a:xfrm>
        </p:spPr>
        <p:txBody>
          <a:bodyPr/>
          <a:lstStyle/>
          <a:p>
            <a:pPr>
              <a:spcBef>
                <a:spcPts val="600"/>
              </a:spcBef>
            </a:pPr>
            <a:r>
              <a:rPr lang="en-US" sz="3600" b="1" dirty="0" smtClean="0"/>
              <a:t>Estimation involves trade-offs between functionality, time and cost</a:t>
            </a:r>
          </a:p>
          <a:p>
            <a:pPr>
              <a:spcBef>
                <a:spcPts val="600"/>
              </a:spcBef>
            </a:pPr>
            <a:r>
              <a:rPr lang="en-US" sz="3600" b="1" dirty="0" smtClean="0"/>
              <a:t>It is the process of assigning projected values for time and effort</a:t>
            </a:r>
          </a:p>
          <a:p>
            <a:pPr>
              <a:spcBef>
                <a:spcPts val="600"/>
              </a:spcBef>
            </a:pPr>
            <a:r>
              <a:rPr lang="en-US" sz="3600" b="1" dirty="0" smtClean="0"/>
              <a:t>Most accurate estimates come from experience</a:t>
            </a:r>
          </a:p>
          <a:p>
            <a:pPr>
              <a:spcBef>
                <a:spcPts val="600"/>
              </a:spcBef>
            </a:pPr>
            <a:r>
              <a:rPr lang="en-US" sz="3600" b="1" dirty="0" smtClean="0"/>
              <a:t>Use-case point method; based on:</a:t>
            </a:r>
          </a:p>
          <a:p>
            <a:pPr lvl="1">
              <a:spcBef>
                <a:spcPts val="600"/>
              </a:spcBef>
            </a:pPr>
            <a:r>
              <a:rPr lang="en-US" sz="3200" b="1" dirty="0" smtClean="0"/>
              <a:t>Technical complexity factors (13)</a:t>
            </a:r>
          </a:p>
          <a:p>
            <a:pPr lvl="1">
              <a:spcBef>
                <a:spcPts val="600"/>
              </a:spcBef>
            </a:pPr>
            <a:r>
              <a:rPr lang="en-US" sz="3200" b="1" dirty="0" smtClean="0"/>
              <a:t>Environmental factors (8)</a:t>
            </a:r>
            <a:endParaRPr lang="en-US" sz="3200" b="1" dirty="0"/>
          </a:p>
        </p:txBody>
      </p:sp>
    </p:spTree>
    <p:extLst>
      <p:ext uri="{BB962C8B-B14F-4D97-AF65-F5344CB8AC3E}">
        <p14:creationId xmlns:p14="http://schemas.microsoft.com/office/powerpoint/2010/main" val="427927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729555"/>
          </a:xfrm>
        </p:spPr>
        <p:txBody>
          <a:bodyPr/>
          <a:lstStyle/>
          <a:p>
            <a:r>
              <a:rPr lang="en-US" b="1" dirty="0" smtClean="0"/>
              <a:t>Use-case Estimation Example</a:t>
            </a:r>
            <a:endParaRPr lang="en-US" b="1" dirty="0"/>
          </a:p>
        </p:txBody>
      </p:sp>
      <p:sp>
        <p:nvSpPr>
          <p:cNvPr id="5" name="Content Placeholder 4"/>
          <p:cNvSpPr>
            <a:spLocks noGrp="1"/>
          </p:cNvSpPr>
          <p:nvPr>
            <p:ph idx="1"/>
          </p:nvPr>
        </p:nvSpPr>
        <p:spPr>
          <a:xfrm>
            <a:off x="548822" y="685801"/>
            <a:ext cx="8043333" cy="5258396"/>
          </a:xfrm>
        </p:spPr>
        <p:txBody>
          <a:bodyPr/>
          <a:lstStyle/>
          <a:p>
            <a:pPr marL="0" indent="0">
              <a:buNone/>
            </a:pPr>
            <a:r>
              <a:rPr lang="en-US" sz="3600" b="1" dirty="0" smtClean="0"/>
              <a:t>Actors &amp; Use-cases:</a:t>
            </a:r>
          </a:p>
          <a:p>
            <a:endParaRPr lang="en-US" dirty="0"/>
          </a:p>
        </p:txBody>
      </p:sp>
      <p:pic>
        <p:nvPicPr>
          <p:cNvPr id="6" name="Picture 5"/>
          <p:cNvPicPr>
            <a:picLocks noChangeAspect="1"/>
          </p:cNvPicPr>
          <p:nvPr/>
        </p:nvPicPr>
        <p:blipFill rotWithShape="1">
          <a:blip r:embed="rId3"/>
          <a:srcRect l="28750" t="27519" r="29167" b="42248"/>
          <a:stretch/>
        </p:blipFill>
        <p:spPr>
          <a:xfrm>
            <a:off x="152400" y="1295400"/>
            <a:ext cx="8915400" cy="464879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Estimation Example</a:t>
            </a:r>
            <a:endParaRPr lang="en-US" dirty="0"/>
          </a:p>
        </p:txBody>
      </p:sp>
      <p:sp>
        <p:nvSpPr>
          <p:cNvPr id="5" name="Content Placeholder 4"/>
          <p:cNvSpPr>
            <a:spLocks noGrp="1"/>
          </p:cNvSpPr>
          <p:nvPr>
            <p:ph idx="1"/>
          </p:nvPr>
        </p:nvSpPr>
        <p:spPr/>
        <p:txBody>
          <a:bodyPr/>
          <a:lstStyle/>
          <a:p>
            <a:r>
              <a:rPr lang="en-US" dirty="0" smtClean="0"/>
              <a:t>Technical complexity factors:</a:t>
            </a:r>
          </a:p>
          <a:p>
            <a:endParaRPr lang="en-US" dirty="0"/>
          </a:p>
        </p:txBody>
      </p:sp>
      <p:pic>
        <p:nvPicPr>
          <p:cNvPr id="7" name="Picture 6"/>
          <p:cNvPicPr>
            <a:picLocks noChangeAspect="1"/>
          </p:cNvPicPr>
          <p:nvPr/>
        </p:nvPicPr>
        <p:blipFill rotWithShape="1">
          <a:blip r:embed="rId3"/>
          <a:srcRect l="28750" t="57754" r="28961" b="6587"/>
          <a:stretch/>
        </p:blipFill>
        <p:spPr>
          <a:xfrm>
            <a:off x="548822" y="2133600"/>
            <a:ext cx="7733695" cy="4114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729555"/>
          </a:xfrm>
        </p:spPr>
        <p:txBody>
          <a:bodyPr/>
          <a:lstStyle/>
          <a:p>
            <a:r>
              <a:rPr lang="en-US" b="1" dirty="0" smtClean="0"/>
              <a:t>Use-case Estimation Example</a:t>
            </a:r>
            <a:endParaRPr lang="en-US" b="1" dirty="0"/>
          </a:p>
        </p:txBody>
      </p:sp>
      <p:sp>
        <p:nvSpPr>
          <p:cNvPr id="5" name="Content Placeholder 4"/>
          <p:cNvSpPr>
            <a:spLocks noGrp="1"/>
          </p:cNvSpPr>
          <p:nvPr>
            <p:ph idx="1"/>
          </p:nvPr>
        </p:nvSpPr>
        <p:spPr>
          <a:xfrm>
            <a:off x="248653" y="838200"/>
            <a:ext cx="8043333" cy="4344293"/>
          </a:xfrm>
        </p:spPr>
        <p:txBody>
          <a:bodyPr/>
          <a:lstStyle/>
          <a:p>
            <a:pPr marL="0" indent="0">
              <a:buNone/>
            </a:pPr>
            <a:r>
              <a:rPr lang="en-US" sz="3200" b="1" dirty="0" smtClean="0"/>
              <a:t>Environmental factors &amp; final estimate</a:t>
            </a:r>
            <a:r>
              <a:rPr lang="en-US" dirty="0" smtClean="0"/>
              <a:t>:</a:t>
            </a:r>
          </a:p>
          <a:p>
            <a:endParaRPr lang="en-US" dirty="0"/>
          </a:p>
        </p:txBody>
      </p:sp>
      <p:pic>
        <p:nvPicPr>
          <p:cNvPr id="8" name="Picture 7"/>
          <p:cNvPicPr>
            <a:picLocks noChangeAspect="1"/>
          </p:cNvPicPr>
          <p:nvPr/>
        </p:nvPicPr>
        <p:blipFill rotWithShape="1">
          <a:blip r:embed="rId3"/>
          <a:srcRect l="28750" t="37597" r="29167" b="31395"/>
          <a:stretch/>
        </p:blipFill>
        <p:spPr>
          <a:xfrm>
            <a:off x="0" y="1295400"/>
            <a:ext cx="9144000" cy="461664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52401"/>
            <a:ext cx="8043333" cy="762000"/>
          </a:xfrm>
        </p:spPr>
        <p:txBody>
          <a:bodyPr/>
          <a:lstStyle/>
          <a:p>
            <a:r>
              <a:rPr lang="en-US" dirty="0" smtClean="0"/>
              <a:t>Manpower Estimate</a:t>
            </a:r>
            <a:endParaRPr lang="en-US" dirty="0"/>
          </a:p>
        </p:txBody>
      </p:sp>
      <p:sp>
        <p:nvSpPr>
          <p:cNvPr id="3" name="Content Placeholder 2"/>
          <p:cNvSpPr>
            <a:spLocks noGrp="1"/>
          </p:cNvSpPr>
          <p:nvPr>
            <p:ph idx="1"/>
          </p:nvPr>
        </p:nvSpPr>
        <p:spPr>
          <a:xfrm>
            <a:off x="76200" y="914401"/>
            <a:ext cx="8915400" cy="5257799"/>
          </a:xfrm>
        </p:spPr>
        <p:txBody>
          <a:bodyPr/>
          <a:lstStyle/>
          <a:p>
            <a:pPr marL="0" indent="0">
              <a:buNone/>
            </a:pPr>
            <a:r>
              <a:rPr lang="en-US" sz="2800" b="1" dirty="0" smtClean="0"/>
              <a:t>Technical Complexity Factor (TCF)</a:t>
            </a:r>
          </a:p>
          <a:p>
            <a:pPr marL="0" indent="0">
              <a:buNone/>
            </a:pPr>
            <a:r>
              <a:rPr lang="en-US" sz="2800" b="1" dirty="0" smtClean="0"/>
              <a:t>TCF = .6 + (.01 * 15) = .75</a:t>
            </a:r>
          </a:p>
          <a:p>
            <a:pPr marL="0" indent="0">
              <a:buNone/>
            </a:pPr>
            <a:r>
              <a:rPr lang="en-US" sz="2800" b="1" dirty="0" smtClean="0"/>
              <a:t>Environmental </a:t>
            </a:r>
            <a:r>
              <a:rPr lang="en-US" sz="2800" b="1" dirty="0"/>
              <a:t>Factor </a:t>
            </a:r>
            <a:r>
              <a:rPr lang="en-US" sz="2800" b="1" dirty="0" smtClean="0"/>
              <a:t>(</a:t>
            </a:r>
            <a:r>
              <a:rPr lang="en-US" sz="2800" b="1" dirty="0"/>
              <a:t>E</a:t>
            </a:r>
            <a:r>
              <a:rPr lang="en-US" sz="2800" b="1" dirty="0" smtClean="0"/>
              <a:t>F</a:t>
            </a:r>
            <a:r>
              <a:rPr lang="en-US" sz="2800" b="1" dirty="0"/>
              <a:t>)</a:t>
            </a:r>
          </a:p>
          <a:p>
            <a:pPr marL="0" indent="0">
              <a:buNone/>
            </a:pPr>
            <a:r>
              <a:rPr lang="en-US" sz="2800" b="1" dirty="0"/>
              <a:t>E</a:t>
            </a:r>
            <a:r>
              <a:rPr lang="en-US" sz="2800" b="1" dirty="0" smtClean="0"/>
              <a:t>F </a:t>
            </a:r>
            <a:r>
              <a:rPr lang="en-US" sz="2800" b="1" dirty="0"/>
              <a:t>= </a:t>
            </a:r>
            <a:r>
              <a:rPr lang="en-US" sz="2800" b="1" dirty="0" smtClean="0"/>
              <a:t>1.4 </a:t>
            </a:r>
            <a:r>
              <a:rPr lang="en-US" sz="2800" b="1" dirty="0"/>
              <a:t>+ </a:t>
            </a:r>
            <a:r>
              <a:rPr lang="en-US" sz="2800" b="1" dirty="0" smtClean="0"/>
              <a:t>(-.03 </a:t>
            </a:r>
            <a:r>
              <a:rPr lang="en-US" sz="2800" b="1" dirty="0"/>
              <a:t>* </a:t>
            </a:r>
            <a:r>
              <a:rPr lang="en-US" sz="2800" b="1" dirty="0" smtClean="0"/>
              <a:t>25.5) </a:t>
            </a:r>
            <a:r>
              <a:rPr lang="en-US" sz="2800" b="1" dirty="0"/>
              <a:t>= </a:t>
            </a:r>
            <a:r>
              <a:rPr lang="en-US" sz="2800" b="1" dirty="0" smtClean="0"/>
              <a:t>.635</a:t>
            </a:r>
          </a:p>
          <a:p>
            <a:pPr marL="0" indent="0">
              <a:buNone/>
            </a:pPr>
            <a:r>
              <a:rPr lang="en-US" sz="2800" b="1" dirty="0" smtClean="0"/>
              <a:t>Person Hour Multiplier = PHM</a:t>
            </a:r>
          </a:p>
          <a:p>
            <a:pPr marL="0" indent="0">
              <a:buNone/>
            </a:pPr>
            <a:r>
              <a:rPr lang="en-US" sz="2800" b="1" dirty="0" smtClean="0"/>
              <a:t>Number of E1 through E6 &lt; 3 = 0 (A)</a:t>
            </a:r>
          </a:p>
          <a:p>
            <a:pPr marL="0" indent="0">
              <a:buNone/>
            </a:pPr>
            <a:r>
              <a:rPr lang="en-US" sz="2800" b="1" dirty="0" smtClean="0"/>
              <a:t>Number of E7 &amp; E8 &lt; 3 = 1 (B)</a:t>
            </a:r>
          </a:p>
          <a:p>
            <a:pPr marL="0" indent="0">
              <a:buNone/>
            </a:pPr>
            <a:r>
              <a:rPr lang="en-US" sz="2800" b="1" dirty="0"/>
              <a:t>Number of E7 &amp; E8 &gt;</a:t>
            </a:r>
            <a:r>
              <a:rPr lang="en-US" sz="2800" b="1" dirty="0" smtClean="0"/>
              <a:t> </a:t>
            </a:r>
            <a:r>
              <a:rPr lang="en-US" sz="2800" b="1" dirty="0"/>
              <a:t>3 = </a:t>
            </a:r>
            <a:r>
              <a:rPr lang="en-US" sz="2800" b="1" dirty="0" smtClean="0"/>
              <a:t>1 (C)</a:t>
            </a:r>
            <a:endParaRPr lang="en-US" sz="2800" b="1"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881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48822" y="108645"/>
            <a:ext cx="8043333" cy="729555"/>
          </a:xfrm>
        </p:spPr>
        <p:txBody>
          <a:bodyPr/>
          <a:lstStyle/>
          <a:p>
            <a:r>
              <a:rPr lang="en-US" sz="5400" b="1" dirty="0"/>
              <a:t>Business Value</a:t>
            </a:r>
          </a:p>
        </p:txBody>
      </p:sp>
      <p:sp>
        <p:nvSpPr>
          <p:cNvPr id="19459" name="Content Placeholder 2"/>
          <p:cNvSpPr>
            <a:spLocks noGrp="1"/>
          </p:cNvSpPr>
          <p:nvPr>
            <p:ph idx="1"/>
          </p:nvPr>
        </p:nvSpPr>
        <p:spPr>
          <a:xfrm>
            <a:off x="0" y="838200"/>
            <a:ext cx="9144000" cy="5334000"/>
          </a:xfrm>
        </p:spPr>
        <p:txBody>
          <a:bodyPr/>
          <a:lstStyle/>
          <a:p>
            <a:pPr marL="0" indent="0">
              <a:buNone/>
            </a:pPr>
            <a:r>
              <a:rPr lang="en-US" sz="4000" b="1" dirty="0"/>
              <a:t>Tangible Value</a:t>
            </a:r>
          </a:p>
          <a:p>
            <a:pPr lvl="1"/>
            <a:r>
              <a:rPr lang="en-US" sz="3600" dirty="0"/>
              <a:t>Can be quantified and measured</a:t>
            </a:r>
            <a:r>
              <a:rPr lang="en-US" sz="3600" dirty="0" smtClean="0"/>
              <a:t> directly</a:t>
            </a:r>
          </a:p>
          <a:p>
            <a:pPr lvl="1"/>
            <a:r>
              <a:rPr lang="en-US" sz="3600" dirty="0"/>
              <a:t>Example: 2 percent reduction in operating </a:t>
            </a:r>
            <a:r>
              <a:rPr lang="en-US" sz="3600" dirty="0" smtClean="0"/>
              <a:t>costs</a:t>
            </a:r>
          </a:p>
          <a:p>
            <a:pPr marL="348375" lvl="1" indent="0">
              <a:buNone/>
            </a:pPr>
            <a:r>
              <a:rPr lang="en-US" sz="4000" b="1" dirty="0" smtClean="0"/>
              <a:t>Intangible </a:t>
            </a:r>
            <a:r>
              <a:rPr lang="en-US" sz="4000" b="1" dirty="0"/>
              <a:t>Value</a:t>
            </a:r>
            <a:endParaRPr lang="en-US" sz="4000" b="1" dirty="0" smtClean="0"/>
          </a:p>
          <a:p>
            <a:pPr lvl="1"/>
            <a:r>
              <a:rPr lang="en-US" sz="3600" dirty="0" smtClean="0"/>
              <a:t>We know it will add value &amp; save time, </a:t>
            </a:r>
            <a:r>
              <a:rPr lang="en-US" sz="3600" dirty="0"/>
              <a:t>but</a:t>
            </a:r>
            <a:r>
              <a:rPr lang="en-US" sz="3600" dirty="0" smtClean="0"/>
              <a:t> we may not be able to quantify or measure its benefits</a:t>
            </a:r>
          </a:p>
          <a:p>
            <a:pPr lvl="1"/>
            <a:r>
              <a:rPr lang="en-US" sz="3600" dirty="0"/>
              <a:t>Example: improved customer service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919"/>
            <a:ext cx="8686800" cy="5955081"/>
          </a:xfrm>
        </p:spPr>
        <p:txBody>
          <a:bodyPr/>
          <a:lstStyle/>
          <a:p>
            <a:pPr marL="0" indent="0">
              <a:buNone/>
            </a:pPr>
            <a:r>
              <a:rPr lang="en-US" sz="2800" b="1" dirty="0" smtClean="0"/>
              <a:t>Unadjusted Actor Weight = ACW = 12</a:t>
            </a:r>
          </a:p>
          <a:p>
            <a:pPr marL="0" indent="0">
              <a:buNone/>
            </a:pPr>
            <a:r>
              <a:rPr lang="en-US" sz="2800" b="1" dirty="0" smtClean="0"/>
              <a:t>Unadjusted Use Case Weight = UUCW = 70</a:t>
            </a:r>
          </a:p>
          <a:p>
            <a:pPr marL="0" indent="0">
              <a:buNone/>
            </a:pPr>
            <a:r>
              <a:rPr lang="en-US" sz="2800" b="1" dirty="0" smtClean="0"/>
              <a:t>Unadjusted Use Case Points =  UUCP = UUCW + ACW = 82 </a:t>
            </a:r>
          </a:p>
          <a:p>
            <a:pPr marL="0" indent="0">
              <a:buNone/>
            </a:pPr>
            <a:r>
              <a:rPr lang="en-US" sz="2800" b="1" dirty="0" smtClean="0"/>
              <a:t>Adjusted Use Case Points = (UCP) =  UUCP x TCF x ECF</a:t>
            </a:r>
          </a:p>
          <a:p>
            <a:pPr marL="0" indent="0">
              <a:buNone/>
            </a:pPr>
            <a:r>
              <a:rPr lang="en-US" sz="2800" b="1" dirty="0"/>
              <a:t>Adjusted Use Case Points = (UCP) =  </a:t>
            </a:r>
            <a:r>
              <a:rPr lang="en-US" sz="2800" b="1" dirty="0" smtClean="0"/>
              <a:t>82 x .75  x .635 = 39.0525</a:t>
            </a:r>
          </a:p>
          <a:p>
            <a:pPr marL="0" indent="0">
              <a:buNone/>
            </a:pPr>
            <a:r>
              <a:rPr lang="en-US" sz="2800" b="1" dirty="0" smtClean="0"/>
              <a:t>Staffing = Person Hours = PHM (20) x UCP (39.0525)</a:t>
            </a:r>
          </a:p>
          <a:p>
            <a:pPr marL="0" indent="0">
              <a:buNone/>
            </a:pPr>
            <a:r>
              <a:rPr lang="en-US" sz="2800" b="1" dirty="0"/>
              <a:t>Staffing = Person Hours = </a:t>
            </a:r>
            <a:r>
              <a:rPr lang="en-US" sz="2800" b="1" dirty="0" smtClean="0"/>
              <a:t>781.05</a:t>
            </a:r>
            <a:endParaRPr lang="en-US" sz="2800" b="1"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488163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1262955"/>
          </a:xfrm>
        </p:spPr>
        <p:txBody>
          <a:bodyPr/>
          <a:lstStyle/>
          <a:p>
            <a:r>
              <a:rPr lang="en-US" b="1" dirty="0" smtClean="0"/>
              <a:t>Evolutionary</a:t>
            </a:r>
            <a:br>
              <a:rPr lang="en-US" b="1" dirty="0" smtClean="0"/>
            </a:br>
            <a:r>
              <a:rPr lang="en-US" b="1" dirty="0" smtClean="0"/>
              <a:t>Work Breakdown Structures</a:t>
            </a:r>
            <a:endParaRPr lang="en-US" b="1" dirty="0"/>
          </a:p>
        </p:txBody>
      </p:sp>
      <p:sp>
        <p:nvSpPr>
          <p:cNvPr id="3" name="Content Placeholder 2"/>
          <p:cNvSpPr>
            <a:spLocks noGrp="1"/>
          </p:cNvSpPr>
          <p:nvPr>
            <p:ph idx="1"/>
          </p:nvPr>
        </p:nvSpPr>
        <p:spPr>
          <a:xfrm>
            <a:off x="0" y="1143000"/>
            <a:ext cx="8686800" cy="5029199"/>
          </a:xfrm>
        </p:spPr>
        <p:txBody>
          <a:bodyPr/>
          <a:lstStyle/>
          <a:p>
            <a:r>
              <a:rPr lang="en-US" sz="2800" b="1" dirty="0" smtClean="0"/>
              <a:t>Organized in a standard manner across all projects</a:t>
            </a:r>
          </a:p>
          <a:p>
            <a:r>
              <a:rPr lang="en-US" sz="2800" b="1" dirty="0" smtClean="0"/>
              <a:t>Created in an incremental &amp; iterative manner</a:t>
            </a:r>
          </a:p>
          <a:p>
            <a:r>
              <a:rPr lang="en-US" sz="2800" b="1" dirty="0" smtClean="0"/>
              <a:t>Generality supports learning from past mistakes and successes</a:t>
            </a:r>
          </a:p>
          <a:p>
            <a:r>
              <a:rPr lang="en-US" sz="2800" b="1" dirty="0" smtClean="0"/>
              <a:t>Unified Process:</a:t>
            </a:r>
          </a:p>
          <a:p>
            <a:pPr lvl="1"/>
            <a:r>
              <a:rPr lang="en-US" sz="2400" b="1" dirty="0" smtClean="0"/>
              <a:t>Workflows are the major divisions</a:t>
            </a:r>
          </a:p>
          <a:p>
            <a:pPr lvl="1"/>
            <a:r>
              <a:rPr lang="en-US" sz="2400" b="1" dirty="0" smtClean="0"/>
              <a:t>Workflows are decomposed along the phases</a:t>
            </a:r>
          </a:p>
          <a:p>
            <a:pPr lvl="1"/>
            <a:r>
              <a:rPr lang="en-US" sz="2400" b="1" dirty="0" smtClean="0"/>
              <a:t>Phases are decomposed along the required tasks</a:t>
            </a:r>
          </a:p>
          <a:p>
            <a:pPr lvl="1"/>
            <a:r>
              <a:rPr lang="en-US" sz="2400" b="1" dirty="0" smtClean="0"/>
              <a:t>Tasks are added as each iteration is completed </a:t>
            </a:r>
            <a:endParaRPr lang="en-US" sz="24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48822" y="44477"/>
            <a:ext cx="8043333" cy="869924"/>
          </a:xfrm>
        </p:spPr>
        <p:txBody>
          <a:bodyPr/>
          <a:lstStyle/>
          <a:p>
            <a:r>
              <a:rPr lang="en-US" sz="5400" b="1" dirty="0"/>
              <a:t>Feasibility Analysis</a:t>
            </a:r>
          </a:p>
        </p:txBody>
      </p:sp>
      <p:sp>
        <p:nvSpPr>
          <p:cNvPr id="22531" name="Content Placeholder 2"/>
          <p:cNvSpPr>
            <a:spLocks noGrp="1"/>
          </p:cNvSpPr>
          <p:nvPr>
            <p:ph idx="1"/>
          </p:nvPr>
        </p:nvSpPr>
        <p:spPr>
          <a:xfrm>
            <a:off x="0" y="838200"/>
            <a:ext cx="8915400" cy="5410200"/>
          </a:xfrm>
        </p:spPr>
        <p:txBody>
          <a:bodyPr>
            <a:noAutofit/>
          </a:bodyPr>
          <a:lstStyle/>
          <a:p>
            <a:r>
              <a:rPr lang="en-US" sz="3600" b="1" dirty="0" smtClean="0"/>
              <a:t>Is this project feasible?</a:t>
            </a:r>
          </a:p>
          <a:p>
            <a:pPr lvl="1"/>
            <a:r>
              <a:rPr lang="en-US" sz="3200" b="1" dirty="0" smtClean="0"/>
              <a:t>What are the risks?</a:t>
            </a:r>
          </a:p>
          <a:p>
            <a:pPr lvl="1"/>
            <a:r>
              <a:rPr lang="en-US" sz="3200" b="1" dirty="0" smtClean="0"/>
              <a:t>Can these risks be overcome?</a:t>
            </a:r>
          </a:p>
          <a:p>
            <a:r>
              <a:rPr lang="en-US" sz="3600" b="1" dirty="0" smtClean="0"/>
              <a:t>Major </a:t>
            </a:r>
            <a:r>
              <a:rPr lang="en-US" sz="3600" b="1" dirty="0"/>
              <a:t>components:</a:t>
            </a:r>
          </a:p>
          <a:p>
            <a:pPr lvl="1"/>
            <a:r>
              <a:rPr lang="en-US" sz="3200" b="1" dirty="0"/>
              <a:t>Technical </a:t>
            </a:r>
            <a:r>
              <a:rPr lang="en-US" sz="3200" b="1" dirty="0" smtClean="0"/>
              <a:t>feasibility (Can we build it?)</a:t>
            </a:r>
            <a:endParaRPr lang="en-US" sz="3200" b="1" dirty="0"/>
          </a:p>
          <a:p>
            <a:pPr lvl="1"/>
            <a:r>
              <a:rPr lang="en-US" sz="3200" b="1" dirty="0"/>
              <a:t>Economic </a:t>
            </a:r>
            <a:r>
              <a:rPr lang="en-US" sz="3200" b="1" dirty="0" smtClean="0"/>
              <a:t>feasibility (Should we build it?)</a:t>
            </a:r>
            <a:endParaRPr lang="en-US" sz="3200" b="1" dirty="0"/>
          </a:p>
          <a:p>
            <a:pPr lvl="1"/>
            <a:r>
              <a:rPr lang="en-US" sz="3200" b="1" dirty="0"/>
              <a:t>Organizational </a:t>
            </a:r>
            <a:r>
              <a:rPr lang="en-US" sz="3200" b="1" dirty="0" smtClean="0"/>
              <a:t>feasibility (Will they use it?)</a:t>
            </a:r>
            <a:endParaRPr lang="en-US" sz="3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48822" y="108645"/>
            <a:ext cx="8043333" cy="805755"/>
          </a:xfrm>
        </p:spPr>
        <p:txBody>
          <a:bodyPr/>
          <a:lstStyle/>
          <a:p>
            <a:r>
              <a:rPr lang="en-US" sz="5400" b="1" dirty="0"/>
              <a:t>Technical Feasibility</a:t>
            </a:r>
          </a:p>
        </p:txBody>
      </p:sp>
      <p:sp>
        <p:nvSpPr>
          <p:cNvPr id="23555" name="Content Placeholder 2"/>
          <p:cNvSpPr>
            <a:spLocks noGrp="1"/>
          </p:cNvSpPr>
          <p:nvPr>
            <p:ph idx="1"/>
          </p:nvPr>
        </p:nvSpPr>
        <p:spPr>
          <a:xfrm>
            <a:off x="0" y="762000"/>
            <a:ext cx="9144000" cy="5562600"/>
          </a:xfrm>
        </p:spPr>
        <p:txBody>
          <a:bodyPr>
            <a:noAutofit/>
          </a:bodyPr>
          <a:lstStyle/>
          <a:p>
            <a:r>
              <a:rPr lang="en-US" sz="4000" dirty="0" smtClean="0"/>
              <a:t>Identify risks in the following areas:</a:t>
            </a:r>
          </a:p>
          <a:p>
            <a:pPr lvl="1"/>
            <a:r>
              <a:rPr lang="en-US" sz="3600" dirty="0" smtClean="0"/>
              <a:t>The functional area: Are analysts familiar with this portion of the business?</a:t>
            </a:r>
            <a:endParaRPr lang="en-US" sz="2800" dirty="0" smtClean="0"/>
          </a:p>
          <a:p>
            <a:pPr lvl="1"/>
            <a:r>
              <a:rPr lang="en-US" sz="3600" dirty="0" smtClean="0"/>
              <a:t>The technology: Less </a:t>
            </a:r>
            <a:r>
              <a:rPr lang="en-US" sz="3600" dirty="0"/>
              <a:t>familiarity generates more risk</a:t>
            </a:r>
          </a:p>
          <a:p>
            <a:pPr lvl="1"/>
            <a:r>
              <a:rPr lang="en-US" sz="3600" dirty="0"/>
              <a:t>Project </a:t>
            </a:r>
            <a:r>
              <a:rPr lang="en-US" sz="3600" dirty="0" smtClean="0"/>
              <a:t>size: Large </a:t>
            </a:r>
            <a:r>
              <a:rPr lang="en-US" sz="3600" dirty="0"/>
              <a:t>projects have more risk</a:t>
            </a:r>
          </a:p>
          <a:p>
            <a:pPr lvl="1"/>
            <a:r>
              <a:rPr lang="en-US" sz="3600" dirty="0" smtClean="0"/>
              <a:t>Compatibility: Difficult </a:t>
            </a:r>
            <a:r>
              <a:rPr lang="en-US" sz="3600" dirty="0"/>
              <a:t>integration increases the risk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48822" y="108645"/>
            <a:ext cx="8043333" cy="881955"/>
          </a:xfrm>
        </p:spPr>
        <p:txBody>
          <a:bodyPr/>
          <a:lstStyle/>
          <a:p>
            <a:r>
              <a:rPr lang="en-US" sz="5400" b="1" dirty="0"/>
              <a:t>Organizational Feasibility</a:t>
            </a:r>
          </a:p>
        </p:txBody>
      </p:sp>
      <p:sp>
        <p:nvSpPr>
          <p:cNvPr id="28675" name="Content Placeholder 2"/>
          <p:cNvSpPr>
            <a:spLocks noGrp="1"/>
          </p:cNvSpPr>
          <p:nvPr>
            <p:ph idx="1"/>
          </p:nvPr>
        </p:nvSpPr>
        <p:spPr>
          <a:xfrm>
            <a:off x="76200" y="838200"/>
            <a:ext cx="8839200" cy="5333999"/>
          </a:xfrm>
        </p:spPr>
        <p:txBody>
          <a:bodyPr/>
          <a:lstStyle/>
          <a:p>
            <a:r>
              <a:rPr lang="en-US" sz="3600" b="1" dirty="0" smtClean="0"/>
              <a:t>Will the users accept the system?</a:t>
            </a:r>
          </a:p>
          <a:p>
            <a:r>
              <a:rPr lang="en-US" sz="3600" b="1" dirty="0" smtClean="0"/>
              <a:t>Is the project strategically aligned with the business?</a:t>
            </a:r>
          </a:p>
          <a:p>
            <a:r>
              <a:rPr lang="en-US" sz="3600" b="1" dirty="0" smtClean="0"/>
              <a:t>Conduct a stakeholder analysis</a:t>
            </a:r>
            <a:endParaRPr lang="en-US" sz="3600" b="1" dirty="0"/>
          </a:p>
          <a:p>
            <a:pPr lvl="1"/>
            <a:r>
              <a:rPr lang="en-US" sz="3200" b="1" dirty="0"/>
              <a:t>Project champion(s)</a:t>
            </a:r>
          </a:p>
          <a:p>
            <a:pPr lvl="1"/>
            <a:r>
              <a:rPr lang="en-US" sz="3200" b="1" dirty="0" smtClean="0"/>
              <a:t>Organizational management</a:t>
            </a:r>
            <a:endParaRPr lang="en-US" sz="3200" b="1" dirty="0"/>
          </a:p>
          <a:p>
            <a:pPr lvl="1"/>
            <a:r>
              <a:rPr lang="en-US" sz="3200" b="1" dirty="0" smtClean="0"/>
              <a:t>System users</a:t>
            </a:r>
            <a:endParaRPr lang="en-US" sz="3200" b="1" dirty="0"/>
          </a:p>
          <a:p>
            <a:pPr lvl="1"/>
            <a:r>
              <a:rPr lang="en-US" sz="3200" b="1" dirty="0" smtClean="0"/>
              <a:t>Others</a:t>
            </a:r>
            <a:endParaRPr lang="en-US" sz="32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lvl="0" indent="0" algn="ctr">
              <a:buNone/>
            </a:pPr>
            <a:endParaRPr lang="en-US" sz="6600" b="1" dirty="0" smtClean="0"/>
          </a:p>
          <a:p>
            <a:pPr marL="0" lvl="0" indent="0" algn="ctr">
              <a:buNone/>
            </a:pPr>
            <a:r>
              <a:rPr lang="en-US" sz="6600" b="1" dirty="0" smtClean="0"/>
              <a:t>What </a:t>
            </a:r>
            <a:r>
              <a:rPr lang="en-US" sz="6600" b="1" dirty="0"/>
              <a:t>is the purposes of the feasibility </a:t>
            </a:r>
            <a:r>
              <a:rPr lang="en-US" sz="6600" b="1" dirty="0" smtClean="0"/>
              <a:t>analysis? </a:t>
            </a:r>
            <a:endParaRPr lang="en-US" sz="6600" dirty="0"/>
          </a:p>
        </p:txBody>
      </p:sp>
    </p:spTree>
    <p:extLst>
      <p:ext uri="{BB962C8B-B14F-4D97-AF65-F5344CB8AC3E}">
        <p14:creationId xmlns:p14="http://schemas.microsoft.com/office/powerpoint/2010/main" val="287168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r>
              <a:rPr lang="en-US" sz="3600" dirty="0"/>
              <a:t>	</a:t>
            </a:r>
            <a:r>
              <a:rPr lang="en-US" sz="3600" b="1" dirty="0"/>
              <a:t>_____ is the process of examining the technical, economic, and organizational pros and cons of developing a new system.</a:t>
            </a:r>
          </a:p>
          <a:p>
            <a:pPr marL="0" indent="0">
              <a:buNone/>
            </a:pPr>
            <a:r>
              <a:rPr lang="en-US" sz="3600" b="1" dirty="0" smtClean="0"/>
              <a:t>	a. Committee </a:t>
            </a:r>
            <a:r>
              <a:rPr lang="en-US" sz="3600" b="1" dirty="0"/>
              <a:t>approval</a:t>
            </a:r>
          </a:p>
          <a:p>
            <a:pPr marL="0" indent="0">
              <a:buNone/>
            </a:pPr>
            <a:r>
              <a:rPr lang="en-US" sz="3600" b="1" dirty="0" smtClean="0"/>
              <a:t>	b. Feasibility </a:t>
            </a:r>
            <a:r>
              <a:rPr lang="en-US" sz="3600" b="1" dirty="0"/>
              <a:t>analysis </a:t>
            </a:r>
          </a:p>
          <a:p>
            <a:pPr marL="0" indent="0">
              <a:buNone/>
            </a:pPr>
            <a:r>
              <a:rPr lang="en-US" sz="3600" b="1" dirty="0" smtClean="0"/>
              <a:t>	c. Functionality </a:t>
            </a:r>
            <a:r>
              <a:rPr lang="en-US" sz="3600" b="1" dirty="0"/>
              <a:t>determination</a:t>
            </a:r>
          </a:p>
          <a:p>
            <a:pPr marL="0" indent="0">
              <a:buNone/>
            </a:pPr>
            <a:r>
              <a:rPr lang="en-US" sz="3600" b="1" dirty="0" smtClean="0"/>
              <a:t>	d. Risk </a:t>
            </a:r>
            <a:r>
              <a:rPr lang="en-US" sz="3600" b="1" dirty="0"/>
              <a:t>analysis</a:t>
            </a:r>
          </a:p>
          <a:p>
            <a:pPr marL="0" indent="0">
              <a:buNone/>
            </a:pPr>
            <a:r>
              <a:rPr lang="en-US" sz="3600" b="1" dirty="0" smtClean="0"/>
              <a:t>	e. System </a:t>
            </a:r>
            <a:r>
              <a:rPr lang="en-US" sz="3600" b="1" dirty="0"/>
              <a:t>request</a:t>
            </a:r>
          </a:p>
          <a:p>
            <a:pPr marL="0" indent="0">
              <a:buNone/>
            </a:pPr>
            <a:endParaRPr lang="en-US" sz="3600"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448595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448800" cy="5944197"/>
          </a:xfrm>
        </p:spPr>
        <p:txBody>
          <a:bodyPr/>
          <a:lstStyle/>
          <a:p>
            <a:pPr marL="0" indent="0">
              <a:buNone/>
            </a:pPr>
            <a:r>
              <a:rPr lang="en-US" sz="3600" b="1" dirty="0"/>
              <a:t>Which of the following factors could be included in a technical risk assessment?</a:t>
            </a:r>
          </a:p>
          <a:p>
            <a:pPr marL="0" indent="0">
              <a:spcBef>
                <a:spcPts val="0"/>
              </a:spcBef>
              <a:buNone/>
            </a:pPr>
            <a:r>
              <a:rPr lang="en-US" sz="3600" b="1" dirty="0" smtClean="0"/>
              <a:t>	</a:t>
            </a:r>
            <a:r>
              <a:rPr lang="en-US" sz="4000" b="1" dirty="0" smtClean="0"/>
              <a:t>a. Cost </a:t>
            </a:r>
            <a:r>
              <a:rPr lang="en-US" sz="4000" b="1" dirty="0"/>
              <a:t>of a new Web server</a:t>
            </a:r>
          </a:p>
          <a:p>
            <a:pPr marL="0" indent="0">
              <a:spcBef>
                <a:spcPts val="0"/>
              </a:spcBef>
              <a:buNone/>
            </a:pPr>
            <a:r>
              <a:rPr lang="en-US" sz="4000" b="1" dirty="0" smtClean="0"/>
              <a:t>	b. Cost </a:t>
            </a:r>
            <a:r>
              <a:rPr lang="en-US" sz="4000" b="1" dirty="0"/>
              <a:t>of hiring a Webmaster</a:t>
            </a:r>
          </a:p>
          <a:p>
            <a:pPr marL="0" indent="0">
              <a:spcBef>
                <a:spcPts val="0"/>
              </a:spcBef>
              <a:buNone/>
            </a:pPr>
            <a:r>
              <a:rPr lang="en-US" sz="4000" b="1" dirty="0" smtClean="0"/>
              <a:t>	c. No </a:t>
            </a:r>
            <a:r>
              <a:rPr lang="en-US" sz="4000" b="1" dirty="0"/>
              <a:t>previous experience with Java </a:t>
            </a:r>
            <a:endParaRPr lang="en-US" sz="4000" b="1" dirty="0" smtClean="0"/>
          </a:p>
          <a:p>
            <a:pPr marL="0" indent="0">
              <a:spcBef>
                <a:spcPts val="0"/>
              </a:spcBef>
              <a:buNone/>
            </a:pPr>
            <a:r>
              <a:rPr lang="en-US" sz="4000" b="1" dirty="0"/>
              <a:t> </a:t>
            </a:r>
            <a:r>
              <a:rPr lang="en-US" sz="4000" b="1" dirty="0" smtClean="0"/>
              <a:t>           within the </a:t>
            </a:r>
            <a:r>
              <a:rPr lang="en-US" sz="4000" b="1" dirty="0"/>
              <a:t>IS department</a:t>
            </a:r>
          </a:p>
          <a:p>
            <a:pPr marL="0" indent="0">
              <a:spcBef>
                <a:spcPts val="0"/>
              </a:spcBef>
              <a:buNone/>
            </a:pPr>
            <a:r>
              <a:rPr lang="en-US" sz="4000" b="1" dirty="0" smtClean="0"/>
              <a:t>	d. Some </a:t>
            </a:r>
            <a:r>
              <a:rPr lang="en-US" sz="4000" b="1" dirty="0"/>
              <a:t>fear of job loss among order </a:t>
            </a:r>
            <a:endParaRPr lang="en-US" sz="4000" b="1" dirty="0" smtClean="0"/>
          </a:p>
          <a:p>
            <a:pPr marL="0" indent="0">
              <a:spcBef>
                <a:spcPts val="0"/>
              </a:spcBef>
              <a:buNone/>
            </a:pPr>
            <a:r>
              <a:rPr lang="en-US" sz="4000" b="1" dirty="0"/>
              <a:t> </a:t>
            </a:r>
            <a:r>
              <a:rPr lang="en-US" sz="4000" b="1" dirty="0" smtClean="0"/>
              <a:t>            entry department personnel</a:t>
            </a:r>
            <a:endParaRPr lang="en-US" sz="4000" b="1" dirty="0"/>
          </a:p>
          <a:p>
            <a:pPr marL="0" indent="0">
              <a:spcBef>
                <a:spcPts val="0"/>
              </a:spcBef>
              <a:buNone/>
            </a:pPr>
            <a:r>
              <a:rPr lang="en-US" sz="4000" b="1" dirty="0" smtClean="0"/>
              <a:t>	e. all </a:t>
            </a:r>
            <a:r>
              <a:rPr lang="en-US" sz="4000" b="1" dirty="0"/>
              <a:t>of these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845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096000"/>
          </a:xfrm>
        </p:spPr>
        <p:txBody>
          <a:bodyPr/>
          <a:lstStyle/>
          <a:p>
            <a:pPr marL="0" indent="0">
              <a:buNone/>
            </a:pPr>
            <a:r>
              <a:rPr lang="en-US" sz="3200" b="1" dirty="0"/>
              <a:t>Traditional Work Breakdown Structures tend to</a:t>
            </a:r>
          </a:p>
          <a:p>
            <a:pPr marL="0" indent="0">
              <a:spcBef>
                <a:spcPts val="0"/>
              </a:spcBef>
              <a:buNone/>
            </a:pPr>
            <a:r>
              <a:rPr lang="en-US" sz="3200" b="1" dirty="0" smtClean="0"/>
              <a:t>	a. focus </a:t>
            </a:r>
            <a:r>
              <a:rPr lang="en-US" sz="3200" b="1" dirty="0"/>
              <a:t>on the design of the system as </a:t>
            </a:r>
            <a:r>
              <a:rPr lang="en-US" sz="3200" b="1" dirty="0" smtClean="0"/>
              <a:t>oppose</a:t>
            </a:r>
          </a:p>
          <a:p>
            <a:pPr marL="0" indent="0">
              <a:spcBef>
                <a:spcPts val="0"/>
              </a:spcBef>
              <a:buNone/>
            </a:pPr>
            <a:r>
              <a:rPr lang="en-US" sz="3200" b="1" dirty="0"/>
              <a:t> </a:t>
            </a:r>
            <a:r>
              <a:rPr lang="en-US" sz="3200" b="1" dirty="0" smtClean="0"/>
              <a:t>         to </a:t>
            </a:r>
            <a:r>
              <a:rPr lang="en-US" sz="3200" b="1" dirty="0"/>
              <a:t>the </a:t>
            </a:r>
            <a:r>
              <a:rPr lang="en-US" sz="3200" b="1" dirty="0" smtClean="0"/>
              <a:t>needs </a:t>
            </a:r>
            <a:r>
              <a:rPr lang="en-US" sz="3200" b="1" dirty="0"/>
              <a:t>of the current phase and </a:t>
            </a:r>
            <a:endParaRPr lang="en-US" sz="3200" b="1" dirty="0" smtClean="0"/>
          </a:p>
          <a:p>
            <a:pPr marL="0" indent="0">
              <a:spcBef>
                <a:spcPts val="0"/>
              </a:spcBef>
              <a:buNone/>
            </a:pPr>
            <a:r>
              <a:rPr lang="en-US" sz="3200" b="1" dirty="0"/>
              <a:t> </a:t>
            </a:r>
            <a:r>
              <a:rPr lang="en-US" sz="3200" b="1" dirty="0" smtClean="0"/>
              <a:t>         iteration</a:t>
            </a:r>
            <a:endParaRPr lang="en-US" sz="3200" b="1" dirty="0"/>
          </a:p>
          <a:p>
            <a:pPr marL="0" indent="0">
              <a:spcBef>
                <a:spcPts val="0"/>
              </a:spcBef>
              <a:buNone/>
            </a:pPr>
            <a:r>
              <a:rPr lang="en-US" sz="3200" b="1" dirty="0" smtClean="0"/>
              <a:t>	b. force </a:t>
            </a:r>
            <a:r>
              <a:rPr lang="en-US" sz="3200" b="1" dirty="0"/>
              <a:t>too many levels of detail early on </a:t>
            </a:r>
            <a:r>
              <a:rPr lang="en-US" sz="3200" b="1" dirty="0" smtClean="0"/>
              <a:t>for</a:t>
            </a:r>
          </a:p>
          <a:p>
            <a:pPr marL="0" indent="0">
              <a:spcBef>
                <a:spcPts val="0"/>
              </a:spcBef>
              <a:buNone/>
            </a:pPr>
            <a:r>
              <a:rPr lang="en-US" sz="3200" b="1" dirty="0"/>
              <a:t> </a:t>
            </a:r>
            <a:r>
              <a:rPr lang="en-US" sz="3200" b="1" dirty="0" smtClean="0"/>
              <a:t>           large project </a:t>
            </a:r>
            <a:r>
              <a:rPr lang="en-US" sz="3200" b="1" dirty="0"/>
              <a:t>and they tend to allow too </a:t>
            </a:r>
            <a:r>
              <a:rPr lang="en-US" sz="3200" b="1" dirty="0" smtClean="0"/>
              <a:t>few</a:t>
            </a:r>
          </a:p>
          <a:p>
            <a:pPr marL="0" indent="0">
              <a:spcBef>
                <a:spcPts val="0"/>
              </a:spcBef>
              <a:buNone/>
            </a:pPr>
            <a:r>
              <a:rPr lang="en-US" sz="3200" b="1" dirty="0"/>
              <a:t> </a:t>
            </a:r>
            <a:r>
              <a:rPr lang="en-US" sz="3200" b="1" dirty="0" smtClean="0"/>
              <a:t>           </a:t>
            </a:r>
            <a:r>
              <a:rPr lang="en-US" sz="3200" b="1" dirty="0"/>
              <a:t>level of detail </a:t>
            </a:r>
            <a:r>
              <a:rPr lang="en-US" sz="3200" b="1" dirty="0" smtClean="0"/>
              <a:t>	for </a:t>
            </a:r>
            <a:r>
              <a:rPr lang="en-US" sz="3200" b="1" dirty="0"/>
              <a:t>small projects</a:t>
            </a:r>
          </a:p>
          <a:p>
            <a:pPr marL="0" indent="0">
              <a:spcBef>
                <a:spcPts val="0"/>
              </a:spcBef>
              <a:buNone/>
            </a:pPr>
            <a:r>
              <a:rPr lang="en-US" sz="3200" b="1" dirty="0" smtClean="0"/>
              <a:t>	c. be </a:t>
            </a:r>
            <a:r>
              <a:rPr lang="en-US" sz="3200" b="1" dirty="0"/>
              <a:t>too specific for the project and difficult </a:t>
            </a:r>
            <a:endParaRPr lang="en-US" sz="3200" b="1" dirty="0" smtClean="0"/>
          </a:p>
          <a:p>
            <a:pPr marL="0" indent="0">
              <a:spcBef>
                <a:spcPts val="0"/>
              </a:spcBef>
              <a:buNone/>
            </a:pPr>
            <a:r>
              <a:rPr lang="en-US" sz="3200" b="1" dirty="0"/>
              <a:t> </a:t>
            </a:r>
            <a:r>
              <a:rPr lang="en-US" sz="3200" b="1" dirty="0" smtClean="0"/>
              <a:t>            to 	compare </a:t>
            </a:r>
            <a:r>
              <a:rPr lang="en-US" sz="3200" b="1" dirty="0"/>
              <a:t>across projects</a:t>
            </a:r>
          </a:p>
          <a:p>
            <a:pPr marL="0" indent="0">
              <a:spcBef>
                <a:spcPts val="0"/>
              </a:spcBef>
              <a:buNone/>
            </a:pPr>
            <a:r>
              <a:rPr lang="en-US" sz="3200" b="1" dirty="0" smtClean="0"/>
              <a:t>	d. all </a:t>
            </a:r>
            <a:r>
              <a:rPr lang="en-US" sz="3200" b="1" dirty="0"/>
              <a:t>of these</a:t>
            </a:r>
          </a:p>
          <a:p>
            <a:pPr marL="0" indent="0">
              <a:spcBef>
                <a:spcPts val="0"/>
              </a:spcBef>
              <a:buNone/>
            </a:pPr>
            <a:r>
              <a:rPr lang="en-US" sz="3200" b="1" dirty="0" smtClean="0"/>
              <a:t>	e. none </a:t>
            </a:r>
            <a:r>
              <a:rPr lang="en-US" sz="3200" b="1" dirty="0"/>
              <a:t>of these</a:t>
            </a:r>
          </a:p>
          <a:p>
            <a:pPr marL="0" indent="0">
              <a:buNone/>
            </a:pPr>
            <a:endParaRPr lang="en-US" dirty="0"/>
          </a:p>
        </p:txBody>
      </p:sp>
    </p:spTree>
    <p:extLst>
      <p:ext uri="{BB962C8B-B14F-4D97-AF65-F5344CB8AC3E}">
        <p14:creationId xmlns:p14="http://schemas.microsoft.com/office/powerpoint/2010/main" val="21984055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r>
              <a:rPr lang="en-US" sz="4800" b="1" dirty="0" smtClean="0"/>
              <a:t>Creating </a:t>
            </a:r>
            <a:r>
              <a:rPr lang="en-US" sz="4800" b="1" dirty="0"/>
              <a:t>a work plan requires three steps: identify the tasks that need to be accomplished, estimate the time that it will take to complete the tasks, and record the task completion time in a Gantt Chart. </a:t>
            </a:r>
            <a:r>
              <a:rPr lang="en-US" sz="4800" b="1" dirty="0" smtClean="0"/>
              <a:t>T / F</a:t>
            </a:r>
            <a:endParaRPr lang="en-US" sz="4800" b="1" dirty="0"/>
          </a:p>
          <a:p>
            <a:pPr marL="0" indent="0">
              <a:buNone/>
            </a:pPr>
            <a:endParaRPr lang="en-US" sz="4400" dirty="0"/>
          </a:p>
        </p:txBody>
      </p:sp>
    </p:spTree>
    <p:extLst>
      <p:ext uri="{BB962C8B-B14F-4D97-AF65-F5344CB8AC3E}">
        <p14:creationId xmlns:p14="http://schemas.microsoft.com/office/powerpoint/2010/main" val="39398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577155"/>
          </a:xfrm>
        </p:spPr>
        <p:txBody>
          <a:bodyPr/>
          <a:lstStyle/>
          <a:p>
            <a:r>
              <a:rPr lang="en-US" sz="4800" b="1" dirty="0" smtClean="0"/>
              <a:t>The System Request</a:t>
            </a:r>
            <a:endParaRPr lang="en-US" sz="4800" b="1" dirty="0"/>
          </a:p>
        </p:txBody>
      </p:sp>
      <p:sp>
        <p:nvSpPr>
          <p:cNvPr id="3" name="Content Placeholder 2"/>
          <p:cNvSpPr>
            <a:spLocks noGrp="1"/>
          </p:cNvSpPr>
          <p:nvPr>
            <p:ph idx="1"/>
          </p:nvPr>
        </p:nvSpPr>
        <p:spPr>
          <a:xfrm>
            <a:off x="0" y="609600"/>
            <a:ext cx="8991600" cy="5638800"/>
          </a:xfrm>
        </p:spPr>
        <p:txBody>
          <a:bodyPr/>
          <a:lstStyle/>
          <a:p>
            <a:r>
              <a:rPr lang="en-US" sz="3600" dirty="0" smtClean="0"/>
              <a:t>A document that describes the reasons for and the value added from building a new system</a:t>
            </a:r>
          </a:p>
          <a:p>
            <a:pPr>
              <a:spcBef>
                <a:spcPts val="600"/>
              </a:spcBef>
            </a:pPr>
            <a:r>
              <a:rPr lang="en-US" sz="3600" dirty="0" smtClean="0"/>
              <a:t>Contains 5 elements:</a:t>
            </a:r>
          </a:p>
          <a:p>
            <a:pPr lvl="1" fontAlgn="auto">
              <a:spcAft>
                <a:spcPts val="0"/>
              </a:spcAft>
              <a:buFont typeface="Arial" pitchFamily="34" charset="0"/>
              <a:buChar char="•"/>
              <a:defRPr/>
            </a:pPr>
            <a:r>
              <a:rPr lang="en-US" sz="3200" dirty="0" smtClean="0"/>
              <a:t>Project sponsor: the primary point of contact for the project</a:t>
            </a:r>
          </a:p>
          <a:p>
            <a:pPr lvl="1" fontAlgn="auto">
              <a:spcAft>
                <a:spcPts val="0"/>
              </a:spcAft>
              <a:buFont typeface="Arial" pitchFamily="34" charset="0"/>
              <a:buChar char="•"/>
              <a:defRPr/>
            </a:pPr>
            <a:r>
              <a:rPr lang="en-US" sz="3200" dirty="0" smtClean="0"/>
              <a:t>Business need: the reason prompting the project</a:t>
            </a:r>
          </a:p>
          <a:p>
            <a:pPr lvl="1" fontAlgn="auto">
              <a:spcAft>
                <a:spcPts val="0"/>
              </a:spcAft>
              <a:buFont typeface="Arial" pitchFamily="34" charset="0"/>
              <a:buChar char="•"/>
              <a:defRPr/>
            </a:pPr>
            <a:r>
              <a:rPr lang="en-US" sz="3200" dirty="0" smtClean="0"/>
              <a:t>Business requirements: what the system will do</a:t>
            </a:r>
          </a:p>
          <a:p>
            <a:pPr lvl="1" fontAlgn="auto">
              <a:spcAft>
                <a:spcPts val="0"/>
              </a:spcAft>
              <a:buFont typeface="Arial" pitchFamily="34" charset="0"/>
              <a:buChar char="•"/>
              <a:defRPr/>
            </a:pPr>
            <a:r>
              <a:rPr lang="en-US" sz="3200" dirty="0" smtClean="0"/>
              <a:t>Business value: how will the organization benefit</a:t>
            </a:r>
            <a:r>
              <a:rPr lang="en-US" sz="2400" dirty="0" smtClean="0"/>
              <a:t> </a:t>
            </a:r>
            <a:r>
              <a:rPr lang="en-US" sz="3200" dirty="0" smtClean="0"/>
              <a:t>from the project</a:t>
            </a:r>
          </a:p>
          <a:p>
            <a:pPr lvl="1" fontAlgn="auto">
              <a:spcAft>
                <a:spcPts val="0"/>
              </a:spcAft>
              <a:buFont typeface="Arial" pitchFamily="34" charset="0"/>
              <a:buChar char="•"/>
              <a:defRPr/>
            </a:pPr>
            <a:r>
              <a:rPr lang="en-US" sz="2800" dirty="0" smtClean="0"/>
              <a:t>Special issues: Anything else that should be considered</a:t>
            </a:r>
          </a:p>
          <a:p>
            <a:pPr lvl="2"/>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a:buNone/>
            </a:pPr>
            <a:r>
              <a:rPr lang="en-US" altLang="en-US" sz="6600" b="1" dirty="0"/>
              <a:t>What is a work breakdown structure? </a:t>
            </a:r>
            <a:endParaRPr lang="en-US" altLang="en-US" sz="6600" b="1" dirty="0" smtClean="0"/>
          </a:p>
          <a:p>
            <a:pPr>
              <a:buNone/>
            </a:pPr>
            <a:r>
              <a:rPr lang="en-US" altLang="en-US" sz="6600" b="1" dirty="0" smtClean="0"/>
              <a:t>Why </a:t>
            </a:r>
            <a:r>
              <a:rPr lang="en-US" altLang="en-US" sz="6600" b="1" dirty="0"/>
              <a:t>is it important to project planning?</a:t>
            </a:r>
            <a:endParaRPr lang="en-US" altLang="en-US" sz="4800" b="1" dirty="0"/>
          </a:p>
        </p:txBody>
      </p:sp>
    </p:spTree>
    <p:extLst>
      <p:ext uri="{BB962C8B-B14F-4D97-AF65-F5344CB8AC3E}">
        <p14:creationId xmlns:p14="http://schemas.microsoft.com/office/powerpoint/2010/main" val="25639471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altLang="en-US" sz="5400" b="1" dirty="0" smtClean="0"/>
              <a:t>When </a:t>
            </a:r>
            <a:r>
              <a:rPr lang="en-US" altLang="en-US" sz="5400" b="1" dirty="0"/>
              <a:t>performing </a:t>
            </a:r>
            <a:r>
              <a:rPr lang="en-US" altLang="en-US" sz="5400" b="1" dirty="0" smtClean="0"/>
              <a:t>an operational feasibility </a:t>
            </a:r>
            <a:r>
              <a:rPr lang="en-US" altLang="en-US" sz="5400" b="1" dirty="0"/>
              <a:t>analysis, list the three goals that help measure the </a:t>
            </a:r>
            <a:r>
              <a:rPr lang="en-US" altLang="en-US" sz="5400" b="1" dirty="0" smtClean="0"/>
              <a:t>desirable useable) </a:t>
            </a:r>
            <a:r>
              <a:rPr lang="en-US" altLang="en-US" sz="5400" b="1" dirty="0"/>
              <a:t>interface.</a:t>
            </a:r>
          </a:p>
        </p:txBody>
      </p:sp>
    </p:spTree>
    <p:extLst>
      <p:ext uri="{BB962C8B-B14F-4D97-AF65-F5344CB8AC3E}">
        <p14:creationId xmlns:p14="http://schemas.microsoft.com/office/powerpoint/2010/main" val="3676065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endParaRPr lang="en-US" sz="4800" dirty="0" smtClean="0"/>
          </a:p>
          <a:p>
            <a:pPr marL="0" indent="0">
              <a:buNone/>
            </a:pPr>
            <a:r>
              <a:rPr lang="en-US" sz="4800" b="1" dirty="0" smtClean="0"/>
              <a:t>A </a:t>
            </a:r>
            <a:r>
              <a:rPr lang="en-US" sz="4800" b="1" dirty="0"/>
              <a:t>feasibility analysis includes whether the project has been permitted by the CIO </a:t>
            </a:r>
            <a:r>
              <a:rPr lang="en-US" sz="4800" b="1" dirty="0" smtClean="0"/>
              <a:t>of </a:t>
            </a:r>
            <a:r>
              <a:rPr lang="en-US" sz="4800" b="1" dirty="0"/>
              <a:t>the company</a:t>
            </a:r>
            <a:r>
              <a:rPr lang="en-US" sz="4800" b="1" dirty="0" smtClean="0"/>
              <a:t>. T / F</a:t>
            </a:r>
            <a:endParaRPr lang="en-US" sz="4800" b="1" dirty="0"/>
          </a:p>
          <a:p>
            <a:pPr marL="0" indent="0">
              <a:buNone/>
            </a:pPr>
            <a:endParaRPr lang="en-US" dirty="0"/>
          </a:p>
        </p:txBody>
      </p:sp>
    </p:spTree>
    <p:extLst>
      <p:ext uri="{BB962C8B-B14F-4D97-AF65-F5344CB8AC3E}">
        <p14:creationId xmlns:p14="http://schemas.microsoft.com/office/powerpoint/2010/main" val="494477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324599"/>
          </a:xfrm>
        </p:spPr>
        <p:txBody>
          <a:bodyPr/>
          <a:lstStyle/>
          <a:p>
            <a:pPr algn="ctr">
              <a:buNone/>
            </a:pPr>
            <a:r>
              <a:rPr lang="en-US" altLang="en-US" sz="3600" b="1" dirty="0"/>
              <a:t>Cost-Benefit Analysis </a:t>
            </a:r>
            <a:r>
              <a:rPr lang="en-US" altLang="en-US" sz="3600" b="1" dirty="0" smtClean="0"/>
              <a:t>Techniques</a:t>
            </a:r>
          </a:p>
          <a:p>
            <a:pPr>
              <a:buNone/>
            </a:pPr>
            <a:r>
              <a:rPr lang="en-US" altLang="en-US" b="1" dirty="0" smtClean="0">
                <a:solidFill>
                  <a:srgbClr val="3F3070"/>
                </a:solidFill>
              </a:rPr>
              <a:t>    Costs</a:t>
            </a:r>
            <a:r>
              <a:rPr lang="en-US" altLang="en-US" b="1" dirty="0">
                <a:solidFill>
                  <a:srgbClr val="3F3070"/>
                </a:solidFill>
              </a:rPr>
              <a:t>:</a:t>
            </a:r>
          </a:p>
          <a:p>
            <a:r>
              <a:rPr lang="en-US" altLang="en-US" b="1" dirty="0"/>
              <a:t>Development costs are one time costs that will not recur after the project has been completed.</a:t>
            </a:r>
          </a:p>
          <a:p>
            <a:r>
              <a:rPr lang="en-US" altLang="en-US" b="1" dirty="0"/>
              <a:t>Operating costs are costs that tend to recur throughout the lifetime of the system. Such costs can be classified as:</a:t>
            </a:r>
          </a:p>
          <a:p>
            <a:pPr lvl="1"/>
            <a:r>
              <a:rPr lang="en-US" altLang="en-US" sz="2000" b="1" dirty="0"/>
              <a:t>Fixed costs — occur at regular intervals but at relatively fixed rates.</a:t>
            </a:r>
          </a:p>
          <a:p>
            <a:pPr lvl="1"/>
            <a:r>
              <a:rPr lang="en-US" altLang="en-US" sz="2000" b="1" dirty="0"/>
              <a:t>Variable costs — occur in proportion to some usage </a:t>
            </a:r>
            <a:r>
              <a:rPr lang="en-US" altLang="en-US" sz="2000" b="1" dirty="0" smtClean="0"/>
              <a:t>factor.               </a:t>
            </a:r>
            <a:endParaRPr lang="en-US" altLang="en-US" sz="2000" b="1" dirty="0"/>
          </a:p>
          <a:p>
            <a:pPr marL="348375" lvl="1" indent="0">
              <a:buNone/>
            </a:pPr>
            <a:r>
              <a:rPr lang="en-US" altLang="en-US" sz="2400" b="1" dirty="0" smtClean="0">
                <a:solidFill>
                  <a:srgbClr val="3F3070"/>
                </a:solidFill>
              </a:rPr>
              <a:t>Benefits</a:t>
            </a:r>
            <a:r>
              <a:rPr lang="en-US" altLang="en-US" sz="2400" b="1" dirty="0">
                <a:solidFill>
                  <a:srgbClr val="3F3070"/>
                </a:solidFill>
              </a:rPr>
              <a:t>:</a:t>
            </a:r>
          </a:p>
          <a:p>
            <a:r>
              <a:rPr lang="en-US" altLang="en-US" b="1" dirty="0"/>
              <a:t>Tangible benefits are those that can be easily quantified. </a:t>
            </a:r>
          </a:p>
          <a:p>
            <a:r>
              <a:rPr lang="en-US" altLang="en-US" b="1" dirty="0"/>
              <a:t>Intangible benefits are those benefits believed to be difficult or impossible to quantify.</a:t>
            </a:r>
          </a:p>
          <a:p>
            <a:pPr marL="0" indent="0">
              <a:buNone/>
            </a:pPr>
            <a:endParaRPr lang="en-US" dirty="0"/>
          </a:p>
        </p:txBody>
      </p:sp>
    </p:spTree>
    <p:extLst>
      <p:ext uri="{BB962C8B-B14F-4D97-AF65-F5344CB8AC3E}">
        <p14:creationId xmlns:p14="http://schemas.microsoft.com/office/powerpoint/2010/main" val="1759128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lgn="ctr">
              <a:buNone/>
            </a:pPr>
            <a:r>
              <a:rPr lang="en-US" altLang="en-US" sz="2800" b="1" dirty="0"/>
              <a:t>Three Popular Techniques to Assess Economic </a:t>
            </a:r>
            <a:r>
              <a:rPr lang="en-US" altLang="en-US" sz="2800" b="1" dirty="0" smtClean="0"/>
              <a:t>Feasibility</a:t>
            </a:r>
          </a:p>
          <a:p>
            <a:r>
              <a:rPr lang="en-US" altLang="en-US" sz="3600" dirty="0"/>
              <a:t>Payback Analysis</a:t>
            </a:r>
          </a:p>
          <a:p>
            <a:r>
              <a:rPr lang="en-US" altLang="en-US" sz="3600" dirty="0"/>
              <a:t>Return On Investment</a:t>
            </a:r>
          </a:p>
          <a:p>
            <a:r>
              <a:rPr lang="en-US" altLang="en-US" sz="3600" dirty="0"/>
              <a:t>Net Present </a:t>
            </a:r>
            <a:r>
              <a:rPr lang="en-US" altLang="en-US" sz="3600" dirty="0" smtClean="0"/>
              <a:t>Value</a:t>
            </a:r>
            <a:endParaRPr lang="en-US" sz="3600" b="1" dirty="0"/>
          </a:p>
          <a:p>
            <a:pPr marL="0" indent="0">
              <a:buNone/>
            </a:pPr>
            <a:r>
              <a:rPr lang="en-US" altLang="en-US" sz="3200" dirty="0">
                <a:latin typeface="Times New Roman" panose="02020603050405020304" pitchFamily="18" charset="0"/>
              </a:rPr>
              <a:t>The </a:t>
            </a:r>
            <a:r>
              <a:rPr lang="en-US" altLang="en-US" sz="3200" b="1" dirty="0">
                <a:latin typeface="Times New Roman" panose="02020603050405020304" pitchFamily="18" charset="0"/>
              </a:rPr>
              <a:t>Time Value of Money</a:t>
            </a:r>
            <a:r>
              <a:rPr lang="en-US" altLang="en-US" sz="3200" dirty="0">
                <a:latin typeface="Times New Roman" panose="02020603050405020304" pitchFamily="18" charset="0"/>
              </a:rPr>
              <a:t> is a concept that should be applied to each technique. The time value of money recognizes that a dollar today is worth more than a dollar one year from now.</a:t>
            </a:r>
          </a:p>
          <a:p>
            <a:pPr marL="0" indent="0">
              <a:buNone/>
            </a:pPr>
            <a:endParaRPr lang="en-US" sz="2800" b="1" dirty="0"/>
          </a:p>
        </p:txBody>
      </p:sp>
    </p:spTree>
    <p:extLst>
      <p:ext uri="{BB962C8B-B14F-4D97-AF65-F5344CB8AC3E}">
        <p14:creationId xmlns:p14="http://schemas.microsoft.com/office/powerpoint/2010/main" val="3136606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lgn="ctr">
              <a:buNone/>
            </a:pPr>
            <a:r>
              <a:rPr lang="en-US" altLang="en-US" sz="3200" b="1" dirty="0"/>
              <a:t>Present Value </a:t>
            </a:r>
            <a:r>
              <a:rPr lang="en-US" altLang="en-US" sz="3200" b="1" dirty="0" smtClean="0"/>
              <a:t>Formula</a:t>
            </a:r>
          </a:p>
          <a:p>
            <a:pPr marL="401638" indent="0">
              <a:lnSpc>
                <a:spcPct val="90000"/>
              </a:lnSpc>
              <a:buNone/>
            </a:pPr>
            <a:r>
              <a:rPr lang="en-US" altLang="en-US" b="1" dirty="0"/>
              <a:t>Present value</a:t>
            </a:r>
            <a:r>
              <a:rPr lang="en-US" altLang="en-US" dirty="0"/>
              <a:t> </a:t>
            </a:r>
            <a:r>
              <a:rPr lang="en-US" altLang="en-US" dirty="0">
                <a:latin typeface="Times New Roman" panose="02020603050405020304" pitchFamily="18" charset="0"/>
              </a:rPr>
              <a:t>–</a:t>
            </a:r>
            <a:r>
              <a:rPr lang="en-US" altLang="en-US" dirty="0"/>
              <a:t> the current value of a dollar at any time in the future</a:t>
            </a:r>
            <a:r>
              <a:rPr lang="en-US" altLang="en-US" dirty="0" smtClean="0"/>
              <a:t>.</a:t>
            </a:r>
            <a:endParaRPr lang="en-US" altLang="en-US" dirty="0"/>
          </a:p>
          <a:p>
            <a:pPr marL="401638" indent="0" algn="ctr">
              <a:lnSpc>
                <a:spcPct val="90000"/>
              </a:lnSpc>
              <a:buNone/>
            </a:pPr>
            <a:r>
              <a:rPr lang="en-US" altLang="en-US" sz="3600" b="1" dirty="0" err="1"/>
              <a:t>PV</a:t>
            </a:r>
            <a:r>
              <a:rPr lang="en-US" altLang="en-US" sz="3600" b="1" i="1" baseline="-25000" dirty="0" err="1"/>
              <a:t>n</a:t>
            </a:r>
            <a:r>
              <a:rPr lang="en-US" altLang="en-US" sz="3600" b="1" dirty="0"/>
              <a:t> = 1/(1 + </a:t>
            </a:r>
            <a:r>
              <a:rPr lang="en-US" altLang="en-US" sz="3600" b="1" i="1" dirty="0">
                <a:solidFill>
                  <a:srgbClr val="3F3070"/>
                </a:solidFill>
              </a:rPr>
              <a:t>i</a:t>
            </a:r>
            <a:r>
              <a:rPr lang="en-US" altLang="en-US" sz="3600" b="1" dirty="0"/>
              <a:t>)</a:t>
            </a:r>
            <a:r>
              <a:rPr lang="en-US" altLang="en-US" sz="3600" b="1" i="1" baseline="30000" dirty="0">
                <a:solidFill>
                  <a:srgbClr val="3F3070"/>
                </a:solidFill>
              </a:rPr>
              <a:t>n</a:t>
            </a:r>
          </a:p>
          <a:p>
            <a:pPr marL="401638" indent="0" algn="ctr">
              <a:lnSpc>
                <a:spcPct val="90000"/>
              </a:lnSpc>
              <a:buNone/>
            </a:pPr>
            <a:r>
              <a:rPr lang="en-US" altLang="en-US" sz="2800" dirty="0" smtClean="0"/>
              <a:t>Where</a:t>
            </a:r>
            <a:r>
              <a:rPr lang="en-US" altLang="en-US" sz="2800" i="1" dirty="0" smtClean="0"/>
              <a:t> </a:t>
            </a:r>
            <a:r>
              <a:rPr lang="en-US" altLang="en-US" sz="2800" b="1" i="1" dirty="0">
                <a:solidFill>
                  <a:srgbClr val="3F3070"/>
                </a:solidFill>
              </a:rPr>
              <a:t>n</a:t>
            </a:r>
            <a:r>
              <a:rPr lang="en-US" altLang="en-US" sz="2800" i="1" dirty="0"/>
              <a:t> </a:t>
            </a:r>
            <a:r>
              <a:rPr lang="en-US" altLang="en-US" sz="2800" dirty="0"/>
              <a:t>is the number of years and </a:t>
            </a:r>
            <a:r>
              <a:rPr lang="en-US" altLang="en-US" sz="2800" b="1" dirty="0">
                <a:solidFill>
                  <a:srgbClr val="3F3070"/>
                </a:solidFill>
              </a:rPr>
              <a:t>i</a:t>
            </a:r>
            <a:r>
              <a:rPr lang="en-US" altLang="en-US" sz="2800" dirty="0"/>
              <a:t> is discount rate</a:t>
            </a:r>
          </a:p>
          <a:p>
            <a:pPr marL="401638" indent="0">
              <a:lnSpc>
                <a:spcPct val="90000"/>
              </a:lnSpc>
              <a:buNone/>
            </a:pPr>
            <a:r>
              <a:rPr lang="en-US" altLang="en-US" sz="3200" b="1" dirty="0" smtClean="0"/>
              <a:t>Interest </a:t>
            </a:r>
            <a:r>
              <a:rPr lang="en-US" altLang="en-US" sz="3200" b="1" dirty="0"/>
              <a:t>rate</a:t>
            </a:r>
            <a:r>
              <a:rPr lang="en-US" altLang="en-US" sz="3200" dirty="0"/>
              <a:t> </a:t>
            </a:r>
            <a:r>
              <a:rPr lang="en-US" altLang="en-US" sz="3200" dirty="0">
                <a:latin typeface="Times New Roman" panose="02020603050405020304" pitchFamily="18" charset="0"/>
              </a:rPr>
              <a:t>–</a:t>
            </a:r>
            <a:r>
              <a:rPr lang="en-US" altLang="en-US" sz="3200" dirty="0"/>
              <a:t> a percentage similar to interest rates that you earn on your savings. </a:t>
            </a:r>
          </a:p>
          <a:p>
            <a:pPr marL="914400" lvl="1" indent="-346075">
              <a:lnSpc>
                <a:spcPct val="90000"/>
              </a:lnSpc>
            </a:pPr>
            <a:r>
              <a:rPr lang="en-US" altLang="en-US" sz="3600" dirty="0"/>
              <a:t>In most cases the discount rate for a business is the </a:t>
            </a:r>
            <a:r>
              <a:rPr lang="en-US" altLang="en-US" sz="3600" b="1" dirty="0"/>
              <a:t>opportunity cost</a:t>
            </a:r>
            <a:r>
              <a:rPr lang="en-US" altLang="en-US" sz="3600" dirty="0"/>
              <a:t> of being able to invest money in other projects or investments</a:t>
            </a:r>
          </a:p>
          <a:p>
            <a:pPr marL="0" indent="0">
              <a:buNone/>
            </a:pPr>
            <a:endParaRPr lang="en-US" dirty="0"/>
          </a:p>
        </p:txBody>
      </p:sp>
    </p:spTree>
    <p:extLst>
      <p:ext uri="{BB962C8B-B14F-4D97-AF65-F5344CB8AC3E}">
        <p14:creationId xmlns:p14="http://schemas.microsoft.com/office/powerpoint/2010/main" val="921625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lgn="ctr">
              <a:buNone/>
            </a:pPr>
            <a:r>
              <a:rPr lang="en-US" altLang="en-US" sz="3600" b="1" dirty="0"/>
              <a:t>Payback </a:t>
            </a:r>
            <a:r>
              <a:rPr lang="en-US" altLang="en-US" sz="3600" b="1" dirty="0" smtClean="0"/>
              <a:t>Analysis</a:t>
            </a:r>
          </a:p>
          <a:p>
            <a:pPr marL="0" indent="0" algn="ctr">
              <a:buNone/>
            </a:pPr>
            <a:r>
              <a:rPr lang="en-US" altLang="en-US" sz="3600" b="1" dirty="0" smtClean="0"/>
              <a:t>Break </a:t>
            </a:r>
            <a:r>
              <a:rPr lang="en-US" altLang="en-US" sz="3600" b="1" dirty="0"/>
              <a:t>E</a:t>
            </a:r>
            <a:r>
              <a:rPr lang="en-US" altLang="en-US" sz="3600" b="1" dirty="0" smtClean="0"/>
              <a:t>ven </a:t>
            </a:r>
            <a:r>
              <a:rPr lang="en-US" altLang="en-US" sz="3600" b="1" dirty="0"/>
              <a:t>P</a:t>
            </a:r>
            <a:r>
              <a:rPr lang="en-US" altLang="en-US" sz="3600" b="1" dirty="0" smtClean="0"/>
              <a:t>oint</a:t>
            </a:r>
          </a:p>
          <a:p>
            <a:pPr marL="0" indent="0">
              <a:buNone/>
            </a:pPr>
            <a:r>
              <a:rPr lang="en-US" altLang="en-US" sz="4000" b="1" dirty="0"/>
              <a:t>Payback analysis</a:t>
            </a:r>
            <a:r>
              <a:rPr lang="en-US" altLang="en-US" sz="4000" dirty="0"/>
              <a:t> – a technique for determining if and when an investment will pay for itself.</a:t>
            </a:r>
          </a:p>
          <a:p>
            <a:pPr marL="0" indent="0">
              <a:buNone/>
            </a:pPr>
            <a:r>
              <a:rPr lang="en-US" altLang="en-US" sz="4000" b="1" dirty="0" smtClean="0"/>
              <a:t>Payback </a:t>
            </a:r>
            <a:r>
              <a:rPr lang="en-US" altLang="en-US" sz="4000" b="1" dirty="0"/>
              <a:t>period</a:t>
            </a:r>
            <a:r>
              <a:rPr lang="en-US" altLang="en-US" sz="4000" dirty="0"/>
              <a:t> – the period of time that will lapse before accrued benefits overtake accrued and continuing costs.</a:t>
            </a:r>
          </a:p>
          <a:p>
            <a:pPr marL="0" indent="0">
              <a:buNone/>
            </a:pPr>
            <a:endParaRPr lang="en-US" sz="3200" b="1" dirty="0"/>
          </a:p>
        </p:txBody>
      </p:sp>
    </p:spTree>
    <p:extLst>
      <p:ext uri="{BB962C8B-B14F-4D97-AF65-F5344CB8AC3E}">
        <p14:creationId xmlns:p14="http://schemas.microsoft.com/office/powerpoint/2010/main" val="2627241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108645"/>
            <a:ext cx="8043333" cy="653355"/>
          </a:xfrm>
        </p:spPr>
        <p:txBody>
          <a:bodyPr/>
          <a:lstStyle/>
          <a:p>
            <a:r>
              <a:rPr lang="en-US" sz="4800" b="1" dirty="0" smtClean="0"/>
              <a:t>Example Break-Even </a:t>
            </a:r>
            <a:r>
              <a:rPr lang="en-US" sz="4800" b="1" dirty="0"/>
              <a:t>Point</a:t>
            </a:r>
          </a:p>
        </p:txBody>
      </p:sp>
      <p:pic>
        <p:nvPicPr>
          <p:cNvPr id="3" name="Picture 2"/>
          <p:cNvPicPr>
            <a:picLocks noChangeAspect="1"/>
          </p:cNvPicPr>
          <p:nvPr/>
        </p:nvPicPr>
        <p:blipFill rotWithShape="1">
          <a:blip r:embed="rId3"/>
          <a:srcRect l="39005" t="59010" r="30289" b="15548"/>
          <a:stretch/>
        </p:blipFill>
        <p:spPr>
          <a:xfrm>
            <a:off x="233438" y="774032"/>
            <a:ext cx="8674100" cy="516956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48822" y="44477"/>
            <a:ext cx="8366578" cy="793724"/>
          </a:xfrm>
        </p:spPr>
        <p:txBody>
          <a:bodyPr/>
          <a:lstStyle/>
          <a:p>
            <a:r>
              <a:rPr lang="en-US" sz="4800" b="1" dirty="0" smtClean="0"/>
              <a:t>Example Cost-Benefit </a:t>
            </a:r>
            <a:r>
              <a:rPr lang="en-US" sz="4800" b="1" dirty="0"/>
              <a:t>Analysis</a:t>
            </a:r>
          </a:p>
        </p:txBody>
      </p:sp>
      <p:pic>
        <p:nvPicPr>
          <p:cNvPr id="2050" name="Picture 2"/>
          <p:cNvPicPr>
            <a:picLocks noGrp="1" noChangeAspect="1" noChangeArrowheads="1"/>
          </p:cNvPicPr>
          <p:nvPr>
            <p:ph idx="1"/>
          </p:nvPr>
        </p:nvPicPr>
        <p:blipFill>
          <a:blip r:embed="rId3"/>
          <a:stretch>
            <a:fillRect/>
          </a:stretch>
        </p:blipFill>
        <p:spPr>
          <a:xfrm>
            <a:off x="76200" y="716173"/>
            <a:ext cx="8991600" cy="5532227"/>
          </a:xfrm>
          <a:ln>
            <a:solidFill>
              <a:schemeClr val="tx1"/>
            </a:solidFill>
          </a:ln>
          <a:effectLst>
            <a:outerShdw blurRad="63500" dist="38100" dir="2700000" algn="tl" rotWithShape="0">
              <a:srgbClr val="000000">
                <a:alpha val="39999"/>
              </a:srgbClr>
            </a:outerShdw>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77000"/>
          </a:xfrm>
        </p:spPr>
        <p:txBody>
          <a:bodyPr/>
          <a:lstStyle/>
          <a:p>
            <a:pPr marL="0" indent="0" algn="ctr">
              <a:buNone/>
            </a:pPr>
            <a:r>
              <a:rPr lang="en-US" altLang="en-US" sz="3200" b="1" dirty="0"/>
              <a:t>Return-on-</a:t>
            </a:r>
            <a:r>
              <a:rPr lang="en-US" altLang="en-US" sz="4000" b="1" dirty="0"/>
              <a:t>Investment </a:t>
            </a:r>
            <a:r>
              <a:rPr lang="en-US" altLang="en-US" sz="4000" b="1" dirty="0" smtClean="0"/>
              <a:t>(</a:t>
            </a:r>
            <a:r>
              <a:rPr lang="en-US" altLang="en-US" sz="4000" b="1" dirty="0"/>
              <a:t>ROI</a:t>
            </a:r>
            <a:r>
              <a:rPr lang="en-US" altLang="en-US" sz="4000" b="1" dirty="0" smtClean="0"/>
              <a:t>)</a:t>
            </a:r>
          </a:p>
          <a:p>
            <a:pPr marL="0" indent="0">
              <a:lnSpc>
                <a:spcPct val="80000"/>
              </a:lnSpc>
              <a:buNone/>
            </a:pPr>
            <a:r>
              <a:rPr lang="en-US" altLang="en-US" sz="3600" b="1" dirty="0"/>
              <a:t>Return-on-Investment (ROI) analysis</a:t>
            </a:r>
            <a:r>
              <a:rPr lang="en-US" altLang="en-US" sz="3600" dirty="0"/>
              <a:t> – a technique that compares the lifetime profitability of alternative solutions.</a:t>
            </a:r>
            <a:endParaRPr lang="en-US" altLang="en-US" sz="3200" dirty="0"/>
          </a:p>
          <a:p>
            <a:pPr lvl="1">
              <a:lnSpc>
                <a:spcPct val="80000"/>
              </a:lnSpc>
              <a:buNone/>
            </a:pPr>
            <a:endParaRPr lang="en-US" altLang="en-US" sz="2800" dirty="0"/>
          </a:p>
          <a:p>
            <a:pPr lvl="1">
              <a:lnSpc>
                <a:spcPct val="80000"/>
              </a:lnSpc>
              <a:buNone/>
            </a:pPr>
            <a:r>
              <a:rPr lang="en-US" altLang="en-US" sz="2800" dirty="0"/>
              <a:t>	The ROI for a solution or project is a percentage rate that measures the relationship between the amount the business gets back from an investment and the amount invested</a:t>
            </a:r>
            <a:r>
              <a:rPr lang="en-US" altLang="en-US" sz="2800" dirty="0" smtClean="0"/>
              <a:t>.</a:t>
            </a:r>
            <a:endParaRPr lang="en-US" altLang="en-US" sz="3600" dirty="0"/>
          </a:p>
          <a:p>
            <a:pPr marL="0" indent="0">
              <a:lnSpc>
                <a:spcPct val="80000"/>
              </a:lnSpc>
              <a:buNone/>
            </a:pPr>
            <a:r>
              <a:rPr lang="en-US" altLang="en-US" sz="3200" b="1" dirty="0"/>
              <a:t>Lifetime ROI</a:t>
            </a:r>
            <a:r>
              <a:rPr lang="en-US" altLang="en-US" sz="3200" dirty="0"/>
              <a:t> =	</a:t>
            </a:r>
            <a:br>
              <a:rPr lang="en-US" altLang="en-US" sz="3200" dirty="0"/>
            </a:br>
            <a:r>
              <a:rPr lang="en-US" altLang="en-US" sz="3200" dirty="0"/>
              <a:t>(estimated lifetime benefits – estimated lifetime costs) / estimated lifetime </a:t>
            </a:r>
            <a:r>
              <a:rPr lang="en-US" altLang="en-US" sz="3200" dirty="0" smtClean="0"/>
              <a:t>costs</a:t>
            </a:r>
            <a:endParaRPr lang="en-US" altLang="en-US" sz="3600" dirty="0"/>
          </a:p>
          <a:p>
            <a:pPr marL="0" indent="0">
              <a:lnSpc>
                <a:spcPct val="80000"/>
              </a:lnSpc>
              <a:buNone/>
            </a:pPr>
            <a:r>
              <a:rPr lang="en-US" altLang="en-US" sz="3200" b="1" dirty="0"/>
              <a:t>Annual ROI</a:t>
            </a:r>
            <a:r>
              <a:rPr lang="en-US" altLang="en-US" sz="3200" dirty="0"/>
              <a:t> = lifetime ROI  /  lifetime of the system</a:t>
            </a:r>
          </a:p>
          <a:p>
            <a:pPr marL="0" indent="0">
              <a:buNone/>
            </a:pPr>
            <a:endParaRPr lang="en-US" dirty="0"/>
          </a:p>
        </p:txBody>
      </p:sp>
    </p:spTree>
    <p:extLst>
      <p:ext uri="{BB962C8B-B14F-4D97-AF65-F5344CB8AC3E}">
        <p14:creationId xmlns:p14="http://schemas.microsoft.com/office/powerpoint/2010/main" val="382561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7239000" cy="609600"/>
          </a:xfrm>
        </p:spPr>
        <p:txBody>
          <a:bodyPr/>
          <a:lstStyle/>
          <a:p>
            <a:r>
              <a:rPr lang="en-US" b="1" dirty="0"/>
              <a:t>Project Selection</a:t>
            </a:r>
          </a:p>
        </p:txBody>
      </p:sp>
      <p:sp>
        <p:nvSpPr>
          <p:cNvPr id="30723" name="Content Placeholder 2"/>
          <p:cNvSpPr>
            <a:spLocks noGrp="1"/>
          </p:cNvSpPr>
          <p:nvPr>
            <p:ph idx="1"/>
          </p:nvPr>
        </p:nvSpPr>
        <p:spPr>
          <a:xfrm>
            <a:off x="0" y="609600"/>
            <a:ext cx="8991600" cy="5562600"/>
          </a:xfrm>
        </p:spPr>
        <p:txBody>
          <a:bodyPr>
            <a:noAutofit/>
          </a:bodyPr>
          <a:lstStyle/>
          <a:p>
            <a:r>
              <a:rPr lang="en-US" sz="2800" dirty="0" smtClean="0"/>
              <a:t>Projects are approved, declined or delayed based on value added vs. risks</a:t>
            </a:r>
          </a:p>
          <a:p>
            <a:r>
              <a:rPr lang="en-US" sz="2800" dirty="0" smtClean="0"/>
              <a:t>Project </a:t>
            </a:r>
            <a:r>
              <a:rPr lang="en-US" sz="2800" dirty="0"/>
              <a:t>portfolio management</a:t>
            </a:r>
            <a:endParaRPr lang="en-US" sz="2800" dirty="0" smtClean="0"/>
          </a:p>
          <a:p>
            <a:pPr lvl="1"/>
            <a:r>
              <a:rPr lang="en-US" sz="2400" dirty="0" smtClean="0"/>
              <a:t>Goals:</a:t>
            </a:r>
          </a:p>
          <a:p>
            <a:pPr lvl="2"/>
            <a:r>
              <a:rPr lang="en-US" sz="2400" dirty="0" smtClean="0"/>
              <a:t>Maximize cost/benefit ratio</a:t>
            </a:r>
          </a:p>
          <a:p>
            <a:pPr lvl="2"/>
            <a:r>
              <a:rPr lang="en-US" sz="2400" dirty="0" smtClean="0"/>
              <a:t>Maintain an optimal mix of projects based on:</a:t>
            </a:r>
          </a:p>
          <a:p>
            <a:pPr lvl="3"/>
            <a:r>
              <a:rPr lang="en-US" sz="2000" dirty="0" smtClean="0"/>
              <a:t>Risk</a:t>
            </a:r>
          </a:p>
          <a:p>
            <a:pPr lvl="3"/>
            <a:r>
              <a:rPr lang="en-US" sz="2000" dirty="0" smtClean="0"/>
              <a:t>Size, cost &amp; length of time to complete</a:t>
            </a:r>
          </a:p>
          <a:p>
            <a:pPr lvl="3"/>
            <a:r>
              <a:rPr lang="en-US" sz="2000" dirty="0" smtClean="0"/>
              <a:t>Purpose, scope &amp; business value</a:t>
            </a:r>
          </a:p>
          <a:p>
            <a:pPr lvl="1"/>
            <a:r>
              <a:rPr lang="en-US" sz="2400" dirty="0" smtClean="0"/>
              <a:t>Limited resources require trade-offs</a:t>
            </a:r>
          </a:p>
          <a:p>
            <a:r>
              <a:rPr lang="en-US" sz="2800" dirty="0" smtClean="0"/>
              <a:t>Selected </a:t>
            </a:r>
            <a:r>
              <a:rPr lang="en-US" sz="2800" dirty="0"/>
              <a:t>projects enter the project management process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lgn="ctr">
              <a:buNone/>
            </a:pPr>
            <a:r>
              <a:rPr lang="en-US" altLang="en-US" sz="4000" b="1" dirty="0"/>
              <a:t>Net Present Value (NPV) </a:t>
            </a:r>
            <a:r>
              <a:rPr lang="en-US" altLang="en-US" sz="4000" b="1" dirty="0" smtClean="0"/>
              <a:t>Analysis</a:t>
            </a:r>
          </a:p>
          <a:p>
            <a:pPr marL="0" indent="0">
              <a:buNone/>
            </a:pPr>
            <a:r>
              <a:rPr lang="en-US" altLang="en-US" sz="4000" b="1" dirty="0"/>
              <a:t>Net present value</a:t>
            </a:r>
            <a:r>
              <a:rPr lang="en-US" altLang="en-US" sz="4000" dirty="0"/>
              <a:t> – analysis technique that compares annual discounted costs and benefits of alternative solutions.</a:t>
            </a:r>
          </a:p>
          <a:p>
            <a:pPr marL="0" indent="0">
              <a:buNone/>
            </a:pPr>
            <a:r>
              <a:rPr lang="en-US" altLang="en-US" sz="4000" b="1" dirty="0"/>
              <a:t>Net present </a:t>
            </a:r>
            <a:r>
              <a:rPr lang="en-US" altLang="en-US" sz="4000" b="1" dirty="0" smtClean="0"/>
              <a:t>value =</a:t>
            </a:r>
          </a:p>
          <a:p>
            <a:pPr marL="0" indent="0" algn="ctr">
              <a:buNone/>
            </a:pPr>
            <a:r>
              <a:rPr lang="en-US" sz="4000" b="1" dirty="0" smtClean="0"/>
              <a:t>($3,204,752 – $2,575,331) </a:t>
            </a:r>
          </a:p>
          <a:p>
            <a:pPr marL="0" indent="0">
              <a:buNone/>
            </a:pPr>
            <a:r>
              <a:rPr lang="en-US" sz="4000" b="1" dirty="0" smtClean="0"/>
              <a:t>        </a:t>
            </a:r>
            <a:r>
              <a:rPr lang="en-US" sz="4000" b="1" dirty="0"/>
              <a:t>	</a:t>
            </a:r>
            <a:r>
              <a:rPr lang="en-US" sz="4000" b="1" dirty="0" smtClean="0"/>
              <a:t>= $629,421</a:t>
            </a:r>
            <a:endParaRPr lang="en-US" sz="4000" dirty="0"/>
          </a:p>
        </p:txBody>
      </p:sp>
    </p:spTree>
    <p:extLst>
      <p:ext uri="{BB962C8B-B14F-4D97-AF65-F5344CB8AC3E}">
        <p14:creationId xmlns:p14="http://schemas.microsoft.com/office/powerpoint/2010/main" val="1542379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How </a:t>
            </a:r>
            <a:r>
              <a:rPr lang="en-US" altLang="en-US" sz="6600" b="1" dirty="0"/>
              <a:t>do you quantify good </a:t>
            </a:r>
            <a:r>
              <a:rPr lang="en-US" altLang="en-US" sz="6600" b="1" dirty="0" smtClean="0"/>
              <a:t>will?</a:t>
            </a:r>
            <a:r>
              <a:rPr lang="en-US" altLang="en-US" sz="6600" dirty="0" smtClean="0"/>
              <a:t> </a:t>
            </a:r>
            <a:endParaRPr lang="en-US" sz="6600" dirty="0"/>
          </a:p>
        </p:txBody>
      </p:sp>
    </p:spTree>
    <p:extLst>
      <p:ext uri="{BB962C8B-B14F-4D97-AF65-F5344CB8AC3E}">
        <p14:creationId xmlns:p14="http://schemas.microsoft.com/office/powerpoint/2010/main" val="12439250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When </a:t>
            </a:r>
            <a:r>
              <a:rPr lang="en-US" altLang="en-US" sz="6600" b="1" dirty="0"/>
              <a:t>do we apply the time value of money concept to our cost benefit analysis? </a:t>
            </a:r>
            <a:endParaRPr lang="en-US" altLang="en-US" sz="6600" b="1" u="sng" dirty="0"/>
          </a:p>
        </p:txBody>
      </p:sp>
    </p:spTree>
    <p:extLst>
      <p:ext uri="{BB962C8B-B14F-4D97-AF65-F5344CB8AC3E}">
        <p14:creationId xmlns:p14="http://schemas.microsoft.com/office/powerpoint/2010/main" val="28573015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What </a:t>
            </a:r>
            <a:r>
              <a:rPr lang="en-US" altLang="en-US" sz="6600" b="1" dirty="0"/>
              <a:t>does the present value </a:t>
            </a:r>
            <a:r>
              <a:rPr lang="en-US" altLang="en-US" sz="6600" b="1" dirty="0" smtClean="0"/>
              <a:t>calculation do</a:t>
            </a:r>
            <a:r>
              <a:rPr lang="en-US" altLang="en-US" sz="6600" b="1" dirty="0"/>
              <a:t>? </a:t>
            </a:r>
            <a:endParaRPr lang="en-US" altLang="en-US" sz="6600" dirty="0"/>
          </a:p>
        </p:txBody>
      </p:sp>
    </p:spTree>
    <p:extLst>
      <p:ext uri="{BB962C8B-B14F-4D97-AF65-F5344CB8AC3E}">
        <p14:creationId xmlns:p14="http://schemas.microsoft.com/office/powerpoint/2010/main" val="22166757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endParaRPr lang="en-US" altLang="en-US" sz="6600" b="1" dirty="0" smtClean="0"/>
          </a:p>
          <a:p>
            <a:pPr marL="0" indent="0" algn="ctr">
              <a:buNone/>
            </a:pPr>
            <a:r>
              <a:rPr lang="en-US" altLang="en-US" sz="6600" b="1" dirty="0" smtClean="0"/>
              <a:t>What </a:t>
            </a:r>
            <a:r>
              <a:rPr lang="en-US" altLang="en-US" sz="6600" b="1" dirty="0"/>
              <a:t>happens at </a:t>
            </a:r>
            <a:r>
              <a:rPr lang="en-US" altLang="en-US" sz="6600" b="1" dirty="0" smtClean="0"/>
              <a:t>the new system’s break </a:t>
            </a:r>
            <a:r>
              <a:rPr lang="en-US" altLang="en-US" sz="6600" b="1" dirty="0"/>
              <a:t>even point</a:t>
            </a:r>
            <a:r>
              <a:rPr lang="en-US" altLang="en-US" sz="6600" b="1" dirty="0" smtClean="0"/>
              <a:t>?</a:t>
            </a:r>
            <a:endParaRPr lang="en-US" altLang="en-US" sz="6600" dirty="0"/>
          </a:p>
          <a:p>
            <a:pPr marL="0" indent="0" algn="ctr">
              <a:buNone/>
            </a:pPr>
            <a:endParaRPr lang="en-US" sz="6600" dirty="0"/>
          </a:p>
        </p:txBody>
      </p:sp>
    </p:spTree>
    <p:extLst>
      <p:ext uri="{BB962C8B-B14F-4D97-AF65-F5344CB8AC3E}">
        <p14:creationId xmlns:p14="http://schemas.microsoft.com/office/powerpoint/2010/main" val="27486861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solidFill>
                <a:srgbClr val="000000"/>
              </a:solidFill>
              <a:latin typeface="Bookman Old Style" panose="02050604050505020204" pitchFamily="18" charset="0"/>
              <a:cs typeface="Times New Roman" panose="02020603050405020304" pitchFamily="18" charset="0"/>
            </a:endParaRPr>
          </a:p>
          <a:p>
            <a:pPr marL="0" indent="0" algn="ctr">
              <a:buNone/>
            </a:pPr>
            <a:r>
              <a:rPr lang="en-US" altLang="en-US" sz="6600" b="1" dirty="0" smtClean="0">
                <a:solidFill>
                  <a:srgbClr val="000000"/>
                </a:solidFill>
                <a:latin typeface="Bookman Old Style" panose="02050604050505020204" pitchFamily="18" charset="0"/>
                <a:cs typeface="Times New Roman" panose="02020603050405020304" pitchFamily="18" charset="0"/>
              </a:rPr>
              <a:t>What </a:t>
            </a:r>
            <a:r>
              <a:rPr lang="en-US" altLang="en-US" sz="6600" b="1" dirty="0">
                <a:solidFill>
                  <a:srgbClr val="000000"/>
                </a:solidFill>
                <a:latin typeface="Bookman Old Style" panose="02050604050505020204" pitchFamily="18" charset="0"/>
                <a:cs typeface="Times New Roman" panose="02020603050405020304" pitchFamily="18" charset="0"/>
              </a:rPr>
              <a:t>are the two categories of cost? Give some examples of each.</a:t>
            </a:r>
            <a:endParaRPr lang="en-US" altLang="en-US" sz="6600" b="1" dirty="0"/>
          </a:p>
        </p:txBody>
      </p:sp>
    </p:spTree>
    <p:extLst>
      <p:ext uri="{BB962C8B-B14F-4D97-AF65-F5344CB8AC3E}">
        <p14:creationId xmlns:p14="http://schemas.microsoft.com/office/powerpoint/2010/main" val="3914787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r>
              <a:rPr lang="en-US" sz="6000" b="1" dirty="0" smtClean="0"/>
              <a:t>A </a:t>
            </a:r>
            <a:r>
              <a:rPr lang="en-US" sz="6000" b="1" dirty="0"/>
              <a:t>limitation of a formal cost-benefits analysis is that it contains the costs and benefits for just one year. </a:t>
            </a:r>
            <a:r>
              <a:rPr lang="en-US" sz="6000" b="1" dirty="0" smtClean="0"/>
              <a:t> T /F</a:t>
            </a:r>
            <a:endParaRPr lang="en-US" sz="6000"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598919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endParaRPr lang="en-US" sz="4800" dirty="0" smtClean="0"/>
          </a:p>
          <a:p>
            <a:pPr marL="0" indent="0">
              <a:buNone/>
            </a:pPr>
            <a:r>
              <a:rPr lang="en-US" sz="5400" b="1" dirty="0" smtClean="0"/>
              <a:t>Development </a:t>
            </a:r>
            <a:r>
              <a:rPr lang="en-US" sz="5400" b="1" dirty="0"/>
              <a:t>costs that are examined during feasibility analysis include costs for software licenses and software upgrades</a:t>
            </a:r>
            <a:r>
              <a:rPr lang="en-US" sz="5400" b="1" dirty="0" smtClean="0"/>
              <a:t>. T /F</a:t>
            </a:r>
            <a:endParaRPr lang="en-US" sz="5400" b="1" dirty="0"/>
          </a:p>
        </p:txBody>
      </p:sp>
    </p:spTree>
    <p:extLst>
      <p:ext uri="{BB962C8B-B14F-4D97-AF65-F5344CB8AC3E}">
        <p14:creationId xmlns:p14="http://schemas.microsoft.com/office/powerpoint/2010/main" val="3457083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buNone/>
            </a:pPr>
            <a:r>
              <a:rPr lang="en-US" sz="5400" b="1" dirty="0" smtClean="0"/>
              <a:t>Compare </a:t>
            </a:r>
            <a:r>
              <a:rPr lang="en-US" sz="5400" b="1" dirty="0"/>
              <a:t>and contrast the Cash Flow, Return on Investment, and Net Present Value methods of assessing a project's economic feasibility</a:t>
            </a:r>
            <a:r>
              <a:rPr lang="en-US" sz="5400" b="1" dirty="0" smtClean="0"/>
              <a:t>. </a:t>
            </a:r>
            <a:endParaRPr lang="en-US" sz="5400" b="1" dirty="0"/>
          </a:p>
        </p:txBody>
      </p:sp>
    </p:spTree>
    <p:extLst>
      <p:ext uri="{BB962C8B-B14F-4D97-AF65-F5344CB8AC3E}">
        <p14:creationId xmlns:p14="http://schemas.microsoft.com/office/powerpoint/2010/main" val="41391824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5639396"/>
          </a:xfrm>
        </p:spPr>
        <p:txBody>
          <a:bodyPr/>
          <a:lstStyle/>
          <a:p>
            <a:pPr marL="0" indent="0">
              <a:buNone/>
            </a:pPr>
            <a:endParaRPr lang="en-US" sz="6600" dirty="0" smtClean="0"/>
          </a:p>
          <a:p>
            <a:pPr marL="0" indent="0" algn="ctr">
              <a:buNone/>
            </a:pPr>
            <a:r>
              <a:rPr lang="en-US" sz="7200" b="1" dirty="0" smtClean="0"/>
              <a:t>Identify </a:t>
            </a:r>
            <a:r>
              <a:rPr lang="en-US" sz="7200" b="1" dirty="0"/>
              <a:t>the seven steps involved in conducting the economic feasibility.</a:t>
            </a:r>
          </a:p>
        </p:txBody>
      </p:sp>
    </p:spTree>
    <p:extLst>
      <p:ext uri="{BB962C8B-B14F-4D97-AF65-F5344CB8AC3E}">
        <p14:creationId xmlns:p14="http://schemas.microsoft.com/office/powerpoint/2010/main" val="60815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53355"/>
          </a:xfrm>
        </p:spPr>
        <p:txBody>
          <a:bodyPr/>
          <a:lstStyle/>
          <a:p>
            <a:r>
              <a:rPr lang="en-US" b="1" dirty="0" smtClean="0"/>
              <a:t>Project Management Tools</a:t>
            </a:r>
            <a:endParaRPr lang="en-US" b="1" dirty="0"/>
          </a:p>
        </p:txBody>
      </p:sp>
      <p:sp>
        <p:nvSpPr>
          <p:cNvPr id="3" name="Content Placeholder 2"/>
          <p:cNvSpPr>
            <a:spLocks noGrp="1"/>
          </p:cNvSpPr>
          <p:nvPr>
            <p:ph idx="1"/>
          </p:nvPr>
        </p:nvSpPr>
        <p:spPr>
          <a:xfrm>
            <a:off x="-152400" y="762000"/>
            <a:ext cx="9448800" cy="5410497"/>
          </a:xfrm>
        </p:spPr>
        <p:txBody>
          <a:bodyPr/>
          <a:lstStyle/>
          <a:p>
            <a:r>
              <a:rPr lang="en-US" sz="2800" dirty="0" smtClean="0"/>
              <a:t>Aids in creating </a:t>
            </a:r>
            <a:r>
              <a:rPr lang="en-US" sz="2800" dirty="0" err="1" smtClean="0"/>
              <a:t>workplans</a:t>
            </a:r>
            <a:endParaRPr lang="en-US" sz="2800" dirty="0" smtClean="0"/>
          </a:p>
          <a:p>
            <a:pPr>
              <a:spcBef>
                <a:spcPts val="600"/>
              </a:spcBef>
            </a:pPr>
            <a:r>
              <a:rPr lang="en-US" sz="2800" dirty="0" smtClean="0"/>
              <a:t>Identify all tasks, their sequence and estimate the time to complete each one</a:t>
            </a:r>
          </a:p>
          <a:p>
            <a:pPr>
              <a:spcBef>
                <a:spcPts val="600"/>
              </a:spcBef>
            </a:pPr>
            <a:r>
              <a:rPr lang="en-US" sz="2800" dirty="0" smtClean="0"/>
              <a:t>Work breakdown structures (WBS): a hierarchy of tasks to identify:	</a:t>
            </a:r>
          </a:p>
          <a:p>
            <a:pPr lvl="1">
              <a:spcBef>
                <a:spcPts val="0"/>
              </a:spcBef>
            </a:pPr>
            <a:r>
              <a:rPr lang="en-US" sz="2400" dirty="0" smtClean="0"/>
              <a:t>Duration of each task</a:t>
            </a:r>
          </a:p>
          <a:p>
            <a:pPr lvl="1">
              <a:spcBef>
                <a:spcPts val="0"/>
              </a:spcBef>
            </a:pPr>
            <a:r>
              <a:rPr lang="en-US" sz="2400" dirty="0" smtClean="0"/>
              <a:t>Current status of each task</a:t>
            </a:r>
          </a:p>
          <a:p>
            <a:pPr lvl="1">
              <a:spcBef>
                <a:spcPts val="0"/>
              </a:spcBef>
            </a:pPr>
            <a:r>
              <a:rPr lang="en-US" sz="2400" dirty="0" smtClean="0"/>
              <a:t>Task dependencies (shows which tasks must be completed before others can begin)</a:t>
            </a:r>
          </a:p>
          <a:p>
            <a:pPr>
              <a:spcBef>
                <a:spcPts val="600"/>
              </a:spcBef>
            </a:pPr>
            <a:r>
              <a:rPr lang="en-US" sz="2800" dirty="0" smtClean="0"/>
              <a:t>Gantt chart: </a:t>
            </a:r>
            <a:r>
              <a:rPr lang="en-US" sz="2800" dirty="0"/>
              <a:t>a bar chart used to depict project tasks against a calendar. </a:t>
            </a:r>
          </a:p>
          <a:p>
            <a:pPr>
              <a:spcBef>
                <a:spcPts val="600"/>
              </a:spcBef>
            </a:pPr>
            <a:r>
              <a:rPr lang="en-US" sz="2800" dirty="0"/>
              <a:t>PERT chart</a:t>
            </a:r>
            <a:r>
              <a:rPr lang="en-US" sz="2800" dirty="0" smtClean="0"/>
              <a:t>: a </a:t>
            </a:r>
            <a:r>
              <a:rPr lang="en-US" sz="2800" dirty="0"/>
              <a:t>graphical network model used to depict the interdependencies between a project’s tasks. </a:t>
            </a:r>
            <a:endParaRPr lang="en-US" sz="28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lgn="ctr">
              <a:buNone/>
            </a:pPr>
            <a:r>
              <a:rPr lang="en-US" sz="8000" b="1" dirty="0" smtClean="0"/>
              <a:t>Explain </a:t>
            </a:r>
            <a:r>
              <a:rPr lang="en-US" sz="8000" b="1" dirty="0"/>
              <a:t>the role of the project champion.</a:t>
            </a:r>
          </a:p>
        </p:txBody>
      </p:sp>
    </p:spTree>
    <p:extLst>
      <p:ext uri="{BB962C8B-B14F-4D97-AF65-F5344CB8AC3E}">
        <p14:creationId xmlns:p14="http://schemas.microsoft.com/office/powerpoint/2010/main" val="35013388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686800" cy="5639396"/>
          </a:xfrm>
        </p:spPr>
        <p:txBody>
          <a:bodyPr/>
          <a:lstStyle/>
          <a:p>
            <a:pPr marL="0" indent="0" algn="ctr">
              <a:buNone/>
            </a:pPr>
            <a:endParaRPr lang="en-US" sz="6000" dirty="0"/>
          </a:p>
          <a:p>
            <a:pPr marL="0" indent="0" algn="ctr">
              <a:buNone/>
            </a:pPr>
            <a:r>
              <a:rPr lang="en-US" sz="8800" b="1" dirty="0" smtClean="0"/>
              <a:t>Explain </a:t>
            </a:r>
            <a:r>
              <a:rPr lang="en-US" sz="8800" b="1" dirty="0"/>
              <a:t>the concept of </a:t>
            </a:r>
            <a:r>
              <a:rPr lang="en-US" sz="8800" b="1" dirty="0" err="1"/>
              <a:t>timeboxing</a:t>
            </a:r>
            <a:r>
              <a:rPr lang="en-US" sz="8800" b="1" dirty="0"/>
              <a:t>.</a:t>
            </a:r>
          </a:p>
        </p:txBody>
      </p:sp>
    </p:spTree>
    <p:extLst>
      <p:ext uri="{BB962C8B-B14F-4D97-AF65-F5344CB8AC3E}">
        <p14:creationId xmlns:p14="http://schemas.microsoft.com/office/powerpoint/2010/main" val="32496627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5400" b="1" dirty="0" smtClean="0"/>
          </a:p>
          <a:p>
            <a:pPr marL="0" indent="0" algn="ctr">
              <a:buNone/>
            </a:pPr>
            <a:r>
              <a:rPr lang="en-US" altLang="en-US" sz="5400" b="1" dirty="0" smtClean="0"/>
              <a:t>Mini </a:t>
            </a:r>
            <a:r>
              <a:rPr lang="en-US" altLang="en-US" sz="5400" b="1" dirty="0"/>
              <a:t>Case </a:t>
            </a:r>
            <a:endParaRPr lang="en-US" altLang="en-US" sz="5400" b="1" dirty="0" smtClean="0"/>
          </a:p>
          <a:p>
            <a:pPr marL="0" indent="0" algn="ctr">
              <a:buNone/>
            </a:pPr>
            <a:r>
              <a:rPr lang="en-US" sz="5400" b="1" dirty="0" smtClean="0"/>
              <a:t>Read </a:t>
            </a:r>
            <a:r>
              <a:rPr lang="en-US" sz="5400" b="1" dirty="0"/>
              <a:t>Mini </a:t>
            </a:r>
            <a:r>
              <a:rPr lang="en-US" sz="5400" b="1" dirty="0" smtClean="0"/>
              <a:t>Case  #1 </a:t>
            </a:r>
            <a:endParaRPr lang="en-US" sz="5400" b="1" dirty="0"/>
          </a:p>
          <a:p>
            <a:pPr marL="0" indent="0" algn="ctr">
              <a:buNone/>
            </a:pPr>
            <a:r>
              <a:rPr lang="en-US" sz="5400" b="1" dirty="0"/>
              <a:t>Page </a:t>
            </a:r>
            <a:r>
              <a:rPr lang="en-US" sz="5400" b="1" dirty="0" smtClean="0"/>
              <a:t>#83 </a:t>
            </a:r>
            <a:r>
              <a:rPr lang="en-US" sz="5400" b="1" dirty="0"/>
              <a:t>in the Text</a:t>
            </a:r>
          </a:p>
          <a:p>
            <a:pPr marL="0" indent="0" algn="ctr">
              <a:buNone/>
            </a:pPr>
            <a:endParaRPr lang="en-US" altLang="en-US" sz="5400" b="1" dirty="0"/>
          </a:p>
          <a:p>
            <a:pPr algn="ctr">
              <a:buFontTx/>
              <a:buNone/>
            </a:pPr>
            <a:endParaRPr lang="en-US" altLang="en-US" sz="5400" b="1" dirty="0"/>
          </a:p>
        </p:txBody>
      </p:sp>
    </p:spTree>
    <p:extLst>
      <p:ext uri="{BB962C8B-B14F-4D97-AF65-F5344CB8AC3E}">
        <p14:creationId xmlns:p14="http://schemas.microsoft.com/office/powerpoint/2010/main" val="16496196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sz="6600" b="1" dirty="0" smtClean="0"/>
              <a:t>What questions does </a:t>
            </a:r>
            <a:r>
              <a:rPr lang="en-US" sz="6600" b="1" dirty="0"/>
              <a:t>Harry </a:t>
            </a:r>
            <a:r>
              <a:rPr lang="en-US" sz="6600" b="1" dirty="0" smtClean="0"/>
              <a:t>need </a:t>
            </a:r>
            <a:r>
              <a:rPr lang="en-US" sz="6600" b="1" dirty="0"/>
              <a:t>to have answered about his project.</a:t>
            </a:r>
          </a:p>
          <a:p>
            <a:pPr marL="0" indent="0">
              <a:buNone/>
            </a:pPr>
            <a:endParaRPr lang="en-US" dirty="0"/>
          </a:p>
        </p:txBody>
      </p:sp>
    </p:spTree>
    <p:extLst>
      <p:ext uri="{BB962C8B-B14F-4D97-AF65-F5344CB8AC3E}">
        <p14:creationId xmlns:p14="http://schemas.microsoft.com/office/powerpoint/2010/main" val="19861329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r>
              <a:rPr lang="en-US" sz="2000" b="1" dirty="0"/>
              <a:t>A list of questions that Harry needs to have answered about his project.</a:t>
            </a:r>
          </a:p>
          <a:p>
            <a:pPr lvl="0"/>
            <a:r>
              <a:rPr lang="en-US" sz="3200" b="1" dirty="0"/>
              <a:t>What is your specific objective for this Internet system?  </a:t>
            </a:r>
          </a:p>
          <a:p>
            <a:pPr lvl="0"/>
            <a:r>
              <a:rPr lang="en-US" sz="3200" b="1" dirty="0"/>
              <a:t>What specific things do you want customers </a:t>
            </a:r>
            <a:r>
              <a:rPr lang="en-US" sz="3200" b="1" dirty="0" smtClean="0"/>
              <a:t>to do? </a:t>
            </a:r>
          </a:p>
          <a:p>
            <a:pPr lvl="0"/>
            <a:r>
              <a:rPr lang="en-US" sz="3200" b="1" dirty="0"/>
              <a:t>R</a:t>
            </a:r>
            <a:r>
              <a:rPr lang="en-US" sz="3200" b="1" dirty="0" smtClean="0"/>
              <a:t>evenue estimates? Their Accuracy</a:t>
            </a:r>
            <a:r>
              <a:rPr lang="en-US" sz="3200" b="1" dirty="0"/>
              <a:t>?</a:t>
            </a:r>
          </a:p>
          <a:p>
            <a:r>
              <a:rPr lang="en-US" sz="3200" b="1" dirty="0"/>
              <a:t> </a:t>
            </a:r>
            <a:r>
              <a:rPr lang="en-US" sz="3200" b="1" dirty="0" smtClean="0"/>
              <a:t>Target budget?</a:t>
            </a:r>
            <a:endParaRPr lang="en-US" sz="3200" b="1" dirty="0"/>
          </a:p>
          <a:p>
            <a:r>
              <a:rPr lang="en-US" sz="3200" b="1" dirty="0"/>
              <a:t>O</a:t>
            </a:r>
            <a:r>
              <a:rPr lang="en-US" sz="3200" b="1" dirty="0" smtClean="0"/>
              <a:t>utside help available?</a:t>
            </a:r>
            <a:endParaRPr lang="en-US" sz="3200" b="1" dirty="0"/>
          </a:p>
          <a:p>
            <a:r>
              <a:rPr lang="en-US" sz="3200" b="1" dirty="0"/>
              <a:t> </a:t>
            </a:r>
            <a:r>
              <a:rPr lang="en-US" sz="3200" b="1" dirty="0" smtClean="0"/>
              <a:t>Potential </a:t>
            </a:r>
            <a:r>
              <a:rPr lang="en-US" sz="3200" b="1" dirty="0"/>
              <a:t>adverse response by the </a:t>
            </a:r>
            <a:r>
              <a:rPr lang="en-US" sz="3200" b="1" dirty="0" smtClean="0"/>
              <a:t>storeowners?</a:t>
            </a:r>
            <a:endParaRPr lang="en-US" sz="3200"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40147519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5400" b="1" dirty="0" smtClean="0"/>
          </a:p>
          <a:p>
            <a:pPr marL="0" indent="0" algn="ctr">
              <a:buNone/>
            </a:pPr>
            <a:r>
              <a:rPr lang="en-US" altLang="en-US" sz="5400" b="1" dirty="0" smtClean="0"/>
              <a:t>Mini </a:t>
            </a:r>
            <a:r>
              <a:rPr lang="en-US" altLang="en-US" sz="5400" b="1" dirty="0"/>
              <a:t>Case </a:t>
            </a:r>
            <a:endParaRPr lang="en-US" altLang="en-US" sz="5400" b="1" dirty="0" smtClean="0"/>
          </a:p>
          <a:p>
            <a:pPr marL="0" indent="0" algn="ctr">
              <a:buNone/>
            </a:pPr>
            <a:r>
              <a:rPr lang="en-US" sz="5400" b="1" dirty="0" smtClean="0"/>
              <a:t>Read </a:t>
            </a:r>
            <a:r>
              <a:rPr lang="en-US" sz="5400" b="1" dirty="0"/>
              <a:t>Mini </a:t>
            </a:r>
            <a:r>
              <a:rPr lang="en-US" sz="5400" b="1" dirty="0" smtClean="0"/>
              <a:t>Case  #2 </a:t>
            </a:r>
            <a:endParaRPr lang="en-US" sz="5400" b="1" dirty="0"/>
          </a:p>
          <a:p>
            <a:pPr marL="0" indent="0" algn="ctr">
              <a:buNone/>
            </a:pPr>
            <a:r>
              <a:rPr lang="en-US" sz="5400" b="1" dirty="0"/>
              <a:t>Page </a:t>
            </a:r>
            <a:r>
              <a:rPr lang="en-US" sz="5400" b="1" dirty="0" smtClean="0"/>
              <a:t>#83 &amp; #84  </a:t>
            </a:r>
            <a:r>
              <a:rPr lang="en-US" sz="5400" b="1" dirty="0"/>
              <a:t>in the Text</a:t>
            </a:r>
          </a:p>
          <a:p>
            <a:pPr marL="0" indent="0" algn="ctr">
              <a:buNone/>
            </a:pPr>
            <a:endParaRPr lang="en-US" altLang="en-US" sz="5400" b="1" dirty="0"/>
          </a:p>
          <a:p>
            <a:pPr algn="ctr">
              <a:buFontTx/>
              <a:buNone/>
            </a:pPr>
            <a:endParaRPr lang="en-US" altLang="en-US" sz="5400" b="1" dirty="0"/>
          </a:p>
        </p:txBody>
      </p:sp>
    </p:spTree>
    <p:extLst>
      <p:ext uri="{BB962C8B-B14F-4D97-AF65-F5344CB8AC3E}">
        <p14:creationId xmlns:p14="http://schemas.microsoft.com/office/powerpoint/2010/main" val="14557383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sz="6600" b="1" dirty="0" smtClean="0"/>
              <a:t>What is the expected value of the annual revenue increase of each row? </a:t>
            </a:r>
            <a:endParaRPr lang="en-US" sz="6600" b="1" dirty="0"/>
          </a:p>
        </p:txBody>
      </p:sp>
    </p:spTree>
    <p:extLst>
      <p:ext uri="{BB962C8B-B14F-4D97-AF65-F5344CB8AC3E}">
        <p14:creationId xmlns:p14="http://schemas.microsoft.com/office/powerpoint/2010/main" val="42110768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5400" b="1" dirty="0" smtClean="0"/>
          </a:p>
          <a:p>
            <a:pPr marL="0" indent="0" algn="ctr">
              <a:buNone/>
            </a:pPr>
            <a:r>
              <a:rPr lang="en-US" altLang="en-US" sz="5400" b="1" dirty="0" smtClean="0"/>
              <a:t>Mini </a:t>
            </a:r>
            <a:r>
              <a:rPr lang="en-US" altLang="en-US" sz="5400" b="1" dirty="0"/>
              <a:t>Case </a:t>
            </a:r>
            <a:endParaRPr lang="en-US" altLang="en-US" sz="5400" b="1" dirty="0" smtClean="0"/>
          </a:p>
          <a:p>
            <a:pPr marL="0" indent="0" algn="ctr">
              <a:buNone/>
            </a:pPr>
            <a:r>
              <a:rPr lang="en-US" sz="5400" b="1" dirty="0" smtClean="0"/>
              <a:t>Read </a:t>
            </a:r>
            <a:r>
              <a:rPr lang="en-US" sz="5400" b="1" dirty="0"/>
              <a:t>Mini </a:t>
            </a:r>
            <a:r>
              <a:rPr lang="en-US" sz="5400" b="1" dirty="0" smtClean="0"/>
              <a:t>Case  #3 </a:t>
            </a:r>
            <a:endParaRPr lang="en-US" sz="5400" b="1" dirty="0"/>
          </a:p>
          <a:p>
            <a:pPr marL="0" indent="0" algn="ctr">
              <a:buNone/>
            </a:pPr>
            <a:r>
              <a:rPr lang="en-US" sz="5400" b="1" dirty="0"/>
              <a:t>Page </a:t>
            </a:r>
            <a:r>
              <a:rPr lang="en-US" sz="5400" b="1" dirty="0" smtClean="0"/>
              <a:t>#84  </a:t>
            </a:r>
            <a:r>
              <a:rPr lang="en-US" sz="5400" b="1" dirty="0"/>
              <a:t>in the Text</a:t>
            </a:r>
          </a:p>
          <a:p>
            <a:pPr marL="0" indent="0" algn="ctr">
              <a:buNone/>
            </a:pPr>
            <a:endParaRPr lang="en-US" altLang="en-US" sz="5400" b="1" dirty="0"/>
          </a:p>
          <a:p>
            <a:pPr algn="ctr">
              <a:buFontTx/>
              <a:buNone/>
            </a:pPr>
            <a:endParaRPr lang="en-US" altLang="en-US" sz="5400" b="1" dirty="0"/>
          </a:p>
        </p:txBody>
      </p:sp>
    </p:spTree>
    <p:extLst>
      <p:ext uri="{BB962C8B-B14F-4D97-AF65-F5344CB8AC3E}">
        <p14:creationId xmlns:p14="http://schemas.microsoft.com/office/powerpoint/2010/main" val="41839649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sz="6600" b="1" dirty="0" smtClean="0"/>
              <a:t>What are some examples of </a:t>
            </a:r>
            <a:r>
              <a:rPr lang="en-US" sz="6600" b="1" dirty="0"/>
              <a:t>strategies that may be helpful to </a:t>
            </a:r>
            <a:r>
              <a:rPr lang="en-US" sz="6600" b="1" dirty="0" smtClean="0"/>
              <a:t>Emily</a:t>
            </a:r>
            <a:r>
              <a:rPr lang="en-US" sz="6600" b="1" dirty="0"/>
              <a:t>?</a:t>
            </a:r>
          </a:p>
          <a:p>
            <a:pPr marL="0" indent="0">
              <a:buNone/>
            </a:pPr>
            <a:endParaRPr lang="en-US" dirty="0"/>
          </a:p>
        </p:txBody>
      </p:sp>
    </p:spTree>
    <p:extLst>
      <p:ext uri="{BB962C8B-B14F-4D97-AF65-F5344CB8AC3E}">
        <p14:creationId xmlns:p14="http://schemas.microsoft.com/office/powerpoint/2010/main" val="9234424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600" b="1" dirty="0" smtClean="0"/>
          </a:p>
          <a:p>
            <a:pPr marL="0" indent="0" algn="ctr">
              <a:buNone/>
            </a:pPr>
            <a:r>
              <a:rPr lang="en-US" altLang="en-US" sz="6600" b="1" dirty="0" smtClean="0"/>
              <a:t>Mini </a:t>
            </a:r>
            <a:r>
              <a:rPr lang="en-US" altLang="en-US" sz="6600" b="1" dirty="0"/>
              <a:t>Case </a:t>
            </a:r>
          </a:p>
          <a:p>
            <a:pPr marL="0" indent="0" algn="ctr">
              <a:buNone/>
            </a:pPr>
            <a:r>
              <a:rPr lang="en-US" sz="6600" b="1" dirty="0"/>
              <a:t>Read </a:t>
            </a:r>
            <a:r>
              <a:rPr lang="en-US" sz="6600" b="1" dirty="0" smtClean="0"/>
              <a:t>Class Handout</a:t>
            </a:r>
            <a:endParaRPr lang="en-US" sz="6600" b="1" dirty="0"/>
          </a:p>
          <a:p>
            <a:pPr marL="0" indent="0">
              <a:buNone/>
            </a:pPr>
            <a:endParaRPr lang="en-US" dirty="0"/>
          </a:p>
        </p:txBody>
      </p:sp>
    </p:spTree>
    <p:extLst>
      <p:ext uri="{BB962C8B-B14F-4D97-AF65-F5344CB8AC3E}">
        <p14:creationId xmlns:p14="http://schemas.microsoft.com/office/powerpoint/2010/main" val="2643285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whi74173_04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162800" cy="5084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24200" y="228600"/>
            <a:ext cx="2749471" cy="646331"/>
          </a:xfrm>
          <a:prstGeom prst="rect">
            <a:avLst/>
          </a:prstGeom>
        </p:spPr>
        <p:txBody>
          <a:bodyPr wrap="none">
            <a:spAutoFit/>
          </a:bodyPr>
          <a:lstStyle/>
          <a:p>
            <a:r>
              <a:rPr lang="en-US" altLang="en-US" sz="3600" b="1" dirty="0"/>
              <a:t>PERT Chart</a:t>
            </a:r>
            <a:endParaRPr lang="en-US" sz="3600" b="1" dirty="0"/>
          </a:p>
        </p:txBody>
      </p:sp>
    </p:spTree>
    <p:extLst>
      <p:ext uri="{BB962C8B-B14F-4D97-AF65-F5344CB8AC3E}">
        <p14:creationId xmlns:p14="http://schemas.microsoft.com/office/powerpoint/2010/main" val="7345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a:spcBef>
                <a:spcPct val="0"/>
              </a:spcBef>
              <a:buClrTx/>
              <a:buNone/>
            </a:pPr>
            <a:r>
              <a:rPr lang="en-US" altLang="en-US" sz="2800" b="1" dirty="0"/>
              <a:t>What four innocuous incidents combine to produce the “perfect storm”?</a:t>
            </a:r>
          </a:p>
          <a:p>
            <a:pPr>
              <a:spcBef>
                <a:spcPct val="0"/>
              </a:spcBef>
              <a:buClrTx/>
              <a:buNone/>
            </a:pPr>
            <a:endParaRPr lang="en-US" altLang="en-US" sz="2800" b="1" dirty="0" smtClean="0"/>
          </a:p>
          <a:p>
            <a:pPr>
              <a:spcBef>
                <a:spcPct val="0"/>
              </a:spcBef>
              <a:buClrTx/>
              <a:buNone/>
            </a:pPr>
            <a:r>
              <a:rPr lang="en-US" altLang="en-US" sz="2800" b="1" dirty="0" smtClean="0"/>
              <a:t>What </a:t>
            </a:r>
            <a:r>
              <a:rPr lang="en-US" altLang="en-US" sz="2800" b="1" dirty="0"/>
              <a:t>are some of the project’s risks?</a:t>
            </a:r>
          </a:p>
          <a:p>
            <a:pPr>
              <a:spcBef>
                <a:spcPct val="0"/>
              </a:spcBef>
              <a:buClrTx/>
              <a:buNone/>
            </a:pPr>
            <a:endParaRPr lang="en-CA" altLang="en-US" sz="2800" b="1" dirty="0" smtClean="0"/>
          </a:p>
          <a:p>
            <a:pPr>
              <a:spcBef>
                <a:spcPct val="0"/>
              </a:spcBef>
              <a:buClrTx/>
              <a:buNone/>
            </a:pPr>
            <a:r>
              <a:rPr lang="en-CA" altLang="en-US" sz="2800" b="1" dirty="0" smtClean="0"/>
              <a:t>Some </a:t>
            </a:r>
            <a:r>
              <a:rPr lang="en-CA" altLang="en-US" sz="2800" b="1" dirty="0"/>
              <a:t>organizational factors increase a project’s likelihood of success. Identify these “facilitators” for the Green Project. </a:t>
            </a:r>
          </a:p>
          <a:p>
            <a:pPr>
              <a:spcBef>
                <a:spcPct val="0"/>
              </a:spcBef>
              <a:buClrTx/>
              <a:buNone/>
            </a:pPr>
            <a:endParaRPr lang="en-CA" altLang="en-US" sz="2800" b="1" dirty="0" smtClean="0"/>
          </a:p>
          <a:p>
            <a:pPr>
              <a:spcBef>
                <a:spcPct val="0"/>
              </a:spcBef>
              <a:buClrTx/>
              <a:buNone/>
            </a:pPr>
            <a:r>
              <a:rPr lang="en-CA" altLang="en-US" sz="2800" b="1" dirty="0" smtClean="0"/>
              <a:t>Other </a:t>
            </a:r>
            <a:r>
              <a:rPr lang="en-CA" altLang="en-US" sz="2800" b="1" dirty="0"/>
              <a:t>organizational factors decrease a project’s likelihood of success. Identify these “barriers” for the Green Project. </a:t>
            </a:r>
          </a:p>
          <a:p>
            <a:pPr>
              <a:spcBef>
                <a:spcPct val="0"/>
              </a:spcBef>
              <a:buClrTx/>
              <a:buNone/>
            </a:pPr>
            <a:endParaRPr lang="en-CA" altLang="en-US" sz="2800" b="1" dirty="0" smtClean="0"/>
          </a:p>
          <a:p>
            <a:pPr>
              <a:spcBef>
                <a:spcPct val="0"/>
              </a:spcBef>
              <a:buClrTx/>
              <a:buNone/>
            </a:pPr>
            <a:r>
              <a:rPr lang="en-CA" altLang="en-US" sz="2800" b="1" dirty="0" smtClean="0"/>
              <a:t>Outline </a:t>
            </a:r>
            <a:r>
              <a:rPr lang="en-CA" altLang="en-US" sz="2800" b="1" dirty="0"/>
              <a:t>the things that McCann needs to do right away. </a:t>
            </a:r>
            <a:endParaRPr lang="en-US" altLang="en-US" sz="2800" b="1" dirty="0"/>
          </a:p>
        </p:txBody>
      </p:sp>
    </p:spTree>
    <p:extLst>
      <p:ext uri="{BB962C8B-B14F-4D97-AF65-F5344CB8AC3E}">
        <p14:creationId xmlns:p14="http://schemas.microsoft.com/office/powerpoint/2010/main" val="28582096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endParaRPr lang="en-US" altLang="en-US" sz="6000" b="1" dirty="0" smtClean="0"/>
          </a:p>
          <a:p>
            <a:pPr marL="0" indent="0">
              <a:buNone/>
            </a:pPr>
            <a:r>
              <a:rPr lang="en-US" altLang="en-US" sz="6000" b="1" dirty="0" smtClean="0"/>
              <a:t>What </a:t>
            </a:r>
            <a:r>
              <a:rPr lang="en-US" altLang="en-US" sz="6000" b="1" dirty="0"/>
              <a:t>four innocuous incidents combine to produce the “perfect storm”?</a:t>
            </a:r>
          </a:p>
          <a:p>
            <a:pPr marL="0" indent="0">
              <a:buNone/>
            </a:pPr>
            <a:endParaRPr lang="en-US" dirty="0"/>
          </a:p>
        </p:txBody>
      </p:sp>
    </p:spTree>
    <p:extLst>
      <p:ext uri="{BB962C8B-B14F-4D97-AF65-F5344CB8AC3E}">
        <p14:creationId xmlns:p14="http://schemas.microsoft.com/office/powerpoint/2010/main" val="6495149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a:spcBef>
                <a:spcPct val="0"/>
              </a:spcBef>
              <a:buClrTx/>
              <a:buNone/>
            </a:pPr>
            <a:endParaRPr lang="en-US" altLang="en-US" sz="6600" b="1" dirty="0" smtClean="0"/>
          </a:p>
          <a:p>
            <a:pPr>
              <a:spcBef>
                <a:spcPct val="0"/>
              </a:spcBef>
              <a:buClrTx/>
              <a:buNone/>
            </a:pPr>
            <a:r>
              <a:rPr lang="en-US" altLang="en-US" sz="6600" b="1" dirty="0" smtClean="0"/>
              <a:t>What </a:t>
            </a:r>
            <a:r>
              <a:rPr lang="en-US" altLang="en-US" sz="6600" b="1" dirty="0"/>
              <a:t>are some of the project’s risks?</a:t>
            </a:r>
          </a:p>
        </p:txBody>
      </p:sp>
    </p:spTree>
    <p:extLst>
      <p:ext uri="{BB962C8B-B14F-4D97-AF65-F5344CB8AC3E}">
        <p14:creationId xmlns:p14="http://schemas.microsoft.com/office/powerpoint/2010/main" val="32591558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r>
              <a:rPr lang="en-CA" altLang="en-US" sz="6000" b="1" i="1" dirty="0" smtClean="0"/>
              <a:t>Some </a:t>
            </a:r>
            <a:r>
              <a:rPr lang="en-CA" altLang="en-US" sz="6000" b="1" i="1" dirty="0"/>
              <a:t>organizational factors increase a project’s likelihood of success. Identify these “facilitators” for the Green Project. </a:t>
            </a:r>
          </a:p>
          <a:p>
            <a:pPr marL="0" indent="0">
              <a:buNone/>
            </a:pPr>
            <a:endParaRPr lang="en-US" dirty="0"/>
          </a:p>
        </p:txBody>
      </p:sp>
    </p:spTree>
    <p:extLst>
      <p:ext uri="{BB962C8B-B14F-4D97-AF65-F5344CB8AC3E}">
        <p14:creationId xmlns:p14="http://schemas.microsoft.com/office/powerpoint/2010/main" val="20693760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a:spcBef>
                <a:spcPct val="0"/>
              </a:spcBef>
              <a:buClrTx/>
              <a:buNone/>
            </a:pPr>
            <a:r>
              <a:rPr lang="en-CA" altLang="en-US" sz="6000" b="1" dirty="0"/>
              <a:t>Other organizational factors decrease a project’s likelihood of success. </a:t>
            </a:r>
            <a:r>
              <a:rPr lang="en-CA" altLang="en-US" sz="6000" b="1"/>
              <a:t>Identify these “barriers” for the Green Project. </a:t>
            </a:r>
          </a:p>
          <a:p>
            <a:pPr marL="0" indent="0">
              <a:buNone/>
            </a:pPr>
            <a:endParaRPr lang="en-US" dirty="0"/>
          </a:p>
        </p:txBody>
      </p:sp>
    </p:spTree>
    <p:extLst>
      <p:ext uri="{BB962C8B-B14F-4D97-AF65-F5344CB8AC3E}">
        <p14:creationId xmlns:p14="http://schemas.microsoft.com/office/powerpoint/2010/main" val="9259770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a:spcBef>
                <a:spcPct val="0"/>
              </a:spcBef>
              <a:buClrTx/>
              <a:buNone/>
            </a:pPr>
            <a:r>
              <a:rPr lang="en-CA" altLang="en-US" sz="8800" b="1" i="1" dirty="0"/>
              <a:t>Outline the things that McCann needs to do right away. </a:t>
            </a:r>
            <a:endParaRPr lang="en-US" altLang="en-US" sz="8800" b="1" dirty="0"/>
          </a:p>
        </p:txBody>
      </p:sp>
    </p:spTree>
    <p:extLst>
      <p:ext uri="{BB962C8B-B14F-4D97-AF65-F5344CB8AC3E}">
        <p14:creationId xmlns:p14="http://schemas.microsoft.com/office/powerpoint/2010/main" val="7991639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is a feasibility analysis? </a:t>
            </a:r>
            <a:endParaRPr lang="en-US" sz="6000" dirty="0"/>
          </a:p>
        </p:txBody>
      </p:sp>
    </p:spTree>
    <p:extLst>
      <p:ext uri="{BB962C8B-B14F-4D97-AF65-F5344CB8AC3E}">
        <p14:creationId xmlns:p14="http://schemas.microsoft.com/office/powerpoint/2010/main" val="3562169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solidFill>
                <a:schemeClr val="tx1"/>
              </a:solidFill>
              <a:latin typeface="Arial" panose="020B0604020202020204" pitchFamily="34" charset="0"/>
              <a:cs typeface="Arial" panose="020B0604020202020204" pitchFamily="34" charset="0"/>
            </a:endParaRPr>
          </a:p>
          <a:p>
            <a:pPr marL="0" indent="0" algn="ctr">
              <a:buNone/>
            </a:pPr>
            <a:r>
              <a:rPr lang="en-US" sz="6000" b="1" dirty="0" smtClean="0">
                <a:solidFill>
                  <a:schemeClr val="tx1"/>
                </a:solidFill>
                <a:latin typeface="Arial" panose="020B0604020202020204" pitchFamily="34" charset="0"/>
                <a:cs typeface="Arial" panose="020B0604020202020204" pitchFamily="34" charset="0"/>
              </a:rPr>
              <a:t>What </a:t>
            </a:r>
            <a:r>
              <a:rPr lang="en-US" sz="6000" b="1" dirty="0">
                <a:solidFill>
                  <a:schemeClr val="tx1"/>
                </a:solidFill>
                <a:latin typeface="Arial" panose="020B0604020202020204" pitchFamily="34" charset="0"/>
                <a:cs typeface="Arial" panose="020B0604020202020204" pitchFamily="34" charset="0"/>
              </a:rPr>
              <a:t>purpose does the feasibility analysis have? </a:t>
            </a:r>
            <a:endParaRPr lang="en-US" sz="6000" dirty="0"/>
          </a:p>
        </p:txBody>
      </p:sp>
    </p:spTree>
    <p:extLst>
      <p:ext uri="{BB962C8B-B14F-4D97-AF65-F5344CB8AC3E}">
        <p14:creationId xmlns:p14="http://schemas.microsoft.com/office/powerpoint/2010/main" val="16433927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sz="6000" b="1" dirty="0">
                <a:latin typeface="Arial" panose="020B0604020202020204" pitchFamily="34" charset="0"/>
                <a:cs typeface="Arial" panose="020B0604020202020204" pitchFamily="34" charset="0"/>
              </a:rPr>
              <a:t>Who is ultimately responsible to determine the business value of the new system? </a:t>
            </a:r>
            <a:endParaRPr lang="en-US" sz="6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612157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019800"/>
          </a:xfrm>
        </p:spPr>
        <p:txBody>
          <a:bodyPr/>
          <a:lstStyle/>
          <a:p>
            <a:pPr marL="0" indent="0" algn="ctr">
              <a:buNone/>
            </a:pPr>
            <a:r>
              <a:rPr lang="en-US" altLang="en-US" sz="6000" b="1" dirty="0" smtClean="0">
                <a:latin typeface="Arial" panose="020B0604020202020204" pitchFamily="34" charset="0"/>
                <a:cs typeface="Arial" panose="020B0604020202020204" pitchFamily="34" charset="0"/>
              </a:rPr>
              <a:t>A </a:t>
            </a:r>
            <a:r>
              <a:rPr lang="en-US" altLang="en-US" sz="6000" b="1" dirty="0">
                <a:latin typeface="Arial" panose="020B0604020202020204" pitchFamily="34" charset="0"/>
                <a:cs typeface="Arial" panose="020B0604020202020204" pitchFamily="34" charset="0"/>
              </a:rPr>
              <a:t>work breakdown structure “decomposes” your systems into manageable tasks. When do you stop composing?</a:t>
            </a:r>
            <a:endParaRPr lang="en-US" dirty="0"/>
          </a:p>
        </p:txBody>
      </p:sp>
    </p:spTree>
    <p:extLst>
      <p:ext uri="{BB962C8B-B14F-4D97-AF65-F5344CB8AC3E}">
        <p14:creationId xmlns:p14="http://schemas.microsoft.com/office/powerpoint/2010/main" val="2227997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3753"/>
            <a:ext cx="8363555" cy="5791796"/>
          </a:xfrm>
        </p:spPr>
        <p:txBody>
          <a:bodyPr/>
          <a:lstStyle/>
          <a:p>
            <a:pPr marL="0" indent="0" algn="ctr">
              <a:spcBef>
                <a:spcPts val="600"/>
              </a:spcBef>
              <a:buNone/>
            </a:pPr>
            <a:r>
              <a:rPr lang="en-US" sz="4000" b="1" dirty="0" smtClean="0"/>
              <a:t>Gantt Chart</a:t>
            </a:r>
          </a:p>
          <a:p>
            <a:pPr marL="0" indent="0">
              <a:spcBef>
                <a:spcPts val="600"/>
              </a:spcBef>
              <a:buNone/>
            </a:pPr>
            <a:endParaRPr lang="en-US" dirty="0"/>
          </a:p>
        </p:txBody>
      </p:sp>
      <p:pic>
        <p:nvPicPr>
          <p:cNvPr id="5" name="Picture 5" descr="whi74173_04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89535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r>
              <a:rPr lang="en-US" altLang="en-US" sz="5400" b="1" dirty="0" smtClean="0">
                <a:latin typeface="Arial" panose="020B0604020202020204" pitchFamily="34" charset="0"/>
                <a:cs typeface="Arial" panose="020B0604020202020204" pitchFamily="34" charset="0"/>
              </a:rPr>
              <a:t>When </a:t>
            </a:r>
            <a:r>
              <a:rPr lang="en-US" altLang="en-US" sz="5400" b="1" dirty="0">
                <a:latin typeface="Arial" panose="020B0604020202020204" pitchFamily="34" charset="0"/>
                <a:cs typeface="Arial" panose="020B0604020202020204" pitchFamily="34" charset="0"/>
              </a:rPr>
              <a:t>do you stop “decomposing?”  </a:t>
            </a:r>
            <a:r>
              <a:rPr lang="en-US" altLang="en-US" sz="5400" dirty="0">
                <a:latin typeface="Arial" panose="020B0604020202020204" pitchFamily="34" charset="0"/>
                <a:cs typeface="Arial" panose="020B0604020202020204" pitchFamily="34" charset="0"/>
              </a:rPr>
              <a:t>When the activity is divided into </a:t>
            </a:r>
            <a:r>
              <a:rPr lang="en-US" altLang="en-US" sz="5400" b="1" u="sng" dirty="0">
                <a:latin typeface="Arial" panose="020B0604020202020204" pitchFamily="34" charset="0"/>
                <a:cs typeface="Arial" panose="020B0604020202020204" pitchFamily="34" charset="0"/>
              </a:rPr>
              <a:t>manageable tasks</a:t>
            </a:r>
            <a:r>
              <a:rPr lang="en-US" altLang="en-US" sz="5400" dirty="0">
                <a:latin typeface="Arial" panose="020B0604020202020204" pitchFamily="34" charset="0"/>
                <a:cs typeface="Arial" panose="020B0604020202020204" pitchFamily="34" charset="0"/>
              </a:rPr>
              <a:t>, in general, a </a:t>
            </a:r>
            <a:r>
              <a:rPr lang="en-US" altLang="en-US" sz="5400" b="1" u="sng" dirty="0">
                <a:latin typeface="Arial" panose="020B0604020202020204" pitchFamily="34" charset="0"/>
                <a:cs typeface="Arial" panose="020B0604020202020204" pitchFamily="34" charset="0"/>
              </a:rPr>
              <a:t>rule of thumb </a:t>
            </a:r>
            <a:r>
              <a:rPr lang="en-US" altLang="en-US" sz="5400" dirty="0">
                <a:latin typeface="Arial" panose="020B0604020202020204" pitchFamily="34" charset="0"/>
                <a:cs typeface="Arial" panose="020B0604020202020204" pitchFamily="34" charset="0"/>
              </a:rPr>
              <a:t>commonly used is </a:t>
            </a:r>
            <a:r>
              <a:rPr lang="en-US" altLang="en-US" sz="5400" b="1" u="sng" dirty="0">
                <a:latin typeface="Arial" panose="020B0604020202020204" pitchFamily="34" charset="0"/>
                <a:cs typeface="Arial" panose="020B0604020202020204" pitchFamily="34" charset="0"/>
              </a:rPr>
              <a:t>40 hours</a:t>
            </a:r>
          </a:p>
          <a:p>
            <a:endParaRPr lang="en-US" altLang="en-US" b="1"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29171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altLang="en-US" sz="6000" b="1" dirty="0" smtClean="0">
              <a:latin typeface="Arial" panose="020B0604020202020204" pitchFamily="34" charset="0"/>
              <a:cs typeface="Arial" panose="020B0604020202020204" pitchFamily="34" charset="0"/>
            </a:endParaRPr>
          </a:p>
          <a:p>
            <a:pPr marL="0" indent="0" algn="ctr">
              <a:buNone/>
            </a:pPr>
            <a:r>
              <a:rPr lang="en-US" altLang="en-US" sz="6000" b="1" dirty="0" smtClean="0">
                <a:latin typeface="Arial" panose="020B0604020202020204" pitchFamily="34" charset="0"/>
                <a:cs typeface="Arial" panose="020B0604020202020204" pitchFamily="34" charset="0"/>
              </a:rPr>
              <a:t>How </a:t>
            </a:r>
            <a:r>
              <a:rPr lang="en-US" altLang="en-US" sz="6000" b="1" dirty="0">
                <a:latin typeface="Arial" panose="020B0604020202020204" pitchFamily="34" charset="0"/>
                <a:cs typeface="Arial" panose="020B0604020202020204" pitchFamily="34" charset="0"/>
              </a:rPr>
              <a:t>do you usually depict or communicate inter-task dependencies? </a:t>
            </a:r>
            <a:endParaRPr lang="en-US" sz="6000" dirty="0"/>
          </a:p>
        </p:txBody>
      </p:sp>
    </p:spTree>
    <p:extLst>
      <p:ext uri="{BB962C8B-B14F-4D97-AF65-F5344CB8AC3E}">
        <p14:creationId xmlns:p14="http://schemas.microsoft.com/office/powerpoint/2010/main" val="30404565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p>
          <a:p>
            <a:pPr marL="0" indent="0" algn="ctr">
              <a:buNone/>
            </a:pPr>
            <a:r>
              <a:rPr lang="en-US" sz="6000" b="1" dirty="0" smtClean="0"/>
              <a:t>Which </a:t>
            </a:r>
            <a:r>
              <a:rPr lang="en-US" sz="6000" b="1" dirty="0"/>
              <a:t>software methodology requires a “Jelled” Team? </a:t>
            </a:r>
            <a:endParaRPr lang="en-US" sz="6000" dirty="0"/>
          </a:p>
        </p:txBody>
      </p:sp>
    </p:spTree>
    <p:extLst>
      <p:ext uri="{BB962C8B-B14F-4D97-AF65-F5344CB8AC3E}">
        <p14:creationId xmlns:p14="http://schemas.microsoft.com/office/powerpoint/2010/main" val="4662597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are some of the characteristics of a dysfunctional team? </a:t>
            </a:r>
            <a:endParaRPr lang="en-US" sz="6000" dirty="0">
              <a:latin typeface="Arial" panose="020B0604020202020204" pitchFamily="34" charset="0"/>
              <a:cs typeface="Arial" panose="020B0604020202020204" pitchFamily="34" charset="0"/>
            </a:endParaRPr>
          </a:p>
          <a:p>
            <a:pPr marL="0" indent="0" algn="ctr">
              <a:buNone/>
            </a:pPr>
            <a:r>
              <a:rPr lang="en-US" b="1" dirty="0"/>
              <a:t> </a:t>
            </a:r>
            <a:endParaRPr lang="en-US" dirty="0"/>
          </a:p>
        </p:txBody>
      </p:sp>
    </p:spTree>
    <p:extLst>
      <p:ext uri="{BB962C8B-B14F-4D97-AF65-F5344CB8AC3E}">
        <p14:creationId xmlns:p14="http://schemas.microsoft.com/office/powerpoint/2010/main" val="10880626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endParaRPr lang="en-US" sz="6000" b="1" dirty="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the 20% rule? </a:t>
            </a:r>
            <a:endParaRPr lang="en-US" sz="6000" dirty="0">
              <a:latin typeface="Arial" panose="020B0604020202020204" pitchFamily="34" charset="0"/>
              <a:cs typeface="Arial" panose="020B0604020202020204" pitchFamily="34" charset="0"/>
            </a:endParaRPr>
          </a:p>
          <a:p>
            <a:pPr marL="0" indent="0">
              <a:buNone/>
            </a:pPr>
            <a:r>
              <a:rPr lang="en-US" b="1" dirty="0"/>
              <a:t> </a:t>
            </a:r>
            <a:endParaRPr lang="en-US" dirty="0"/>
          </a:p>
        </p:txBody>
      </p:sp>
    </p:spTree>
    <p:extLst>
      <p:ext uri="{BB962C8B-B14F-4D97-AF65-F5344CB8AC3E}">
        <p14:creationId xmlns:p14="http://schemas.microsoft.com/office/powerpoint/2010/main" val="25783484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Does </a:t>
            </a:r>
            <a:r>
              <a:rPr lang="en-US" sz="6000" b="1" dirty="0">
                <a:latin typeface="Arial" panose="020B0604020202020204" pitchFamily="34" charset="0"/>
                <a:cs typeface="Arial" panose="020B0604020202020204" pitchFamily="34" charset="0"/>
              </a:rPr>
              <a:t>adding staff equate to shorter project times / more productivity? </a:t>
            </a:r>
            <a:endParaRPr lang="en-US" sz="6000" dirty="0">
              <a:latin typeface="Arial" panose="020B0604020202020204" pitchFamily="34" charset="0"/>
              <a:cs typeface="Arial" panose="020B0604020202020204" pitchFamily="34" charset="0"/>
            </a:endParaRPr>
          </a:p>
          <a:p>
            <a:pPr marL="0" indent="0">
              <a:buNone/>
            </a:pPr>
            <a:r>
              <a:rPr lang="en-US" b="1" dirty="0"/>
              <a:t> </a:t>
            </a:r>
            <a:endParaRPr lang="en-US" dirty="0"/>
          </a:p>
        </p:txBody>
      </p:sp>
    </p:spTree>
    <p:extLst>
      <p:ext uri="{BB962C8B-B14F-4D97-AF65-F5344CB8AC3E}">
        <p14:creationId xmlns:p14="http://schemas.microsoft.com/office/powerpoint/2010/main" val="12852388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r>
              <a:rPr lang="en-US" sz="6000" b="1" dirty="0">
                <a:latin typeface="Arial" panose="020B0604020202020204" pitchFamily="34" charset="0"/>
                <a:cs typeface="Arial" panose="020B0604020202020204" pitchFamily="34" charset="0"/>
              </a:rPr>
              <a:t>What are some techniques / tools that can be used to help prepare a technical feasibility analysis? </a:t>
            </a:r>
            <a:endParaRPr lang="en-US" sz="6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2531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the purposes of the feasibility analysis? </a:t>
            </a:r>
            <a:endParaRPr lang="en-US" sz="60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788978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019800"/>
          </a:xfrm>
        </p:spPr>
        <p:txBody>
          <a:bodyPr/>
          <a:lstStyle/>
          <a:p>
            <a:pPr marL="0" indent="0">
              <a:buNone/>
            </a:pPr>
            <a:endParaRPr lang="en-US" dirty="0"/>
          </a:p>
        </p:txBody>
      </p:sp>
    </p:spTree>
    <p:extLst>
      <p:ext uri="{BB962C8B-B14F-4D97-AF65-F5344CB8AC3E}">
        <p14:creationId xmlns:p14="http://schemas.microsoft.com/office/powerpoint/2010/main" val="3859792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7054</TotalTime>
  <Words>3606</Words>
  <Application>Microsoft Office PowerPoint</Application>
  <PresentationFormat>On-screen Show (4:3)</PresentationFormat>
  <Paragraphs>655</Paragraphs>
  <Slides>98</Slides>
  <Notes>98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ＭＳ Ｐゴシック</vt:lpstr>
      <vt:lpstr>Arial</vt:lpstr>
      <vt:lpstr>Bookman Old Style</vt:lpstr>
      <vt:lpstr>Calibri</vt:lpstr>
      <vt:lpstr>News Gothic MT</vt:lpstr>
      <vt:lpstr>Times New Roman</vt:lpstr>
      <vt:lpstr>Wingdings</vt:lpstr>
      <vt:lpstr>Wingdings 2</vt:lpstr>
      <vt:lpstr>Theme1</vt:lpstr>
      <vt:lpstr>     Chapter 2: Project Management</vt:lpstr>
      <vt:lpstr>Introduction</vt:lpstr>
      <vt:lpstr>Project Identification</vt:lpstr>
      <vt:lpstr>Business Value</vt:lpstr>
      <vt:lpstr>The System Request</vt:lpstr>
      <vt:lpstr>Project Selection</vt:lpstr>
      <vt:lpstr>Project Management Tools</vt:lpstr>
      <vt:lpstr>PowerPoint Presentation</vt:lpstr>
      <vt:lpstr>PowerPoint Presentation</vt:lpstr>
      <vt:lpstr>Identify Tasks</vt:lpstr>
      <vt:lpstr>Identify Tasks</vt:lpstr>
      <vt:lpstr>Estimate  Task Durations</vt:lpstr>
      <vt:lpstr>Estimate  Task Durations</vt:lpstr>
      <vt:lpstr>PowerPoint Presentation</vt:lpstr>
      <vt:lpstr>Specify Intertask Dependencies</vt:lpstr>
      <vt:lpstr>Scope Management</vt:lpstr>
      <vt:lpstr>Creating a “Jelled” Team</vt:lpstr>
      <vt:lpstr>Motivating People</vt:lpstr>
      <vt:lpstr>Handling Conflict</vt:lpstr>
      <vt:lpstr>Environment &amp; Infrastructure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Effort Estimation</vt:lpstr>
      <vt:lpstr>Use-case Estimation Example</vt:lpstr>
      <vt:lpstr>Use-case Estimation Example</vt:lpstr>
      <vt:lpstr>Use-case Estimation Example</vt:lpstr>
      <vt:lpstr>Manpower Estimate</vt:lpstr>
      <vt:lpstr>PowerPoint Presentation</vt:lpstr>
      <vt:lpstr>Evolutionary Work Breakdown Structures</vt:lpstr>
      <vt:lpstr>Feasibility Analysis</vt:lpstr>
      <vt:lpstr>Technical Feasibility</vt:lpstr>
      <vt:lpstr>Organizational Feasibility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Break-Even Point</vt:lpstr>
      <vt:lpstr>Example Cost-Benefit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Project Selection &amp; Management</dc:title>
  <dc:creator>Fernando Maymí</dc:creator>
  <cp:lastModifiedBy>angelog1</cp:lastModifiedBy>
  <cp:revision>209</cp:revision>
  <cp:lastPrinted>2018-05-30T01:39:21Z</cp:lastPrinted>
  <dcterms:created xsi:type="dcterms:W3CDTF">2015-01-22T13:35:55Z</dcterms:created>
  <dcterms:modified xsi:type="dcterms:W3CDTF">2018-06-08T02:54:09Z</dcterms:modified>
</cp:coreProperties>
</file>