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4"/>
  </p:sldMasterIdLst>
  <p:notesMasterIdLst>
    <p:notesMasterId r:id="rId99"/>
  </p:notesMasterIdLst>
  <p:handoutMasterIdLst>
    <p:handoutMasterId r:id="rId100"/>
  </p:handoutMasterIdLst>
  <p:sldIdLst>
    <p:sldId id="349" r:id="rId5"/>
    <p:sldId id="331" r:id="rId6"/>
    <p:sldId id="332" r:id="rId7"/>
    <p:sldId id="333" r:id="rId8"/>
    <p:sldId id="454" r:id="rId9"/>
    <p:sldId id="362" r:id="rId10"/>
    <p:sldId id="354" r:id="rId11"/>
    <p:sldId id="366" r:id="rId12"/>
    <p:sldId id="393" r:id="rId13"/>
    <p:sldId id="399" r:id="rId14"/>
    <p:sldId id="435" r:id="rId15"/>
    <p:sldId id="361" r:id="rId16"/>
    <p:sldId id="411" r:id="rId17"/>
    <p:sldId id="334" r:id="rId18"/>
    <p:sldId id="335" r:id="rId19"/>
    <p:sldId id="336" r:id="rId20"/>
    <p:sldId id="308" r:id="rId21"/>
    <p:sldId id="338" r:id="rId22"/>
    <p:sldId id="340" r:id="rId23"/>
    <p:sldId id="455" r:id="rId24"/>
    <p:sldId id="339" r:id="rId25"/>
    <p:sldId id="307" r:id="rId26"/>
    <p:sldId id="341" r:id="rId27"/>
    <p:sldId id="342" r:id="rId28"/>
    <p:sldId id="433" r:id="rId29"/>
    <p:sldId id="440" r:id="rId30"/>
    <p:sldId id="443" r:id="rId31"/>
    <p:sldId id="446" r:id="rId32"/>
    <p:sldId id="445" r:id="rId33"/>
    <p:sldId id="438" r:id="rId34"/>
    <p:sldId id="417" r:id="rId35"/>
    <p:sldId id="427" r:id="rId36"/>
    <p:sldId id="431" r:id="rId37"/>
    <p:sldId id="311" r:id="rId38"/>
    <p:sldId id="312" r:id="rId39"/>
    <p:sldId id="313" r:id="rId40"/>
    <p:sldId id="450" r:id="rId41"/>
    <p:sldId id="451" r:id="rId42"/>
    <p:sldId id="452" r:id="rId43"/>
    <p:sldId id="453" r:id="rId44"/>
    <p:sldId id="343" r:id="rId45"/>
    <p:sldId id="344" r:id="rId46"/>
    <p:sldId id="345" r:id="rId47"/>
    <p:sldId id="353" r:id="rId48"/>
    <p:sldId id="346" r:id="rId49"/>
    <p:sldId id="347" r:id="rId50"/>
    <p:sldId id="359" r:id="rId51"/>
    <p:sldId id="358" r:id="rId52"/>
    <p:sldId id="357" r:id="rId53"/>
    <p:sldId id="363" r:id="rId54"/>
    <p:sldId id="355" r:id="rId55"/>
    <p:sldId id="374" r:id="rId56"/>
    <p:sldId id="372" r:id="rId57"/>
    <p:sldId id="380" r:id="rId58"/>
    <p:sldId id="370" r:id="rId59"/>
    <p:sldId id="379" r:id="rId60"/>
    <p:sldId id="377" r:id="rId61"/>
    <p:sldId id="385" r:id="rId62"/>
    <p:sldId id="369" r:id="rId63"/>
    <p:sldId id="384" r:id="rId64"/>
    <p:sldId id="382" r:id="rId65"/>
    <p:sldId id="368" r:id="rId66"/>
    <p:sldId id="394" r:id="rId67"/>
    <p:sldId id="367" r:id="rId68"/>
    <p:sldId id="387" r:id="rId69"/>
    <p:sldId id="481" r:id="rId70"/>
    <p:sldId id="483" r:id="rId71"/>
    <p:sldId id="390" r:id="rId72"/>
    <p:sldId id="392" r:id="rId73"/>
    <p:sldId id="403" r:id="rId74"/>
    <p:sldId id="405" r:id="rId75"/>
    <p:sldId id="407" r:id="rId76"/>
    <p:sldId id="409" r:id="rId77"/>
    <p:sldId id="413" r:id="rId78"/>
    <p:sldId id="415" r:id="rId79"/>
    <p:sldId id="419" r:id="rId80"/>
    <p:sldId id="421" r:id="rId81"/>
    <p:sldId id="423" r:id="rId82"/>
    <p:sldId id="425" r:id="rId83"/>
    <p:sldId id="429" r:id="rId84"/>
    <p:sldId id="400" r:id="rId85"/>
    <p:sldId id="461" r:id="rId86"/>
    <p:sldId id="459" r:id="rId87"/>
    <p:sldId id="449" r:id="rId88"/>
    <p:sldId id="462" r:id="rId89"/>
    <p:sldId id="463" r:id="rId90"/>
    <p:sldId id="468" r:id="rId91"/>
    <p:sldId id="464" r:id="rId92"/>
    <p:sldId id="472" r:id="rId93"/>
    <p:sldId id="475" r:id="rId94"/>
    <p:sldId id="471" r:id="rId95"/>
    <p:sldId id="480" r:id="rId96"/>
    <p:sldId id="479" r:id="rId97"/>
    <p:sldId id="477" r:id="rId98"/>
  </p:sldIdLst>
  <p:sldSz cx="9144000" cy="6858000" type="screen4x3"/>
  <p:notesSz cx="7053263" cy="93091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362F"/>
    <a:srgbClr val="FFFFFF"/>
    <a:srgbClr val="008A3E"/>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505" autoAdjust="0"/>
  </p:normalViewPr>
  <p:slideViewPr>
    <p:cSldViewPr>
      <p:cViewPr varScale="1">
        <p:scale>
          <a:sx n="51" d="100"/>
          <a:sy n="51" d="100"/>
        </p:scale>
        <p:origin x="1648" y="36"/>
      </p:cViewPr>
      <p:guideLst>
        <p:guide orient="horz" pos="2160"/>
        <p:guide pos="2880"/>
      </p:guideLst>
    </p:cSldViewPr>
  </p:slideViewPr>
  <p:notesTextViewPr>
    <p:cViewPr>
      <p:scale>
        <a:sx n="100" d="100"/>
        <a:sy n="100" d="100"/>
      </p:scale>
      <p:origin x="0" y="0"/>
    </p:cViewPr>
  </p:notesTextViewPr>
  <p:sorterViewPr>
    <p:cViewPr>
      <p:scale>
        <a:sx n="1" d="1"/>
        <a:sy n="1" d="1"/>
      </p:scale>
      <p:origin x="0" y="-447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viewProps" Target="viewProp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5455"/>
          </a:xfrm>
          <a:prstGeom prst="rect">
            <a:avLst/>
          </a:prstGeom>
        </p:spPr>
        <p:txBody>
          <a:bodyPr vert="horz" wrap="square" lIns="93497" tIns="46749" rIns="93497" bIns="46749" numCol="1" anchor="t" anchorCtr="0" compatLnSpc="1">
            <a:prstTxWarp prst="textNoShape">
              <a:avLst/>
            </a:prstTxWarp>
          </a:bodyPr>
          <a:lstStyle>
            <a:lvl1pPr>
              <a:defRPr sz="1200" smtClean="0">
                <a:cs typeface="Arial" pitchFamily="34" charset="0"/>
              </a:defRPr>
            </a:lvl1pPr>
          </a:lstStyle>
          <a:p>
            <a:pPr>
              <a:defRPr/>
            </a:pPr>
            <a:endParaRPr lang="en-US" altLang="en-US"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quarter" idx="1"/>
          </p:nvPr>
        </p:nvSpPr>
        <p:spPr>
          <a:xfrm>
            <a:off x="3995217" y="0"/>
            <a:ext cx="3056414" cy="465455"/>
          </a:xfrm>
          <a:prstGeom prst="rect">
            <a:avLst/>
          </a:prstGeom>
        </p:spPr>
        <p:txBody>
          <a:bodyPr vert="horz" wrap="square" lIns="93497" tIns="46749" rIns="93497" bIns="46749" numCol="1" anchor="t" anchorCtr="0" compatLnSpc="1">
            <a:prstTxWarp prst="textNoShape">
              <a:avLst/>
            </a:prstTxWarp>
          </a:bodyPr>
          <a:lstStyle>
            <a:lvl1pPr algn="r">
              <a:defRPr sz="1200" smtClean="0">
                <a:cs typeface="Arial" pitchFamily="34" charset="0"/>
              </a:defRPr>
            </a:lvl1pPr>
          </a:lstStyle>
          <a:p>
            <a:pPr>
              <a:defRPr/>
            </a:pPr>
            <a:fld id="{BD23D84A-4631-4BDD-AD26-2C3ABBE34C36}" type="datetime1">
              <a:rPr lang="en-US" altLang="en-US">
                <a:latin typeface="Times New Roman" panose="02020603050405020304" pitchFamily="18" charset="0"/>
                <a:cs typeface="Times New Roman" panose="02020603050405020304" pitchFamily="18" charset="0"/>
              </a:rPr>
              <a:pPr>
                <a:defRPr/>
              </a:pPr>
              <a:t>6/12/2018</a:t>
            </a:fld>
            <a:endParaRPr lang="en-US" alt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2"/>
          </p:nvPr>
        </p:nvSpPr>
        <p:spPr>
          <a:xfrm>
            <a:off x="0" y="8842029"/>
            <a:ext cx="3056414" cy="465455"/>
          </a:xfrm>
          <a:prstGeom prst="rect">
            <a:avLst/>
          </a:prstGeom>
        </p:spPr>
        <p:txBody>
          <a:bodyPr vert="horz" wrap="square" lIns="93497" tIns="46749" rIns="93497" bIns="46749" numCol="1" anchor="b" anchorCtr="0" compatLnSpc="1">
            <a:prstTxWarp prst="textNoShape">
              <a:avLst/>
            </a:prstTxWarp>
          </a:bodyPr>
          <a:lstStyle>
            <a:lvl1pPr>
              <a:defRPr sz="1200" smtClean="0">
                <a:cs typeface="Arial" pitchFamily="34" charset="0"/>
              </a:defRPr>
            </a:lvl1pPr>
          </a:lstStyle>
          <a:p>
            <a:pPr>
              <a:defRPr/>
            </a:pPr>
            <a:endParaRPr lang="en-US" alt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3"/>
          </p:nvPr>
        </p:nvSpPr>
        <p:spPr>
          <a:xfrm>
            <a:off x="3995217" y="8842029"/>
            <a:ext cx="3056414" cy="465455"/>
          </a:xfrm>
          <a:prstGeom prst="rect">
            <a:avLst/>
          </a:prstGeom>
        </p:spPr>
        <p:txBody>
          <a:bodyPr vert="horz" wrap="square" lIns="93497" tIns="46749" rIns="93497" bIns="46749" numCol="1" anchor="b" anchorCtr="0" compatLnSpc="1">
            <a:prstTxWarp prst="textNoShape">
              <a:avLst/>
            </a:prstTxWarp>
          </a:bodyPr>
          <a:lstStyle>
            <a:lvl1pPr algn="r">
              <a:defRPr sz="1200"/>
            </a:lvl1pPr>
          </a:lstStyle>
          <a:p>
            <a:fld id="{B85242FC-4486-46A6-9603-AB7C895EB181}" type="slidenum">
              <a:rPr lang="en-US" altLang="en-US">
                <a:latin typeface="Times New Roman" panose="02020603050405020304" pitchFamily="18" charset="0"/>
              </a:rPr>
              <a:pPr/>
              <a:t>‹#›</a:t>
            </a:fld>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642342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5455"/>
          </a:xfrm>
          <a:prstGeom prst="rect">
            <a:avLst/>
          </a:prstGeom>
        </p:spPr>
        <p:txBody>
          <a:bodyPr vert="horz" wrap="square" lIns="93497" tIns="46749" rIns="93497" bIns="46749" numCol="1" anchor="t" anchorCtr="0" compatLnSpc="1">
            <a:prstTxWarp prst="textNoShape">
              <a:avLst/>
            </a:prstTxWarp>
          </a:bodyPr>
          <a:lstStyle>
            <a:lvl1pPr>
              <a:defRPr sz="1200" smtClean="0">
                <a:latin typeface="Calibri" pitchFamily="34" charset="0"/>
                <a:cs typeface="Times New Roman" panose="02020603050405020304" pitchFamily="18" charset="0"/>
              </a:defRPr>
            </a:lvl1pPr>
          </a:lstStyle>
          <a:p>
            <a:pPr>
              <a:defRPr/>
            </a:pPr>
            <a:endParaRPr lang="en-US" altLang="en-US" dirty="0"/>
          </a:p>
        </p:txBody>
      </p:sp>
      <p:sp>
        <p:nvSpPr>
          <p:cNvPr id="3" name="Date Placeholder 2"/>
          <p:cNvSpPr>
            <a:spLocks noGrp="1"/>
          </p:cNvSpPr>
          <p:nvPr>
            <p:ph type="dt" idx="1"/>
          </p:nvPr>
        </p:nvSpPr>
        <p:spPr>
          <a:xfrm>
            <a:off x="3995217" y="0"/>
            <a:ext cx="3056414" cy="465455"/>
          </a:xfrm>
          <a:prstGeom prst="rect">
            <a:avLst/>
          </a:prstGeom>
        </p:spPr>
        <p:txBody>
          <a:bodyPr vert="horz" wrap="square" lIns="93497" tIns="46749" rIns="93497" bIns="46749" numCol="1" anchor="t" anchorCtr="0" compatLnSpc="1">
            <a:prstTxWarp prst="textNoShape">
              <a:avLst/>
            </a:prstTxWarp>
          </a:bodyPr>
          <a:lstStyle>
            <a:lvl1pPr algn="r">
              <a:defRPr sz="1200" smtClean="0">
                <a:latin typeface="Calibri" pitchFamily="34" charset="0"/>
                <a:cs typeface="Times New Roman" panose="02020603050405020304" pitchFamily="18" charset="0"/>
              </a:defRPr>
            </a:lvl1pPr>
          </a:lstStyle>
          <a:p>
            <a:pPr>
              <a:defRPr/>
            </a:pPr>
            <a:fld id="{9ED11304-3851-4758-BAD0-71502985FB6B}" type="datetime1">
              <a:rPr lang="es-ES" altLang="en-US" smtClean="0"/>
              <a:pPr>
                <a:defRPr/>
              </a:pPr>
              <a:t>12/06/2018</a:t>
            </a:fld>
            <a:endParaRPr lang="en-US" altLang="en-US" dirty="0"/>
          </a:p>
        </p:txBody>
      </p:sp>
      <p:sp>
        <p:nvSpPr>
          <p:cNvPr id="4" name="Slide Image Placeholder 3"/>
          <p:cNvSpPr>
            <a:spLocks noGrp="1" noRot="1" noChangeAspect="1"/>
          </p:cNvSpPr>
          <p:nvPr>
            <p:ph type="sldImg" idx="2"/>
          </p:nvPr>
        </p:nvSpPr>
        <p:spPr>
          <a:xfrm>
            <a:off x="1200150" y="698500"/>
            <a:ext cx="4654550" cy="3490913"/>
          </a:xfrm>
          <a:prstGeom prst="rect">
            <a:avLst/>
          </a:prstGeom>
          <a:noFill/>
          <a:ln w="12700">
            <a:solidFill>
              <a:prstClr val="black"/>
            </a:solidFill>
          </a:ln>
        </p:spPr>
        <p:txBody>
          <a:bodyPr vert="horz" lIns="93497" tIns="46749" rIns="93497" bIns="46749" rtlCol="0" anchor="ctr"/>
          <a:lstStyle/>
          <a:p>
            <a:pPr lvl="0"/>
            <a:endParaRPr lang="en-US" noProof="0"/>
          </a:p>
        </p:txBody>
      </p:sp>
      <p:sp>
        <p:nvSpPr>
          <p:cNvPr id="5" name="Notes Placeholder 4"/>
          <p:cNvSpPr>
            <a:spLocks noGrp="1"/>
          </p:cNvSpPr>
          <p:nvPr>
            <p:ph type="body" sz="quarter" idx="3"/>
          </p:nvPr>
        </p:nvSpPr>
        <p:spPr>
          <a:xfrm>
            <a:off x="705327" y="4421823"/>
            <a:ext cx="5642610" cy="4189095"/>
          </a:xfrm>
          <a:prstGeom prst="rect">
            <a:avLst/>
          </a:prstGeom>
        </p:spPr>
        <p:txBody>
          <a:bodyPr vert="horz" lIns="93497" tIns="46749" rIns="93497" bIns="4674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42029"/>
            <a:ext cx="3056414" cy="465455"/>
          </a:xfrm>
          <a:prstGeom prst="rect">
            <a:avLst/>
          </a:prstGeom>
        </p:spPr>
        <p:txBody>
          <a:bodyPr vert="horz" wrap="square" lIns="93497" tIns="46749" rIns="93497" bIns="46749" numCol="1" anchor="b" anchorCtr="0" compatLnSpc="1">
            <a:prstTxWarp prst="textNoShape">
              <a:avLst/>
            </a:prstTxWarp>
          </a:bodyPr>
          <a:lstStyle>
            <a:lvl1pPr>
              <a:defRPr sz="1200" smtClean="0">
                <a:latin typeface="Calibri" pitchFamily="34" charset="0"/>
                <a:cs typeface="Times New Roman" panose="02020603050405020304" pitchFamily="18" charset="0"/>
              </a:defRPr>
            </a:lvl1pPr>
          </a:lstStyle>
          <a:p>
            <a:pPr>
              <a:defRPr/>
            </a:pPr>
            <a:endParaRPr lang="en-US" altLang="en-US" dirty="0"/>
          </a:p>
        </p:txBody>
      </p:sp>
      <p:sp>
        <p:nvSpPr>
          <p:cNvPr id="7" name="Slide Number Placeholder 6"/>
          <p:cNvSpPr>
            <a:spLocks noGrp="1"/>
          </p:cNvSpPr>
          <p:nvPr>
            <p:ph type="sldNum" sz="quarter" idx="5"/>
          </p:nvPr>
        </p:nvSpPr>
        <p:spPr>
          <a:xfrm>
            <a:off x="3995217" y="8842029"/>
            <a:ext cx="3056414" cy="465455"/>
          </a:xfrm>
          <a:prstGeom prst="rect">
            <a:avLst/>
          </a:prstGeom>
        </p:spPr>
        <p:txBody>
          <a:bodyPr vert="horz" wrap="square" lIns="93497" tIns="46749" rIns="93497" bIns="46749" numCol="1" anchor="b" anchorCtr="0" compatLnSpc="1">
            <a:prstTxWarp prst="textNoShape">
              <a:avLst/>
            </a:prstTxWarp>
          </a:bodyPr>
          <a:lstStyle>
            <a:lvl1pPr algn="r">
              <a:defRPr sz="1200">
                <a:latin typeface="Calibri" panose="020F0502020204030204" pitchFamily="34" charset="0"/>
              </a:defRPr>
            </a:lvl1pPr>
          </a:lstStyle>
          <a:p>
            <a:fld id="{DC822A02-0F60-4668-82E4-618BE8A59F9B}" type="slidenum">
              <a:rPr lang="en-US" altLang="en-US"/>
              <a:pPr/>
              <a:t>‹#›</a:t>
            </a:fld>
            <a:endParaRPr lang="en-US" altLang="en-US"/>
          </a:p>
        </p:txBody>
      </p:sp>
    </p:spTree>
    <p:extLst>
      <p:ext uri="{BB962C8B-B14F-4D97-AF65-F5344CB8AC3E}">
        <p14:creationId xmlns:p14="http://schemas.microsoft.com/office/powerpoint/2010/main" val="639089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ＭＳ Ｐゴシック" panose="020B0600070205080204" pitchFamily="34" charset="-128"/>
            </a:endParaRP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59666" indent="-292179"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68718" indent="-233744"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36205" indent="-233744"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103692" indent="-233744"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71179" indent="-233744"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3038666" indent="-233744"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506153" indent="-233744"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973640" indent="-233744"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52D448A5-5610-4470-9568-212E8851135C}" type="slidenum">
              <a:rPr lang="en-US" altLang="en-US">
                <a:cs typeface="Times New Roman" panose="02020603050405020304" pitchFamily="18" charset="0"/>
              </a:rPr>
              <a:pPr eaLnBrk="1" hangingPunct="1">
                <a:spcBef>
                  <a:spcPct val="0"/>
                </a:spcBef>
              </a:pPr>
              <a:t>1</a:t>
            </a:fld>
            <a:endParaRPr lang="en-US" altLang="en-US" dirty="0">
              <a:cs typeface="Times New Roman" panose="02020603050405020304" pitchFamily="18" charset="0"/>
            </a:endParaRPr>
          </a:p>
        </p:txBody>
      </p:sp>
    </p:spTree>
    <p:extLst>
      <p:ext uri="{BB962C8B-B14F-4D97-AF65-F5344CB8AC3E}">
        <p14:creationId xmlns:p14="http://schemas.microsoft.com/office/powerpoint/2010/main" val="38847233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10</a:t>
            </a:fld>
            <a:endParaRPr lang="en-US" altLang="en-US"/>
          </a:p>
        </p:txBody>
      </p:sp>
    </p:spTree>
    <p:extLst>
      <p:ext uri="{BB962C8B-B14F-4D97-AF65-F5344CB8AC3E}">
        <p14:creationId xmlns:p14="http://schemas.microsoft.com/office/powerpoint/2010/main" val="3343914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11</a:t>
            </a:fld>
            <a:endParaRPr lang="en-US" altLang="en-US"/>
          </a:p>
        </p:txBody>
      </p:sp>
    </p:spTree>
    <p:extLst>
      <p:ext uri="{BB962C8B-B14F-4D97-AF65-F5344CB8AC3E}">
        <p14:creationId xmlns:p14="http://schemas.microsoft.com/office/powerpoint/2010/main" val="2510275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12</a:t>
            </a:fld>
            <a:endParaRPr lang="en-US" altLang="en-US"/>
          </a:p>
        </p:txBody>
      </p:sp>
    </p:spTree>
    <p:extLst>
      <p:ext uri="{BB962C8B-B14F-4D97-AF65-F5344CB8AC3E}">
        <p14:creationId xmlns:p14="http://schemas.microsoft.com/office/powerpoint/2010/main" val="2356310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13</a:t>
            </a:fld>
            <a:endParaRPr lang="en-US" altLang="en-US"/>
          </a:p>
        </p:txBody>
      </p:sp>
    </p:spTree>
    <p:extLst>
      <p:ext uri="{BB962C8B-B14F-4D97-AF65-F5344CB8AC3E}">
        <p14:creationId xmlns:p14="http://schemas.microsoft.com/office/powerpoint/2010/main" val="2656621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smtClean="0"/>
              <a:t>This slide lists the 5 steps that are</a:t>
            </a:r>
            <a:r>
              <a:rPr lang="en-US" b="1" baseline="0" dirty="0" smtClean="0"/>
              <a:t> used to identify the use cases we will use to model our “to be” system. </a:t>
            </a:r>
            <a:endParaRPr lang="en-US" b="0" baseline="0" dirty="0" smtClean="0"/>
          </a:p>
          <a:p>
            <a:pPr lvl="0"/>
            <a:endParaRPr lang="en-US" b="1" baseline="0" dirty="0" smtClean="0"/>
          </a:p>
          <a:p>
            <a:pPr lvl="0"/>
            <a:r>
              <a:rPr lang="en-US" b="1" dirty="0" smtClean="0"/>
              <a:t>Why </a:t>
            </a:r>
            <a:r>
              <a:rPr lang="en-US" b="1" dirty="0"/>
              <a:t>do we strive to have about three to nine major use cases in a business process? </a:t>
            </a:r>
            <a:endParaRPr lang="en-US" b="1" dirty="0" smtClean="0"/>
          </a:p>
          <a:p>
            <a:pPr lvl="0"/>
            <a:endParaRPr lang="en-US" dirty="0"/>
          </a:p>
          <a:p>
            <a:pPr lvl="0"/>
            <a:r>
              <a:rPr lang="en-US" b="1" dirty="0"/>
              <a:t>Why is iteration important in creating use cases?</a:t>
            </a:r>
            <a:r>
              <a:rPr lang="en-US" dirty="0"/>
              <a:t> </a:t>
            </a:r>
            <a:endParaRPr lang="en-US" dirty="0" smtClean="0"/>
          </a:p>
          <a:p>
            <a:pPr lvl="0"/>
            <a:endParaRPr lang="en-US" dirty="0"/>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14</a:t>
            </a:fld>
            <a:endParaRPr lang="en-US" altLang="en-US"/>
          </a:p>
        </p:txBody>
      </p:sp>
    </p:spTree>
    <p:extLst>
      <p:ext uri="{BB962C8B-B14F-4D97-AF65-F5344CB8AC3E}">
        <p14:creationId xmlns:p14="http://schemas.microsoft.com/office/powerpoint/2010/main" val="373765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lvl="0"/>
            <a:r>
              <a:rPr lang="en-US" sz="1400" b="1" dirty="0"/>
              <a:t>How is use case diagramming related to functional modeling?</a:t>
            </a:r>
            <a:r>
              <a:rPr lang="en-US" sz="1400" dirty="0"/>
              <a:t> </a:t>
            </a:r>
            <a:endParaRPr lang="en-US" sz="1400" dirty="0" smtClean="0"/>
          </a:p>
          <a:p>
            <a:pPr lvl="0"/>
            <a:endParaRPr lang="en-US" sz="1400" dirty="0"/>
          </a:p>
          <a:p>
            <a:pPr defTabSz="934974"/>
            <a:r>
              <a:rPr lang="en-US" sz="1400" b="1" dirty="0"/>
              <a:t>What are some guidelines for creating a use case diagram?</a:t>
            </a:r>
            <a:r>
              <a:rPr lang="en-US" sz="1400" dirty="0"/>
              <a:t> </a:t>
            </a:r>
            <a:endParaRPr lang="en-US" sz="1400" dirty="0" smtClean="0"/>
          </a:p>
          <a:p>
            <a:pPr defTabSz="934974"/>
            <a:endParaRPr lang="en-US" sz="1400" dirty="0" smtClean="0"/>
          </a:p>
          <a:p>
            <a:pPr eaLnBrk="1" hangingPunct="1"/>
            <a:r>
              <a:rPr lang="en-US" altLang="en-US" sz="1400" b="1" dirty="0" smtClean="0">
                <a:latin typeface="Arial" panose="020B0604020202020204" pitchFamily="34" charset="0"/>
                <a:cs typeface="Times New Roman" panose="02020603050405020304" pitchFamily="18" charset="0"/>
              </a:rPr>
              <a:t>What problem does use case modeling solve for the systems analyst? </a:t>
            </a:r>
            <a:endParaRPr lang="en-US" altLang="en-US" sz="1400" b="1" dirty="0" smtClean="0">
              <a:latin typeface="Arial" panose="020B0604020202020204" pitchFamily="34" charset="0"/>
              <a:cs typeface="Times New Roman" panose="02020603050405020304" pitchFamily="18" charset="0"/>
            </a:endParaRPr>
          </a:p>
          <a:p>
            <a:pPr eaLnBrk="1" hangingPunct="1"/>
            <a:endParaRPr lang="en-US" altLang="en-US" sz="1400" b="1" dirty="0" smtClean="0">
              <a:latin typeface="Arial" panose="020B0604020202020204" pitchFamily="34" charset="0"/>
              <a:cs typeface="Times New Roman" panose="02020603050405020304" pitchFamily="18" charset="0"/>
            </a:endParaRPr>
          </a:p>
          <a:p>
            <a:pPr eaLnBrk="1" hangingPunct="1"/>
            <a:r>
              <a:rPr lang="en-US" altLang="en-US" sz="1400" b="1" dirty="0" smtClean="0">
                <a:latin typeface="Arial" panose="020B0604020202020204" pitchFamily="34" charset="0"/>
                <a:cs typeface="Times New Roman" panose="02020603050405020304" pitchFamily="18" charset="0"/>
              </a:rPr>
              <a:t>What </a:t>
            </a:r>
            <a:r>
              <a:rPr lang="en-US" altLang="en-US" sz="1400" b="1" dirty="0" smtClean="0">
                <a:latin typeface="Arial" panose="020B0604020202020204" pitchFamily="34" charset="0"/>
                <a:cs typeface="Times New Roman" panose="02020603050405020304" pitchFamily="18" charset="0"/>
              </a:rPr>
              <a:t>is the difference between use case diagrams &amp; narratives?</a:t>
            </a:r>
            <a:r>
              <a:rPr lang="en-US" altLang="en-US" sz="1400" b="1" baseline="0" dirty="0" smtClean="0">
                <a:latin typeface="Arial" panose="020B0604020202020204" pitchFamily="34" charset="0"/>
                <a:cs typeface="Times New Roman" panose="02020603050405020304" pitchFamily="18" charset="0"/>
              </a:rPr>
              <a:t> </a:t>
            </a:r>
            <a:endParaRPr lang="en-US" altLang="en-US" sz="1400" b="1" baseline="0" dirty="0" smtClean="0">
              <a:latin typeface="Arial" panose="020B0604020202020204" pitchFamily="34" charset="0"/>
              <a:cs typeface="Times New Roman" panose="02020603050405020304" pitchFamily="18" charset="0"/>
            </a:endParaRPr>
          </a:p>
          <a:p>
            <a:pPr eaLnBrk="1" hangingPunct="1"/>
            <a:endParaRPr lang="en-US" altLang="en-US" sz="1400" dirty="0" smtClean="0">
              <a:latin typeface="Arial" panose="020B0604020202020204" pitchFamily="34" charset="0"/>
              <a:cs typeface="Times New Roman" panose="02020603050405020304" pitchFamily="18" charset="0"/>
            </a:endParaRPr>
          </a:p>
          <a:p>
            <a:pPr eaLnBrk="1" hangingPunct="1"/>
            <a:r>
              <a:rPr lang="en-US" altLang="en-US" sz="1400" b="1" dirty="0" smtClean="0">
                <a:latin typeface="Arial" panose="020B0604020202020204" pitchFamily="34" charset="0"/>
                <a:cs typeface="Times New Roman" panose="02020603050405020304" pitchFamily="18" charset="0"/>
              </a:rPr>
              <a:t>Is the use case a functional requirement</a:t>
            </a:r>
            <a:r>
              <a:rPr lang="en-US" altLang="en-US" sz="1400" b="1" dirty="0" smtClean="0">
                <a:latin typeface="Arial" panose="020B0604020202020204" pitchFamily="34" charset="0"/>
                <a:cs typeface="Times New Roman" panose="02020603050405020304" pitchFamily="18" charset="0"/>
              </a:rPr>
              <a:t>?</a:t>
            </a:r>
            <a:r>
              <a:rPr lang="en-US" altLang="en-US" sz="1400" dirty="0" smtClean="0">
                <a:latin typeface="Arial" panose="020B0604020202020204" pitchFamily="34" charset="0"/>
                <a:cs typeface="Times New Roman" panose="02020603050405020304" pitchFamily="18" charset="0"/>
              </a:rPr>
              <a:t>.</a:t>
            </a:r>
            <a:endParaRPr lang="en-US" altLang="en-US" sz="1400" dirty="0" smtClean="0">
              <a:latin typeface="Arial" panose="020B0604020202020204" pitchFamily="34" charset="0"/>
              <a:cs typeface="Times New Roman" panose="02020603050405020304" pitchFamily="18" charset="0"/>
            </a:endParaRPr>
          </a:p>
          <a:p>
            <a:pPr defTabSz="934974"/>
            <a:endParaRPr lang="en-US" sz="1400" dirty="0"/>
          </a:p>
          <a:p>
            <a:pPr lvl="0"/>
            <a:endParaRPr lang="en-US" dirty="0"/>
          </a:p>
          <a:p>
            <a:r>
              <a:rPr lang="en-US" b="1" dirty="0"/>
              <a:t> </a:t>
            </a:r>
            <a:endParaRPr lang="en-US" dirty="0"/>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15</a:t>
            </a:fld>
            <a:endParaRPr lang="en-US" altLang="en-US"/>
          </a:p>
        </p:txBody>
      </p:sp>
    </p:spTree>
    <p:extLst>
      <p:ext uri="{BB962C8B-B14F-4D97-AF65-F5344CB8AC3E}">
        <p14:creationId xmlns:p14="http://schemas.microsoft.com/office/powerpoint/2010/main" val="33159257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lvl="0"/>
            <a:r>
              <a:rPr lang="en-US" sz="1400" b="1" dirty="0"/>
              <a:t>Describe actor to a non IT savvy stakeholder?</a:t>
            </a:r>
            <a:r>
              <a:rPr lang="en-US" sz="1400" dirty="0"/>
              <a:t> </a:t>
            </a:r>
            <a:endParaRPr lang="en-US" sz="1400" dirty="0" smtClean="0"/>
          </a:p>
          <a:p>
            <a:pPr lvl="0"/>
            <a:endParaRPr lang="en-US" sz="1400" u="sng" dirty="0"/>
          </a:p>
          <a:p>
            <a:pPr lvl="0"/>
            <a:r>
              <a:rPr lang="en-US" sz="1400" b="1" dirty="0"/>
              <a:t>Describe Use Case to a non IT savvy stakeholder? </a:t>
            </a:r>
            <a:endParaRPr lang="en-US" sz="1400" b="1" dirty="0" smtClean="0"/>
          </a:p>
          <a:p>
            <a:pPr lvl="0"/>
            <a:r>
              <a:rPr lang="en-US" sz="1400" dirty="0"/>
              <a:t> </a:t>
            </a:r>
          </a:p>
          <a:p>
            <a:pPr lvl="0"/>
            <a:r>
              <a:rPr lang="en-US" sz="1400" b="1" dirty="0"/>
              <a:t>Describe System Boundary to a non IT savvy stakeholder? </a:t>
            </a:r>
            <a:endParaRPr lang="en-US" sz="1400" b="1" dirty="0" smtClean="0"/>
          </a:p>
          <a:p>
            <a:pPr lvl="0"/>
            <a:endParaRPr lang="en-US" sz="1400" b="1" dirty="0" smtClean="0"/>
          </a:p>
          <a:p>
            <a:pPr lvl="0"/>
            <a:r>
              <a:rPr lang="en-US" sz="1400" b="1" dirty="0" smtClean="0"/>
              <a:t>Describe </a:t>
            </a:r>
            <a:r>
              <a:rPr lang="en-US" sz="1400" b="1" dirty="0"/>
              <a:t>Relationship to a non IT savvy stakeholder? </a:t>
            </a:r>
            <a:endParaRPr lang="en-US" sz="1400" b="1" dirty="0" smtClean="0"/>
          </a:p>
          <a:p>
            <a:pPr lvl="0"/>
            <a:endParaRPr lang="en-US" sz="1400" b="1" dirty="0"/>
          </a:p>
          <a:p>
            <a:pPr lvl="0"/>
            <a:r>
              <a:rPr lang="en-US" sz="1400" b="1" dirty="0"/>
              <a:t>Associations are depicted with the black line on this slide. What do all the black lines (Associations) have in common? </a:t>
            </a:r>
            <a:endParaRPr lang="en-US" sz="1400" dirty="0" smtClean="0"/>
          </a:p>
          <a:p>
            <a:pPr lvl="0"/>
            <a:endParaRPr lang="en-US" sz="1400" dirty="0"/>
          </a:p>
          <a:p>
            <a:r>
              <a:rPr lang="en-US" sz="1400" b="1" dirty="0"/>
              <a:t> </a:t>
            </a:r>
            <a:endParaRPr lang="en-US" sz="1400" dirty="0"/>
          </a:p>
          <a:p>
            <a:r>
              <a:rPr lang="en-US" sz="1400" dirty="0"/>
              <a:t> </a:t>
            </a:r>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16</a:t>
            </a:fld>
            <a:endParaRPr lang="en-US" altLang="en-US"/>
          </a:p>
        </p:txBody>
      </p:sp>
    </p:spTree>
    <p:extLst>
      <p:ext uri="{BB962C8B-B14F-4D97-AF65-F5344CB8AC3E}">
        <p14:creationId xmlns:p14="http://schemas.microsoft.com/office/powerpoint/2010/main" val="30815198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r>
              <a:rPr lang="en-US" altLang="en-US" sz="1400" b="1" dirty="0">
                <a:latin typeface="Arial" panose="020B0604020202020204" pitchFamily="34" charset="0"/>
                <a:ea typeface="ＭＳ Ｐゴシック" panose="020B0600070205080204" pitchFamily="34" charset="-128"/>
                <a:cs typeface="Arial" panose="020B0604020202020204" pitchFamily="34" charset="0"/>
              </a:rPr>
              <a:t>What </a:t>
            </a:r>
            <a:r>
              <a:rPr lang="en-US" altLang="en-US" sz="1400" b="1" dirty="0" smtClean="0">
                <a:latin typeface="Arial" panose="020B0604020202020204" pitchFamily="34" charset="0"/>
                <a:ea typeface="ＭＳ Ｐゴシック" panose="020B0600070205080204" pitchFamily="34" charset="-128"/>
                <a:cs typeface="Arial" panose="020B0604020202020204" pitchFamily="34" charset="0"/>
              </a:rPr>
              <a:t>do </a:t>
            </a:r>
            <a:r>
              <a:rPr lang="en-US" altLang="en-US" sz="1400" b="1" dirty="0">
                <a:latin typeface="Arial" panose="020B0604020202020204" pitchFamily="34" charset="0"/>
                <a:ea typeface="ＭＳ Ｐゴシック" panose="020B0600070205080204" pitchFamily="34" charset="-128"/>
                <a:cs typeface="Arial" panose="020B0604020202020204" pitchFamily="34" charset="0"/>
              </a:rPr>
              <a:t>Business processes consist of? </a:t>
            </a:r>
            <a:endParaRPr lang="en-US" altLang="en-US" sz="1400" b="1" u="sng" dirty="0">
              <a:latin typeface="Arial" panose="020B0604020202020204" pitchFamily="34" charset="0"/>
              <a:ea typeface="ＭＳ Ｐゴシック" panose="020B0600070205080204" pitchFamily="34" charset="-128"/>
              <a:cs typeface="Arial" panose="020B0604020202020204" pitchFamily="34" charset="0"/>
            </a:endParaRPr>
          </a:p>
          <a:p>
            <a:pPr eaLnBrk="1" hangingPunct="1"/>
            <a:endParaRPr lang="en-US" altLang="en-US" sz="1400" dirty="0">
              <a:latin typeface="Arial" panose="020B0604020202020204" pitchFamily="34" charset="0"/>
              <a:ea typeface="ＭＳ Ｐゴシック" panose="020B0600070205080204" pitchFamily="34" charset="-128"/>
              <a:cs typeface="Arial" panose="020B0604020202020204" pitchFamily="34" charset="0"/>
            </a:endParaRPr>
          </a:p>
          <a:p>
            <a:pPr defTabSz="934974" eaLnBrk="1" hangingPunct="1"/>
            <a:r>
              <a:rPr lang="en-US" altLang="en-US" sz="1400" b="1" dirty="0">
                <a:latin typeface="Arial" panose="020B0604020202020204" pitchFamily="34" charset="0"/>
                <a:ea typeface="ＭＳ Ｐゴシック" panose="020B0600070205080204" pitchFamily="34" charset="-128"/>
                <a:cs typeface="Arial" panose="020B0604020202020204" pitchFamily="34" charset="0"/>
              </a:rPr>
              <a:t>What do activity diagrams do? </a:t>
            </a:r>
            <a:endParaRPr lang="en-US" altLang="en-US" sz="1400" dirty="0">
              <a:latin typeface="Arial" panose="020B0604020202020204" pitchFamily="34" charset="0"/>
              <a:ea typeface="ＭＳ Ｐゴシック" panose="020B0600070205080204" pitchFamily="34" charset="-128"/>
              <a:cs typeface="Arial" panose="020B0604020202020204" pitchFamily="34" charset="0"/>
            </a:endParaRPr>
          </a:p>
          <a:p>
            <a:pPr defTabSz="934974" eaLnBrk="1" hangingPunct="1"/>
            <a:endParaRPr lang="en-US" altLang="en-US" sz="1400" dirty="0">
              <a:latin typeface="Arial" panose="020B0604020202020204" pitchFamily="34" charset="0"/>
              <a:ea typeface="ＭＳ Ｐゴシック" panose="020B0600070205080204" pitchFamily="34" charset="-128"/>
              <a:cs typeface="Arial" panose="020B0604020202020204" pitchFamily="34" charset="0"/>
            </a:endParaRPr>
          </a:p>
          <a:p>
            <a:pPr defTabSz="934974" eaLnBrk="1" hangingPunct="1"/>
            <a:r>
              <a:rPr lang="en-US" altLang="en-US" sz="1400" b="1" dirty="0">
                <a:latin typeface="Arial" panose="020B0604020202020204" pitchFamily="34" charset="0"/>
                <a:ea typeface="ＭＳ Ｐゴシック" panose="020B0600070205080204" pitchFamily="34" charset="-128"/>
                <a:cs typeface="Arial" panose="020B0604020202020204" pitchFamily="34" charset="0"/>
              </a:rPr>
              <a:t>Can they be used for any type of process? </a:t>
            </a:r>
            <a:endParaRPr lang="en-US" altLang="en-US" sz="1400" b="1" dirty="0" smtClean="0">
              <a:latin typeface="Arial" panose="020B0604020202020204" pitchFamily="34" charset="0"/>
              <a:ea typeface="ＭＳ Ｐゴシック" panose="020B0600070205080204" pitchFamily="34" charset="-128"/>
              <a:cs typeface="Arial" panose="020B0604020202020204" pitchFamily="34" charset="0"/>
            </a:endParaRPr>
          </a:p>
          <a:p>
            <a:pPr defTabSz="934974" eaLnBrk="1" hangingPunct="1"/>
            <a:endParaRPr lang="en-US" altLang="en-US" sz="1400" b="1" dirty="0" smtClean="0">
              <a:latin typeface="Arial" panose="020B0604020202020204" pitchFamily="34" charset="0"/>
              <a:ea typeface="ＭＳ Ｐゴシック" panose="020B0600070205080204" pitchFamily="34" charset="-128"/>
              <a:cs typeface="Arial" panose="020B0604020202020204" pitchFamily="34" charset="0"/>
            </a:endParaRPr>
          </a:p>
          <a:p>
            <a:pPr defTabSz="934974" eaLnBrk="1" hangingPunct="1"/>
            <a:r>
              <a:rPr lang="en-US" sz="1400" b="1" dirty="0" smtClean="0">
                <a:latin typeface="Arial" panose="020B0604020202020204" pitchFamily="34" charset="0"/>
                <a:cs typeface="Arial" panose="020B0604020202020204" pitchFamily="34" charset="0"/>
              </a:rPr>
              <a:t>What is the purpose of an activity diagram?</a:t>
            </a:r>
            <a:r>
              <a:rPr lang="en-US" sz="1400" dirty="0" smtClean="0">
                <a:latin typeface="Arial" panose="020B0604020202020204" pitchFamily="34" charset="0"/>
                <a:cs typeface="Arial" panose="020B0604020202020204" pitchFamily="34" charset="0"/>
              </a:rPr>
              <a:t> </a:t>
            </a:r>
          </a:p>
          <a:p>
            <a:pPr defTabSz="934974" eaLnBrk="1" hangingPunct="1"/>
            <a:endParaRPr lang="en-US" sz="1400" dirty="0" smtClean="0">
              <a:latin typeface="Arial" panose="020B0604020202020204" pitchFamily="34" charset="0"/>
              <a:cs typeface="Arial" panose="020B0604020202020204" pitchFamily="34" charset="0"/>
            </a:endParaRPr>
          </a:p>
          <a:p>
            <a:pPr defTabSz="934974" eaLnBrk="1" hangingPunct="1"/>
            <a:r>
              <a:rPr lang="en-US" sz="1400" b="1" dirty="0" smtClean="0">
                <a:latin typeface="Arial" panose="020B0604020202020204" pitchFamily="34" charset="0"/>
                <a:cs typeface="Arial" panose="020B0604020202020204" pitchFamily="34" charset="0"/>
              </a:rPr>
              <a:t>Why do we model business processes? </a:t>
            </a:r>
            <a:endParaRPr lang="en-US" sz="1400" dirty="0" smtClean="0">
              <a:latin typeface="Arial" panose="020B0604020202020204" pitchFamily="34" charset="0"/>
              <a:cs typeface="Arial" panose="020B0604020202020204" pitchFamily="34" charset="0"/>
            </a:endParaRPr>
          </a:p>
          <a:p>
            <a:pPr defTabSz="934974" eaLnBrk="1" hangingPunct="1"/>
            <a:endParaRPr lang="en-US" altLang="en-US" sz="1400" dirty="0">
              <a:latin typeface="Arial" panose="020B0604020202020204" pitchFamily="34" charset="0"/>
              <a:ea typeface="ＭＳ Ｐゴシック" panose="020B0600070205080204" pitchFamily="34" charset="-128"/>
              <a:cs typeface="Arial" panose="020B0604020202020204" pitchFamily="34" charset="0"/>
            </a:endParaRPr>
          </a:p>
          <a:p>
            <a:pPr defTabSz="934974" eaLnBrk="1" hangingPunct="1"/>
            <a:endParaRPr lang="en-US" sz="1400" b="1"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59666" indent="-292179"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68718" indent="-233744"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36205" indent="-233744"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103692" indent="-233744"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71179" indent="-233744"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3038666" indent="-233744"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506153" indent="-233744"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973640" indent="-233744"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B6AF51DB-55A6-4C86-AFE7-9E572E29792C}" type="slidenum">
              <a:rPr lang="en-US" altLang="en-US">
                <a:cs typeface="Times New Roman" panose="02020603050405020304" pitchFamily="18" charset="0"/>
              </a:rPr>
              <a:pPr eaLnBrk="1" hangingPunct="1">
                <a:spcBef>
                  <a:spcPct val="0"/>
                </a:spcBef>
              </a:pPr>
              <a:t>17</a:t>
            </a:fld>
            <a:endParaRPr lang="en-US" altLang="en-US" dirty="0">
              <a:cs typeface="Times New Roman" panose="02020603050405020304" pitchFamily="18" charset="0"/>
            </a:endParaRPr>
          </a:p>
        </p:txBody>
      </p:sp>
    </p:spTree>
    <p:extLst>
      <p:ext uri="{BB962C8B-B14F-4D97-AF65-F5344CB8AC3E}">
        <p14:creationId xmlns:p14="http://schemas.microsoft.com/office/powerpoint/2010/main" val="2329671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400" b="1" dirty="0">
                <a:latin typeface="Arial" panose="020B0604020202020204" pitchFamily="34" charset="0"/>
                <a:cs typeface="Arial" panose="020B0604020202020204" pitchFamily="34" charset="0"/>
              </a:rPr>
              <a:t>What is the difference between an activity and an action?</a:t>
            </a:r>
            <a:r>
              <a:rPr lang="en-US" sz="1400" dirty="0">
                <a:latin typeface="Arial" panose="020B0604020202020204" pitchFamily="34" charset="0"/>
                <a:cs typeface="Arial" panose="020B0604020202020204" pitchFamily="34" charset="0"/>
              </a:rPr>
              <a:t> </a:t>
            </a:r>
            <a:endParaRPr lang="en-US" sz="1400" dirty="0" smtClean="0">
              <a:latin typeface="Arial" panose="020B0604020202020204" pitchFamily="34" charset="0"/>
              <a:cs typeface="Arial" panose="020B0604020202020204" pitchFamily="34" charset="0"/>
            </a:endParaRPr>
          </a:p>
          <a:p>
            <a:pPr lvl="0"/>
            <a:endParaRPr lang="en-US" sz="1400" dirty="0" smtClean="0">
              <a:latin typeface="Arial" panose="020B0604020202020204" pitchFamily="34" charset="0"/>
              <a:cs typeface="Arial" panose="020B0604020202020204" pitchFamily="34" charset="0"/>
            </a:endParaRPr>
          </a:p>
          <a:p>
            <a:pPr lvl="0"/>
            <a:r>
              <a:rPr lang="en-US" sz="1400" b="1" dirty="0" smtClean="0">
                <a:latin typeface="Arial" panose="020B0604020202020204" pitchFamily="34" charset="0"/>
                <a:cs typeface="Arial" panose="020B0604020202020204" pitchFamily="34" charset="0"/>
              </a:rPr>
              <a:t>What do object nodes do? </a:t>
            </a:r>
            <a:endParaRPr lang="en-US" sz="1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18</a:t>
            </a:fld>
            <a:endParaRPr lang="en-US" altLang="en-US"/>
          </a:p>
        </p:txBody>
      </p:sp>
    </p:spTree>
    <p:extLst>
      <p:ext uri="{BB962C8B-B14F-4D97-AF65-F5344CB8AC3E}">
        <p14:creationId xmlns:p14="http://schemas.microsoft.com/office/powerpoint/2010/main" val="40760881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400" b="1" dirty="0" smtClean="0">
                <a:latin typeface="Arial" panose="020B0604020202020204" pitchFamily="34" charset="0"/>
                <a:cs typeface="Arial" panose="020B0604020202020204" pitchFamily="34" charset="0"/>
              </a:rPr>
              <a:t>This slide lists the seven (7) different types of control nodes</a:t>
            </a:r>
            <a:r>
              <a:rPr lang="en-US" sz="1400" b="1" baseline="0" dirty="0" smtClean="0">
                <a:latin typeface="Arial" panose="020B0604020202020204" pitchFamily="34" charset="0"/>
                <a:cs typeface="Arial" panose="020B0604020202020204" pitchFamily="34" charset="0"/>
              </a:rPr>
              <a:t> that can be found on activity diagrams. What does a decision node represent?</a:t>
            </a:r>
            <a:r>
              <a:rPr lang="en-US" sz="1400" b="0" baseline="0" dirty="0" smtClean="0">
                <a:latin typeface="Arial" panose="020B0604020202020204" pitchFamily="34" charset="0"/>
                <a:cs typeface="Arial" panose="020B0604020202020204" pitchFamily="34" charset="0"/>
              </a:rPr>
              <a:t> </a:t>
            </a:r>
            <a:endParaRPr lang="en-US" sz="1400" b="0" baseline="0" dirty="0" smtClean="0">
              <a:latin typeface="Arial" panose="020B0604020202020204" pitchFamily="34" charset="0"/>
              <a:cs typeface="Arial" panose="020B0604020202020204" pitchFamily="34" charset="0"/>
            </a:endParaRPr>
          </a:p>
          <a:p>
            <a:pPr lvl="0"/>
            <a:endParaRPr lang="en-US" sz="1400" b="1" baseline="0" dirty="0" smtClean="0">
              <a:latin typeface="Arial" panose="020B0604020202020204" pitchFamily="34" charset="0"/>
              <a:cs typeface="Arial" panose="020B0604020202020204" pitchFamily="34" charset="0"/>
            </a:endParaRPr>
          </a:p>
          <a:p>
            <a:pPr lvl="0"/>
            <a:r>
              <a:rPr lang="en-US" sz="1400" b="1" baseline="0" dirty="0" smtClean="0">
                <a:latin typeface="Arial" panose="020B0604020202020204" pitchFamily="34" charset="0"/>
                <a:cs typeface="Arial" panose="020B0604020202020204" pitchFamily="34" charset="0"/>
              </a:rPr>
              <a:t>What is a guard condition? </a:t>
            </a:r>
            <a:endParaRPr lang="en-US" dirty="0"/>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19</a:t>
            </a:fld>
            <a:endParaRPr lang="en-US" altLang="en-US"/>
          </a:p>
        </p:txBody>
      </p:sp>
    </p:spTree>
    <p:extLst>
      <p:ext uri="{BB962C8B-B14F-4D97-AF65-F5344CB8AC3E}">
        <p14:creationId xmlns:p14="http://schemas.microsoft.com/office/powerpoint/2010/main" val="371424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smtClean="0">
                <a:latin typeface="Arial" panose="020B0604020202020204" pitchFamily="34" charset="0"/>
                <a:cs typeface="Arial" panose="020B0604020202020204" pitchFamily="34" charset="0"/>
              </a:rPr>
              <a:t>Use case modeling shows how users</a:t>
            </a:r>
            <a:r>
              <a:rPr lang="en-US" sz="1400" b="1" baseline="0" dirty="0" smtClean="0">
                <a:latin typeface="Arial" panose="020B0604020202020204" pitchFamily="34" charset="0"/>
                <a:cs typeface="Arial" panose="020B0604020202020204" pitchFamily="34" charset="0"/>
              </a:rPr>
              <a:t> view a business process independent of </a:t>
            </a:r>
            <a:r>
              <a:rPr lang="en-US" sz="1400" b="1" dirty="0" smtClean="0">
                <a:latin typeface="Arial" panose="020B0604020202020204" pitchFamily="34" charset="0"/>
                <a:cs typeface="Arial" panose="020B0604020202020204" pitchFamily="34" charset="0"/>
              </a:rPr>
              <a:t> its</a:t>
            </a:r>
            <a:r>
              <a:rPr lang="en-US" sz="1400" b="1" baseline="0" dirty="0" smtClean="0">
                <a:latin typeface="Arial" panose="020B0604020202020204" pitchFamily="34" charset="0"/>
                <a:cs typeface="Arial" panose="020B0604020202020204" pitchFamily="34" charset="0"/>
              </a:rPr>
              <a:t> internal mechanisms or the other systems it is dependent on. Business processes are usually depicted with three views. What are the three views? </a:t>
            </a:r>
            <a:endParaRPr lang="en-US" sz="1400" baseline="0" dirty="0" smtClean="0">
              <a:latin typeface="Arial" panose="020B0604020202020204" pitchFamily="34" charset="0"/>
              <a:cs typeface="Arial" panose="020B0604020202020204" pitchFamily="34" charset="0"/>
            </a:endParaRPr>
          </a:p>
          <a:p>
            <a:endParaRPr lang="en-US" sz="1400" baseline="0" dirty="0" smtClean="0">
              <a:latin typeface="Arial" panose="020B0604020202020204" pitchFamily="34" charset="0"/>
              <a:cs typeface="Arial" panose="020B0604020202020204" pitchFamily="34" charset="0"/>
            </a:endParaRPr>
          </a:p>
          <a:p>
            <a:r>
              <a:rPr lang="en-US" sz="1400" b="1" baseline="0" dirty="0" smtClean="0">
                <a:latin typeface="Arial" panose="020B0604020202020204" pitchFamily="34" charset="0"/>
                <a:cs typeface="Arial" panose="020B0604020202020204" pitchFamily="34" charset="0"/>
              </a:rPr>
              <a:t>What models are used to represent the functional view of a process?</a:t>
            </a:r>
            <a:r>
              <a:rPr lang="en-US" sz="1400" baseline="0" dirty="0" smtClean="0">
                <a:latin typeface="Arial" panose="020B0604020202020204" pitchFamily="34" charset="0"/>
                <a:cs typeface="Arial" panose="020B0604020202020204" pitchFamily="34" charset="0"/>
              </a:rPr>
              <a:t> </a:t>
            </a:r>
            <a:endParaRPr lang="en-US" sz="1400" baseline="0" dirty="0" smtClean="0">
              <a:latin typeface="Arial" panose="020B0604020202020204" pitchFamily="34" charset="0"/>
              <a:cs typeface="Arial" panose="020B0604020202020204" pitchFamily="34" charset="0"/>
            </a:endParaRPr>
          </a:p>
          <a:p>
            <a:endParaRPr lang="en-US" sz="1400" baseline="0" dirty="0" smtClean="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b="1" baseline="0" dirty="0" smtClean="0">
                <a:latin typeface="Arial" panose="020B0604020202020204" pitchFamily="34" charset="0"/>
                <a:cs typeface="Arial" panose="020B0604020202020204" pitchFamily="34" charset="0"/>
              </a:rPr>
              <a:t>Are use case descriptions / narratives, use case diagrams &amp; activity diagrams. logical or physical? </a:t>
            </a:r>
            <a:endParaRPr lang="en-US" sz="1400" baseline="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2</a:t>
            </a:fld>
            <a:endParaRPr lang="en-US" altLang="en-US"/>
          </a:p>
        </p:txBody>
      </p:sp>
    </p:spTree>
    <p:extLst>
      <p:ext uri="{BB962C8B-B14F-4D97-AF65-F5344CB8AC3E}">
        <p14:creationId xmlns:p14="http://schemas.microsoft.com/office/powerpoint/2010/main" val="33722984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Arial" panose="020B0604020202020204" pitchFamily="34" charset="0"/>
                <a:ea typeface="ＭＳ Ｐゴシック" panose="020B0600070205080204" pitchFamily="34" charset="-128"/>
              </a:defRPr>
            </a:lvl1pPr>
            <a:lvl2pPr marL="735013" indent="-280988" defTabSz="931863">
              <a:spcBef>
                <a:spcPct val="30000"/>
              </a:spcBef>
              <a:defRPr sz="1200">
                <a:solidFill>
                  <a:schemeClr val="tx1"/>
                </a:solidFill>
                <a:latin typeface="Arial" panose="020B0604020202020204" pitchFamily="34" charset="0"/>
                <a:ea typeface="ＭＳ Ｐゴシック" panose="020B0600070205080204" pitchFamily="34" charset="-128"/>
              </a:defRPr>
            </a:lvl2pPr>
            <a:lvl3pPr marL="1130300" indent="-225425" defTabSz="931863">
              <a:spcBef>
                <a:spcPct val="30000"/>
              </a:spcBef>
              <a:defRPr sz="1200">
                <a:solidFill>
                  <a:schemeClr val="tx1"/>
                </a:solidFill>
                <a:latin typeface="Arial" panose="020B0604020202020204" pitchFamily="34" charset="0"/>
                <a:ea typeface="ＭＳ Ｐゴシック" panose="020B0600070205080204" pitchFamily="34" charset="-128"/>
              </a:defRPr>
            </a:lvl3pPr>
            <a:lvl4pPr marL="1582738" indent="-225425" defTabSz="931863">
              <a:spcBef>
                <a:spcPct val="30000"/>
              </a:spcBef>
              <a:defRPr sz="1200">
                <a:solidFill>
                  <a:schemeClr val="tx1"/>
                </a:solidFill>
                <a:latin typeface="Arial" panose="020B0604020202020204" pitchFamily="34" charset="0"/>
                <a:ea typeface="ＭＳ Ｐゴシック" panose="020B0600070205080204" pitchFamily="34" charset="-128"/>
              </a:defRPr>
            </a:lvl4pPr>
            <a:lvl5pPr marL="2036763" indent="-225425" defTabSz="931863">
              <a:spcBef>
                <a:spcPct val="30000"/>
              </a:spcBef>
              <a:defRPr sz="1200">
                <a:solidFill>
                  <a:schemeClr val="tx1"/>
                </a:solidFill>
                <a:latin typeface="Arial" panose="020B0604020202020204" pitchFamily="34" charset="0"/>
                <a:ea typeface="ＭＳ Ｐゴシック" panose="020B0600070205080204" pitchFamily="34" charset="-128"/>
              </a:defRPr>
            </a:lvl5pPr>
            <a:lvl6pPr marL="2493963" indent="-225425" defTabSz="931863"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51163" indent="-225425" defTabSz="931863"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08363" indent="-225425" defTabSz="931863"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65563" indent="-225425" defTabSz="931863"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2FB19DAA-4459-42EC-B76B-2385281EC6CB}" type="slidenum">
              <a:rPr lang="en-US" altLang="en-US" smtClean="0"/>
              <a:pPr>
                <a:spcBef>
                  <a:spcPct val="0"/>
                </a:spcBef>
              </a:pPr>
              <a:t>20</a:t>
            </a:fld>
            <a:endParaRPr lang="en-US" altLang="en-US" smtClean="0"/>
          </a:p>
        </p:txBody>
      </p:sp>
      <p:sp>
        <p:nvSpPr>
          <p:cNvPr id="150531" name="Rectangle 2"/>
          <p:cNvSpPr>
            <a:spLocks noGrp="1" noRot="1" noChangeAspect="1" noChangeArrowheads="1" noTextEdit="1"/>
          </p:cNvSpPr>
          <p:nvPr>
            <p:ph type="sldImg"/>
          </p:nvPr>
        </p:nvSpPr>
        <p:spPr>
          <a:xfrm>
            <a:off x="1206500" y="703263"/>
            <a:ext cx="4640263" cy="3479800"/>
          </a:xfrm>
          <a:ln/>
        </p:spPr>
      </p:sp>
      <p:sp>
        <p:nvSpPr>
          <p:cNvPr id="150532" name="Rectangle 3"/>
          <p:cNvSpPr>
            <a:spLocks noGrp="1" noChangeArrowheads="1"/>
          </p:cNvSpPr>
          <p:nvPr>
            <p:ph type="body" idx="1"/>
          </p:nvPr>
        </p:nvSpPr>
        <p:spPr>
          <a:xfrm>
            <a:off x="939800" y="4419600"/>
            <a:ext cx="5173663" cy="41925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400" b="1" dirty="0" smtClean="0">
                <a:latin typeface="Arial" panose="020B0604020202020204" pitchFamily="34" charset="0"/>
                <a:cs typeface="Arial" panose="020B0604020202020204" pitchFamily="34" charset="0"/>
              </a:rPr>
              <a:t>What is the purpose of a fork node</a:t>
            </a:r>
            <a:r>
              <a:rPr lang="en-US" sz="1400" b="1" dirty="0" smtClean="0">
                <a:latin typeface="Arial" panose="020B0604020202020204" pitchFamily="34" charset="0"/>
                <a:cs typeface="Arial" panose="020B0604020202020204" pitchFamily="34" charset="0"/>
              </a:rPr>
              <a:t>?</a:t>
            </a:r>
            <a:r>
              <a:rPr lang="en-US" sz="1400" dirty="0" smtClean="0">
                <a:latin typeface="Arial" panose="020B0604020202020204" pitchFamily="34" charset="0"/>
                <a:cs typeface="Arial" panose="020B0604020202020204" pitchFamily="34" charset="0"/>
              </a:rPr>
              <a:t>.</a:t>
            </a:r>
            <a:endParaRPr lang="en-US" sz="1400" dirty="0" smtClean="0">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400" dirty="0" smtClean="0">
              <a:latin typeface="Arial" panose="020B0604020202020204" pitchFamily="34" charset="0"/>
              <a:cs typeface="Arial" panose="020B0604020202020204" pitchFamily="34" charset="0"/>
            </a:endParaRPr>
          </a:p>
          <a:p>
            <a:pPr eaLnBrk="1" hangingPunct="1"/>
            <a:r>
              <a:rPr lang="en-US" altLang="en-US" sz="1400" b="1" dirty="0" smtClean="0">
                <a:latin typeface="Arial" panose="020B0604020202020204" pitchFamily="34" charset="0"/>
                <a:ea typeface="ＭＳ Ｐゴシック" panose="020B0600070205080204" pitchFamily="34" charset="-128"/>
              </a:rPr>
              <a:t>Data flows are like stocks.  Why? </a:t>
            </a:r>
            <a:r>
              <a:rPr lang="en-US" altLang="en-US" sz="1400" dirty="0" smtClean="0">
                <a:latin typeface="Arial" panose="020B0604020202020204" pitchFamily="34" charset="0"/>
                <a:ea typeface="ＭＳ Ｐゴシック" panose="020B0600070205080204" pitchFamily="34" charset="-128"/>
              </a:rPr>
              <a:t>.</a:t>
            </a:r>
            <a:endParaRPr lang="en-US" altLang="en-US" sz="1400" dirty="0" smtClean="0">
              <a:latin typeface="Arial" panose="020B0604020202020204" pitchFamily="34" charset="0"/>
              <a:ea typeface="ＭＳ Ｐゴシック" panose="020B0600070205080204" pitchFamily="34" charset="-128"/>
            </a:endParaRPr>
          </a:p>
          <a:p>
            <a:pPr eaLnBrk="1" hangingPunct="1"/>
            <a:endParaRPr lang="en-US" altLang="en-US" sz="1400" b="1" dirty="0" smtClean="0">
              <a:latin typeface="Arial" panose="020B0604020202020204" pitchFamily="34" charset="0"/>
              <a:ea typeface="ＭＳ Ｐゴシック" panose="020B0600070205080204" pitchFamily="34" charset="-128"/>
            </a:endParaRPr>
          </a:p>
          <a:p>
            <a:pPr eaLnBrk="1" hangingPunct="1"/>
            <a:r>
              <a:rPr lang="en-US" altLang="en-US" sz="1400" b="1" dirty="0" smtClean="0">
                <a:latin typeface="Arial" panose="020B0604020202020204" pitchFamily="34" charset="0"/>
                <a:ea typeface="ＭＳ Ｐゴシック" panose="020B0600070205080204" pitchFamily="34" charset="-128"/>
                <a:cs typeface="Arial" panose="020B0604020202020204" pitchFamily="34" charset="0"/>
              </a:rPr>
              <a:t>Data flows are like companies. </a:t>
            </a:r>
            <a:r>
              <a:rPr lang="en-US" altLang="en-US" sz="1400" b="1" dirty="0" smtClean="0">
                <a:latin typeface="Arial" panose="020B0604020202020204" pitchFamily="34" charset="0"/>
                <a:ea typeface="ＭＳ Ｐゴシック" panose="020B0600070205080204" pitchFamily="34" charset="-128"/>
                <a:cs typeface="Arial" panose="020B0604020202020204" pitchFamily="34" charset="0"/>
              </a:rPr>
              <a:t>Why?</a:t>
            </a:r>
            <a:endParaRPr lang="en-US" altLang="en-US" sz="1400" dirty="0" smtClean="0">
              <a:latin typeface="Arial" panose="020B0604020202020204" pitchFamily="34" charset="0"/>
              <a:ea typeface="ＭＳ Ｐゴシック" panose="020B0600070205080204" pitchFamily="34" charset="-128"/>
              <a:cs typeface="Arial" panose="020B0604020202020204" pitchFamily="34" charset="0"/>
            </a:endParaRPr>
          </a:p>
          <a:p>
            <a:pPr eaLnBrk="1" hangingPunct="1"/>
            <a:endParaRPr lang="en-US" altLang="en-US" sz="1400" b="1" dirty="0" smtClean="0">
              <a:latin typeface="Arial" panose="020B0604020202020204" pitchFamily="34" charset="0"/>
              <a:ea typeface="ＭＳ Ｐゴシック" panose="020B0600070205080204" pitchFamily="34" charset="-128"/>
              <a:cs typeface="Arial" panose="020B0604020202020204" pitchFamily="34" charset="0"/>
            </a:endParaRPr>
          </a:p>
          <a:p>
            <a:pPr eaLnBrk="1" hangingPunct="1"/>
            <a:r>
              <a:rPr lang="en-US" altLang="en-US" sz="1400" b="1" dirty="0" smtClean="0">
                <a:latin typeface="Arial" panose="020B0604020202020204" pitchFamily="34" charset="0"/>
                <a:ea typeface="ＭＳ Ｐゴシック" panose="020B0600070205080204" pitchFamily="34" charset="-128"/>
                <a:cs typeface="Arial" panose="020B0604020202020204" pitchFamily="34" charset="0"/>
              </a:rPr>
              <a:t>What does the symbol (empty, now colored square) signify?</a:t>
            </a:r>
          </a:p>
          <a:p>
            <a:pPr eaLnBrk="1" hangingPunct="1"/>
            <a:endParaRPr lang="en-US" altLang="en-US" sz="1400" b="1" dirty="0" smtClean="0">
              <a:latin typeface="Arial" panose="020B0604020202020204" pitchFamily="34" charset="0"/>
              <a:ea typeface="ＭＳ Ｐゴシック" panose="020B0600070205080204" pitchFamily="34" charset="-128"/>
              <a:cs typeface="Arial" panose="020B0604020202020204" pitchFamily="34" charset="0"/>
            </a:endParaRPr>
          </a:p>
          <a:p>
            <a:pPr eaLnBrk="1" hangingPunct="1"/>
            <a:r>
              <a:rPr lang="en-US" altLang="en-US" sz="1400" b="1" dirty="0" smtClean="0">
                <a:latin typeface="Arial" panose="020B0604020202020204" pitchFamily="34" charset="0"/>
                <a:ea typeface="ＭＳ Ｐゴシック" panose="020B0600070205080204" pitchFamily="34" charset="-128"/>
                <a:cs typeface="Arial" panose="020B0604020202020204" pitchFamily="34" charset="0"/>
              </a:rPr>
              <a:t>What </a:t>
            </a:r>
            <a:r>
              <a:rPr lang="en-US" altLang="en-US" sz="1400" b="1" dirty="0" smtClean="0">
                <a:latin typeface="Arial" panose="020B0604020202020204" pitchFamily="34" charset="0"/>
                <a:ea typeface="ＭＳ Ｐゴシック" panose="020B0600070205080204" pitchFamily="34" charset="-128"/>
                <a:cs typeface="Arial" panose="020B0604020202020204" pitchFamily="34" charset="0"/>
              </a:rPr>
              <a:t>does the symbol  (solid, black circle) signify?</a:t>
            </a:r>
          </a:p>
          <a:p>
            <a:pPr eaLnBrk="1" hangingPunct="1"/>
            <a:endParaRPr lang="en-US" altLang="en-US" sz="1400" b="1" dirty="0" smtClean="0">
              <a:latin typeface="Arial" panose="020B0604020202020204" pitchFamily="34" charset="0"/>
              <a:ea typeface="ＭＳ Ｐゴシック" panose="020B0600070205080204" pitchFamily="34" charset="-128"/>
              <a:cs typeface="Arial" panose="020B0604020202020204" pitchFamily="34" charset="0"/>
            </a:endParaRPr>
          </a:p>
          <a:p>
            <a:pPr eaLnBrk="1" hangingPunct="1"/>
            <a:r>
              <a:rPr lang="en-US" altLang="en-US" sz="1400" b="1" dirty="0" smtClean="0">
                <a:latin typeface="Arial" panose="020B0604020202020204" pitchFamily="34" charset="0"/>
                <a:ea typeface="ＭＳ Ｐゴシック" panose="020B0600070205080204" pitchFamily="34" charset="-128"/>
                <a:cs typeface="Arial" panose="020B0604020202020204" pitchFamily="34" charset="0"/>
              </a:rPr>
              <a:t>NB:  Some case tools use different notations.</a:t>
            </a:r>
          </a:p>
          <a:p>
            <a:pPr eaLnBrk="1" hangingPunct="1"/>
            <a:endParaRPr lang="en-US" altLang="en-US" sz="1400" b="1" dirty="0" smtClean="0">
              <a:latin typeface="Arial" panose="020B0604020202020204" pitchFamily="34" charset="0"/>
              <a:ea typeface="ＭＳ Ｐゴシック" panose="020B0600070205080204" pitchFamily="34" charset="-128"/>
              <a:cs typeface="Arial" panose="020B0604020202020204" pitchFamily="34" charset="0"/>
            </a:endParaRPr>
          </a:p>
          <a:p>
            <a:pPr eaLnBrk="1" hangingPunct="1"/>
            <a:endParaRPr lang="en-US" altLang="en-US" sz="1400" b="1" dirty="0" smtClean="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4257027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400" b="1" dirty="0"/>
              <a:t>How many different types of control nodes are in an activity diagram?</a:t>
            </a:r>
            <a:r>
              <a:rPr lang="en-US" sz="1400" dirty="0"/>
              <a:t> </a:t>
            </a:r>
            <a:endParaRPr lang="en-US" sz="1400" dirty="0" smtClean="0"/>
          </a:p>
          <a:p>
            <a:pPr lvl="0"/>
            <a:r>
              <a:rPr lang="en-US" sz="1400" dirty="0"/>
              <a:t> </a:t>
            </a:r>
          </a:p>
          <a:p>
            <a:pPr lvl="0"/>
            <a:r>
              <a:rPr lang="en-US" sz="1400" b="1" dirty="0"/>
              <a:t>What I the difference between a Final Activity node and a Final Flow node?  </a:t>
            </a:r>
            <a:endParaRPr lang="en-US" sz="1400" b="1" dirty="0" smtClean="0"/>
          </a:p>
          <a:p>
            <a:pPr lvl="0"/>
            <a:endParaRPr lang="en-US" sz="1400" dirty="0"/>
          </a:p>
          <a:p>
            <a:pPr defTabSz="934974"/>
            <a:r>
              <a:rPr lang="en-US" sz="1400" b="1" dirty="0"/>
              <a:t>What I the difference between a Merge node and a Join node?  </a:t>
            </a:r>
            <a:endParaRPr lang="en-US" sz="1400" dirty="0"/>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21</a:t>
            </a:fld>
            <a:endParaRPr lang="en-US" altLang="en-US"/>
          </a:p>
        </p:txBody>
      </p:sp>
    </p:spTree>
    <p:extLst>
      <p:ext uri="{BB962C8B-B14F-4D97-AF65-F5344CB8AC3E}">
        <p14:creationId xmlns:p14="http://schemas.microsoft.com/office/powerpoint/2010/main" val="34770596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0"/>
            <a:r>
              <a:rPr lang="en-US" sz="1400" b="1" dirty="0">
                <a:latin typeface="Arial" panose="020B0604020202020204" pitchFamily="34" charset="0"/>
                <a:cs typeface="Arial" panose="020B0604020202020204" pitchFamily="34" charset="0"/>
              </a:rPr>
              <a:t>What is the difference between a control flow and an object flow?</a:t>
            </a:r>
            <a:r>
              <a:rPr lang="en-US" sz="1400" dirty="0">
                <a:latin typeface="Arial" panose="020B0604020202020204" pitchFamily="34" charset="0"/>
                <a:cs typeface="Arial" panose="020B0604020202020204" pitchFamily="34" charset="0"/>
              </a:rPr>
              <a:t> </a:t>
            </a:r>
            <a:endParaRPr lang="en-US" sz="1400" dirty="0" smtClean="0">
              <a:latin typeface="Arial" panose="020B0604020202020204" pitchFamily="34" charset="0"/>
              <a:cs typeface="Arial" panose="020B0604020202020204" pitchFamily="34" charset="0"/>
            </a:endParaRPr>
          </a:p>
          <a:p>
            <a:pPr lvl="0"/>
            <a:endParaRPr lang="en-US" sz="1400" dirty="0" smtClean="0">
              <a:latin typeface="Arial" panose="020B0604020202020204" pitchFamily="34" charset="0"/>
              <a:cs typeface="Arial" panose="020B0604020202020204" pitchFamily="34" charset="0"/>
            </a:endParaRPr>
          </a:p>
          <a:p>
            <a:pPr lvl="0"/>
            <a:r>
              <a:rPr lang="en-US" sz="1400" b="1" dirty="0" smtClean="0">
                <a:latin typeface="Arial" panose="020B0604020202020204" pitchFamily="34" charset="0"/>
                <a:cs typeface="Arial" panose="020B0604020202020204" pitchFamily="34" charset="0"/>
              </a:rPr>
              <a:t>What does the circle surrounded by small filled inn circle represent?</a:t>
            </a:r>
            <a:r>
              <a:rPr lang="en-US" sz="1400" b="1" baseline="0" dirty="0" smtClean="0">
                <a:latin typeface="Arial" panose="020B0604020202020204" pitchFamily="34" charset="0"/>
                <a:cs typeface="Arial" panose="020B0604020202020204" pitchFamily="34" charset="0"/>
              </a:rPr>
              <a:t> </a:t>
            </a:r>
            <a:endParaRPr lang="en-US" sz="1400" dirty="0">
              <a:latin typeface="Arial" panose="020B0604020202020204" pitchFamily="34" charset="0"/>
              <a:cs typeface="Arial" panose="020B0604020202020204" pitchFamily="34" charset="0"/>
            </a:endParaRPr>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59666" indent="-292179"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68718" indent="-233744"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36205" indent="-233744"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103692" indent="-233744"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71179" indent="-233744"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3038666" indent="-233744"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506153" indent="-233744"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973640" indent="-233744"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6A15168A-B73D-44C3-9271-BF0435C1A4F0}" type="slidenum">
              <a:rPr lang="en-US" altLang="en-US">
                <a:cs typeface="Times New Roman" panose="02020603050405020304" pitchFamily="18" charset="0"/>
              </a:rPr>
              <a:pPr eaLnBrk="1" hangingPunct="1">
                <a:spcBef>
                  <a:spcPct val="0"/>
                </a:spcBef>
              </a:pPr>
              <a:t>22</a:t>
            </a:fld>
            <a:endParaRPr lang="en-US" altLang="en-US" dirty="0">
              <a:cs typeface="Times New Roman" panose="02020603050405020304" pitchFamily="18" charset="0"/>
            </a:endParaRPr>
          </a:p>
        </p:txBody>
      </p:sp>
    </p:spTree>
    <p:extLst>
      <p:ext uri="{BB962C8B-B14F-4D97-AF65-F5344CB8AC3E}">
        <p14:creationId xmlns:p14="http://schemas.microsoft.com/office/powerpoint/2010/main" val="41158422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1400" b="1" dirty="0">
                <a:latin typeface="Times New Roman" panose="02020603050405020304" pitchFamily="18" charset="0"/>
                <a:ea typeface="ＭＳ Ｐゴシック" panose="020B0600070205080204" pitchFamily="34" charset="-128"/>
                <a:cs typeface="Times New Roman" panose="02020603050405020304" pitchFamily="18" charset="0"/>
              </a:rPr>
              <a:t>When we say “Used to assign responsibility to objects or individuals who actually perform the activity” what does that mean? </a:t>
            </a:r>
            <a:endParaRPr lang="en-US" altLang="en-US" sz="14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23</a:t>
            </a:fld>
            <a:endParaRPr lang="en-US" altLang="en-US"/>
          </a:p>
        </p:txBody>
      </p:sp>
    </p:spTree>
    <p:extLst>
      <p:ext uri="{BB962C8B-B14F-4D97-AF65-F5344CB8AC3E}">
        <p14:creationId xmlns:p14="http://schemas.microsoft.com/office/powerpoint/2010/main" val="20898643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1400" b="1" dirty="0">
                <a:latin typeface="Times New Roman" panose="02020603050405020304" pitchFamily="18" charset="0"/>
                <a:ea typeface="ＭＳ Ｐゴシック" panose="020B0600070205080204" pitchFamily="34" charset="-128"/>
                <a:cs typeface="Times New Roman" panose="02020603050405020304" pitchFamily="18" charset="0"/>
              </a:rPr>
              <a:t>What must we do before create an Activity Diagram?</a:t>
            </a:r>
          </a:p>
          <a:p>
            <a:pPr eaLnBrk="1" hangingPunct="1"/>
            <a:r>
              <a:rPr lang="en-US" altLang="en-US" sz="1400" dirty="0">
                <a:latin typeface="Times New Roman" panose="02020603050405020304" pitchFamily="18" charset="0"/>
                <a:ea typeface="ＭＳ Ｐゴシック" panose="020B0600070205080204" pitchFamily="34" charset="-128"/>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24</a:t>
            </a:fld>
            <a:endParaRPr lang="en-US" altLang="en-US"/>
          </a:p>
        </p:txBody>
      </p:sp>
    </p:spTree>
    <p:extLst>
      <p:ext uri="{BB962C8B-B14F-4D97-AF65-F5344CB8AC3E}">
        <p14:creationId xmlns:p14="http://schemas.microsoft.com/office/powerpoint/2010/main" val="18012132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25</a:t>
            </a:fld>
            <a:endParaRPr lang="en-US" altLang="en-US"/>
          </a:p>
        </p:txBody>
      </p:sp>
    </p:spTree>
    <p:extLst>
      <p:ext uri="{BB962C8B-B14F-4D97-AF65-F5344CB8AC3E}">
        <p14:creationId xmlns:p14="http://schemas.microsoft.com/office/powerpoint/2010/main" val="7684342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26</a:t>
            </a:fld>
            <a:endParaRPr lang="en-US" altLang="en-US"/>
          </a:p>
        </p:txBody>
      </p:sp>
    </p:spTree>
    <p:extLst>
      <p:ext uri="{BB962C8B-B14F-4D97-AF65-F5344CB8AC3E}">
        <p14:creationId xmlns:p14="http://schemas.microsoft.com/office/powerpoint/2010/main" val="37426108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27</a:t>
            </a:fld>
            <a:endParaRPr lang="en-US" altLang="en-US"/>
          </a:p>
        </p:txBody>
      </p:sp>
    </p:spTree>
    <p:extLst>
      <p:ext uri="{BB962C8B-B14F-4D97-AF65-F5344CB8AC3E}">
        <p14:creationId xmlns:p14="http://schemas.microsoft.com/office/powerpoint/2010/main" val="13452814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28</a:t>
            </a:fld>
            <a:endParaRPr lang="en-US" altLang="en-US"/>
          </a:p>
        </p:txBody>
      </p:sp>
    </p:spTree>
    <p:extLst>
      <p:ext uri="{BB962C8B-B14F-4D97-AF65-F5344CB8AC3E}">
        <p14:creationId xmlns:p14="http://schemas.microsoft.com/office/powerpoint/2010/main" val="39002805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29</a:t>
            </a:fld>
            <a:endParaRPr lang="en-US" altLang="en-US"/>
          </a:p>
        </p:txBody>
      </p:sp>
    </p:spTree>
    <p:extLst>
      <p:ext uri="{BB962C8B-B14F-4D97-AF65-F5344CB8AC3E}">
        <p14:creationId xmlns:p14="http://schemas.microsoft.com/office/powerpoint/2010/main" val="3243923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400" b="1" dirty="0"/>
              <a:t>Why is business process modeling important? </a:t>
            </a:r>
            <a:endParaRPr lang="en-US" dirty="0"/>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3</a:t>
            </a:fld>
            <a:endParaRPr lang="en-US" altLang="en-US"/>
          </a:p>
        </p:txBody>
      </p:sp>
    </p:spTree>
    <p:extLst>
      <p:ext uri="{BB962C8B-B14F-4D97-AF65-F5344CB8AC3E}">
        <p14:creationId xmlns:p14="http://schemas.microsoft.com/office/powerpoint/2010/main" val="1724513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30</a:t>
            </a:fld>
            <a:endParaRPr lang="en-US" altLang="en-US"/>
          </a:p>
        </p:txBody>
      </p:sp>
    </p:spTree>
    <p:extLst>
      <p:ext uri="{BB962C8B-B14F-4D97-AF65-F5344CB8AC3E}">
        <p14:creationId xmlns:p14="http://schemas.microsoft.com/office/powerpoint/2010/main" val="14717248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31</a:t>
            </a:fld>
            <a:endParaRPr lang="en-US" altLang="en-US"/>
          </a:p>
        </p:txBody>
      </p:sp>
    </p:spTree>
    <p:extLst>
      <p:ext uri="{BB962C8B-B14F-4D97-AF65-F5344CB8AC3E}">
        <p14:creationId xmlns:p14="http://schemas.microsoft.com/office/powerpoint/2010/main" val="3060227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32</a:t>
            </a:fld>
            <a:endParaRPr lang="en-US" altLang="en-US"/>
          </a:p>
        </p:txBody>
      </p:sp>
    </p:spTree>
    <p:extLst>
      <p:ext uri="{BB962C8B-B14F-4D97-AF65-F5344CB8AC3E}">
        <p14:creationId xmlns:p14="http://schemas.microsoft.com/office/powerpoint/2010/main" val="2967100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33</a:t>
            </a:fld>
            <a:endParaRPr lang="en-US" altLang="en-US"/>
          </a:p>
        </p:txBody>
      </p:sp>
    </p:spTree>
    <p:extLst>
      <p:ext uri="{BB962C8B-B14F-4D97-AF65-F5344CB8AC3E}">
        <p14:creationId xmlns:p14="http://schemas.microsoft.com/office/powerpoint/2010/main" val="11866630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0"/>
            <a:r>
              <a:rPr lang="en-US" sz="1400" b="1" dirty="0">
                <a:latin typeface="Arial" panose="020B0604020202020204" pitchFamily="34" charset="0"/>
                <a:cs typeface="Arial" panose="020B0604020202020204" pitchFamily="34" charset="0"/>
              </a:rPr>
              <a:t>What is the viewpoint of a use case, and why is it important?</a:t>
            </a:r>
            <a:r>
              <a:rPr lang="en-US" sz="1400" dirty="0">
                <a:latin typeface="Arial" panose="020B0604020202020204" pitchFamily="34" charset="0"/>
                <a:cs typeface="Arial" panose="020B0604020202020204" pitchFamily="34" charset="0"/>
              </a:rPr>
              <a:t> </a:t>
            </a:r>
            <a:endParaRPr lang="en-US" sz="1400" dirty="0" smtClean="0">
              <a:latin typeface="Arial" panose="020B0604020202020204" pitchFamily="34" charset="0"/>
              <a:cs typeface="Arial" panose="020B0604020202020204" pitchFamily="34" charset="0"/>
            </a:endParaRPr>
          </a:p>
          <a:p>
            <a:pPr lvl="0"/>
            <a:endParaRPr lang="en-US" sz="1400" dirty="0" smtClean="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b="1" dirty="0" smtClean="0">
                <a:latin typeface="Arial" panose="020B0604020202020204" pitchFamily="34" charset="0"/>
                <a:cs typeface="Arial" panose="020B0604020202020204" pitchFamily="34" charset="0"/>
              </a:rPr>
              <a:t>What do use cases “communicate” to the analyst? </a:t>
            </a:r>
            <a:endParaRPr lang="en-US" sz="1400" b="1" dirty="0" smtClean="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400" b="1" u="sng" baseline="0" dirty="0" smtClean="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b="1" u="none" baseline="0" dirty="0" smtClean="0">
                <a:latin typeface="Arial" panose="020B0604020202020204" pitchFamily="34" charset="0"/>
                <a:cs typeface="Arial" panose="020B0604020202020204" pitchFamily="34" charset="0"/>
              </a:rPr>
              <a:t>Are there any rules that apply to use cases? </a:t>
            </a:r>
            <a:endParaRPr lang="en-US" sz="1400" b="0" u="none" dirty="0">
              <a:latin typeface="Arial" panose="020B0604020202020204" pitchFamily="34" charset="0"/>
              <a:cs typeface="Arial" panose="020B0604020202020204" pitchFamily="34" charset="0"/>
            </a:endParaRPr>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59666" indent="-292179"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68718" indent="-233744"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36205" indent="-233744"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103692" indent="-233744"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71179" indent="-233744"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3038666" indent="-233744"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506153" indent="-233744"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973640" indent="-233744"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BC3E4727-53C0-4DCB-BB3E-8EA0B33C0592}" type="slidenum">
              <a:rPr lang="en-US" altLang="en-US">
                <a:cs typeface="Times New Roman" panose="02020603050405020304" pitchFamily="18" charset="0"/>
              </a:rPr>
              <a:pPr eaLnBrk="1" hangingPunct="1">
                <a:spcBef>
                  <a:spcPct val="0"/>
                </a:spcBef>
              </a:pPr>
              <a:t>34</a:t>
            </a:fld>
            <a:endParaRPr lang="en-US" altLang="en-US" dirty="0">
              <a:cs typeface="Times New Roman" panose="02020603050405020304" pitchFamily="18" charset="0"/>
            </a:endParaRPr>
          </a:p>
        </p:txBody>
      </p:sp>
    </p:spTree>
    <p:extLst>
      <p:ext uri="{BB962C8B-B14F-4D97-AF65-F5344CB8AC3E}">
        <p14:creationId xmlns:p14="http://schemas.microsoft.com/office/powerpoint/2010/main" val="40213475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0"/>
            <a:r>
              <a:rPr lang="en-US" sz="1400" b="1" dirty="0"/>
              <a:t>How does a detail use case differ from an overview use case?</a:t>
            </a:r>
            <a:r>
              <a:rPr lang="en-US" sz="1400" dirty="0"/>
              <a:t> </a:t>
            </a:r>
            <a:endParaRPr lang="en-US" sz="1400" dirty="0" smtClean="0"/>
          </a:p>
          <a:p>
            <a:pPr lvl="0"/>
            <a:endParaRPr lang="en-US" altLang="en-US" sz="1400" dirty="0">
              <a:ea typeface="ＭＳ Ｐゴシック" panose="020B0600070205080204" pitchFamily="34" charset="-128"/>
            </a:endParaRPr>
          </a:p>
          <a:p>
            <a:pPr lvl="0"/>
            <a:r>
              <a:rPr lang="en-US" sz="1400" b="1" dirty="0"/>
              <a:t>How does an essential use case differ from a real use case?</a:t>
            </a:r>
            <a:r>
              <a:rPr lang="en-US" sz="1400" dirty="0"/>
              <a:t> </a:t>
            </a:r>
            <a:endParaRPr lang="en-US" altLang="en-US" dirty="0" smtClean="0">
              <a:ea typeface="ＭＳ Ｐゴシック" panose="020B0600070205080204" pitchFamily="34" charset="-128"/>
            </a:endParaRPr>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59666" indent="-292179"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68718" indent="-233744"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36205" indent="-233744"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103692" indent="-233744"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71179" indent="-233744"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3038666" indent="-233744"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506153" indent="-233744"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973640" indent="-233744"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17EA5243-783D-43FC-9F01-8B0C81EEE961}" type="slidenum">
              <a:rPr lang="en-US" altLang="en-US">
                <a:cs typeface="Times New Roman" panose="02020603050405020304" pitchFamily="18" charset="0"/>
              </a:rPr>
              <a:pPr eaLnBrk="1" hangingPunct="1">
                <a:spcBef>
                  <a:spcPct val="0"/>
                </a:spcBef>
              </a:pPr>
              <a:t>35</a:t>
            </a:fld>
            <a:endParaRPr lang="en-US" altLang="en-US" dirty="0">
              <a:cs typeface="Times New Roman" panose="02020603050405020304" pitchFamily="18" charset="0"/>
            </a:endParaRPr>
          </a:p>
        </p:txBody>
      </p:sp>
    </p:spTree>
    <p:extLst>
      <p:ext uri="{BB962C8B-B14F-4D97-AF65-F5344CB8AC3E}">
        <p14:creationId xmlns:p14="http://schemas.microsoft.com/office/powerpoint/2010/main" val="28105948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lvl="0"/>
            <a:r>
              <a:rPr lang="en-US" sz="1400" b="1" dirty="0" smtClean="0">
                <a:latin typeface="Arial" panose="020B0604020202020204" pitchFamily="34" charset="0"/>
                <a:cs typeface="Arial" panose="020B0604020202020204" pitchFamily="34" charset="0"/>
              </a:rPr>
              <a:t>In addition to those</a:t>
            </a:r>
            <a:r>
              <a:rPr lang="en-US" sz="1400" b="1" baseline="0" dirty="0" smtClean="0">
                <a:latin typeface="Arial" panose="020B0604020202020204" pitchFamily="34" charset="0"/>
                <a:cs typeface="Arial" panose="020B0604020202020204" pitchFamily="34" charset="0"/>
              </a:rPr>
              <a:t> listed on this slide, w</a:t>
            </a:r>
            <a:r>
              <a:rPr lang="en-US" sz="1400" b="1" dirty="0" smtClean="0">
                <a:latin typeface="Arial" panose="020B0604020202020204" pitchFamily="34" charset="0"/>
                <a:cs typeface="Arial" panose="020B0604020202020204" pitchFamily="34" charset="0"/>
              </a:rPr>
              <a:t>hat other major elements could</a:t>
            </a:r>
            <a:r>
              <a:rPr lang="en-US" sz="1400" b="1" baseline="0" dirty="0" smtClean="0">
                <a:latin typeface="Arial" panose="020B0604020202020204" pitchFamily="34" charset="0"/>
                <a:cs typeface="Arial" panose="020B0604020202020204" pitchFamily="34" charset="0"/>
              </a:rPr>
              <a:t> be included in a</a:t>
            </a:r>
            <a:r>
              <a:rPr lang="en-US" sz="1400" b="1" dirty="0" smtClean="0">
                <a:latin typeface="Arial" panose="020B0604020202020204" pitchFamily="34" charset="0"/>
                <a:cs typeface="Arial" panose="020B0604020202020204" pitchFamily="34" charset="0"/>
              </a:rPr>
              <a:t> detailed </a:t>
            </a:r>
            <a:r>
              <a:rPr lang="en-US" sz="1400" b="1" dirty="0">
                <a:latin typeface="Arial" panose="020B0604020202020204" pitchFamily="34" charset="0"/>
                <a:cs typeface="Arial" panose="020B0604020202020204" pitchFamily="34" charset="0"/>
              </a:rPr>
              <a:t>use </a:t>
            </a:r>
            <a:r>
              <a:rPr lang="en-US" sz="1400" b="1" dirty="0" smtClean="0">
                <a:latin typeface="Arial" panose="020B0604020202020204" pitchFamily="34" charset="0"/>
                <a:cs typeface="Arial" panose="020B0604020202020204" pitchFamily="34" charset="0"/>
              </a:rPr>
              <a:t>case description? </a:t>
            </a:r>
            <a:endParaRPr lang="en-US" sz="1400" b="1" dirty="0" smtClean="0">
              <a:latin typeface="Arial" panose="020B0604020202020204" pitchFamily="34" charset="0"/>
              <a:cs typeface="Arial" panose="020B0604020202020204" pitchFamily="34" charset="0"/>
            </a:endParaRPr>
          </a:p>
          <a:p>
            <a:pPr lvl="0"/>
            <a:r>
              <a:rPr lang="en-US" sz="1400" b="1" dirty="0">
                <a:latin typeface="Arial" panose="020B0604020202020204" pitchFamily="34" charset="0"/>
                <a:cs typeface="Arial" panose="020B0604020202020204" pitchFamily="34" charset="0"/>
              </a:rPr>
              <a:t> </a:t>
            </a:r>
            <a:endParaRPr lang="en-US" sz="1400" dirty="0">
              <a:latin typeface="Arial" panose="020B0604020202020204" pitchFamily="34" charset="0"/>
              <a:cs typeface="Arial" panose="020B0604020202020204" pitchFamily="34" charset="0"/>
            </a:endParaRPr>
          </a:p>
          <a:p>
            <a:pPr defTabSz="934974" eaLnBrk="1" hangingPunct="1"/>
            <a:r>
              <a:rPr lang="en-US" sz="1400" b="1" dirty="0">
                <a:latin typeface="Arial" panose="020B0604020202020204" pitchFamily="34" charset="0"/>
                <a:cs typeface="Arial" panose="020B0604020202020204" pitchFamily="34" charset="0"/>
              </a:rPr>
              <a:t>Where do we start when we are trying to determine the set of use cases </a:t>
            </a:r>
            <a:r>
              <a:rPr lang="en-US" sz="1400" b="1" dirty="0" smtClean="0">
                <a:latin typeface="Arial" panose="020B0604020202020204" pitchFamily="34" charset="0"/>
                <a:cs typeface="Arial" panose="020B0604020202020204" pitchFamily="34" charset="0"/>
              </a:rPr>
              <a:t>we </a:t>
            </a:r>
            <a:r>
              <a:rPr lang="en-US" sz="1400" b="1" dirty="0">
                <a:latin typeface="Arial" panose="020B0604020202020204" pitchFamily="34" charset="0"/>
                <a:cs typeface="Arial" panose="020B0604020202020204" pitchFamily="34" charset="0"/>
              </a:rPr>
              <a:t>will model</a:t>
            </a:r>
            <a:r>
              <a:rPr lang="en-US" sz="1400" b="1" dirty="0" smtClean="0">
                <a:latin typeface="Arial" panose="020B0604020202020204" pitchFamily="34" charset="0"/>
                <a:cs typeface="Arial" panose="020B0604020202020204" pitchFamily="34" charset="0"/>
              </a:rPr>
              <a:t>?</a:t>
            </a:r>
          </a:p>
          <a:p>
            <a:pPr defTabSz="934974" eaLnBrk="1" hangingPunct="1"/>
            <a:endParaRPr lang="en-US" altLang="en-US" sz="1400" dirty="0" smtClean="0">
              <a:latin typeface="Arial" panose="020B0604020202020204" pitchFamily="34" charset="0"/>
              <a:cs typeface="Arial" panose="020B0604020202020204" pitchFamily="34" charset="0"/>
            </a:endParaRPr>
          </a:p>
          <a:p>
            <a:pPr defTabSz="934974" eaLnBrk="1" hangingPunct="1"/>
            <a:r>
              <a:rPr lang="en-US" altLang="en-US" sz="1400" b="1" dirty="0" smtClean="0">
                <a:latin typeface="Arial" panose="020B0604020202020204" pitchFamily="34" charset="0"/>
                <a:cs typeface="Arial" panose="020B0604020202020204" pitchFamily="34" charset="0"/>
              </a:rPr>
              <a:t>How does a use case description relate to structural &amp;</a:t>
            </a:r>
            <a:r>
              <a:rPr lang="en-US" altLang="en-US" sz="1400" b="1" baseline="0" dirty="0" smtClean="0">
                <a:latin typeface="Arial" panose="020B0604020202020204" pitchFamily="34" charset="0"/>
                <a:cs typeface="Arial" panose="020B0604020202020204" pitchFamily="34" charset="0"/>
              </a:rPr>
              <a:t> behavioral diagrams? </a:t>
            </a:r>
            <a:endParaRPr lang="en-US" altLang="en-US" sz="1400" b="1" u="sng" dirty="0" smtClean="0">
              <a:latin typeface="Arial" panose="020B0604020202020204" pitchFamily="34" charset="0"/>
              <a:cs typeface="Arial" panose="020B0604020202020204" pitchFamily="34" charset="0"/>
            </a:endParaRPr>
          </a:p>
          <a:p>
            <a:pPr eaLnBrk="1" hangingPunct="1"/>
            <a:endParaRPr lang="en-US" altLang="en-US" sz="1400" dirty="0" smtClean="0">
              <a:latin typeface="Arial" panose="020B0604020202020204" pitchFamily="34" charset="0"/>
              <a:cs typeface="Arial" panose="020B0604020202020204" pitchFamily="34" charset="0"/>
            </a:endParaRPr>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59666" indent="-292179"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68718" indent="-233744"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36205" indent="-233744"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103692" indent="-233744"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71179" indent="-233744"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3038666" indent="-233744"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506153" indent="-233744"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973640" indent="-233744"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0CABF593-DC1B-44F6-9878-690CD27D337A}" type="slidenum">
              <a:rPr lang="en-US" altLang="en-US">
                <a:cs typeface="Times New Roman" panose="02020603050405020304" pitchFamily="18" charset="0"/>
              </a:rPr>
              <a:pPr eaLnBrk="1" hangingPunct="1">
                <a:spcBef>
                  <a:spcPct val="0"/>
                </a:spcBef>
              </a:pPr>
              <a:t>36</a:t>
            </a:fld>
            <a:endParaRPr lang="en-US" altLang="en-US" dirty="0">
              <a:cs typeface="Times New Roman" panose="02020603050405020304" pitchFamily="18" charset="0"/>
            </a:endParaRPr>
          </a:p>
        </p:txBody>
      </p:sp>
    </p:spTree>
    <p:extLst>
      <p:ext uri="{BB962C8B-B14F-4D97-AF65-F5344CB8AC3E}">
        <p14:creationId xmlns:p14="http://schemas.microsoft.com/office/powerpoint/2010/main" val="21690070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6125" indent="-285750">
              <a:spcBef>
                <a:spcPct val="30000"/>
              </a:spcBef>
              <a:defRPr sz="1200">
                <a:solidFill>
                  <a:schemeClr val="tx1"/>
                </a:solidFill>
                <a:latin typeface="Arial" panose="020B0604020202020204" pitchFamily="34" charset="0"/>
              </a:defRPr>
            </a:lvl2pPr>
            <a:lvl3pPr marL="1147763" indent="-228600">
              <a:spcBef>
                <a:spcPct val="30000"/>
              </a:spcBef>
              <a:defRPr sz="1200">
                <a:solidFill>
                  <a:schemeClr val="tx1"/>
                </a:solidFill>
                <a:latin typeface="Arial" panose="020B0604020202020204" pitchFamily="34" charset="0"/>
              </a:defRPr>
            </a:lvl3pPr>
            <a:lvl4pPr marL="1608138" indent="-228600">
              <a:spcBef>
                <a:spcPct val="30000"/>
              </a:spcBef>
              <a:defRPr sz="1200">
                <a:solidFill>
                  <a:schemeClr val="tx1"/>
                </a:solidFill>
                <a:latin typeface="Arial" panose="020B0604020202020204" pitchFamily="34" charset="0"/>
              </a:defRPr>
            </a:lvl4pPr>
            <a:lvl5pPr marL="2068513" indent="-228600">
              <a:spcBef>
                <a:spcPct val="30000"/>
              </a:spcBef>
              <a:defRPr sz="1200">
                <a:solidFill>
                  <a:schemeClr val="tx1"/>
                </a:solidFill>
                <a:latin typeface="Arial" panose="020B0604020202020204" pitchFamily="34" charset="0"/>
              </a:defRPr>
            </a:lvl5pPr>
            <a:lvl6pPr marL="2525713" indent="-228600" eaLnBrk="0" fontAlgn="base" hangingPunct="0">
              <a:spcBef>
                <a:spcPct val="30000"/>
              </a:spcBef>
              <a:spcAft>
                <a:spcPct val="0"/>
              </a:spcAft>
              <a:defRPr sz="1200">
                <a:solidFill>
                  <a:schemeClr val="tx1"/>
                </a:solidFill>
                <a:latin typeface="Arial" panose="020B0604020202020204" pitchFamily="34" charset="0"/>
              </a:defRPr>
            </a:lvl6pPr>
            <a:lvl7pPr marL="2982913" indent="-228600" eaLnBrk="0" fontAlgn="base" hangingPunct="0">
              <a:spcBef>
                <a:spcPct val="30000"/>
              </a:spcBef>
              <a:spcAft>
                <a:spcPct val="0"/>
              </a:spcAft>
              <a:defRPr sz="1200">
                <a:solidFill>
                  <a:schemeClr val="tx1"/>
                </a:solidFill>
                <a:latin typeface="Arial" panose="020B0604020202020204" pitchFamily="34" charset="0"/>
              </a:defRPr>
            </a:lvl7pPr>
            <a:lvl8pPr marL="3440113" indent="-228600" eaLnBrk="0" fontAlgn="base" hangingPunct="0">
              <a:spcBef>
                <a:spcPct val="30000"/>
              </a:spcBef>
              <a:spcAft>
                <a:spcPct val="0"/>
              </a:spcAft>
              <a:defRPr sz="1200">
                <a:solidFill>
                  <a:schemeClr val="tx1"/>
                </a:solidFill>
                <a:latin typeface="Arial" panose="020B0604020202020204" pitchFamily="34" charset="0"/>
              </a:defRPr>
            </a:lvl8pPr>
            <a:lvl9pPr marL="3897313"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0D2C4B6-34BD-4DEA-B2B2-91A3B2C42AA0}" type="slidenum">
              <a:rPr lang="en-US" altLang="en-US" smtClean="0"/>
              <a:pPr>
                <a:spcBef>
                  <a:spcPct val="0"/>
                </a:spcBef>
              </a:pPr>
              <a:t>37</a:t>
            </a:fld>
            <a:endParaRPr lang="en-US" altLang="en-US" smtClean="0"/>
          </a:p>
        </p:txBody>
      </p:sp>
      <p:sp>
        <p:nvSpPr>
          <p:cNvPr id="87043" name="Rectangle 2"/>
          <p:cNvSpPr>
            <a:spLocks noGrp="1" noRot="1" noChangeAspect="1" noChangeArrowheads="1" noTextEdit="1"/>
          </p:cNvSpPr>
          <p:nvPr>
            <p:ph type="sldImg"/>
          </p:nvPr>
        </p:nvSpPr>
        <p:spPr>
          <a:xfrm>
            <a:off x="1208088" y="703263"/>
            <a:ext cx="4638675" cy="3479800"/>
          </a:xfrm>
          <a:ln/>
        </p:spPr>
      </p:sp>
      <p:sp>
        <p:nvSpPr>
          <p:cNvPr id="87044" name="Rectangle 3"/>
          <p:cNvSpPr>
            <a:spLocks noGrp="1" noChangeArrowheads="1"/>
          </p:cNvSpPr>
          <p:nvPr>
            <p:ph type="body" idx="1"/>
          </p:nvPr>
        </p:nvSpPr>
        <p:spPr>
          <a:xfrm>
            <a:off x="939800" y="4419600"/>
            <a:ext cx="5173663" cy="419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dirty="0" smtClean="0">
                <a:latin typeface="Arial" panose="020B0604020202020204" pitchFamily="34" charset="0"/>
              </a:rPr>
              <a:t>Why do we document at a high level first?</a:t>
            </a:r>
          </a:p>
          <a:p>
            <a:pPr eaLnBrk="1" hangingPunct="1"/>
            <a:endParaRPr lang="en-US" altLang="en-US" b="1" dirty="0" smtClean="0">
              <a:latin typeface="Arial" panose="020B0604020202020204" pitchFamily="34" charset="0"/>
            </a:endParaRPr>
          </a:p>
          <a:p>
            <a:pPr eaLnBrk="1" hangingPunct="1"/>
            <a:r>
              <a:rPr lang="en-US" altLang="en-US" b="1" dirty="0" smtClean="0">
                <a:latin typeface="Arial" panose="020B0604020202020204" pitchFamily="34" charset="0"/>
              </a:rPr>
              <a:t>Why </a:t>
            </a:r>
            <a:r>
              <a:rPr lang="en-US" altLang="en-US" b="1" dirty="0" smtClean="0">
                <a:latin typeface="Arial" panose="020B0604020202020204" pitchFamily="34" charset="0"/>
              </a:rPr>
              <a:t>#3 (version)?</a:t>
            </a:r>
          </a:p>
          <a:p>
            <a:pPr eaLnBrk="1" hangingPunct="1"/>
            <a:endParaRPr lang="en-US" altLang="en-US" b="1" dirty="0" smtClean="0">
              <a:latin typeface="Arial" panose="020B0604020202020204" pitchFamily="34" charset="0"/>
            </a:endParaRPr>
          </a:p>
          <a:p>
            <a:pPr eaLnBrk="1" hangingPunct="1"/>
            <a:r>
              <a:rPr lang="en-US" altLang="en-US" b="1" dirty="0" smtClean="0">
                <a:latin typeface="Arial" panose="020B0604020202020204" pitchFamily="34" charset="0"/>
              </a:rPr>
              <a:t>What does #8 (the source) do?</a:t>
            </a:r>
          </a:p>
          <a:p>
            <a:pPr eaLnBrk="1" hangingPunct="1"/>
            <a:endParaRPr lang="en-US" altLang="en-US" dirty="0" smtClean="0">
              <a:latin typeface="Arial" panose="020B0604020202020204" pitchFamily="34" charset="0"/>
            </a:endParaRPr>
          </a:p>
          <a:p>
            <a:pPr eaLnBrk="1" hangingPunct="1"/>
            <a:r>
              <a:rPr lang="en-US" altLang="en-US" b="1" dirty="0" smtClean="0">
                <a:latin typeface="Arial" panose="020B0604020202020204" pitchFamily="34" charset="0"/>
              </a:rPr>
              <a:t>Who is the primary business actor (#9</a:t>
            </a:r>
            <a:r>
              <a:rPr lang="en-US" altLang="en-US" b="1" dirty="0" smtClean="0">
                <a:latin typeface="Arial" panose="020B0604020202020204" pitchFamily="34" charset="0"/>
              </a:rPr>
              <a:t>)?</a:t>
            </a:r>
            <a:endParaRPr lang="en-US" altLang="en-US" b="1" dirty="0" smtClean="0">
              <a:latin typeface="Arial" panose="020B0604020202020204" pitchFamily="34" charset="0"/>
            </a:endParaRPr>
          </a:p>
        </p:txBody>
      </p:sp>
    </p:spTree>
    <p:extLst>
      <p:ext uri="{BB962C8B-B14F-4D97-AF65-F5344CB8AC3E}">
        <p14:creationId xmlns:p14="http://schemas.microsoft.com/office/powerpoint/2010/main" val="38775981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6125" indent="-285750">
              <a:spcBef>
                <a:spcPct val="30000"/>
              </a:spcBef>
              <a:defRPr sz="1200">
                <a:solidFill>
                  <a:schemeClr val="tx1"/>
                </a:solidFill>
                <a:latin typeface="Arial" panose="020B0604020202020204" pitchFamily="34" charset="0"/>
              </a:defRPr>
            </a:lvl2pPr>
            <a:lvl3pPr marL="1147763" indent="-228600">
              <a:spcBef>
                <a:spcPct val="30000"/>
              </a:spcBef>
              <a:defRPr sz="1200">
                <a:solidFill>
                  <a:schemeClr val="tx1"/>
                </a:solidFill>
                <a:latin typeface="Arial" panose="020B0604020202020204" pitchFamily="34" charset="0"/>
              </a:defRPr>
            </a:lvl3pPr>
            <a:lvl4pPr marL="1608138" indent="-228600">
              <a:spcBef>
                <a:spcPct val="30000"/>
              </a:spcBef>
              <a:defRPr sz="1200">
                <a:solidFill>
                  <a:schemeClr val="tx1"/>
                </a:solidFill>
                <a:latin typeface="Arial" panose="020B0604020202020204" pitchFamily="34" charset="0"/>
              </a:defRPr>
            </a:lvl4pPr>
            <a:lvl5pPr marL="2068513" indent="-228600">
              <a:spcBef>
                <a:spcPct val="30000"/>
              </a:spcBef>
              <a:defRPr sz="1200">
                <a:solidFill>
                  <a:schemeClr val="tx1"/>
                </a:solidFill>
                <a:latin typeface="Arial" panose="020B0604020202020204" pitchFamily="34" charset="0"/>
              </a:defRPr>
            </a:lvl5pPr>
            <a:lvl6pPr marL="2525713" indent="-228600" eaLnBrk="0" fontAlgn="base" hangingPunct="0">
              <a:spcBef>
                <a:spcPct val="30000"/>
              </a:spcBef>
              <a:spcAft>
                <a:spcPct val="0"/>
              </a:spcAft>
              <a:defRPr sz="1200">
                <a:solidFill>
                  <a:schemeClr val="tx1"/>
                </a:solidFill>
                <a:latin typeface="Arial" panose="020B0604020202020204" pitchFamily="34" charset="0"/>
              </a:defRPr>
            </a:lvl6pPr>
            <a:lvl7pPr marL="2982913" indent="-228600" eaLnBrk="0" fontAlgn="base" hangingPunct="0">
              <a:spcBef>
                <a:spcPct val="30000"/>
              </a:spcBef>
              <a:spcAft>
                <a:spcPct val="0"/>
              </a:spcAft>
              <a:defRPr sz="1200">
                <a:solidFill>
                  <a:schemeClr val="tx1"/>
                </a:solidFill>
                <a:latin typeface="Arial" panose="020B0604020202020204" pitchFamily="34" charset="0"/>
              </a:defRPr>
            </a:lvl7pPr>
            <a:lvl8pPr marL="3440113" indent="-228600" eaLnBrk="0" fontAlgn="base" hangingPunct="0">
              <a:spcBef>
                <a:spcPct val="30000"/>
              </a:spcBef>
              <a:spcAft>
                <a:spcPct val="0"/>
              </a:spcAft>
              <a:defRPr sz="1200">
                <a:solidFill>
                  <a:schemeClr val="tx1"/>
                </a:solidFill>
                <a:latin typeface="Arial" panose="020B0604020202020204" pitchFamily="34" charset="0"/>
              </a:defRPr>
            </a:lvl8pPr>
            <a:lvl9pPr marL="3897313"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CC3F67C-3E14-4157-979D-4FF09737EC9C}" type="slidenum">
              <a:rPr lang="en-US" altLang="en-US" smtClean="0"/>
              <a:pPr>
                <a:spcBef>
                  <a:spcPct val="0"/>
                </a:spcBef>
              </a:pPr>
              <a:t>38</a:t>
            </a:fld>
            <a:endParaRPr lang="en-US" altLang="en-US" smtClean="0"/>
          </a:p>
        </p:txBody>
      </p:sp>
      <p:sp>
        <p:nvSpPr>
          <p:cNvPr id="89091" name="Rectangle 2"/>
          <p:cNvSpPr>
            <a:spLocks noGrp="1" noRot="1" noChangeAspect="1" noChangeArrowheads="1" noTextEdit="1"/>
          </p:cNvSpPr>
          <p:nvPr>
            <p:ph type="sldImg"/>
          </p:nvPr>
        </p:nvSpPr>
        <p:spPr>
          <a:xfrm>
            <a:off x="1208088" y="703263"/>
            <a:ext cx="4638675" cy="3479800"/>
          </a:xfrm>
          <a:ln/>
        </p:spPr>
      </p:sp>
      <p:sp>
        <p:nvSpPr>
          <p:cNvPr id="89092" name="Rectangle 3"/>
          <p:cNvSpPr>
            <a:spLocks noGrp="1" noChangeArrowheads="1"/>
          </p:cNvSpPr>
          <p:nvPr>
            <p:ph type="body" idx="1"/>
          </p:nvPr>
        </p:nvSpPr>
        <p:spPr>
          <a:xfrm>
            <a:off x="939800" y="4419600"/>
            <a:ext cx="5173663" cy="419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dirty="0" smtClean="0">
                <a:latin typeface="Arial" panose="020B0604020202020204" pitchFamily="34" charset="0"/>
              </a:rPr>
              <a:t>What is included in the expanded version?</a:t>
            </a:r>
          </a:p>
          <a:p>
            <a:pPr eaLnBrk="1" hangingPunct="1"/>
            <a:endParaRPr lang="en-US" altLang="en-US" dirty="0" smtClean="0">
              <a:latin typeface="Arial" panose="020B0604020202020204" pitchFamily="34" charset="0"/>
            </a:endParaRPr>
          </a:p>
          <a:p>
            <a:pPr eaLnBrk="1" hangingPunct="1"/>
            <a:r>
              <a:rPr lang="en-US" altLang="en-US" b="1" dirty="0" smtClean="0">
                <a:latin typeface="Arial" panose="020B0604020202020204" pitchFamily="34" charset="0"/>
              </a:rPr>
              <a:t>What is a precondition</a:t>
            </a:r>
            <a:r>
              <a:rPr lang="en-US" altLang="en-US" b="1" dirty="0" smtClean="0">
                <a:latin typeface="Arial" panose="020B0604020202020204" pitchFamily="34" charset="0"/>
              </a:rPr>
              <a:t>?</a:t>
            </a:r>
            <a:endParaRPr lang="en-US" altLang="en-US" b="1" dirty="0" smtClean="0">
              <a:latin typeface="Arial" panose="020B0604020202020204" pitchFamily="34" charset="0"/>
            </a:endParaRPr>
          </a:p>
        </p:txBody>
      </p:sp>
    </p:spTree>
    <p:extLst>
      <p:ext uri="{BB962C8B-B14F-4D97-AF65-F5344CB8AC3E}">
        <p14:creationId xmlns:p14="http://schemas.microsoft.com/office/powerpoint/2010/main" val="21917072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6125" indent="-285750">
              <a:spcBef>
                <a:spcPct val="30000"/>
              </a:spcBef>
              <a:defRPr sz="1200">
                <a:solidFill>
                  <a:schemeClr val="tx1"/>
                </a:solidFill>
                <a:latin typeface="Arial" panose="020B0604020202020204" pitchFamily="34" charset="0"/>
              </a:defRPr>
            </a:lvl2pPr>
            <a:lvl3pPr marL="1147763" indent="-228600">
              <a:spcBef>
                <a:spcPct val="30000"/>
              </a:spcBef>
              <a:defRPr sz="1200">
                <a:solidFill>
                  <a:schemeClr val="tx1"/>
                </a:solidFill>
                <a:latin typeface="Arial" panose="020B0604020202020204" pitchFamily="34" charset="0"/>
              </a:defRPr>
            </a:lvl3pPr>
            <a:lvl4pPr marL="1608138" indent="-228600">
              <a:spcBef>
                <a:spcPct val="30000"/>
              </a:spcBef>
              <a:defRPr sz="1200">
                <a:solidFill>
                  <a:schemeClr val="tx1"/>
                </a:solidFill>
                <a:latin typeface="Arial" panose="020B0604020202020204" pitchFamily="34" charset="0"/>
              </a:defRPr>
            </a:lvl4pPr>
            <a:lvl5pPr marL="2068513" indent="-228600">
              <a:spcBef>
                <a:spcPct val="30000"/>
              </a:spcBef>
              <a:defRPr sz="1200">
                <a:solidFill>
                  <a:schemeClr val="tx1"/>
                </a:solidFill>
                <a:latin typeface="Arial" panose="020B0604020202020204" pitchFamily="34" charset="0"/>
              </a:defRPr>
            </a:lvl5pPr>
            <a:lvl6pPr marL="2525713" indent="-228600" eaLnBrk="0" fontAlgn="base" hangingPunct="0">
              <a:spcBef>
                <a:spcPct val="30000"/>
              </a:spcBef>
              <a:spcAft>
                <a:spcPct val="0"/>
              </a:spcAft>
              <a:defRPr sz="1200">
                <a:solidFill>
                  <a:schemeClr val="tx1"/>
                </a:solidFill>
                <a:latin typeface="Arial" panose="020B0604020202020204" pitchFamily="34" charset="0"/>
              </a:defRPr>
            </a:lvl6pPr>
            <a:lvl7pPr marL="2982913" indent="-228600" eaLnBrk="0" fontAlgn="base" hangingPunct="0">
              <a:spcBef>
                <a:spcPct val="30000"/>
              </a:spcBef>
              <a:spcAft>
                <a:spcPct val="0"/>
              </a:spcAft>
              <a:defRPr sz="1200">
                <a:solidFill>
                  <a:schemeClr val="tx1"/>
                </a:solidFill>
                <a:latin typeface="Arial" panose="020B0604020202020204" pitchFamily="34" charset="0"/>
              </a:defRPr>
            </a:lvl7pPr>
            <a:lvl8pPr marL="3440113" indent="-228600" eaLnBrk="0" fontAlgn="base" hangingPunct="0">
              <a:spcBef>
                <a:spcPct val="30000"/>
              </a:spcBef>
              <a:spcAft>
                <a:spcPct val="0"/>
              </a:spcAft>
              <a:defRPr sz="1200">
                <a:solidFill>
                  <a:schemeClr val="tx1"/>
                </a:solidFill>
                <a:latin typeface="Arial" panose="020B0604020202020204" pitchFamily="34" charset="0"/>
              </a:defRPr>
            </a:lvl8pPr>
            <a:lvl9pPr marL="3897313"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BA7114F-5C2A-4A27-9AAB-56F172673F66}" type="slidenum">
              <a:rPr lang="en-US" altLang="en-US" smtClean="0"/>
              <a:pPr>
                <a:spcBef>
                  <a:spcPct val="0"/>
                </a:spcBef>
              </a:pPr>
              <a:t>39</a:t>
            </a:fld>
            <a:endParaRPr lang="en-US" altLang="en-US" smtClean="0"/>
          </a:p>
        </p:txBody>
      </p:sp>
      <p:sp>
        <p:nvSpPr>
          <p:cNvPr id="91139" name="Rectangle 2"/>
          <p:cNvSpPr>
            <a:spLocks noGrp="1" noRot="1" noChangeAspect="1" noChangeArrowheads="1" noTextEdit="1"/>
          </p:cNvSpPr>
          <p:nvPr>
            <p:ph type="sldImg"/>
          </p:nvPr>
        </p:nvSpPr>
        <p:spPr>
          <a:xfrm>
            <a:off x="1208088" y="703263"/>
            <a:ext cx="4638675" cy="3479800"/>
          </a:xfrm>
          <a:ln/>
        </p:spPr>
      </p:sp>
      <p:sp>
        <p:nvSpPr>
          <p:cNvPr id="91140" name="Rectangle 3"/>
          <p:cNvSpPr>
            <a:spLocks noGrp="1" noChangeArrowheads="1"/>
          </p:cNvSpPr>
          <p:nvPr>
            <p:ph type="body" idx="1"/>
          </p:nvPr>
        </p:nvSpPr>
        <p:spPr>
          <a:xfrm>
            <a:off x="939800" y="4419600"/>
            <a:ext cx="5173663" cy="419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dirty="0" smtClean="0">
                <a:latin typeface="Arial" panose="020B0604020202020204" pitchFamily="34" charset="0"/>
              </a:rPr>
              <a:t>What does the “typical course of events” consist of</a:t>
            </a:r>
            <a:r>
              <a:rPr lang="en-US" altLang="en-US" b="1" dirty="0" smtClean="0">
                <a:latin typeface="Arial" panose="020B0604020202020204" pitchFamily="34" charset="0"/>
              </a:rPr>
              <a:t>?</a:t>
            </a:r>
            <a:endParaRPr lang="en-US" altLang="en-US" b="1" dirty="0" smtClean="0">
              <a:latin typeface="Arial" panose="020B0604020202020204" pitchFamily="34" charset="0"/>
            </a:endParaRPr>
          </a:p>
        </p:txBody>
      </p:sp>
    </p:spTree>
    <p:extLst>
      <p:ext uri="{BB962C8B-B14F-4D97-AF65-F5344CB8AC3E}">
        <p14:creationId xmlns:p14="http://schemas.microsoft.com/office/powerpoint/2010/main" val="1251783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sz="1400" b="1" dirty="0">
                <a:latin typeface="Arial" panose="020B0604020202020204" pitchFamily="34" charset="0"/>
                <a:cs typeface="Arial" panose="020B0604020202020204" pitchFamily="34" charset="0"/>
              </a:rPr>
              <a:t>What relationships are the key elements of Use-Case Diagrams? </a:t>
            </a:r>
            <a:endParaRPr lang="en-US" sz="1400" b="1" dirty="0" smtClean="0">
              <a:latin typeface="Arial" panose="020B0604020202020204" pitchFamily="34" charset="0"/>
              <a:cs typeface="Arial" panose="020B0604020202020204" pitchFamily="34" charset="0"/>
            </a:endParaRPr>
          </a:p>
          <a:p>
            <a:pPr eaLnBrk="1" hangingPunct="1"/>
            <a:endParaRPr lang="en-US" altLang="en-US" sz="1400" dirty="0" smtClean="0">
              <a:latin typeface="Arial" panose="020B0604020202020204" pitchFamily="34" charset="0"/>
              <a:ea typeface="ＭＳ Ｐゴシック" panose="020B0600070205080204" pitchFamily="34" charset="-128"/>
              <a:cs typeface="Arial" panose="020B0604020202020204" pitchFamily="34" charset="0"/>
            </a:endParaRPr>
          </a:p>
          <a:p>
            <a:pPr eaLnBrk="1" hangingPunct="1"/>
            <a:r>
              <a:rPr lang="en-US" altLang="en-US" sz="1400" b="1" dirty="0" smtClean="0">
                <a:latin typeface="Arial" panose="020B0604020202020204" pitchFamily="34" charset="0"/>
                <a:ea typeface="ＭＳ Ｐゴシック" panose="020B0600070205080204" pitchFamily="34" charset="-128"/>
                <a:cs typeface="Arial" panose="020B0604020202020204" pitchFamily="34" charset="0"/>
              </a:rPr>
              <a:t>What is the subject boundary? </a:t>
            </a:r>
            <a:endParaRPr lang="en-US" altLang="en-US" sz="1400"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4</a:t>
            </a:fld>
            <a:endParaRPr lang="en-US" altLang="en-US"/>
          </a:p>
        </p:txBody>
      </p:sp>
    </p:spTree>
    <p:extLst>
      <p:ext uri="{BB962C8B-B14F-4D97-AF65-F5344CB8AC3E}">
        <p14:creationId xmlns:p14="http://schemas.microsoft.com/office/powerpoint/2010/main" val="23089929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6125" indent="-285750">
              <a:spcBef>
                <a:spcPct val="30000"/>
              </a:spcBef>
              <a:defRPr sz="1200">
                <a:solidFill>
                  <a:schemeClr val="tx1"/>
                </a:solidFill>
                <a:latin typeface="Arial" panose="020B0604020202020204" pitchFamily="34" charset="0"/>
              </a:defRPr>
            </a:lvl2pPr>
            <a:lvl3pPr marL="1147763" indent="-228600">
              <a:spcBef>
                <a:spcPct val="30000"/>
              </a:spcBef>
              <a:defRPr sz="1200">
                <a:solidFill>
                  <a:schemeClr val="tx1"/>
                </a:solidFill>
                <a:latin typeface="Arial" panose="020B0604020202020204" pitchFamily="34" charset="0"/>
              </a:defRPr>
            </a:lvl3pPr>
            <a:lvl4pPr marL="1608138" indent="-228600">
              <a:spcBef>
                <a:spcPct val="30000"/>
              </a:spcBef>
              <a:defRPr sz="1200">
                <a:solidFill>
                  <a:schemeClr val="tx1"/>
                </a:solidFill>
                <a:latin typeface="Arial" panose="020B0604020202020204" pitchFamily="34" charset="0"/>
              </a:defRPr>
            </a:lvl4pPr>
            <a:lvl5pPr marL="2068513" indent="-228600">
              <a:spcBef>
                <a:spcPct val="30000"/>
              </a:spcBef>
              <a:defRPr sz="1200">
                <a:solidFill>
                  <a:schemeClr val="tx1"/>
                </a:solidFill>
                <a:latin typeface="Arial" panose="020B0604020202020204" pitchFamily="34" charset="0"/>
              </a:defRPr>
            </a:lvl5pPr>
            <a:lvl6pPr marL="2525713" indent="-228600" eaLnBrk="0" fontAlgn="base" hangingPunct="0">
              <a:spcBef>
                <a:spcPct val="30000"/>
              </a:spcBef>
              <a:spcAft>
                <a:spcPct val="0"/>
              </a:spcAft>
              <a:defRPr sz="1200">
                <a:solidFill>
                  <a:schemeClr val="tx1"/>
                </a:solidFill>
                <a:latin typeface="Arial" panose="020B0604020202020204" pitchFamily="34" charset="0"/>
              </a:defRPr>
            </a:lvl6pPr>
            <a:lvl7pPr marL="2982913" indent="-228600" eaLnBrk="0" fontAlgn="base" hangingPunct="0">
              <a:spcBef>
                <a:spcPct val="30000"/>
              </a:spcBef>
              <a:spcAft>
                <a:spcPct val="0"/>
              </a:spcAft>
              <a:defRPr sz="1200">
                <a:solidFill>
                  <a:schemeClr val="tx1"/>
                </a:solidFill>
                <a:latin typeface="Arial" panose="020B0604020202020204" pitchFamily="34" charset="0"/>
              </a:defRPr>
            </a:lvl7pPr>
            <a:lvl8pPr marL="3440113" indent="-228600" eaLnBrk="0" fontAlgn="base" hangingPunct="0">
              <a:spcBef>
                <a:spcPct val="30000"/>
              </a:spcBef>
              <a:spcAft>
                <a:spcPct val="0"/>
              </a:spcAft>
              <a:defRPr sz="1200">
                <a:solidFill>
                  <a:schemeClr val="tx1"/>
                </a:solidFill>
                <a:latin typeface="Arial" panose="020B0604020202020204" pitchFamily="34" charset="0"/>
              </a:defRPr>
            </a:lvl8pPr>
            <a:lvl9pPr marL="3897313"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A302D1F-CEB8-4869-A553-F9561ED53ACA}" type="slidenum">
              <a:rPr lang="en-US" altLang="en-US" smtClean="0"/>
              <a:pPr>
                <a:spcBef>
                  <a:spcPct val="0"/>
                </a:spcBef>
              </a:pPr>
              <a:t>40</a:t>
            </a:fld>
            <a:endParaRPr lang="en-US" altLang="en-US" smtClean="0"/>
          </a:p>
        </p:txBody>
      </p:sp>
      <p:sp>
        <p:nvSpPr>
          <p:cNvPr id="93187" name="Rectangle 2"/>
          <p:cNvSpPr>
            <a:spLocks noGrp="1" noRot="1" noChangeAspect="1" noChangeArrowheads="1" noTextEdit="1"/>
          </p:cNvSpPr>
          <p:nvPr>
            <p:ph type="sldImg"/>
          </p:nvPr>
        </p:nvSpPr>
        <p:spPr>
          <a:xfrm>
            <a:off x="1208088" y="703263"/>
            <a:ext cx="4638675" cy="3479800"/>
          </a:xfrm>
          <a:ln/>
        </p:spPr>
      </p:sp>
      <p:sp>
        <p:nvSpPr>
          <p:cNvPr id="93188" name="Rectangle 3"/>
          <p:cNvSpPr>
            <a:spLocks noGrp="1" noChangeArrowheads="1"/>
          </p:cNvSpPr>
          <p:nvPr>
            <p:ph type="body" idx="1"/>
          </p:nvPr>
        </p:nvSpPr>
        <p:spPr>
          <a:xfrm>
            <a:off x="939800" y="4419600"/>
            <a:ext cx="5173663" cy="419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dirty="0" smtClean="0">
                <a:latin typeface="Arial" panose="020B0604020202020204" pitchFamily="34" charset="0"/>
              </a:rPr>
              <a:t>How do you define “post condition”?</a:t>
            </a:r>
          </a:p>
          <a:p>
            <a:pPr eaLnBrk="1" hangingPunct="1"/>
            <a:endParaRPr lang="en-US" altLang="en-US" dirty="0" smtClean="0">
              <a:latin typeface="Arial" panose="020B0604020202020204" pitchFamily="34" charset="0"/>
            </a:endParaRPr>
          </a:p>
          <a:p>
            <a:pPr eaLnBrk="1" hangingPunct="1"/>
            <a:r>
              <a:rPr lang="en-US" altLang="en-US" b="1" dirty="0" smtClean="0">
                <a:latin typeface="Arial" panose="020B0604020202020204" pitchFamily="34" charset="0"/>
              </a:rPr>
              <a:t>What are “Business Rules”?</a:t>
            </a:r>
          </a:p>
          <a:p>
            <a:pPr eaLnBrk="1" hangingPunct="1"/>
            <a:endParaRPr lang="en-US" altLang="en-US" dirty="0" smtClean="0">
              <a:latin typeface="Arial" panose="020B0604020202020204" pitchFamily="34" charset="0"/>
            </a:endParaRPr>
          </a:p>
          <a:p>
            <a:pPr eaLnBrk="1" hangingPunct="1"/>
            <a:r>
              <a:rPr lang="en-US" altLang="en-US" b="1" dirty="0" smtClean="0">
                <a:latin typeface="Arial" panose="020B0604020202020204" pitchFamily="34" charset="0"/>
              </a:rPr>
              <a:t>What are “implementation constraints &amp; specifications”?</a:t>
            </a:r>
          </a:p>
          <a:p>
            <a:pPr eaLnBrk="1" hangingPunct="1"/>
            <a:endParaRPr lang="en-US" altLang="en-US" dirty="0" smtClean="0">
              <a:latin typeface="Arial" panose="020B0604020202020204" pitchFamily="34" charset="0"/>
            </a:endParaRPr>
          </a:p>
          <a:p>
            <a:pPr eaLnBrk="1" hangingPunct="1"/>
            <a:r>
              <a:rPr lang="en-US" altLang="en-US" b="1" dirty="0" smtClean="0">
                <a:latin typeface="Arial" panose="020B0604020202020204" pitchFamily="34" charset="0"/>
              </a:rPr>
              <a:t>How long can “open issues” be opened?</a:t>
            </a:r>
          </a:p>
          <a:p>
            <a:pPr eaLnBrk="1" hangingPunct="1"/>
            <a:r>
              <a:rPr lang="en-US" altLang="en-US" dirty="0" smtClean="0">
                <a:latin typeface="Arial" panose="020B0604020202020204" pitchFamily="34" charset="0"/>
              </a:rPr>
              <a:t>.</a:t>
            </a:r>
            <a:endParaRPr lang="en-US" altLang="en-US" dirty="0" smtClean="0">
              <a:latin typeface="Arial" panose="020B0604020202020204" pitchFamily="34" charset="0"/>
            </a:endParaRPr>
          </a:p>
          <a:p>
            <a:pPr eaLnBrk="1" hangingPunct="1"/>
            <a:endParaRPr lang="en-US" altLang="en-US" dirty="0" smtClean="0">
              <a:latin typeface="Arial" panose="020B0604020202020204" pitchFamily="34" charset="0"/>
            </a:endParaRPr>
          </a:p>
        </p:txBody>
      </p:sp>
    </p:spTree>
    <p:extLst>
      <p:ext uri="{BB962C8B-B14F-4D97-AF65-F5344CB8AC3E}">
        <p14:creationId xmlns:p14="http://schemas.microsoft.com/office/powerpoint/2010/main" val="36587463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spcBef>
                <a:spcPts val="600"/>
              </a:spcBef>
              <a:buFont typeface="Calibri" panose="020F0502020204030204" pitchFamily="34" charset="0"/>
              <a:buNone/>
            </a:pPr>
            <a:r>
              <a:rPr lang="en-US" altLang="en-US" sz="1400" b="1" dirty="0" smtClean="0">
                <a:latin typeface="Times New Roman" panose="02020603050405020304" pitchFamily="18" charset="0"/>
                <a:ea typeface="ＭＳ Ｐゴシック" panose="020B0600070205080204" pitchFamily="34" charset="-128"/>
                <a:cs typeface="Times New Roman" panose="02020603050405020304" pitchFamily="18" charset="0"/>
              </a:rPr>
              <a:t>What are some the guidelines used when we write a use case?</a:t>
            </a:r>
          </a:p>
          <a:p>
            <a:pPr marL="0" indent="0" eaLnBrk="1" hangingPunct="1">
              <a:spcBef>
                <a:spcPts val="600"/>
              </a:spcBef>
              <a:buFont typeface="Calibri" panose="020F0502020204030204" pitchFamily="34" charset="0"/>
              <a:buNone/>
            </a:pPr>
            <a:r>
              <a:rPr lang="en-US" altLang="en-US" sz="1400" dirty="0" smtClean="0">
                <a:latin typeface="Times New Roman" panose="02020603050405020304" pitchFamily="18" charset="0"/>
                <a:ea typeface="ＭＳ Ｐゴシック" panose="020B0600070205080204" pitchFamily="34" charset="-128"/>
                <a:cs typeface="Times New Roman" panose="02020603050405020304" pitchFamily="18" charset="0"/>
              </a:rPr>
              <a:t>	</a:t>
            </a:r>
            <a:endParaRPr lang="en-US" sz="1400" dirty="0"/>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41</a:t>
            </a:fld>
            <a:endParaRPr lang="en-US" altLang="en-US"/>
          </a:p>
        </p:txBody>
      </p:sp>
    </p:spTree>
    <p:extLst>
      <p:ext uri="{BB962C8B-B14F-4D97-AF65-F5344CB8AC3E}">
        <p14:creationId xmlns:p14="http://schemas.microsoft.com/office/powerpoint/2010/main" val="34537278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smtClean="0"/>
              <a:t>What is a alternate or exception flow? </a:t>
            </a:r>
            <a:endParaRPr lang="en-US" sz="1400" dirty="0"/>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42</a:t>
            </a:fld>
            <a:endParaRPr lang="en-US" altLang="en-US"/>
          </a:p>
        </p:txBody>
      </p:sp>
    </p:spTree>
    <p:extLst>
      <p:ext uri="{BB962C8B-B14F-4D97-AF65-F5344CB8AC3E}">
        <p14:creationId xmlns:p14="http://schemas.microsoft.com/office/powerpoint/2010/main" val="23557462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400" b="1" dirty="0"/>
              <a:t>Who are the actors in this use case? </a:t>
            </a:r>
            <a:endParaRPr lang="en-US" sz="1400" b="1" dirty="0" smtClean="0"/>
          </a:p>
          <a:p>
            <a:pPr lvl="0"/>
            <a:endParaRPr lang="en-US" sz="1400" b="1" dirty="0" smtClean="0"/>
          </a:p>
          <a:p>
            <a:pPr lvl="0"/>
            <a:r>
              <a:rPr lang="en-US" sz="1400" b="1" dirty="0" smtClean="0"/>
              <a:t>Are </a:t>
            </a:r>
            <a:r>
              <a:rPr lang="en-US" sz="1400" b="1" dirty="0"/>
              <a:t>there any Generalization or Inheritance opportunities? </a:t>
            </a:r>
            <a:endParaRPr lang="en-US" sz="1400" b="1" dirty="0" smtClean="0"/>
          </a:p>
          <a:p>
            <a:pPr lvl="0"/>
            <a:endParaRPr lang="en-US" sz="1400" b="1" dirty="0"/>
          </a:p>
          <a:p>
            <a:pPr lvl="0"/>
            <a:r>
              <a:rPr lang="en-US" sz="1400" b="1" dirty="0"/>
              <a:t>Are there any Extend opportunities? </a:t>
            </a:r>
            <a:endParaRPr lang="en-US" sz="1400" b="1" u="sng" dirty="0"/>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43</a:t>
            </a:fld>
            <a:endParaRPr lang="en-US" altLang="en-US"/>
          </a:p>
        </p:txBody>
      </p:sp>
    </p:spTree>
    <p:extLst>
      <p:ext uri="{BB962C8B-B14F-4D97-AF65-F5344CB8AC3E}">
        <p14:creationId xmlns:p14="http://schemas.microsoft.com/office/powerpoint/2010/main" val="28254440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b="1" dirty="0"/>
              <a:t>If I compare an activity diagram to a use-case description, what should I be looking for? </a:t>
            </a:r>
            <a:endParaRPr lang="en-US" sz="1400" b="1" dirty="0" smtClean="0"/>
          </a:p>
          <a:p>
            <a:r>
              <a:rPr lang="en-US" sz="1400" dirty="0"/>
              <a:t> </a:t>
            </a:r>
          </a:p>
          <a:p>
            <a:r>
              <a:rPr lang="en-US" sz="1400" b="1" dirty="0"/>
              <a:t>If I compare a use-case description to a use-case diagram, what should I be looking for? </a:t>
            </a:r>
            <a:endParaRPr lang="en-US" sz="1400" b="1" dirty="0" smtClean="0"/>
          </a:p>
          <a:p>
            <a:r>
              <a:rPr lang="en-US" sz="1400" dirty="0"/>
              <a:t> </a:t>
            </a:r>
          </a:p>
          <a:p>
            <a:r>
              <a:rPr lang="en-US" sz="1400" b="1" dirty="0"/>
              <a:t>Are there any diagram-specific requirements? </a:t>
            </a:r>
            <a:r>
              <a:rPr lang="en-US" sz="1400" dirty="0"/>
              <a:t> </a:t>
            </a:r>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44</a:t>
            </a:fld>
            <a:endParaRPr lang="en-US" altLang="en-US"/>
          </a:p>
        </p:txBody>
      </p:sp>
    </p:spTree>
    <p:extLst>
      <p:ext uri="{BB962C8B-B14F-4D97-AF65-F5344CB8AC3E}">
        <p14:creationId xmlns:p14="http://schemas.microsoft.com/office/powerpoint/2010/main" val="24475637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400" b="1" dirty="0"/>
              <a:t>What is a walkthrough? How does it relate to verification and validation?</a:t>
            </a:r>
            <a:r>
              <a:rPr lang="en-US" sz="1400" dirty="0"/>
              <a:t>  </a:t>
            </a:r>
          </a:p>
          <a:p>
            <a:r>
              <a:rPr lang="en-US" sz="1400" dirty="0"/>
              <a:t> </a:t>
            </a:r>
          </a:p>
          <a:p>
            <a:pPr lvl="0"/>
            <a:r>
              <a:rPr lang="en-US" sz="1400" b="1" dirty="0"/>
              <a:t>What are the different roles played during a walk-through? </a:t>
            </a:r>
            <a:endParaRPr lang="en-US" sz="1400" dirty="0"/>
          </a:p>
          <a:p>
            <a:r>
              <a:rPr lang="en-US" dirty="0"/>
              <a:t> </a:t>
            </a:r>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45</a:t>
            </a:fld>
            <a:endParaRPr lang="en-US" altLang="en-US"/>
          </a:p>
        </p:txBody>
      </p:sp>
    </p:spTree>
    <p:extLst>
      <p:ext uri="{BB962C8B-B14F-4D97-AF65-F5344CB8AC3E}">
        <p14:creationId xmlns:p14="http://schemas.microsoft.com/office/powerpoint/2010/main" val="11284581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400" b="1" dirty="0">
                <a:latin typeface="Arial" panose="020B0604020202020204" pitchFamily="34" charset="0"/>
                <a:cs typeface="Arial" panose="020B0604020202020204" pitchFamily="34" charset="0"/>
              </a:rPr>
              <a:t>What is CRUD? Why is this useful for </a:t>
            </a:r>
            <a:r>
              <a:rPr lang="en-US" altLang="en-US" sz="1400" b="1" dirty="0">
                <a:latin typeface="Arial" panose="020B0604020202020204" pitchFamily="34" charset="0"/>
                <a:ea typeface="ＭＳ Ｐゴシック" panose="020B0600070205080204" pitchFamily="34" charset="-128"/>
                <a:cs typeface="Arial" panose="020B0604020202020204" pitchFamily="34" charset="0"/>
              </a:rPr>
              <a:t>Verification &amp; Validation</a:t>
            </a:r>
            <a:r>
              <a:rPr lang="en-US" sz="1400" b="1" dirty="0">
                <a:latin typeface="Arial" panose="020B0604020202020204" pitchFamily="34" charset="0"/>
                <a:cs typeface="Arial" panose="020B0604020202020204" pitchFamily="34" charset="0"/>
              </a:rPr>
              <a:t>? </a:t>
            </a:r>
            <a:endParaRPr lang="en-US" sz="1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46</a:t>
            </a:fld>
            <a:endParaRPr lang="en-US" altLang="en-US"/>
          </a:p>
        </p:txBody>
      </p:sp>
    </p:spTree>
    <p:extLst>
      <p:ext uri="{BB962C8B-B14F-4D97-AF65-F5344CB8AC3E}">
        <p14:creationId xmlns:p14="http://schemas.microsoft.com/office/powerpoint/2010/main" val="28162073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1400" b="1" dirty="0">
                <a:latin typeface="Arial" panose="020B0604020202020204" pitchFamily="34" charset="0"/>
              </a:rPr>
              <a:t>By looking at this list you can see use cases model functionality. They are the starting point for identifying data entries or objects of a system. They are a resource for validating &amp; testing a design. What is the core requirement for a successful use case</a:t>
            </a:r>
            <a:r>
              <a:rPr lang="en-US" altLang="en-US" sz="1400" b="1" dirty="0" smtClean="0">
                <a:latin typeface="Arial" panose="020B0604020202020204" pitchFamily="34" charset="0"/>
              </a:rPr>
              <a:t>?</a:t>
            </a:r>
            <a:endParaRPr lang="en-US" altLang="en-US" sz="1400" b="1"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47</a:t>
            </a:fld>
            <a:endParaRPr lang="en-US" altLang="en-US"/>
          </a:p>
        </p:txBody>
      </p:sp>
    </p:spTree>
    <p:extLst>
      <p:ext uri="{BB962C8B-B14F-4D97-AF65-F5344CB8AC3E}">
        <p14:creationId xmlns:p14="http://schemas.microsoft.com/office/powerpoint/2010/main" val="2770292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1400" b="1" dirty="0">
                <a:latin typeface="Arial" panose="020B0604020202020204" pitchFamily="34" charset="0"/>
              </a:rPr>
              <a:t>From which viewpoint is the system’s functionally </a:t>
            </a:r>
            <a:r>
              <a:rPr lang="en-US" altLang="en-US" sz="1400" b="1" dirty="0" smtClean="0">
                <a:latin typeface="Arial" panose="020B0604020202020204" pitchFamily="34" charset="0"/>
              </a:rPr>
              <a:t>developed?</a:t>
            </a:r>
            <a:r>
              <a:rPr lang="en-US" altLang="en-US" sz="1400" b="1" baseline="0" dirty="0" smtClean="0">
                <a:latin typeface="Arial" panose="020B0604020202020204" pitchFamily="34" charset="0"/>
              </a:rPr>
              <a:t> </a:t>
            </a:r>
            <a:endParaRPr lang="en-US" altLang="en-US" sz="1400" b="1" baseline="0" dirty="0" smtClean="0">
              <a:latin typeface="Arial" panose="020B0604020202020204" pitchFamily="34" charset="0"/>
            </a:endParaRPr>
          </a:p>
          <a:p>
            <a:pPr eaLnBrk="1" hangingPunct="1"/>
            <a:endParaRPr lang="en-US" altLang="en-US" sz="1400" b="1" baseline="0" dirty="0" smtClean="0">
              <a:latin typeface="Arial" panose="020B0604020202020204" pitchFamily="34" charset="0"/>
            </a:endParaRPr>
          </a:p>
          <a:p>
            <a:pPr eaLnBrk="1" hangingPunct="1"/>
            <a:r>
              <a:rPr lang="en-US" altLang="en-US" sz="1400" b="1" dirty="0" smtClean="0">
                <a:latin typeface="Arial" panose="020B0604020202020204" pitchFamily="34" charset="0"/>
              </a:rPr>
              <a:t>What </a:t>
            </a:r>
            <a:r>
              <a:rPr lang="en-US" altLang="en-US" sz="1400" b="1" dirty="0">
                <a:latin typeface="Arial" panose="020B0604020202020204" pitchFamily="34" charset="0"/>
              </a:rPr>
              <a:t>impact does it have on </a:t>
            </a:r>
            <a:r>
              <a:rPr lang="en-US" altLang="en-US" sz="1400" b="1" dirty="0" smtClean="0">
                <a:latin typeface="Arial" panose="020B0604020202020204" pitchFamily="34" charset="0"/>
              </a:rPr>
              <a:t>communication?</a:t>
            </a:r>
            <a:r>
              <a:rPr lang="en-US" altLang="en-US" sz="1400" b="1" baseline="0" dirty="0" smtClean="0">
                <a:latin typeface="Arial" panose="020B0604020202020204" pitchFamily="34" charset="0"/>
              </a:rPr>
              <a:t> </a:t>
            </a:r>
            <a:endParaRPr lang="en-US" dirty="0"/>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48</a:t>
            </a:fld>
            <a:endParaRPr lang="en-US" altLang="en-US"/>
          </a:p>
        </p:txBody>
      </p:sp>
    </p:spTree>
    <p:extLst>
      <p:ext uri="{BB962C8B-B14F-4D97-AF65-F5344CB8AC3E}">
        <p14:creationId xmlns:p14="http://schemas.microsoft.com/office/powerpoint/2010/main" val="7889281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49</a:t>
            </a:fld>
            <a:endParaRPr lang="en-US" altLang="en-US"/>
          </a:p>
        </p:txBody>
      </p:sp>
    </p:spTree>
    <p:extLst>
      <p:ext uri="{BB962C8B-B14F-4D97-AF65-F5344CB8AC3E}">
        <p14:creationId xmlns:p14="http://schemas.microsoft.com/office/powerpoint/2010/main" val="176418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Arial" panose="020B0604020202020204" pitchFamily="34" charset="0"/>
                <a:ea typeface="ＭＳ Ｐゴシック" panose="020B0600070205080204" pitchFamily="34" charset="-128"/>
              </a:defRPr>
            </a:lvl1pPr>
            <a:lvl2pPr marL="735013" indent="-280988" defTabSz="931863">
              <a:spcBef>
                <a:spcPct val="30000"/>
              </a:spcBef>
              <a:defRPr sz="1200">
                <a:solidFill>
                  <a:schemeClr val="tx1"/>
                </a:solidFill>
                <a:latin typeface="Arial" panose="020B0604020202020204" pitchFamily="34" charset="0"/>
                <a:ea typeface="ＭＳ Ｐゴシック" panose="020B0600070205080204" pitchFamily="34" charset="-128"/>
              </a:defRPr>
            </a:lvl2pPr>
            <a:lvl3pPr marL="1130300" indent="-225425" defTabSz="931863">
              <a:spcBef>
                <a:spcPct val="30000"/>
              </a:spcBef>
              <a:defRPr sz="1200">
                <a:solidFill>
                  <a:schemeClr val="tx1"/>
                </a:solidFill>
                <a:latin typeface="Arial" panose="020B0604020202020204" pitchFamily="34" charset="0"/>
                <a:ea typeface="ＭＳ Ｐゴシック" panose="020B0600070205080204" pitchFamily="34" charset="-128"/>
              </a:defRPr>
            </a:lvl3pPr>
            <a:lvl4pPr marL="1582738" indent="-225425" defTabSz="931863">
              <a:spcBef>
                <a:spcPct val="30000"/>
              </a:spcBef>
              <a:defRPr sz="1200">
                <a:solidFill>
                  <a:schemeClr val="tx1"/>
                </a:solidFill>
                <a:latin typeface="Arial" panose="020B0604020202020204" pitchFamily="34" charset="0"/>
                <a:ea typeface="ＭＳ Ｐゴシック" panose="020B0600070205080204" pitchFamily="34" charset="-128"/>
              </a:defRPr>
            </a:lvl4pPr>
            <a:lvl5pPr marL="2036763" indent="-225425" defTabSz="931863">
              <a:spcBef>
                <a:spcPct val="30000"/>
              </a:spcBef>
              <a:defRPr sz="1200">
                <a:solidFill>
                  <a:schemeClr val="tx1"/>
                </a:solidFill>
                <a:latin typeface="Arial" panose="020B0604020202020204" pitchFamily="34" charset="0"/>
                <a:ea typeface="ＭＳ Ｐゴシック" panose="020B0600070205080204" pitchFamily="34" charset="-128"/>
              </a:defRPr>
            </a:lvl5pPr>
            <a:lvl6pPr marL="2493963" indent="-225425" defTabSz="931863"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51163" indent="-225425" defTabSz="931863"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08363" indent="-225425" defTabSz="931863"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65563" indent="-225425" defTabSz="931863"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A51BC7ED-24A8-46EE-967E-52DB9FA09BF4}" type="slidenum">
              <a:rPr lang="en-US" altLang="en-US" smtClean="0"/>
              <a:pPr>
                <a:spcBef>
                  <a:spcPct val="0"/>
                </a:spcBef>
              </a:pPr>
              <a:t>5</a:t>
            </a:fld>
            <a:endParaRPr lang="en-US" altLang="en-US"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400" b="1" dirty="0" smtClean="0">
                <a:latin typeface="Arial" panose="020B0604020202020204" pitchFamily="34" charset="0"/>
                <a:ea typeface="ＭＳ Ｐゴシック" panose="020B0600070205080204" pitchFamily="34" charset="-128"/>
              </a:rPr>
              <a:t>Since systems environments are constantly changing, the trick is to design systems that adapt to change. What do we build into systems that monitor them &amp; allow them to change?</a:t>
            </a:r>
            <a:r>
              <a:rPr lang="en-US" altLang="en-US" sz="1400" b="1" baseline="0" dirty="0" smtClean="0">
                <a:latin typeface="Arial" panose="020B0604020202020204" pitchFamily="34" charset="0"/>
                <a:ea typeface="ＭＳ Ｐゴシック" panose="020B0600070205080204" pitchFamily="34" charset="-128"/>
              </a:rPr>
              <a:t> </a:t>
            </a:r>
            <a:endParaRPr lang="en-US" altLang="en-US" sz="1400" b="1" baseline="0" dirty="0" smtClean="0">
              <a:latin typeface="Arial" panose="020B0604020202020204" pitchFamily="34" charset="0"/>
              <a:ea typeface="ＭＳ Ｐゴシック" panose="020B0600070205080204" pitchFamily="34" charset="-128"/>
            </a:endParaRPr>
          </a:p>
          <a:p>
            <a:pPr eaLnBrk="1" hangingPunct="1"/>
            <a:endParaRPr lang="en-US" altLang="en-US" sz="1400" dirty="0" smtClean="0">
              <a:latin typeface="Arial" panose="020B0604020202020204" pitchFamily="34" charset="0"/>
              <a:ea typeface="ＭＳ Ｐゴシック" panose="020B0600070205080204" pitchFamily="34" charset="-128"/>
            </a:endParaRPr>
          </a:p>
          <a:p>
            <a:pPr eaLnBrk="1" hangingPunct="1"/>
            <a:r>
              <a:rPr lang="en-US" altLang="en-US" sz="1400" b="1" dirty="0" smtClean="0">
                <a:latin typeface="Arial" panose="020B0604020202020204" pitchFamily="34" charset="0"/>
                <a:ea typeface="ＭＳ Ｐゴシック" panose="020B0600070205080204" pitchFamily="34" charset="-128"/>
              </a:rPr>
              <a:t>What does the star shaped line represent?</a:t>
            </a:r>
            <a:r>
              <a:rPr lang="en-US" altLang="en-US" sz="1400" b="1" baseline="0" dirty="0" smtClean="0">
                <a:latin typeface="Arial" panose="020B0604020202020204" pitchFamily="34" charset="0"/>
                <a:ea typeface="ＭＳ Ｐゴシック" panose="020B0600070205080204" pitchFamily="34" charset="-128"/>
              </a:rPr>
              <a:t> </a:t>
            </a:r>
            <a:endParaRPr lang="en-US" altLang="en-US" sz="1400" b="1" baseline="0" dirty="0" smtClean="0">
              <a:latin typeface="Arial" panose="020B0604020202020204" pitchFamily="34" charset="0"/>
              <a:ea typeface="ＭＳ Ｐゴシック" panose="020B0600070205080204" pitchFamily="34" charset="-128"/>
            </a:endParaRPr>
          </a:p>
          <a:p>
            <a:pPr eaLnBrk="1" hangingPunct="1"/>
            <a:endParaRPr lang="en-US" altLang="en-US" sz="1400" b="1" dirty="0" smtClean="0">
              <a:latin typeface="Arial" panose="020B0604020202020204" pitchFamily="34" charset="0"/>
              <a:ea typeface="ＭＳ Ｐゴシック" panose="020B0600070205080204" pitchFamily="34" charset="-128"/>
            </a:endParaRPr>
          </a:p>
          <a:p>
            <a:pPr eaLnBrk="1" hangingPunct="1"/>
            <a:r>
              <a:rPr lang="en-US" altLang="en-US" sz="1400" b="1" dirty="0" smtClean="0">
                <a:latin typeface="Arial" panose="020B0604020202020204" pitchFamily="34" charset="0"/>
                <a:ea typeface="ＭＳ Ｐゴシック" panose="020B0600070205080204" pitchFamily="34" charset="-128"/>
              </a:rPr>
              <a:t>Where does a system get its inputs from and provide its outputs to</a:t>
            </a:r>
            <a:r>
              <a:rPr lang="en-US" altLang="en-US" sz="1400" b="1" dirty="0" smtClean="0">
                <a:latin typeface="Arial" panose="020B0604020202020204" pitchFamily="34" charset="0"/>
                <a:ea typeface="ＭＳ Ｐゴシック" panose="020B0600070205080204" pitchFamily="34" charset="-128"/>
              </a:rPr>
              <a:t>?</a:t>
            </a:r>
            <a:endParaRPr lang="en-US" altLang="en-US" sz="1400" dirty="0"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0887550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50</a:t>
            </a:fld>
            <a:endParaRPr lang="en-US" altLang="en-US"/>
          </a:p>
        </p:txBody>
      </p:sp>
    </p:spTree>
    <p:extLst>
      <p:ext uri="{BB962C8B-B14F-4D97-AF65-F5344CB8AC3E}">
        <p14:creationId xmlns:p14="http://schemas.microsoft.com/office/powerpoint/2010/main" val="91383473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51</a:t>
            </a:fld>
            <a:endParaRPr lang="en-US" altLang="en-US"/>
          </a:p>
        </p:txBody>
      </p:sp>
    </p:spTree>
    <p:extLst>
      <p:ext uri="{BB962C8B-B14F-4D97-AF65-F5344CB8AC3E}">
        <p14:creationId xmlns:p14="http://schemas.microsoft.com/office/powerpoint/2010/main" val="2094593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52</a:t>
            </a:fld>
            <a:endParaRPr lang="en-US" altLang="en-US"/>
          </a:p>
        </p:txBody>
      </p:sp>
    </p:spTree>
    <p:extLst>
      <p:ext uri="{BB962C8B-B14F-4D97-AF65-F5344CB8AC3E}">
        <p14:creationId xmlns:p14="http://schemas.microsoft.com/office/powerpoint/2010/main" val="3449498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53</a:t>
            </a:fld>
            <a:endParaRPr lang="en-US" altLang="en-US"/>
          </a:p>
        </p:txBody>
      </p:sp>
    </p:spTree>
    <p:extLst>
      <p:ext uri="{BB962C8B-B14F-4D97-AF65-F5344CB8AC3E}">
        <p14:creationId xmlns:p14="http://schemas.microsoft.com/office/powerpoint/2010/main" val="396225652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54</a:t>
            </a:fld>
            <a:endParaRPr lang="en-US" altLang="en-US"/>
          </a:p>
        </p:txBody>
      </p:sp>
    </p:spTree>
    <p:extLst>
      <p:ext uri="{BB962C8B-B14F-4D97-AF65-F5344CB8AC3E}">
        <p14:creationId xmlns:p14="http://schemas.microsoft.com/office/powerpoint/2010/main" val="33806122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55</a:t>
            </a:fld>
            <a:endParaRPr lang="en-US" altLang="en-US"/>
          </a:p>
        </p:txBody>
      </p:sp>
    </p:spTree>
    <p:extLst>
      <p:ext uri="{BB962C8B-B14F-4D97-AF65-F5344CB8AC3E}">
        <p14:creationId xmlns:p14="http://schemas.microsoft.com/office/powerpoint/2010/main" val="26096721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56</a:t>
            </a:fld>
            <a:endParaRPr lang="en-US" altLang="en-US"/>
          </a:p>
        </p:txBody>
      </p:sp>
    </p:spTree>
    <p:extLst>
      <p:ext uri="{BB962C8B-B14F-4D97-AF65-F5344CB8AC3E}">
        <p14:creationId xmlns:p14="http://schemas.microsoft.com/office/powerpoint/2010/main" val="130722727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57</a:t>
            </a:fld>
            <a:endParaRPr lang="en-US" altLang="en-US"/>
          </a:p>
        </p:txBody>
      </p:sp>
    </p:spTree>
    <p:extLst>
      <p:ext uri="{BB962C8B-B14F-4D97-AF65-F5344CB8AC3E}">
        <p14:creationId xmlns:p14="http://schemas.microsoft.com/office/powerpoint/2010/main" val="16340034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58</a:t>
            </a:fld>
            <a:endParaRPr lang="en-US" altLang="en-US"/>
          </a:p>
        </p:txBody>
      </p:sp>
    </p:spTree>
    <p:extLst>
      <p:ext uri="{BB962C8B-B14F-4D97-AF65-F5344CB8AC3E}">
        <p14:creationId xmlns:p14="http://schemas.microsoft.com/office/powerpoint/2010/main" val="121710292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59</a:t>
            </a:fld>
            <a:endParaRPr lang="en-US" altLang="en-US"/>
          </a:p>
        </p:txBody>
      </p:sp>
    </p:spTree>
    <p:extLst>
      <p:ext uri="{BB962C8B-B14F-4D97-AF65-F5344CB8AC3E}">
        <p14:creationId xmlns:p14="http://schemas.microsoft.com/office/powerpoint/2010/main" val="3619159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400" b="1" dirty="0" smtClean="0">
                <a:latin typeface="Times New Roman" panose="02020603050405020304" pitchFamily="18" charset="0"/>
                <a:cs typeface="Times New Roman" panose="02020603050405020304" pitchFamily="18" charset="0"/>
              </a:rPr>
              <a:t>Why do we care about relationships? </a:t>
            </a:r>
            <a:endParaRPr lang="en-US" sz="1400" b="1" dirty="0" smtClean="0">
              <a:latin typeface="Times New Roman" panose="02020603050405020304" pitchFamily="18" charset="0"/>
              <a:cs typeface="Times New Roman" panose="02020603050405020304" pitchFamily="18" charset="0"/>
            </a:endParaRPr>
          </a:p>
          <a:p>
            <a:endParaRPr lang="en-US" sz="1400" b="1" dirty="0" smtClean="0">
              <a:latin typeface="Times New Roman" panose="02020603050405020304" pitchFamily="18" charset="0"/>
              <a:cs typeface="Times New Roman" panose="02020603050405020304" pitchFamily="18" charset="0"/>
            </a:endParaRPr>
          </a:p>
          <a:p>
            <a:r>
              <a:rPr lang="en-US" sz="1400" b="1" dirty="0" smtClean="0">
                <a:latin typeface="Times New Roman" panose="02020603050405020304" pitchFamily="18" charset="0"/>
                <a:cs typeface="Times New Roman" panose="02020603050405020304" pitchFamily="18" charset="0"/>
              </a:rPr>
              <a:t>How </a:t>
            </a:r>
            <a:r>
              <a:rPr lang="en-US" sz="1400" b="1" dirty="0" smtClean="0">
                <a:latin typeface="Times New Roman" panose="02020603050405020304" pitchFamily="18" charset="0"/>
                <a:cs typeface="Times New Roman" panose="02020603050405020304" pitchFamily="18" charset="0"/>
              </a:rPr>
              <a:t>do we illustrate a relationship? </a:t>
            </a:r>
            <a:endParaRPr lang="en-US" sz="1400" b="1" dirty="0" smtClean="0">
              <a:latin typeface="Times New Roman" panose="02020603050405020304" pitchFamily="18" charset="0"/>
              <a:cs typeface="Times New Roman" panose="02020603050405020304" pitchFamily="18" charset="0"/>
            </a:endParaRPr>
          </a:p>
          <a:p>
            <a:endParaRPr lang="en-US" sz="1400" b="1" dirty="0" smtClean="0">
              <a:latin typeface="Times New Roman" panose="02020603050405020304" pitchFamily="18" charset="0"/>
              <a:cs typeface="Times New Roman" panose="02020603050405020304" pitchFamily="18" charset="0"/>
            </a:endParaRPr>
          </a:p>
          <a:p>
            <a:r>
              <a:rPr lang="en-US" sz="1400" b="1" dirty="0" smtClean="0">
                <a:latin typeface="Times New Roman" panose="02020603050405020304" pitchFamily="18" charset="0"/>
                <a:cs typeface="Times New Roman" panose="02020603050405020304" pitchFamily="18" charset="0"/>
              </a:rPr>
              <a:t>Is the above </a:t>
            </a:r>
            <a:r>
              <a:rPr lang="en-US" sz="1400" b="1" dirty="0" smtClean="0">
                <a:latin typeface="Times New Roman" panose="02020603050405020304" pitchFamily="18" charset="0"/>
                <a:cs typeface="Times New Roman" panose="02020603050405020304" pitchFamily="18" charset="0"/>
              </a:rPr>
              <a:t>bidirectional</a:t>
            </a:r>
          </a:p>
          <a:p>
            <a:endParaRPr lang="en-US" sz="1400" b="1" dirty="0" smtClean="0">
              <a:latin typeface="Times New Roman" panose="02020603050405020304" pitchFamily="18" charset="0"/>
              <a:cs typeface="Times New Roman" panose="02020603050405020304" pitchFamily="18" charset="0"/>
            </a:endParaRPr>
          </a:p>
          <a:p>
            <a:r>
              <a:rPr lang="en-US" sz="1400" b="1" dirty="0" smtClean="0">
                <a:latin typeface="Times New Roman" panose="02020603050405020304" pitchFamily="18" charset="0"/>
                <a:cs typeface="Times New Roman" panose="02020603050405020304" pitchFamily="18" charset="0"/>
              </a:rPr>
              <a:t>Must an instance of order exist</a:t>
            </a:r>
            <a:r>
              <a:rPr lang="en-US" sz="1400" b="1" baseline="0" dirty="0" smtClean="0">
                <a:latin typeface="Times New Roman" panose="02020603050405020304" pitchFamily="18" charset="0"/>
                <a:cs typeface="Times New Roman" panose="02020603050405020304" pitchFamily="18" charset="0"/>
              </a:rPr>
              <a:t> for each instance of customer? </a:t>
            </a:r>
            <a:endParaRPr lang="en-US" sz="1400" b="1" u="sng" baseline="0" dirty="0" smtClean="0">
              <a:latin typeface="Times New Roman" panose="02020603050405020304" pitchFamily="18" charset="0"/>
              <a:cs typeface="Times New Roman" panose="02020603050405020304" pitchFamily="18" charset="0"/>
            </a:endParaRPr>
          </a:p>
          <a:p>
            <a:endParaRPr lang="en-US" sz="1400" b="1" baseline="0" dirty="0" smtClean="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b="1" dirty="0" smtClean="0">
                <a:latin typeface="Times New Roman" panose="02020603050405020304" pitchFamily="18" charset="0"/>
                <a:cs typeface="Times New Roman" panose="02020603050405020304" pitchFamily="18" charset="0"/>
              </a:rPr>
              <a:t>Must an instance of customer exist</a:t>
            </a:r>
            <a:r>
              <a:rPr lang="en-US" sz="1400" b="1" baseline="0" dirty="0" smtClean="0">
                <a:latin typeface="Times New Roman" panose="02020603050405020304" pitchFamily="18" charset="0"/>
                <a:cs typeface="Times New Roman" panose="02020603050405020304" pitchFamily="18" charset="0"/>
              </a:rPr>
              <a:t> for each instance of order? </a:t>
            </a:r>
            <a:endParaRPr lang="en-US" sz="1400" b="1" u="sng" baseline="0" dirty="0" smtClean="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400" b="1" baseline="0" dirty="0" smtClean="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b="1" baseline="0" dirty="0" smtClean="0">
                <a:latin typeface="Times New Roman" panose="02020603050405020304" pitchFamily="18" charset="0"/>
                <a:cs typeface="Times New Roman" panose="02020603050405020304" pitchFamily="18" charset="0"/>
              </a:rPr>
              <a:t>For each </a:t>
            </a:r>
            <a:r>
              <a:rPr lang="en-US" sz="1400" b="1" dirty="0" smtClean="0">
                <a:latin typeface="Times New Roman" panose="02020603050405020304" pitchFamily="18" charset="0"/>
                <a:cs typeface="Times New Roman" panose="02020603050405020304" pitchFamily="18" charset="0"/>
              </a:rPr>
              <a:t>instance of customer how many instances of order can exist? </a:t>
            </a:r>
            <a:endParaRPr lang="en-US" sz="1400" b="1" u="sng" dirty="0" smtClean="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400" b="1" dirty="0" smtClean="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b="1" baseline="0" dirty="0" smtClean="0">
                <a:latin typeface="Times New Roman" panose="02020603050405020304" pitchFamily="18" charset="0"/>
                <a:cs typeface="Times New Roman" panose="02020603050405020304" pitchFamily="18" charset="0"/>
              </a:rPr>
              <a:t>For each </a:t>
            </a:r>
            <a:r>
              <a:rPr lang="en-US" sz="1400" b="1" dirty="0" smtClean="0">
                <a:latin typeface="Times New Roman" panose="02020603050405020304" pitchFamily="18" charset="0"/>
                <a:cs typeface="Times New Roman" panose="02020603050405020304" pitchFamily="18" charset="0"/>
              </a:rPr>
              <a:t>instance of order how many instances of customer can exist? </a:t>
            </a:r>
            <a:endParaRPr lang="en-US" sz="1400" b="1" u="sng" baseline="0" dirty="0" smtClean="0">
              <a:latin typeface="Times New Roman" panose="02020603050405020304" pitchFamily="18" charset="0"/>
              <a:cs typeface="Times New Roman" panose="02020603050405020304" pitchFamily="18" charset="0"/>
            </a:endParaRPr>
          </a:p>
          <a:p>
            <a:endParaRPr lang="en-US" sz="1400" b="1" dirty="0" smtClean="0">
              <a:latin typeface="Times New Roman" panose="02020603050405020304" pitchFamily="18" charset="0"/>
              <a:cs typeface="Times New Roman" panose="02020603050405020304" pitchFamily="18" charset="0"/>
            </a:endParaRPr>
          </a:p>
          <a:p>
            <a:r>
              <a:rPr lang="en-US" sz="1400" b="1" dirty="0" smtClean="0">
                <a:latin typeface="Times New Roman" panose="02020603050405020304" pitchFamily="18" charset="0"/>
                <a:cs typeface="Times New Roman" panose="02020603050405020304" pitchFamily="18" charset="0"/>
              </a:rPr>
              <a:t>Can an object send a message to any other</a:t>
            </a:r>
            <a:r>
              <a:rPr lang="en-US" sz="1400" b="1" baseline="0" dirty="0" smtClean="0">
                <a:latin typeface="Times New Roman" panose="02020603050405020304" pitchFamily="18" charset="0"/>
                <a:cs typeface="Times New Roman" panose="02020603050405020304" pitchFamily="18" charset="0"/>
              </a:rPr>
              <a:t> object? </a:t>
            </a:r>
            <a:endParaRPr lang="en-US" sz="1400" b="0" dirty="0"/>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6</a:t>
            </a:fld>
            <a:endParaRPr lang="en-US" altLang="en-US"/>
          </a:p>
        </p:txBody>
      </p:sp>
    </p:spTree>
    <p:extLst>
      <p:ext uri="{BB962C8B-B14F-4D97-AF65-F5344CB8AC3E}">
        <p14:creationId xmlns:p14="http://schemas.microsoft.com/office/powerpoint/2010/main" val="39823305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60</a:t>
            </a:fld>
            <a:endParaRPr lang="en-US" altLang="en-US"/>
          </a:p>
        </p:txBody>
      </p:sp>
    </p:spTree>
    <p:extLst>
      <p:ext uri="{BB962C8B-B14F-4D97-AF65-F5344CB8AC3E}">
        <p14:creationId xmlns:p14="http://schemas.microsoft.com/office/powerpoint/2010/main" val="178826834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61</a:t>
            </a:fld>
            <a:endParaRPr lang="en-US" altLang="en-US"/>
          </a:p>
        </p:txBody>
      </p:sp>
    </p:spTree>
    <p:extLst>
      <p:ext uri="{BB962C8B-B14F-4D97-AF65-F5344CB8AC3E}">
        <p14:creationId xmlns:p14="http://schemas.microsoft.com/office/powerpoint/2010/main" val="30041843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4974"/>
            <a:r>
              <a:rPr lang="en-US" altLang="en-US" sz="1400" b="1" dirty="0"/>
              <a:t>No answer. Either you do or you do not!!</a:t>
            </a:r>
          </a:p>
          <a:p>
            <a:endParaRPr lang="en-US" dirty="0"/>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62</a:t>
            </a:fld>
            <a:endParaRPr lang="en-US" altLang="en-US"/>
          </a:p>
        </p:txBody>
      </p:sp>
    </p:spTree>
    <p:extLst>
      <p:ext uri="{BB962C8B-B14F-4D97-AF65-F5344CB8AC3E}">
        <p14:creationId xmlns:p14="http://schemas.microsoft.com/office/powerpoint/2010/main" val="121705401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63</a:t>
            </a:fld>
            <a:endParaRPr lang="en-US" altLang="en-US"/>
          </a:p>
        </p:txBody>
      </p:sp>
    </p:spTree>
    <p:extLst>
      <p:ext uri="{BB962C8B-B14F-4D97-AF65-F5344CB8AC3E}">
        <p14:creationId xmlns:p14="http://schemas.microsoft.com/office/powerpoint/2010/main" val="8870832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64</a:t>
            </a:fld>
            <a:endParaRPr lang="en-US" altLang="en-US"/>
          </a:p>
        </p:txBody>
      </p:sp>
    </p:spTree>
    <p:extLst>
      <p:ext uri="{BB962C8B-B14F-4D97-AF65-F5344CB8AC3E}">
        <p14:creationId xmlns:p14="http://schemas.microsoft.com/office/powerpoint/2010/main" val="198144989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65</a:t>
            </a:fld>
            <a:endParaRPr lang="en-US" altLang="en-US"/>
          </a:p>
        </p:txBody>
      </p:sp>
    </p:spTree>
    <p:extLst>
      <p:ext uri="{BB962C8B-B14F-4D97-AF65-F5344CB8AC3E}">
        <p14:creationId xmlns:p14="http://schemas.microsoft.com/office/powerpoint/2010/main" val="41826953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66</a:t>
            </a:fld>
            <a:endParaRPr lang="en-US" altLang="en-US"/>
          </a:p>
        </p:txBody>
      </p:sp>
    </p:spTree>
    <p:extLst>
      <p:ext uri="{BB962C8B-B14F-4D97-AF65-F5344CB8AC3E}">
        <p14:creationId xmlns:p14="http://schemas.microsoft.com/office/powerpoint/2010/main" val="82935150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67</a:t>
            </a:fld>
            <a:endParaRPr lang="en-US" altLang="en-US"/>
          </a:p>
        </p:txBody>
      </p:sp>
    </p:spTree>
    <p:extLst>
      <p:ext uri="{BB962C8B-B14F-4D97-AF65-F5344CB8AC3E}">
        <p14:creationId xmlns:p14="http://schemas.microsoft.com/office/powerpoint/2010/main" val="177327957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68</a:t>
            </a:fld>
            <a:endParaRPr lang="en-US" altLang="en-US"/>
          </a:p>
        </p:txBody>
      </p:sp>
    </p:spTree>
    <p:extLst>
      <p:ext uri="{BB962C8B-B14F-4D97-AF65-F5344CB8AC3E}">
        <p14:creationId xmlns:p14="http://schemas.microsoft.com/office/powerpoint/2010/main" val="39097359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69</a:t>
            </a:fld>
            <a:endParaRPr lang="en-US" altLang="en-US"/>
          </a:p>
        </p:txBody>
      </p:sp>
    </p:spTree>
    <p:extLst>
      <p:ext uri="{BB962C8B-B14F-4D97-AF65-F5344CB8AC3E}">
        <p14:creationId xmlns:p14="http://schemas.microsoft.com/office/powerpoint/2010/main" val="1376589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smtClean="0"/>
              <a:t>Inheritance</a:t>
            </a:r>
            <a:r>
              <a:rPr lang="en-US" sz="1400" b="1" baseline="0" dirty="0" smtClean="0"/>
              <a:t> is critical to object orientation &amp; in fact defines it. Languages &amp; databases must support it to be considered object oriented. What attributes &amp; behaviors do students &amp; teachers inherit from Person? </a:t>
            </a:r>
            <a:endParaRPr lang="en-US" sz="1400" b="1" baseline="0" dirty="0" smtClean="0"/>
          </a:p>
          <a:p>
            <a:endParaRPr lang="en-US" sz="1400" b="1" baseline="0" dirty="0" smtClean="0"/>
          </a:p>
          <a:p>
            <a:r>
              <a:rPr lang="en-US" sz="1400" b="1" baseline="0" dirty="0" smtClean="0"/>
              <a:t>Where is GPA in person? </a:t>
            </a:r>
            <a:endParaRPr lang="en-US" sz="1400" b="1" baseline="0" dirty="0" smtClean="0"/>
          </a:p>
          <a:p>
            <a:endParaRPr lang="en-US" sz="1400" b="1" baseline="0" dirty="0" smtClean="0"/>
          </a:p>
          <a:p>
            <a:r>
              <a:rPr lang="en-US" sz="1400" b="1" baseline="0" dirty="0" smtClean="0"/>
              <a:t>Person includes all the attributes &amp; behaviors in the bottom portion of the other two &amp; the specialized Student sub type also has what? </a:t>
            </a:r>
            <a:endParaRPr lang="en-US" sz="1400" b="1" baseline="0" dirty="0" smtClean="0"/>
          </a:p>
          <a:p>
            <a:endParaRPr lang="en-US" sz="1400" b="1" baseline="0" dirty="0" smtClean="0"/>
          </a:p>
          <a:p>
            <a:r>
              <a:rPr lang="en-US" sz="1400" b="1" baseline="0" dirty="0" smtClean="0"/>
              <a:t>What behaviors do Person, Student &amp; Teacher share? </a:t>
            </a:r>
            <a:endParaRPr lang="en-US" sz="1400" b="1" u="sng" dirty="0"/>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7</a:t>
            </a:fld>
            <a:endParaRPr lang="en-US" altLang="en-US"/>
          </a:p>
        </p:txBody>
      </p:sp>
    </p:spTree>
    <p:extLst>
      <p:ext uri="{BB962C8B-B14F-4D97-AF65-F5344CB8AC3E}">
        <p14:creationId xmlns:p14="http://schemas.microsoft.com/office/powerpoint/2010/main" val="273552053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70</a:t>
            </a:fld>
            <a:endParaRPr lang="en-US" altLang="en-US"/>
          </a:p>
        </p:txBody>
      </p:sp>
    </p:spTree>
    <p:extLst>
      <p:ext uri="{BB962C8B-B14F-4D97-AF65-F5344CB8AC3E}">
        <p14:creationId xmlns:p14="http://schemas.microsoft.com/office/powerpoint/2010/main" val="353347375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71</a:t>
            </a:fld>
            <a:endParaRPr lang="en-US" altLang="en-US"/>
          </a:p>
        </p:txBody>
      </p:sp>
    </p:spTree>
    <p:extLst>
      <p:ext uri="{BB962C8B-B14F-4D97-AF65-F5344CB8AC3E}">
        <p14:creationId xmlns:p14="http://schemas.microsoft.com/office/powerpoint/2010/main" val="643082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72</a:t>
            </a:fld>
            <a:endParaRPr lang="en-US" altLang="en-US"/>
          </a:p>
        </p:txBody>
      </p:sp>
    </p:spTree>
    <p:extLst>
      <p:ext uri="{BB962C8B-B14F-4D97-AF65-F5344CB8AC3E}">
        <p14:creationId xmlns:p14="http://schemas.microsoft.com/office/powerpoint/2010/main" val="32359801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73</a:t>
            </a:fld>
            <a:endParaRPr lang="en-US" altLang="en-US"/>
          </a:p>
        </p:txBody>
      </p:sp>
    </p:spTree>
    <p:extLst>
      <p:ext uri="{BB962C8B-B14F-4D97-AF65-F5344CB8AC3E}">
        <p14:creationId xmlns:p14="http://schemas.microsoft.com/office/powerpoint/2010/main" val="82793535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74</a:t>
            </a:fld>
            <a:endParaRPr lang="en-US" altLang="en-US"/>
          </a:p>
        </p:txBody>
      </p:sp>
    </p:spTree>
    <p:extLst>
      <p:ext uri="{BB962C8B-B14F-4D97-AF65-F5344CB8AC3E}">
        <p14:creationId xmlns:p14="http://schemas.microsoft.com/office/powerpoint/2010/main" val="349313216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75</a:t>
            </a:fld>
            <a:endParaRPr lang="en-US" altLang="en-US"/>
          </a:p>
        </p:txBody>
      </p:sp>
    </p:spTree>
    <p:extLst>
      <p:ext uri="{BB962C8B-B14F-4D97-AF65-F5344CB8AC3E}">
        <p14:creationId xmlns:p14="http://schemas.microsoft.com/office/powerpoint/2010/main" val="421946009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76</a:t>
            </a:fld>
            <a:endParaRPr lang="en-US" altLang="en-US"/>
          </a:p>
        </p:txBody>
      </p:sp>
    </p:spTree>
    <p:extLst>
      <p:ext uri="{BB962C8B-B14F-4D97-AF65-F5344CB8AC3E}">
        <p14:creationId xmlns:p14="http://schemas.microsoft.com/office/powerpoint/2010/main" val="49106931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77</a:t>
            </a:fld>
            <a:endParaRPr lang="en-US" altLang="en-US"/>
          </a:p>
        </p:txBody>
      </p:sp>
    </p:spTree>
    <p:extLst>
      <p:ext uri="{BB962C8B-B14F-4D97-AF65-F5344CB8AC3E}">
        <p14:creationId xmlns:p14="http://schemas.microsoft.com/office/powerpoint/2010/main" val="355030667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78</a:t>
            </a:fld>
            <a:endParaRPr lang="en-US" altLang="en-US"/>
          </a:p>
        </p:txBody>
      </p:sp>
    </p:spTree>
    <p:extLst>
      <p:ext uri="{BB962C8B-B14F-4D97-AF65-F5344CB8AC3E}">
        <p14:creationId xmlns:p14="http://schemas.microsoft.com/office/powerpoint/2010/main" val="365252263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79</a:t>
            </a:fld>
            <a:endParaRPr lang="en-US" altLang="en-US"/>
          </a:p>
        </p:txBody>
      </p:sp>
    </p:spTree>
    <p:extLst>
      <p:ext uri="{BB962C8B-B14F-4D97-AF65-F5344CB8AC3E}">
        <p14:creationId xmlns:p14="http://schemas.microsoft.com/office/powerpoint/2010/main" val="2150425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1400" b="1" dirty="0">
                <a:latin typeface="Arial" panose="020B0604020202020204" pitchFamily="34" charset="0"/>
              </a:rPr>
              <a:t>If a use case contains complex functionally consisting of several steps, we can make the use case more easily understood by extracting the more complex steps into their own use case. Who can give some </a:t>
            </a:r>
            <a:r>
              <a:rPr lang="en-US" altLang="en-US" sz="1400" b="1" dirty="0" smtClean="0">
                <a:latin typeface="Arial" panose="020B0604020202020204" pitchFamily="34" charset="0"/>
              </a:rPr>
              <a:t>examples?</a:t>
            </a:r>
            <a:r>
              <a:rPr lang="en-US" altLang="en-US" sz="1400" b="1" baseline="0" dirty="0" smtClean="0">
                <a:latin typeface="Arial" panose="020B0604020202020204" pitchFamily="34" charset="0"/>
              </a:rPr>
              <a:t> </a:t>
            </a:r>
            <a:endParaRPr lang="en-US" altLang="en-US" sz="1400" b="1" baseline="0" dirty="0" smtClean="0">
              <a:latin typeface="Arial" panose="020B0604020202020204" pitchFamily="34" charset="0"/>
            </a:endParaRPr>
          </a:p>
          <a:p>
            <a:pPr eaLnBrk="1" hangingPunct="1"/>
            <a:endParaRPr lang="en-US" altLang="en-US" sz="1400" dirty="0" smtClean="0">
              <a:latin typeface="Arial" panose="020B0604020202020204" pitchFamily="34" charset="0"/>
              <a:sym typeface="Wingdings" panose="05000000000000000000" pitchFamily="2" charset="2"/>
            </a:endParaRPr>
          </a:p>
          <a:p>
            <a:pPr eaLnBrk="1" hangingPunct="1"/>
            <a:r>
              <a:rPr lang="en-US" sz="1400" b="1" dirty="0" smtClean="0">
                <a:latin typeface="Times New Roman" panose="02020603050405020304" pitchFamily="18" charset="0"/>
                <a:cs typeface="Times New Roman" panose="02020603050405020304" pitchFamily="18" charset="0"/>
              </a:rPr>
              <a:t>Extend relationships broaden the use case to include optional behavior. What is another example of an extend use case? </a:t>
            </a:r>
            <a:endParaRPr lang="en-US" sz="1400" b="1" u="sng" dirty="0" smtClean="0">
              <a:latin typeface="Times New Roman" panose="02020603050405020304" pitchFamily="18" charset="0"/>
              <a:cs typeface="Times New Roman" panose="02020603050405020304" pitchFamily="18" charset="0"/>
            </a:endParaRPr>
          </a:p>
          <a:p>
            <a:pPr eaLnBrk="1" hangingPunct="1"/>
            <a:endParaRPr lang="en-US" altLang="en-US" sz="1400" dirty="0">
              <a:latin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8</a:t>
            </a:fld>
            <a:endParaRPr lang="en-US" altLang="en-US"/>
          </a:p>
        </p:txBody>
      </p:sp>
    </p:spTree>
    <p:extLst>
      <p:ext uri="{BB962C8B-B14F-4D97-AF65-F5344CB8AC3E}">
        <p14:creationId xmlns:p14="http://schemas.microsoft.com/office/powerpoint/2010/main" val="196032528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80</a:t>
            </a:fld>
            <a:endParaRPr lang="en-US" altLang="en-US"/>
          </a:p>
        </p:txBody>
      </p:sp>
    </p:spTree>
    <p:extLst>
      <p:ext uri="{BB962C8B-B14F-4D97-AF65-F5344CB8AC3E}">
        <p14:creationId xmlns:p14="http://schemas.microsoft.com/office/powerpoint/2010/main" val="425234405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81</a:t>
            </a:fld>
            <a:endParaRPr lang="en-US" altLang="en-US"/>
          </a:p>
        </p:txBody>
      </p:sp>
    </p:spTree>
    <p:extLst>
      <p:ext uri="{BB962C8B-B14F-4D97-AF65-F5344CB8AC3E}">
        <p14:creationId xmlns:p14="http://schemas.microsoft.com/office/powerpoint/2010/main" val="181180628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82</a:t>
            </a:fld>
            <a:endParaRPr lang="en-US" altLang="en-US"/>
          </a:p>
        </p:txBody>
      </p:sp>
    </p:spTree>
    <p:extLst>
      <p:ext uri="{BB962C8B-B14F-4D97-AF65-F5344CB8AC3E}">
        <p14:creationId xmlns:p14="http://schemas.microsoft.com/office/powerpoint/2010/main" val="423362999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83</a:t>
            </a:fld>
            <a:endParaRPr lang="en-US" altLang="en-US"/>
          </a:p>
        </p:txBody>
      </p:sp>
    </p:spTree>
    <p:extLst>
      <p:ext uri="{BB962C8B-B14F-4D97-AF65-F5344CB8AC3E}">
        <p14:creationId xmlns:p14="http://schemas.microsoft.com/office/powerpoint/2010/main" val="197214184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84</a:t>
            </a:fld>
            <a:endParaRPr lang="en-US" altLang="en-US"/>
          </a:p>
        </p:txBody>
      </p:sp>
    </p:spTree>
    <p:extLst>
      <p:ext uri="{BB962C8B-B14F-4D97-AF65-F5344CB8AC3E}">
        <p14:creationId xmlns:p14="http://schemas.microsoft.com/office/powerpoint/2010/main" val="17290753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85</a:t>
            </a:fld>
            <a:endParaRPr lang="en-US" altLang="en-US"/>
          </a:p>
        </p:txBody>
      </p:sp>
    </p:spTree>
    <p:extLst>
      <p:ext uri="{BB962C8B-B14F-4D97-AF65-F5344CB8AC3E}">
        <p14:creationId xmlns:p14="http://schemas.microsoft.com/office/powerpoint/2010/main" val="388138853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86</a:t>
            </a:fld>
            <a:endParaRPr lang="en-US" altLang="en-US"/>
          </a:p>
        </p:txBody>
      </p:sp>
    </p:spTree>
    <p:extLst>
      <p:ext uri="{BB962C8B-B14F-4D97-AF65-F5344CB8AC3E}">
        <p14:creationId xmlns:p14="http://schemas.microsoft.com/office/powerpoint/2010/main" val="97241258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87</a:t>
            </a:fld>
            <a:endParaRPr lang="en-US" altLang="en-US"/>
          </a:p>
        </p:txBody>
      </p:sp>
    </p:spTree>
    <p:extLst>
      <p:ext uri="{BB962C8B-B14F-4D97-AF65-F5344CB8AC3E}">
        <p14:creationId xmlns:p14="http://schemas.microsoft.com/office/powerpoint/2010/main" val="124092276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88</a:t>
            </a:fld>
            <a:endParaRPr lang="en-US" altLang="en-US"/>
          </a:p>
        </p:txBody>
      </p:sp>
    </p:spTree>
    <p:extLst>
      <p:ext uri="{BB962C8B-B14F-4D97-AF65-F5344CB8AC3E}">
        <p14:creationId xmlns:p14="http://schemas.microsoft.com/office/powerpoint/2010/main" val="183885140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89</a:t>
            </a:fld>
            <a:endParaRPr lang="en-US" altLang="en-US"/>
          </a:p>
        </p:txBody>
      </p:sp>
    </p:spTree>
    <p:extLst>
      <p:ext uri="{BB962C8B-B14F-4D97-AF65-F5344CB8AC3E}">
        <p14:creationId xmlns:p14="http://schemas.microsoft.com/office/powerpoint/2010/main" val="3334881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9</a:t>
            </a:fld>
            <a:endParaRPr lang="en-US" altLang="en-US"/>
          </a:p>
        </p:txBody>
      </p:sp>
    </p:spTree>
    <p:extLst>
      <p:ext uri="{BB962C8B-B14F-4D97-AF65-F5344CB8AC3E}">
        <p14:creationId xmlns:p14="http://schemas.microsoft.com/office/powerpoint/2010/main" val="133133954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90</a:t>
            </a:fld>
            <a:endParaRPr lang="en-US" altLang="en-US"/>
          </a:p>
        </p:txBody>
      </p:sp>
    </p:spTree>
    <p:extLst>
      <p:ext uri="{BB962C8B-B14F-4D97-AF65-F5344CB8AC3E}">
        <p14:creationId xmlns:p14="http://schemas.microsoft.com/office/powerpoint/2010/main" val="167649539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91</a:t>
            </a:fld>
            <a:endParaRPr lang="en-US" altLang="en-US"/>
          </a:p>
        </p:txBody>
      </p:sp>
    </p:spTree>
    <p:extLst>
      <p:ext uri="{BB962C8B-B14F-4D97-AF65-F5344CB8AC3E}">
        <p14:creationId xmlns:p14="http://schemas.microsoft.com/office/powerpoint/2010/main" val="155857332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92</a:t>
            </a:fld>
            <a:endParaRPr lang="en-US" altLang="en-US"/>
          </a:p>
        </p:txBody>
      </p:sp>
    </p:spTree>
    <p:extLst>
      <p:ext uri="{BB962C8B-B14F-4D97-AF65-F5344CB8AC3E}">
        <p14:creationId xmlns:p14="http://schemas.microsoft.com/office/powerpoint/2010/main" val="36467817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93</a:t>
            </a:fld>
            <a:endParaRPr lang="en-US" altLang="en-US"/>
          </a:p>
        </p:txBody>
      </p:sp>
    </p:spTree>
    <p:extLst>
      <p:ext uri="{BB962C8B-B14F-4D97-AF65-F5344CB8AC3E}">
        <p14:creationId xmlns:p14="http://schemas.microsoft.com/office/powerpoint/2010/main" val="185046378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2A02-0F60-4668-82E4-618BE8A59F9B}" type="slidenum">
              <a:rPr lang="en-US" altLang="en-US" smtClean="0"/>
              <a:pPr/>
              <a:t>94</a:t>
            </a:fld>
            <a:endParaRPr lang="en-US" altLang="en-US"/>
          </a:p>
        </p:txBody>
      </p:sp>
    </p:spTree>
    <p:extLst>
      <p:ext uri="{BB962C8B-B14F-4D97-AF65-F5344CB8AC3E}">
        <p14:creationId xmlns:p14="http://schemas.microsoft.com/office/powerpoint/2010/main" val="3205718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1328738" y="1295400"/>
            <a:ext cx="6486525" cy="3152775"/>
          </a:xfrm>
          <a:prstGeom prst="rect">
            <a:avLst/>
          </a:prstGeom>
          <a:ln w="3175">
            <a:solidFill>
              <a:schemeClr val="bg1"/>
            </a:solidFill>
          </a:ln>
          <a:effectLst>
            <a:outerShdw blurRad="63500" sx="100500" sy="100500" algn="ctr" rotWithShape="0">
              <a:prstClr val="black">
                <a:alpha val="50000"/>
              </a:prstClr>
            </a:outerShdw>
          </a:effectLst>
        </p:spPr>
        <p:txBody>
          <a:bodyPr lIns="91432" tIns="45716" rIns="91432" bIns="45716">
            <a:norm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spcBef>
                <a:spcPts val="2000"/>
              </a:spcBef>
              <a:buClr>
                <a:srgbClr val="6FB7D7"/>
              </a:buClr>
              <a:buSzPct val="110000"/>
              <a:buFont typeface="Wingdings 2" pitchFamily="18" charset="2"/>
              <a:buNone/>
              <a:defRPr/>
            </a:pPr>
            <a:endParaRPr lang="en-US" altLang="en-US" sz="3200" dirty="0" smtClean="0">
              <a:solidFill>
                <a:srgbClr val="595959"/>
              </a:solidFill>
              <a:latin typeface="Times New Roman"/>
              <a:cs typeface="Times New Roman"/>
            </a:endParaRPr>
          </a:p>
        </p:txBody>
      </p:sp>
      <p:sp>
        <p:nvSpPr>
          <p:cNvPr id="2" name="Title 1"/>
          <p:cNvSpPr>
            <a:spLocks noGrp="1"/>
          </p:cNvSpPr>
          <p:nvPr>
            <p:ph type="ctrTitle"/>
          </p:nvPr>
        </p:nvSpPr>
        <p:spPr>
          <a:xfrm>
            <a:off x="1322921" y="1524000"/>
            <a:ext cx="6498158" cy="1724867"/>
          </a:xfrm>
        </p:spPr>
        <p:txBody>
          <a:bodyPr rtlCol="0">
            <a:noAutofit/>
          </a:bodyPr>
          <a:lstStyle>
            <a:lvl1pPr marL="0" indent="0" algn="ctr" defTabSz="914318"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Times New Roman"/>
                <a:ea typeface="+mj-ea"/>
                <a:cs typeface="Times New Roman"/>
              </a:defRPr>
            </a:lvl1pPr>
          </a:lstStyle>
          <a:p>
            <a:r>
              <a:rPr lang="en-US" smtClean="0"/>
              <a:t>Click to edit Master title style</a:t>
            </a:r>
            <a:endParaRPr/>
          </a:p>
        </p:txBody>
      </p:sp>
      <p:sp>
        <p:nvSpPr>
          <p:cNvPr id="3" name="Subtitle 2"/>
          <p:cNvSpPr>
            <a:spLocks noGrp="1"/>
          </p:cNvSpPr>
          <p:nvPr>
            <p:ph type="subTitle" idx="1"/>
          </p:nvPr>
        </p:nvSpPr>
        <p:spPr>
          <a:xfrm>
            <a:off x="1322922" y="3299013"/>
            <a:ext cx="6498159" cy="916641"/>
          </a:xfrm>
        </p:spPr>
        <p:txBody>
          <a:bodyPr rtlCol="0">
            <a:normAutofit/>
          </a:bodyPr>
          <a:lstStyle>
            <a:lvl1pPr marL="0" indent="0" algn="ctr" defTabSz="914318"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Times New Roman"/>
                <a:ea typeface="+mn-ea"/>
                <a:cs typeface="Times New Roman"/>
              </a:defRPr>
            </a:lvl1pPr>
            <a:lvl2pPr marL="457159" indent="0" algn="ctr">
              <a:buNone/>
              <a:defRPr>
                <a:solidFill>
                  <a:schemeClr val="tx1">
                    <a:tint val="75000"/>
                  </a:schemeClr>
                </a:solidFill>
              </a:defRPr>
            </a:lvl2pPr>
            <a:lvl3pPr marL="914318" indent="0" algn="ctr">
              <a:buNone/>
              <a:defRPr>
                <a:solidFill>
                  <a:schemeClr val="tx1">
                    <a:tint val="75000"/>
                  </a:schemeClr>
                </a:solidFill>
              </a:defRPr>
            </a:lvl3pPr>
            <a:lvl4pPr marL="1371477" indent="0" algn="ctr">
              <a:buNone/>
              <a:defRPr>
                <a:solidFill>
                  <a:schemeClr val="tx1">
                    <a:tint val="75000"/>
                  </a:schemeClr>
                </a:solidFill>
              </a:defRPr>
            </a:lvl4pPr>
            <a:lvl5pPr marL="1828637" indent="0" algn="ctr">
              <a:buNone/>
              <a:defRPr>
                <a:solidFill>
                  <a:schemeClr val="tx1">
                    <a:tint val="75000"/>
                  </a:schemeClr>
                </a:solidFill>
              </a:defRPr>
            </a:lvl5pPr>
            <a:lvl6pPr marL="2285797" indent="0" algn="ctr">
              <a:buNone/>
              <a:defRPr>
                <a:solidFill>
                  <a:schemeClr val="tx1">
                    <a:tint val="75000"/>
                  </a:schemeClr>
                </a:solidFill>
              </a:defRPr>
            </a:lvl6pPr>
            <a:lvl7pPr marL="2742956" indent="0" algn="ctr">
              <a:buNone/>
              <a:defRPr>
                <a:solidFill>
                  <a:schemeClr val="tx1">
                    <a:tint val="75000"/>
                  </a:schemeClr>
                </a:solidFill>
              </a:defRPr>
            </a:lvl7pPr>
            <a:lvl8pPr marL="3200115" indent="0" algn="ctr">
              <a:buNone/>
              <a:defRPr>
                <a:solidFill>
                  <a:schemeClr val="tx1">
                    <a:tint val="75000"/>
                  </a:schemeClr>
                </a:solidFill>
              </a:defRPr>
            </a:lvl8pPr>
            <a:lvl9pPr marL="3657274" indent="0" algn="ctr">
              <a:buNone/>
              <a:defRPr>
                <a:solidFill>
                  <a:schemeClr val="tx1">
                    <a:tint val="75000"/>
                  </a:schemeClr>
                </a:solidFill>
              </a:defRPr>
            </a:lvl9pPr>
          </a:lstStyle>
          <a:p>
            <a:r>
              <a:rPr lang="en-US" smtClean="0"/>
              <a:t>Click to edit Master subtitle style</a:t>
            </a:r>
            <a:endParaRPr/>
          </a:p>
        </p:txBody>
      </p:sp>
      <p:sp>
        <p:nvSpPr>
          <p:cNvPr id="5" name="Date Placeholder 3"/>
          <p:cNvSpPr>
            <a:spLocks noGrp="1"/>
          </p:cNvSpPr>
          <p:nvPr>
            <p:ph type="dt" sz="half" idx="10"/>
          </p:nvPr>
        </p:nvSpPr>
        <p:spPr>
          <a:xfrm>
            <a:off x="5629275" y="6275388"/>
            <a:ext cx="2133600" cy="365125"/>
          </a:xfrm>
          <a:prstGeom prst="rect">
            <a:avLst/>
          </a:prstGeom>
        </p:spPr>
        <p:txBody>
          <a:bodyPr vert="horz" wrap="square" lIns="91440" tIns="45720" rIns="91440" bIns="45720" numCol="1" anchor="t" anchorCtr="0" compatLnSpc="1">
            <a:prstTxWarp prst="textNoShape">
              <a:avLst/>
            </a:prstTxWarp>
          </a:bodyPr>
          <a:lstStyle>
            <a:lvl1pPr>
              <a:defRPr smtClean="0">
                <a:latin typeface="Times New Roman"/>
                <a:cs typeface="Times New Roman"/>
              </a:defRPr>
            </a:lvl1pPr>
          </a:lstStyle>
          <a:p>
            <a:pPr>
              <a:defRPr/>
            </a:pPr>
            <a:fld id="{B6970956-3FC5-4EA6-8830-2A55ED5C96F2}" type="datetime1">
              <a:rPr lang="en-US" altLang="en-US" smtClean="0"/>
              <a:pPr>
                <a:defRPr/>
              </a:pPr>
              <a:t>6/12/2018</a:t>
            </a:fld>
            <a:endParaRPr lang="en-US" altLang="en-US" dirty="0"/>
          </a:p>
        </p:txBody>
      </p:sp>
      <p:sp>
        <p:nvSpPr>
          <p:cNvPr id="6" name="Footer Placeholder 4"/>
          <p:cNvSpPr>
            <a:spLocks noGrp="1"/>
          </p:cNvSpPr>
          <p:nvPr>
            <p:ph type="ftr" sz="quarter" idx="11"/>
          </p:nvPr>
        </p:nvSpPr>
        <p:spPr>
          <a:xfrm>
            <a:off x="265113" y="6275388"/>
            <a:ext cx="4840287" cy="365125"/>
          </a:xfrm>
          <a:prstGeom prst="rect">
            <a:avLst/>
          </a:prstGeom>
        </p:spPr>
        <p:txBody>
          <a:bodyPr vert="horz" wrap="square" lIns="91440" tIns="45720" rIns="91440" bIns="45720" numCol="1" anchor="t" anchorCtr="0" compatLnSpc="1">
            <a:prstTxWarp prst="textNoShape">
              <a:avLst/>
            </a:prstTxWarp>
          </a:bodyPr>
          <a:lstStyle>
            <a:lvl1pPr>
              <a:defRPr smtClean="0">
                <a:solidFill>
                  <a:schemeClr val="bg1"/>
                </a:solidFill>
                <a:latin typeface="Times New Roman"/>
                <a:cs typeface="Times New Roman"/>
              </a:defRPr>
            </a:lvl1pPr>
          </a:lstStyle>
          <a:p>
            <a:pPr>
              <a:defRPr/>
            </a:pPr>
            <a:endParaRPr lang="en-US" altLang="en-US" dirty="0"/>
          </a:p>
        </p:txBody>
      </p:sp>
      <p:sp>
        <p:nvSpPr>
          <p:cNvPr id="7" name="Slide Number Placeholder 5"/>
          <p:cNvSpPr>
            <a:spLocks noGrp="1"/>
          </p:cNvSpPr>
          <p:nvPr>
            <p:ph type="sldNum" sz="quarter" idx="12"/>
          </p:nvPr>
        </p:nvSpPr>
        <p:spPr>
          <a:xfrm>
            <a:off x="7897813" y="6275388"/>
            <a:ext cx="990600" cy="365125"/>
          </a:xfrm>
          <a:prstGeom prst="rect">
            <a:avLst/>
          </a:prstGeom>
        </p:spPr>
        <p:txBody>
          <a:bodyPr vert="horz" wrap="square" lIns="91440" tIns="45720" rIns="91440" bIns="45720" numCol="1" anchor="t" anchorCtr="0" compatLnSpc="1">
            <a:prstTxWarp prst="textNoShape">
              <a:avLst/>
            </a:prstTxWarp>
          </a:bodyPr>
          <a:lstStyle>
            <a:lvl1pPr>
              <a:defRPr>
                <a:latin typeface="Times New Roman"/>
                <a:cs typeface="Times New Roman"/>
              </a:defRPr>
            </a:lvl1pPr>
          </a:lstStyle>
          <a:p>
            <a:fld id="{CA329CCC-D779-41F0-9F4A-A89BDB37D2AC}" type="slidenum">
              <a:rPr lang="en-US" altLang="en-US" smtClean="0"/>
              <a:pPr/>
              <a:t>‹#›</a:t>
            </a:fld>
            <a:endParaRPr lang="en-US" altLang="en-US" dirty="0"/>
          </a:p>
        </p:txBody>
      </p:sp>
    </p:spTree>
    <p:extLst>
      <p:ext uri="{BB962C8B-B14F-4D97-AF65-F5344CB8AC3E}">
        <p14:creationId xmlns:p14="http://schemas.microsoft.com/office/powerpoint/2010/main" val="1703955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4079545" cy="1162050"/>
          </a:xfrm>
        </p:spPr>
        <p:txBody>
          <a:bodyPr/>
          <a:lstStyle>
            <a:lvl1pPr algn="ctr">
              <a:defRPr sz="3600" b="0">
                <a:latin typeface="Times New Roman"/>
                <a:cs typeface="Times New Roman"/>
              </a:defRPr>
            </a:lvl1pPr>
          </a:lstStyle>
          <a:p>
            <a:r>
              <a:rPr lang="en-US" smtClean="0"/>
              <a:t>Click to edit Master title style</a:t>
            </a:r>
            <a:endParaRPr/>
          </a:p>
        </p:txBody>
      </p:sp>
      <p:sp>
        <p:nvSpPr>
          <p:cNvPr id="4" name="Text Placeholder 3"/>
          <p:cNvSpPr>
            <a:spLocks noGrp="1"/>
          </p:cNvSpPr>
          <p:nvPr>
            <p:ph type="body" sz="half" idx="2"/>
          </p:nvPr>
        </p:nvSpPr>
        <p:spPr>
          <a:xfrm>
            <a:off x="533399" y="1787856"/>
            <a:ext cx="4079545" cy="3720152"/>
          </a:xfrm>
        </p:spPr>
        <p:txBody>
          <a:bodyPr>
            <a:normAutofit/>
          </a:bodyPr>
          <a:lstStyle>
            <a:lvl1pPr marL="0" indent="0" algn="ctr">
              <a:buNone/>
              <a:defRPr sz="1800">
                <a:latin typeface="Times New Roman"/>
                <a:cs typeface="Times New Roman"/>
              </a:defRPr>
            </a:lvl1pPr>
            <a:lvl2pPr marL="457159" indent="0">
              <a:buNone/>
              <a:defRPr sz="1200"/>
            </a:lvl2pPr>
            <a:lvl3pPr marL="914318" indent="0">
              <a:buNone/>
              <a:defRPr sz="1000"/>
            </a:lvl3pPr>
            <a:lvl4pPr marL="1371477" indent="0">
              <a:buNone/>
              <a:defRPr sz="900"/>
            </a:lvl4pPr>
            <a:lvl5pPr marL="1828637" indent="0">
              <a:buNone/>
              <a:defRPr sz="900"/>
            </a:lvl5pPr>
            <a:lvl6pPr marL="2285797" indent="0">
              <a:buNone/>
              <a:defRPr sz="900"/>
            </a:lvl6pPr>
            <a:lvl7pPr marL="2742956" indent="0">
              <a:buNone/>
              <a:defRPr sz="900"/>
            </a:lvl7pPr>
            <a:lvl8pPr marL="3200115" indent="0">
              <a:buNone/>
              <a:defRPr sz="900"/>
            </a:lvl8pPr>
            <a:lvl9pPr marL="3657274" indent="0">
              <a:buNone/>
              <a:defRPr sz="900"/>
            </a:lvl9pPr>
          </a:lstStyle>
          <a:p>
            <a:pPr lvl="0"/>
            <a:r>
              <a:rPr lang="en-US" smtClean="0"/>
              <a:t>Click to edit Master text styles</a:t>
            </a:r>
          </a:p>
        </p:txBody>
      </p:sp>
      <p:sp>
        <p:nvSpPr>
          <p:cNvPr id="8" name="Picture Placeholder 2"/>
          <p:cNvSpPr>
            <a:spLocks noGrp="1"/>
          </p:cNvSpPr>
          <p:nvPr>
            <p:ph type="pic" idx="1"/>
          </p:nvPr>
        </p:nvSpPr>
        <p:spPr>
          <a:xfrm>
            <a:off x="5090617" y="359393"/>
            <a:ext cx="3657600" cy="5318077"/>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lgn="l" defTabSz="914318"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Times New Roman"/>
                <a:ea typeface="+mn-ea"/>
                <a:cs typeface="Times New Roman"/>
              </a:defRPr>
            </a:lvl1pPr>
            <a:lvl2pPr marL="457159" indent="0">
              <a:buNone/>
              <a:defRPr sz="2800"/>
            </a:lvl2pPr>
            <a:lvl3pPr marL="914318" indent="0">
              <a:buNone/>
              <a:defRPr sz="2400"/>
            </a:lvl3pPr>
            <a:lvl4pPr marL="1371477" indent="0">
              <a:buNone/>
              <a:defRPr sz="2000"/>
            </a:lvl4pPr>
            <a:lvl5pPr marL="1828637" indent="0">
              <a:buNone/>
              <a:defRPr sz="2000"/>
            </a:lvl5pPr>
            <a:lvl6pPr marL="2285797" indent="0">
              <a:buNone/>
              <a:defRPr sz="2000"/>
            </a:lvl6pPr>
            <a:lvl7pPr marL="2742956" indent="0">
              <a:buNone/>
              <a:defRPr sz="2000"/>
            </a:lvl7pPr>
            <a:lvl8pPr marL="3200115" indent="0">
              <a:buNone/>
              <a:defRPr sz="2000"/>
            </a:lvl8pPr>
            <a:lvl9pPr marL="3657274" indent="0">
              <a:buNone/>
              <a:defRPr sz="2000"/>
            </a:lvl9pPr>
          </a:lstStyle>
          <a:p>
            <a:pPr lvl="0"/>
            <a:r>
              <a:rPr lang="en-US" noProof="0" smtClean="0"/>
              <a:t>Click icon to add picture</a:t>
            </a:r>
            <a:endParaRPr noProof="0"/>
          </a:p>
        </p:txBody>
      </p:sp>
      <p:sp>
        <p:nvSpPr>
          <p:cNvPr id="5" name="Date Placeholder 4"/>
          <p:cNvSpPr>
            <a:spLocks noGrp="1"/>
          </p:cNvSpPr>
          <p:nvPr>
            <p:ph type="dt" sz="half" idx="10"/>
          </p:nvPr>
        </p:nvSpPr>
        <p:spPr>
          <a:xfrm>
            <a:off x="5629275" y="6275388"/>
            <a:ext cx="2133600" cy="365125"/>
          </a:xfrm>
          <a:prstGeom prst="rect">
            <a:avLst/>
          </a:prstGeom>
        </p:spPr>
        <p:txBody>
          <a:bodyPr vert="horz" wrap="square" lIns="91440" tIns="45720" rIns="91440" bIns="45720" numCol="1" anchor="t" anchorCtr="0" compatLnSpc="1">
            <a:prstTxWarp prst="textNoShape">
              <a:avLst/>
            </a:prstTxWarp>
          </a:bodyPr>
          <a:lstStyle>
            <a:lvl1pPr>
              <a:defRPr smtClean="0">
                <a:latin typeface="Times New Roman"/>
                <a:cs typeface="Times New Roman"/>
              </a:defRPr>
            </a:lvl1pPr>
          </a:lstStyle>
          <a:p>
            <a:pPr>
              <a:defRPr/>
            </a:pPr>
            <a:fld id="{4737DEB2-4F95-4155-A380-867BA7C6B9D2}" type="datetime1">
              <a:rPr lang="es-ES" altLang="en-US" smtClean="0"/>
              <a:pPr>
                <a:defRPr/>
              </a:pPr>
              <a:t>12/06/2018</a:t>
            </a:fld>
            <a:endParaRPr lang="en-US" altLang="en-US" dirty="0"/>
          </a:p>
        </p:txBody>
      </p:sp>
      <p:sp>
        <p:nvSpPr>
          <p:cNvPr id="6" name="Footer Placeholder 5"/>
          <p:cNvSpPr>
            <a:spLocks noGrp="1"/>
          </p:cNvSpPr>
          <p:nvPr>
            <p:ph type="ftr" sz="quarter" idx="11"/>
          </p:nvPr>
        </p:nvSpPr>
        <p:spPr>
          <a:xfrm>
            <a:off x="265113" y="6275388"/>
            <a:ext cx="4840287" cy="365125"/>
          </a:xfrm>
          <a:prstGeom prst="rect">
            <a:avLst/>
          </a:prstGeom>
        </p:spPr>
        <p:txBody>
          <a:bodyPr vert="horz" wrap="square" lIns="91440" tIns="45720" rIns="91440" bIns="45720" numCol="1" anchor="t" anchorCtr="0" compatLnSpc="1">
            <a:prstTxWarp prst="textNoShape">
              <a:avLst/>
            </a:prstTxWarp>
          </a:bodyPr>
          <a:lstStyle>
            <a:lvl1pPr>
              <a:defRPr smtClean="0">
                <a:solidFill>
                  <a:schemeClr val="bg1"/>
                </a:solidFill>
                <a:latin typeface="Times New Roman"/>
                <a:cs typeface="Times New Roman"/>
              </a:defRPr>
            </a:lvl1pPr>
          </a:lstStyle>
          <a:p>
            <a:pPr>
              <a:defRPr/>
            </a:pPr>
            <a:endParaRPr lang="en-US" altLang="en-US" dirty="0"/>
          </a:p>
        </p:txBody>
      </p:sp>
      <p:sp>
        <p:nvSpPr>
          <p:cNvPr id="7" name="Slide Number Placeholder 6"/>
          <p:cNvSpPr>
            <a:spLocks noGrp="1"/>
          </p:cNvSpPr>
          <p:nvPr>
            <p:ph type="sldNum" sz="quarter" idx="12"/>
          </p:nvPr>
        </p:nvSpPr>
        <p:spPr>
          <a:xfrm>
            <a:off x="7897813" y="6275388"/>
            <a:ext cx="990600" cy="365125"/>
          </a:xfrm>
          <a:prstGeom prst="rect">
            <a:avLst/>
          </a:prstGeom>
        </p:spPr>
        <p:txBody>
          <a:bodyPr vert="horz" wrap="square" lIns="91440" tIns="45720" rIns="91440" bIns="45720" numCol="1" anchor="t" anchorCtr="0" compatLnSpc="1">
            <a:prstTxWarp prst="textNoShape">
              <a:avLst/>
            </a:prstTxWarp>
          </a:bodyPr>
          <a:lstStyle>
            <a:lvl1pPr>
              <a:defRPr>
                <a:latin typeface="Times New Roman"/>
                <a:cs typeface="Times New Roman"/>
              </a:defRPr>
            </a:lvl1pPr>
          </a:lstStyle>
          <a:p>
            <a:fld id="{A960961A-4D36-4547-9548-B7A73226AE7E}" type="slidenum">
              <a:rPr lang="en-US" altLang="en-US" smtClean="0"/>
              <a:pPr/>
              <a:t>‹#›</a:t>
            </a:fld>
            <a:endParaRPr lang="en-US" altLang="en-US" dirty="0"/>
          </a:p>
        </p:txBody>
      </p:sp>
    </p:spTree>
    <p:extLst>
      <p:ext uri="{BB962C8B-B14F-4D97-AF65-F5344CB8AC3E}">
        <p14:creationId xmlns:p14="http://schemas.microsoft.com/office/powerpoint/2010/main" val="4111379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629275" y="6275388"/>
            <a:ext cx="2133600" cy="365125"/>
          </a:xfrm>
          <a:prstGeom prst="rect">
            <a:avLst/>
          </a:prstGeom>
        </p:spPr>
        <p:txBody>
          <a:bodyPr vert="horz" wrap="square" lIns="91440" tIns="45720" rIns="91440" bIns="45720" numCol="1" anchor="t" anchorCtr="0" compatLnSpc="1">
            <a:prstTxWarp prst="textNoShape">
              <a:avLst/>
            </a:prstTxWarp>
          </a:bodyPr>
          <a:lstStyle>
            <a:lvl1pPr>
              <a:defRPr smtClean="0">
                <a:latin typeface="Times New Roman" panose="02020603050405020304" pitchFamily="18" charset="0"/>
                <a:cs typeface="Times New Roman" panose="02020603050405020304" pitchFamily="18" charset="0"/>
              </a:defRPr>
            </a:lvl1pPr>
          </a:lstStyle>
          <a:p>
            <a:pPr>
              <a:defRPr/>
            </a:pPr>
            <a:fld id="{6694A966-8FA6-4366-BEE5-2C32BD454695}" type="datetime1">
              <a:rPr lang="es-ES" altLang="en-US" smtClean="0"/>
              <a:pPr>
                <a:defRPr/>
              </a:pPr>
              <a:t>12/06/2018</a:t>
            </a:fld>
            <a:endParaRPr lang="en-US" altLang="en-US" dirty="0"/>
          </a:p>
        </p:txBody>
      </p:sp>
      <p:sp>
        <p:nvSpPr>
          <p:cNvPr id="5" name="Footer Placeholder 4"/>
          <p:cNvSpPr>
            <a:spLocks noGrp="1"/>
          </p:cNvSpPr>
          <p:nvPr>
            <p:ph type="ftr" sz="quarter" idx="11"/>
          </p:nvPr>
        </p:nvSpPr>
        <p:spPr>
          <a:xfrm>
            <a:off x="265113" y="6275388"/>
            <a:ext cx="4840287" cy="365125"/>
          </a:xfrm>
          <a:prstGeom prst="rect">
            <a:avLst/>
          </a:prstGeom>
        </p:spPr>
        <p:txBody>
          <a:bodyPr vert="horz" wrap="square" lIns="91440" tIns="45720" rIns="91440" bIns="45720" numCol="1" anchor="t" anchorCtr="0" compatLnSpc="1">
            <a:prstTxWarp prst="textNoShape">
              <a:avLst/>
            </a:prstTxWarp>
          </a:bodyPr>
          <a:lstStyle>
            <a:lvl1pPr>
              <a:defRPr smtClean="0">
                <a:solidFill>
                  <a:schemeClr val="bg1"/>
                </a:solidFill>
                <a:latin typeface="Times New Roman" panose="02020603050405020304" pitchFamily="18" charset="0"/>
                <a:cs typeface="Times New Roman" panose="02020603050405020304" pitchFamily="18" charset="0"/>
              </a:defRPr>
            </a:lvl1pPr>
          </a:lstStyle>
          <a:p>
            <a:pPr>
              <a:defRPr/>
            </a:pPr>
            <a:endParaRPr lang="en-US" altLang="en-US" dirty="0"/>
          </a:p>
        </p:txBody>
      </p:sp>
      <p:sp>
        <p:nvSpPr>
          <p:cNvPr id="6" name="Slide Number Placeholder 5"/>
          <p:cNvSpPr>
            <a:spLocks noGrp="1"/>
          </p:cNvSpPr>
          <p:nvPr>
            <p:ph type="sldNum" sz="quarter" idx="12"/>
          </p:nvPr>
        </p:nvSpPr>
        <p:spPr>
          <a:xfrm>
            <a:off x="7897813" y="6275388"/>
            <a:ext cx="990600" cy="365125"/>
          </a:xfrm>
          <a:prstGeom prst="rect">
            <a:avLst/>
          </a:prstGeom>
        </p:spPr>
        <p:txBody>
          <a:bodyPr vert="horz" wrap="square" lIns="91440" tIns="45720" rIns="91440" bIns="45720" numCol="1" anchor="t" anchorCtr="0" compatLnSpc="1">
            <a:prstTxWarp prst="textNoShape">
              <a:avLst/>
            </a:prstTxWarp>
          </a:bodyPr>
          <a:lstStyle>
            <a:lvl1pPr>
              <a:defRPr>
                <a:latin typeface="Times New Roman" panose="02020603050405020304" pitchFamily="18" charset="0"/>
              </a:defRPr>
            </a:lvl1pPr>
          </a:lstStyle>
          <a:p>
            <a:fld id="{E1643B02-403C-44FF-8902-43AB40EA4821}" type="slidenum">
              <a:rPr lang="en-US" altLang="en-US" smtClean="0"/>
              <a:pPr/>
              <a:t>‹#›</a:t>
            </a:fld>
            <a:endParaRPr lang="en-US" altLang="en-US" dirty="0"/>
          </a:p>
        </p:txBody>
      </p:sp>
    </p:spTree>
    <p:extLst>
      <p:ext uri="{BB962C8B-B14F-4D97-AF65-F5344CB8AC3E}">
        <p14:creationId xmlns:p14="http://schemas.microsoft.com/office/powerpoint/2010/main" val="1554278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629275" y="6275388"/>
            <a:ext cx="2133600" cy="365125"/>
          </a:xfrm>
          <a:prstGeom prst="rect">
            <a:avLst/>
          </a:prstGeom>
        </p:spPr>
        <p:txBody>
          <a:bodyPr vert="horz" wrap="square" lIns="91440" tIns="45720" rIns="91440" bIns="45720" numCol="1" anchor="t" anchorCtr="0" compatLnSpc="1">
            <a:prstTxWarp prst="textNoShape">
              <a:avLst/>
            </a:prstTxWarp>
          </a:bodyPr>
          <a:lstStyle>
            <a:lvl1pPr>
              <a:defRPr smtClean="0">
                <a:latin typeface="Times New Roman" panose="02020603050405020304" pitchFamily="18" charset="0"/>
                <a:cs typeface="Times New Roman" panose="02020603050405020304" pitchFamily="18" charset="0"/>
              </a:defRPr>
            </a:lvl1pPr>
          </a:lstStyle>
          <a:p>
            <a:pPr>
              <a:defRPr/>
            </a:pPr>
            <a:fld id="{D0F6ECDA-6D06-4F0B-9B14-E1C4EE1B84DA}" type="datetime1">
              <a:rPr lang="es-ES" altLang="en-US" smtClean="0"/>
              <a:pPr>
                <a:defRPr/>
              </a:pPr>
              <a:t>12/06/2018</a:t>
            </a:fld>
            <a:endParaRPr lang="en-US" altLang="en-US" dirty="0"/>
          </a:p>
        </p:txBody>
      </p:sp>
      <p:sp>
        <p:nvSpPr>
          <p:cNvPr id="5" name="Footer Placeholder 4"/>
          <p:cNvSpPr>
            <a:spLocks noGrp="1"/>
          </p:cNvSpPr>
          <p:nvPr>
            <p:ph type="ftr" sz="quarter" idx="11"/>
          </p:nvPr>
        </p:nvSpPr>
        <p:spPr>
          <a:xfrm>
            <a:off x="265113" y="6275388"/>
            <a:ext cx="4840287" cy="365125"/>
          </a:xfrm>
          <a:prstGeom prst="rect">
            <a:avLst/>
          </a:prstGeom>
        </p:spPr>
        <p:txBody>
          <a:bodyPr vert="horz" wrap="square" lIns="91440" tIns="45720" rIns="91440" bIns="45720" numCol="1" anchor="t" anchorCtr="0" compatLnSpc="1">
            <a:prstTxWarp prst="textNoShape">
              <a:avLst/>
            </a:prstTxWarp>
          </a:bodyPr>
          <a:lstStyle>
            <a:lvl1pPr>
              <a:defRPr smtClean="0">
                <a:solidFill>
                  <a:schemeClr val="bg1"/>
                </a:solidFill>
                <a:latin typeface="Times New Roman" panose="02020603050405020304" pitchFamily="18" charset="0"/>
                <a:cs typeface="Times New Roman" panose="02020603050405020304" pitchFamily="18" charset="0"/>
              </a:defRPr>
            </a:lvl1pPr>
          </a:lstStyle>
          <a:p>
            <a:pPr>
              <a:defRPr/>
            </a:pPr>
            <a:endParaRPr lang="en-US" altLang="en-US" dirty="0"/>
          </a:p>
        </p:txBody>
      </p:sp>
      <p:sp>
        <p:nvSpPr>
          <p:cNvPr id="6" name="Slide Number Placeholder 5"/>
          <p:cNvSpPr>
            <a:spLocks noGrp="1"/>
          </p:cNvSpPr>
          <p:nvPr>
            <p:ph type="sldNum" sz="quarter" idx="12"/>
          </p:nvPr>
        </p:nvSpPr>
        <p:spPr>
          <a:xfrm>
            <a:off x="7897813" y="6275388"/>
            <a:ext cx="990600" cy="365125"/>
          </a:xfrm>
          <a:prstGeom prst="rect">
            <a:avLst/>
          </a:prstGeom>
        </p:spPr>
        <p:txBody>
          <a:bodyPr vert="horz" wrap="square" lIns="91440" tIns="45720" rIns="91440" bIns="45720" numCol="1" anchor="t" anchorCtr="0" compatLnSpc="1">
            <a:prstTxWarp prst="textNoShape">
              <a:avLst/>
            </a:prstTxWarp>
          </a:bodyPr>
          <a:lstStyle>
            <a:lvl1pPr>
              <a:defRPr>
                <a:latin typeface="Times New Roman" panose="02020603050405020304" pitchFamily="18" charset="0"/>
              </a:defRPr>
            </a:lvl1pPr>
          </a:lstStyle>
          <a:p>
            <a:fld id="{38D11D4E-08C8-4376-B525-66FBADE8267D}" type="slidenum">
              <a:rPr lang="en-US" altLang="en-US" smtClean="0"/>
              <a:pPr/>
              <a:t>‹#›</a:t>
            </a:fld>
            <a:endParaRPr lang="en-US" altLang="en-US" dirty="0"/>
          </a:p>
        </p:txBody>
      </p:sp>
    </p:spTree>
    <p:extLst>
      <p:ext uri="{BB962C8B-B14F-4D97-AF65-F5344CB8AC3E}">
        <p14:creationId xmlns:p14="http://schemas.microsoft.com/office/powerpoint/2010/main" val="746136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629275" y="6275388"/>
            <a:ext cx="2133600" cy="365125"/>
          </a:xfrm>
          <a:prstGeom prst="rect">
            <a:avLst/>
          </a:prstGeom>
        </p:spPr>
        <p:txBody>
          <a:bodyPr vert="horz" wrap="square" lIns="91440" tIns="45720" rIns="91440" bIns="45720" numCol="1" anchor="t" anchorCtr="0" compatLnSpc="1">
            <a:prstTxWarp prst="textNoShape">
              <a:avLst/>
            </a:prstTxWarp>
          </a:bodyPr>
          <a:lstStyle>
            <a:lvl1pPr>
              <a:defRPr smtClean="0">
                <a:latin typeface="Times New Roman" panose="02020603050405020304" pitchFamily="18" charset="0"/>
                <a:cs typeface="Times New Roman" panose="02020603050405020304" pitchFamily="18" charset="0"/>
              </a:defRPr>
            </a:lvl1pPr>
          </a:lstStyle>
          <a:p>
            <a:pPr>
              <a:defRPr/>
            </a:pPr>
            <a:fld id="{5B6B32C2-C902-40AC-9039-9778F5DD6CB6}" type="datetime1">
              <a:rPr lang="en-US" altLang="en-US" smtClean="0"/>
              <a:pPr>
                <a:defRPr/>
              </a:pPr>
              <a:t>6/12/2018</a:t>
            </a:fld>
            <a:endParaRPr lang="en-US" altLang="en-US" dirty="0"/>
          </a:p>
        </p:txBody>
      </p:sp>
      <p:sp>
        <p:nvSpPr>
          <p:cNvPr id="5" name="Footer Placeholder 4"/>
          <p:cNvSpPr>
            <a:spLocks noGrp="1"/>
          </p:cNvSpPr>
          <p:nvPr>
            <p:ph type="ftr" sz="quarter" idx="11"/>
          </p:nvPr>
        </p:nvSpPr>
        <p:spPr>
          <a:xfrm>
            <a:off x="265113" y="6275388"/>
            <a:ext cx="4840287" cy="365125"/>
          </a:xfrm>
          <a:prstGeom prst="rect">
            <a:avLst/>
          </a:prstGeom>
        </p:spPr>
        <p:txBody>
          <a:bodyPr vert="horz" wrap="square" lIns="91440" tIns="45720" rIns="91440" bIns="45720" numCol="1" anchor="t" anchorCtr="0" compatLnSpc="1">
            <a:prstTxWarp prst="textNoShape">
              <a:avLst/>
            </a:prstTxWarp>
          </a:bodyPr>
          <a:lstStyle>
            <a:lvl1pPr>
              <a:defRPr smtClean="0">
                <a:solidFill>
                  <a:schemeClr val="bg1"/>
                </a:solidFill>
                <a:latin typeface="Times New Roman" panose="02020603050405020304" pitchFamily="18" charset="0"/>
                <a:cs typeface="Times New Roman" panose="02020603050405020304" pitchFamily="18" charset="0"/>
              </a:defRPr>
            </a:lvl1pPr>
          </a:lstStyle>
          <a:p>
            <a:pPr>
              <a:defRPr/>
            </a:pPr>
            <a:endParaRPr lang="en-US" altLang="en-US" dirty="0"/>
          </a:p>
        </p:txBody>
      </p:sp>
      <p:sp>
        <p:nvSpPr>
          <p:cNvPr id="6" name="Slide Number Placeholder 5"/>
          <p:cNvSpPr>
            <a:spLocks noGrp="1"/>
          </p:cNvSpPr>
          <p:nvPr>
            <p:ph type="sldNum" sz="quarter" idx="12"/>
          </p:nvPr>
        </p:nvSpPr>
        <p:spPr>
          <a:xfrm>
            <a:off x="7897813" y="6275388"/>
            <a:ext cx="990600" cy="365125"/>
          </a:xfrm>
          <a:prstGeom prst="rect">
            <a:avLst/>
          </a:prstGeom>
        </p:spPr>
        <p:txBody>
          <a:bodyPr vert="horz" wrap="square" lIns="91440" tIns="45720" rIns="91440" bIns="45720" numCol="1" anchor="t" anchorCtr="0" compatLnSpc="1">
            <a:prstTxWarp prst="textNoShape">
              <a:avLst/>
            </a:prstTxWarp>
          </a:bodyPr>
          <a:lstStyle>
            <a:lvl1pPr>
              <a:defRPr>
                <a:latin typeface="Times New Roman" panose="02020603050405020304" pitchFamily="18" charset="0"/>
              </a:defRPr>
            </a:lvl1pPr>
          </a:lstStyle>
          <a:p>
            <a:fld id="{656089CF-6833-491B-A7BF-CA92B91CE32C}" type="slidenum">
              <a:rPr lang="en-US" altLang="en-US" smtClean="0"/>
              <a:pPr/>
              <a:t>‹#›</a:t>
            </a:fld>
            <a:endParaRPr lang="en-US" altLang="en-US" dirty="0"/>
          </a:p>
        </p:txBody>
      </p:sp>
    </p:spTree>
    <p:extLst>
      <p:ext uri="{BB962C8B-B14F-4D97-AF65-F5344CB8AC3E}">
        <p14:creationId xmlns:p14="http://schemas.microsoft.com/office/powerpoint/2010/main" val="566881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9" y="3352802"/>
            <a:ext cx="8416925" cy="1470025"/>
          </a:xfrm>
        </p:spPr>
        <p:txBody>
          <a:bodyPr/>
          <a:lstStyle/>
          <a:p>
            <a:r>
              <a:rPr lang="en-US" smtClean="0"/>
              <a:t>Click to edit Master title style</a:t>
            </a:r>
            <a:endParaRPr/>
          </a:p>
        </p:txBody>
      </p:sp>
      <p:sp>
        <p:nvSpPr>
          <p:cNvPr id="3" name="Subtitle 2"/>
          <p:cNvSpPr>
            <a:spLocks noGrp="1"/>
          </p:cNvSpPr>
          <p:nvPr>
            <p:ph type="subTitle" idx="1"/>
          </p:nvPr>
        </p:nvSpPr>
        <p:spPr>
          <a:xfrm>
            <a:off x="363539" y="4771030"/>
            <a:ext cx="8416925" cy="972671"/>
          </a:xfrm>
        </p:spPr>
        <p:txBody>
          <a:bodyPr>
            <a:normAutofit/>
          </a:bodyPr>
          <a:lstStyle>
            <a:lvl1pPr marL="0" indent="0" algn="ctr">
              <a:spcBef>
                <a:spcPts val="300"/>
              </a:spcBef>
              <a:buNone/>
              <a:defRPr sz="1800">
                <a:solidFill>
                  <a:schemeClr val="tx1">
                    <a:tint val="75000"/>
                  </a:schemeClr>
                </a:solidFill>
              </a:defRPr>
            </a:lvl1pPr>
            <a:lvl2pPr marL="457159" indent="0" algn="ctr">
              <a:buNone/>
              <a:defRPr>
                <a:solidFill>
                  <a:schemeClr val="tx1">
                    <a:tint val="75000"/>
                  </a:schemeClr>
                </a:solidFill>
              </a:defRPr>
            </a:lvl2pPr>
            <a:lvl3pPr marL="914318" indent="0" algn="ctr">
              <a:buNone/>
              <a:defRPr>
                <a:solidFill>
                  <a:schemeClr val="tx1">
                    <a:tint val="75000"/>
                  </a:schemeClr>
                </a:solidFill>
              </a:defRPr>
            </a:lvl3pPr>
            <a:lvl4pPr marL="1371477" indent="0" algn="ctr">
              <a:buNone/>
              <a:defRPr>
                <a:solidFill>
                  <a:schemeClr val="tx1">
                    <a:tint val="75000"/>
                  </a:schemeClr>
                </a:solidFill>
              </a:defRPr>
            </a:lvl4pPr>
            <a:lvl5pPr marL="1828637" indent="0" algn="ctr">
              <a:buNone/>
              <a:defRPr>
                <a:solidFill>
                  <a:schemeClr val="tx1">
                    <a:tint val="75000"/>
                  </a:schemeClr>
                </a:solidFill>
              </a:defRPr>
            </a:lvl5pPr>
            <a:lvl6pPr marL="2285797" indent="0" algn="ctr">
              <a:buNone/>
              <a:defRPr>
                <a:solidFill>
                  <a:schemeClr val="tx1">
                    <a:tint val="75000"/>
                  </a:schemeClr>
                </a:solidFill>
              </a:defRPr>
            </a:lvl6pPr>
            <a:lvl7pPr marL="2742956" indent="0" algn="ctr">
              <a:buNone/>
              <a:defRPr>
                <a:solidFill>
                  <a:schemeClr val="tx1">
                    <a:tint val="75000"/>
                  </a:schemeClr>
                </a:solidFill>
              </a:defRPr>
            </a:lvl7pPr>
            <a:lvl8pPr marL="3200115" indent="0" algn="ctr">
              <a:buNone/>
              <a:defRPr>
                <a:solidFill>
                  <a:schemeClr val="tx1">
                    <a:tint val="75000"/>
                  </a:schemeClr>
                </a:solidFill>
              </a:defRPr>
            </a:lvl8pPr>
            <a:lvl9pPr marL="3657274" indent="0" algn="ctr">
              <a:buNone/>
              <a:defRPr>
                <a:solidFill>
                  <a:schemeClr val="tx1">
                    <a:tint val="75000"/>
                  </a:schemeClr>
                </a:solidFill>
              </a:defRPr>
            </a:lvl9pPr>
          </a:lstStyle>
          <a:p>
            <a:r>
              <a:rPr lang="en-US" smtClean="0"/>
              <a:t>Click to edit Master subtitle style</a:t>
            </a:r>
            <a:endParaRPr/>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buNone/>
              <a:defRPr sz="3200"/>
            </a:lvl1pPr>
            <a:lvl2pPr marL="457159" indent="0">
              <a:buNone/>
              <a:defRPr sz="2800"/>
            </a:lvl2pPr>
            <a:lvl3pPr marL="914318" indent="0">
              <a:buNone/>
              <a:defRPr sz="2400"/>
            </a:lvl3pPr>
            <a:lvl4pPr marL="1371477" indent="0">
              <a:buNone/>
              <a:defRPr sz="2000"/>
            </a:lvl4pPr>
            <a:lvl5pPr marL="1828637" indent="0">
              <a:buNone/>
              <a:defRPr sz="2000"/>
            </a:lvl5pPr>
            <a:lvl6pPr marL="2285797" indent="0">
              <a:buNone/>
              <a:defRPr sz="2000"/>
            </a:lvl6pPr>
            <a:lvl7pPr marL="2742956" indent="0">
              <a:buNone/>
              <a:defRPr sz="2000"/>
            </a:lvl7pPr>
            <a:lvl8pPr marL="3200115" indent="0">
              <a:buNone/>
              <a:defRPr sz="2000"/>
            </a:lvl8pPr>
            <a:lvl9pPr marL="3657274" indent="0">
              <a:buNone/>
              <a:defRPr sz="2000"/>
            </a:lvl9pPr>
          </a:lstStyle>
          <a:p>
            <a:pPr lvl="0"/>
            <a:r>
              <a:rPr lang="en-US" noProof="0" smtClean="0"/>
              <a:t>Click icon to add picture</a:t>
            </a:r>
            <a:endParaRPr noProof="0"/>
          </a:p>
        </p:txBody>
      </p:sp>
      <p:sp>
        <p:nvSpPr>
          <p:cNvPr id="5" name="Date Placeholder 3"/>
          <p:cNvSpPr>
            <a:spLocks noGrp="1"/>
          </p:cNvSpPr>
          <p:nvPr>
            <p:ph type="dt" sz="half" idx="14"/>
          </p:nvPr>
        </p:nvSpPr>
        <p:spPr>
          <a:xfrm>
            <a:off x="5629275" y="6275388"/>
            <a:ext cx="2133600" cy="365125"/>
          </a:xfrm>
          <a:prstGeom prst="rect">
            <a:avLst/>
          </a:prstGeom>
        </p:spPr>
        <p:txBody>
          <a:bodyPr vert="horz" wrap="square" lIns="91440" tIns="45720" rIns="91440" bIns="45720" numCol="1" anchor="t" anchorCtr="0" compatLnSpc="1">
            <a:prstTxWarp prst="textNoShape">
              <a:avLst/>
            </a:prstTxWarp>
          </a:bodyPr>
          <a:lstStyle>
            <a:lvl1pPr>
              <a:defRPr smtClean="0">
                <a:latin typeface="Times New Roman" panose="02020603050405020304" pitchFamily="18" charset="0"/>
                <a:cs typeface="Times New Roman" panose="02020603050405020304" pitchFamily="18" charset="0"/>
              </a:defRPr>
            </a:lvl1pPr>
          </a:lstStyle>
          <a:p>
            <a:pPr>
              <a:defRPr/>
            </a:pPr>
            <a:fld id="{B6578B64-4FDB-4D76-851E-B4E7F1DB98DD}" type="datetime1">
              <a:rPr lang="en-US" altLang="en-US" smtClean="0"/>
              <a:pPr>
                <a:defRPr/>
              </a:pPr>
              <a:t>6/12/2018</a:t>
            </a:fld>
            <a:endParaRPr lang="en-US" altLang="en-US" dirty="0"/>
          </a:p>
        </p:txBody>
      </p:sp>
      <p:sp>
        <p:nvSpPr>
          <p:cNvPr id="6" name="Footer Placeholder 4"/>
          <p:cNvSpPr>
            <a:spLocks noGrp="1"/>
          </p:cNvSpPr>
          <p:nvPr>
            <p:ph type="ftr" sz="quarter" idx="15"/>
          </p:nvPr>
        </p:nvSpPr>
        <p:spPr>
          <a:xfrm>
            <a:off x="265113" y="6275388"/>
            <a:ext cx="4840287" cy="365125"/>
          </a:xfrm>
          <a:prstGeom prst="rect">
            <a:avLst/>
          </a:prstGeom>
        </p:spPr>
        <p:txBody>
          <a:bodyPr vert="horz" wrap="square" lIns="91440" tIns="45720" rIns="91440" bIns="45720" numCol="1" anchor="t" anchorCtr="0" compatLnSpc="1">
            <a:prstTxWarp prst="textNoShape">
              <a:avLst/>
            </a:prstTxWarp>
          </a:bodyPr>
          <a:lstStyle>
            <a:lvl1pPr>
              <a:defRPr smtClean="0">
                <a:latin typeface="Times New Roman" panose="02020603050405020304" pitchFamily="18" charset="0"/>
                <a:cs typeface="Times New Roman" panose="02020603050405020304" pitchFamily="18" charset="0"/>
              </a:defRPr>
            </a:lvl1pPr>
          </a:lstStyle>
          <a:p>
            <a:pPr>
              <a:defRPr/>
            </a:pPr>
            <a:endParaRPr lang="en-US" altLang="en-US" dirty="0"/>
          </a:p>
        </p:txBody>
      </p:sp>
      <p:sp>
        <p:nvSpPr>
          <p:cNvPr id="7" name="Slide Number Placeholder 5"/>
          <p:cNvSpPr>
            <a:spLocks noGrp="1"/>
          </p:cNvSpPr>
          <p:nvPr>
            <p:ph type="sldNum" sz="quarter" idx="16"/>
          </p:nvPr>
        </p:nvSpPr>
        <p:spPr>
          <a:xfrm>
            <a:off x="7897813" y="6275388"/>
            <a:ext cx="990600" cy="365125"/>
          </a:xfrm>
          <a:prstGeom prst="rect">
            <a:avLst/>
          </a:prstGeom>
        </p:spPr>
        <p:txBody>
          <a:bodyPr vert="horz" wrap="square" lIns="91440" tIns="45720" rIns="91440" bIns="45720" numCol="1" anchor="t" anchorCtr="0" compatLnSpc="1">
            <a:prstTxWarp prst="textNoShape">
              <a:avLst/>
            </a:prstTxWarp>
          </a:bodyPr>
          <a:lstStyle>
            <a:lvl1pPr>
              <a:defRPr>
                <a:latin typeface="Times New Roman" panose="02020603050405020304" pitchFamily="18" charset="0"/>
              </a:defRPr>
            </a:lvl1pPr>
          </a:lstStyle>
          <a:p>
            <a:fld id="{47D17A42-6DE1-4973-BFCC-CCB53B4CBDEE}" type="slidenum">
              <a:rPr lang="en-US" altLang="en-US" smtClean="0"/>
              <a:pPr/>
              <a:t>‹#›</a:t>
            </a:fld>
            <a:endParaRPr lang="en-US" altLang="en-US" dirty="0"/>
          </a:p>
        </p:txBody>
      </p:sp>
    </p:spTree>
    <p:extLst>
      <p:ext uri="{BB962C8B-B14F-4D97-AF65-F5344CB8AC3E}">
        <p14:creationId xmlns:p14="http://schemas.microsoft.com/office/powerpoint/2010/main" val="267150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6" y="2403144"/>
            <a:ext cx="8056563" cy="1362075"/>
          </a:xfrm>
        </p:spPr>
        <p:txBody>
          <a:bodyPr/>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6" y="3736006"/>
            <a:ext cx="8056563" cy="1500187"/>
          </a:xfrm>
        </p:spPr>
        <p:txBody>
          <a:bodyPr>
            <a:normAutofit/>
          </a:bodyPr>
          <a:lstStyle>
            <a:lvl1pPr marL="0" indent="0" algn="ctr">
              <a:spcBef>
                <a:spcPts val="300"/>
              </a:spcBef>
              <a:buNone/>
              <a:defRPr sz="1800">
                <a:solidFill>
                  <a:schemeClr val="tx1">
                    <a:tint val="75000"/>
                  </a:schemeClr>
                </a:solidFill>
              </a:defRPr>
            </a:lvl1pPr>
            <a:lvl2pPr marL="457159" indent="0">
              <a:buNone/>
              <a:defRPr sz="1800">
                <a:solidFill>
                  <a:schemeClr val="tx1">
                    <a:tint val="75000"/>
                  </a:schemeClr>
                </a:solidFill>
              </a:defRPr>
            </a:lvl2pPr>
            <a:lvl3pPr marL="914318" indent="0">
              <a:buNone/>
              <a:defRPr sz="1600">
                <a:solidFill>
                  <a:schemeClr val="tx1">
                    <a:tint val="75000"/>
                  </a:schemeClr>
                </a:solidFill>
              </a:defRPr>
            </a:lvl3pPr>
            <a:lvl4pPr marL="1371477" indent="0">
              <a:buNone/>
              <a:defRPr sz="1400">
                <a:solidFill>
                  <a:schemeClr val="tx1">
                    <a:tint val="75000"/>
                  </a:schemeClr>
                </a:solidFill>
              </a:defRPr>
            </a:lvl4pPr>
            <a:lvl5pPr marL="1828637" indent="0">
              <a:buNone/>
              <a:defRPr sz="1400">
                <a:solidFill>
                  <a:schemeClr val="tx1">
                    <a:tint val="75000"/>
                  </a:schemeClr>
                </a:solidFill>
              </a:defRPr>
            </a:lvl5pPr>
            <a:lvl6pPr marL="2285797" indent="0">
              <a:buNone/>
              <a:defRPr sz="1400">
                <a:solidFill>
                  <a:schemeClr val="tx1">
                    <a:tint val="75000"/>
                  </a:schemeClr>
                </a:solidFill>
              </a:defRPr>
            </a:lvl6pPr>
            <a:lvl7pPr marL="2742956" indent="0">
              <a:buNone/>
              <a:defRPr sz="1400">
                <a:solidFill>
                  <a:schemeClr val="tx1">
                    <a:tint val="75000"/>
                  </a:schemeClr>
                </a:solidFill>
              </a:defRPr>
            </a:lvl7pPr>
            <a:lvl8pPr marL="3200115" indent="0">
              <a:buNone/>
              <a:defRPr sz="1400">
                <a:solidFill>
                  <a:schemeClr val="tx1">
                    <a:tint val="75000"/>
                  </a:schemeClr>
                </a:solidFill>
              </a:defRPr>
            </a:lvl8pPr>
            <a:lvl9pPr marL="3657274"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629275" y="6275388"/>
            <a:ext cx="2133600" cy="365125"/>
          </a:xfrm>
          <a:prstGeom prst="rect">
            <a:avLst/>
          </a:prstGeom>
        </p:spPr>
        <p:txBody>
          <a:bodyPr vert="horz" wrap="square" lIns="91440" tIns="45720" rIns="91440" bIns="45720" numCol="1" anchor="t" anchorCtr="0" compatLnSpc="1">
            <a:prstTxWarp prst="textNoShape">
              <a:avLst/>
            </a:prstTxWarp>
          </a:bodyPr>
          <a:lstStyle>
            <a:lvl1pPr>
              <a:defRPr smtClean="0">
                <a:latin typeface="Times New Roman" panose="02020603050405020304" pitchFamily="18" charset="0"/>
                <a:cs typeface="Times New Roman" panose="02020603050405020304" pitchFamily="18" charset="0"/>
              </a:defRPr>
            </a:lvl1pPr>
          </a:lstStyle>
          <a:p>
            <a:pPr>
              <a:defRPr/>
            </a:pPr>
            <a:fld id="{62EA2B8E-2DD5-492E-9947-385C62988985}" type="datetime1">
              <a:rPr lang="en-US" altLang="en-US" smtClean="0"/>
              <a:pPr>
                <a:defRPr/>
              </a:pPr>
              <a:t>6/12/2018</a:t>
            </a:fld>
            <a:endParaRPr lang="en-US" altLang="en-US" dirty="0"/>
          </a:p>
        </p:txBody>
      </p:sp>
      <p:sp>
        <p:nvSpPr>
          <p:cNvPr id="5" name="Footer Placeholder 4"/>
          <p:cNvSpPr>
            <a:spLocks noGrp="1"/>
          </p:cNvSpPr>
          <p:nvPr>
            <p:ph type="ftr" sz="quarter" idx="11"/>
          </p:nvPr>
        </p:nvSpPr>
        <p:spPr>
          <a:xfrm>
            <a:off x="265113" y="6275388"/>
            <a:ext cx="4840287" cy="365125"/>
          </a:xfrm>
          <a:prstGeom prst="rect">
            <a:avLst/>
          </a:prstGeom>
        </p:spPr>
        <p:txBody>
          <a:bodyPr vert="horz" wrap="square" lIns="91440" tIns="45720" rIns="91440" bIns="45720" numCol="1" anchor="t" anchorCtr="0" compatLnSpc="1">
            <a:prstTxWarp prst="textNoShape">
              <a:avLst/>
            </a:prstTxWarp>
          </a:bodyPr>
          <a:lstStyle>
            <a:lvl1pPr>
              <a:defRPr smtClean="0">
                <a:solidFill>
                  <a:schemeClr val="bg1"/>
                </a:solidFill>
                <a:latin typeface="Times New Roman" panose="02020603050405020304" pitchFamily="18" charset="0"/>
                <a:cs typeface="Times New Roman" panose="02020603050405020304" pitchFamily="18" charset="0"/>
              </a:defRPr>
            </a:lvl1pPr>
          </a:lstStyle>
          <a:p>
            <a:pPr>
              <a:defRPr/>
            </a:pPr>
            <a:endParaRPr lang="en-US" altLang="en-US" dirty="0"/>
          </a:p>
        </p:txBody>
      </p:sp>
      <p:sp>
        <p:nvSpPr>
          <p:cNvPr id="6" name="Slide Number Placeholder 5"/>
          <p:cNvSpPr>
            <a:spLocks noGrp="1"/>
          </p:cNvSpPr>
          <p:nvPr>
            <p:ph type="sldNum" sz="quarter" idx="12"/>
          </p:nvPr>
        </p:nvSpPr>
        <p:spPr>
          <a:xfrm>
            <a:off x="7897813" y="6275388"/>
            <a:ext cx="990600" cy="365125"/>
          </a:xfrm>
          <a:prstGeom prst="rect">
            <a:avLst/>
          </a:prstGeom>
        </p:spPr>
        <p:txBody>
          <a:bodyPr vert="horz" wrap="square" lIns="91440" tIns="45720" rIns="91440" bIns="45720" numCol="1" anchor="t" anchorCtr="0" compatLnSpc="1">
            <a:prstTxWarp prst="textNoShape">
              <a:avLst/>
            </a:prstTxWarp>
          </a:bodyPr>
          <a:lstStyle>
            <a:lvl1pPr>
              <a:defRPr>
                <a:latin typeface="Times New Roman" panose="02020603050405020304" pitchFamily="18" charset="0"/>
              </a:defRPr>
            </a:lvl1pPr>
          </a:lstStyle>
          <a:p>
            <a:fld id="{03F9E20C-56E2-45C3-8C83-781AA91A1127}" type="slidenum">
              <a:rPr lang="en-US" altLang="en-US" smtClean="0"/>
              <a:pPr/>
              <a:t>‹#›</a:t>
            </a:fld>
            <a:endParaRPr lang="en-US" altLang="en-US" dirty="0"/>
          </a:p>
        </p:txBody>
      </p:sp>
    </p:spTree>
    <p:extLst>
      <p:ext uri="{BB962C8B-B14F-4D97-AF65-F5344CB8AC3E}">
        <p14:creationId xmlns:p14="http://schemas.microsoft.com/office/powerpoint/2010/main" val="1041092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a:xfrm>
            <a:off x="5629275" y="6275388"/>
            <a:ext cx="2133600" cy="365125"/>
          </a:xfrm>
          <a:prstGeom prst="rect">
            <a:avLst/>
          </a:prstGeom>
        </p:spPr>
        <p:txBody>
          <a:bodyPr vert="horz" wrap="square" lIns="91440" tIns="45720" rIns="91440" bIns="45720" numCol="1" anchor="t" anchorCtr="0" compatLnSpc="1">
            <a:prstTxWarp prst="textNoShape">
              <a:avLst/>
            </a:prstTxWarp>
          </a:bodyPr>
          <a:lstStyle>
            <a:lvl1pPr>
              <a:defRPr smtClean="0">
                <a:latin typeface="Times New Roman" panose="02020603050405020304" pitchFamily="18" charset="0"/>
                <a:cs typeface="Times New Roman" panose="02020603050405020304" pitchFamily="18" charset="0"/>
              </a:defRPr>
            </a:lvl1pPr>
          </a:lstStyle>
          <a:p>
            <a:pPr>
              <a:defRPr/>
            </a:pPr>
            <a:fld id="{5D3B30EB-B806-42AA-83D4-1A5D5779A5FC}" type="datetime1">
              <a:rPr lang="es-ES" altLang="en-US" smtClean="0"/>
              <a:pPr>
                <a:defRPr/>
              </a:pPr>
              <a:t>12/06/2018</a:t>
            </a:fld>
            <a:endParaRPr lang="en-US" altLang="en-US" dirty="0"/>
          </a:p>
        </p:txBody>
      </p:sp>
      <p:sp>
        <p:nvSpPr>
          <p:cNvPr id="6" name="Footer Placeholder 5"/>
          <p:cNvSpPr>
            <a:spLocks noGrp="1"/>
          </p:cNvSpPr>
          <p:nvPr>
            <p:ph type="ftr" sz="quarter" idx="11"/>
          </p:nvPr>
        </p:nvSpPr>
        <p:spPr>
          <a:xfrm>
            <a:off x="265113" y="6275388"/>
            <a:ext cx="4840287" cy="365125"/>
          </a:xfrm>
          <a:prstGeom prst="rect">
            <a:avLst/>
          </a:prstGeom>
        </p:spPr>
        <p:txBody>
          <a:bodyPr vert="horz" wrap="square" lIns="91440" tIns="45720" rIns="91440" bIns="45720" numCol="1" anchor="t" anchorCtr="0" compatLnSpc="1">
            <a:prstTxWarp prst="textNoShape">
              <a:avLst/>
            </a:prstTxWarp>
          </a:bodyPr>
          <a:lstStyle>
            <a:lvl1pPr>
              <a:defRPr smtClean="0">
                <a:solidFill>
                  <a:schemeClr val="bg1"/>
                </a:solidFill>
                <a:latin typeface="Times New Roman" panose="02020603050405020304" pitchFamily="18" charset="0"/>
                <a:cs typeface="Times New Roman" panose="02020603050405020304" pitchFamily="18" charset="0"/>
              </a:defRPr>
            </a:lvl1pPr>
          </a:lstStyle>
          <a:p>
            <a:pPr>
              <a:defRPr/>
            </a:pPr>
            <a:endParaRPr lang="en-US" altLang="en-US" dirty="0"/>
          </a:p>
        </p:txBody>
      </p:sp>
      <p:sp>
        <p:nvSpPr>
          <p:cNvPr id="7" name="Slide Number Placeholder 6"/>
          <p:cNvSpPr>
            <a:spLocks noGrp="1"/>
          </p:cNvSpPr>
          <p:nvPr>
            <p:ph type="sldNum" sz="quarter" idx="12"/>
          </p:nvPr>
        </p:nvSpPr>
        <p:spPr>
          <a:xfrm>
            <a:off x="7897813" y="6275388"/>
            <a:ext cx="990600" cy="365125"/>
          </a:xfrm>
          <a:prstGeom prst="rect">
            <a:avLst/>
          </a:prstGeom>
        </p:spPr>
        <p:txBody>
          <a:bodyPr vert="horz" wrap="square" lIns="91440" tIns="45720" rIns="91440" bIns="45720" numCol="1" anchor="t" anchorCtr="0" compatLnSpc="1">
            <a:prstTxWarp prst="textNoShape">
              <a:avLst/>
            </a:prstTxWarp>
          </a:bodyPr>
          <a:lstStyle>
            <a:lvl1pPr>
              <a:defRPr>
                <a:latin typeface="Times New Roman" panose="02020603050405020304" pitchFamily="18" charset="0"/>
              </a:defRPr>
            </a:lvl1pPr>
          </a:lstStyle>
          <a:p>
            <a:fld id="{6275FEA7-FCEA-4983-9009-4217560BF043}" type="slidenum">
              <a:rPr lang="en-US" altLang="en-US" smtClean="0"/>
              <a:pPr/>
              <a:t>‹#›</a:t>
            </a:fld>
            <a:endParaRPr lang="en-US" altLang="en-US" dirty="0"/>
          </a:p>
        </p:txBody>
      </p:sp>
    </p:spTree>
    <p:extLst>
      <p:ext uri="{BB962C8B-B14F-4D97-AF65-F5344CB8AC3E}">
        <p14:creationId xmlns:p14="http://schemas.microsoft.com/office/powerpoint/2010/main" val="2121015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159" indent="0">
              <a:buNone/>
              <a:defRPr sz="2000" b="1"/>
            </a:lvl2pPr>
            <a:lvl3pPr marL="914318" indent="0">
              <a:buNone/>
              <a:defRPr sz="1800" b="1"/>
            </a:lvl3pPr>
            <a:lvl4pPr marL="1371477" indent="0">
              <a:buNone/>
              <a:defRPr sz="1600" b="1"/>
            </a:lvl4pPr>
            <a:lvl5pPr marL="1828637" indent="0">
              <a:buNone/>
              <a:defRPr sz="1600" b="1"/>
            </a:lvl5pPr>
            <a:lvl6pPr marL="2285797" indent="0">
              <a:buNone/>
              <a:defRPr sz="1600" b="1"/>
            </a:lvl6pPr>
            <a:lvl7pPr marL="2742956" indent="0">
              <a:buNone/>
              <a:defRPr sz="1600" b="1"/>
            </a:lvl7pPr>
            <a:lvl8pPr marL="3200115" indent="0">
              <a:buNone/>
              <a:defRPr sz="1600" b="1"/>
            </a:lvl8pPr>
            <a:lvl9pPr marL="365727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6"/>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159" indent="0">
              <a:buNone/>
              <a:defRPr sz="2000" b="1"/>
            </a:lvl2pPr>
            <a:lvl3pPr marL="914318" indent="0">
              <a:buNone/>
              <a:defRPr sz="1800" b="1"/>
            </a:lvl3pPr>
            <a:lvl4pPr marL="1371477" indent="0">
              <a:buNone/>
              <a:defRPr sz="1600" b="1"/>
            </a:lvl4pPr>
            <a:lvl5pPr marL="1828637" indent="0">
              <a:buNone/>
              <a:defRPr sz="1600" b="1"/>
            </a:lvl5pPr>
            <a:lvl6pPr marL="2285797" indent="0">
              <a:buNone/>
              <a:defRPr sz="1600" b="1"/>
            </a:lvl6pPr>
            <a:lvl7pPr marL="2742956" indent="0">
              <a:buNone/>
              <a:defRPr sz="1600" b="1"/>
            </a:lvl7pPr>
            <a:lvl8pPr marL="3200115" indent="0">
              <a:buNone/>
              <a:defRPr sz="1600" b="1"/>
            </a:lvl8pPr>
            <a:lvl9pPr marL="365727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6"/>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a:xfrm>
            <a:off x="5629275" y="6275388"/>
            <a:ext cx="2133600" cy="365125"/>
          </a:xfrm>
          <a:prstGeom prst="rect">
            <a:avLst/>
          </a:prstGeom>
        </p:spPr>
        <p:txBody>
          <a:bodyPr vert="horz" wrap="square" lIns="91440" tIns="45720" rIns="91440" bIns="45720" numCol="1" anchor="t" anchorCtr="0" compatLnSpc="1">
            <a:prstTxWarp prst="textNoShape">
              <a:avLst/>
            </a:prstTxWarp>
          </a:bodyPr>
          <a:lstStyle>
            <a:lvl1pPr>
              <a:defRPr smtClean="0">
                <a:latin typeface="Times New Roman" panose="02020603050405020304" pitchFamily="18" charset="0"/>
                <a:cs typeface="Times New Roman" panose="02020603050405020304" pitchFamily="18" charset="0"/>
              </a:defRPr>
            </a:lvl1pPr>
          </a:lstStyle>
          <a:p>
            <a:pPr>
              <a:defRPr/>
            </a:pPr>
            <a:fld id="{F8E331B7-79D1-4F8D-9019-5ADEB5A9B212}" type="datetime1">
              <a:rPr lang="es-ES" altLang="en-US" smtClean="0"/>
              <a:pPr>
                <a:defRPr/>
              </a:pPr>
              <a:t>12/06/2018</a:t>
            </a:fld>
            <a:endParaRPr lang="en-US" altLang="en-US" dirty="0"/>
          </a:p>
        </p:txBody>
      </p:sp>
      <p:sp>
        <p:nvSpPr>
          <p:cNvPr id="8" name="Footer Placeholder 7"/>
          <p:cNvSpPr>
            <a:spLocks noGrp="1"/>
          </p:cNvSpPr>
          <p:nvPr>
            <p:ph type="ftr" sz="quarter" idx="11"/>
          </p:nvPr>
        </p:nvSpPr>
        <p:spPr>
          <a:xfrm>
            <a:off x="265113" y="6275388"/>
            <a:ext cx="4840287" cy="365125"/>
          </a:xfrm>
          <a:prstGeom prst="rect">
            <a:avLst/>
          </a:prstGeom>
        </p:spPr>
        <p:txBody>
          <a:bodyPr vert="horz" wrap="square" lIns="91440" tIns="45720" rIns="91440" bIns="45720" numCol="1" anchor="t" anchorCtr="0" compatLnSpc="1">
            <a:prstTxWarp prst="textNoShape">
              <a:avLst/>
            </a:prstTxWarp>
          </a:bodyPr>
          <a:lstStyle>
            <a:lvl1pPr>
              <a:defRPr smtClean="0">
                <a:solidFill>
                  <a:schemeClr val="bg1"/>
                </a:solidFill>
                <a:latin typeface="Times New Roman" panose="02020603050405020304" pitchFamily="18" charset="0"/>
                <a:cs typeface="Times New Roman" panose="02020603050405020304" pitchFamily="18" charset="0"/>
              </a:defRPr>
            </a:lvl1pPr>
          </a:lstStyle>
          <a:p>
            <a:pPr>
              <a:defRPr/>
            </a:pPr>
            <a:endParaRPr lang="en-US" altLang="en-US" dirty="0"/>
          </a:p>
        </p:txBody>
      </p:sp>
      <p:sp>
        <p:nvSpPr>
          <p:cNvPr id="9" name="Slide Number Placeholder 8"/>
          <p:cNvSpPr>
            <a:spLocks noGrp="1"/>
          </p:cNvSpPr>
          <p:nvPr>
            <p:ph type="sldNum" sz="quarter" idx="12"/>
          </p:nvPr>
        </p:nvSpPr>
        <p:spPr>
          <a:xfrm>
            <a:off x="7897813" y="6275388"/>
            <a:ext cx="990600" cy="365125"/>
          </a:xfrm>
          <a:prstGeom prst="rect">
            <a:avLst/>
          </a:prstGeom>
        </p:spPr>
        <p:txBody>
          <a:bodyPr vert="horz" wrap="square" lIns="91440" tIns="45720" rIns="91440" bIns="45720" numCol="1" anchor="t" anchorCtr="0" compatLnSpc="1">
            <a:prstTxWarp prst="textNoShape">
              <a:avLst/>
            </a:prstTxWarp>
          </a:bodyPr>
          <a:lstStyle>
            <a:lvl1pPr>
              <a:defRPr>
                <a:latin typeface="Times New Roman" panose="02020603050405020304" pitchFamily="18" charset="0"/>
              </a:defRPr>
            </a:lvl1pPr>
          </a:lstStyle>
          <a:p>
            <a:fld id="{9C660239-D73E-47CA-9917-F8CE8D65B3AB}" type="slidenum">
              <a:rPr lang="en-US" altLang="en-US" smtClean="0"/>
              <a:pPr/>
              <a:t>‹#›</a:t>
            </a:fld>
            <a:endParaRPr lang="en-US" altLang="en-US" dirty="0"/>
          </a:p>
        </p:txBody>
      </p:sp>
    </p:spTree>
    <p:extLst>
      <p:ext uri="{BB962C8B-B14F-4D97-AF65-F5344CB8AC3E}">
        <p14:creationId xmlns:p14="http://schemas.microsoft.com/office/powerpoint/2010/main" val="2565948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a:xfrm>
            <a:off x="5629275" y="6275388"/>
            <a:ext cx="2133600" cy="365125"/>
          </a:xfrm>
          <a:prstGeom prst="rect">
            <a:avLst/>
          </a:prstGeom>
        </p:spPr>
        <p:txBody>
          <a:bodyPr vert="horz" wrap="square" lIns="91440" tIns="45720" rIns="91440" bIns="45720" numCol="1" anchor="t" anchorCtr="0" compatLnSpc="1">
            <a:prstTxWarp prst="textNoShape">
              <a:avLst/>
            </a:prstTxWarp>
          </a:bodyPr>
          <a:lstStyle>
            <a:lvl1pPr>
              <a:defRPr smtClean="0">
                <a:latin typeface="Times New Roman" panose="02020603050405020304" pitchFamily="18" charset="0"/>
                <a:cs typeface="Times New Roman" panose="02020603050405020304" pitchFamily="18" charset="0"/>
              </a:defRPr>
            </a:lvl1pPr>
          </a:lstStyle>
          <a:p>
            <a:pPr>
              <a:defRPr/>
            </a:pPr>
            <a:fld id="{CFEBAE40-338E-46BC-94EE-A9B5DA272C22}" type="datetime1">
              <a:rPr lang="es-ES" altLang="en-US" smtClean="0"/>
              <a:pPr>
                <a:defRPr/>
              </a:pPr>
              <a:t>12/06/2018</a:t>
            </a:fld>
            <a:endParaRPr lang="en-US" altLang="en-US" dirty="0"/>
          </a:p>
        </p:txBody>
      </p:sp>
      <p:sp>
        <p:nvSpPr>
          <p:cNvPr id="4" name="Footer Placeholder 3"/>
          <p:cNvSpPr>
            <a:spLocks noGrp="1"/>
          </p:cNvSpPr>
          <p:nvPr>
            <p:ph type="ftr" sz="quarter" idx="11"/>
          </p:nvPr>
        </p:nvSpPr>
        <p:spPr>
          <a:xfrm>
            <a:off x="265113" y="6275388"/>
            <a:ext cx="4840287" cy="365125"/>
          </a:xfrm>
          <a:prstGeom prst="rect">
            <a:avLst/>
          </a:prstGeom>
        </p:spPr>
        <p:txBody>
          <a:bodyPr vert="horz" wrap="square" lIns="91440" tIns="45720" rIns="91440" bIns="45720" numCol="1" anchor="t" anchorCtr="0" compatLnSpc="1">
            <a:prstTxWarp prst="textNoShape">
              <a:avLst/>
            </a:prstTxWarp>
          </a:bodyPr>
          <a:lstStyle>
            <a:lvl1pPr>
              <a:defRPr smtClean="0">
                <a:solidFill>
                  <a:schemeClr val="bg1"/>
                </a:solidFill>
                <a:latin typeface="Times New Roman" panose="02020603050405020304" pitchFamily="18" charset="0"/>
                <a:cs typeface="Times New Roman" panose="02020603050405020304" pitchFamily="18" charset="0"/>
              </a:defRPr>
            </a:lvl1pPr>
          </a:lstStyle>
          <a:p>
            <a:pPr>
              <a:defRPr/>
            </a:pPr>
            <a:endParaRPr lang="en-US" altLang="en-US" dirty="0"/>
          </a:p>
        </p:txBody>
      </p:sp>
      <p:sp>
        <p:nvSpPr>
          <p:cNvPr id="5" name="Slide Number Placeholder 4"/>
          <p:cNvSpPr>
            <a:spLocks noGrp="1"/>
          </p:cNvSpPr>
          <p:nvPr>
            <p:ph type="sldNum" sz="quarter" idx="12"/>
          </p:nvPr>
        </p:nvSpPr>
        <p:spPr>
          <a:xfrm>
            <a:off x="7897813" y="6275388"/>
            <a:ext cx="990600" cy="365125"/>
          </a:xfrm>
          <a:prstGeom prst="rect">
            <a:avLst/>
          </a:prstGeom>
        </p:spPr>
        <p:txBody>
          <a:bodyPr vert="horz" wrap="square" lIns="91440" tIns="45720" rIns="91440" bIns="45720" numCol="1" anchor="t" anchorCtr="0" compatLnSpc="1">
            <a:prstTxWarp prst="textNoShape">
              <a:avLst/>
            </a:prstTxWarp>
          </a:bodyPr>
          <a:lstStyle>
            <a:lvl1pPr>
              <a:defRPr>
                <a:latin typeface="Times New Roman" panose="02020603050405020304" pitchFamily="18" charset="0"/>
              </a:defRPr>
            </a:lvl1pPr>
          </a:lstStyle>
          <a:p>
            <a:fld id="{FDF606B4-6901-4444-B59A-382CD57F41DD}" type="slidenum">
              <a:rPr lang="en-US" altLang="en-US" smtClean="0"/>
              <a:pPr/>
              <a:t>‹#›</a:t>
            </a:fld>
            <a:endParaRPr lang="en-US" altLang="en-US" dirty="0"/>
          </a:p>
        </p:txBody>
      </p:sp>
    </p:spTree>
    <p:extLst>
      <p:ext uri="{BB962C8B-B14F-4D97-AF65-F5344CB8AC3E}">
        <p14:creationId xmlns:p14="http://schemas.microsoft.com/office/powerpoint/2010/main" val="2807575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629275" y="6275388"/>
            <a:ext cx="2133600" cy="365125"/>
          </a:xfrm>
          <a:prstGeom prst="rect">
            <a:avLst/>
          </a:prstGeom>
        </p:spPr>
        <p:txBody>
          <a:bodyPr vert="horz" wrap="square" lIns="91440" tIns="45720" rIns="91440" bIns="45720" numCol="1" anchor="t" anchorCtr="0" compatLnSpc="1">
            <a:prstTxWarp prst="textNoShape">
              <a:avLst/>
            </a:prstTxWarp>
          </a:bodyPr>
          <a:lstStyle>
            <a:lvl1pPr>
              <a:defRPr smtClean="0">
                <a:latin typeface="Times New Roman" panose="02020603050405020304" pitchFamily="18" charset="0"/>
                <a:cs typeface="Times New Roman" panose="02020603050405020304" pitchFamily="18" charset="0"/>
              </a:defRPr>
            </a:lvl1pPr>
          </a:lstStyle>
          <a:p>
            <a:pPr>
              <a:defRPr/>
            </a:pPr>
            <a:fld id="{41FDBDB8-3105-469A-B4C8-979660A92481}" type="datetime1">
              <a:rPr lang="es-ES" altLang="en-US" smtClean="0"/>
              <a:pPr>
                <a:defRPr/>
              </a:pPr>
              <a:t>12/06/2018</a:t>
            </a:fld>
            <a:endParaRPr lang="en-US" altLang="en-US" dirty="0"/>
          </a:p>
        </p:txBody>
      </p:sp>
      <p:sp>
        <p:nvSpPr>
          <p:cNvPr id="3" name="Footer Placeholder 2"/>
          <p:cNvSpPr>
            <a:spLocks noGrp="1"/>
          </p:cNvSpPr>
          <p:nvPr>
            <p:ph type="ftr" sz="quarter" idx="11"/>
          </p:nvPr>
        </p:nvSpPr>
        <p:spPr>
          <a:xfrm>
            <a:off x="265113" y="6275388"/>
            <a:ext cx="4840287" cy="365125"/>
          </a:xfrm>
          <a:prstGeom prst="rect">
            <a:avLst/>
          </a:prstGeom>
        </p:spPr>
        <p:txBody>
          <a:bodyPr vert="horz" wrap="square" lIns="91440" tIns="45720" rIns="91440" bIns="45720" numCol="1" anchor="t" anchorCtr="0" compatLnSpc="1">
            <a:prstTxWarp prst="textNoShape">
              <a:avLst/>
            </a:prstTxWarp>
          </a:bodyPr>
          <a:lstStyle>
            <a:lvl1pPr>
              <a:defRPr smtClean="0">
                <a:solidFill>
                  <a:schemeClr val="bg1"/>
                </a:solidFill>
                <a:latin typeface="Times New Roman" panose="02020603050405020304" pitchFamily="18" charset="0"/>
                <a:cs typeface="Times New Roman" panose="02020603050405020304" pitchFamily="18" charset="0"/>
              </a:defRPr>
            </a:lvl1pPr>
          </a:lstStyle>
          <a:p>
            <a:pPr>
              <a:defRPr/>
            </a:pPr>
            <a:endParaRPr lang="en-US" altLang="en-US" dirty="0"/>
          </a:p>
        </p:txBody>
      </p:sp>
      <p:sp>
        <p:nvSpPr>
          <p:cNvPr id="4" name="Slide Number Placeholder 3"/>
          <p:cNvSpPr>
            <a:spLocks noGrp="1"/>
          </p:cNvSpPr>
          <p:nvPr>
            <p:ph type="sldNum" sz="quarter" idx="12"/>
          </p:nvPr>
        </p:nvSpPr>
        <p:spPr>
          <a:xfrm>
            <a:off x="7897813" y="6275388"/>
            <a:ext cx="990600" cy="365125"/>
          </a:xfrm>
          <a:prstGeom prst="rect">
            <a:avLst/>
          </a:prstGeom>
        </p:spPr>
        <p:txBody>
          <a:bodyPr vert="horz" wrap="square" lIns="91440" tIns="45720" rIns="91440" bIns="45720" numCol="1" anchor="t" anchorCtr="0" compatLnSpc="1">
            <a:prstTxWarp prst="textNoShape">
              <a:avLst/>
            </a:prstTxWarp>
          </a:bodyPr>
          <a:lstStyle>
            <a:lvl1pPr>
              <a:defRPr>
                <a:latin typeface="Times New Roman" panose="02020603050405020304" pitchFamily="18" charset="0"/>
              </a:defRPr>
            </a:lvl1pPr>
          </a:lstStyle>
          <a:p>
            <a:fld id="{6E1B4019-177C-45B1-AC4D-A164F5124E1B}" type="slidenum">
              <a:rPr lang="en-US" altLang="en-US" smtClean="0"/>
              <a:pPr/>
              <a:t>‹#›</a:t>
            </a:fld>
            <a:endParaRPr lang="en-US" altLang="en-US" dirty="0"/>
          </a:p>
        </p:txBody>
      </p:sp>
    </p:spTree>
    <p:extLst>
      <p:ext uri="{BB962C8B-B14F-4D97-AF65-F5344CB8AC3E}">
        <p14:creationId xmlns:p14="http://schemas.microsoft.com/office/powerpoint/2010/main" val="4248607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buNone/>
              <a:defRPr sz="1800"/>
            </a:lvl1pPr>
            <a:lvl2pPr marL="457159" indent="0">
              <a:buNone/>
              <a:defRPr sz="1200"/>
            </a:lvl2pPr>
            <a:lvl3pPr marL="914318" indent="0">
              <a:buNone/>
              <a:defRPr sz="1000"/>
            </a:lvl3pPr>
            <a:lvl4pPr marL="1371477" indent="0">
              <a:buNone/>
              <a:defRPr sz="900"/>
            </a:lvl4pPr>
            <a:lvl5pPr marL="1828637" indent="0">
              <a:buNone/>
              <a:defRPr sz="900"/>
            </a:lvl5pPr>
            <a:lvl6pPr marL="2285797" indent="0">
              <a:buNone/>
              <a:defRPr sz="900"/>
            </a:lvl6pPr>
            <a:lvl7pPr marL="2742956" indent="0">
              <a:buNone/>
              <a:defRPr sz="900"/>
            </a:lvl7pPr>
            <a:lvl8pPr marL="3200115" indent="0">
              <a:buNone/>
              <a:defRPr sz="900"/>
            </a:lvl8pPr>
            <a:lvl9pPr marL="3657274"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629275" y="6275388"/>
            <a:ext cx="2133600" cy="365125"/>
          </a:xfrm>
          <a:prstGeom prst="rect">
            <a:avLst/>
          </a:prstGeom>
        </p:spPr>
        <p:txBody>
          <a:bodyPr vert="horz" wrap="square" lIns="91440" tIns="45720" rIns="91440" bIns="45720" numCol="1" anchor="t" anchorCtr="0" compatLnSpc="1">
            <a:prstTxWarp prst="textNoShape">
              <a:avLst/>
            </a:prstTxWarp>
          </a:bodyPr>
          <a:lstStyle>
            <a:lvl1pPr>
              <a:defRPr smtClean="0">
                <a:latin typeface="Times New Roman" panose="02020603050405020304" pitchFamily="18" charset="0"/>
                <a:cs typeface="Times New Roman" panose="02020603050405020304" pitchFamily="18" charset="0"/>
              </a:defRPr>
            </a:lvl1pPr>
          </a:lstStyle>
          <a:p>
            <a:pPr>
              <a:defRPr/>
            </a:pPr>
            <a:fld id="{302B264A-576D-4565-8AFC-2D7346ED964C}" type="datetime1">
              <a:rPr lang="es-ES" altLang="en-US" smtClean="0"/>
              <a:pPr>
                <a:defRPr/>
              </a:pPr>
              <a:t>12/06/2018</a:t>
            </a:fld>
            <a:endParaRPr lang="en-US" altLang="en-US" dirty="0"/>
          </a:p>
        </p:txBody>
      </p:sp>
      <p:sp>
        <p:nvSpPr>
          <p:cNvPr id="6" name="Footer Placeholder 5"/>
          <p:cNvSpPr>
            <a:spLocks noGrp="1"/>
          </p:cNvSpPr>
          <p:nvPr>
            <p:ph type="ftr" sz="quarter" idx="11"/>
          </p:nvPr>
        </p:nvSpPr>
        <p:spPr>
          <a:xfrm>
            <a:off x="265113" y="6275388"/>
            <a:ext cx="4840287" cy="365125"/>
          </a:xfrm>
          <a:prstGeom prst="rect">
            <a:avLst/>
          </a:prstGeom>
        </p:spPr>
        <p:txBody>
          <a:bodyPr vert="horz" wrap="square" lIns="91440" tIns="45720" rIns="91440" bIns="45720" numCol="1" anchor="t" anchorCtr="0" compatLnSpc="1">
            <a:prstTxWarp prst="textNoShape">
              <a:avLst/>
            </a:prstTxWarp>
          </a:bodyPr>
          <a:lstStyle>
            <a:lvl1pPr>
              <a:defRPr smtClean="0">
                <a:solidFill>
                  <a:schemeClr val="bg1"/>
                </a:solidFill>
                <a:latin typeface="Times New Roman" panose="02020603050405020304" pitchFamily="18" charset="0"/>
                <a:cs typeface="Times New Roman" panose="02020603050405020304" pitchFamily="18" charset="0"/>
              </a:defRPr>
            </a:lvl1pPr>
          </a:lstStyle>
          <a:p>
            <a:pPr>
              <a:defRPr/>
            </a:pPr>
            <a:endParaRPr lang="en-US" altLang="en-US" dirty="0"/>
          </a:p>
        </p:txBody>
      </p:sp>
      <p:sp>
        <p:nvSpPr>
          <p:cNvPr id="7" name="Slide Number Placeholder 6"/>
          <p:cNvSpPr>
            <a:spLocks noGrp="1"/>
          </p:cNvSpPr>
          <p:nvPr>
            <p:ph type="sldNum" sz="quarter" idx="12"/>
          </p:nvPr>
        </p:nvSpPr>
        <p:spPr>
          <a:xfrm>
            <a:off x="7897813" y="6275388"/>
            <a:ext cx="990600" cy="365125"/>
          </a:xfrm>
          <a:prstGeom prst="rect">
            <a:avLst/>
          </a:prstGeom>
        </p:spPr>
        <p:txBody>
          <a:bodyPr vert="horz" wrap="square" lIns="91440" tIns="45720" rIns="91440" bIns="45720" numCol="1" anchor="t" anchorCtr="0" compatLnSpc="1">
            <a:prstTxWarp prst="textNoShape">
              <a:avLst/>
            </a:prstTxWarp>
          </a:bodyPr>
          <a:lstStyle>
            <a:lvl1pPr>
              <a:defRPr>
                <a:latin typeface="Times New Roman" panose="02020603050405020304" pitchFamily="18" charset="0"/>
              </a:defRPr>
            </a:lvl1pPr>
          </a:lstStyle>
          <a:p>
            <a:fld id="{C168707B-5B54-46F9-8AD7-0C3FD4352E26}" type="slidenum">
              <a:rPr lang="en-US" altLang="en-US" smtClean="0"/>
              <a:pPr/>
              <a:t>‹#›</a:t>
            </a:fld>
            <a:endParaRPr lang="en-US" altLang="en-US" dirty="0"/>
          </a:p>
        </p:txBody>
      </p:sp>
    </p:spTree>
    <p:extLst>
      <p:ext uri="{BB962C8B-B14F-4D97-AF65-F5344CB8AC3E}">
        <p14:creationId xmlns:p14="http://schemas.microsoft.com/office/powerpoint/2010/main" val="620684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9275" y="107950"/>
            <a:ext cx="8042275"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6" rIns="91432" bIns="45716" numCol="1" anchor="b"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549275" y="1600200"/>
            <a:ext cx="804227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6" rIns="91432" bIns="45716"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1028" name="Picture 6" descr="wiley_logo.png"/>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476250" y="6248400"/>
            <a:ext cx="3619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12" descr="wiley_logo.pn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76250" y="6248400"/>
            <a:ext cx="3619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TextBox 10"/>
          <p:cNvSpPr txBox="1">
            <a:spLocks noChangeArrowheads="1"/>
          </p:cNvSpPr>
          <p:nvPr userDrawn="1"/>
        </p:nvSpPr>
        <p:spPr bwMode="auto">
          <a:xfrm>
            <a:off x="838200" y="6248400"/>
            <a:ext cx="696118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100" dirty="0">
                <a:latin typeface="Times New Roman"/>
                <a:cs typeface="Times New Roman"/>
              </a:rPr>
              <a:t>PowerPoint Presentation for Dennis, Wixom, &amp; </a:t>
            </a:r>
            <a:r>
              <a:rPr lang="en-US" altLang="en-US" sz="1100" dirty="0" err="1">
                <a:latin typeface="Times New Roman"/>
                <a:cs typeface="Times New Roman"/>
              </a:rPr>
              <a:t>Tegarden</a:t>
            </a:r>
            <a:r>
              <a:rPr lang="en-US" altLang="en-US" sz="1100" dirty="0">
                <a:latin typeface="Times New Roman"/>
                <a:cs typeface="Times New Roman"/>
              </a:rPr>
              <a:t> </a:t>
            </a:r>
            <a:r>
              <a:rPr lang="en-US" altLang="en-US" sz="1100" i="1" dirty="0">
                <a:latin typeface="Times New Roman"/>
                <a:cs typeface="Times New Roman"/>
              </a:rPr>
              <a:t>Systems Analysis and Design with UML,</a:t>
            </a:r>
            <a:r>
              <a:rPr lang="en-US" altLang="en-US" sz="1100" i="1" dirty="0" smtClean="0">
                <a:latin typeface="Times New Roman"/>
                <a:cs typeface="Times New Roman"/>
              </a:rPr>
              <a:t> 5th </a:t>
            </a:r>
            <a:r>
              <a:rPr lang="en-US" altLang="en-US" sz="1100" i="1" dirty="0">
                <a:latin typeface="Times New Roman"/>
                <a:cs typeface="Times New Roman"/>
              </a:rPr>
              <a:t>Edition</a:t>
            </a:r>
          </a:p>
          <a:p>
            <a:pPr eaLnBrk="1" hangingPunct="1"/>
            <a:r>
              <a:rPr lang="en-US" altLang="en-US" sz="1000" dirty="0">
                <a:latin typeface="Times New Roman"/>
                <a:cs typeface="Times New Roman"/>
              </a:rPr>
              <a:t>Copyright © </a:t>
            </a:r>
            <a:r>
              <a:rPr lang="en-US" altLang="en-US" sz="1000" dirty="0" smtClean="0">
                <a:latin typeface="Times New Roman"/>
                <a:cs typeface="Times New Roman"/>
              </a:rPr>
              <a:t>2015 </a:t>
            </a:r>
            <a:r>
              <a:rPr lang="en-US" altLang="en-US" sz="1000" dirty="0">
                <a:latin typeface="Times New Roman"/>
                <a:cs typeface="Times New Roman"/>
              </a:rPr>
              <a:t>John Wiley &amp; Sons, Inc.  All rights reserved.</a:t>
            </a:r>
          </a:p>
        </p:txBody>
      </p:sp>
    </p:spTree>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Lst>
  <p:txStyles>
    <p:titleStyle>
      <a:lvl1pPr algn="ctr" rtl="0" eaLnBrk="0" fontAlgn="base" hangingPunct="0">
        <a:spcBef>
          <a:spcPct val="0"/>
        </a:spcBef>
        <a:spcAft>
          <a:spcPct val="0"/>
        </a:spcAft>
        <a:defRPr sz="4600" kern="1200">
          <a:solidFill>
            <a:schemeClr val="accent1"/>
          </a:solidFill>
          <a:latin typeface="Times New Roman"/>
          <a:ea typeface="ＭＳ Ｐゴシック" pitchFamily="-107" charset="-128"/>
          <a:cs typeface="Times New Roman"/>
        </a:defRPr>
      </a:lvl1pPr>
      <a:lvl2pPr algn="ctr" rtl="0" eaLnBrk="0" fontAlgn="base" hangingPunct="0">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2pPr>
      <a:lvl3pPr algn="ctr" rtl="0" eaLnBrk="0" fontAlgn="base" hangingPunct="0">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3pPr>
      <a:lvl4pPr algn="ctr" rtl="0" eaLnBrk="0" fontAlgn="base" hangingPunct="0">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4pPr>
      <a:lvl5pPr algn="ctr" rtl="0" eaLnBrk="0" fontAlgn="base" hangingPunct="0">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5pPr>
      <a:lvl6pPr marL="457159" algn="ctr" rtl="0" eaLnBrk="1" fontAlgn="base" hangingPunct="1">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6pPr>
      <a:lvl7pPr marL="914318" algn="ctr" rtl="0" eaLnBrk="1" fontAlgn="base" hangingPunct="1">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7pPr>
      <a:lvl8pPr marL="1371477" algn="ctr" rtl="0" eaLnBrk="1" fontAlgn="base" hangingPunct="1">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8pPr>
      <a:lvl9pPr marL="1828637" algn="ctr" rtl="0" eaLnBrk="1" fontAlgn="base" hangingPunct="1">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9pPr>
    </p:titleStyle>
    <p:bodyStyle>
      <a:lvl1pPr marL="347663" indent="-347663" algn="l" rtl="0" eaLnBrk="0" fontAlgn="base" hangingPunct="0">
        <a:spcBef>
          <a:spcPts val="2000"/>
        </a:spcBef>
        <a:spcAft>
          <a:spcPct val="0"/>
        </a:spcAft>
        <a:buClr>
          <a:srgbClr val="6FB7D7"/>
        </a:buClr>
        <a:buSzPct val="110000"/>
        <a:buFont typeface="Wingdings 2" panose="05020102010507070707" pitchFamily="18" charset="2"/>
        <a:buChar char=""/>
        <a:defRPr sz="2400" kern="1200">
          <a:solidFill>
            <a:srgbClr val="595959"/>
          </a:solidFill>
          <a:latin typeface="Times New Roman"/>
          <a:ea typeface="ＭＳ Ｐゴシック" pitchFamily="-107" charset="-128"/>
          <a:cs typeface="Times New Roman"/>
        </a:defRPr>
      </a:lvl1pPr>
      <a:lvl2pPr marL="684213" indent="-334963" algn="l" rtl="0" eaLnBrk="0" fontAlgn="base" hangingPunct="0">
        <a:spcBef>
          <a:spcPts val="600"/>
        </a:spcBef>
        <a:spcAft>
          <a:spcPct val="0"/>
        </a:spcAft>
        <a:buClr>
          <a:srgbClr val="215D77"/>
        </a:buClr>
        <a:buSzPct val="110000"/>
        <a:buFont typeface="Wingdings 2" panose="05020102010507070707" pitchFamily="18" charset="2"/>
        <a:buChar char=""/>
        <a:defRPr sz="2200" kern="1200">
          <a:solidFill>
            <a:srgbClr val="595959"/>
          </a:solidFill>
          <a:latin typeface="Times New Roman"/>
          <a:ea typeface="ＭＳ Ｐゴシック" pitchFamily="-107" charset="-128"/>
          <a:cs typeface="Times New Roman"/>
        </a:defRPr>
      </a:lvl2pPr>
      <a:lvl3pPr marL="966788" indent="-280988" algn="l" rtl="0" eaLnBrk="0" fontAlgn="base" hangingPunct="0">
        <a:spcBef>
          <a:spcPts val="600"/>
        </a:spcBef>
        <a:spcAft>
          <a:spcPct val="0"/>
        </a:spcAft>
        <a:buClr>
          <a:srgbClr val="6FB7D7"/>
        </a:buClr>
        <a:buSzPct val="110000"/>
        <a:buFont typeface="Wingdings 2" panose="05020102010507070707" pitchFamily="18" charset="2"/>
        <a:buChar char=""/>
        <a:defRPr sz="2000" kern="1200">
          <a:solidFill>
            <a:srgbClr val="595959"/>
          </a:solidFill>
          <a:latin typeface="Times New Roman"/>
          <a:ea typeface="ＭＳ Ｐゴシック" pitchFamily="-107" charset="-128"/>
          <a:cs typeface="Times New Roman"/>
        </a:defRPr>
      </a:lvl3pPr>
      <a:lvl4pPr marL="1262063" indent="-293688" algn="l" rtl="0" eaLnBrk="0" fontAlgn="base" hangingPunct="0">
        <a:spcBef>
          <a:spcPts val="600"/>
        </a:spcBef>
        <a:spcAft>
          <a:spcPct val="0"/>
        </a:spcAft>
        <a:buClr>
          <a:srgbClr val="215D77"/>
        </a:buClr>
        <a:buSzPct val="110000"/>
        <a:buFont typeface="Wingdings 2" panose="05020102010507070707" pitchFamily="18" charset="2"/>
        <a:buChar char=""/>
        <a:defRPr kern="1200">
          <a:solidFill>
            <a:srgbClr val="595959"/>
          </a:solidFill>
          <a:latin typeface="Times New Roman"/>
          <a:ea typeface="ＭＳ Ｐゴシック" pitchFamily="-107" charset="-128"/>
          <a:cs typeface="Times New Roman"/>
        </a:defRPr>
      </a:lvl4pPr>
      <a:lvl5pPr marL="1544638" indent="-280988" algn="l" rtl="0" eaLnBrk="0" fontAlgn="base" hangingPunct="0">
        <a:spcBef>
          <a:spcPts val="600"/>
        </a:spcBef>
        <a:spcAft>
          <a:spcPct val="0"/>
        </a:spcAft>
        <a:buClr>
          <a:srgbClr val="6FB7D7"/>
        </a:buClr>
        <a:buSzPct val="110000"/>
        <a:buFont typeface="Wingdings 2" panose="05020102010507070707" pitchFamily="18" charset="2"/>
        <a:buChar char=""/>
        <a:defRPr kern="1200">
          <a:solidFill>
            <a:srgbClr val="595959"/>
          </a:solidFill>
          <a:latin typeface="Times New Roman"/>
          <a:ea typeface="ＭＳ Ｐゴシック" pitchFamily="-107" charset="-128"/>
          <a:cs typeface="Times New Roman"/>
        </a:defRPr>
      </a:lvl5pPr>
      <a:lvl6pPr marL="2514376"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35"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95"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54"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7" algn="l" defTabSz="914318" rtl="0" eaLnBrk="1" latinLnBrk="0" hangingPunct="1">
        <a:defRPr sz="1800" kern="1200">
          <a:solidFill>
            <a:schemeClr val="tx1"/>
          </a:solidFill>
          <a:latin typeface="+mn-lt"/>
          <a:ea typeface="+mn-ea"/>
          <a:cs typeface="+mn-cs"/>
        </a:defRPr>
      </a:lvl4pPr>
      <a:lvl5pPr marL="1828637" algn="l" defTabSz="914318" rtl="0" eaLnBrk="1" latinLnBrk="0" hangingPunct="1">
        <a:defRPr sz="1800" kern="1200">
          <a:solidFill>
            <a:schemeClr val="tx1"/>
          </a:solidFill>
          <a:latin typeface="+mn-lt"/>
          <a:ea typeface="+mn-ea"/>
          <a:cs typeface="+mn-cs"/>
        </a:defRPr>
      </a:lvl5pPr>
      <a:lvl6pPr marL="2285797" algn="l" defTabSz="914318" rtl="0" eaLnBrk="1" latinLnBrk="0" hangingPunct="1">
        <a:defRPr sz="1800" kern="1200">
          <a:solidFill>
            <a:schemeClr val="tx1"/>
          </a:solidFill>
          <a:latin typeface="+mn-lt"/>
          <a:ea typeface="+mn-ea"/>
          <a:cs typeface="+mn-cs"/>
        </a:defRPr>
      </a:lvl6pPr>
      <a:lvl7pPr marL="2742956" algn="l" defTabSz="914318" rtl="0" eaLnBrk="1" latinLnBrk="0" hangingPunct="1">
        <a:defRPr sz="1800" kern="1200">
          <a:solidFill>
            <a:schemeClr val="tx1"/>
          </a:solidFill>
          <a:latin typeface="+mn-lt"/>
          <a:ea typeface="+mn-ea"/>
          <a:cs typeface="+mn-cs"/>
        </a:defRPr>
      </a:lvl7pPr>
      <a:lvl8pPr marL="3200115" algn="l" defTabSz="914318" rtl="0" eaLnBrk="1" latinLnBrk="0" hangingPunct="1">
        <a:defRPr sz="1800" kern="1200">
          <a:solidFill>
            <a:schemeClr val="tx1"/>
          </a:solidFill>
          <a:latin typeface="+mn-lt"/>
          <a:ea typeface="+mn-ea"/>
          <a:cs typeface="+mn-cs"/>
        </a:defRPr>
      </a:lvl8pPr>
      <a:lvl9pPr marL="3657274" algn="l" defTabSz="91431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2388" y="1524000"/>
            <a:ext cx="6499225" cy="2209800"/>
          </a:xfrm>
        </p:spPr>
        <p:txBody>
          <a:bodyPr>
            <a:normAutofit/>
          </a:bodyPr>
          <a:lstStyle/>
          <a:p>
            <a:pPr fontAlgn="auto">
              <a:spcAft>
                <a:spcPts val="0"/>
              </a:spcAft>
              <a:defRPr/>
            </a:pPr>
            <a:r>
              <a:rPr lang="en-US" sz="4400" dirty="0">
                <a:latin typeface="Times New Roman" panose="02020603050405020304" pitchFamily="18" charset="0"/>
                <a:cs typeface="Times New Roman" panose="02020603050405020304" pitchFamily="18" charset="0"/>
              </a:rPr>
              <a:t>Chapter 4:</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Business Process and</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Functional Modeling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indent="0">
              <a:buNone/>
            </a:pPr>
            <a:endParaRPr lang="en-US" sz="6600" b="1" dirty="0" smtClean="0">
              <a:latin typeface="Times New Roman" panose="02020603050405020304" pitchFamily="18" charset="0"/>
              <a:cs typeface="Times New Roman" panose="02020603050405020304" pitchFamily="18" charset="0"/>
            </a:endParaRPr>
          </a:p>
          <a:p>
            <a:pPr marL="0" indent="0">
              <a:buNone/>
            </a:pPr>
            <a:r>
              <a:rPr lang="en-US" sz="6600" b="1" dirty="0" smtClean="0">
                <a:latin typeface="Times New Roman" panose="02020603050405020304" pitchFamily="18" charset="0"/>
                <a:cs typeface="Times New Roman" panose="02020603050405020304" pitchFamily="18" charset="0"/>
              </a:rPr>
              <a:t>Why </a:t>
            </a:r>
            <a:r>
              <a:rPr lang="en-US" sz="6600" b="1" dirty="0">
                <a:latin typeface="Times New Roman" panose="02020603050405020304" pitchFamily="18" charset="0"/>
                <a:cs typeface="Times New Roman" panose="02020603050405020304" pitchFamily="18" charset="0"/>
              </a:rPr>
              <a:t>do we care about relationships? </a:t>
            </a:r>
          </a:p>
        </p:txBody>
      </p:sp>
    </p:spTree>
    <p:extLst>
      <p:ext uri="{BB962C8B-B14F-4D97-AF65-F5344CB8AC3E}">
        <p14:creationId xmlns:p14="http://schemas.microsoft.com/office/powerpoint/2010/main" val="260372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indent="0" algn="ctr" eaLnBrk="1" hangingPunct="1">
              <a:buNone/>
            </a:pPr>
            <a:r>
              <a:rPr lang="en-US" sz="6600" b="1" dirty="0">
                <a:latin typeface="Times New Roman" panose="02020603050405020304" pitchFamily="18" charset="0"/>
                <a:cs typeface="Times New Roman" panose="02020603050405020304" pitchFamily="18" charset="0"/>
              </a:rPr>
              <a:t>Extend relationships broaden the use case to include optional behavior. What is </a:t>
            </a:r>
            <a:r>
              <a:rPr lang="en-US" sz="6600" b="1" dirty="0" smtClean="0">
                <a:latin typeface="Times New Roman" panose="02020603050405020304" pitchFamily="18" charset="0"/>
                <a:cs typeface="Times New Roman" panose="02020603050405020304" pitchFamily="18" charset="0"/>
              </a:rPr>
              <a:t>an </a:t>
            </a:r>
            <a:r>
              <a:rPr lang="en-US" sz="6600" b="1" dirty="0">
                <a:latin typeface="Times New Roman" panose="02020603050405020304" pitchFamily="18" charset="0"/>
                <a:cs typeface="Times New Roman" panose="02020603050405020304" pitchFamily="18" charset="0"/>
              </a:rPr>
              <a:t>example of an extend use case? </a:t>
            </a:r>
            <a:endParaRPr lang="en-US" sz="66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0106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152400" y="152400"/>
            <a:ext cx="8839199" cy="6019800"/>
          </a:xfrm>
        </p:spPr>
        <p:txBody>
          <a:bodyPr/>
          <a:lstStyle/>
          <a:p>
            <a:pPr marL="0" indent="0" algn="ctr" eaLnBrk="1" hangingPunct="1">
              <a:buNone/>
            </a:pPr>
            <a:endParaRPr lang="en-US" altLang="en-US" sz="7200" b="1" dirty="0" smtClean="0"/>
          </a:p>
          <a:p>
            <a:pPr marL="0" indent="0" algn="ctr" eaLnBrk="1" hangingPunct="1">
              <a:buNone/>
            </a:pPr>
            <a:r>
              <a:rPr lang="en-US" altLang="en-US" sz="7200" b="1" dirty="0" smtClean="0"/>
              <a:t>Define </a:t>
            </a:r>
            <a:r>
              <a:rPr lang="en-US" altLang="en-US" sz="7200" b="1" dirty="0"/>
              <a:t>Object Modeling.</a:t>
            </a:r>
          </a:p>
        </p:txBody>
      </p:sp>
    </p:spTree>
    <p:extLst>
      <p:ext uri="{BB962C8B-B14F-4D97-AF65-F5344CB8AC3E}">
        <p14:creationId xmlns:p14="http://schemas.microsoft.com/office/powerpoint/2010/main" val="2828892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indent="0" algn="ctr">
              <a:buNone/>
            </a:pPr>
            <a:r>
              <a:rPr lang="en-US" sz="6000" b="1" dirty="0" smtClean="0">
                <a:latin typeface="Arial" panose="020B0604020202020204" pitchFamily="34" charset="0"/>
                <a:cs typeface="Arial" panose="020B0604020202020204" pitchFamily="34" charset="0"/>
              </a:rPr>
              <a:t>Distinguish </a:t>
            </a:r>
            <a:r>
              <a:rPr lang="en-US" sz="6000" b="1" dirty="0">
                <a:latin typeface="Arial" panose="020B0604020202020204" pitchFamily="34" charset="0"/>
                <a:cs typeface="Arial" panose="020B0604020202020204" pitchFamily="34" charset="0"/>
              </a:rPr>
              <a:t>between the </a:t>
            </a:r>
            <a:r>
              <a:rPr lang="en-US" sz="6000" b="1" i="1" dirty="0">
                <a:latin typeface="Arial" panose="020B0604020202020204" pitchFamily="34" charset="0"/>
                <a:cs typeface="Arial" panose="020B0604020202020204" pitchFamily="34" charset="0"/>
              </a:rPr>
              <a:t>extend</a:t>
            </a:r>
            <a:r>
              <a:rPr lang="en-US" sz="6000" b="1" dirty="0">
                <a:latin typeface="Arial" panose="020B0604020202020204" pitchFamily="34" charset="0"/>
                <a:cs typeface="Arial" panose="020B0604020202020204" pitchFamily="34" charset="0"/>
              </a:rPr>
              <a:t> and </a:t>
            </a:r>
            <a:r>
              <a:rPr lang="en-US" sz="6000" b="1" i="1" dirty="0">
                <a:latin typeface="Arial" panose="020B0604020202020204" pitchFamily="34" charset="0"/>
                <a:cs typeface="Arial" panose="020B0604020202020204" pitchFamily="34" charset="0"/>
              </a:rPr>
              <a:t>include</a:t>
            </a:r>
            <a:r>
              <a:rPr lang="en-US" sz="6000" b="1" dirty="0">
                <a:latin typeface="Arial" panose="020B0604020202020204" pitchFamily="34" charset="0"/>
                <a:cs typeface="Arial" panose="020B0604020202020204" pitchFamily="34" charset="0"/>
              </a:rPr>
              <a:t> relationships in use case diagrams.  </a:t>
            </a:r>
            <a:endParaRPr lang="en-US"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1062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rPr>
              <a:t>Identifying Major Use-Cases</a:t>
            </a:r>
          </a:p>
        </p:txBody>
      </p:sp>
      <p:sp>
        <p:nvSpPr>
          <p:cNvPr id="18435" name="Content Placeholder 2"/>
          <p:cNvSpPr>
            <a:spLocks noGrp="1"/>
          </p:cNvSpPr>
          <p:nvPr>
            <p:ph idx="1"/>
          </p:nvPr>
        </p:nvSpPr>
        <p:spPr>
          <a:xfrm>
            <a:off x="549275" y="1828800"/>
            <a:ext cx="8042275" cy="4114800"/>
          </a:xfrm>
        </p:spPr>
        <p:txBody>
          <a:bodyPr/>
          <a:lstStyle/>
          <a:p>
            <a:pPr eaLnBrk="1" hangingPunct="1"/>
            <a:r>
              <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rPr>
              <a:t>Review the requirements definition</a:t>
            </a:r>
          </a:p>
          <a:p>
            <a:pPr eaLnBrk="1" hangingPunct="1">
              <a:spcBef>
                <a:spcPts val="1200"/>
              </a:spcBef>
            </a:pPr>
            <a:r>
              <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rPr>
              <a:t>Identify the subject’s boundaries</a:t>
            </a:r>
          </a:p>
          <a:p>
            <a:pPr eaLnBrk="1" hangingPunct="1">
              <a:spcBef>
                <a:spcPts val="1200"/>
              </a:spcBef>
            </a:pPr>
            <a:r>
              <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rPr>
              <a:t>Identify the primary actors and their goals</a:t>
            </a:r>
          </a:p>
          <a:p>
            <a:pPr eaLnBrk="1" hangingPunct="1">
              <a:spcBef>
                <a:spcPts val="1200"/>
              </a:spcBef>
            </a:pPr>
            <a:r>
              <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rPr>
              <a:t>Identify the business processes and major use-cases</a:t>
            </a:r>
          </a:p>
          <a:p>
            <a:pPr eaLnBrk="1" hangingPunct="1">
              <a:spcBef>
                <a:spcPts val="1200"/>
              </a:spcBef>
            </a:pPr>
            <a:r>
              <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rPr>
              <a:t>Carefully review the current set of use-cases</a:t>
            </a:r>
          </a:p>
          <a:p>
            <a:pPr lvl="1" eaLnBrk="1" hangingPunct="1"/>
            <a:r>
              <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rPr>
              <a:t>Split or combine some to create the right size</a:t>
            </a:r>
          </a:p>
          <a:p>
            <a:pPr lvl="1" eaLnBrk="1" hangingPunct="1"/>
            <a:r>
              <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rPr>
              <a:t>Identify additional use-cases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549275" y="107950"/>
            <a:ext cx="8042275" cy="1111250"/>
          </a:xfrm>
        </p:spPr>
        <p:txBody>
          <a:bodyPr/>
          <a:lstStyle/>
          <a:p>
            <a:pPr eaLnBrk="1" hangingPunct="1"/>
            <a:r>
              <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rPr>
              <a:t>Create a Use-Case Diagram</a:t>
            </a:r>
          </a:p>
        </p:txBody>
      </p:sp>
      <p:sp>
        <p:nvSpPr>
          <p:cNvPr id="19459" name="Content Placeholder 2"/>
          <p:cNvSpPr>
            <a:spLocks noGrp="1"/>
          </p:cNvSpPr>
          <p:nvPr>
            <p:ph idx="1"/>
          </p:nvPr>
        </p:nvSpPr>
        <p:spPr>
          <a:xfrm>
            <a:off x="1219200" y="1371600"/>
            <a:ext cx="6838950" cy="4343400"/>
          </a:xfrm>
        </p:spPr>
        <p:txBody>
          <a:bodyPr/>
          <a:lstStyle/>
          <a:p>
            <a:pPr eaLnBrk="1" hangingPunct="1"/>
            <a:r>
              <a:rPr lang="en-US" altLang="en-US" sz="3200" dirty="0" smtClean="0">
                <a:latin typeface="Times New Roman" panose="02020603050405020304" pitchFamily="18" charset="0"/>
                <a:ea typeface="ＭＳ Ｐゴシック" panose="020B0600070205080204" pitchFamily="34" charset="-128"/>
                <a:cs typeface="Times New Roman" panose="02020603050405020304" pitchFamily="18" charset="0"/>
              </a:rPr>
              <a:t>Place &amp; draw the use-cases</a:t>
            </a:r>
          </a:p>
          <a:p>
            <a:pPr eaLnBrk="1" hangingPunct="1"/>
            <a:r>
              <a:rPr lang="en-US" altLang="en-US" sz="3200" dirty="0" smtClean="0">
                <a:latin typeface="Times New Roman" panose="02020603050405020304" pitchFamily="18" charset="0"/>
                <a:ea typeface="ＭＳ Ｐゴシック" panose="020B0600070205080204" pitchFamily="34" charset="-128"/>
                <a:cs typeface="Times New Roman" panose="02020603050405020304" pitchFamily="18" charset="0"/>
              </a:rPr>
              <a:t>Place &amp; draw the actors</a:t>
            </a:r>
          </a:p>
          <a:p>
            <a:pPr eaLnBrk="1" hangingPunct="1"/>
            <a:r>
              <a:rPr lang="en-US" altLang="en-US" sz="3200" dirty="0" smtClean="0">
                <a:latin typeface="Times New Roman" panose="02020603050405020304" pitchFamily="18" charset="0"/>
                <a:ea typeface="ＭＳ Ｐゴシック" panose="020B0600070205080204" pitchFamily="34" charset="-128"/>
                <a:cs typeface="Times New Roman" panose="02020603050405020304" pitchFamily="18" charset="0"/>
              </a:rPr>
              <a:t>Draw the subject boundary</a:t>
            </a:r>
          </a:p>
          <a:p>
            <a:pPr eaLnBrk="1" hangingPunct="1"/>
            <a:r>
              <a:rPr lang="en-US" altLang="en-US" sz="3200" dirty="0" smtClean="0">
                <a:latin typeface="Times New Roman" panose="02020603050405020304" pitchFamily="18" charset="0"/>
                <a:ea typeface="ＭＳ Ｐゴシック" panose="020B0600070205080204" pitchFamily="34" charset="-128"/>
                <a:cs typeface="Times New Roman" panose="02020603050405020304" pitchFamily="18" charset="0"/>
              </a:rPr>
              <a:t>Add the associations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49275" y="107951"/>
            <a:ext cx="8042275" cy="1035050"/>
          </a:xfrm>
        </p:spPr>
        <p:txBody>
          <a:bodyPr/>
          <a:lstStyle/>
          <a:p>
            <a:pPr eaLnBrk="1" hangingPunct="1"/>
            <a:r>
              <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rPr>
              <a:t>Example Use-Case</a:t>
            </a:r>
          </a:p>
        </p:txBody>
      </p:sp>
      <p:pic>
        <p:nvPicPr>
          <p:cNvPr id="2" name="Picture 1"/>
          <p:cNvPicPr>
            <a:picLocks noChangeAspect="1"/>
          </p:cNvPicPr>
          <p:nvPr/>
        </p:nvPicPr>
        <p:blipFill rotWithShape="1">
          <a:blip r:embed="rId3"/>
          <a:srcRect l="42083" t="34108" r="33750" b="23638"/>
          <a:stretch/>
        </p:blipFill>
        <p:spPr>
          <a:xfrm>
            <a:off x="2590800" y="1236379"/>
            <a:ext cx="5334000" cy="5012701"/>
          </a:xfrm>
          <a:prstGeom prst="rect">
            <a:avLst/>
          </a:prstGeom>
        </p:spPr>
      </p:pic>
      <p:sp>
        <p:nvSpPr>
          <p:cNvPr id="5" name="Rectangle 4"/>
          <p:cNvSpPr/>
          <p:nvPr/>
        </p:nvSpPr>
        <p:spPr>
          <a:xfrm>
            <a:off x="152400" y="2819400"/>
            <a:ext cx="2514600" cy="923330"/>
          </a:xfrm>
          <a:prstGeom prst="rect">
            <a:avLst/>
          </a:prstGeom>
        </p:spPr>
        <p:txBody>
          <a:bodyPr wrap="square">
            <a:spAutoFit/>
          </a:bodyPr>
          <a:lstStyle/>
          <a:p>
            <a:r>
              <a:rPr lang="en-US" dirty="0" smtClean="0">
                <a:solidFill>
                  <a:srgbClr val="A20D31"/>
                </a:solidFill>
                <a:latin typeface="Times New Roman" panose="02020603050405020304" pitchFamily="18" charset="0"/>
                <a:cs typeface="Times New Roman" panose="02020603050405020304" pitchFamily="18" charset="0"/>
              </a:rPr>
              <a:t>Library Book Collection </a:t>
            </a:r>
          </a:p>
          <a:p>
            <a:r>
              <a:rPr lang="en-US" dirty="0" smtClean="0">
                <a:solidFill>
                  <a:srgbClr val="A20D31"/>
                </a:solidFill>
                <a:latin typeface="Times New Roman" panose="02020603050405020304" pitchFamily="18" charset="0"/>
                <a:cs typeface="Times New Roman" panose="02020603050405020304" pitchFamily="18" charset="0"/>
              </a:rPr>
              <a:t>Management System</a:t>
            </a:r>
          </a:p>
          <a:p>
            <a:r>
              <a:rPr lang="en-US" dirty="0" smtClean="0">
                <a:solidFill>
                  <a:srgbClr val="A20D31"/>
                </a:solidFill>
                <a:latin typeface="Times New Roman" panose="02020603050405020304" pitchFamily="18" charset="0"/>
                <a:cs typeface="Times New Roman" panose="02020603050405020304" pitchFamily="18" charset="0"/>
              </a:rPr>
              <a:t>Use Case Diagram</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p:txBody>
          <a:bodyPr/>
          <a:lstStyle/>
          <a:p>
            <a:pPr eaLnBrk="1" fontAlgn="auto" hangingPunct="1">
              <a:spcAft>
                <a:spcPts val="0"/>
              </a:spcAft>
              <a:defRPr/>
            </a:pPr>
            <a:r>
              <a:rPr lang="en-US" dirty="0">
                <a:latin typeface="Times New Roman" panose="02020603050405020304" pitchFamily="18" charset="0"/>
                <a:ea typeface="+mj-ea"/>
                <a:cs typeface="Times New Roman" panose="02020603050405020304" pitchFamily="18" charset="0"/>
              </a:rPr>
              <a:t>Activity Diagram Syntax</a:t>
            </a:r>
          </a:p>
        </p:txBody>
      </p:sp>
      <p:sp>
        <p:nvSpPr>
          <p:cNvPr id="5" name="Content Placeholder 4"/>
          <p:cNvSpPr>
            <a:spLocks noGrp="1"/>
          </p:cNvSpPr>
          <p:nvPr>
            <p:ph idx="1"/>
          </p:nvPr>
        </p:nvSpPr>
        <p:spPr>
          <a:xfrm>
            <a:off x="457200" y="1600200"/>
            <a:ext cx="5943600" cy="4525963"/>
          </a:xfrm>
        </p:spPr>
        <p:txBody>
          <a:bodyPr rtlCol="0">
            <a:noAutofit/>
          </a:bodyPr>
          <a:lstStyle/>
          <a:p>
            <a:pPr marL="348375" indent="-348375" eaLnBrk="1" fontAlgn="auto" hangingPunct="1">
              <a:spcBef>
                <a:spcPts val="1999"/>
              </a:spcBef>
              <a:spcAft>
                <a:spcPts val="0"/>
              </a:spcAft>
              <a:buFont typeface="Arial" pitchFamily="34" charset="0"/>
              <a:buChar char="•"/>
              <a:defRPr/>
            </a:pPr>
            <a:r>
              <a:rPr lang="en-US" sz="2000" dirty="0" smtClean="0">
                <a:latin typeface="Times New Roman" panose="02020603050405020304" pitchFamily="18" charset="0"/>
                <a:ea typeface="+mn-ea"/>
                <a:cs typeface="Times New Roman" panose="02020603050405020304" pitchFamily="18" charset="0"/>
              </a:rPr>
              <a:t>Action or Activity</a:t>
            </a:r>
          </a:p>
          <a:p>
            <a:pPr marL="684737" lvl="1" indent="-336362" eaLnBrk="1" fontAlgn="auto" hangingPunct="1">
              <a:spcBef>
                <a:spcPts val="603"/>
              </a:spcBef>
              <a:spcAft>
                <a:spcPts val="0"/>
              </a:spcAft>
              <a:buFont typeface="Arial" pitchFamily="34" charset="0"/>
              <a:buChar char="–"/>
              <a:defRPr/>
            </a:pPr>
            <a:r>
              <a:rPr lang="en-US" sz="2000" dirty="0" smtClean="0">
                <a:latin typeface="Times New Roman" panose="02020603050405020304" pitchFamily="18" charset="0"/>
                <a:ea typeface="+mn-ea"/>
                <a:cs typeface="Times New Roman" panose="02020603050405020304" pitchFamily="18" charset="0"/>
              </a:rPr>
              <a:t>Represents action or set of actions</a:t>
            </a:r>
          </a:p>
          <a:p>
            <a:pPr marL="348375" indent="-348375" eaLnBrk="1" fontAlgn="auto" hangingPunct="1">
              <a:spcBef>
                <a:spcPts val="1999"/>
              </a:spcBef>
              <a:spcAft>
                <a:spcPts val="0"/>
              </a:spcAft>
              <a:buFont typeface="Arial" pitchFamily="34" charset="0"/>
              <a:buChar char="•"/>
              <a:defRPr/>
            </a:pPr>
            <a:r>
              <a:rPr lang="en-US" sz="2000" dirty="0" smtClean="0">
                <a:latin typeface="Times New Roman" panose="02020603050405020304" pitchFamily="18" charset="0"/>
                <a:ea typeface="+mn-ea"/>
                <a:cs typeface="Times New Roman" panose="02020603050405020304" pitchFamily="18" charset="0"/>
              </a:rPr>
              <a:t>Control Flow</a:t>
            </a:r>
          </a:p>
          <a:p>
            <a:pPr marL="684737" lvl="1" indent="-336362" eaLnBrk="1" fontAlgn="auto" hangingPunct="1">
              <a:spcBef>
                <a:spcPts val="603"/>
              </a:spcBef>
              <a:spcAft>
                <a:spcPts val="0"/>
              </a:spcAft>
              <a:buFont typeface="Arial" pitchFamily="34" charset="0"/>
              <a:buChar char="–"/>
              <a:defRPr/>
            </a:pPr>
            <a:r>
              <a:rPr lang="en-US" sz="2000" dirty="0" smtClean="0">
                <a:latin typeface="Times New Roman" panose="02020603050405020304" pitchFamily="18" charset="0"/>
                <a:ea typeface="+mn-ea"/>
                <a:cs typeface="Times New Roman" panose="02020603050405020304" pitchFamily="18" charset="0"/>
              </a:rPr>
              <a:t>Shows sequence of execution</a:t>
            </a:r>
          </a:p>
          <a:p>
            <a:pPr marL="348375" indent="-348375" eaLnBrk="1" fontAlgn="auto" hangingPunct="1">
              <a:spcBef>
                <a:spcPts val="1999"/>
              </a:spcBef>
              <a:spcAft>
                <a:spcPts val="0"/>
              </a:spcAft>
              <a:buFont typeface="Arial" pitchFamily="34" charset="0"/>
              <a:buChar char="•"/>
              <a:defRPr/>
            </a:pPr>
            <a:r>
              <a:rPr lang="en-US" sz="2000" dirty="0" smtClean="0">
                <a:latin typeface="Times New Roman" panose="02020603050405020304" pitchFamily="18" charset="0"/>
                <a:ea typeface="+mn-ea"/>
                <a:cs typeface="Times New Roman" panose="02020603050405020304" pitchFamily="18" charset="0"/>
              </a:rPr>
              <a:t>Initial Node</a:t>
            </a:r>
          </a:p>
          <a:p>
            <a:pPr marL="684737" lvl="1" indent="-336362" eaLnBrk="1" fontAlgn="auto" hangingPunct="1">
              <a:spcBef>
                <a:spcPts val="603"/>
              </a:spcBef>
              <a:spcAft>
                <a:spcPts val="0"/>
              </a:spcAft>
              <a:buFont typeface="Arial" pitchFamily="34" charset="0"/>
              <a:buChar char="–"/>
              <a:defRPr/>
            </a:pPr>
            <a:r>
              <a:rPr lang="en-US" sz="2000" dirty="0" smtClean="0">
                <a:latin typeface="Times New Roman" panose="02020603050405020304" pitchFamily="18" charset="0"/>
                <a:ea typeface="+mn-ea"/>
                <a:cs typeface="Times New Roman" panose="02020603050405020304" pitchFamily="18" charset="0"/>
              </a:rPr>
              <a:t>The beginning of a set of actions</a:t>
            </a:r>
          </a:p>
          <a:p>
            <a:pPr marL="348375" indent="-348375" eaLnBrk="1" fontAlgn="auto" hangingPunct="1">
              <a:spcBef>
                <a:spcPts val="1999"/>
              </a:spcBef>
              <a:spcAft>
                <a:spcPts val="0"/>
              </a:spcAft>
              <a:buFont typeface="Arial" pitchFamily="34" charset="0"/>
              <a:buChar char="•"/>
              <a:defRPr/>
            </a:pPr>
            <a:r>
              <a:rPr lang="en-US" sz="2000" dirty="0" smtClean="0">
                <a:latin typeface="Times New Roman" panose="02020603050405020304" pitchFamily="18" charset="0"/>
                <a:ea typeface="+mn-ea"/>
                <a:cs typeface="Times New Roman" panose="02020603050405020304" pitchFamily="18" charset="0"/>
              </a:rPr>
              <a:t>Final Node</a:t>
            </a:r>
          </a:p>
          <a:p>
            <a:pPr marL="684737" lvl="1" indent="-336362" eaLnBrk="1" fontAlgn="auto" hangingPunct="1">
              <a:spcBef>
                <a:spcPts val="603"/>
              </a:spcBef>
              <a:spcAft>
                <a:spcPts val="0"/>
              </a:spcAft>
              <a:buFont typeface="Arial" pitchFamily="34" charset="0"/>
              <a:buChar char="–"/>
              <a:defRPr/>
            </a:pPr>
            <a:r>
              <a:rPr lang="en-US" sz="2000" dirty="0" smtClean="0">
                <a:latin typeface="Times New Roman" panose="02020603050405020304" pitchFamily="18" charset="0"/>
                <a:ea typeface="+mn-ea"/>
                <a:cs typeface="Times New Roman" panose="02020603050405020304" pitchFamily="18" charset="0"/>
              </a:rPr>
              <a:t>Stops all flows in an activity</a:t>
            </a:r>
          </a:p>
          <a:p>
            <a:pPr marL="348375" indent="-348375" eaLnBrk="1" fontAlgn="auto" hangingPunct="1">
              <a:spcBef>
                <a:spcPts val="1999"/>
              </a:spcBef>
              <a:spcAft>
                <a:spcPts val="0"/>
              </a:spcAft>
              <a:buFont typeface="Arial" pitchFamily="34" charset="0"/>
              <a:buChar char="•"/>
              <a:defRPr/>
            </a:pPr>
            <a:r>
              <a:rPr lang="en-US" sz="2000" dirty="0" smtClean="0">
                <a:latin typeface="Times New Roman" panose="02020603050405020304" pitchFamily="18" charset="0"/>
                <a:ea typeface="+mn-ea"/>
                <a:cs typeface="Times New Roman" panose="02020603050405020304" pitchFamily="18" charset="0"/>
              </a:rPr>
              <a:t>Decision Node</a:t>
            </a:r>
          </a:p>
          <a:p>
            <a:pPr marL="684737" lvl="1" indent="-336362" eaLnBrk="1" fontAlgn="auto" hangingPunct="1">
              <a:spcBef>
                <a:spcPts val="603"/>
              </a:spcBef>
              <a:spcAft>
                <a:spcPts val="0"/>
              </a:spcAft>
              <a:buFont typeface="Arial" pitchFamily="34" charset="0"/>
              <a:buChar char="–"/>
              <a:defRPr/>
            </a:pPr>
            <a:r>
              <a:rPr lang="en-US" sz="2000" dirty="0" smtClean="0">
                <a:latin typeface="Times New Roman" panose="02020603050405020304" pitchFamily="18" charset="0"/>
                <a:ea typeface="+mn-ea"/>
                <a:cs typeface="Times New Roman" panose="02020603050405020304" pitchFamily="18" charset="0"/>
              </a:rPr>
              <a:t>Represents a test condition</a:t>
            </a:r>
            <a:endParaRPr lang="en-US" sz="2000" dirty="0">
              <a:latin typeface="Times New Roman" panose="02020603050405020304" pitchFamily="18" charset="0"/>
              <a:ea typeface="+mn-ea"/>
              <a:cs typeface="Times New Roman" panose="02020603050405020304" pitchFamily="18" charset="0"/>
            </a:endParaRPr>
          </a:p>
        </p:txBody>
      </p:sp>
      <p:sp>
        <p:nvSpPr>
          <p:cNvPr id="6" name="Rounded Rectangle 5"/>
          <p:cNvSpPr/>
          <p:nvPr/>
        </p:nvSpPr>
        <p:spPr>
          <a:xfrm>
            <a:off x="6400800" y="1600200"/>
            <a:ext cx="1447800" cy="609600"/>
          </a:xfrm>
          <a:prstGeom prst="roundRect">
            <a:avLst>
              <a:gd name="adj" fmla="val 45771"/>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endParaRPr lang="en-US" altLang="en-US" smtClean="0">
              <a:solidFill>
                <a:srgbClr val="FFFFFF"/>
              </a:solidFill>
              <a:latin typeface="News Gothic MT"/>
            </a:endParaRPr>
          </a:p>
        </p:txBody>
      </p:sp>
      <p:cxnSp>
        <p:nvCxnSpPr>
          <p:cNvPr id="8" name="Straight Arrow Connector 7"/>
          <p:cNvCxnSpPr/>
          <p:nvPr/>
        </p:nvCxnSpPr>
        <p:spPr>
          <a:xfrm>
            <a:off x="6400800" y="2971800"/>
            <a:ext cx="13716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6934200" y="3429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endParaRPr lang="en-US" altLang="en-US" smtClean="0">
              <a:solidFill>
                <a:srgbClr val="FFFFFF"/>
              </a:solidFill>
              <a:latin typeface="News Gothic MT"/>
            </a:endParaRPr>
          </a:p>
        </p:txBody>
      </p:sp>
      <p:grpSp>
        <p:nvGrpSpPr>
          <p:cNvPr id="22535" name="Group 12"/>
          <p:cNvGrpSpPr>
            <a:grpSpLocks/>
          </p:cNvGrpSpPr>
          <p:nvPr/>
        </p:nvGrpSpPr>
        <p:grpSpPr bwMode="auto">
          <a:xfrm>
            <a:off x="6858000" y="4267200"/>
            <a:ext cx="457200" cy="457200"/>
            <a:chOff x="6858000" y="4343400"/>
            <a:chExt cx="457200" cy="457200"/>
          </a:xfrm>
        </p:grpSpPr>
        <p:sp>
          <p:nvSpPr>
            <p:cNvPr id="11" name="Oval 10"/>
            <p:cNvSpPr/>
            <p:nvPr/>
          </p:nvSpPr>
          <p:spPr>
            <a:xfrm>
              <a:off x="6858000" y="4343400"/>
              <a:ext cx="457200" cy="4572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endParaRPr lang="en-US" altLang="en-US" smtClean="0">
                <a:solidFill>
                  <a:srgbClr val="FFFFFF"/>
                </a:solidFill>
                <a:latin typeface="News Gothic MT"/>
              </a:endParaRPr>
            </a:p>
          </p:txBody>
        </p:sp>
        <p:sp>
          <p:nvSpPr>
            <p:cNvPr id="10" name="Oval 9"/>
            <p:cNvSpPr/>
            <p:nvPr/>
          </p:nvSpPr>
          <p:spPr>
            <a:xfrm>
              <a:off x="6934200" y="44196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endParaRPr lang="en-US" altLang="en-US" smtClean="0">
                <a:solidFill>
                  <a:srgbClr val="FFFFFF"/>
                </a:solidFill>
                <a:latin typeface="News Gothic MT"/>
              </a:endParaRPr>
            </a:p>
          </p:txBody>
        </p:sp>
      </p:grpSp>
      <p:sp>
        <p:nvSpPr>
          <p:cNvPr id="12" name="Diamond 11"/>
          <p:cNvSpPr/>
          <p:nvPr/>
        </p:nvSpPr>
        <p:spPr>
          <a:xfrm>
            <a:off x="6858000" y="5029200"/>
            <a:ext cx="457200" cy="457200"/>
          </a:xfrm>
          <a:prstGeom prst="diamond">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endParaRPr lang="en-US" altLang="en-US" smtClean="0">
              <a:solidFill>
                <a:srgbClr val="FFFFFF"/>
              </a:solidFill>
              <a:latin typeface="News Gothic M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549275" y="152400"/>
            <a:ext cx="8042275" cy="835025"/>
          </a:xfrm>
        </p:spPr>
        <p:txBody>
          <a:bodyPr/>
          <a:lstStyle/>
          <a:p>
            <a:pPr eaLnBrk="1" hangingPunct="1"/>
            <a:r>
              <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rPr>
              <a:t>Elements of an Activity Diagram</a:t>
            </a:r>
          </a:p>
        </p:txBody>
      </p:sp>
      <p:sp>
        <p:nvSpPr>
          <p:cNvPr id="23555" name="Content Placeholder 2"/>
          <p:cNvSpPr>
            <a:spLocks noGrp="1"/>
          </p:cNvSpPr>
          <p:nvPr>
            <p:ph idx="1"/>
          </p:nvPr>
        </p:nvSpPr>
        <p:spPr>
          <a:xfrm>
            <a:off x="579293" y="987425"/>
            <a:ext cx="8042275" cy="4343400"/>
          </a:xfrm>
        </p:spPr>
        <p:txBody>
          <a:bodyPr/>
          <a:lstStyle/>
          <a:p>
            <a:pPr eaLnBrk="1" hangingPunct="1"/>
            <a:r>
              <a:rPr lang="en-US" altLang="en-US" sz="2800" dirty="0" smtClean="0">
                <a:latin typeface="Times New Roman" panose="02020603050405020304" pitchFamily="18" charset="0"/>
                <a:ea typeface="ＭＳ Ｐゴシック" panose="020B0600070205080204" pitchFamily="34" charset="-128"/>
                <a:cs typeface="Times New Roman" panose="02020603050405020304" pitchFamily="18" charset="0"/>
              </a:rPr>
              <a:t>Actions &amp; Activities</a:t>
            </a:r>
          </a:p>
          <a:p>
            <a:pPr lvl="1" eaLnBrk="1" hangingPunct="1"/>
            <a:r>
              <a:rPr lang="en-US" altLang="en-US" sz="2400" dirty="0" smtClean="0">
                <a:latin typeface="Times New Roman" panose="02020603050405020304" pitchFamily="18" charset="0"/>
                <a:ea typeface="ＭＳ Ｐゴシック" panose="020B0600070205080204" pitchFamily="34" charset="-128"/>
                <a:cs typeface="Times New Roman" panose="02020603050405020304" pitchFamily="18" charset="0"/>
              </a:rPr>
              <a:t>Something performed for some specific business reason</a:t>
            </a:r>
          </a:p>
          <a:p>
            <a:pPr lvl="1" eaLnBrk="1" hangingPunct="1"/>
            <a:r>
              <a:rPr lang="en-US" altLang="en-US" sz="2400" dirty="0" smtClean="0">
                <a:latin typeface="Times New Roman" panose="02020603050405020304" pitchFamily="18" charset="0"/>
                <a:ea typeface="ＭＳ Ｐゴシック" panose="020B0600070205080204" pitchFamily="34" charset="-128"/>
                <a:cs typeface="Times New Roman" panose="02020603050405020304" pitchFamily="18" charset="0"/>
              </a:rPr>
              <a:t>Named with a verb and a noun (e.g., Get Patient Information)</a:t>
            </a:r>
          </a:p>
          <a:p>
            <a:pPr lvl="1" eaLnBrk="1" hangingPunct="1"/>
            <a:r>
              <a:rPr lang="en-US" altLang="en-US" sz="2400" dirty="0" smtClean="0">
                <a:latin typeface="Times New Roman" panose="02020603050405020304" pitchFamily="18" charset="0"/>
                <a:ea typeface="ＭＳ Ｐゴシック" panose="020B0600070205080204" pitchFamily="34" charset="-128"/>
                <a:cs typeface="Times New Roman" panose="02020603050405020304" pitchFamily="18" charset="0"/>
              </a:rPr>
              <a:t>Activities can be further sub-divided; actions cannot</a:t>
            </a:r>
          </a:p>
          <a:p>
            <a:pPr eaLnBrk="1" hangingPunct="1">
              <a:spcBef>
                <a:spcPts val="600"/>
              </a:spcBef>
            </a:pPr>
            <a:r>
              <a:rPr lang="en-US" altLang="en-US" sz="2800" dirty="0" smtClean="0">
                <a:latin typeface="Times New Roman" panose="02020603050405020304" pitchFamily="18" charset="0"/>
                <a:ea typeface="ＭＳ Ｐゴシック" panose="020B0600070205080204" pitchFamily="34" charset="-128"/>
                <a:cs typeface="Times New Roman" panose="02020603050405020304" pitchFamily="18" charset="0"/>
              </a:rPr>
              <a:t>Object Nodes: represent the flow of information from one </a:t>
            </a:r>
            <a:r>
              <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rPr>
              <a:t>activity</a:t>
            </a:r>
            <a:r>
              <a:rPr lang="en-US" altLang="en-US" sz="2800" dirty="0" smtClean="0">
                <a:latin typeface="Times New Roman" panose="02020603050405020304" pitchFamily="18" charset="0"/>
                <a:ea typeface="ＭＳ Ｐゴシック" panose="020B0600070205080204" pitchFamily="34" charset="-128"/>
                <a:cs typeface="Times New Roman" panose="02020603050405020304" pitchFamily="18" charset="0"/>
              </a:rPr>
              <a:t> to another</a:t>
            </a:r>
          </a:p>
          <a:p>
            <a:pPr eaLnBrk="1" hangingPunct="1">
              <a:spcBef>
                <a:spcPts val="600"/>
              </a:spcBef>
            </a:pPr>
            <a:r>
              <a:rPr lang="en-US" altLang="en-US" sz="2800" dirty="0" smtClean="0">
                <a:latin typeface="Times New Roman" panose="02020603050405020304" pitchFamily="18" charset="0"/>
                <a:ea typeface="ＭＳ Ｐゴシック" panose="020B0600070205080204" pitchFamily="34" charset="-128"/>
                <a:cs typeface="Times New Roman" panose="02020603050405020304" pitchFamily="18" charset="0"/>
              </a:rPr>
              <a:t>Control Flows: model execution paths</a:t>
            </a:r>
          </a:p>
          <a:p>
            <a:pPr eaLnBrk="1" hangingPunct="1">
              <a:spcBef>
                <a:spcPts val="600"/>
              </a:spcBef>
            </a:pPr>
            <a:r>
              <a:rPr lang="en-US" altLang="en-US" sz="2800" dirty="0" smtClean="0">
                <a:latin typeface="Times New Roman" panose="02020603050405020304" pitchFamily="18" charset="0"/>
                <a:ea typeface="ＭＳ Ｐゴシック" panose="020B0600070205080204" pitchFamily="34" charset="-128"/>
                <a:cs typeface="Times New Roman" panose="02020603050405020304" pitchFamily="18" charset="0"/>
              </a:rPr>
              <a:t>Object Flows: model the flow of objects</a:t>
            </a:r>
          </a:p>
          <a:p>
            <a:pPr eaLnBrk="1" hangingPunct="1">
              <a:spcBef>
                <a:spcPts val="600"/>
              </a:spcBef>
            </a:pPr>
            <a:r>
              <a:rPr lang="en-US" altLang="en-US" sz="2800" dirty="0" smtClean="0">
                <a:latin typeface="Times New Roman" panose="02020603050405020304" pitchFamily="18" charset="0"/>
                <a:ea typeface="ＭＳ Ｐゴシック" panose="020B0600070205080204" pitchFamily="34" charset="-128"/>
                <a:cs typeface="Times New Roman" panose="02020603050405020304" pitchFamily="18" charset="0"/>
              </a:rPr>
              <a:t>Control Nodes: 7 types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549275" y="107950"/>
            <a:ext cx="8042275" cy="1035050"/>
          </a:xfrm>
        </p:spPr>
        <p:txBody>
          <a:bodyPr/>
          <a:lstStyle/>
          <a:p>
            <a:pPr eaLnBrk="1" hangingPunct="1"/>
            <a:r>
              <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rPr>
              <a:t>Control Nodes</a:t>
            </a:r>
          </a:p>
        </p:txBody>
      </p:sp>
      <p:sp>
        <p:nvSpPr>
          <p:cNvPr id="24579" name="Content Placeholder 2"/>
          <p:cNvSpPr>
            <a:spLocks noGrp="1"/>
          </p:cNvSpPr>
          <p:nvPr>
            <p:ph idx="1"/>
          </p:nvPr>
        </p:nvSpPr>
        <p:spPr>
          <a:xfrm>
            <a:off x="535420" y="1143000"/>
            <a:ext cx="8042275" cy="4343400"/>
          </a:xfrm>
        </p:spPr>
        <p:txBody>
          <a:bodyPr/>
          <a:lstStyle/>
          <a:p>
            <a:pPr eaLnBrk="1" hangingPunct="1"/>
            <a:r>
              <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rPr>
              <a:t>Initial node: the beginning of the set of actions/activities</a:t>
            </a:r>
          </a:p>
          <a:p>
            <a:pPr eaLnBrk="1" hangingPunct="1">
              <a:spcBef>
                <a:spcPts val="600"/>
              </a:spcBef>
            </a:pPr>
            <a:r>
              <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rPr>
              <a:t>Final-activity node: stops all actions/activities</a:t>
            </a:r>
          </a:p>
          <a:p>
            <a:pPr eaLnBrk="1" hangingPunct="1">
              <a:spcBef>
                <a:spcPts val="600"/>
              </a:spcBef>
            </a:pPr>
            <a:r>
              <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rPr>
              <a:t>Final-flow node: stops one execution path but allows others to continue</a:t>
            </a:r>
          </a:p>
          <a:p>
            <a:pPr eaLnBrk="1" hangingPunct="1">
              <a:spcBef>
                <a:spcPts val="600"/>
              </a:spcBef>
            </a:pPr>
            <a:r>
              <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rPr>
              <a:t>Decision node: represents a test to determine which path to use to continue (based on a guard condition)</a:t>
            </a:r>
          </a:p>
          <a:p>
            <a:pPr eaLnBrk="1" hangingPunct="1">
              <a:spcBef>
                <a:spcPts val="600"/>
              </a:spcBef>
            </a:pPr>
            <a:r>
              <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rPr>
              <a:t>Merge node: rejoins mutually exclusive execution paths</a:t>
            </a:r>
          </a:p>
          <a:p>
            <a:pPr eaLnBrk="1" hangingPunct="1">
              <a:spcBef>
                <a:spcPts val="600"/>
              </a:spcBef>
            </a:pPr>
            <a:r>
              <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rPr>
              <a:t>Fork node: separates a single execution path into one or more parallel paths</a:t>
            </a:r>
          </a:p>
          <a:p>
            <a:pPr eaLnBrk="1" hangingPunct="1">
              <a:spcBef>
                <a:spcPts val="600"/>
              </a:spcBef>
            </a:pPr>
            <a:r>
              <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rPr>
              <a:t>Join node: rejoins parallel execution paths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549275" y="107950"/>
            <a:ext cx="8042275" cy="1111250"/>
          </a:xfrm>
        </p:spPr>
        <p:txBody>
          <a:bodyPr/>
          <a:lstStyle/>
          <a:p>
            <a:pPr eaLnBrk="1" hangingPunct="1"/>
            <a:r>
              <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rPr>
              <a:t>Objectives</a:t>
            </a:r>
          </a:p>
        </p:txBody>
      </p:sp>
      <p:sp>
        <p:nvSpPr>
          <p:cNvPr id="15363" name="Content Placeholder 2"/>
          <p:cNvSpPr>
            <a:spLocks noGrp="1"/>
          </p:cNvSpPr>
          <p:nvPr>
            <p:ph idx="1"/>
          </p:nvPr>
        </p:nvSpPr>
        <p:spPr>
          <a:xfrm>
            <a:off x="549275" y="1447800"/>
            <a:ext cx="8042275" cy="4495800"/>
          </a:xfrm>
        </p:spPr>
        <p:txBody>
          <a:bodyPr/>
          <a:lstStyle/>
          <a:p>
            <a:pPr eaLnBrk="1" hangingPunct="1">
              <a:spcBef>
                <a:spcPts val="600"/>
              </a:spcBef>
            </a:pPr>
            <a:r>
              <a:rPr lang="en-US" altLang="en-US" sz="2100" dirty="0" smtClean="0">
                <a:latin typeface="Times New Roman" panose="02020603050405020304" pitchFamily="18" charset="0"/>
                <a:ea typeface="ＭＳ Ｐゴシック" panose="020B0600070205080204" pitchFamily="34" charset="-128"/>
                <a:cs typeface="Times New Roman" panose="02020603050405020304" pitchFamily="18" charset="0"/>
              </a:rPr>
              <a:t>Understand the process used </a:t>
            </a:r>
            <a:r>
              <a:rPr lang="en-US" altLang="en-US" sz="2100" b="1" dirty="0" smtClean="0">
                <a:latin typeface="Times New Roman" panose="02020603050405020304" pitchFamily="18" charset="0"/>
                <a:ea typeface="ＭＳ Ｐゴシック" panose="020B0600070205080204" pitchFamily="34" charset="-128"/>
                <a:cs typeface="Times New Roman" panose="02020603050405020304" pitchFamily="18" charset="0"/>
              </a:rPr>
              <a:t>to identify business processes </a:t>
            </a:r>
            <a:r>
              <a:rPr lang="en-US" altLang="en-US" sz="2100" dirty="0" smtClean="0">
                <a:latin typeface="Times New Roman" panose="02020603050405020304" pitchFamily="18" charset="0"/>
                <a:ea typeface="ＭＳ Ｐゴシック" panose="020B0600070205080204" pitchFamily="34" charset="-128"/>
                <a:cs typeface="Times New Roman" panose="02020603050405020304" pitchFamily="18" charset="0"/>
              </a:rPr>
              <a:t>and use cases.</a:t>
            </a:r>
          </a:p>
          <a:p>
            <a:pPr eaLnBrk="1" hangingPunct="1">
              <a:spcBef>
                <a:spcPts val="600"/>
              </a:spcBef>
            </a:pPr>
            <a:r>
              <a:rPr lang="en-US" altLang="en-US" sz="2100" dirty="0" smtClean="0">
                <a:latin typeface="Times New Roman" panose="02020603050405020304" pitchFamily="18" charset="0"/>
                <a:ea typeface="ＭＳ Ｐゴシック" panose="020B0600070205080204" pitchFamily="34" charset="-128"/>
                <a:cs typeface="Times New Roman" panose="02020603050405020304" pitchFamily="18" charset="0"/>
              </a:rPr>
              <a:t>Understand the process used to </a:t>
            </a:r>
            <a:r>
              <a:rPr lang="en-US" altLang="en-US" sz="2100" b="1" dirty="0" smtClean="0">
                <a:latin typeface="Times New Roman" panose="02020603050405020304" pitchFamily="18" charset="0"/>
                <a:ea typeface="ＭＳ Ｐゴシック" panose="020B0600070205080204" pitchFamily="34" charset="-128"/>
                <a:cs typeface="Times New Roman" panose="02020603050405020304" pitchFamily="18" charset="0"/>
              </a:rPr>
              <a:t>create use-case diagrams</a:t>
            </a:r>
          </a:p>
          <a:p>
            <a:pPr eaLnBrk="1" hangingPunct="1">
              <a:spcBef>
                <a:spcPts val="600"/>
              </a:spcBef>
            </a:pPr>
            <a:r>
              <a:rPr lang="en-US" altLang="en-US" sz="2100" dirty="0" smtClean="0">
                <a:latin typeface="Times New Roman" panose="02020603050405020304" pitchFamily="18" charset="0"/>
                <a:ea typeface="ＭＳ Ｐゴシック" panose="020B0600070205080204" pitchFamily="34" charset="-128"/>
                <a:cs typeface="Times New Roman" panose="02020603050405020304" pitchFamily="18" charset="0"/>
              </a:rPr>
              <a:t>Understand the process used to model business processes with </a:t>
            </a:r>
            <a:r>
              <a:rPr lang="en-US" altLang="en-US" sz="2100" b="1" dirty="0" smtClean="0">
                <a:latin typeface="Times New Roman" panose="02020603050405020304" pitchFamily="18" charset="0"/>
                <a:ea typeface="ＭＳ Ｐゴシック" panose="020B0600070205080204" pitchFamily="34" charset="-128"/>
                <a:cs typeface="Times New Roman" panose="02020603050405020304" pitchFamily="18" charset="0"/>
              </a:rPr>
              <a:t>activity diagrams</a:t>
            </a:r>
            <a:r>
              <a:rPr lang="en-US" altLang="en-US" sz="2100" dirty="0" smtClean="0">
                <a:latin typeface="Times New Roman" panose="02020603050405020304" pitchFamily="18" charset="0"/>
                <a:ea typeface="ＭＳ Ｐゴシック" panose="020B0600070205080204" pitchFamily="34" charset="-128"/>
                <a:cs typeface="Times New Roman" panose="02020603050405020304" pitchFamily="18" charset="0"/>
              </a:rPr>
              <a:t>.</a:t>
            </a:r>
          </a:p>
          <a:p>
            <a:pPr eaLnBrk="1" hangingPunct="1">
              <a:spcBef>
                <a:spcPts val="600"/>
              </a:spcBef>
            </a:pPr>
            <a:r>
              <a:rPr lang="en-US" altLang="en-US" sz="2100" dirty="0" smtClean="0">
                <a:latin typeface="Times New Roman" panose="02020603050405020304" pitchFamily="18" charset="0"/>
                <a:ea typeface="ＭＳ Ｐゴシック" panose="020B0600070205080204" pitchFamily="34" charset="-128"/>
                <a:cs typeface="Times New Roman" panose="02020603050405020304" pitchFamily="18" charset="0"/>
              </a:rPr>
              <a:t>Understand the </a:t>
            </a:r>
            <a:r>
              <a:rPr lang="en-US" altLang="en-US" sz="2100" b="1" dirty="0" smtClean="0">
                <a:latin typeface="Times New Roman" panose="02020603050405020304" pitchFamily="18" charset="0"/>
                <a:ea typeface="ＭＳ Ｐゴシック" panose="020B0600070205080204" pitchFamily="34" charset="-128"/>
                <a:cs typeface="Times New Roman" panose="02020603050405020304" pitchFamily="18" charset="0"/>
              </a:rPr>
              <a:t>rules and style guidelines </a:t>
            </a:r>
            <a:r>
              <a:rPr lang="en-US" altLang="en-US" sz="2100" dirty="0" smtClean="0">
                <a:latin typeface="Times New Roman" panose="02020603050405020304" pitchFamily="18" charset="0"/>
                <a:ea typeface="ＭＳ Ｐゴシック" panose="020B0600070205080204" pitchFamily="34" charset="-128"/>
                <a:cs typeface="Times New Roman" panose="02020603050405020304" pitchFamily="18" charset="0"/>
              </a:rPr>
              <a:t>for activity diagrams.</a:t>
            </a:r>
          </a:p>
          <a:p>
            <a:pPr eaLnBrk="1" hangingPunct="1">
              <a:spcBef>
                <a:spcPts val="600"/>
              </a:spcBef>
            </a:pPr>
            <a:r>
              <a:rPr lang="en-US" altLang="en-US" sz="2100" dirty="0" smtClean="0">
                <a:latin typeface="Times New Roman" panose="02020603050405020304" pitchFamily="18" charset="0"/>
                <a:ea typeface="ＭＳ Ｐゴシック" panose="020B0600070205080204" pitchFamily="34" charset="-128"/>
                <a:cs typeface="Times New Roman" panose="02020603050405020304" pitchFamily="18" charset="0"/>
              </a:rPr>
              <a:t>Understand the process used to </a:t>
            </a:r>
            <a:r>
              <a:rPr lang="en-US" altLang="en-US" sz="2100" b="1" dirty="0" smtClean="0">
                <a:latin typeface="Times New Roman" panose="02020603050405020304" pitchFamily="18" charset="0"/>
                <a:ea typeface="ＭＳ Ｐゴシック" panose="020B0600070205080204" pitchFamily="34" charset="-128"/>
                <a:cs typeface="Times New Roman" panose="02020603050405020304" pitchFamily="18" charset="0"/>
              </a:rPr>
              <a:t>create use case descriptions</a:t>
            </a:r>
            <a:r>
              <a:rPr lang="en-US" altLang="en-US" sz="2100" dirty="0" smtClean="0">
                <a:latin typeface="Times New Roman" panose="02020603050405020304" pitchFamily="18" charset="0"/>
                <a:ea typeface="ＭＳ Ｐゴシック" panose="020B0600070205080204" pitchFamily="34" charset="-128"/>
                <a:cs typeface="Times New Roman" panose="02020603050405020304" pitchFamily="18" charset="0"/>
              </a:rPr>
              <a:t>.</a:t>
            </a:r>
          </a:p>
          <a:p>
            <a:pPr eaLnBrk="1" hangingPunct="1">
              <a:spcBef>
                <a:spcPts val="600"/>
              </a:spcBef>
            </a:pPr>
            <a:r>
              <a:rPr lang="en-US" altLang="en-US" sz="2100" dirty="0" smtClean="0">
                <a:latin typeface="Times New Roman" panose="02020603050405020304" pitchFamily="18" charset="0"/>
                <a:ea typeface="ＭＳ Ｐゴシック" panose="020B0600070205080204" pitchFamily="34" charset="-128"/>
                <a:cs typeface="Times New Roman" panose="02020603050405020304" pitchFamily="18" charset="0"/>
              </a:rPr>
              <a:t>Understand the </a:t>
            </a:r>
            <a:r>
              <a:rPr lang="en-US" altLang="en-US" sz="2100" b="1" dirty="0" smtClean="0">
                <a:latin typeface="Times New Roman" panose="02020603050405020304" pitchFamily="18" charset="0"/>
                <a:ea typeface="ＭＳ Ｐゴシック" panose="020B0600070205080204" pitchFamily="34" charset="-128"/>
                <a:cs typeface="Times New Roman" panose="02020603050405020304" pitchFamily="18" charset="0"/>
              </a:rPr>
              <a:t>rules and style guidelines </a:t>
            </a:r>
            <a:r>
              <a:rPr lang="en-US" altLang="en-US" sz="2100" dirty="0" smtClean="0">
                <a:latin typeface="Times New Roman" panose="02020603050405020304" pitchFamily="18" charset="0"/>
                <a:ea typeface="ＭＳ Ｐゴシック" panose="020B0600070205080204" pitchFamily="34" charset="-128"/>
                <a:cs typeface="Times New Roman" panose="02020603050405020304" pitchFamily="18" charset="0"/>
              </a:rPr>
              <a:t>for use case descriptions.</a:t>
            </a:r>
          </a:p>
          <a:p>
            <a:pPr eaLnBrk="1" hangingPunct="1">
              <a:spcBef>
                <a:spcPts val="600"/>
              </a:spcBef>
            </a:pPr>
            <a:r>
              <a:rPr lang="en-US" altLang="en-US" sz="2100" dirty="0" smtClean="0">
                <a:latin typeface="Times New Roman" panose="02020603050405020304" pitchFamily="18" charset="0"/>
                <a:ea typeface="ＭＳ Ｐゴシック" panose="020B0600070205080204" pitchFamily="34" charset="-128"/>
                <a:cs typeface="Times New Roman" panose="02020603050405020304" pitchFamily="18" charset="0"/>
              </a:rPr>
              <a:t>Be able to create </a:t>
            </a:r>
            <a:r>
              <a:rPr lang="en-US" altLang="en-US" sz="2100" b="1" dirty="0" smtClean="0">
                <a:latin typeface="Times New Roman" panose="02020603050405020304" pitchFamily="18" charset="0"/>
                <a:ea typeface="ＭＳ Ｐゴシック" panose="020B0600070205080204" pitchFamily="34" charset="-128"/>
                <a:cs typeface="Times New Roman" panose="02020603050405020304" pitchFamily="18" charset="0"/>
              </a:rPr>
              <a:t>functional models </a:t>
            </a:r>
            <a:r>
              <a:rPr lang="en-US" altLang="en-US" sz="2100" dirty="0" smtClean="0">
                <a:latin typeface="Times New Roman" panose="02020603050405020304" pitchFamily="18" charset="0"/>
                <a:ea typeface="ＭＳ Ｐゴシック" panose="020B0600070205080204" pitchFamily="34" charset="-128"/>
                <a:cs typeface="Times New Roman" panose="02020603050405020304" pitchFamily="18" charset="0"/>
              </a:rPr>
              <a:t>of business processes using use-case diagrams, activity diagrams, and use case descriptions.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400" smtClean="0">
                <a:solidFill>
                  <a:schemeClr val="bg1"/>
                </a:solidFill>
              </a:rPr>
              <a:t>9-</a:t>
            </a:r>
            <a:fld id="{95F83273-3C07-4274-B2D8-08B66E65D3DF}" type="slidenum">
              <a:rPr lang="en-US" altLang="en-US" sz="1400" smtClean="0">
                <a:solidFill>
                  <a:schemeClr val="bg1"/>
                </a:solidFill>
              </a:rPr>
              <a:pPr>
                <a:spcBef>
                  <a:spcPct val="0"/>
                </a:spcBef>
                <a:buClrTx/>
                <a:buFontTx/>
                <a:buNone/>
              </a:pPr>
              <a:t>20</a:t>
            </a:fld>
            <a:endParaRPr lang="en-US" altLang="en-US" sz="1400" smtClean="0">
              <a:solidFill>
                <a:schemeClr val="bg1"/>
              </a:solidFill>
            </a:endParaRPr>
          </a:p>
        </p:txBody>
      </p:sp>
      <p:sp>
        <p:nvSpPr>
          <p:cNvPr id="149507" name="Rectangle 2"/>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Diverging and Converging </a:t>
            </a:r>
            <a:br>
              <a:rPr lang="en-US" altLang="en-US" smtClean="0">
                <a:ea typeface="ＭＳ Ｐゴシック" panose="020B0600070205080204" pitchFamily="34" charset="-128"/>
              </a:rPr>
            </a:br>
            <a:r>
              <a:rPr lang="en-US" altLang="en-US" smtClean="0">
                <a:ea typeface="ＭＳ Ｐゴシック" panose="020B0600070205080204" pitchFamily="34" charset="-128"/>
              </a:rPr>
              <a:t>Data Flows</a:t>
            </a:r>
          </a:p>
        </p:txBody>
      </p:sp>
      <p:pic>
        <p:nvPicPr>
          <p:cNvPr id="149508" name="Picture 5" descr="whi74173_09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39888"/>
            <a:ext cx="8229600" cy="453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549275" y="107950"/>
            <a:ext cx="8042275" cy="882650"/>
          </a:xfrm>
        </p:spPr>
        <p:txBody>
          <a:bodyPr/>
          <a:lstStyle/>
          <a:p>
            <a:pPr eaLnBrk="1" hangingPunct="1"/>
            <a:r>
              <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rPr>
              <a:t>Activity Diagram Symbols</a:t>
            </a:r>
          </a:p>
        </p:txBody>
      </p:sp>
      <p:pic>
        <p:nvPicPr>
          <p:cNvPr id="2" name="Picture 1"/>
          <p:cNvPicPr>
            <a:picLocks noChangeAspect="1"/>
          </p:cNvPicPr>
          <p:nvPr/>
        </p:nvPicPr>
        <p:blipFill rotWithShape="1">
          <a:blip r:embed="rId3"/>
          <a:srcRect l="34166" t="28295" r="34167" b="7364"/>
          <a:stretch/>
        </p:blipFill>
        <p:spPr>
          <a:xfrm>
            <a:off x="1986498" y="971550"/>
            <a:ext cx="4831814" cy="527685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3"/>
          <p:cNvSpPr>
            <a:spLocks noGrp="1"/>
          </p:cNvSpPr>
          <p:nvPr>
            <p:ph type="title"/>
          </p:nvPr>
        </p:nvSpPr>
        <p:spPr>
          <a:xfrm>
            <a:off x="549275" y="107950"/>
            <a:ext cx="8042275" cy="958850"/>
          </a:xfrm>
        </p:spPr>
        <p:txBody>
          <a:bodyPr/>
          <a:lstStyle/>
          <a:p>
            <a:pPr eaLnBrk="1" fontAlgn="auto" hangingPunct="1">
              <a:spcAft>
                <a:spcPts val="0"/>
              </a:spcAft>
              <a:defRPr/>
            </a:pPr>
            <a:r>
              <a:rPr lang="en-US" dirty="0">
                <a:latin typeface="Times New Roman" panose="02020603050405020304" pitchFamily="18" charset="0"/>
                <a:ea typeface="+mj-ea"/>
                <a:cs typeface="Times New Roman" panose="02020603050405020304" pitchFamily="18" charset="0"/>
              </a:rPr>
              <a:t>Sample Activity Diagram</a:t>
            </a:r>
          </a:p>
        </p:txBody>
      </p:sp>
      <p:pic>
        <p:nvPicPr>
          <p:cNvPr id="3" name="Picture 2"/>
          <p:cNvPicPr>
            <a:picLocks noChangeAspect="1"/>
          </p:cNvPicPr>
          <p:nvPr/>
        </p:nvPicPr>
        <p:blipFill rotWithShape="1">
          <a:blip r:embed="rId3"/>
          <a:srcRect l="34584" t="32558" r="33333" b="4650"/>
          <a:stretch/>
        </p:blipFill>
        <p:spPr>
          <a:xfrm>
            <a:off x="2209800" y="1066800"/>
            <a:ext cx="4780844" cy="50292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549275" y="101600"/>
            <a:ext cx="8042275" cy="762000"/>
          </a:xfrm>
        </p:spPr>
        <p:txBody>
          <a:bodyPr/>
          <a:lstStyle/>
          <a:p>
            <a:pPr eaLnBrk="1" hangingPunct="1"/>
            <a:r>
              <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rPr>
              <a:t>Swim lanes</a:t>
            </a:r>
          </a:p>
        </p:txBody>
      </p:sp>
      <p:sp>
        <p:nvSpPr>
          <p:cNvPr id="27651" name="Content Placeholder 2"/>
          <p:cNvSpPr>
            <a:spLocks noGrp="1"/>
          </p:cNvSpPr>
          <p:nvPr>
            <p:ph sz="half" idx="1"/>
          </p:nvPr>
        </p:nvSpPr>
        <p:spPr>
          <a:xfrm>
            <a:off x="536575" y="1600200"/>
            <a:ext cx="3840163" cy="4343400"/>
          </a:xfrm>
        </p:spPr>
        <p:txBody>
          <a:bodyPr>
            <a:noAutofit/>
          </a:bodyPr>
          <a:lstStyle/>
          <a:p>
            <a:pPr eaLnBrk="1" hangingPunct="1"/>
            <a:r>
              <a:rPr lang="en-US" altLang="en-US" sz="2400" dirty="0" smtClean="0">
                <a:latin typeface="Times New Roman" panose="02020603050405020304" pitchFamily="18" charset="0"/>
                <a:ea typeface="ＭＳ Ｐゴシック" panose="020B0600070205080204" pitchFamily="34" charset="-128"/>
                <a:cs typeface="Times New Roman" panose="02020603050405020304" pitchFamily="18" charset="0"/>
              </a:rPr>
              <a:t>Used to assign responsibility to objects or individuals who actually perform the activity</a:t>
            </a:r>
          </a:p>
          <a:p>
            <a:pPr eaLnBrk="1" hangingPunct="1">
              <a:spcBef>
                <a:spcPts val="600"/>
              </a:spcBef>
            </a:pPr>
            <a:r>
              <a:rPr lang="en-US" altLang="en-US" sz="2400" dirty="0" smtClean="0">
                <a:latin typeface="Times New Roman" panose="02020603050405020304" pitchFamily="18" charset="0"/>
                <a:ea typeface="ＭＳ Ｐゴシック" panose="020B0600070205080204" pitchFamily="34" charset="-128"/>
                <a:cs typeface="Times New Roman" panose="02020603050405020304" pitchFamily="18" charset="0"/>
              </a:rPr>
              <a:t>Represents a separation of roles among objects</a:t>
            </a:r>
          </a:p>
          <a:p>
            <a:pPr eaLnBrk="1" hangingPunct="1">
              <a:spcBef>
                <a:spcPts val="600"/>
              </a:spcBef>
            </a:pPr>
            <a:r>
              <a:rPr lang="en-US" altLang="en-US" sz="2400" dirty="0" smtClean="0">
                <a:latin typeface="Times New Roman" panose="02020603050405020304" pitchFamily="18" charset="0"/>
                <a:ea typeface="ＭＳ Ｐゴシック" panose="020B0600070205080204" pitchFamily="34" charset="-128"/>
                <a:cs typeface="Times New Roman" panose="02020603050405020304" pitchFamily="18" charset="0"/>
              </a:rPr>
              <a:t>Can be drawn horizontally or vertically</a:t>
            </a:r>
          </a:p>
        </p:txBody>
      </p:sp>
      <p:pic>
        <p:nvPicPr>
          <p:cNvPr id="2" name="Picture 1"/>
          <p:cNvPicPr>
            <a:picLocks noChangeAspect="1"/>
          </p:cNvPicPr>
          <p:nvPr/>
        </p:nvPicPr>
        <p:blipFill rotWithShape="1">
          <a:blip r:embed="rId3"/>
          <a:srcRect l="42500" t="31395" r="37917" b="7364"/>
          <a:stretch/>
        </p:blipFill>
        <p:spPr>
          <a:xfrm>
            <a:off x="5410200" y="762000"/>
            <a:ext cx="3255962" cy="5472787"/>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549275" y="228600"/>
            <a:ext cx="8042275" cy="685800"/>
          </a:xfrm>
        </p:spPr>
        <p:txBody>
          <a:bodyPr/>
          <a:lstStyle/>
          <a:p>
            <a:pPr eaLnBrk="1" hangingPunct="1"/>
            <a:r>
              <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rPr>
              <a:t>Creating an Activity Diagram</a:t>
            </a:r>
          </a:p>
        </p:txBody>
      </p:sp>
      <p:sp>
        <p:nvSpPr>
          <p:cNvPr id="29699" name="Content Placeholder 2"/>
          <p:cNvSpPr>
            <a:spLocks noGrp="1"/>
          </p:cNvSpPr>
          <p:nvPr>
            <p:ph idx="1"/>
          </p:nvPr>
        </p:nvSpPr>
        <p:spPr>
          <a:xfrm>
            <a:off x="549275" y="916709"/>
            <a:ext cx="8137525" cy="4343400"/>
          </a:xfrm>
        </p:spPr>
        <p:txBody>
          <a:bodyPr/>
          <a:lstStyle/>
          <a:p>
            <a:pPr eaLnBrk="1" hangingPunct="1"/>
            <a:r>
              <a:rPr lang="en-US" altLang="en-US" sz="2800" dirty="0" smtClean="0">
                <a:latin typeface="Times New Roman" panose="02020603050405020304" pitchFamily="18" charset="0"/>
                <a:ea typeface="ＭＳ Ｐゴシック" panose="020B0600070205080204" pitchFamily="34" charset="-128"/>
                <a:cs typeface="Times New Roman" panose="02020603050405020304" pitchFamily="18" charset="0"/>
              </a:rPr>
              <a:t>Choose a business process identified previously</a:t>
            </a:r>
          </a:p>
          <a:p>
            <a:pPr lvl="1" eaLnBrk="1" hangingPunct="1"/>
            <a:r>
              <a:rPr lang="en-US" altLang="en-US" sz="2400" dirty="0" smtClean="0">
                <a:latin typeface="Times New Roman" panose="02020603050405020304" pitchFamily="18" charset="0"/>
                <a:ea typeface="ＭＳ Ｐゴシック" panose="020B0600070205080204" pitchFamily="34" charset="-128"/>
                <a:cs typeface="Times New Roman" panose="02020603050405020304" pitchFamily="18" charset="0"/>
              </a:rPr>
              <a:t>Review the requirements definition and use-case diagram</a:t>
            </a:r>
          </a:p>
          <a:p>
            <a:pPr lvl="1" eaLnBrk="1" hangingPunct="1"/>
            <a:r>
              <a:rPr lang="en-US" altLang="en-US" sz="2400" dirty="0" smtClean="0">
                <a:latin typeface="Times New Roman" panose="02020603050405020304" pitchFamily="18" charset="0"/>
                <a:ea typeface="ＭＳ Ｐゴシック" panose="020B0600070205080204" pitchFamily="34" charset="-128"/>
                <a:cs typeface="Times New Roman" panose="02020603050405020304" pitchFamily="18" charset="0"/>
              </a:rPr>
              <a:t>Review other documentation collected thus far</a:t>
            </a:r>
          </a:p>
          <a:p>
            <a:pPr eaLnBrk="1" hangingPunct="1"/>
            <a:r>
              <a:rPr lang="en-US" altLang="en-US" sz="2800" dirty="0" smtClean="0">
                <a:latin typeface="Times New Roman" panose="02020603050405020304" pitchFamily="18" charset="0"/>
                <a:ea typeface="ＭＳ Ｐゴシック" panose="020B0600070205080204" pitchFamily="34" charset="-128"/>
                <a:cs typeface="Times New Roman" panose="02020603050405020304" pitchFamily="18" charset="0"/>
              </a:rPr>
              <a:t>Identify the set of activities used in the business process</a:t>
            </a:r>
          </a:p>
          <a:p>
            <a:pPr eaLnBrk="1" hangingPunct="1"/>
            <a:r>
              <a:rPr lang="en-US" altLang="en-US" sz="2800" dirty="0" smtClean="0">
                <a:latin typeface="Times New Roman" panose="02020603050405020304" pitchFamily="18" charset="0"/>
                <a:ea typeface="ＭＳ Ｐゴシック" panose="020B0600070205080204" pitchFamily="34" charset="-128"/>
                <a:cs typeface="Times New Roman" panose="02020603050405020304" pitchFamily="18" charset="0"/>
              </a:rPr>
              <a:t>Identify control flows and nodes</a:t>
            </a:r>
          </a:p>
          <a:p>
            <a:pPr eaLnBrk="1" hangingPunct="1"/>
            <a:r>
              <a:rPr lang="en-US" altLang="en-US" sz="2800" dirty="0" smtClean="0">
                <a:latin typeface="Times New Roman" panose="02020603050405020304" pitchFamily="18" charset="0"/>
                <a:ea typeface="ＭＳ Ｐゴシック" panose="020B0600070205080204" pitchFamily="34" charset="-128"/>
                <a:cs typeface="Times New Roman" panose="02020603050405020304" pitchFamily="18" charset="0"/>
              </a:rPr>
              <a:t>Identify the object flows and nodes</a:t>
            </a:r>
          </a:p>
          <a:p>
            <a:pPr eaLnBrk="1" hangingPunct="1"/>
            <a:r>
              <a:rPr lang="en-US" altLang="en-US" sz="2800" dirty="0" smtClean="0">
                <a:latin typeface="Times New Roman" panose="02020603050405020304" pitchFamily="18" charset="0"/>
                <a:ea typeface="ＭＳ Ｐゴシック" panose="020B0600070205080204" pitchFamily="34" charset="-128"/>
                <a:cs typeface="Times New Roman" panose="02020603050405020304" pitchFamily="18" charset="0"/>
              </a:rPr>
              <a:t>Lay out &amp; draw the diagram (minimize crossing lines)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indent="0" algn="ctr">
              <a:buNone/>
            </a:pPr>
            <a:endParaRPr lang="en-US" sz="6600" b="1" dirty="0" smtClean="0"/>
          </a:p>
          <a:p>
            <a:pPr marL="0" indent="0" algn="ctr">
              <a:buNone/>
            </a:pPr>
            <a:r>
              <a:rPr lang="en-US" sz="6600" b="1" dirty="0" smtClean="0"/>
              <a:t>Why </a:t>
            </a:r>
            <a:r>
              <a:rPr lang="en-US" sz="6600" b="1" dirty="0"/>
              <a:t>is iteration important in creating use cases?</a:t>
            </a:r>
            <a:r>
              <a:rPr lang="en-US" sz="6600" dirty="0"/>
              <a:t> </a:t>
            </a:r>
          </a:p>
        </p:txBody>
      </p:sp>
    </p:spTree>
    <p:extLst>
      <p:ext uri="{BB962C8B-B14F-4D97-AF65-F5344CB8AC3E}">
        <p14:creationId xmlns:p14="http://schemas.microsoft.com/office/powerpoint/2010/main" val="1240390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indent="0" algn="ctr" eaLnBrk="1" hangingPunct="1">
              <a:buNone/>
            </a:pPr>
            <a:r>
              <a:rPr lang="en-US" altLang="en-US" sz="6600" b="1" dirty="0" smtClean="0">
                <a:latin typeface="Arial" panose="020B0604020202020204" pitchFamily="34" charset="0"/>
                <a:cs typeface="Times New Roman" panose="02020603050405020304" pitchFamily="18" charset="0"/>
              </a:rPr>
              <a:t>What </a:t>
            </a:r>
            <a:r>
              <a:rPr lang="en-US" altLang="en-US" sz="6600" b="1" dirty="0">
                <a:latin typeface="Arial" panose="020B0604020202020204" pitchFamily="34" charset="0"/>
                <a:cs typeface="Times New Roman" panose="02020603050405020304" pitchFamily="18" charset="0"/>
              </a:rPr>
              <a:t>problem does use case modeling solve for the systems analyst? </a:t>
            </a:r>
            <a:endParaRPr lang="en-US" sz="6600" dirty="0"/>
          </a:p>
        </p:txBody>
      </p:sp>
    </p:spTree>
    <p:extLst>
      <p:ext uri="{BB962C8B-B14F-4D97-AF65-F5344CB8AC3E}">
        <p14:creationId xmlns:p14="http://schemas.microsoft.com/office/powerpoint/2010/main" val="851641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indent="0" algn="ctr" eaLnBrk="1" hangingPunct="1">
              <a:buNone/>
            </a:pPr>
            <a:r>
              <a:rPr lang="en-US" altLang="en-US" sz="6600" b="1" dirty="0">
                <a:latin typeface="Arial" panose="020B0604020202020204" pitchFamily="34" charset="0"/>
                <a:cs typeface="Times New Roman" panose="02020603050405020304" pitchFamily="18" charset="0"/>
              </a:rPr>
              <a:t>What is the difference between use case diagrams &amp; narratives? </a:t>
            </a:r>
            <a:endParaRPr lang="en-US" altLang="en-US" sz="6600" dirty="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17327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indent="0" algn="ctr">
              <a:buNone/>
            </a:pPr>
            <a:endParaRPr lang="en-US" altLang="en-US" sz="6600" b="1" dirty="0" smtClean="0">
              <a:latin typeface="Arial" panose="020B0604020202020204" pitchFamily="34" charset="0"/>
              <a:cs typeface="Times New Roman" panose="02020603050405020304" pitchFamily="18" charset="0"/>
            </a:endParaRPr>
          </a:p>
          <a:p>
            <a:pPr marL="0" indent="0" algn="ctr">
              <a:buNone/>
            </a:pPr>
            <a:r>
              <a:rPr lang="en-US" altLang="en-US" sz="6600" b="1" dirty="0" smtClean="0">
                <a:latin typeface="Arial" panose="020B0604020202020204" pitchFamily="34" charset="0"/>
                <a:cs typeface="Times New Roman" panose="02020603050405020304" pitchFamily="18" charset="0"/>
              </a:rPr>
              <a:t>Is a </a:t>
            </a:r>
            <a:r>
              <a:rPr lang="en-US" altLang="en-US" sz="6600" b="1" dirty="0">
                <a:latin typeface="Arial" panose="020B0604020202020204" pitchFamily="34" charset="0"/>
                <a:cs typeface="Times New Roman" panose="02020603050405020304" pitchFamily="18" charset="0"/>
              </a:rPr>
              <a:t>use case a functional requirement? </a:t>
            </a:r>
            <a:endParaRPr lang="en-US" sz="6600" dirty="0"/>
          </a:p>
        </p:txBody>
      </p:sp>
    </p:spTree>
    <p:extLst>
      <p:ext uri="{BB962C8B-B14F-4D97-AF65-F5344CB8AC3E}">
        <p14:creationId xmlns:p14="http://schemas.microsoft.com/office/powerpoint/2010/main" val="2834426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indent="0" algn="ctr">
              <a:buNone/>
            </a:pPr>
            <a:endParaRPr lang="en-US" sz="6600" b="1" dirty="0" smtClean="0"/>
          </a:p>
          <a:p>
            <a:pPr marL="0" indent="0" algn="ctr">
              <a:buNone/>
            </a:pPr>
            <a:r>
              <a:rPr lang="en-US" sz="6600" b="1" dirty="0" smtClean="0"/>
              <a:t>Describe </a:t>
            </a:r>
            <a:r>
              <a:rPr lang="en-US" sz="6600" b="1" dirty="0"/>
              <a:t>Use Case to a non IT savvy stakeholder? </a:t>
            </a:r>
            <a:endParaRPr lang="en-US" sz="6600" dirty="0"/>
          </a:p>
        </p:txBody>
      </p:sp>
    </p:spTree>
    <p:extLst>
      <p:ext uri="{BB962C8B-B14F-4D97-AF65-F5344CB8AC3E}">
        <p14:creationId xmlns:p14="http://schemas.microsoft.com/office/powerpoint/2010/main" val="2017275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549275" y="107950"/>
            <a:ext cx="8042275" cy="1035050"/>
          </a:xfrm>
        </p:spPr>
        <p:txBody>
          <a:bodyPr/>
          <a:lstStyle/>
          <a:p>
            <a:pPr eaLnBrk="1" hangingPunct="1"/>
            <a:r>
              <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rPr>
              <a:t>Introduction</a:t>
            </a:r>
          </a:p>
        </p:txBody>
      </p:sp>
      <p:sp>
        <p:nvSpPr>
          <p:cNvPr id="16387" name="Content Placeholder 2"/>
          <p:cNvSpPr>
            <a:spLocks noGrp="1"/>
          </p:cNvSpPr>
          <p:nvPr>
            <p:ph idx="1"/>
          </p:nvPr>
        </p:nvSpPr>
        <p:spPr>
          <a:xfrm>
            <a:off x="549275" y="1371600"/>
            <a:ext cx="8042275" cy="4648200"/>
          </a:xfrm>
        </p:spPr>
        <p:txBody>
          <a:bodyPr/>
          <a:lstStyle/>
          <a:p>
            <a:pPr eaLnBrk="1" hangingPunct="1"/>
            <a:r>
              <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rPr>
              <a:t>Now begin the process of turning the requirements into functional models</a:t>
            </a:r>
          </a:p>
          <a:p>
            <a:pPr lvl="1" eaLnBrk="1" hangingPunct="1"/>
            <a:r>
              <a:rPr lang="en-US" altLang="en-US" sz="2000" dirty="0" smtClean="0">
                <a:latin typeface="Times New Roman" panose="02020603050405020304" pitchFamily="18" charset="0"/>
                <a:ea typeface="ＭＳ Ｐゴシック" panose="020B0600070205080204" pitchFamily="34" charset="-128"/>
                <a:cs typeface="Times New Roman" panose="02020603050405020304" pitchFamily="18" charset="0"/>
              </a:rPr>
              <a:t>Models are logical; i.e., independent of how they are implemented (manual or computerized)</a:t>
            </a:r>
          </a:p>
          <a:p>
            <a:pPr lvl="1" eaLnBrk="1" hangingPunct="1"/>
            <a:r>
              <a:rPr lang="en-US" altLang="en-US" sz="2000" dirty="0" smtClean="0">
                <a:latin typeface="Times New Roman" panose="02020603050405020304" pitchFamily="18" charset="0"/>
                <a:ea typeface="ＭＳ Ｐゴシック" panose="020B0600070205080204" pitchFamily="34" charset="-128"/>
                <a:cs typeface="Times New Roman" panose="02020603050405020304" pitchFamily="18" charset="0"/>
              </a:rPr>
              <a:t>Develop use-cases from the requirements</a:t>
            </a:r>
          </a:p>
          <a:p>
            <a:pPr lvl="2" eaLnBrk="1" hangingPunct="1"/>
            <a:r>
              <a:rPr lang="en-US" altLang="en-US" sz="1800" dirty="0" smtClean="0">
                <a:latin typeface="Times New Roman" panose="02020603050405020304" pitchFamily="18" charset="0"/>
                <a:ea typeface="ＭＳ Ｐゴシック" panose="020B0600070205080204" pitchFamily="34" charset="-128"/>
                <a:cs typeface="Times New Roman" panose="02020603050405020304" pitchFamily="18" charset="0"/>
              </a:rPr>
              <a:t>Use-case: how a business system interacts with its environment</a:t>
            </a:r>
          </a:p>
          <a:p>
            <a:pPr lvl="2" eaLnBrk="1" hangingPunct="1"/>
            <a:r>
              <a:rPr lang="en-US" altLang="en-US" sz="1800" dirty="0" smtClean="0">
                <a:latin typeface="Times New Roman" panose="02020603050405020304" pitchFamily="18" charset="0"/>
                <a:ea typeface="ＭＳ Ｐゴシック" panose="020B0600070205080204" pitchFamily="34" charset="-128"/>
                <a:cs typeface="Times New Roman" panose="02020603050405020304" pitchFamily="18" charset="0"/>
              </a:rPr>
              <a:t>Includes a diagram and a description to depict the discrete activities that the users perform</a:t>
            </a:r>
          </a:p>
          <a:p>
            <a:pPr lvl="1" eaLnBrk="1" hangingPunct="1"/>
            <a:r>
              <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rPr>
              <a:t>Develop activity diagrams from the use-cases</a:t>
            </a:r>
          </a:p>
          <a:p>
            <a:pPr lvl="2" eaLnBrk="1" hangingPunct="1"/>
            <a:r>
              <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rPr>
              <a:t>These model the business processes or how a business operates</a:t>
            </a:r>
          </a:p>
          <a:p>
            <a:pPr lvl="2" eaLnBrk="1" hangingPunct="1"/>
            <a:r>
              <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rPr>
              <a:t>Used to illustrate the movement of objects (data) between activities</a:t>
            </a:r>
          </a:p>
          <a:p>
            <a:pPr lvl="1" eaLnBrk="1" hangingPunct="1"/>
            <a:endPar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lvl="0" indent="0" algn="ctr">
              <a:buNone/>
            </a:pPr>
            <a:r>
              <a:rPr lang="en-US" sz="6600" b="1" dirty="0"/>
              <a:t>What is the difference between an activity and an action?</a:t>
            </a:r>
            <a:r>
              <a:rPr lang="en-US" sz="6600" dirty="0"/>
              <a:t> </a:t>
            </a:r>
          </a:p>
        </p:txBody>
      </p:sp>
    </p:spTree>
    <p:extLst>
      <p:ext uri="{BB962C8B-B14F-4D97-AF65-F5344CB8AC3E}">
        <p14:creationId xmlns:p14="http://schemas.microsoft.com/office/powerpoint/2010/main" val="7486167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324600"/>
          </a:xfrm>
        </p:spPr>
        <p:txBody>
          <a:bodyPr/>
          <a:lstStyle/>
          <a:p>
            <a:pPr marL="0" indent="0" algn="ctr">
              <a:buNone/>
            </a:pPr>
            <a:r>
              <a:rPr lang="en-US" sz="5400" b="1" dirty="0" smtClean="0"/>
              <a:t>Control </a:t>
            </a:r>
            <a:r>
              <a:rPr lang="en-US" sz="5400" b="1" dirty="0"/>
              <a:t>flows in an activity diagram are shown using solid-lines with arrows while object flows are shown using dashed lines with arrows</a:t>
            </a:r>
            <a:r>
              <a:rPr lang="en-US" sz="5400" b="1" dirty="0" smtClean="0"/>
              <a:t>.</a:t>
            </a:r>
          </a:p>
          <a:p>
            <a:pPr marL="0" indent="0" algn="ctr">
              <a:buNone/>
            </a:pPr>
            <a:r>
              <a:rPr lang="en-US" sz="5400" b="1" dirty="0" smtClean="0"/>
              <a:t>T / F ?</a:t>
            </a:r>
            <a:endParaRPr lang="en-US" sz="5400" b="1" dirty="0"/>
          </a:p>
          <a:p>
            <a:pPr marL="0" indent="0">
              <a:buNone/>
            </a:pPr>
            <a:endParaRPr lang="en-US" dirty="0"/>
          </a:p>
        </p:txBody>
      </p:sp>
    </p:spTree>
    <p:extLst>
      <p:ext uri="{BB962C8B-B14F-4D97-AF65-F5344CB8AC3E}">
        <p14:creationId xmlns:p14="http://schemas.microsoft.com/office/powerpoint/2010/main" val="1150961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a:buNone/>
            </a:pPr>
            <a:r>
              <a:rPr lang="en-US" sz="4125" dirty="0"/>
              <a:t> The event that causes a use case to begin is called </a:t>
            </a:r>
            <a:r>
              <a:rPr lang="en-US" sz="4125" dirty="0" err="1"/>
              <a:t>a(n</a:t>
            </a:r>
            <a:r>
              <a:rPr lang="en-US" sz="4125" dirty="0"/>
              <a:t>) _____.</a:t>
            </a:r>
          </a:p>
          <a:p>
            <a:r>
              <a:rPr lang="en-US" sz="4125" dirty="0"/>
              <a:t>a.	action</a:t>
            </a:r>
          </a:p>
          <a:p>
            <a:r>
              <a:rPr lang="en-US" sz="4125" dirty="0" err="1"/>
              <a:t>b</a:t>
            </a:r>
            <a:r>
              <a:rPr lang="en-US" sz="4125" dirty="0"/>
              <a:t>.	trigger</a:t>
            </a:r>
          </a:p>
          <a:p>
            <a:r>
              <a:rPr lang="en-US" sz="4125" dirty="0" err="1"/>
              <a:t>c</a:t>
            </a:r>
            <a:r>
              <a:rPr lang="en-US" sz="4125" dirty="0"/>
              <a:t>.	hammer</a:t>
            </a:r>
          </a:p>
          <a:p>
            <a:r>
              <a:rPr lang="en-US" sz="4125" dirty="0" err="1"/>
              <a:t>d</a:t>
            </a:r>
            <a:r>
              <a:rPr lang="en-US" sz="4125" dirty="0"/>
              <a:t>.	anvil</a:t>
            </a:r>
          </a:p>
          <a:p>
            <a:r>
              <a:rPr lang="en-US" sz="4125" dirty="0" err="1"/>
              <a:t>e</a:t>
            </a:r>
            <a:r>
              <a:rPr lang="en-US" sz="4125" dirty="0"/>
              <a:t>.	stakeholder</a:t>
            </a:r>
          </a:p>
          <a:p>
            <a:pPr marL="0" indent="0">
              <a:buNone/>
            </a:pPr>
            <a:endParaRPr lang="en-US" dirty="0"/>
          </a:p>
        </p:txBody>
      </p:sp>
    </p:spTree>
    <p:extLst>
      <p:ext uri="{BB962C8B-B14F-4D97-AF65-F5344CB8AC3E}">
        <p14:creationId xmlns:p14="http://schemas.microsoft.com/office/powerpoint/2010/main" val="5363978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a:buNone/>
            </a:pPr>
            <a:r>
              <a:rPr lang="en-US" sz="4125" dirty="0"/>
              <a:t>A scenario is the same as </a:t>
            </a:r>
            <a:r>
              <a:rPr lang="en-US" sz="4125" dirty="0" err="1"/>
              <a:t>a(n</a:t>
            </a:r>
            <a:r>
              <a:rPr lang="en-US" sz="4125" dirty="0"/>
              <a:t>) _____.</a:t>
            </a:r>
          </a:p>
          <a:p>
            <a:r>
              <a:rPr lang="en-US" sz="4125" dirty="0"/>
              <a:t>a.	use case</a:t>
            </a:r>
          </a:p>
          <a:p>
            <a:r>
              <a:rPr lang="en-US" sz="4125" dirty="0" err="1"/>
              <a:t>b</a:t>
            </a:r>
            <a:r>
              <a:rPr lang="en-US" sz="4125" dirty="0"/>
              <a:t>.	relationship</a:t>
            </a:r>
          </a:p>
          <a:p>
            <a:r>
              <a:rPr lang="en-US" sz="4125" dirty="0" err="1"/>
              <a:t>c</a:t>
            </a:r>
            <a:r>
              <a:rPr lang="en-US" sz="4125" dirty="0"/>
              <a:t>.	path through a use case</a:t>
            </a:r>
          </a:p>
          <a:p>
            <a:r>
              <a:rPr lang="en-US" sz="4125" dirty="0" err="1"/>
              <a:t>d</a:t>
            </a:r>
            <a:r>
              <a:rPr lang="en-US" sz="4125" dirty="0"/>
              <a:t>.	collection of use cases</a:t>
            </a:r>
          </a:p>
          <a:p>
            <a:r>
              <a:rPr lang="en-US" sz="4125" dirty="0" err="1"/>
              <a:t>e</a:t>
            </a:r>
            <a:r>
              <a:rPr lang="en-US" sz="4125" dirty="0"/>
              <a:t>.	role</a:t>
            </a:r>
            <a:endParaRPr lang="en-US" sz="2250" dirty="0"/>
          </a:p>
        </p:txBody>
      </p:sp>
    </p:spTree>
    <p:extLst>
      <p:ext uri="{BB962C8B-B14F-4D97-AF65-F5344CB8AC3E}">
        <p14:creationId xmlns:p14="http://schemas.microsoft.com/office/powerpoint/2010/main" val="9934863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3"/>
          <p:cNvSpPr>
            <a:spLocks noGrp="1"/>
          </p:cNvSpPr>
          <p:nvPr>
            <p:ph type="title"/>
          </p:nvPr>
        </p:nvSpPr>
        <p:spPr>
          <a:xfrm>
            <a:off x="549275" y="107950"/>
            <a:ext cx="8042275" cy="654050"/>
          </a:xfrm>
        </p:spPr>
        <p:txBody>
          <a:bodyPr/>
          <a:lstStyle/>
          <a:p>
            <a:pPr eaLnBrk="1" fontAlgn="auto" hangingPunct="1">
              <a:spcAft>
                <a:spcPts val="0"/>
              </a:spcAft>
              <a:defRPr/>
            </a:pPr>
            <a:r>
              <a:rPr lang="en-US" dirty="0">
                <a:latin typeface="Times New Roman" panose="02020603050405020304" pitchFamily="18" charset="0"/>
                <a:ea typeface="+mj-ea"/>
                <a:cs typeface="Times New Roman" panose="02020603050405020304" pitchFamily="18" charset="0"/>
              </a:rPr>
              <a:t>Use Cases</a:t>
            </a:r>
          </a:p>
        </p:txBody>
      </p:sp>
      <p:sp>
        <p:nvSpPr>
          <p:cNvPr id="30723" name="Content Placeholder 4"/>
          <p:cNvSpPr>
            <a:spLocks noGrp="1"/>
          </p:cNvSpPr>
          <p:nvPr>
            <p:ph idx="1"/>
          </p:nvPr>
        </p:nvSpPr>
        <p:spPr>
          <a:xfrm>
            <a:off x="549275" y="685800"/>
            <a:ext cx="8042275" cy="5257800"/>
          </a:xfrm>
        </p:spPr>
        <p:txBody>
          <a:bodyPr/>
          <a:lstStyle/>
          <a:p>
            <a:pPr eaLnBrk="1" hangingPunct="1"/>
            <a:r>
              <a:rPr lang="en-US" altLang="en-US" sz="3200" dirty="0" smtClean="0">
                <a:latin typeface="Times New Roman" panose="02020603050405020304" pitchFamily="18" charset="0"/>
                <a:ea typeface="ＭＳ Ｐゴシック" panose="020B0600070205080204" pitchFamily="34" charset="-128"/>
                <a:cs typeface="Times New Roman" panose="02020603050405020304" pitchFamily="18" charset="0"/>
              </a:rPr>
              <a:t>The primary driver for all UML diagramming techniques</a:t>
            </a:r>
          </a:p>
          <a:p>
            <a:pPr eaLnBrk="1" hangingPunct="1">
              <a:spcBef>
                <a:spcPts val="600"/>
              </a:spcBef>
            </a:pPr>
            <a:r>
              <a:rPr lang="en-US" altLang="en-US" sz="3200" dirty="0" smtClean="0">
                <a:latin typeface="Times New Roman" panose="02020603050405020304" pitchFamily="18" charset="0"/>
                <a:ea typeface="ＭＳ Ｐゴシック" panose="020B0600070205080204" pitchFamily="34" charset="-128"/>
                <a:cs typeface="Times New Roman" panose="02020603050405020304" pitchFamily="18" charset="0"/>
              </a:rPr>
              <a:t>Depicts activities performed by the users</a:t>
            </a:r>
          </a:p>
          <a:p>
            <a:pPr eaLnBrk="1" hangingPunct="1">
              <a:spcBef>
                <a:spcPts val="600"/>
              </a:spcBef>
            </a:pPr>
            <a:r>
              <a:rPr lang="en-US" altLang="en-US" sz="3200" dirty="0" smtClean="0">
                <a:latin typeface="Times New Roman" panose="02020603050405020304" pitchFamily="18" charset="0"/>
                <a:ea typeface="ＭＳ Ｐゴシック" panose="020B0600070205080204" pitchFamily="34" charset="-128"/>
                <a:cs typeface="Times New Roman" panose="02020603050405020304" pitchFamily="18" charset="0"/>
              </a:rPr>
              <a:t>Describe basic functions of the system:</a:t>
            </a:r>
          </a:p>
          <a:p>
            <a:pPr lvl="1" eaLnBrk="1" hangingPunct="1"/>
            <a:r>
              <a:rPr lang="en-US" altLang="en-US" sz="2800" dirty="0" smtClean="0">
                <a:latin typeface="Times New Roman" panose="02020603050405020304" pitchFamily="18" charset="0"/>
                <a:ea typeface="ＭＳ Ｐゴシック" panose="020B0600070205080204" pitchFamily="34" charset="-128"/>
                <a:cs typeface="Times New Roman" panose="02020603050405020304" pitchFamily="18" charset="0"/>
              </a:rPr>
              <a:t>What the user can do</a:t>
            </a:r>
          </a:p>
          <a:p>
            <a:pPr lvl="1" eaLnBrk="1" hangingPunct="1"/>
            <a:r>
              <a:rPr lang="en-US" altLang="en-US" sz="2800" dirty="0" smtClean="0">
                <a:latin typeface="Times New Roman" panose="02020603050405020304" pitchFamily="18" charset="0"/>
                <a:ea typeface="ＭＳ Ｐゴシック" panose="020B0600070205080204" pitchFamily="34" charset="-128"/>
                <a:cs typeface="Times New Roman" panose="02020603050405020304" pitchFamily="18" charset="0"/>
              </a:rPr>
              <a:t>How the system responds</a:t>
            </a:r>
          </a:p>
          <a:p>
            <a:pPr eaLnBrk="1" hangingPunct="1">
              <a:spcBef>
                <a:spcPts val="600"/>
              </a:spcBef>
            </a:pPr>
            <a:r>
              <a:rPr lang="en-US" altLang="en-US" sz="3200" dirty="0" smtClean="0">
                <a:latin typeface="Times New Roman" panose="02020603050405020304" pitchFamily="18" charset="0"/>
                <a:ea typeface="ＭＳ Ｐゴシック" panose="020B0600070205080204" pitchFamily="34" charset="-128"/>
                <a:cs typeface="Times New Roman" panose="02020603050405020304" pitchFamily="18" charset="0"/>
              </a:rPr>
              <a:t>Use cases are building blocks for continued design activities</a:t>
            </a:r>
          </a:p>
          <a:p>
            <a:pPr eaLnBrk="1" hangingPunct="1">
              <a:spcBef>
                <a:spcPts val="600"/>
              </a:spcBef>
            </a:pPr>
            <a:r>
              <a:rPr lang="en-US" altLang="en-US" sz="3200" dirty="0" smtClean="0">
                <a:latin typeface="Times New Roman" panose="02020603050405020304" pitchFamily="18" charset="0"/>
                <a:ea typeface="ＭＳ Ｐゴシック" panose="020B0600070205080204" pitchFamily="34" charset="-128"/>
                <a:cs typeface="Times New Roman" panose="02020603050405020304" pitchFamily="18" charset="0"/>
              </a:rPr>
              <a:t>Each use-case describes 1 and only 1 function</a:t>
            </a:r>
          </a:p>
          <a:p>
            <a:pPr eaLnBrk="1" hangingPunct="1"/>
            <a:endParaRPr lang="en-US" altLang="en-US" dirty="0" smtClean="0">
              <a:ea typeface="ＭＳ Ｐゴシック" panose="020B0600070205080204" pitchFamily="34" charset="-128"/>
            </a:endParaRPr>
          </a:p>
        </p:txBody>
      </p:sp>
      <p:sp>
        <p:nvSpPr>
          <p:cNvPr id="30724" name="TextBox 3"/>
          <p:cNvSpPr txBox="1">
            <a:spLocks noChangeArrowheads="1"/>
          </p:cNvSpPr>
          <p:nvPr/>
        </p:nvSpPr>
        <p:spPr bwMode="auto">
          <a:xfrm>
            <a:off x="4648200" y="48006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549275" y="107951"/>
            <a:ext cx="8042275" cy="1111250"/>
          </a:xfrm>
        </p:spPr>
        <p:txBody>
          <a:bodyPr/>
          <a:lstStyle/>
          <a:p>
            <a:pPr eaLnBrk="1" fontAlgn="auto" hangingPunct="1">
              <a:spcAft>
                <a:spcPts val="0"/>
              </a:spcAft>
              <a:defRPr/>
            </a:pPr>
            <a:r>
              <a:rPr lang="en-US" dirty="0">
                <a:latin typeface="Times New Roman" panose="02020603050405020304" pitchFamily="18" charset="0"/>
                <a:ea typeface="+mj-ea"/>
                <a:cs typeface="Times New Roman" panose="02020603050405020304" pitchFamily="18" charset="0"/>
              </a:rPr>
              <a:t>Types of Use Cases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70228117"/>
              </p:ext>
            </p:extLst>
          </p:nvPr>
        </p:nvGraphicFramePr>
        <p:xfrm>
          <a:off x="914400" y="1371600"/>
          <a:ext cx="7315200" cy="43891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91461"/>
                <a:gridCol w="491461"/>
                <a:gridCol w="2903278"/>
                <a:gridCol w="3429000"/>
              </a:tblGrid>
              <a:tr h="381000">
                <a:tc rowSpan="4">
                  <a:txBody>
                    <a:bodyPr/>
                    <a:lstStyle/>
                    <a:p>
                      <a:pPr algn="ctr"/>
                      <a:r>
                        <a:rPr lang="en-US" sz="2400" dirty="0" smtClean="0">
                          <a:latin typeface="Times New Roman" panose="02020603050405020304" pitchFamily="18" charset="0"/>
                          <a:cs typeface="Times New Roman" panose="02020603050405020304" pitchFamily="18" charset="0"/>
                        </a:rPr>
                        <a:t>Purpose</a:t>
                      </a:r>
                      <a:endParaRPr lang="en-US" sz="2400" dirty="0">
                        <a:latin typeface="Times New Roman" panose="02020603050405020304" pitchFamily="18" charset="0"/>
                        <a:cs typeface="Times New Roman" panose="02020603050405020304" pitchFamily="18" charset="0"/>
                      </a:endParaRPr>
                    </a:p>
                  </a:txBody>
                  <a:tcPr vert="vert270"/>
                </a:tc>
                <a:tc gridSpan="3">
                  <a:txBody>
                    <a:bodyPr/>
                    <a:lstStyle/>
                    <a:p>
                      <a:pPr algn="ctr"/>
                      <a:r>
                        <a:rPr lang="en-US" sz="2400" dirty="0" smtClean="0">
                          <a:latin typeface="Times New Roman" panose="02020603050405020304" pitchFamily="18" charset="0"/>
                          <a:cs typeface="Times New Roman" panose="02020603050405020304" pitchFamily="18" charset="0"/>
                        </a:rPr>
                        <a:t>Amount</a:t>
                      </a:r>
                      <a:r>
                        <a:rPr lang="en-US" sz="2400" baseline="0" dirty="0" smtClean="0">
                          <a:latin typeface="Times New Roman" panose="02020603050405020304" pitchFamily="18" charset="0"/>
                          <a:cs typeface="Times New Roman" panose="02020603050405020304" pitchFamily="18" charset="0"/>
                        </a:rPr>
                        <a:t> of information</a:t>
                      </a:r>
                      <a:endParaRPr lang="en-US" sz="2400" dirty="0">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endParaRPr lang="en-US" dirty="0"/>
                    </a:p>
                  </a:txBody>
                  <a:tcPr/>
                </a:tc>
              </a:tr>
              <a:tr h="400050">
                <a:tc vMerge="1">
                  <a:txBody>
                    <a:bodyPr/>
                    <a:lstStyle/>
                    <a:p>
                      <a:endParaRPr lang="en-US" dirty="0"/>
                    </a:p>
                  </a:txBody>
                  <a:tcPr/>
                </a:tc>
                <a:tc>
                  <a:txBody>
                    <a:bodyPr/>
                    <a:lstStyle/>
                    <a:p>
                      <a:endParaRPr lang="en-US" sz="2400" dirty="0">
                        <a:latin typeface="Times New Roman" panose="02020603050405020304" pitchFamily="18" charset="0"/>
                        <a:cs typeface="Times New Roman" panose="02020603050405020304" pitchFamily="18" charset="0"/>
                      </a:endParaRPr>
                    </a:p>
                  </a:txBody>
                  <a:tcPr vert="vert270">
                    <a:solidFill>
                      <a:schemeClr val="bg2">
                        <a:lumMod val="50000"/>
                      </a:schemeClr>
                    </a:solidFill>
                  </a:tcPr>
                </a:tc>
                <a:tc>
                  <a:txBody>
                    <a:bodyPr/>
                    <a:lstStyle/>
                    <a:p>
                      <a:pPr algn="ctr"/>
                      <a:r>
                        <a:rPr lang="en-US" sz="2400" dirty="0" smtClean="0">
                          <a:solidFill>
                            <a:schemeClr val="bg2">
                              <a:lumMod val="90000"/>
                            </a:schemeClr>
                          </a:solidFill>
                          <a:latin typeface="Times New Roman" panose="02020603050405020304" pitchFamily="18" charset="0"/>
                          <a:cs typeface="Times New Roman" panose="02020603050405020304" pitchFamily="18" charset="0"/>
                        </a:rPr>
                        <a:t>Overview</a:t>
                      </a:r>
                      <a:endParaRPr lang="en-US" sz="2400" dirty="0">
                        <a:solidFill>
                          <a:schemeClr val="bg2">
                            <a:lumMod val="90000"/>
                          </a:schemeClr>
                        </a:solidFill>
                        <a:latin typeface="Times New Roman" panose="02020603050405020304" pitchFamily="18" charset="0"/>
                        <a:cs typeface="Times New Roman" panose="02020603050405020304" pitchFamily="18" charset="0"/>
                      </a:endParaRPr>
                    </a:p>
                  </a:txBody>
                  <a:tcPr>
                    <a:solidFill>
                      <a:schemeClr val="bg2">
                        <a:lumMod val="50000"/>
                      </a:schemeClr>
                    </a:solidFill>
                  </a:tcPr>
                </a:tc>
                <a:tc>
                  <a:txBody>
                    <a:bodyPr/>
                    <a:lstStyle/>
                    <a:p>
                      <a:pPr algn="ctr"/>
                      <a:r>
                        <a:rPr lang="en-US" sz="2400" dirty="0" smtClean="0">
                          <a:solidFill>
                            <a:schemeClr val="bg2">
                              <a:lumMod val="90000"/>
                            </a:schemeClr>
                          </a:solidFill>
                          <a:latin typeface="Times New Roman" panose="02020603050405020304" pitchFamily="18" charset="0"/>
                          <a:cs typeface="Times New Roman" panose="02020603050405020304" pitchFamily="18" charset="0"/>
                        </a:rPr>
                        <a:t>Detail</a:t>
                      </a:r>
                      <a:endParaRPr lang="en-US" sz="2400" dirty="0">
                        <a:solidFill>
                          <a:schemeClr val="bg2">
                            <a:lumMod val="90000"/>
                          </a:schemeClr>
                        </a:solidFill>
                        <a:latin typeface="Times New Roman" panose="02020603050405020304" pitchFamily="18" charset="0"/>
                        <a:cs typeface="Times New Roman" panose="02020603050405020304" pitchFamily="18" charset="0"/>
                      </a:endParaRPr>
                    </a:p>
                  </a:txBody>
                  <a:tcPr>
                    <a:solidFill>
                      <a:schemeClr val="bg2">
                        <a:lumMod val="50000"/>
                      </a:schemeClr>
                    </a:solidFill>
                  </a:tcPr>
                </a:tc>
              </a:tr>
              <a:tr h="1047750">
                <a:tc vMerge="1">
                  <a:txBody>
                    <a:bodyPr/>
                    <a:lstStyle/>
                    <a:p>
                      <a:endParaRPr lang="en-US" dirty="0"/>
                    </a:p>
                  </a:txBody>
                  <a:tcPr/>
                </a:tc>
                <a:tc>
                  <a:txBody>
                    <a:bodyPr/>
                    <a:lstStyle/>
                    <a:p>
                      <a:pPr algn="ctr"/>
                      <a:r>
                        <a:rPr lang="en-US" sz="2400" dirty="0" smtClean="0">
                          <a:solidFill>
                            <a:schemeClr val="bg2">
                              <a:lumMod val="90000"/>
                            </a:schemeClr>
                          </a:solidFill>
                          <a:latin typeface="Times New Roman" panose="02020603050405020304" pitchFamily="18" charset="0"/>
                          <a:cs typeface="Times New Roman" panose="02020603050405020304" pitchFamily="18" charset="0"/>
                        </a:rPr>
                        <a:t>Essential</a:t>
                      </a:r>
                      <a:endParaRPr lang="en-US" sz="2400" dirty="0">
                        <a:solidFill>
                          <a:schemeClr val="bg2">
                            <a:lumMod val="90000"/>
                          </a:schemeClr>
                        </a:solidFill>
                        <a:latin typeface="Times New Roman" panose="02020603050405020304" pitchFamily="18" charset="0"/>
                        <a:cs typeface="Times New Roman" panose="02020603050405020304" pitchFamily="18" charset="0"/>
                      </a:endParaRPr>
                    </a:p>
                  </a:txBody>
                  <a:tcPr vert="vert270">
                    <a:solidFill>
                      <a:schemeClr val="bg2">
                        <a:lumMod val="50000"/>
                      </a:schemeClr>
                    </a:solidFill>
                  </a:tcPr>
                </a:tc>
                <a:tc>
                  <a:txBody>
                    <a:bodyPr/>
                    <a:lstStyle/>
                    <a:p>
                      <a:r>
                        <a:rPr lang="en-US" sz="2400" dirty="0" smtClean="0">
                          <a:latin typeface="Times New Roman" panose="02020603050405020304" pitchFamily="18" charset="0"/>
                          <a:cs typeface="Times New Roman" panose="02020603050405020304" pitchFamily="18" charset="0"/>
                        </a:rPr>
                        <a:t>High-level</a:t>
                      </a:r>
                      <a:r>
                        <a:rPr lang="en-US" sz="2400" baseline="0" dirty="0" smtClean="0">
                          <a:latin typeface="Times New Roman" panose="02020603050405020304" pitchFamily="18" charset="0"/>
                          <a:cs typeface="Times New Roman" panose="02020603050405020304" pitchFamily="18" charset="0"/>
                        </a:rPr>
                        <a:t> </a:t>
                      </a:r>
                      <a:r>
                        <a:rPr lang="en-US" sz="2400" b="1" baseline="0" dirty="0" smtClean="0">
                          <a:latin typeface="Times New Roman" panose="02020603050405020304" pitchFamily="18" charset="0"/>
                          <a:cs typeface="Times New Roman" panose="02020603050405020304" pitchFamily="18" charset="0"/>
                        </a:rPr>
                        <a:t>overview</a:t>
                      </a:r>
                      <a:r>
                        <a:rPr lang="en-US" sz="2400" baseline="0" dirty="0" smtClean="0">
                          <a:latin typeface="Times New Roman" panose="02020603050405020304" pitchFamily="18" charset="0"/>
                          <a:cs typeface="Times New Roman" panose="02020603050405020304" pitchFamily="18" charset="0"/>
                        </a:rPr>
                        <a:t> of issues </a:t>
                      </a:r>
                      <a:r>
                        <a:rPr lang="en-US" sz="2400" b="1" baseline="0" dirty="0" smtClean="0">
                          <a:latin typeface="Times New Roman" panose="02020603050405020304" pitchFamily="18" charset="0"/>
                          <a:cs typeface="Times New Roman" panose="02020603050405020304" pitchFamily="18" charset="0"/>
                        </a:rPr>
                        <a:t>essential</a:t>
                      </a:r>
                      <a:r>
                        <a:rPr lang="en-US" sz="2400" baseline="0" dirty="0" smtClean="0">
                          <a:latin typeface="Times New Roman" panose="02020603050405020304" pitchFamily="18" charset="0"/>
                          <a:cs typeface="Times New Roman" panose="02020603050405020304" pitchFamily="18" charset="0"/>
                        </a:rPr>
                        <a:t> to understanding required functionality</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b="1" dirty="0" smtClean="0">
                          <a:latin typeface="Times New Roman" panose="02020603050405020304" pitchFamily="18" charset="0"/>
                          <a:cs typeface="Times New Roman" panose="02020603050405020304" pitchFamily="18" charset="0"/>
                        </a:rPr>
                        <a:t>Detailed</a:t>
                      </a:r>
                      <a:r>
                        <a:rPr lang="en-US" sz="2400" dirty="0" smtClean="0">
                          <a:latin typeface="Times New Roman" panose="02020603050405020304" pitchFamily="18" charset="0"/>
                          <a:cs typeface="Times New Roman" panose="02020603050405020304" pitchFamily="18" charset="0"/>
                        </a:rPr>
                        <a:t> description of issues</a:t>
                      </a:r>
                      <a:r>
                        <a:rPr lang="en-US" sz="2400" baseline="0" dirty="0" smtClean="0">
                          <a:latin typeface="Times New Roman" panose="02020603050405020304" pitchFamily="18" charset="0"/>
                          <a:cs typeface="Times New Roman" panose="02020603050405020304" pitchFamily="18" charset="0"/>
                        </a:rPr>
                        <a:t> </a:t>
                      </a:r>
                      <a:r>
                        <a:rPr lang="en-US" sz="2400" b="1" baseline="0" dirty="0" smtClean="0">
                          <a:latin typeface="Times New Roman" panose="02020603050405020304" pitchFamily="18" charset="0"/>
                          <a:cs typeface="Times New Roman" panose="02020603050405020304" pitchFamily="18" charset="0"/>
                        </a:rPr>
                        <a:t>essential</a:t>
                      </a:r>
                      <a:r>
                        <a:rPr lang="en-US" sz="2400" baseline="0" dirty="0" smtClean="0">
                          <a:latin typeface="Times New Roman" panose="02020603050405020304" pitchFamily="18" charset="0"/>
                          <a:cs typeface="Times New Roman" panose="02020603050405020304" pitchFamily="18" charset="0"/>
                        </a:rPr>
                        <a:t> to understanding required functionality</a:t>
                      </a:r>
                      <a:endParaRPr lang="en-US" sz="2400" dirty="0">
                        <a:latin typeface="Times New Roman" panose="02020603050405020304" pitchFamily="18" charset="0"/>
                        <a:cs typeface="Times New Roman" panose="02020603050405020304" pitchFamily="18" charset="0"/>
                      </a:endParaRPr>
                    </a:p>
                  </a:txBody>
                  <a:tcPr/>
                </a:tc>
              </a:tr>
              <a:tr h="1047750">
                <a:tc vMerge="1">
                  <a:txBody>
                    <a:bodyPr/>
                    <a:lstStyle/>
                    <a:p>
                      <a:endParaRPr lang="en-US" dirty="0"/>
                    </a:p>
                  </a:txBody>
                  <a:tcPr/>
                </a:tc>
                <a:tc>
                  <a:txBody>
                    <a:bodyPr/>
                    <a:lstStyle/>
                    <a:p>
                      <a:pPr algn="ctr"/>
                      <a:r>
                        <a:rPr lang="en-US" sz="2400" dirty="0" smtClean="0">
                          <a:solidFill>
                            <a:schemeClr val="bg2">
                              <a:lumMod val="90000"/>
                            </a:schemeClr>
                          </a:solidFill>
                          <a:latin typeface="Times New Roman" panose="02020603050405020304" pitchFamily="18" charset="0"/>
                          <a:cs typeface="Times New Roman" panose="02020603050405020304" pitchFamily="18" charset="0"/>
                        </a:rPr>
                        <a:t>Real</a:t>
                      </a:r>
                      <a:endParaRPr lang="en-US" sz="2400" dirty="0">
                        <a:solidFill>
                          <a:schemeClr val="bg2">
                            <a:lumMod val="90000"/>
                          </a:schemeClr>
                        </a:solidFill>
                        <a:latin typeface="Times New Roman" panose="02020603050405020304" pitchFamily="18" charset="0"/>
                        <a:cs typeface="Times New Roman" panose="02020603050405020304" pitchFamily="18" charset="0"/>
                      </a:endParaRPr>
                    </a:p>
                  </a:txBody>
                  <a:tcPr vert="vert270">
                    <a:solidFill>
                      <a:schemeClr val="bg2">
                        <a:lumMod val="50000"/>
                      </a:schemeClr>
                    </a:solidFill>
                  </a:tcPr>
                </a:tc>
                <a:tc>
                  <a:txBody>
                    <a:bodyPr/>
                    <a:lstStyle/>
                    <a:p>
                      <a:r>
                        <a:rPr lang="en-US" sz="2400" dirty="0" smtClean="0">
                          <a:latin typeface="Times New Roman" panose="02020603050405020304" pitchFamily="18" charset="0"/>
                          <a:cs typeface="Times New Roman" panose="02020603050405020304" pitchFamily="18" charset="0"/>
                        </a:rPr>
                        <a:t>High-level </a:t>
                      </a:r>
                      <a:r>
                        <a:rPr lang="en-US" sz="2400" b="1" dirty="0" smtClean="0">
                          <a:latin typeface="Times New Roman" panose="02020603050405020304" pitchFamily="18" charset="0"/>
                          <a:cs typeface="Times New Roman" panose="02020603050405020304" pitchFamily="18" charset="0"/>
                        </a:rPr>
                        <a:t>overview </a:t>
                      </a:r>
                      <a:r>
                        <a:rPr lang="en-US" sz="2400" dirty="0" smtClean="0">
                          <a:latin typeface="Times New Roman" panose="02020603050405020304" pitchFamily="18" charset="0"/>
                          <a:cs typeface="Times New Roman" panose="02020603050405020304" pitchFamily="18" charset="0"/>
                        </a:rPr>
                        <a:t>of a specific set of steps</a:t>
                      </a:r>
                      <a:r>
                        <a:rPr lang="en-US" sz="2400" baseline="0" dirty="0" smtClean="0">
                          <a:latin typeface="Times New Roman" panose="02020603050405020304" pitchFamily="18" charset="0"/>
                          <a:cs typeface="Times New Roman" panose="02020603050405020304" pitchFamily="18" charset="0"/>
                        </a:rPr>
                        <a:t> performed on the </a:t>
                      </a:r>
                      <a:r>
                        <a:rPr lang="en-US" sz="2400" b="1" baseline="0" dirty="0" smtClean="0">
                          <a:latin typeface="Times New Roman" panose="02020603050405020304" pitchFamily="18" charset="0"/>
                          <a:cs typeface="Times New Roman" panose="02020603050405020304" pitchFamily="18" charset="0"/>
                        </a:rPr>
                        <a:t>real</a:t>
                      </a:r>
                      <a:r>
                        <a:rPr lang="en-US" sz="2400" baseline="0" dirty="0" smtClean="0">
                          <a:latin typeface="Times New Roman" panose="02020603050405020304" pitchFamily="18" charset="0"/>
                          <a:cs typeface="Times New Roman" panose="02020603050405020304" pitchFamily="18" charset="0"/>
                        </a:rPr>
                        <a:t> system once implemented</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b="1" dirty="0" smtClean="0">
                          <a:latin typeface="Times New Roman" panose="02020603050405020304" pitchFamily="18" charset="0"/>
                          <a:cs typeface="Times New Roman" panose="02020603050405020304" pitchFamily="18" charset="0"/>
                        </a:rPr>
                        <a:t>Detailed</a:t>
                      </a:r>
                      <a:r>
                        <a:rPr lang="en-US" sz="2400" dirty="0" smtClean="0">
                          <a:latin typeface="Times New Roman" panose="02020603050405020304" pitchFamily="18" charset="0"/>
                          <a:cs typeface="Times New Roman" panose="02020603050405020304" pitchFamily="18" charset="0"/>
                        </a:rPr>
                        <a:t> description</a:t>
                      </a:r>
                      <a:r>
                        <a:rPr lang="en-US" sz="2400" baseline="0" dirty="0" smtClean="0">
                          <a:latin typeface="Times New Roman" panose="02020603050405020304" pitchFamily="18" charset="0"/>
                          <a:cs typeface="Times New Roman" panose="02020603050405020304" pitchFamily="18" charset="0"/>
                        </a:rPr>
                        <a:t> of a specific set of steps performed on the </a:t>
                      </a:r>
                      <a:r>
                        <a:rPr lang="en-US" sz="2400" b="1" baseline="0" dirty="0" smtClean="0">
                          <a:latin typeface="Times New Roman" panose="02020603050405020304" pitchFamily="18" charset="0"/>
                          <a:cs typeface="Times New Roman" panose="02020603050405020304" pitchFamily="18" charset="0"/>
                        </a:rPr>
                        <a:t>real</a:t>
                      </a:r>
                      <a:r>
                        <a:rPr lang="en-US" sz="2400" baseline="0" dirty="0" smtClean="0">
                          <a:latin typeface="Times New Roman" panose="02020603050405020304" pitchFamily="18" charset="0"/>
                          <a:cs typeface="Times New Roman" panose="02020603050405020304" pitchFamily="18" charset="0"/>
                        </a:rPr>
                        <a:t> system once implemented</a:t>
                      </a:r>
                      <a:endParaRPr lang="en-US" sz="24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fontAlgn="auto" hangingPunct="1">
              <a:spcAft>
                <a:spcPts val="0"/>
              </a:spcAft>
              <a:defRPr/>
            </a:pPr>
            <a:r>
              <a:rPr lang="en-US" dirty="0" smtClean="0">
                <a:latin typeface="Times New Roman" panose="02020603050405020304" pitchFamily="18" charset="0"/>
                <a:ea typeface="+mj-ea"/>
                <a:cs typeface="Times New Roman" panose="02020603050405020304" pitchFamily="18" charset="0"/>
              </a:rPr>
              <a:t>Elements of a Use </a:t>
            </a:r>
            <a:r>
              <a:rPr lang="en-US" dirty="0">
                <a:latin typeface="Times New Roman" panose="02020603050405020304" pitchFamily="18" charset="0"/>
                <a:ea typeface="+mj-ea"/>
                <a:cs typeface="Times New Roman" panose="02020603050405020304" pitchFamily="18" charset="0"/>
              </a:rPr>
              <a:t>Case </a:t>
            </a:r>
            <a:r>
              <a:rPr lang="en-US" dirty="0" smtClean="0">
                <a:latin typeface="Times New Roman" panose="02020603050405020304" pitchFamily="18" charset="0"/>
                <a:ea typeface="+mj-ea"/>
                <a:cs typeface="Times New Roman" panose="02020603050405020304" pitchFamily="18" charset="0"/>
              </a:rPr>
              <a:t>Description</a:t>
            </a:r>
            <a:endParaRPr lang="en-US" dirty="0">
              <a:latin typeface="Times New Roman" panose="02020603050405020304" pitchFamily="18" charset="0"/>
              <a:ea typeface="+mj-ea"/>
              <a:cs typeface="Times New Roman" panose="02020603050405020304" pitchFamily="18" charset="0"/>
            </a:endParaRPr>
          </a:p>
        </p:txBody>
      </p:sp>
      <p:sp>
        <p:nvSpPr>
          <p:cNvPr id="32771" name="Content Placeholder 2"/>
          <p:cNvSpPr>
            <a:spLocks noGrp="1"/>
          </p:cNvSpPr>
          <p:nvPr>
            <p:ph idx="1"/>
          </p:nvPr>
        </p:nvSpPr>
        <p:spPr>
          <a:xfrm>
            <a:off x="457200" y="1524000"/>
            <a:ext cx="8229600" cy="4525963"/>
          </a:xfrm>
        </p:spPr>
        <p:txBody>
          <a:bodyPr/>
          <a:lstStyle/>
          <a:p>
            <a:pPr eaLnBrk="1" hangingPunct="1">
              <a:lnSpc>
                <a:spcPct val="90000"/>
              </a:lnSpc>
              <a:buFont typeface="Arial" panose="020B0604020202020204" pitchFamily="34" charset="0"/>
              <a:buChar char="•"/>
            </a:pPr>
            <a:r>
              <a:rPr lang="en-US" altLang="en-US" sz="2200" dirty="0" smtClean="0">
                <a:solidFill>
                  <a:srgbClr val="51362F"/>
                </a:solidFill>
                <a:latin typeface="Times New Roman" panose="02020603050405020304" pitchFamily="18" charset="0"/>
                <a:ea typeface="ＭＳ Ｐゴシック" panose="020B0600070205080204" pitchFamily="34" charset="-128"/>
                <a:cs typeface="Times New Roman" panose="02020603050405020304" pitchFamily="18" charset="0"/>
              </a:rPr>
              <a:t>Overview:</a:t>
            </a:r>
          </a:p>
          <a:p>
            <a:pPr lvl="1" eaLnBrk="1" hangingPunct="1">
              <a:lnSpc>
                <a:spcPct val="90000"/>
              </a:lnSpc>
              <a:buFont typeface="Arial" panose="020B0604020202020204" pitchFamily="34" charset="0"/>
              <a:buChar char="•"/>
            </a:pPr>
            <a:r>
              <a:rPr lang="en-US" altLang="en-US" sz="1900" dirty="0" smtClean="0">
                <a:latin typeface="Times New Roman" panose="02020603050405020304" pitchFamily="18" charset="0"/>
                <a:ea typeface="ＭＳ Ｐゴシック" panose="020B0600070205080204" pitchFamily="34" charset="-128"/>
                <a:cs typeface="Times New Roman" panose="02020603050405020304" pitchFamily="18" charset="0"/>
              </a:rPr>
              <a:t>Name, ID Number, Type, Primary Actor, Brief Description, Importance Level, Stakeholder(s), Trigger(s)</a:t>
            </a:r>
          </a:p>
          <a:p>
            <a:pPr eaLnBrk="1" hangingPunct="1">
              <a:lnSpc>
                <a:spcPct val="90000"/>
              </a:lnSpc>
              <a:spcBef>
                <a:spcPts val="600"/>
              </a:spcBef>
              <a:buFont typeface="Arial" panose="020B0604020202020204" pitchFamily="34" charset="0"/>
              <a:buChar char="•"/>
            </a:pPr>
            <a:r>
              <a:rPr lang="en-US" altLang="en-US" sz="2200" dirty="0" smtClean="0">
                <a:solidFill>
                  <a:srgbClr val="51362F"/>
                </a:solidFill>
                <a:latin typeface="Times New Roman" panose="02020603050405020304" pitchFamily="18" charset="0"/>
                <a:ea typeface="ＭＳ Ｐゴシック" panose="020B0600070205080204" pitchFamily="34" charset="-128"/>
                <a:cs typeface="Times New Roman" panose="02020603050405020304" pitchFamily="18" charset="0"/>
              </a:rPr>
              <a:t>Relationships:</a:t>
            </a:r>
          </a:p>
          <a:p>
            <a:pPr lvl="1" eaLnBrk="1" hangingPunct="1">
              <a:lnSpc>
                <a:spcPct val="90000"/>
              </a:lnSpc>
              <a:buFont typeface="Arial" panose="020B0604020202020204" pitchFamily="34" charset="0"/>
              <a:buChar char="•"/>
            </a:pPr>
            <a:r>
              <a:rPr lang="en-US" altLang="en-US" sz="1900" dirty="0" smtClean="0">
                <a:solidFill>
                  <a:srgbClr val="51362F"/>
                </a:solidFill>
                <a:latin typeface="Times New Roman" panose="02020603050405020304" pitchFamily="18" charset="0"/>
                <a:ea typeface="ＭＳ Ｐゴシック" panose="020B0600070205080204" pitchFamily="34" charset="-128"/>
                <a:cs typeface="Times New Roman" panose="02020603050405020304" pitchFamily="18" charset="0"/>
              </a:rPr>
              <a:t>Association:</a:t>
            </a:r>
            <a:r>
              <a:rPr lang="en-US" altLang="en-US" sz="1900" dirty="0" smtClean="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1900" dirty="0" smtClean="0">
                <a:solidFill>
                  <a:srgbClr val="7F7F7F"/>
                </a:solidFill>
                <a:latin typeface="Times New Roman" panose="02020603050405020304" pitchFamily="18" charset="0"/>
                <a:ea typeface="ＭＳ Ｐゴシック" panose="020B0600070205080204" pitchFamily="34" charset="-128"/>
                <a:cs typeface="Times New Roman" panose="02020603050405020304" pitchFamily="18" charset="0"/>
              </a:rPr>
              <a:t>Communication between the use case and the actors</a:t>
            </a:r>
          </a:p>
          <a:p>
            <a:pPr lvl="1" eaLnBrk="1" hangingPunct="1">
              <a:lnSpc>
                <a:spcPct val="90000"/>
              </a:lnSpc>
              <a:buFont typeface="Arial" panose="020B0604020202020204" pitchFamily="34" charset="0"/>
              <a:buChar char="•"/>
            </a:pPr>
            <a:r>
              <a:rPr lang="en-US" altLang="en-US" sz="1900" dirty="0" smtClean="0">
                <a:solidFill>
                  <a:srgbClr val="51362F"/>
                </a:solidFill>
                <a:latin typeface="Times New Roman" panose="02020603050405020304" pitchFamily="18" charset="0"/>
                <a:ea typeface="ＭＳ Ｐゴシック" panose="020B0600070205080204" pitchFamily="34" charset="-128"/>
                <a:cs typeface="Times New Roman" panose="02020603050405020304" pitchFamily="18" charset="0"/>
              </a:rPr>
              <a:t>Extend:</a:t>
            </a:r>
            <a:r>
              <a:rPr lang="en-US" altLang="en-US" sz="1900" dirty="0" smtClean="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1900" dirty="0" smtClean="0">
                <a:solidFill>
                  <a:srgbClr val="7F7F7F"/>
                </a:solidFill>
                <a:latin typeface="Times New Roman" panose="02020603050405020304" pitchFamily="18" charset="0"/>
                <a:ea typeface="ＭＳ Ｐゴシック" panose="020B0600070205080204" pitchFamily="34" charset="-128"/>
                <a:cs typeface="Times New Roman" panose="02020603050405020304" pitchFamily="18" charset="0"/>
              </a:rPr>
              <a:t>Extends the functionality of a use case</a:t>
            </a:r>
          </a:p>
          <a:p>
            <a:pPr lvl="1" eaLnBrk="1" hangingPunct="1">
              <a:lnSpc>
                <a:spcPct val="90000"/>
              </a:lnSpc>
              <a:buFont typeface="Arial" panose="020B0604020202020204" pitchFamily="34" charset="0"/>
              <a:buChar char="•"/>
            </a:pPr>
            <a:r>
              <a:rPr lang="en-US" altLang="en-US" sz="1900" dirty="0" smtClean="0">
                <a:solidFill>
                  <a:srgbClr val="51362F"/>
                </a:solidFill>
                <a:latin typeface="Times New Roman" panose="02020603050405020304" pitchFamily="18" charset="0"/>
                <a:ea typeface="ＭＳ Ｐゴシック" panose="020B0600070205080204" pitchFamily="34" charset="-128"/>
                <a:cs typeface="Times New Roman" panose="02020603050405020304" pitchFamily="18" charset="0"/>
              </a:rPr>
              <a:t>Include:</a:t>
            </a:r>
            <a:r>
              <a:rPr lang="en-US" altLang="en-US" sz="1900" dirty="0" smtClean="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1900" dirty="0" smtClean="0">
                <a:solidFill>
                  <a:srgbClr val="7F7F7F"/>
                </a:solidFill>
                <a:latin typeface="Times New Roman" panose="02020603050405020304" pitchFamily="18" charset="0"/>
                <a:ea typeface="ＭＳ Ｐゴシック" panose="020B0600070205080204" pitchFamily="34" charset="-128"/>
                <a:cs typeface="Times New Roman" panose="02020603050405020304" pitchFamily="18" charset="0"/>
              </a:rPr>
              <a:t>Includes another use case</a:t>
            </a:r>
          </a:p>
          <a:p>
            <a:pPr lvl="1" eaLnBrk="1" hangingPunct="1">
              <a:lnSpc>
                <a:spcPct val="90000"/>
              </a:lnSpc>
              <a:buFont typeface="Arial" panose="020B0604020202020204" pitchFamily="34" charset="0"/>
              <a:buChar char="•"/>
            </a:pPr>
            <a:r>
              <a:rPr lang="en-US" altLang="en-US" sz="1900" dirty="0" smtClean="0">
                <a:solidFill>
                  <a:srgbClr val="51362F"/>
                </a:solidFill>
                <a:latin typeface="Times New Roman" panose="02020603050405020304" pitchFamily="18" charset="0"/>
                <a:ea typeface="ＭＳ Ｐゴシック" panose="020B0600070205080204" pitchFamily="34" charset="-128"/>
                <a:cs typeface="Times New Roman" panose="02020603050405020304" pitchFamily="18" charset="0"/>
              </a:rPr>
              <a:t>Generalization: </a:t>
            </a:r>
            <a:r>
              <a:rPr lang="en-US" altLang="en-US" sz="1900" dirty="0" smtClean="0">
                <a:latin typeface="Times New Roman" panose="02020603050405020304" pitchFamily="18" charset="0"/>
                <a:ea typeface="ＭＳ Ｐゴシック" panose="020B0600070205080204" pitchFamily="34" charset="-128"/>
                <a:cs typeface="Times New Roman" panose="02020603050405020304" pitchFamily="18" charset="0"/>
              </a:rPr>
              <a:t>A</a:t>
            </a:r>
            <a:r>
              <a:rPr lang="en-US" altLang="en-US" sz="1900" dirty="0" smtClean="0">
                <a:solidFill>
                  <a:srgbClr val="7F7F7F"/>
                </a:solidFill>
                <a:latin typeface="Times New Roman" panose="02020603050405020304" pitchFamily="18" charset="0"/>
                <a:ea typeface="ＭＳ Ｐゴシック" panose="020B0600070205080204" pitchFamily="34" charset="-128"/>
                <a:cs typeface="Times New Roman" panose="02020603050405020304" pitchFamily="18" charset="0"/>
              </a:rPr>
              <a:t>llows use cases to support inheritance</a:t>
            </a:r>
          </a:p>
          <a:p>
            <a:pPr eaLnBrk="1" hangingPunct="1">
              <a:lnSpc>
                <a:spcPct val="90000"/>
              </a:lnSpc>
              <a:spcBef>
                <a:spcPts val="600"/>
              </a:spcBef>
              <a:buFont typeface="Arial" panose="020B0604020202020204" pitchFamily="34" charset="0"/>
              <a:buChar char="•"/>
            </a:pPr>
            <a:r>
              <a:rPr lang="en-US" altLang="en-US" sz="2200" dirty="0" smtClean="0">
                <a:solidFill>
                  <a:srgbClr val="51362F"/>
                </a:solidFill>
                <a:latin typeface="Times New Roman" panose="02020603050405020304" pitchFamily="18" charset="0"/>
                <a:ea typeface="ＭＳ Ｐゴシック" panose="020B0600070205080204" pitchFamily="34" charset="-128"/>
                <a:cs typeface="Times New Roman" panose="02020603050405020304" pitchFamily="18" charset="0"/>
              </a:rPr>
              <a:t>Flow of events</a:t>
            </a:r>
          </a:p>
          <a:p>
            <a:pPr lvl="1" eaLnBrk="1" hangingPunct="1">
              <a:lnSpc>
                <a:spcPct val="90000"/>
              </a:lnSpc>
              <a:buFont typeface="Arial" panose="020B0604020202020204" pitchFamily="34" charset="0"/>
              <a:buChar char="•"/>
            </a:pPr>
            <a:r>
              <a:rPr lang="en-US" altLang="en-US" sz="1900" dirty="0" smtClean="0">
                <a:solidFill>
                  <a:srgbClr val="51362F"/>
                </a:solidFill>
                <a:latin typeface="Times New Roman" panose="02020603050405020304" pitchFamily="18" charset="0"/>
                <a:ea typeface="ＭＳ Ｐゴシック" panose="020B0600070205080204" pitchFamily="34" charset="-128"/>
                <a:cs typeface="Times New Roman" panose="02020603050405020304" pitchFamily="18" charset="0"/>
              </a:rPr>
              <a:t>Normal flow: </a:t>
            </a:r>
            <a:r>
              <a:rPr lang="en-US" altLang="en-US" sz="1900" dirty="0" smtClean="0">
                <a:solidFill>
                  <a:srgbClr val="7F7F7F"/>
                </a:solidFill>
                <a:latin typeface="Times New Roman" panose="02020603050405020304" pitchFamily="18" charset="0"/>
                <a:ea typeface="ＭＳ Ｐゴシック" panose="020B0600070205080204" pitchFamily="34" charset="-128"/>
                <a:cs typeface="Times New Roman" panose="02020603050405020304" pitchFamily="18" charset="0"/>
              </a:rPr>
              <a:t>the usual set of activities</a:t>
            </a:r>
          </a:p>
          <a:p>
            <a:pPr lvl="1" eaLnBrk="1" hangingPunct="1">
              <a:lnSpc>
                <a:spcPct val="90000"/>
              </a:lnSpc>
              <a:buFont typeface="Arial" panose="020B0604020202020204" pitchFamily="34" charset="0"/>
              <a:buChar char="•"/>
            </a:pPr>
            <a:r>
              <a:rPr lang="en-US" altLang="en-US" sz="1900" dirty="0" smtClean="0">
                <a:solidFill>
                  <a:srgbClr val="51362F"/>
                </a:solidFill>
                <a:latin typeface="Times New Roman" panose="02020603050405020304" pitchFamily="18" charset="0"/>
                <a:ea typeface="ＭＳ Ｐゴシック" panose="020B0600070205080204" pitchFamily="34" charset="-128"/>
                <a:cs typeface="Times New Roman" panose="02020603050405020304" pitchFamily="18" charset="0"/>
              </a:rPr>
              <a:t>Sub-flows: </a:t>
            </a:r>
            <a:r>
              <a:rPr lang="en-US" altLang="en-US" sz="1900" dirty="0" smtClean="0">
                <a:solidFill>
                  <a:srgbClr val="7F7F7F"/>
                </a:solidFill>
                <a:latin typeface="Times New Roman" panose="02020603050405020304" pitchFamily="18" charset="0"/>
                <a:ea typeface="ＭＳ Ｐゴシック" panose="020B0600070205080204" pitchFamily="34" charset="-128"/>
                <a:cs typeface="Times New Roman" panose="02020603050405020304" pitchFamily="18" charset="0"/>
              </a:rPr>
              <a:t>decomposed normal flows to simplify the use-case</a:t>
            </a:r>
          </a:p>
          <a:p>
            <a:pPr lvl="1" eaLnBrk="1" hangingPunct="1">
              <a:lnSpc>
                <a:spcPct val="90000"/>
              </a:lnSpc>
              <a:buFont typeface="Arial" panose="020B0604020202020204" pitchFamily="34" charset="0"/>
              <a:buChar char="•"/>
            </a:pPr>
            <a:r>
              <a:rPr lang="en-US" altLang="en-US" sz="1900" dirty="0" smtClean="0">
                <a:solidFill>
                  <a:srgbClr val="51362F"/>
                </a:solidFill>
                <a:latin typeface="Times New Roman" panose="02020603050405020304" pitchFamily="18" charset="0"/>
                <a:ea typeface="ＭＳ Ｐゴシック" panose="020B0600070205080204" pitchFamily="34" charset="-128"/>
                <a:cs typeface="Times New Roman" panose="02020603050405020304" pitchFamily="18" charset="0"/>
              </a:rPr>
              <a:t>Alternate or exceptional flows: </a:t>
            </a:r>
            <a:r>
              <a:rPr lang="en-US" altLang="en-US" sz="1900" dirty="0" smtClean="0">
                <a:solidFill>
                  <a:srgbClr val="7F7F7F"/>
                </a:solidFill>
                <a:latin typeface="Times New Roman" panose="02020603050405020304" pitchFamily="18" charset="0"/>
                <a:ea typeface="ＭＳ Ｐゴシック" panose="020B0600070205080204" pitchFamily="34" charset="-128"/>
                <a:cs typeface="Times New Roman" panose="02020603050405020304" pitchFamily="18" charset="0"/>
              </a:rPr>
              <a:t>those not considered the norm</a:t>
            </a:r>
          </a:p>
          <a:p>
            <a:pPr eaLnBrk="1" hangingPunct="1">
              <a:lnSpc>
                <a:spcPct val="90000"/>
              </a:lnSpc>
              <a:spcBef>
                <a:spcPts val="600"/>
              </a:spcBef>
              <a:buFont typeface="Arial" panose="020B0604020202020204" pitchFamily="34" charset="0"/>
              <a:buChar char="•"/>
            </a:pPr>
            <a:r>
              <a:rPr lang="en-US" altLang="en-US" sz="2200" dirty="0" smtClean="0">
                <a:solidFill>
                  <a:srgbClr val="51362F"/>
                </a:solidFill>
                <a:latin typeface="Times New Roman" panose="02020603050405020304" pitchFamily="18" charset="0"/>
                <a:ea typeface="ＭＳ Ｐゴシック" panose="020B0600070205080204" pitchFamily="34" charset="-128"/>
                <a:cs typeface="Times New Roman" panose="02020603050405020304" pitchFamily="18" charset="0"/>
              </a:rPr>
              <a:t>Optional characteristics </a:t>
            </a:r>
            <a:r>
              <a:rPr lang="en-US" altLang="en-US" sz="2200" dirty="0" smtClean="0">
                <a:solidFill>
                  <a:srgbClr val="7F7F7F"/>
                </a:solidFill>
                <a:latin typeface="Times New Roman" panose="02020603050405020304" pitchFamily="18" charset="0"/>
                <a:ea typeface="ＭＳ Ｐゴシック" panose="020B0600070205080204" pitchFamily="34" charset="-128"/>
                <a:cs typeface="Times New Roman" panose="02020603050405020304" pitchFamily="18" charset="0"/>
              </a:rPr>
              <a:t>(complexity, time, etc.)</a:t>
            </a:r>
          </a:p>
          <a:p>
            <a:pPr lvl="1" eaLnBrk="1" hangingPunct="1">
              <a:lnSpc>
                <a:spcPct val="90000"/>
              </a:lnSpc>
              <a:buFont typeface="Arial" panose="020B0604020202020204" pitchFamily="34" charset="0"/>
              <a:buChar char="•"/>
            </a:pPr>
            <a:endParaRPr lang="en-US" altLang="en-US" sz="2000" dirty="0" smtClean="0">
              <a:latin typeface="Times New Roman" panose="02020603050405020304" pitchFamily="18" charset="0"/>
              <a:ea typeface="ＭＳ Ｐゴシック" panose="020B0600070205080204" pitchFamily="34" charset="-128"/>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defRPr>
            </a:lvl1pPr>
            <a:lvl2pPr marL="742950" indent="-285750">
              <a:spcBef>
                <a:spcPct val="20000"/>
              </a:spcBef>
              <a:buClr>
                <a:srgbClr val="660066"/>
              </a:buClr>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400" smtClean="0">
                <a:solidFill>
                  <a:schemeClr val="bg1"/>
                </a:solidFill>
              </a:rPr>
              <a:t>7-</a:t>
            </a:r>
            <a:fld id="{FD75D553-F463-42DF-9661-B821CAAA2F39}" type="slidenum">
              <a:rPr lang="en-US" altLang="en-US" sz="1400" smtClean="0">
                <a:solidFill>
                  <a:schemeClr val="bg1"/>
                </a:solidFill>
              </a:rPr>
              <a:pPr>
                <a:spcBef>
                  <a:spcPct val="0"/>
                </a:spcBef>
                <a:buClrTx/>
                <a:buFontTx/>
                <a:buNone/>
              </a:pPr>
              <a:t>37</a:t>
            </a:fld>
            <a:endParaRPr lang="en-US" altLang="en-US" sz="1400" smtClean="0">
              <a:solidFill>
                <a:schemeClr val="bg1"/>
              </a:solidFill>
            </a:endParaRPr>
          </a:p>
        </p:txBody>
      </p:sp>
      <p:sp>
        <p:nvSpPr>
          <p:cNvPr id="86019" name="Rectangle 2"/>
          <p:cNvSpPr>
            <a:spLocks noGrp="1" noChangeArrowheads="1"/>
          </p:cNvSpPr>
          <p:nvPr>
            <p:ph type="title"/>
          </p:nvPr>
        </p:nvSpPr>
        <p:spPr/>
        <p:txBody>
          <a:bodyPr/>
          <a:lstStyle/>
          <a:p>
            <a:pPr eaLnBrk="1" hangingPunct="1"/>
            <a:r>
              <a:rPr lang="en-US" altLang="en-US" smtClean="0"/>
              <a:t>Sample High-Level Version </a:t>
            </a:r>
            <a:br>
              <a:rPr lang="en-US" altLang="en-US" smtClean="0"/>
            </a:br>
            <a:r>
              <a:rPr lang="en-US" altLang="en-US" smtClean="0"/>
              <a:t>of a Use-Case Narrative</a:t>
            </a:r>
          </a:p>
        </p:txBody>
      </p:sp>
      <p:pic>
        <p:nvPicPr>
          <p:cNvPr id="86020" name="Picture 4" descr="whi74173_07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416050"/>
            <a:ext cx="8229600" cy="490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defRPr>
            </a:lvl1pPr>
            <a:lvl2pPr marL="742950" indent="-285750">
              <a:spcBef>
                <a:spcPct val="20000"/>
              </a:spcBef>
              <a:buClr>
                <a:srgbClr val="660066"/>
              </a:buClr>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400" smtClean="0">
                <a:solidFill>
                  <a:schemeClr val="bg1"/>
                </a:solidFill>
              </a:rPr>
              <a:t>7-</a:t>
            </a:r>
            <a:fld id="{CF8A9746-D9F2-498E-BC32-2E603E5F9370}" type="slidenum">
              <a:rPr lang="en-US" altLang="en-US" sz="1400" smtClean="0">
                <a:solidFill>
                  <a:schemeClr val="bg1"/>
                </a:solidFill>
              </a:rPr>
              <a:pPr>
                <a:spcBef>
                  <a:spcPct val="0"/>
                </a:spcBef>
                <a:buClrTx/>
                <a:buFontTx/>
                <a:buNone/>
              </a:pPr>
              <a:t>38</a:t>
            </a:fld>
            <a:endParaRPr lang="en-US" altLang="en-US" sz="1400" smtClean="0">
              <a:solidFill>
                <a:schemeClr val="bg1"/>
              </a:solidFill>
            </a:endParaRPr>
          </a:p>
        </p:txBody>
      </p:sp>
      <p:sp>
        <p:nvSpPr>
          <p:cNvPr id="88067" name="Rectangle 2"/>
          <p:cNvSpPr>
            <a:spLocks noGrp="1" noChangeArrowheads="1"/>
          </p:cNvSpPr>
          <p:nvPr>
            <p:ph type="title"/>
          </p:nvPr>
        </p:nvSpPr>
        <p:spPr/>
        <p:txBody>
          <a:bodyPr/>
          <a:lstStyle/>
          <a:p>
            <a:pPr eaLnBrk="1" hangingPunct="1"/>
            <a:r>
              <a:rPr lang="en-US" altLang="en-US" smtClean="0"/>
              <a:t>Sample Expanded Version </a:t>
            </a:r>
            <a:br>
              <a:rPr lang="en-US" altLang="en-US" smtClean="0"/>
            </a:br>
            <a:r>
              <a:rPr lang="en-US" altLang="en-US" smtClean="0"/>
              <a:t>of a Use-Case Narrative</a:t>
            </a:r>
          </a:p>
        </p:txBody>
      </p:sp>
      <p:sp>
        <p:nvSpPr>
          <p:cNvPr id="88068" name="Text Box 4"/>
          <p:cNvSpPr txBox="1">
            <a:spLocks noChangeArrowheads="1"/>
          </p:cNvSpPr>
          <p:nvPr/>
        </p:nvSpPr>
        <p:spPr bwMode="auto">
          <a:xfrm>
            <a:off x="7229475" y="6300788"/>
            <a:ext cx="10001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818A42"/>
              </a:buClr>
              <a:buChar char="•"/>
              <a:defRPr sz="3200">
                <a:solidFill>
                  <a:schemeClr val="tx1"/>
                </a:solidFill>
                <a:latin typeface="Arial" panose="020B0604020202020204" pitchFamily="34" charset="0"/>
              </a:defRPr>
            </a:lvl1pPr>
            <a:lvl2pPr marL="742950" indent="-285750">
              <a:spcBef>
                <a:spcPct val="20000"/>
              </a:spcBef>
              <a:buClr>
                <a:srgbClr val="660066"/>
              </a:buClr>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800">
                <a:latin typeface="Arial Narrow" panose="020B0606020202030204" pitchFamily="34" charset="0"/>
              </a:rPr>
              <a:t>continued</a:t>
            </a:r>
          </a:p>
        </p:txBody>
      </p:sp>
      <p:pic>
        <p:nvPicPr>
          <p:cNvPr id="88069" name="Picture 5" descr="Untitle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335088"/>
            <a:ext cx="8229600" cy="509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defRPr>
            </a:lvl1pPr>
            <a:lvl2pPr marL="742950" indent="-285750">
              <a:spcBef>
                <a:spcPct val="20000"/>
              </a:spcBef>
              <a:buClr>
                <a:srgbClr val="660066"/>
              </a:buClr>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400" smtClean="0">
                <a:solidFill>
                  <a:schemeClr val="bg1"/>
                </a:solidFill>
              </a:rPr>
              <a:t>7-</a:t>
            </a:r>
            <a:fld id="{29D1EB2A-A4A5-4929-A125-328F14261E16}" type="slidenum">
              <a:rPr lang="en-US" altLang="en-US" sz="1400" smtClean="0">
                <a:solidFill>
                  <a:schemeClr val="bg1"/>
                </a:solidFill>
              </a:rPr>
              <a:pPr>
                <a:spcBef>
                  <a:spcPct val="0"/>
                </a:spcBef>
                <a:buClrTx/>
                <a:buFontTx/>
                <a:buNone/>
              </a:pPr>
              <a:t>39</a:t>
            </a:fld>
            <a:endParaRPr lang="en-US" altLang="en-US" sz="1400" smtClean="0">
              <a:solidFill>
                <a:schemeClr val="bg1"/>
              </a:solidFill>
            </a:endParaRPr>
          </a:p>
        </p:txBody>
      </p:sp>
      <p:sp>
        <p:nvSpPr>
          <p:cNvPr id="90115" name="Rectangle 2"/>
          <p:cNvSpPr>
            <a:spLocks noGrp="1" noChangeArrowheads="1"/>
          </p:cNvSpPr>
          <p:nvPr>
            <p:ph type="title"/>
          </p:nvPr>
        </p:nvSpPr>
        <p:spPr/>
        <p:txBody>
          <a:bodyPr/>
          <a:lstStyle/>
          <a:p>
            <a:pPr eaLnBrk="1" hangingPunct="1"/>
            <a:r>
              <a:rPr lang="en-US" altLang="en-US" smtClean="0"/>
              <a:t>Sample Expanded Version </a:t>
            </a:r>
            <a:br>
              <a:rPr lang="en-US" altLang="en-US" smtClean="0"/>
            </a:br>
            <a:r>
              <a:rPr lang="en-US" altLang="en-US" smtClean="0"/>
              <a:t>of a Use-Case Narrative (cont)</a:t>
            </a:r>
          </a:p>
        </p:txBody>
      </p:sp>
      <p:sp>
        <p:nvSpPr>
          <p:cNvPr id="90116" name="Text Box 4"/>
          <p:cNvSpPr txBox="1">
            <a:spLocks noChangeArrowheads="1"/>
          </p:cNvSpPr>
          <p:nvPr/>
        </p:nvSpPr>
        <p:spPr bwMode="auto">
          <a:xfrm>
            <a:off x="7162800" y="6243638"/>
            <a:ext cx="10001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818A42"/>
              </a:buClr>
              <a:buChar char="•"/>
              <a:defRPr sz="3200">
                <a:solidFill>
                  <a:schemeClr val="tx1"/>
                </a:solidFill>
                <a:latin typeface="Arial" panose="020B0604020202020204" pitchFamily="34" charset="0"/>
              </a:defRPr>
            </a:lvl1pPr>
            <a:lvl2pPr marL="742950" indent="-285750">
              <a:spcBef>
                <a:spcPct val="20000"/>
              </a:spcBef>
              <a:buClr>
                <a:srgbClr val="660066"/>
              </a:buClr>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800">
                <a:latin typeface="Arial Narrow" panose="020B0606020202030204" pitchFamily="34" charset="0"/>
              </a:rPr>
              <a:t>continued</a:t>
            </a:r>
          </a:p>
        </p:txBody>
      </p:sp>
      <p:pic>
        <p:nvPicPr>
          <p:cNvPr id="90117" name="Picture 5" descr="Untitle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81163"/>
            <a:ext cx="8229600" cy="460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rPr>
              <a:t>Business Process Identification With Use-Cases</a:t>
            </a:r>
          </a:p>
        </p:txBody>
      </p:sp>
      <p:sp>
        <p:nvSpPr>
          <p:cNvPr id="17411" name="Content Placeholder 2"/>
          <p:cNvSpPr>
            <a:spLocks noGrp="1"/>
          </p:cNvSpPr>
          <p:nvPr>
            <p:ph idx="1"/>
          </p:nvPr>
        </p:nvSpPr>
        <p:spPr>
          <a:xfrm>
            <a:off x="609600" y="1600200"/>
            <a:ext cx="7848600" cy="4343400"/>
          </a:xfrm>
        </p:spPr>
        <p:txBody>
          <a:bodyPr/>
          <a:lstStyle/>
          <a:p>
            <a:pPr eaLnBrk="1" hangingPunct="1"/>
            <a:r>
              <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rPr>
              <a:t>Elements of Use-Case Diagrams</a:t>
            </a:r>
          </a:p>
          <a:p>
            <a:pPr lvl="1" eaLnBrk="1" hangingPunct="1"/>
            <a:r>
              <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rPr>
              <a:t>Actors: users        or other interacting systems</a:t>
            </a:r>
          </a:p>
          <a:p>
            <a:pPr lvl="1" eaLnBrk="1" hangingPunct="1"/>
            <a:r>
              <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rPr>
              <a:t>Associations: lines to connect actors and use-cases</a:t>
            </a:r>
          </a:p>
          <a:p>
            <a:pPr lvl="2" eaLnBrk="1" hangingPunct="1"/>
            <a:r>
              <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rPr>
              <a:t>Interactions, inclusions, extensions or generalizations</a:t>
            </a:r>
          </a:p>
          <a:p>
            <a:pPr lvl="1" eaLnBrk="1" hangingPunct="1"/>
            <a:r>
              <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rPr>
              <a:t>Use-case:             a major process in the system that gives a benefit to the users </a:t>
            </a:r>
          </a:p>
          <a:p>
            <a:pPr lvl="1" eaLnBrk="1" hangingPunct="1"/>
            <a:r>
              <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rPr>
              <a:t>Subject boundary: a named box that depicts the scope of the system</a:t>
            </a:r>
          </a:p>
          <a:p>
            <a:pPr lvl="1" eaLnBrk="1" hangingPunct="1"/>
            <a:endPar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endParaRPr>
          </a:p>
          <a:p>
            <a:pPr lvl="1" eaLnBrk="1" hangingPunct="1"/>
            <a:r>
              <a:rPr lang="en-US" dirty="0">
                <a:latin typeface="Times New Roman" panose="02020603050405020304" pitchFamily="18" charset="0"/>
                <a:cs typeface="Times New Roman" panose="02020603050405020304" pitchFamily="18" charset="0"/>
              </a:rPr>
              <a:t>An association </a:t>
            </a:r>
            <a:r>
              <a:rPr lang="en-US" dirty="0" smtClean="0">
                <a:latin typeface="Times New Roman" panose="02020603050405020304" pitchFamily="18" charset="0"/>
                <a:cs typeface="Times New Roman" panose="02020603050405020304" pitchFamily="18" charset="0"/>
              </a:rPr>
              <a:t>relationship: links an actor with the use case(s) with which it interacts</a:t>
            </a:r>
            <a:endPar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174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7987" y="2057400"/>
            <a:ext cx="40481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2057400"/>
            <a:ext cx="7715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3238500"/>
            <a:ext cx="8382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4495800"/>
            <a:ext cx="13620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rotWithShape="1">
          <a:blip r:embed="rId7"/>
          <a:srcRect l="57239" t="60748" r="36819" b="36738"/>
          <a:stretch/>
        </p:blipFill>
        <p:spPr>
          <a:xfrm>
            <a:off x="5181600" y="5562600"/>
            <a:ext cx="1676400" cy="38100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defRPr>
            </a:lvl1pPr>
            <a:lvl2pPr marL="742950" indent="-285750">
              <a:spcBef>
                <a:spcPct val="20000"/>
              </a:spcBef>
              <a:buClr>
                <a:srgbClr val="660066"/>
              </a:buClr>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400" smtClean="0">
                <a:solidFill>
                  <a:schemeClr val="bg1"/>
                </a:solidFill>
              </a:rPr>
              <a:t>7-</a:t>
            </a:r>
            <a:fld id="{3D5130C7-3DCB-4A23-8B50-0D719B08D218}" type="slidenum">
              <a:rPr lang="en-US" altLang="en-US" sz="1400" smtClean="0">
                <a:solidFill>
                  <a:schemeClr val="bg1"/>
                </a:solidFill>
              </a:rPr>
              <a:pPr>
                <a:spcBef>
                  <a:spcPct val="0"/>
                </a:spcBef>
                <a:buClrTx/>
                <a:buFontTx/>
                <a:buNone/>
              </a:pPr>
              <a:t>40</a:t>
            </a:fld>
            <a:endParaRPr lang="en-US" altLang="en-US" sz="1400" smtClean="0">
              <a:solidFill>
                <a:schemeClr val="bg1"/>
              </a:solidFill>
            </a:endParaRPr>
          </a:p>
        </p:txBody>
      </p:sp>
      <p:sp>
        <p:nvSpPr>
          <p:cNvPr id="92163" name="Rectangle 2"/>
          <p:cNvSpPr>
            <a:spLocks noGrp="1" noChangeArrowheads="1"/>
          </p:cNvSpPr>
          <p:nvPr>
            <p:ph type="title"/>
          </p:nvPr>
        </p:nvSpPr>
        <p:spPr/>
        <p:txBody>
          <a:bodyPr/>
          <a:lstStyle/>
          <a:p>
            <a:pPr eaLnBrk="1" hangingPunct="1"/>
            <a:r>
              <a:rPr lang="en-US" altLang="en-US" smtClean="0"/>
              <a:t>Sample Expanded Version </a:t>
            </a:r>
            <a:br>
              <a:rPr lang="en-US" altLang="en-US" smtClean="0"/>
            </a:br>
            <a:r>
              <a:rPr lang="en-US" altLang="en-US" smtClean="0"/>
              <a:t>of a Use-Case Narrative (cont)</a:t>
            </a:r>
          </a:p>
        </p:txBody>
      </p:sp>
      <p:pic>
        <p:nvPicPr>
          <p:cNvPr id="92164" name="Picture 4" descr="whi74173_0713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271588"/>
            <a:ext cx="7696200" cy="527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5" name="Text Box 5"/>
          <p:cNvSpPr txBox="1">
            <a:spLocks noChangeArrowheads="1"/>
          </p:cNvSpPr>
          <p:nvPr/>
        </p:nvSpPr>
        <p:spPr bwMode="auto">
          <a:xfrm>
            <a:off x="6570663" y="6477000"/>
            <a:ext cx="1041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818A42"/>
              </a:buClr>
              <a:buChar char="•"/>
              <a:defRPr sz="3200">
                <a:solidFill>
                  <a:schemeClr val="tx1"/>
                </a:solidFill>
                <a:latin typeface="Arial" panose="020B0604020202020204" pitchFamily="34" charset="0"/>
              </a:defRPr>
            </a:lvl1pPr>
            <a:lvl2pPr marL="742950" indent="-285750">
              <a:spcBef>
                <a:spcPct val="20000"/>
              </a:spcBef>
              <a:buClr>
                <a:srgbClr val="660066"/>
              </a:buClr>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800">
                <a:latin typeface="Arial Narrow" panose="020B0606020202030204" pitchFamily="34" charset="0"/>
              </a:rPr>
              <a:t>concluded</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rPr>
              <a:t>Creating Use-Case Descriptions</a:t>
            </a:r>
          </a:p>
        </p:txBody>
      </p:sp>
      <p:sp>
        <p:nvSpPr>
          <p:cNvPr id="34819" name="Content Placeholder 2"/>
          <p:cNvSpPr>
            <a:spLocks noGrp="1"/>
          </p:cNvSpPr>
          <p:nvPr>
            <p:ph idx="1"/>
          </p:nvPr>
        </p:nvSpPr>
        <p:spPr/>
        <p:txBody>
          <a:bodyPr/>
          <a:lstStyle/>
          <a:p>
            <a:pPr marL="457200" indent="-457200" eaLnBrk="1" hangingPunct="1">
              <a:buFont typeface="News Gothic MT"/>
              <a:buAutoNum type="arabicPeriod"/>
            </a:pPr>
            <a:r>
              <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rPr>
              <a:t>Pick a high priority use-case and create an overview:</a:t>
            </a:r>
          </a:p>
          <a:p>
            <a:pPr lvl="1" eaLnBrk="1" hangingPunct="1"/>
            <a:r>
              <a:rPr lang="en-US" altLang="en-US" sz="2000" dirty="0" smtClean="0">
                <a:latin typeface="Times New Roman" panose="02020603050405020304" pitchFamily="18" charset="0"/>
                <a:ea typeface="ＭＳ Ｐゴシック" panose="020B0600070205080204" pitchFamily="34" charset="-128"/>
                <a:cs typeface="Times New Roman" panose="02020603050405020304" pitchFamily="18" charset="0"/>
              </a:rPr>
              <a:t>List the primary actor</a:t>
            </a:r>
          </a:p>
          <a:p>
            <a:pPr lvl="1" eaLnBrk="1" hangingPunct="1"/>
            <a:r>
              <a:rPr lang="en-US" altLang="en-US" sz="2000" dirty="0" smtClean="0">
                <a:latin typeface="Times New Roman" panose="02020603050405020304" pitchFamily="18" charset="0"/>
                <a:ea typeface="ＭＳ Ｐゴシック" panose="020B0600070205080204" pitchFamily="34" charset="-128"/>
                <a:cs typeface="Times New Roman" panose="02020603050405020304" pitchFamily="18" charset="0"/>
              </a:rPr>
              <a:t>Determine its type (overview or detail; essential or real)</a:t>
            </a:r>
          </a:p>
          <a:p>
            <a:pPr lvl="1" eaLnBrk="1" hangingPunct="1"/>
            <a:r>
              <a:rPr lang="en-US" altLang="en-US" sz="2000" dirty="0" smtClean="0">
                <a:latin typeface="Times New Roman" panose="02020603050405020304" pitchFamily="18" charset="0"/>
                <a:ea typeface="ＭＳ Ｐゴシック" panose="020B0600070205080204" pitchFamily="34" charset="-128"/>
                <a:cs typeface="Times New Roman" panose="02020603050405020304" pitchFamily="18" charset="0"/>
              </a:rPr>
              <a:t>List all stakeholders and their interests</a:t>
            </a:r>
          </a:p>
          <a:p>
            <a:pPr lvl="1" eaLnBrk="1" hangingPunct="1"/>
            <a:r>
              <a:rPr lang="en-US" altLang="en-US" sz="2000" dirty="0" smtClean="0">
                <a:latin typeface="Times New Roman" panose="02020603050405020304" pitchFamily="18" charset="0"/>
                <a:ea typeface="ＭＳ Ｐゴシック" panose="020B0600070205080204" pitchFamily="34" charset="-128"/>
                <a:cs typeface="Times New Roman" panose="02020603050405020304" pitchFamily="18" charset="0"/>
              </a:rPr>
              <a:t>Determine the level of importance of the use-case</a:t>
            </a:r>
          </a:p>
          <a:p>
            <a:pPr lvl="1" eaLnBrk="1" hangingPunct="1"/>
            <a:r>
              <a:rPr lang="en-US" altLang="en-US" sz="2000" dirty="0" smtClean="0">
                <a:latin typeface="Times New Roman" panose="02020603050405020304" pitchFamily="18" charset="0"/>
                <a:ea typeface="ＭＳ Ｐゴシック" panose="020B0600070205080204" pitchFamily="34" charset="-128"/>
                <a:cs typeface="Times New Roman" panose="02020603050405020304" pitchFamily="18" charset="0"/>
              </a:rPr>
              <a:t>Briefly describe the use-case</a:t>
            </a:r>
          </a:p>
          <a:p>
            <a:pPr lvl="1" eaLnBrk="1" hangingPunct="1"/>
            <a:r>
              <a:rPr lang="en-US" altLang="en-US" sz="2000" dirty="0" smtClean="0">
                <a:latin typeface="Times New Roman" panose="02020603050405020304" pitchFamily="18" charset="0"/>
                <a:ea typeface="ＭＳ Ｐゴシック" panose="020B0600070205080204" pitchFamily="34" charset="-128"/>
                <a:cs typeface="Times New Roman" panose="02020603050405020304" pitchFamily="18" charset="0"/>
              </a:rPr>
              <a:t>List what triggers the use-case</a:t>
            </a:r>
          </a:p>
          <a:p>
            <a:pPr lvl="1" eaLnBrk="1" hangingPunct="1"/>
            <a:r>
              <a:rPr lang="en-US" altLang="en-US" sz="2000" dirty="0" smtClean="0">
                <a:latin typeface="Times New Roman" panose="02020603050405020304" pitchFamily="18" charset="0"/>
                <a:ea typeface="ＭＳ Ｐゴシック" panose="020B0600070205080204" pitchFamily="34" charset="-128"/>
                <a:cs typeface="Times New Roman" panose="02020603050405020304" pitchFamily="18" charset="0"/>
              </a:rPr>
              <a:t>List its relationship to other use-cases</a:t>
            </a:r>
          </a:p>
          <a:p>
            <a:pPr marL="457200" indent="-457200" eaLnBrk="1" hangingPunct="1">
              <a:buFont typeface="News Gothic MT"/>
              <a:buAutoNum type="arabicPeriod"/>
            </a:pPr>
            <a:r>
              <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rPr>
              <a:t>Fill in the steps of the normal flow of events required to complete the use-case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rPr>
              <a:t>Creating Use-Case Descriptions (cont.)</a:t>
            </a:r>
          </a:p>
        </p:txBody>
      </p:sp>
      <p:sp>
        <p:nvSpPr>
          <p:cNvPr id="35843" name="Content Placeholder 2"/>
          <p:cNvSpPr>
            <a:spLocks noGrp="1"/>
          </p:cNvSpPr>
          <p:nvPr>
            <p:ph idx="1"/>
          </p:nvPr>
        </p:nvSpPr>
        <p:spPr>
          <a:xfrm>
            <a:off x="549275" y="1981200"/>
            <a:ext cx="8042275" cy="3962400"/>
          </a:xfrm>
        </p:spPr>
        <p:txBody>
          <a:bodyPr/>
          <a:lstStyle/>
          <a:p>
            <a:pPr marL="457200" indent="-457200" eaLnBrk="1" hangingPunct="1">
              <a:buFont typeface="News Gothic MT"/>
              <a:buAutoNum type="arabicPeriod" startAt="3"/>
            </a:pPr>
            <a:r>
              <a:rPr lang="en-US" altLang="en-US" sz="2800" dirty="0" smtClean="0">
                <a:latin typeface="Times New Roman" panose="02020603050405020304" pitchFamily="18" charset="0"/>
                <a:ea typeface="ＭＳ Ｐゴシック" panose="020B0600070205080204" pitchFamily="34" charset="-128"/>
                <a:cs typeface="Times New Roman" panose="02020603050405020304" pitchFamily="18" charset="0"/>
              </a:rPr>
              <a:t>Ensure that the steps listed are not too complicated or long and are consistent in size with other steps</a:t>
            </a:r>
          </a:p>
          <a:p>
            <a:pPr marL="457200" indent="-457200" eaLnBrk="1" hangingPunct="1">
              <a:buFont typeface="News Gothic MT"/>
              <a:buAutoNum type="arabicPeriod" startAt="3"/>
            </a:pPr>
            <a:r>
              <a:rPr lang="en-US" altLang="en-US" sz="2800" dirty="0" smtClean="0">
                <a:latin typeface="Times New Roman" panose="02020603050405020304" pitchFamily="18" charset="0"/>
                <a:ea typeface="ＭＳ Ｐゴシック" panose="020B0600070205080204" pitchFamily="34" charset="-128"/>
                <a:cs typeface="Times New Roman" panose="02020603050405020304" pitchFamily="18" charset="0"/>
              </a:rPr>
              <a:t>Identify and write the alternate or exceptional flows</a:t>
            </a:r>
          </a:p>
          <a:p>
            <a:pPr marL="457200" indent="-457200" eaLnBrk="1" hangingPunct="1">
              <a:buFont typeface="News Gothic MT"/>
              <a:buAutoNum type="arabicPeriod" startAt="3"/>
            </a:pPr>
            <a:r>
              <a:rPr lang="en-US" altLang="en-US" sz="2800" dirty="0" smtClean="0">
                <a:latin typeface="Times New Roman" panose="02020603050405020304" pitchFamily="18" charset="0"/>
                <a:ea typeface="ＭＳ Ｐゴシック" panose="020B0600070205080204" pitchFamily="34" charset="-128"/>
                <a:cs typeface="Times New Roman" panose="02020603050405020304" pitchFamily="18" charset="0"/>
              </a:rPr>
              <a:t>Carefully review the use-case description and confirm that it is correct</a:t>
            </a:r>
          </a:p>
          <a:p>
            <a:pPr marL="457200" indent="-457200" eaLnBrk="1" hangingPunct="1">
              <a:buFont typeface="News Gothic MT"/>
              <a:buAutoNum type="arabicPeriod" startAt="3"/>
            </a:pPr>
            <a:r>
              <a:rPr lang="en-US" altLang="en-US" sz="2800" dirty="0" smtClean="0">
                <a:latin typeface="Times New Roman" panose="02020603050405020304" pitchFamily="18" charset="0"/>
                <a:ea typeface="ＭＳ Ｐゴシック" panose="020B0600070205080204" pitchFamily="34" charset="-128"/>
                <a:cs typeface="Times New Roman" panose="02020603050405020304" pitchFamily="18" charset="0"/>
              </a:rPr>
              <a:t>Iterate over the entire set of steps again</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81000" y="228600"/>
            <a:ext cx="8382000" cy="762000"/>
          </a:xfrm>
        </p:spPr>
        <p:txBody>
          <a:bodyPr/>
          <a:lstStyle/>
          <a:p>
            <a:pPr eaLnBrk="1" hangingPunct="1"/>
            <a:r>
              <a:rPr lang="en-US" altLang="en-US" dirty="0" smtClean="0">
                <a:latin typeface="Times New Roman" panose="02020603050405020304" pitchFamily="18" charset="0"/>
                <a:ea typeface="ＭＳ Ｐゴシック" panose="020B0600070205080204" pitchFamily="34" charset="-128"/>
                <a:cs typeface="Times New Roman" panose="02020603050405020304" pitchFamily="18" charset="0"/>
              </a:rPr>
              <a:t>Example Use-Case Description</a:t>
            </a:r>
          </a:p>
        </p:txBody>
      </p:sp>
      <p:pic>
        <p:nvPicPr>
          <p:cNvPr id="36867"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746250" y="1066800"/>
            <a:ext cx="5721350" cy="5181600"/>
          </a:xfr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altLang="en-US" smtClean="0">
                <a:ea typeface="ＭＳ Ｐゴシック" panose="020B0600070205080204" pitchFamily="34" charset="-128"/>
              </a:rPr>
              <a:t>Verifying &amp; Validating </a:t>
            </a:r>
            <a:br>
              <a:rPr lang="en-US" altLang="en-US" smtClean="0">
                <a:ea typeface="ＭＳ Ｐゴシック" panose="020B0600070205080204" pitchFamily="34" charset="-128"/>
              </a:rPr>
            </a:br>
            <a:r>
              <a:rPr lang="en-US" altLang="en-US" smtClean="0">
                <a:ea typeface="ＭＳ Ｐゴシック" panose="020B0600070205080204" pitchFamily="34" charset="-128"/>
              </a:rPr>
              <a:t>a Use-Case</a:t>
            </a:r>
          </a:p>
        </p:txBody>
      </p:sp>
      <p:sp>
        <p:nvSpPr>
          <p:cNvPr id="37891" name="Content Placeholder 2"/>
          <p:cNvSpPr>
            <a:spLocks noGrp="1"/>
          </p:cNvSpPr>
          <p:nvPr>
            <p:ph idx="1"/>
          </p:nvPr>
        </p:nvSpPr>
        <p:spPr>
          <a:xfrm>
            <a:off x="549275" y="1600200"/>
            <a:ext cx="8042275" cy="4572000"/>
          </a:xfrm>
        </p:spPr>
        <p:txBody>
          <a:bodyPr/>
          <a:lstStyle/>
          <a:p>
            <a:pPr eaLnBrk="1" hangingPunct="1"/>
            <a:r>
              <a:rPr lang="en-US" altLang="en-US" sz="3200" dirty="0" smtClean="0">
                <a:ea typeface="ＭＳ Ｐゴシック" panose="020B0600070205080204" pitchFamily="34" charset="-128"/>
              </a:rPr>
              <a:t>Use-cases must be verified and validated before beginning structural and behavioral modeling</a:t>
            </a:r>
          </a:p>
        </p:txBody>
      </p:sp>
    </p:spTree>
    <p:extLst>
      <p:ext uri="{BB962C8B-B14F-4D97-AF65-F5344CB8AC3E}">
        <p14:creationId xmlns:p14="http://schemas.microsoft.com/office/powerpoint/2010/main" val="7043466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altLang="en-US" smtClean="0">
                <a:ea typeface="ＭＳ Ｐゴシック" panose="020B0600070205080204" pitchFamily="34" charset="-128"/>
              </a:rPr>
              <a:t>Verifying &amp; Validating </a:t>
            </a:r>
            <a:br>
              <a:rPr lang="en-US" altLang="en-US" smtClean="0">
                <a:ea typeface="ＭＳ Ｐゴシック" panose="020B0600070205080204" pitchFamily="34" charset="-128"/>
              </a:rPr>
            </a:br>
            <a:r>
              <a:rPr lang="en-US" altLang="en-US" smtClean="0">
                <a:ea typeface="ＭＳ Ｐゴシック" panose="020B0600070205080204" pitchFamily="34" charset="-128"/>
              </a:rPr>
              <a:t>a Use-Case</a:t>
            </a:r>
          </a:p>
        </p:txBody>
      </p:sp>
      <p:sp>
        <p:nvSpPr>
          <p:cNvPr id="37891" name="Content Placeholder 2"/>
          <p:cNvSpPr>
            <a:spLocks noGrp="1"/>
          </p:cNvSpPr>
          <p:nvPr>
            <p:ph idx="1"/>
          </p:nvPr>
        </p:nvSpPr>
        <p:spPr>
          <a:xfrm>
            <a:off x="549275" y="1600200"/>
            <a:ext cx="8042275" cy="4572000"/>
          </a:xfrm>
        </p:spPr>
        <p:txBody>
          <a:bodyPr/>
          <a:lstStyle/>
          <a:p>
            <a:pPr eaLnBrk="1" hangingPunct="1">
              <a:spcBef>
                <a:spcPts val="600"/>
              </a:spcBef>
            </a:pPr>
            <a:r>
              <a:rPr lang="en-US" altLang="en-US" sz="2800" dirty="0" smtClean="0">
                <a:ea typeface="ＭＳ Ｐゴシック" panose="020B0600070205080204" pitchFamily="34" charset="-128"/>
              </a:rPr>
              <a:t>Utilize a walkthrough:</a:t>
            </a:r>
          </a:p>
          <a:p>
            <a:pPr lvl="1" eaLnBrk="1" hangingPunct="1"/>
            <a:r>
              <a:rPr lang="en-US" altLang="en-US" sz="2400" dirty="0" smtClean="0">
                <a:ea typeface="ＭＳ Ｐゴシック" panose="020B0600070205080204" pitchFamily="34" charset="-128"/>
              </a:rPr>
              <a:t>Perform a review of the models and diagrams created so far</a:t>
            </a:r>
          </a:p>
          <a:p>
            <a:pPr lvl="1" eaLnBrk="1" hangingPunct="1"/>
            <a:r>
              <a:rPr lang="en-US" altLang="en-US" sz="2400" dirty="0" smtClean="0">
                <a:ea typeface="ＭＳ Ｐゴシック" panose="020B0600070205080204" pitchFamily="34" charset="-128"/>
              </a:rPr>
              <a:t>Performed by individuals from the development team and the client (very interactive)</a:t>
            </a:r>
          </a:p>
          <a:p>
            <a:pPr lvl="2" eaLnBrk="1" hangingPunct="1"/>
            <a:r>
              <a:rPr lang="en-US" altLang="en-US" sz="2400" dirty="0" smtClean="0">
                <a:ea typeface="ＭＳ Ｐゴシック" panose="020B0600070205080204" pitchFamily="34" charset="-128"/>
              </a:rPr>
              <a:t>Facilitator: schedule and set up the meeting</a:t>
            </a:r>
          </a:p>
          <a:p>
            <a:pPr lvl="2" eaLnBrk="1" hangingPunct="1"/>
            <a:r>
              <a:rPr lang="en-US" altLang="en-US" sz="2400" dirty="0" smtClean="0">
                <a:ea typeface="ＭＳ Ｐゴシック" panose="020B0600070205080204" pitchFamily="34" charset="-128"/>
              </a:rPr>
              <a:t>Presenter: the one who is responsible for the specific representation being reviewed</a:t>
            </a:r>
          </a:p>
          <a:p>
            <a:pPr lvl="2" eaLnBrk="1" hangingPunct="1"/>
            <a:r>
              <a:rPr lang="en-US" altLang="en-US" sz="2400" dirty="0" smtClean="0">
                <a:ea typeface="ＭＳ Ｐゴシック" panose="020B0600070205080204" pitchFamily="34" charset="-128"/>
              </a:rPr>
              <a:t>Recorder (scribe) to take notes and especially to document errors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549275" y="107951"/>
            <a:ext cx="8042275" cy="958850"/>
          </a:xfrm>
        </p:spPr>
        <p:txBody>
          <a:bodyPr/>
          <a:lstStyle/>
          <a:p>
            <a:pPr eaLnBrk="1" hangingPunct="1"/>
            <a:r>
              <a:rPr lang="en-US" altLang="en-US" sz="4400" dirty="0" smtClean="0">
                <a:latin typeface="Times New Roman" panose="02020603050405020304" pitchFamily="18" charset="0"/>
                <a:ea typeface="ＭＳ Ｐゴシック" panose="020B0600070205080204" pitchFamily="34" charset="-128"/>
                <a:cs typeface="Times New Roman" panose="02020603050405020304" pitchFamily="18" charset="0"/>
              </a:rPr>
              <a:t>Rules for Verification &amp; Validation</a:t>
            </a:r>
          </a:p>
        </p:txBody>
      </p:sp>
      <p:sp>
        <p:nvSpPr>
          <p:cNvPr id="38915" name="Content Placeholder 2"/>
          <p:cNvSpPr>
            <a:spLocks noGrp="1"/>
          </p:cNvSpPr>
          <p:nvPr>
            <p:ph idx="1"/>
          </p:nvPr>
        </p:nvSpPr>
        <p:spPr>
          <a:xfrm>
            <a:off x="563130" y="1085274"/>
            <a:ext cx="8042275" cy="5010726"/>
          </a:xfrm>
        </p:spPr>
        <p:txBody>
          <a:bodyPr/>
          <a:lstStyle/>
          <a:p>
            <a:pPr marL="457200" indent="-457200" eaLnBrk="1" hangingPunct="1">
              <a:buFont typeface="News Gothic MT"/>
              <a:buAutoNum type="arabicPeriod"/>
            </a:pPr>
            <a:r>
              <a:rPr lang="en-US" altLang="en-US" sz="2000" dirty="0" smtClean="0">
                <a:latin typeface="Times New Roman" panose="02020603050405020304" pitchFamily="18" charset="0"/>
                <a:ea typeface="ＭＳ Ｐゴシック" panose="020B0600070205080204" pitchFamily="34" charset="-128"/>
                <a:cs typeface="Times New Roman" panose="02020603050405020304" pitchFamily="18" charset="0"/>
              </a:rPr>
              <a:t>Ensure one recorded event in the flows of the use-case description for each action/activity on the activity diagram</a:t>
            </a:r>
          </a:p>
          <a:p>
            <a:pPr marL="457200" indent="-457200" eaLnBrk="1" hangingPunct="1">
              <a:spcBef>
                <a:spcPts val="600"/>
              </a:spcBef>
              <a:buFont typeface="News Gothic MT"/>
              <a:buAutoNum type="arabicPeriod"/>
            </a:pPr>
            <a:r>
              <a:rPr lang="en-US" altLang="en-US" sz="2000" dirty="0" smtClean="0">
                <a:latin typeface="Times New Roman" panose="02020603050405020304" pitchFamily="18" charset="0"/>
                <a:ea typeface="ＭＳ Ｐゴシック" panose="020B0600070205080204" pitchFamily="34" charset="-128"/>
                <a:cs typeface="Times New Roman" panose="02020603050405020304" pitchFamily="18" charset="0"/>
              </a:rPr>
              <a:t>All objects in an activity diagram must be mentioned in an event of the use-case description</a:t>
            </a:r>
          </a:p>
          <a:p>
            <a:pPr marL="457200" indent="-457200" eaLnBrk="1" hangingPunct="1">
              <a:spcBef>
                <a:spcPts val="600"/>
              </a:spcBef>
              <a:buFont typeface="News Gothic MT"/>
              <a:buAutoNum type="arabicPeriod"/>
            </a:pPr>
            <a:r>
              <a:rPr lang="en-US" altLang="en-US" sz="2000" dirty="0" smtClean="0">
                <a:latin typeface="Times New Roman" panose="02020603050405020304" pitchFamily="18" charset="0"/>
                <a:ea typeface="ＭＳ Ｐゴシック" panose="020B0600070205080204" pitchFamily="34" charset="-128"/>
                <a:cs typeface="Times New Roman" panose="02020603050405020304" pitchFamily="18" charset="0"/>
              </a:rPr>
              <a:t>The sequence of the use-case description should match the sequence in the activity diagram</a:t>
            </a:r>
          </a:p>
          <a:p>
            <a:pPr marL="457200" indent="-457200" eaLnBrk="1" hangingPunct="1">
              <a:spcBef>
                <a:spcPts val="600"/>
              </a:spcBef>
              <a:buFont typeface="News Gothic MT"/>
              <a:buAutoNum type="arabicPeriod"/>
            </a:pPr>
            <a:r>
              <a:rPr lang="en-US" altLang="en-US" sz="2000" dirty="0" smtClean="0">
                <a:latin typeface="Times New Roman" panose="02020603050405020304" pitchFamily="18" charset="0"/>
                <a:ea typeface="ＭＳ Ｐゴシック" panose="020B0600070205080204" pitchFamily="34" charset="-128"/>
                <a:cs typeface="Times New Roman" panose="02020603050405020304" pitchFamily="18" charset="0"/>
              </a:rPr>
              <a:t>One and only one description for each use-case</a:t>
            </a:r>
          </a:p>
          <a:p>
            <a:pPr marL="457200" indent="-457200" eaLnBrk="1" hangingPunct="1">
              <a:spcBef>
                <a:spcPts val="600"/>
              </a:spcBef>
              <a:buFont typeface="News Gothic MT"/>
              <a:buAutoNum type="arabicPeriod"/>
            </a:pPr>
            <a:r>
              <a:rPr lang="en-US" altLang="en-US" sz="2000" dirty="0" smtClean="0">
                <a:latin typeface="Times New Roman" panose="02020603050405020304" pitchFamily="18" charset="0"/>
                <a:ea typeface="ＭＳ Ｐゴシック" panose="020B0600070205080204" pitchFamily="34" charset="-128"/>
                <a:cs typeface="Times New Roman" panose="02020603050405020304" pitchFamily="18" charset="0"/>
              </a:rPr>
              <a:t>All actors listed in a use-case description must be shown on the use-case diagram</a:t>
            </a:r>
          </a:p>
          <a:p>
            <a:pPr marL="457200" indent="-457200" eaLnBrk="1" hangingPunct="1">
              <a:spcBef>
                <a:spcPts val="600"/>
              </a:spcBef>
              <a:buFont typeface="News Gothic MT"/>
              <a:buAutoNum type="arabicPeriod"/>
            </a:pPr>
            <a:r>
              <a:rPr lang="en-US" altLang="en-US" sz="2000" dirty="0" smtClean="0">
                <a:latin typeface="Times New Roman" panose="02020603050405020304" pitchFamily="18" charset="0"/>
                <a:ea typeface="ＭＳ Ｐゴシック" panose="020B0600070205080204" pitchFamily="34" charset="-128"/>
                <a:cs typeface="Times New Roman" panose="02020603050405020304" pitchFamily="18" charset="0"/>
              </a:rPr>
              <a:t>Stakeholders listed in the use-case description may be shown on the use-case diagram (check local policy)</a:t>
            </a:r>
          </a:p>
          <a:p>
            <a:pPr marL="457200" indent="-457200" eaLnBrk="1" hangingPunct="1">
              <a:spcBef>
                <a:spcPts val="600"/>
              </a:spcBef>
              <a:buFont typeface="News Gothic MT"/>
              <a:buAutoNum type="arabicPeriod"/>
            </a:pPr>
            <a:r>
              <a:rPr lang="en-US" altLang="en-US" sz="2000" dirty="0" smtClean="0">
                <a:latin typeface="Times New Roman" panose="02020603050405020304" pitchFamily="18" charset="0"/>
                <a:ea typeface="ＭＳ Ｐゴシック" panose="020B0600070205080204" pitchFamily="34" charset="-128"/>
                <a:cs typeface="Times New Roman" panose="02020603050405020304" pitchFamily="18" charset="0"/>
              </a:rPr>
              <a:t>All relationships in the use-case description must be depicted on the use-case diagram</a:t>
            </a:r>
          </a:p>
          <a:p>
            <a:pPr marL="457200" indent="-457200" eaLnBrk="1" hangingPunct="1">
              <a:spcBef>
                <a:spcPts val="600"/>
              </a:spcBef>
              <a:buFont typeface="News Gothic MT"/>
              <a:buAutoNum type="arabicPeriod"/>
            </a:pPr>
            <a:r>
              <a:rPr lang="en-US" altLang="en-US" sz="2000" dirty="0" smtClean="0">
                <a:latin typeface="Times New Roman" panose="02020603050405020304" pitchFamily="18" charset="0"/>
                <a:ea typeface="ＭＳ Ｐゴシック" panose="020B0600070205080204" pitchFamily="34" charset="-128"/>
                <a:cs typeface="Times New Roman" panose="02020603050405020304" pitchFamily="18" charset="0"/>
              </a:rPr>
              <a:t>All diagram-specific rules must be enforced</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152400" y="152400"/>
            <a:ext cx="8839199" cy="6019800"/>
          </a:xfrm>
        </p:spPr>
        <p:txBody>
          <a:bodyPr/>
          <a:lstStyle/>
          <a:p>
            <a:pPr marL="0" indent="0" algn="ctr" eaLnBrk="1" hangingPunct="1">
              <a:buNone/>
            </a:pPr>
            <a:r>
              <a:rPr lang="en-US" altLang="en-US" sz="4000" b="1" dirty="0"/>
              <a:t>Benefits of Use-Case </a:t>
            </a:r>
            <a:r>
              <a:rPr lang="en-US" altLang="en-US" sz="4000" b="1" dirty="0" smtClean="0"/>
              <a:t>Modeling</a:t>
            </a:r>
          </a:p>
          <a:p>
            <a:pPr eaLnBrk="1" hangingPunct="1">
              <a:lnSpc>
                <a:spcPct val="95000"/>
              </a:lnSpc>
            </a:pPr>
            <a:r>
              <a:rPr lang="en-US" altLang="en-US" sz="2800" dirty="0"/>
              <a:t>Provides tool for capturing functional requirements.</a:t>
            </a:r>
          </a:p>
          <a:p>
            <a:pPr eaLnBrk="1" hangingPunct="1">
              <a:lnSpc>
                <a:spcPct val="95000"/>
              </a:lnSpc>
            </a:pPr>
            <a:r>
              <a:rPr lang="en-US" altLang="en-US" sz="2800" dirty="0"/>
              <a:t>Assists in decomposing system into manageable pieces.</a:t>
            </a:r>
          </a:p>
          <a:p>
            <a:pPr eaLnBrk="1" hangingPunct="1">
              <a:lnSpc>
                <a:spcPct val="95000"/>
              </a:lnSpc>
            </a:pPr>
            <a:r>
              <a:rPr lang="en-US" altLang="en-US" sz="2800" dirty="0"/>
              <a:t>Provides means of communicating with users/stakeholders concerning system functionality in language they understand.</a:t>
            </a:r>
          </a:p>
          <a:p>
            <a:pPr eaLnBrk="1" hangingPunct="1">
              <a:lnSpc>
                <a:spcPct val="95000"/>
              </a:lnSpc>
            </a:pPr>
            <a:r>
              <a:rPr lang="en-US" altLang="en-US" sz="2800" dirty="0"/>
              <a:t>Provides means of identifying, assigning, tracking, controlling, and management system development activities.</a:t>
            </a:r>
          </a:p>
          <a:p>
            <a:pPr eaLnBrk="1" hangingPunct="1">
              <a:lnSpc>
                <a:spcPct val="95000"/>
              </a:lnSpc>
            </a:pPr>
            <a:r>
              <a:rPr lang="en-US" altLang="en-US" sz="2800" dirty="0"/>
              <a:t>Provides aid in estimating project scope, effort, and schedule.</a:t>
            </a:r>
          </a:p>
          <a:p>
            <a:pPr marL="0" indent="0" eaLnBrk="1" hangingPunct="1">
              <a:buNone/>
            </a:pPr>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35815928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152400" y="0"/>
            <a:ext cx="8839199" cy="6172200"/>
          </a:xfrm>
        </p:spPr>
        <p:txBody>
          <a:bodyPr/>
          <a:lstStyle/>
          <a:p>
            <a:pPr marL="0" indent="0" eaLnBrk="1" hangingPunct="1">
              <a:buNone/>
            </a:pPr>
            <a:r>
              <a:rPr lang="en-US" altLang="en-US" sz="3600" b="1" dirty="0"/>
              <a:t>Benefits of Use-Case Modeling (continued</a:t>
            </a:r>
            <a:r>
              <a:rPr lang="en-US" altLang="en-US" sz="3600" b="1" dirty="0" smtClean="0"/>
              <a:t>)</a:t>
            </a:r>
          </a:p>
          <a:p>
            <a:pPr eaLnBrk="1" hangingPunct="1">
              <a:lnSpc>
                <a:spcPct val="95000"/>
              </a:lnSpc>
            </a:pPr>
            <a:r>
              <a:rPr lang="en-US" altLang="en-US" sz="2800" dirty="0"/>
              <a:t>Aids in defining test plans and test cases.</a:t>
            </a:r>
          </a:p>
          <a:p>
            <a:pPr eaLnBrk="1" hangingPunct="1">
              <a:lnSpc>
                <a:spcPct val="95000"/>
              </a:lnSpc>
            </a:pPr>
            <a:r>
              <a:rPr lang="en-US" altLang="en-US" sz="2800" dirty="0"/>
              <a:t>Provides baseline for user documentation.</a:t>
            </a:r>
          </a:p>
          <a:p>
            <a:pPr eaLnBrk="1" hangingPunct="1">
              <a:lnSpc>
                <a:spcPct val="95000"/>
              </a:lnSpc>
            </a:pPr>
            <a:r>
              <a:rPr lang="en-US" altLang="en-US" sz="2800" dirty="0"/>
              <a:t>Provides tool for requirements traceability.</a:t>
            </a:r>
          </a:p>
          <a:p>
            <a:pPr eaLnBrk="1" hangingPunct="1">
              <a:lnSpc>
                <a:spcPct val="95000"/>
              </a:lnSpc>
            </a:pPr>
            <a:r>
              <a:rPr lang="en-US" altLang="en-US" sz="2800" dirty="0"/>
              <a:t>Provides starting point for identification of data objects or entities.</a:t>
            </a:r>
          </a:p>
          <a:p>
            <a:pPr eaLnBrk="1" hangingPunct="1">
              <a:lnSpc>
                <a:spcPct val="95000"/>
              </a:lnSpc>
            </a:pPr>
            <a:r>
              <a:rPr lang="en-US" altLang="en-US" sz="2800" dirty="0"/>
              <a:t>Provides specifications for designing user and system interfaces.</a:t>
            </a:r>
          </a:p>
          <a:p>
            <a:pPr eaLnBrk="1" hangingPunct="1">
              <a:lnSpc>
                <a:spcPct val="95000"/>
              </a:lnSpc>
            </a:pPr>
            <a:r>
              <a:rPr lang="en-US" altLang="en-US" sz="2800" dirty="0"/>
              <a:t>Provides means of defining database access requirements.</a:t>
            </a:r>
          </a:p>
          <a:p>
            <a:pPr eaLnBrk="1" hangingPunct="1">
              <a:lnSpc>
                <a:spcPct val="95000"/>
              </a:lnSpc>
            </a:pPr>
            <a:r>
              <a:rPr lang="en-US" altLang="en-US" dirty="0"/>
              <a:t>Provides framework for driving the system development project</a:t>
            </a:r>
            <a:r>
              <a:rPr lang="en-US" altLang="en-US" sz="2000" dirty="0"/>
              <a:t>.</a:t>
            </a:r>
          </a:p>
          <a:p>
            <a:pPr marL="0" indent="0" eaLnBrk="1" hangingPunct="1">
              <a:buNone/>
            </a:pPr>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27138936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152400" y="152400"/>
            <a:ext cx="8839199" cy="6019800"/>
          </a:xfrm>
        </p:spPr>
        <p:txBody>
          <a:bodyPr/>
          <a:lstStyle/>
          <a:p>
            <a:pPr marL="0" indent="0" algn="ctr" eaLnBrk="1" hangingPunct="1">
              <a:buNone/>
            </a:pPr>
            <a:endParaRPr lang="en-US" altLang="en-US" sz="5400" b="1" dirty="0" smtClean="0"/>
          </a:p>
          <a:p>
            <a:pPr marL="0" indent="0" algn="ctr" eaLnBrk="1" hangingPunct="1">
              <a:buNone/>
            </a:pPr>
            <a:r>
              <a:rPr lang="en-US" altLang="en-US" sz="5400" b="1" dirty="0" smtClean="0"/>
              <a:t>Define </a:t>
            </a:r>
            <a:r>
              <a:rPr lang="en-US" altLang="en-US" sz="5400" b="1" dirty="0"/>
              <a:t>the term “actor”. Give an example</a:t>
            </a:r>
            <a:r>
              <a:rPr lang="en-US" altLang="en-US" dirty="0"/>
              <a:t>.</a:t>
            </a:r>
          </a:p>
        </p:txBody>
      </p:sp>
    </p:spTree>
    <p:extLst>
      <p:ext uri="{BB962C8B-B14F-4D97-AF65-F5344CB8AC3E}">
        <p14:creationId xmlns:p14="http://schemas.microsoft.com/office/powerpoint/2010/main" val="6587110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400" smtClean="0">
                <a:solidFill>
                  <a:schemeClr val="bg1"/>
                </a:solidFill>
              </a:rPr>
              <a:t>9-</a:t>
            </a:r>
            <a:fld id="{EDFE6552-2267-4452-9B43-CFC2AEC0E5AC}" type="slidenum">
              <a:rPr lang="en-US" altLang="en-US" sz="1400" smtClean="0">
                <a:solidFill>
                  <a:schemeClr val="bg1"/>
                </a:solidFill>
              </a:rPr>
              <a:pPr>
                <a:spcBef>
                  <a:spcPct val="0"/>
                </a:spcBef>
                <a:buClrTx/>
                <a:buFontTx/>
                <a:buNone/>
              </a:pPr>
              <a:t>5</a:t>
            </a:fld>
            <a:endParaRPr lang="en-US" altLang="en-US" sz="1400" smtClean="0">
              <a:solidFill>
                <a:schemeClr val="bg1"/>
              </a:solidFill>
            </a:endParaRPr>
          </a:p>
        </p:txBody>
      </p:sp>
      <p:sp>
        <p:nvSpPr>
          <p:cNvPr id="26627" name="Rectangle 2"/>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The System is Itself a Process</a:t>
            </a:r>
          </a:p>
        </p:txBody>
      </p:sp>
      <p:pic>
        <p:nvPicPr>
          <p:cNvPr id="26628" name="Picture 5" descr="09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317625"/>
            <a:ext cx="6781800"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152400" y="152400"/>
            <a:ext cx="8839199" cy="6019800"/>
          </a:xfrm>
        </p:spPr>
        <p:txBody>
          <a:bodyPr/>
          <a:lstStyle/>
          <a:p>
            <a:pPr marL="0" indent="0" algn="ctr" eaLnBrk="1" hangingPunct="1">
              <a:buNone/>
            </a:pPr>
            <a:endParaRPr lang="en-US" altLang="en-US" sz="6000" b="1" dirty="0" smtClean="0"/>
          </a:p>
          <a:p>
            <a:pPr marL="0" indent="0" algn="ctr" eaLnBrk="1" hangingPunct="1">
              <a:buNone/>
            </a:pPr>
            <a:r>
              <a:rPr lang="en-US" altLang="en-US" sz="6000" b="1" dirty="0" smtClean="0"/>
              <a:t>Who </a:t>
            </a:r>
            <a:r>
              <a:rPr lang="en-US" altLang="en-US" sz="6000" b="1" dirty="0"/>
              <a:t>is the actor that initiates a “temporal event”?</a:t>
            </a:r>
          </a:p>
        </p:txBody>
      </p:sp>
    </p:spTree>
    <p:extLst>
      <p:ext uri="{BB962C8B-B14F-4D97-AF65-F5344CB8AC3E}">
        <p14:creationId xmlns:p14="http://schemas.microsoft.com/office/powerpoint/2010/main" val="20199515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152400" y="152400"/>
            <a:ext cx="8839199" cy="6019800"/>
          </a:xfrm>
        </p:spPr>
        <p:txBody>
          <a:bodyPr/>
          <a:lstStyle/>
          <a:p>
            <a:pPr marL="0" indent="0" algn="ctr" eaLnBrk="1" hangingPunct="1">
              <a:buFontTx/>
              <a:buNone/>
            </a:pPr>
            <a:endParaRPr lang="en-US" altLang="en-US" sz="5400" b="1" dirty="0" smtClean="0"/>
          </a:p>
          <a:p>
            <a:pPr marL="0" indent="0" algn="ctr" eaLnBrk="1" hangingPunct="1">
              <a:buFontTx/>
              <a:buNone/>
            </a:pPr>
            <a:r>
              <a:rPr lang="en-US" altLang="en-US" sz="5400" b="1" dirty="0" smtClean="0"/>
              <a:t>Read </a:t>
            </a:r>
            <a:r>
              <a:rPr lang="en-US" altLang="en-US" sz="5400" b="1" dirty="0"/>
              <a:t>the class Handout</a:t>
            </a:r>
          </a:p>
          <a:p>
            <a:pPr marL="0" indent="0" algn="ctr" eaLnBrk="1" hangingPunct="1">
              <a:buFontTx/>
              <a:buNone/>
            </a:pPr>
            <a:r>
              <a:rPr lang="en-US" altLang="en-US" sz="5400" b="1" dirty="0"/>
              <a:t>(mini case)</a:t>
            </a:r>
          </a:p>
          <a:p>
            <a:pPr marL="0" indent="0" eaLnBrk="1" hangingPunct="1">
              <a:buNone/>
            </a:pPr>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18388646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152400" y="152400"/>
            <a:ext cx="8839199" cy="6019800"/>
          </a:xfrm>
        </p:spPr>
        <p:txBody>
          <a:bodyPr/>
          <a:lstStyle/>
          <a:p>
            <a:pPr marL="0" indent="0" algn="ctr" eaLnBrk="1" hangingPunct="1">
              <a:buNone/>
            </a:pPr>
            <a:endParaRPr lang="en-US" altLang="en-US" sz="5400" b="1" dirty="0" smtClean="0"/>
          </a:p>
          <a:p>
            <a:pPr marL="0" indent="0" algn="ctr" eaLnBrk="1" hangingPunct="1">
              <a:buNone/>
            </a:pPr>
            <a:r>
              <a:rPr lang="en-US" altLang="en-US" sz="5400" b="1" dirty="0" smtClean="0"/>
              <a:t>Identify </a:t>
            </a:r>
            <a:r>
              <a:rPr lang="en-US" altLang="en-US" sz="5400" b="1" dirty="0"/>
              <a:t>possible actors for </a:t>
            </a:r>
            <a:r>
              <a:rPr lang="en-US" altLang="en-US" sz="5400" b="1" dirty="0" smtClean="0"/>
              <a:t>this Mini Case</a:t>
            </a:r>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30416536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152400" y="152400"/>
            <a:ext cx="8839199" cy="6019800"/>
          </a:xfrm>
        </p:spPr>
        <p:txBody>
          <a:bodyPr/>
          <a:lstStyle/>
          <a:p>
            <a:pPr marL="0" indent="0" algn="ctr" eaLnBrk="1" hangingPunct="1">
              <a:buNone/>
            </a:pPr>
            <a:endParaRPr lang="en-US" altLang="en-US" sz="5400" b="1" dirty="0" smtClean="0"/>
          </a:p>
          <a:p>
            <a:pPr marL="0" indent="0" algn="ctr" eaLnBrk="1" hangingPunct="1">
              <a:buNone/>
            </a:pPr>
            <a:r>
              <a:rPr lang="en-US" altLang="en-US" sz="5400" b="1" dirty="0" smtClean="0"/>
              <a:t>Identify </a:t>
            </a:r>
            <a:r>
              <a:rPr lang="en-US" altLang="en-US" sz="5400" b="1" dirty="0"/>
              <a:t>possible use cases for </a:t>
            </a:r>
            <a:r>
              <a:rPr lang="en-US" altLang="en-US" sz="5400" b="1" dirty="0" smtClean="0"/>
              <a:t>this Mini Case</a:t>
            </a:r>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12662999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152400" y="152400"/>
            <a:ext cx="8839199" cy="6019800"/>
          </a:xfrm>
        </p:spPr>
        <p:txBody>
          <a:bodyPr/>
          <a:lstStyle/>
          <a:p>
            <a:pPr marL="0" indent="0" algn="ctr" eaLnBrk="1" hangingPunct="1">
              <a:buFontTx/>
              <a:buNone/>
            </a:pPr>
            <a:endParaRPr lang="en-US" altLang="en-US" sz="5400" b="1" dirty="0" smtClean="0"/>
          </a:p>
          <a:p>
            <a:pPr marL="0" indent="0" algn="ctr" eaLnBrk="1" hangingPunct="1">
              <a:buFontTx/>
              <a:buNone/>
            </a:pPr>
            <a:r>
              <a:rPr lang="en-US" altLang="en-US" sz="5400" b="1" dirty="0" smtClean="0"/>
              <a:t>Read </a:t>
            </a:r>
            <a:r>
              <a:rPr lang="en-US" altLang="en-US" sz="5400" b="1" dirty="0"/>
              <a:t>the class Handout</a:t>
            </a:r>
          </a:p>
          <a:p>
            <a:pPr marL="0" indent="0" algn="ctr" eaLnBrk="1" hangingPunct="1">
              <a:buFontTx/>
              <a:buNone/>
            </a:pPr>
            <a:r>
              <a:rPr lang="en-US" altLang="en-US" sz="5400" b="1" dirty="0"/>
              <a:t>(mini case)</a:t>
            </a:r>
          </a:p>
          <a:p>
            <a:pPr marL="0" indent="0" eaLnBrk="1" hangingPunct="1">
              <a:buNone/>
            </a:pPr>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10369868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152400" y="152400"/>
            <a:ext cx="8839199" cy="6019800"/>
          </a:xfrm>
        </p:spPr>
        <p:txBody>
          <a:bodyPr/>
          <a:lstStyle/>
          <a:p>
            <a:pPr marL="0" indent="0">
              <a:buNone/>
            </a:pPr>
            <a:r>
              <a:rPr lang="en-US" altLang="en-US" sz="4000" b="1" dirty="0"/>
              <a:t>Define an actor and describe the associated use case</a:t>
            </a:r>
          </a:p>
          <a:p>
            <a:pPr marL="0" indent="0">
              <a:buNone/>
            </a:pPr>
            <a:r>
              <a:rPr lang="en-US" altLang="en-US" sz="4000" b="1" dirty="0"/>
              <a:t>You are meeting with the management team tomorrow morning and want to present to them an initial draft of your first model (a descriptive diagram). What / who will your model include?</a:t>
            </a:r>
          </a:p>
          <a:p>
            <a:pPr eaLnBrk="1" hangingPunct="1"/>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14858676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152400" y="152400"/>
            <a:ext cx="8839199" cy="6019800"/>
          </a:xfrm>
        </p:spPr>
        <p:txBody>
          <a:bodyPr/>
          <a:lstStyle/>
          <a:p>
            <a:pPr marL="0" indent="0" algn="ctr" eaLnBrk="1" hangingPunct="1">
              <a:buNone/>
            </a:pPr>
            <a:endParaRPr lang="en-US" altLang="en-US" sz="7200" b="1" dirty="0" smtClean="0"/>
          </a:p>
          <a:p>
            <a:pPr marL="0" indent="0" algn="ctr" eaLnBrk="1" hangingPunct="1">
              <a:buNone/>
            </a:pPr>
            <a:r>
              <a:rPr lang="en-US" altLang="en-US" sz="7200" b="1" dirty="0" smtClean="0"/>
              <a:t>Define </a:t>
            </a:r>
            <a:r>
              <a:rPr lang="en-US" altLang="en-US" sz="7200" b="1" dirty="0"/>
              <a:t>an actor and describe the associated use case</a:t>
            </a:r>
          </a:p>
          <a:p>
            <a:pPr eaLnBrk="1" hangingPunct="1"/>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11068178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152400" y="152400"/>
            <a:ext cx="8839199" cy="6019800"/>
          </a:xfrm>
        </p:spPr>
        <p:txBody>
          <a:bodyPr/>
          <a:lstStyle/>
          <a:p>
            <a:pPr marL="0" indent="0" algn="ctr" eaLnBrk="1" hangingPunct="1">
              <a:buNone/>
            </a:pPr>
            <a:r>
              <a:rPr lang="en-US" altLang="en-US" sz="4400" b="1" dirty="0" smtClean="0"/>
              <a:t>You </a:t>
            </a:r>
            <a:r>
              <a:rPr lang="en-US" altLang="en-US" sz="4400" b="1" dirty="0"/>
              <a:t>are meeting with the management team tomorrow morning and want to present to them an initial draft of your first model (a descriptive diagram). What / who will your model include?</a:t>
            </a:r>
          </a:p>
          <a:p>
            <a:pPr eaLnBrk="1" hangingPunct="1"/>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284614876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152400" y="152400"/>
            <a:ext cx="8839199" cy="6019800"/>
          </a:xfrm>
        </p:spPr>
        <p:txBody>
          <a:bodyPr/>
          <a:lstStyle/>
          <a:p>
            <a:pPr marL="0" indent="0" algn="ctr" eaLnBrk="1" hangingPunct="1">
              <a:buFontTx/>
              <a:buNone/>
            </a:pPr>
            <a:endParaRPr lang="en-US" altLang="en-US" sz="5400" b="1" dirty="0" smtClean="0"/>
          </a:p>
          <a:p>
            <a:pPr marL="0" indent="0" algn="ctr" eaLnBrk="1" hangingPunct="1">
              <a:buFontTx/>
              <a:buNone/>
            </a:pPr>
            <a:r>
              <a:rPr lang="en-US" altLang="en-US" sz="5400" b="1" dirty="0" smtClean="0"/>
              <a:t>Read </a:t>
            </a:r>
            <a:r>
              <a:rPr lang="en-US" altLang="en-US" sz="5400" b="1" dirty="0"/>
              <a:t>the class Handout</a:t>
            </a:r>
          </a:p>
          <a:p>
            <a:pPr marL="0" indent="0" algn="ctr" eaLnBrk="1" hangingPunct="1">
              <a:buFontTx/>
              <a:buNone/>
            </a:pPr>
            <a:r>
              <a:rPr lang="en-US" altLang="en-US" sz="5400" b="1" dirty="0"/>
              <a:t>(mini case)</a:t>
            </a:r>
          </a:p>
          <a:p>
            <a:pPr marL="0" indent="0" eaLnBrk="1" hangingPunct="1">
              <a:buNone/>
            </a:pPr>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1881748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152400" y="152400"/>
            <a:ext cx="8839199" cy="6019800"/>
          </a:xfrm>
        </p:spPr>
        <p:txBody>
          <a:bodyPr/>
          <a:lstStyle/>
          <a:p>
            <a:pPr marL="533400" indent="-533400">
              <a:defRPr/>
            </a:pPr>
            <a:r>
              <a:rPr lang="en-US" sz="3600" b="1" i="1" dirty="0">
                <a:effectLst>
                  <a:outerShdw blurRad="38100" dist="38100" dir="2700000" algn="tl">
                    <a:srgbClr val="C0C0C0"/>
                  </a:outerShdw>
                </a:effectLst>
              </a:rPr>
              <a:t>Could Amazon.com achieve business success without information technology?  Why or why not?</a:t>
            </a:r>
          </a:p>
          <a:p>
            <a:pPr marL="533400" indent="-533400">
              <a:defRPr/>
            </a:pPr>
            <a:r>
              <a:rPr lang="en-US" sz="3600" b="1" i="1" dirty="0">
                <a:effectLst>
                  <a:outerShdw blurRad="38100" dist="38100" dir="2700000" algn="tl">
                    <a:srgbClr val="C0C0C0"/>
                  </a:outerShdw>
                </a:effectLst>
              </a:rPr>
              <a:t>Can any business today succeed without information technology? Why or why not?</a:t>
            </a:r>
          </a:p>
          <a:p>
            <a:pPr marL="533400" indent="-533400">
              <a:defRPr/>
            </a:pPr>
            <a:r>
              <a:rPr lang="en-US" sz="3600" b="1" i="1" dirty="0">
                <a:effectLst>
                  <a:outerShdw blurRad="38100" dist="38100" dir="2700000" algn="tl">
                    <a:srgbClr val="C0C0C0"/>
                  </a:outerShdw>
                </a:effectLst>
              </a:rPr>
              <a:t>Jeff Bezos says that: “The trouble with most corporations is that they make judgment-based decisions, when data-based decisions could be made.” Do you agree or not?  Explain.</a:t>
            </a:r>
            <a:endParaRPr lang="en-US" sz="3600" dirty="0"/>
          </a:p>
        </p:txBody>
      </p:sp>
    </p:spTree>
    <p:extLst>
      <p:ext uri="{BB962C8B-B14F-4D97-AF65-F5344CB8AC3E}">
        <p14:creationId xmlns:p14="http://schemas.microsoft.com/office/powerpoint/2010/main" val="41671123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152400" y="152400"/>
            <a:ext cx="8839199" cy="6019800"/>
          </a:xfrm>
        </p:spPr>
        <p:txBody>
          <a:bodyPr/>
          <a:lstStyle/>
          <a:p>
            <a:pPr marL="0" indent="0" algn="ctr" eaLnBrk="1" hangingPunct="1">
              <a:buNone/>
            </a:pPr>
            <a:r>
              <a:rPr lang="en-US" altLang="en-US" sz="4000" b="1" dirty="0"/>
              <a:t>Object/Class </a:t>
            </a:r>
            <a:r>
              <a:rPr lang="en-US" altLang="en-US" sz="4000" b="1" dirty="0" smtClean="0"/>
              <a:t>Relationships</a:t>
            </a:r>
          </a:p>
          <a:p>
            <a:pPr marL="0" indent="0" eaLnBrk="1" hangingPunct="1">
              <a:buNone/>
            </a:pPr>
            <a:endParaRPr lang="en-US" altLang="en-US" sz="4000" b="1" dirty="0"/>
          </a:p>
          <a:p>
            <a:pPr marL="0" indent="0" eaLnBrk="1" hangingPunct="1">
              <a:buNone/>
            </a:pPr>
            <a:r>
              <a:rPr lang="en-US" altLang="en-US" sz="4000" b="1" dirty="0" smtClean="0"/>
              <a:t>Object/class</a:t>
            </a:r>
            <a:r>
              <a:rPr lang="en-US" altLang="en-US" sz="4000" dirty="0" smtClean="0"/>
              <a:t> </a:t>
            </a:r>
            <a:r>
              <a:rPr lang="en-US" altLang="en-US" sz="4000" b="1" dirty="0"/>
              <a:t>relationship</a:t>
            </a:r>
            <a:r>
              <a:rPr lang="en-US" altLang="en-US" sz="4000" dirty="0"/>
              <a:t> – a natural business association that exists between one or more objects and classes</a:t>
            </a:r>
            <a:r>
              <a:rPr lang="en-US" altLang="en-US" dirty="0"/>
              <a:t>.</a:t>
            </a:r>
          </a:p>
          <a:p>
            <a:pPr eaLnBrk="1" hangingPunct="1"/>
            <a:endParaRPr lang="en-US" altLang="en-US" dirty="0" smtClean="0">
              <a:ea typeface="ＭＳ Ｐゴシック" panose="020B0600070205080204" pitchFamily="34" charset="-128"/>
            </a:endParaRPr>
          </a:p>
        </p:txBody>
      </p:sp>
      <p:pic>
        <p:nvPicPr>
          <p:cNvPr id="3" name="Picture 6" descr="whi74173_1105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038600"/>
            <a:ext cx="8229600"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97960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152400" y="152400"/>
            <a:ext cx="8839199" cy="6019800"/>
          </a:xfrm>
        </p:spPr>
        <p:txBody>
          <a:bodyPr/>
          <a:lstStyle/>
          <a:p>
            <a:pPr marL="0" indent="0" algn="ctr" eaLnBrk="1" hangingPunct="1">
              <a:buNone/>
            </a:pPr>
            <a:r>
              <a:rPr lang="en-US" sz="6000" b="1" i="1" dirty="0" smtClean="0">
                <a:effectLst>
                  <a:outerShdw blurRad="38100" dist="38100" dir="2700000" algn="tl">
                    <a:srgbClr val="C0C0C0"/>
                  </a:outerShdw>
                </a:effectLst>
              </a:rPr>
              <a:t>Could </a:t>
            </a:r>
            <a:r>
              <a:rPr lang="en-US" sz="6000" b="1" i="1" dirty="0">
                <a:effectLst>
                  <a:outerShdw blurRad="38100" dist="38100" dir="2700000" algn="tl">
                    <a:srgbClr val="C0C0C0"/>
                  </a:outerShdw>
                </a:effectLst>
              </a:rPr>
              <a:t>Amazon.com achieve business success without information technology?  Why or why not?</a:t>
            </a:r>
          </a:p>
          <a:p>
            <a:pPr eaLnBrk="1" hangingPunct="1"/>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3071270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152400" y="152400"/>
            <a:ext cx="8839199" cy="6019800"/>
          </a:xfrm>
        </p:spPr>
        <p:txBody>
          <a:bodyPr/>
          <a:lstStyle/>
          <a:p>
            <a:pPr marL="0" indent="0" algn="ctr" eaLnBrk="1" hangingPunct="1">
              <a:buNone/>
            </a:pPr>
            <a:endParaRPr lang="en-US" sz="5400" b="1" i="1" dirty="0" smtClean="0">
              <a:effectLst>
                <a:outerShdw blurRad="38100" dist="38100" dir="2700000" algn="tl">
                  <a:srgbClr val="C0C0C0"/>
                </a:outerShdw>
              </a:effectLst>
            </a:endParaRPr>
          </a:p>
          <a:p>
            <a:pPr marL="0" indent="0" algn="ctr" eaLnBrk="1" hangingPunct="1">
              <a:buNone/>
            </a:pPr>
            <a:r>
              <a:rPr lang="en-US" sz="5400" b="1" i="1" dirty="0" smtClean="0">
                <a:effectLst>
                  <a:outerShdw blurRad="38100" dist="38100" dir="2700000" algn="tl">
                    <a:srgbClr val="C0C0C0"/>
                  </a:outerShdw>
                </a:effectLst>
              </a:rPr>
              <a:t>Can </a:t>
            </a:r>
            <a:r>
              <a:rPr lang="en-US" sz="5400" b="1" i="1" dirty="0">
                <a:effectLst>
                  <a:outerShdw blurRad="38100" dist="38100" dir="2700000" algn="tl">
                    <a:srgbClr val="C0C0C0"/>
                  </a:outerShdw>
                </a:effectLst>
              </a:rPr>
              <a:t>any business today succeed without information technology? Why or why not?</a:t>
            </a:r>
          </a:p>
          <a:p>
            <a:pPr eaLnBrk="1" hangingPunct="1"/>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364679039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152400" y="152400"/>
            <a:ext cx="8839199" cy="6019800"/>
          </a:xfrm>
        </p:spPr>
        <p:txBody>
          <a:bodyPr/>
          <a:lstStyle/>
          <a:p>
            <a:pPr marL="0" indent="0" eaLnBrk="1" hangingPunct="1">
              <a:buNone/>
            </a:pPr>
            <a:r>
              <a:rPr lang="en-US" sz="4800" b="1" i="1" dirty="0">
                <a:effectLst>
                  <a:outerShdw blurRad="38100" dist="38100" dir="2700000" algn="tl">
                    <a:srgbClr val="C0C0C0"/>
                  </a:outerShdw>
                </a:effectLst>
              </a:rPr>
              <a:t>Jeff Bezos says that: “The trouble with most corporations is that they make judgment-based decisions, when data-based decisions could be made.” Do you agree or not?  Explain.</a:t>
            </a:r>
            <a:endParaRPr lang="en-US" sz="4800" dirty="0"/>
          </a:p>
          <a:p>
            <a:pPr eaLnBrk="1" hangingPunct="1"/>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13936484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152400" y="152400"/>
            <a:ext cx="8839199" cy="6019800"/>
          </a:xfrm>
        </p:spPr>
        <p:txBody>
          <a:bodyPr/>
          <a:lstStyle/>
          <a:p>
            <a:pPr marL="0" indent="0" algn="ctr" eaLnBrk="1" hangingPunct="1">
              <a:buFontTx/>
              <a:buNone/>
            </a:pPr>
            <a:endParaRPr lang="en-US" altLang="en-US" sz="5400" b="1" dirty="0" smtClean="0"/>
          </a:p>
          <a:p>
            <a:pPr marL="0" indent="0" algn="ctr" eaLnBrk="1" hangingPunct="1">
              <a:buFontTx/>
              <a:buNone/>
            </a:pPr>
            <a:r>
              <a:rPr lang="en-US" altLang="en-US" sz="5400" b="1" dirty="0" smtClean="0"/>
              <a:t>Read </a:t>
            </a:r>
            <a:r>
              <a:rPr lang="en-US" altLang="en-US" sz="5400" b="1" dirty="0"/>
              <a:t>Mini Case</a:t>
            </a:r>
          </a:p>
          <a:p>
            <a:pPr marL="0" indent="0" algn="ctr" eaLnBrk="1" hangingPunct="1">
              <a:buFontTx/>
              <a:buNone/>
            </a:pPr>
            <a:r>
              <a:rPr lang="en-US" altLang="en-US" sz="5400" b="1" dirty="0" smtClean="0"/>
              <a:t>#1 </a:t>
            </a:r>
            <a:r>
              <a:rPr lang="en-US" altLang="en-US" sz="5400" b="1" dirty="0"/>
              <a:t>page #</a:t>
            </a:r>
            <a:r>
              <a:rPr lang="en-US" altLang="en-US" sz="5400" b="1" dirty="0" smtClean="0"/>
              <a:t>161</a:t>
            </a:r>
            <a:endParaRPr lang="en-US" altLang="en-US" sz="5400" b="1" dirty="0"/>
          </a:p>
          <a:p>
            <a:pPr marL="0" indent="0" algn="ctr" eaLnBrk="1" hangingPunct="1">
              <a:buFontTx/>
              <a:buNone/>
            </a:pPr>
            <a:endParaRPr lang="en-US" altLang="en-US" sz="5400" b="1" dirty="0" smtClean="0"/>
          </a:p>
          <a:p>
            <a:pPr marL="0" indent="0" eaLnBrk="1" hangingPunct="1">
              <a:buNone/>
            </a:pPr>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379342888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152400" y="152400"/>
            <a:ext cx="8839199" cy="6019800"/>
          </a:xfrm>
        </p:spPr>
        <p:txBody>
          <a:bodyPr/>
          <a:lstStyle/>
          <a:p>
            <a:pPr marL="349250" lvl="1" indent="0" algn="ctr">
              <a:buNone/>
            </a:pPr>
            <a:endParaRPr lang="en-US" sz="5400" b="1" dirty="0" smtClean="0"/>
          </a:p>
          <a:p>
            <a:pPr marL="349250" lvl="1" indent="0" algn="ctr">
              <a:buNone/>
            </a:pPr>
            <a:r>
              <a:rPr lang="en-US" sz="5400" b="1" dirty="0" smtClean="0"/>
              <a:t>Explain</a:t>
            </a:r>
            <a:r>
              <a:rPr lang="en-US" sz="5400" b="1" dirty="0"/>
              <a:t>, in clear, nontechnical terms, the goals of the analysis of the project.</a:t>
            </a:r>
            <a:endParaRPr lang="en-US" sz="4000" dirty="0"/>
          </a:p>
        </p:txBody>
      </p:sp>
    </p:spTree>
    <p:extLst>
      <p:ext uri="{BB962C8B-B14F-4D97-AF65-F5344CB8AC3E}">
        <p14:creationId xmlns:p14="http://schemas.microsoft.com/office/powerpoint/2010/main" val="32785774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152400" y="152400"/>
            <a:ext cx="8839199" cy="6019800"/>
          </a:xfrm>
        </p:spPr>
        <p:txBody>
          <a:bodyPr/>
          <a:lstStyle/>
          <a:p>
            <a:pPr marL="0" indent="0" algn="ctr" eaLnBrk="1" hangingPunct="1">
              <a:buNone/>
            </a:pPr>
            <a:r>
              <a:rPr lang="en-US" sz="6000" b="1" dirty="0">
                <a:latin typeface="Arial" panose="020B0604020202020204" pitchFamily="34" charset="0"/>
                <a:cs typeface="Arial" panose="020B0604020202020204" pitchFamily="34" charset="0"/>
              </a:rPr>
              <a:t>Explain, in clear, nontechnical terms, how use cases and a use-case diagram will be used by the project team. </a:t>
            </a:r>
            <a:endParaRPr lang="en-US" altLang="en-US" sz="6000" dirty="0" smtClean="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364351511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152400" y="152400"/>
            <a:ext cx="8839199" cy="6019800"/>
          </a:xfrm>
        </p:spPr>
        <p:txBody>
          <a:bodyPr/>
          <a:lstStyle/>
          <a:p>
            <a:pPr marL="0" indent="0" algn="ctr" eaLnBrk="1" hangingPunct="1">
              <a:buNone/>
            </a:pPr>
            <a:endParaRPr lang="en-US" sz="6000" b="1" dirty="0" smtClean="0">
              <a:latin typeface="Arial" panose="020B0604020202020204" pitchFamily="34" charset="0"/>
              <a:cs typeface="Arial" panose="020B0604020202020204" pitchFamily="34" charset="0"/>
            </a:endParaRPr>
          </a:p>
          <a:p>
            <a:pPr marL="0" indent="0" algn="ctr" eaLnBrk="1" hangingPunct="1">
              <a:buNone/>
            </a:pPr>
            <a:r>
              <a:rPr lang="en-US" sz="6000" b="1" dirty="0" smtClean="0">
                <a:latin typeface="Arial" panose="020B0604020202020204" pitchFamily="34" charset="0"/>
                <a:cs typeface="Arial" panose="020B0604020202020204" pitchFamily="34" charset="0"/>
              </a:rPr>
              <a:t>What do </a:t>
            </a:r>
            <a:r>
              <a:rPr lang="en-US" sz="6000" b="1" dirty="0">
                <a:latin typeface="Arial" panose="020B0604020202020204" pitchFamily="34" charset="0"/>
                <a:cs typeface="Arial" panose="020B0604020202020204" pitchFamily="34" charset="0"/>
              </a:rPr>
              <a:t>u</a:t>
            </a:r>
            <a:r>
              <a:rPr lang="en-US" sz="6000" b="1" dirty="0" smtClean="0">
                <a:latin typeface="Arial" panose="020B0604020202020204" pitchFamily="34" charset="0"/>
                <a:cs typeface="Arial" panose="020B0604020202020204" pitchFamily="34" charset="0"/>
              </a:rPr>
              <a:t>se </a:t>
            </a:r>
            <a:r>
              <a:rPr lang="en-US" sz="6000" b="1" dirty="0">
                <a:latin typeface="Arial" panose="020B0604020202020204" pitchFamily="34" charset="0"/>
                <a:cs typeface="Arial" panose="020B0604020202020204" pitchFamily="34" charset="0"/>
              </a:rPr>
              <a:t>cases and use case diagrams </a:t>
            </a:r>
            <a:r>
              <a:rPr lang="en-US" sz="6000" b="1" dirty="0" smtClean="0">
                <a:latin typeface="Arial" panose="020B0604020202020204" pitchFamily="34" charset="0"/>
                <a:cs typeface="Arial" panose="020B0604020202020204" pitchFamily="34" charset="0"/>
              </a:rPr>
              <a:t>represent </a:t>
            </a:r>
            <a:r>
              <a:rPr lang="en-US" sz="6000" b="1" dirty="0">
                <a:latin typeface="Arial" panose="020B0604020202020204" pitchFamily="34" charset="0"/>
                <a:cs typeface="Arial" panose="020B0604020202020204" pitchFamily="34" charset="0"/>
              </a:rPr>
              <a:t>in the </a:t>
            </a:r>
            <a:r>
              <a:rPr lang="en-US" sz="6000" b="1" dirty="0" smtClean="0">
                <a:latin typeface="Arial" panose="020B0604020202020204" pitchFamily="34" charset="0"/>
                <a:cs typeface="Arial" panose="020B0604020202020204" pitchFamily="34" charset="0"/>
              </a:rPr>
              <a:t>system</a:t>
            </a:r>
            <a:r>
              <a:rPr lang="en-US" sz="6000" b="1" dirty="0">
                <a:latin typeface="Arial" panose="020B0604020202020204" pitchFamily="34" charset="0"/>
                <a:cs typeface="Arial" panose="020B0604020202020204" pitchFamily="34" charset="0"/>
              </a:rPr>
              <a:t>?</a:t>
            </a:r>
            <a:endParaRPr lang="en-US" altLang="en-US" sz="6000" dirty="0" smtClean="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35397670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152400" y="152400"/>
            <a:ext cx="8839199" cy="6019800"/>
          </a:xfrm>
        </p:spPr>
        <p:txBody>
          <a:bodyPr/>
          <a:lstStyle/>
          <a:p>
            <a:pPr marL="0" indent="0" algn="ctr" eaLnBrk="1" hangingPunct="1">
              <a:buNone/>
            </a:pPr>
            <a:endParaRPr lang="en-US" sz="6000" b="1" dirty="0" smtClean="0">
              <a:latin typeface="Arial" panose="020B0604020202020204" pitchFamily="34" charset="0"/>
              <a:cs typeface="Arial" panose="020B0604020202020204" pitchFamily="34" charset="0"/>
            </a:endParaRPr>
          </a:p>
          <a:p>
            <a:pPr marL="0" indent="0" algn="ctr" eaLnBrk="1" hangingPunct="1">
              <a:buNone/>
            </a:pPr>
            <a:r>
              <a:rPr lang="en-US" sz="6000" b="1" dirty="0" smtClean="0">
                <a:latin typeface="Arial" panose="020B0604020202020204" pitchFamily="34" charset="0"/>
                <a:cs typeface="Arial" panose="020B0604020202020204" pitchFamily="34" charset="0"/>
              </a:rPr>
              <a:t>How will </a:t>
            </a:r>
            <a:r>
              <a:rPr lang="en-US" sz="6000" b="1" dirty="0">
                <a:latin typeface="Arial" panose="020B0604020202020204" pitchFamily="34" charset="0"/>
                <a:cs typeface="Arial" panose="020B0604020202020204" pitchFamily="34" charset="0"/>
              </a:rPr>
              <a:t>use cases and use case </a:t>
            </a:r>
            <a:r>
              <a:rPr lang="en-US" sz="6000" b="1" dirty="0" smtClean="0">
                <a:latin typeface="Arial" panose="020B0604020202020204" pitchFamily="34" charset="0"/>
                <a:cs typeface="Arial" panose="020B0604020202020204" pitchFamily="34" charset="0"/>
              </a:rPr>
              <a:t>diagrams </a:t>
            </a:r>
            <a:r>
              <a:rPr lang="en-US" sz="6000" b="1" dirty="0">
                <a:latin typeface="Arial" panose="020B0604020202020204" pitchFamily="34" charset="0"/>
                <a:cs typeface="Arial" panose="020B0604020202020204" pitchFamily="34" charset="0"/>
              </a:rPr>
              <a:t>be used by the </a:t>
            </a:r>
            <a:r>
              <a:rPr lang="en-US" sz="6000" b="1" dirty="0" smtClean="0">
                <a:latin typeface="Arial" panose="020B0604020202020204" pitchFamily="34" charset="0"/>
                <a:cs typeface="Arial" panose="020B0604020202020204" pitchFamily="34" charset="0"/>
              </a:rPr>
              <a:t>project team</a:t>
            </a:r>
            <a:r>
              <a:rPr lang="en-US" sz="6000" b="1" dirty="0">
                <a:latin typeface="Arial" panose="020B0604020202020204" pitchFamily="34" charset="0"/>
                <a:cs typeface="Arial" panose="020B0604020202020204" pitchFamily="34" charset="0"/>
              </a:rPr>
              <a:t>.</a:t>
            </a:r>
            <a:endParaRPr lang="en-US" sz="6000" dirty="0">
              <a:latin typeface="Arial" panose="020B0604020202020204" pitchFamily="34" charset="0"/>
              <a:cs typeface="Arial" panose="020B0604020202020204" pitchFamily="34" charset="0"/>
            </a:endParaRPr>
          </a:p>
          <a:p>
            <a:pPr eaLnBrk="1" hangingPunct="1"/>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159981461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152400" y="152400"/>
            <a:ext cx="8839199" cy="6019800"/>
          </a:xfrm>
        </p:spPr>
        <p:txBody>
          <a:bodyPr/>
          <a:lstStyle/>
          <a:p>
            <a:pPr marL="0" indent="0" algn="ctr" eaLnBrk="1" hangingPunct="1">
              <a:buFontTx/>
              <a:buNone/>
            </a:pPr>
            <a:endParaRPr lang="en-US" altLang="en-US" sz="5400" b="1" dirty="0" smtClean="0"/>
          </a:p>
          <a:p>
            <a:pPr marL="0" indent="0" algn="ctr" eaLnBrk="1" hangingPunct="1">
              <a:buFontTx/>
              <a:buNone/>
            </a:pPr>
            <a:r>
              <a:rPr lang="en-US" altLang="en-US" sz="5400" b="1" dirty="0" smtClean="0"/>
              <a:t>Read Mini Case</a:t>
            </a:r>
            <a:endParaRPr lang="en-US" altLang="en-US" sz="5400" b="1" dirty="0"/>
          </a:p>
          <a:p>
            <a:pPr marL="0" indent="0" algn="ctr" eaLnBrk="1" hangingPunct="1">
              <a:buFontTx/>
              <a:buNone/>
            </a:pPr>
            <a:r>
              <a:rPr lang="en-US" altLang="en-US" sz="5400" b="1" dirty="0" smtClean="0"/>
              <a:t>#2 page #161 &amp; #162</a:t>
            </a:r>
            <a:endParaRPr lang="en-US" altLang="en-US" sz="5400" b="1" dirty="0"/>
          </a:p>
          <a:p>
            <a:pPr marL="0" indent="0" eaLnBrk="1" hangingPunct="1">
              <a:buNone/>
            </a:pPr>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332795296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152400" y="152400"/>
            <a:ext cx="8839199" cy="6019800"/>
          </a:xfrm>
        </p:spPr>
        <p:txBody>
          <a:bodyPr/>
          <a:lstStyle/>
          <a:p>
            <a:pPr marL="0" indent="0" algn="ctr" eaLnBrk="1" hangingPunct="1">
              <a:buFontTx/>
              <a:buNone/>
            </a:pPr>
            <a:endParaRPr lang="en-US" sz="5400" b="1" dirty="0" smtClean="0"/>
          </a:p>
          <a:p>
            <a:pPr marL="0" indent="0" algn="ctr" eaLnBrk="1" hangingPunct="1">
              <a:buFontTx/>
              <a:buNone/>
            </a:pPr>
            <a:r>
              <a:rPr lang="en-US" sz="5400" b="1" dirty="0" smtClean="0"/>
              <a:t>Create </a:t>
            </a:r>
            <a:r>
              <a:rPr lang="en-US" sz="5400" b="1" dirty="0"/>
              <a:t>a set of activity diagrams for the business process described here.</a:t>
            </a:r>
            <a:endParaRPr lang="en-US" altLang="en-US" sz="5400" b="1" dirty="0" smtClean="0"/>
          </a:p>
          <a:p>
            <a:pPr marL="0" indent="0" eaLnBrk="1" hangingPunct="1">
              <a:buNone/>
            </a:pPr>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9063162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whi74173_1103b"/>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1637" y="533400"/>
            <a:ext cx="8765954"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380944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indent="0" algn="ctr">
              <a:buNone/>
            </a:pPr>
            <a:endParaRPr lang="en-US" dirty="0" smtClean="0"/>
          </a:p>
          <a:p>
            <a:pPr marL="0" indent="0" algn="ctr">
              <a:buNone/>
            </a:pPr>
            <a:r>
              <a:rPr lang="en-US" b="1" dirty="0" smtClean="0"/>
              <a:t> </a:t>
            </a:r>
            <a:r>
              <a:rPr lang="en-US" sz="6188" b="1" dirty="0"/>
              <a:t>Briefly describe the purposes of use case modeling in software development</a:t>
            </a:r>
            <a:r>
              <a:rPr lang="en-US" sz="6188" dirty="0"/>
              <a:t>. </a:t>
            </a:r>
          </a:p>
        </p:txBody>
      </p:sp>
    </p:spTree>
    <p:extLst>
      <p:ext uri="{BB962C8B-B14F-4D97-AF65-F5344CB8AC3E}">
        <p14:creationId xmlns:p14="http://schemas.microsoft.com/office/powerpoint/2010/main" val="17096246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indent="0" algn="ctr">
              <a:buNone/>
            </a:pPr>
            <a:endParaRPr lang="en-US" sz="6750" dirty="0"/>
          </a:p>
          <a:p>
            <a:pPr marL="0" indent="0" algn="ctr">
              <a:buNone/>
            </a:pPr>
            <a:r>
              <a:rPr lang="en-US" sz="6750" b="1" dirty="0"/>
              <a:t>What is a walkthrough? </a:t>
            </a:r>
          </a:p>
          <a:p>
            <a:pPr marL="0" indent="0">
              <a:buNone/>
            </a:pPr>
            <a:endParaRPr lang="en-US" dirty="0"/>
          </a:p>
        </p:txBody>
      </p:sp>
    </p:spTree>
    <p:extLst>
      <p:ext uri="{BB962C8B-B14F-4D97-AF65-F5344CB8AC3E}">
        <p14:creationId xmlns:p14="http://schemas.microsoft.com/office/powerpoint/2010/main" val="137549360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indent="0" algn="ctr">
              <a:buNone/>
            </a:pPr>
            <a:r>
              <a:rPr lang="en-US" sz="6000" b="1" dirty="0" smtClean="0"/>
              <a:t>Explain </a:t>
            </a:r>
            <a:r>
              <a:rPr lang="en-US" sz="6000" b="1" dirty="0"/>
              <a:t>the difference between normal flows and sub-flows that would be documented in a use case.</a:t>
            </a:r>
          </a:p>
          <a:p>
            <a:pPr marL="0" indent="0">
              <a:buNone/>
            </a:pPr>
            <a:endParaRPr lang="en-US" dirty="0"/>
          </a:p>
        </p:txBody>
      </p:sp>
    </p:spTree>
    <p:extLst>
      <p:ext uri="{BB962C8B-B14F-4D97-AF65-F5344CB8AC3E}">
        <p14:creationId xmlns:p14="http://schemas.microsoft.com/office/powerpoint/2010/main" val="200595733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indent="0" algn="ctr">
              <a:buNone/>
            </a:pPr>
            <a:r>
              <a:rPr lang="en-US" sz="6000" b="1" dirty="0">
                <a:latin typeface="Arial" panose="020B0604020202020204" pitchFamily="34" charset="0"/>
                <a:cs typeface="Arial" panose="020B0604020202020204" pitchFamily="34" charset="0"/>
              </a:rPr>
              <a:t>Distinguish between the association and generalization relationships in use case diagrams.  </a:t>
            </a:r>
            <a:endParaRPr lang="en-US"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9015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491537" cy="5791796"/>
          </a:xfrm>
        </p:spPr>
        <p:txBody>
          <a:bodyPr/>
          <a:lstStyle/>
          <a:p>
            <a:pPr marL="0" indent="0" algn="ctr">
              <a:buNone/>
            </a:pPr>
            <a:r>
              <a:rPr lang="en-US" sz="5625" b="1" dirty="0"/>
              <a:t>Verification and validation through a walkthrough is to uncover and correct errors or faults in the evolving specification</a:t>
            </a:r>
            <a:r>
              <a:rPr lang="en-US" sz="5625" b="1" dirty="0" smtClean="0"/>
              <a:t>. </a:t>
            </a:r>
          </a:p>
          <a:p>
            <a:pPr marL="0" indent="0" algn="ctr">
              <a:buNone/>
            </a:pPr>
            <a:r>
              <a:rPr lang="en-US" sz="5625" b="1" dirty="0" smtClean="0"/>
              <a:t>T / F?</a:t>
            </a:r>
          </a:p>
          <a:p>
            <a:pPr marL="0" indent="0" algn="ctr">
              <a:buNone/>
            </a:pPr>
            <a:endParaRPr lang="en-US" sz="5625" b="1" dirty="0"/>
          </a:p>
          <a:p>
            <a:pPr marL="0" indent="0" algn="ctr">
              <a:buNone/>
            </a:pPr>
            <a:endParaRPr lang="en-US" sz="5625" dirty="0"/>
          </a:p>
        </p:txBody>
      </p:sp>
    </p:spTree>
    <p:extLst>
      <p:ext uri="{BB962C8B-B14F-4D97-AF65-F5344CB8AC3E}">
        <p14:creationId xmlns:p14="http://schemas.microsoft.com/office/powerpoint/2010/main" val="252990046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38" y="357188"/>
            <a:ext cx="8032253" cy="5587008"/>
          </a:xfrm>
        </p:spPr>
        <p:txBody>
          <a:bodyPr/>
          <a:lstStyle/>
          <a:p>
            <a:pPr marL="0" indent="0" algn="ctr">
              <a:buNone/>
            </a:pPr>
            <a:r>
              <a:rPr lang="en-US" sz="5400" b="1" dirty="0" smtClean="0"/>
              <a:t>Setting </a:t>
            </a:r>
            <a:r>
              <a:rPr lang="en-US" sz="5400" b="1" dirty="0"/>
              <a:t>the scope of the activity being modeled is a task that can be accomplished after completing the activity diagram</a:t>
            </a:r>
            <a:r>
              <a:rPr lang="en-US" sz="5400" b="1" dirty="0" smtClean="0"/>
              <a:t>. T / F</a:t>
            </a:r>
            <a:endParaRPr lang="en-US" sz="5400" b="1" dirty="0"/>
          </a:p>
          <a:p>
            <a:pPr marL="0" indent="0">
              <a:buNone/>
            </a:pPr>
            <a:endParaRPr lang="en-US" dirty="0"/>
          </a:p>
        </p:txBody>
      </p:sp>
    </p:spTree>
    <p:extLst>
      <p:ext uri="{BB962C8B-B14F-4D97-AF65-F5344CB8AC3E}">
        <p14:creationId xmlns:p14="http://schemas.microsoft.com/office/powerpoint/2010/main" val="1636564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indent="0" algn="ctr">
              <a:buNone/>
            </a:pPr>
            <a:endParaRPr lang="en-US" dirty="0" smtClean="0"/>
          </a:p>
          <a:p>
            <a:pPr marL="0" indent="0" algn="ctr">
              <a:buNone/>
            </a:pPr>
            <a:r>
              <a:rPr lang="en-US" dirty="0" smtClean="0"/>
              <a:t> </a:t>
            </a:r>
            <a:r>
              <a:rPr lang="en-US" sz="6000" b="1" dirty="0"/>
              <a:t>The use case Take Order has a temporal trigger if it begins when a customer calls to place an order</a:t>
            </a:r>
            <a:r>
              <a:rPr lang="en-US" sz="6000" b="1" dirty="0" smtClean="0"/>
              <a:t>. T / F?</a:t>
            </a:r>
            <a:endParaRPr lang="en-US" sz="2800" b="1" dirty="0" smtClean="0"/>
          </a:p>
          <a:p>
            <a:pPr marL="0" indent="0">
              <a:buNone/>
            </a:pPr>
            <a:endParaRPr lang="en-US" dirty="0"/>
          </a:p>
        </p:txBody>
      </p:sp>
    </p:spTree>
    <p:extLst>
      <p:ext uri="{BB962C8B-B14F-4D97-AF65-F5344CB8AC3E}">
        <p14:creationId xmlns:p14="http://schemas.microsoft.com/office/powerpoint/2010/main" val="11118893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indent="0" algn="ctr">
              <a:buNone/>
            </a:pPr>
            <a:r>
              <a:rPr lang="en-US" sz="6000" b="1" dirty="0" smtClean="0"/>
              <a:t>A </a:t>
            </a:r>
            <a:r>
              <a:rPr lang="en-US" sz="6000" b="1" dirty="0"/>
              <a:t>use case that describes functionality that is complex and risky would be given a high importance level</a:t>
            </a:r>
            <a:r>
              <a:rPr lang="en-US" sz="6000" b="1" dirty="0" smtClean="0"/>
              <a:t>.</a:t>
            </a:r>
          </a:p>
          <a:p>
            <a:pPr marL="0" indent="0" algn="ctr">
              <a:buNone/>
            </a:pPr>
            <a:r>
              <a:rPr lang="en-US" sz="6000" b="1" dirty="0" smtClean="0"/>
              <a:t>T / F?</a:t>
            </a:r>
            <a:endParaRPr lang="en-US" sz="3200" b="1" dirty="0" smtClean="0"/>
          </a:p>
          <a:p>
            <a:pPr marL="0" indent="0">
              <a:buNone/>
            </a:pPr>
            <a:endParaRPr lang="en-US" dirty="0"/>
          </a:p>
        </p:txBody>
      </p:sp>
    </p:spTree>
    <p:extLst>
      <p:ext uri="{BB962C8B-B14F-4D97-AF65-F5344CB8AC3E}">
        <p14:creationId xmlns:p14="http://schemas.microsoft.com/office/powerpoint/2010/main" val="170143994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a:buNone/>
            </a:pPr>
            <a:r>
              <a:rPr lang="en-US" sz="3000" dirty="0" err="1"/>
              <a:t>A(n</a:t>
            </a:r>
            <a:r>
              <a:rPr lang="en-US" sz="3000" dirty="0"/>
              <a:t>) ___________ actor is a separate system that interacts with the current system using standard communication protocols, such as TCP/IP, FTP, or HTTP, or an external database that can be accessed using standard SQL.</a:t>
            </a:r>
          </a:p>
          <a:p>
            <a:r>
              <a:rPr lang="en-US" sz="3000" dirty="0"/>
              <a:t>a.	incremental </a:t>
            </a:r>
          </a:p>
          <a:p>
            <a:r>
              <a:rPr lang="en-US" sz="3000" dirty="0" err="1"/>
              <a:t>b</a:t>
            </a:r>
            <a:r>
              <a:rPr lang="en-US" sz="3000" dirty="0"/>
              <a:t>.	simple</a:t>
            </a:r>
          </a:p>
          <a:p>
            <a:r>
              <a:rPr lang="en-US" sz="3000" dirty="0" err="1"/>
              <a:t>c</a:t>
            </a:r>
            <a:r>
              <a:rPr lang="en-US" sz="3000" dirty="0"/>
              <a:t>.	open</a:t>
            </a:r>
          </a:p>
          <a:p>
            <a:r>
              <a:rPr lang="en-US" sz="3000" dirty="0" err="1"/>
              <a:t>d</a:t>
            </a:r>
            <a:r>
              <a:rPr lang="en-US" sz="3000" dirty="0"/>
              <a:t>.	average</a:t>
            </a:r>
          </a:p>
          <a:p>
            <a:r>
              <a:rPr lang="en-US" sz="3000" dirty="0" err="1"/>
              <a:t>e</a:t>
            </a:r>
            <a:r>
              <a:rPr lang="en-US" sz="3000" dirty="0"/>
              <a:t>.	complex</a:t>
            </a:r>
            <a:endParaRPr lang="en-US" dirty="0" smtClean="0"/>
          </a:p>
          <a:p>
            <a:pPr marL="0" indent="0">
              <a:buNone/>
            </a:pPr>
            <a:endParaRPr lang="en-US" dirty="0"/>
          </a:p>
        </p:txBody>
      </p:sp>
    </p:spTree>
    <p:extLst>
      <p:ext uri="{BB962C8B-B14F-4D97-AF65-F5344CB8AC3E}">
        <p14:creationId xmlns:p14="http://schemas.microsoft.com/office/powerpoint/2010/main" val="272475879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1" y="285750"/>
            <a:ext cx="8032253" cy="5587008"/>
          </a:xfrm>
        </p:spPr>
        <p:txBody>
          <a:bodyPr/>
          <a:lstStyle/>
          <a:p>
            <a:pPr>
              <a:buNone/>
            </a:pPr>
            <a:r>
              <a:rPr lang="en-US" sz="3000" dirty="0"/>
              <a:t>If a use case becomes too complex, it should be _____.</a:t>
            </a:r>
          </a:p>
          <a:p>
            <a:r>
              <a:rPr lang="en-US" sz="3000" dirty="0"/>
              <a:t>a.	rewritten to simplify it</a:t>
            </a:r>
          </a:p>
          <a:p>
            <a:r>
              <a:rPr lang="en-US" sz="3000" dirty="0" err="1"/>
              <a:t>b</a:t>
            </a:r>
            <a:r>
              <a:rPr lang="en-US" sz="3000" dirty="0"/>
              <a:t>.	decomposed into a set of use cases</a:t>
            </a:r>
          </a:p>
          <a:p>
            <a:r>
              <a:rPr lang="en-US" sz="3000" dirty="0" err="1"/>
              <a:t>c</a:t>
            </a:r>
            <a:r>
              <a:rPr lang="en-US" sz="3000" dirty="0"/>
              <a:t>.	written with a series of repeating steps to simplify it</a:t>
            </a:r>
          </a:p>
          <a:p>
            <a:r>
              <a:rPr lang="en-US" sz="3000" dirty="0" err="1"/>
              <a:t>d</a:t>
            </a:r>
            <a:r>
              <a:rPr lang="en-US" sz="3000" dirty="0"/>
              <a:t>.	written from the perspective of an independent observe to simplify it</a:t>
            </a:r>
          </a:p>
          <a:p>
            <a:r>
              <a:rPr lang="en-US" sz="3000" dirty="0" err="1"/>
              <a:t>e</a:t>
            </a:r>
            <a:r>
              <a:rPr lang="en-US" sz="3000" dirty="0"/>
              <a:t>.	dropped from the system, as it will be too complex to implement in the final system</a:t>
            </a:r>
          </a:p>
          <a:p>
            <a:pPr marL="0" indent="0">
              <a:buNone/>
            </a:pPr>
            <a:endParaRPr lang="en-US" dirty="0"/>
          </a:p>
        </p:txBody>
      </p:sp>
    </p:spTree>
    <p:extLst>
      <p:ext uri="{BB962C8B-B14F-4D97-AF65-F5344CB8AC3E}">
        <p14:creationId xmlns:p14="http://schemas.microsoft.com/office/powerpoint/2010/main" val="32607499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152400" y="152400"/>
            <a:ext cx="8839199" cy="6019800"/>
          </a:xfrm>
        </p:spPr>
        <p:txBody>
          <a:bodyPr/>
          <a:lstStyle/>
          <a:p>
            <a:pPr marL="0" indent="0" algn="ctr" eaLnBrk="1" hangingPunct="1">
              <a:buNone/>
            </a:pPr>
            <a:r>
              <a:rPr lang="en-US" altLang="en-US" sz="3600" b="1" dirty="0"/>
              <a:t>Use Case </a:t>
            </a:r>
            <a:r>
              <a:rPr lang="en-US" altLang="en-US" sz="3600" b="1" dirty="0" smtClean="0"/>
              <a:t>Extend Relationship</a:t>
            </a:r>
          </a:p>
          <a:p>
            <a:pPr eaLnBrk="1" hangingPunct="1">
              <a:buFontTx/>
              <a:buNone/>
            </a:pPr>
            <a:r>
              <a:rPr lang="en-US" altLang="en-US" b="1" dirty="0"/>
              <a:t>Extension use case</a:t>
            </a:r>
            <a:r>
              <a:rPr lang="en-US" altLang="en-US" dirty="0"/>
              <a:t> –use case consisting of steps extracted from another use case to simplify the original.</a:t>
            </a:r>
          </a:p>
          <a:p>
            <a:pPr lvl="1" eaLnBrk="1" hangingPunct="1"/>
            <a:r>
              <a:rPr lang="en-US" altLang="en-US" sz="2000" dirty="0"/>
              <a:t>Extends the functionality of the original use case.</a:t>
            </a:r>
          </a:p>
          <a:p>
            <a:pPr lvl="1" eaLnBrk="1" hangingPunct="1"/>
            <a:r>
              <a:rPr lang="en-US" altLang="en-US" sz="2000" dirty="0"/>
              <a:t>Generally not identified in the requirements phase</a:t>
            </a:r>
          </a:p>
          <a:p>
            <a:pPr lvl="1" eaLnBrk="1" hangingPunct="1"/>
            <a:r>
              <a:rPr lang="en-US" altLang="en-US" sz="2000" dirty="0"/>
              <a:t>Extends relationship represented as arrow beginning at the extension use case and pointing to use case it is extending.</a:t>
            </a:r>
          </a:p>
          <a:p>
            <a:pPr lvl="1" eaLnBrk="1" hangingPunct="1"/>
            <a:r>
              <a:rPr lang="en-US" altLang="en-US" sz="2000" dirty="0"/>
              <a:t>Labeled &lt;&lt;extends&gt;&gt;.</a:t>
            </a:r>
          </a:p>
          <a:p>
            <a:pPr marL="0" indent="0" eaLnBrk="1" hangingPunct="1">
              <a:buNone/>
            </a:pPr>
            <a:endParaRPr lang="en-US" altLang="en-US" dirty="0" smtClean="0">
              <a:ea typeface="ＭＳ Ｐゴシック" panose="020B0600070205080204" pitchFamily="34" charset="-128"/>
            </a:endParaRPr>
          </a:p>
        </p:txBody>
      </p:sp>
      <p:pic>
        <p:nvPicPr>
          <p:cNvPr id="3" name="Picture 6" descr="whi74173_07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581400"/>
            <a:ext cx="6400800"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774487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1" y="214313"/>
            <a:ext cx="8032253" cy="5587008"/>
          </a:xfrm>
        </p:spPr>
        <p:txBody>
          <a:bodyPr/>
          <a:lstStyle/>
          <a:p>
            <a:pPr>
              <a:buNone/>
            </a:pPr>
            <a:r>
              <a:rPr lang="en-US" sz="2625" dirty="0"/>
              <a:t>Jim has documented a use case that describes the functionality of a system as “To compute gross pay, multiply the hours worked that are recorded on the time card from the time clock by the hourly rate that is recorded in the employee master file from the MS SQL server database.” This is an example of </a:t>
            </a:r>
            <a:r>
              <a:rPr lang="en-US" sz="2625" dirty="0" err="1"/>
              <a:t>a(n</a:t>
            </a:r>
            <a:r>
              <a:rPr lang="en-US" sz="2625" dirty="0"/>
              <a:t>) _____ use case.</a:t>
            </a:r>
          </a:p>
          <a:p>
            <a:r>
              <a:rPr lang="en-US" sz="2625" dirty="0"/>
              <a:t>a.	overview</a:t>
            </a:r>
          </a:p>
          <a:p>
            <a:r>
              <a:rPr lang="en-US" sz="2625" dirty="0" err="1"/>
              <a:t>b</a:t>
            </a:r>
            <a:r>
              <a:rPr lang="en-US" sz="2625" dirty="0"/>
              <a:t>.	detail</a:t>
            </a:r>
          </a:p>
          <a:p>
            <a:r>
              <a:rPr lang="en-US" sz="2625" dirty="0" err="1"/>
              <a:t>c</a:t>
            </a:r>
            <a:r>
              <a:rPr lang="en-US" sz="2625" dirty="0"/>
              <a:t>.	essential</a:t>
            </a:r>
          </a:p>
          <a:p>
            <a:r>
              <a:rPr lang="en-US" sz="2625" dirty="0" err="1"/>
              <a:t>d</a:t>
            </a:r>
            <a:r>
              <a:rPr lang="en-US" sz="2625" dirty="0"/>
              <a:t>.	real </a:t>
            </a:r>
          </a:p>
          <a:p>
            <a:r>
              <a:rPr lang="en-US" sz="2625" dirty="0" err="1"/>
              <a:t>e</a:t>
            </a:r>
            <a:r>
              <a:rPr lang="en-US" sz="2625" dirty="0"/>
              <a:t>.	imaginary</a:t>
            </a:r>
          </a:p>
          <a:p>
            <a:pPr marL="0" indent="0">
              <a:buNone/>
            </a:pPr>
            <a:endParaRPr lang="en-US" sz="2625" dirty="0"/>
          </a:p>
        </p:txBody>
      </p:sp>
    </p:spTree>
    <p:extLst>
      <p:ext uri="{BB962C8B-B14F-4D97-AF65-F5344CB8AC3E}">
        <p14:creationId xmlns:p14="http://schemas.microsoft.com/office/powerpoint/2010/main" val="350579597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458200" cy="5867400"/>
          </a:xfrm>
        </p:spPr>
        <p:txBody>
          <a:bodyPr/>
          <a:lstStyle/>
          <a:p>
            <a:pPr marL="0" indent="0" algn="ctr">
              <a:buNone/>
            </a:pPr>
            <a:endParaRPr lang="en-US" sz="6000" b="1" dirty="0" smtClean="0">
              <a:latin typeface="Arial" panose="020B0604020202020204" pitchFamily="34" charset="0"/>
              <a:cs typeface="Arial" panose="020B0604020202020204" pitchFamily="34" charset="0"/>
            </a:endParaRPr>
          </a:p>
          <a:p>
            <a:pPr marL="0" indent="0" algn="ctr">
              <a:buNone/>
            </a:pPr>
            <a:r>
              <a:rPr lang="en-US" sz="6000" b="1" dirty="0" smtClean="0">
                <a:latin typeface="Arial" panose="020B0604020202020204" pitchFamily="34" charset="0"/>
                <a:cs typeface="Arial" panose="020B0604020202020204" pitchFamily="34" charset="0"/>
              </a:rPr>
              <a:t>Business </a:t>
            </a:r>
            <a:r>
              <a:rPr lang="en-US" sz="6000" b="1" dirty="0">
                <a:latin typeface="Arial" panose="020B0604020202020204" pitchFamily="34" charset="0"/>
                <a:cs typeface="Arial" panose="020B0604020202020204" pitchFamily="34" charset="0"/>
              </a:rPr>
              <a:t>processes are usually depicted with three views. What are the three views? </a:t>
            </a:r>
            <a:endParaRPr lang="en-US" sz="6000" dirty="0"/>
          </a:p>
        </p:txBody>
      </p:sp>
    </p:spTree>
    <p:extLst>
      <p:ext uri="{BB962C8B-B14F-4D97-AF65-F5344CB8AC3E}">
        <p14:creationId xmlns:p14="http://schemas.microsoft.com/office/powerpoint/2010/main" val="11832291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indent="0" algn="ctr">
              <a:buNone/>
            </a:pPr>
            <a:endParaRPr lang="en-US" sz="6000" b="1" dirty="0" smtClean="0">
              <a:latin typeface="Arial" panose="020B0604020202020204" pitchFamily="34" charset="0"/>
              <a:cs typeface="Arial" panose="020B0604020202020204" pitchFamily="34" charset="0"/>
            </a:endParaRPr>
          </a:p>
          <a:p>
            <a:pPr marL="0" indent="0" algn="ctr">
              <a:buNone/>
            </a:pPr>
            <a:r>
              <a:rPr lang="en-US" sz="6000" b="1" dirty="0" smtClean="0">
                <a:latin typeface="Arial" panose="020B0604020202020204" pitchFamily="34" charset="0"/>
                <a:cs typeface="Arial" panose="020B0604020202020204" pitchFamily="34" charset="0"/>
              </a:rPr>
              <a:t>What </a:t>
            </a:r>
            <a:r>
              <a:rPr lang="en-US" sz="6000" b="1" dirty="0">
                <a:latin typeface="Arial" panose="020B0604020202020204" pitchFamily="34" charset="0"/>
                <a:cs typeface="Arial" panose="020B0604020202020204" pitchFamily="34" charset="0"/>
              </a:rPr>
              <a:t>models are used to represent the functional view of a process?</a:t>
            </a:r>
            <a:r>
              <a:rPr lang="en-US" sz="6000" dirty="0">
                <a:latin typeface="Arial" panose="020B0604020202020204" pitchFamily="34" charset="0"/>
                <a:cs typeface="Arial" panose="020B0604020202020204" pitchFamily="34" charset="0"/>
              </a:rPr>
              <a:t> </a:t>
            </a:r>
            <a:endParaRPr lang="en-US" sz="6000" dirty="0"/>
          </a:p>
        </p:txBody>
      </p:sp>
    </p:spTree>
    <p:extLst>
      <p:ext uri="{BB962C8B-B14F-4D97-AF65-F5344CB8AC3E}">
        <p14:creationId xmlns:p14="http://schemas.microsoft.com/office/powerpoint/2010/main" val="8386992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lvl="0" indent="0" algn="ctr">
              <a:spcBef>
                <a:spcPct val="30000"/>
              </a:spcBef>
              <a:buClrTx/>
              <a:buSzTx/>
              <a:buNone/>
              <a:defRPr/>
            </a:pPr>
            <a:r>
              <a:rPr lang="en-US" sz="6000" b="1" dirty="0" smtClean="0">
                <a:latin typeface="Arial" panose="020B0604020202020204" pitchFamily="34" charset="0"/>
                <a:cs typeface="Arial" panose="020B0604020202020204" pitchFamily="34" charset="0"/>
              </a:rPr>
              <a:t>Are </a:t>
            </a:r>
            <a:r>
              <a:rPr lang="en-US" sz="6000" b="1" dirty="0">
                <a:latin typeface="Arial" panose="020B0604020202020204" pitchFamily="34" charset="0"/>
                <a:cs typeface="Arial" panose="020B0604020202020204" pitchFamily="34" charset="0"/>
              </a:rPr>
              <a:t>use case descriptions / narratives, use case diagrams &amp; activity diagrams. logical or physical? </a:t>
            </a:r>
            <a:endParaRPr lang="en-US" sz="6000" dirty="0">
              <a:latin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73976586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096000"/>
          </a:xfrm>
        </p:spPr>
        <p:txBody>
          <a:bodyPr/>
          <a:lstStyle/>
          <a:p>
            <a:pPr marL="0" indent="0" algn="ctr">
              <a:buNone/>
            </a:pPr>
            <a:endParaRPr lang="en-US" altLang="en-US" sz="6000" b="1" dirty="0" smtClean="0">
              <a:latin typeface="Arial" panose="020B0604020202020204" pitchFamily="34" charset="0"/>
              <a:ea typeface="ＭＳ Ｐゴシック" panose="020B0600070205080204" pitchFamily="34" charset="-128"/>
              <a:cs typeface="Arial" panose="020B0604020202020204" pitchFamily="34" charset="0"/>
            </a:endParaRPr>
          </a:p>
          <a:p>
            <a:pPr marL="0" indent="0" algn="ctr">
              <a:buNone/>
            </a:pPr>
            <a:r>
              <a:rPr lang="en-US" altLang="en-US" sz="6000" b="1" dirty="0" smtClean="0">
                <a:latin typeface="Arial" panose="020B0604020202020204" pitchFamily="34" charset="0"/>
                <a:ea typeface="ＭＳ Ｐゴシック" panose="020B0600070205080204" pitchFamily="34" charset="-128"/>
                <a:cs typeface="Arial" panose="020B0604020202020204" pitchFamily="34" charset="0"/>
              </a:rPr>
              <a:t>What </a:t>
            </a:r>
            <a:r>
              <a:rPr lang="en-US" altLang="en-US" sz="6000" b="1" dirty="0">
                <a:latin typeface="Arial" panose="020B0604020202020204" pitchFamily="34" charset="0"/>
                <a:ea typeface="ＭＳ Ｐゴシック" panose="020B0600070205080204" pitchFamily="34" charset="-128"/>
                <a:cs typeface="Arial" panose="020B0604020202020204" pitchFamily="34" charset="0"/>
              </a:rPr>
              <a:t>is the subject boundary? </a:t>
            </a:r>
            <a:endParaRPr lang="en-US" sz="6000" dirty="0"/>
          </a:p>
        </p:txBody>
      </p:sp>
    </p:spTree>
    <p:extLst>
      <p:ext uri="{BB962C8B-B14F-4D97-AF65-F5344CB8AC3E}">
        <p14:creationId xmlns:p14="http://schemas.microsoft.com/office/powerpoint/2010/main" val="385840871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096000"/>
          </a:xfrm>
        </p:spPr>
        <p:txBody>
          <a:bodyPr/>
          <a:lstStyle/>
          <a:p>
            <a:pPr marL="0" lvl="0" indent="0" algn="ctr">
              <a:buNone/>
            </a:pPr>
            <a:endParaRPr lang="en-US" sz="6000" b="1" dirty="0" smtClean="0">
              <a:latin typeface="Arial" panose="020B0604020202020204" pitchFamily="34" charset="0"/>
              <a:cs typeface="Arial" panose="020B0604020202020204" pitchFamily="34" charset="0"/>
            </a:endParaRPr>
          </a:p>
          <a:p>
            <a:pPr marL="0" lvl="0" indent="0" algn="ctr">
              <a:buNone/>
            </a:pPr>
            <a:endParaRPr lang="en-US" sz="6000" b="1" dirty="0">
              <a:latin typeface="Arial" panose="020B0604020202020204" pitchFamily="34" charset="0"/>
              <a:cs typeface="Arial" panose="020B0604020202020204" pitchFamily="34" charset="0"/>
            </a:endParaRPr>
          </a:p>
          <a:p>
            <a:pPr marL="0" lvl="0" indent="0" algn="ctr">
              <a:buNone/>
            </a:pPr>
            <a:r>
              <a:rPr lang="en-US" sz="6000" b="1" dirty="0" smtClean="0">
                <a:latin typeface="Arial" panose="020B0604020202020204" pitchFamily="34" charset="0"/>
                <a:cs typeface="Arial" panose="020B0604020202020204" pitchFamily="34" charset="0"/>
              </a:rPr>
              <a:t>What </a:t>
            </a:r>
            <a:r>
              <a:rPr lang="en-US" sz="6000" b="1" dirty="0">
                <a:latin typeface="Arial" panose="020B0604020202020204" pitchFamily="34" charset="0"/>
                <a:cs typeface="Arial" panose="020B0604020202020204" pitchFamily="34" charset="0"/>
              </a:rPr>
              <a:t>do object nodes </a:t>
            </a:r>
            <a:r>
              <a:rPr lang="en-US" sz="6000" b="1" dirty="0" smtClean="0">
                <a:latin typeface="Arial" panose="020B0604020202020204" pitchFamily="34" charset="0"/>
                <a:cs typeface="Arial" panose="020B0604020202020204" pitchFamily="34" charset="0"/>
              </a:rPr>
              <a:t>do?</a:t>
            </a:r>
            <a:endParaRPr lang="en-US"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095454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096000"/>
          </a:xfrm>
        </p:spPr>
        <p:txBody>
          <a:bodyPr/>
          <a:lstStyle/>
          <a:p>
            <a:pPr marL="0" indent="0" algn="ctr" eaLnBrk="1" hangingPunct="1">
              <a:buNone/>
            </a:pPr>
            <a:endParaRPr lang="en-US" altLang="en-US" sz="6000" b="1" dirty="0" smtClean="0">
              <a:latin typeface="Arial" panose="020B0604020202020204" pitchFamily="34" charset="0"/>
              <a:ea typeface="ＭＳ Ｐゴシック" panose="020B0600070205080204" pitchFamily="34" charset="-128"/>
            </a:endParaRPr>
          </a:p>
          <a:p>
            <a:pPr marL="0" indent="0" algn="ctr" eaLnBrk="1" hangingPunct="1">
              <a:buNone/>
            </a:pPr>
            <a:r>
              <a:rPr lang="en-US" altLang="en-US" sz="6000" b="1" dirty="0" smtClean="0">
                <a:latin typeface="Arial" panose="020B0604020202020204" pitchFamily="34" charset="0"/>
                <a:ea typeface="ＭＳ Ｐゴシック" panose="020B0600070205080204" pitchFamily="34" charset="-128"/>
              </a:rPr>
              <a:t>What </a:t>
            </a:r>
            <a:r>
              <a:rPr lang="en-US" altLang="en-US" sz="6000" b="1" dirty="0">
                <a:latin typeface="Arial" panose="020B0604020202020204" pitchFamily="34" charset="0"/>
                <a:ea typeface="ＭＳ Ｐゴシック" panose="020B0600070205080204" pitchFamily="34" charset="-128"/>
              </a:rPr>
              <a:t>do we build into systems that monitor them &amp; allow them to change? </a:t>
            </a:r>
            <a:endParaRPr lang="en-US" sz="6000" dirty="0"/>
          </a:p>
        </p:txBody>
      </p:sp>
    </p:spTree>
    <p:extLst>
      <p:ext uri="{BB962C8B-B14F-4D97-AF65-F5344CB8AC3E}">
        <p14:creationId xmlns:p14="http://schemas.microsoft.com/office/powerpoint/2010/main" val="236313577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096000"/>
          </a:xfrm>
        </p:spPr>
        <p:txBody>
          <a:bodyPr/>
          <a:lstStyle/>
          <a:p>
            <a:pPr marL="0" indent="0" algn="ctr" eaLnBrk="1" hangingPunct="1">
              <a:buNone/>
            </a:pPr>
            <a:endParaRPr lang="en-US" altLang="en-US" sz="6000" b="1" dirty="0" smtClean="0">
              <a:latin typeface="Arial" panose="020B0604020202020204" pitchFamily="34" charset="0"/>
              <a:ea typeface="ＭＳ Ｐゴシック" panose="020B0600070205080204" pitchFamily="34" charset="-128"/>
            </a:endParaRPr>
          </a:p>
          <a:p>
            <a:pPr marL="0" indent="0" algn="ctr" eaLnBrk="1" hangingPunct="1">
              <a:buNone/>
            </a:pPr>
            <a:r>
              <a:rPr lang="en-US" altLang="en-US" sz="6000" b="1" dirty="0" smtClean="0">
                <a:latin typeface="Arial" panose="020B0604020202020204" pitchFamily="34" charset="0"/>
                <a:ea typeface="ＭＳ Ｐゴシック" panose="020B0600070205080204" pitchFamily="34" charset="-128"/>
              </a:rPr>
              <a:t>Where </a:t>
            </a:r>
            <a:r>
              <a:rPr lang="en-US" altLang="en-US" sz="6000" b="1" dirty="0">
                <a:latin typeface="Arial" panose="020B0604020202020204" pitchFamily="34" charset="0"/>
                <a:ea typeface="ＭＳ Ｐゴシック" panose="020B0600070205080204" pitchFamily="34" charset="-128"/>
              </a:rPr>
              <a:t>does a system get its inputs from and provide its outputs to? </a:t>
            </a:r>
            <a:endParaRPr lang="en-US" sz="6000" dirty="0"/>
          </a:p>
        </p:txBody>
      </p:sp>
    </p:spTree>
    <p:extLst>
      <p:ext uri="{BB962C8B-B14F-4D97-AF65-F5344CB8AC3E}">
        <p14:creationId xmlns:p14="http://schemas.microsoft.com/office/powerpoint/2010/main" val="244475504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096000"/>
          </a:xfrm>
        </p:spPr>
        <p:txBody>
          <a:bodyPr/>
          <a:lstStyle/>
          <a:p>
            <a:pPr marL="0" indent="0" algn="ctr" defTabSz="934974" eaLnBrk="1" hangingPunct="1">
              <a:buNone/>
            </a:pPr>
            <a:endParaRPr lang="en-US" sz="6000" b="1" dirty="0" smtClean="0">
              <a:latin typeface="Arial" panose="020B0604020202020204" pitchFamily="34" charset="0"/>
              <a:cs typeface="Arial" panose="020B0604020202020204" pitchFamily="34" charset="0"/>
            </a:endParaRPr>
          </a:p>
          <a:p>
            <a:pPr marL="0" indent="0" algn="ctr" defTabSz="934974" eaLnBrk="1" hangingPunct="1">
              <a:buNone/>
            </a:pPr>
            <a:r>
              <a:rPr lang="en-US" sz="6000" b="1" dirty="0" smtClean="0">
                <a:latin typeface="Arial" panose="020B0604020202020204" pitchFamily="34" charset="0"/>
                <a:cs typeface="Arial" panose="020B0604020202020204" pitchFamily="34" charset="0"/>
              </a:rPr>
              <a:t>Why </a:t>
            </a:r>
            <a:r>
              <a:rPr lang="en-US" sz="6000" b="1" dirty="0">
                <a:latin typeface="Arial" panose="020B0604020202020204" pitchFamily="34" charset="0"/>
                <a:cs typeface="Arial" panose="020B0604020202020204" pitchFamily="34" charset="0"/>
              </a:rPr>
              <a:t>do we model business </a:t>
            </a:r>
            <a:r>
              <a:rPr lang="en-US" sz="6000" b="1" dirty="0" smtClean="0">
                <a:latin typeface="Arial" panose="020B0604020202020204" pitchFamily="34" charset="0"/>
                <a:cs typeface="Arial" panose="020B0604020202020204" pitchFamily="34" charset="0"/>
              </a:rPr>
              <a:t>processes?</a:t>
            </a:r>
            <a:endParaRPr lang="en-US"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735655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096000"/>
          </a:xfrm>
        </p:spPr>
        <p:txBody>
          <a:bodyPr/>
          <a:lstStyle/>
          <a:p>
            <a:pPr marL="0" lvl="0" indent="0" algn="ctr">
              <a:buNone/>
            </a:pPr>
            <a:endParaRPr lang="en-US" sz="6000" b="1" dirty="0" smtClean="0">
              <a:latin typeface="Arial" panose="020B0604020202020204" pitchFamily="34" charset="0"/>
              <a:cs typeface="Arial" panose="020B0604020202020204" pitchFamily="34" charset="0"/>
            </a:endParaRPr>
          </a:p>
          <a:p>
            <a:pPr marL="0" lvl="0" indent="0" algn="ctr">
              <a:buNone/>
            </a:pPr>
            <a:r>
              <a:rPr lang="en-US" sz="6000" b="1" dirty="0" smtClean="0">
                <a:latin typeface="Arial" panose="020B0604020202020204" pitchFamily="34" charset="0"/>
                <a:cs typeface="Arial" panose="020B0604020202020204" pitchFamily="34" charset="0"/>
              </a:rPr>
              <a:t>What </a:t>
            </a:r>
            <a:r>
              <a:rPr lang="en-US" sz="6000" b="1" dirty="0">
                <a:latin typeface="Arial" panose="020B0604020202020204" pitchFamily="34" charset="0"/>
                <a:cs typeface="Arial" panose="020B0604020202020204" pitchFamily="34" charset="0"/>
              </a:rPr>
              <a:t>does a decision node represent?</a:t>
            </a:r>
            <a:r>
              <a:rPr lang="en-US" sz="6000" dirty="0">
                <a:latin typeface="Arial" panose="020B0604020202020204" pitchFamily="34" charset="0"/>
                <a:cs typeface="Arial" panose="020B0604020202020204" pitchFamily="34" charset="0"/>
              </a:rPr>
              <a:t> </a:t>
            </a:r>
            <a:endParaRPr lang="en-US" sz="6000" dirty="0"/>
          </a:p>
        </p:txBody>
      </p:sp>
    </p:spTree>
    <p:extLst>
      <p:ext uri="{BB962C8B-B14F-4D97-AF65-F5344CB8AC3E}">
        <p14:creationId xmlns:p14="http://schemas.microsoft.com/office/powerpoint/2010/main" val="474145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152400" y="152400"/>
            <a:ext cx="8839199" cy="6019800"/>
          </a:xfrm>
        </p:spPr>
        <p:txBody>
          <a:bodyPr/>
          <a:lstStyle/>
          <a:p>
            <a:pPr marL="0" indent="0" algn="ctr" eaLnBrk="1" hangingPunct="1">
              <a:buNone/>
            </a:pPr>
            <a:endParaRPr lang="en-US" sz="6600" b="1" dirty="0" smtClean="0"/>
          </a:p>
          <a:p>
            <a:pPr marL="0" indent="0" algn="ctr" eaLnBrk="1" hangingPunct="1">
              <a:buNone/>
            </a:pPr>
            <a:r>
              <a:rPr lang="en-US" sz="6600" b="1" dirty="0" smtClean="0"/>
              <a:t>Why </a:t>
            </a:r>
            <a:r>
              <a:rPr lang="en-US" sz="6600" b="1" dirty="0"/>
              <a:t>is business process modeling important? </a:t>
            </a:r>
            <a:endParaRPr lang="en-US" altLang="en-US" sz="6600" dirty="0" smtClean="0">
              <a:ea typeface="ＭＳ Ｐゴシック" panose="020B0600070205080204" pitchFamily="34" charset="-128"/>
            </a:endParaRPr>
          </a:p>
        </p:txBody>
      </p:sp>
    </p:spTree>
    <p:extLst>
      <p:ext uri="{BB962C8B-B14F-4D97-AF65-F5344CB8AC3E}">
        <p14:creationId xmlns:p14="http://schemas.microsoft.com/office/powerpoint/2010/main" val="139617149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096000"/>
          </a:xfrm>
        </p:spPr>
        <p:txBody>
          <a:bodyPr/>
          <a:lstStyle/>
          <a:p>
            <a:pPr marL="0" lvl="0" indent="0">
              <a:buNone/>
            </a:pPr>
            <a:endParaRPr lang="en-US" sz="6000" b="1" dirty="0" smtClean="0">
              <a:latin typeface="Arial" panose="020B0604020202020204" pitchFamily="34" charset="0"/>
              <a:cs typeface="Arial" panose="020B0604020202020204" pitchFamily="34" charset="0"/>
            </a:endParaRPr>
          </a:p>
          <a:p>
            <a:pPr marL="0" lvl="0" indent="0" algn="ctr">
              <a:buNone/>
            </a:pPr>
            <a:r>
              <a:rPr lang="en-US" sz="6000" b="1" dirty="0" smtClean="0">
                <a:latin typeface="Arial" panose="020B0604020202020204" pitchFamily="34" charset="0"/>
                <a:cs typeface="Arial" panose="020B0604020202020204" pitchFamily="34" charset="0"/>
              </a:rPr>
              <a:t>What </a:t>
            </a:r>
            <a:r>
              <a:rPr lang="en-US" sz="6000" b="1" dirty="0">
                <a:latin typeface="Arial" panose="020B0604020202020204" pitchFamily="34" charset="0"/>
                <a:cs typeface="Arial" panose="020B0604020202020204" pitchFamily="34" charset="0"/>
              </a:rPr>
              <a:t>is a guard condition? </a:t>
            </a:r>
            <a:endParaRPr lang="en-US" sz="6000" dirty="0">
              <a:latin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5877465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096000"/>
          </a:xfrm>
        </p:spPr>
        <p:txBody>
          <a:bodyPr/>
          <a:lstStyle/>
          <a:p>
            <a:pPr marL="0" indent="0" algn="ctr">
              <a:buNone/>
            </a:pPr>
            <a:endParaRPr lang="en-US" sz="6000" b="1" dirty="0" smtClean="0">
              <a:latin typeface="Arial" panose="020B0604020202020204" pitchFamily="34" charset="0"/>
              <a:cs typeface="Arial" panose="020B0604020202020204" pitchFamily="34" charset="0"/>
            </a:endParaRPr>
          </a:p>
          <a:p>
            <a:pPr marL="0" indent="0" algn="ctr">
              <a:buNone/>
            </a:pPr>
            <a:r>
              <a:rPr lang="en-US" sz="6000" b="1" dirty="0" smtClean="0">
                <a:latin typeface="Arial" panose="020B0604020202020204" pitchFamily="34" charset="0"/>
                <a:cs typeface="Arial" panose="020B0604020202020204" pitchFamily="34" charset="0"/>
              </a:rPr>
              <a:t>What </a:t>
            </a:r>
            <a:r>
              <a:rPr lang="en-US" sz="6000" b="1" dirty="0">
                <a:latin typeface="Arial" panose="020B0604020202020204" pitchFamily="34" charset="0"/>
                <a:cs typeface="Arial" panose="020B0604020202020204" pitchFamily="34" charset="0"/>
              </a:rPr>
              <a:t>do use cases “communicate” to the analyst? </a:t>
            </a:r>
            <a:endParaRPr lang="en-US" sz="6000" dirty="0"/>
          </a:p>
        </p:txBody>
      </p:sp>
    </p:spTree>
    <p:extLst>
      <p:ext uri="{BB962C8B-B14F-4D97-AF65-F5344CB8AC3E}">
        <p14:creationId xmlns:p14="http://schemas.microsoft.com/office/powerpoint/2010/main" val="25411543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096000"/>
          </a:xfrm>
        </p:spPr>
        <p:txBody>
          <a:bodyPr/>
          <a:lstStyle/>
          <a:p>
            <a:pPr marL="0" indent="0" algn="ctr">
              <a:buNone/>
            </a:pPr>
            <a:endParaRPr lang="en-US" altLang="en-US" sz="6000" b="1" dirty="0" smtClean="0">
              <a:latin typeface="Arial" panose="020B0604020202020204" pitchFamily="34" charset="0"/>
              <a:cs typeface="Arial" panose="020B0604020202020204" pitchFamily="34" charset="0"/>
            </a:endParaRPr>
          </a:p>
          <a:p>
            <a:pPr marL="0" indent="0" algn="ctr">
              <a:buNone/>
            </a:pPr>
            <a:r>
              <a:rPr lang="en-US" altLang="en-US" sz="6000" b="1" dirty="0" smtClean="0">
                <a:latin typeface="Arial" panose="020B0604020202020204" pitchFamily="34" charset="0"/>
                <a:cs typeface="Arial" panose="020B0604020202020204" pitchFamily="34" charset="0"/>
              </a:rPr>
              <a:t>How </a:t>
            </a:r>
            <a:r>
              <a:rPr lang="en-US" altLang="en-US" sz="6000" b="1" dirty="0">
                <a:latin typeface="Arial" panose="020B0604020202020204" pitchFamily="34" charset="0"/>
                <a:cs typeface="Arial" panose="020B0604020202020204" pitchFamily="34" charset="0"/>
              </a:rPr>
              <a:t>does a use case description relate to structural &amp; behavioral diagrams? </a:t>
            </a:r>
            <a:endParaRPr lang="en-US" altLang="en-US" sz="6000" b="1" u="sng" dirty="0">
              <a:latin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89123660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096000"/>
          </a:xfrm>
        </p:spPr>
        <p:txBody>
          <a:bodyPr/>
          <a:lstStyle/>
          <a:p>
            <a:pPr marL="0" indent="0">
              <a:buNone/>
            </a:pPr>
            <a:endParaRPr lang="en-US" dirty="0"/>
          </a:p>
        </p:txBody>
      </p:sp>
    </p:spTree>
    <p:extLst>
      <p:ext uri="{BB962C8B-B14F-4D97-AF65-F5344CB8AC3E}">
        <p14:creationId xmlns:p14="http://schemas.microsoft.com/office/powerpoint/2010/main" val="38333576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096000"/>
          </a:xfrm>
        </p:spPr>
        <p:txBody>
          <a:bodyPr/>
          <a:lstStyle/>
          <a:p>
            <a:pPr marL="0" indent="0">
              <a:buNone/>
            </a:pPr>
            <a:endParaRPr lang="en-US" dirty="0"/>
          </a:p>
        </p:txBody>
      </p:sp>
    </p:spTree>
    <p:extLst>
      <p:ext uri="{BB962C8B-B14F-4D97-AF65-F5344CB8AC3E}">
        <p14:creationId xmlns:p14="http://schemas.microsoft.com/office/powerpoint/2010/main" val="29802664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E0E142A-C3FA-40AF-BFCC-516052C8C7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52893C4C-EFD8-479C-BA99-F869E7BC4E5D}">
  <ds:schemaRefs>
    <ds:schemaRef ds:uri="http://schemas.openxmlformats.org/package/2006/metadata/core-properties"/>
    <ds:schemaRef ds:uri="http://schemas.microsoft.com/office/2006/documentManagement/types"/>
    <ds:schemaRef ds:uri="http://www.w3.org/XML/1998/namespace"/>
    <ds:schemaRef ds:uri="http://purl.org/dc/terms/"/>
    <ds:schemaRef ds:uri="http://purl.org/dc/elements/1.1/"/>
    <ds:schemaRef ds:uri="http://schemas.microsoft.com/office/2006/metadata/properties"/>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6ED6AE9-D0F7-4B0D-8AB0-7F2C30D2F7D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Theme1</Template>
  <TotalTime>8884</TotalTime>
  <Words>3456</Words>
  <Application>Microsoft Office PowerPoint</Application>
  <PresentationFormat>On-screen Show (4:3)</PresentationFormat>
  <Paragraphs>574</Paragraphs>
  <Slides>94</Slides>
  <Notes>94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94</vt:i4>
      </vt:variant>
    </vt:vector>
  </HeadingPairs>
  <TitlesOfParts>
    <vt:vector size="103" baseType="lpstr">
      <vt:lpstr>ＭＳ Ｐゴシック</vt:lpstr>
      <vt:lpstr>Arial</vt:lpstr>
      <vt:lpstr>Arial Narrow</vt:lpstr>
      <vt:lpstr>Calibri</vt:lpstr>
      <vt:lpstr>News Gothic MT</vt:lpstr>
      <vt:lpstr>Times New Roman</vt:lpstr>
      <vt:lpstr>Wingdings</vt:lpstr>
      <vt:lpstr>Wingdings 2</vt:lpstr>
      <vt:lpstr>Theme1</vt:lpstr>
      <vt:lpstr>Chapter 4: Business Process and Functional Modeling</vt:lpstr>
      <vt:lpstr>Objectives</vt:lpstr>
      <vt:lpstr>Introduction</vt:lpstr>
      <vt:lpstr>Business Process Identification With Use-Cases</vt:lpstr>
      <vt:lpstr>The System is Itself a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Identifying Major Use-Cases</vt:lpstr>
      <vt:lpstr>Create a Use-Case Diagram</vt:lpstr>
      <vt:lpstr>Example Use-Case</vt:lpstr>
      <vt:lpstr>Activity Diagram Syntax</vt:lpstr>
      <vt:lpstr>Elements of an Activity Diagram</vt:lpstr>
      <vt:lpstr>Control Nodes</vt:lpstr>
      <vt:lpstr>Diverging and Converging  Data Flows</vt:lpstr>
      <vt:lpstr>Activity Diagram Symbols</vt:lpstr>
      <vt:lpstr>Sample Activity Diagram</vt:lpstr>
      <vt:lpstr>Swim lanes</vt:lpstr>
      <vt:lpstr>Creating an Activity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 Cases</vt:lpstr>
      <vt:lpstr>Types of Use Cases</vt:lpstr>
      <vt:lpstr>Elements of a Use Case Description</vt:lpstr>
      <vt:lpstr>Sample High-Level Version  of a Use-Case Narrative</vt:lpstr>
      <vt:lpstr>Sample Expanded Version  of a Use-Case Narrative</vt:lpstr>
      <vt:lpstr>Sample Expanded Version  of a Use-Case Narrative (cont)</vt:lpstr>
      <vt:lpstr>Sample Expanded Version  of a Use-Case Narrative (cont)</vt:lpstr>
      <vt:lpstr>Creating Use-Case Descriptions</vt:lpstr>
      <vt:lpstr>Creating Use-Case Descriptions (cont.)</vt:lpstr>
      <vt:lpstr>Example Use-Case Description</vt:lpstr>
      <vt:lpstr>Verifying &amp; Validating  a Use-Case</vt:lpstr>
      <vt:lpstr>Verifying &amp; Validating  a Use-Case</vt:lpstr>
      <vt:lpstr>Rules for Verification &amp; Validation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USMA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Project Selection &amp; Management</dc:title>
  <dc:creator>Fernando Maymí</dc:creator>
  <cp:lastModifiedBy>angelog1</cp:lastModifiedBy>
  <cp:revision>225</cp:revision>
  <cp:lastPrinted>2018-06-12T18:04:41Z</cp:lastPrinted>
  <dcterms:created xsi:type="dcterms:W3CDTF">2015-01-22T13:36:40Z</dcterms:created>
  <dcterms:modified xsi:type="dcterms:W3CDTF">2018-06-12T18:44:23Z</dcterms:modified>
</cp:coreProperties>
</file>