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2"/>
  </p:notesMasterIdLst>
  <p:sldIdLst>
    <p:sldId id="256" r:id="rId2"/>
    <p:sldId id="257" r:id="rId3"/>
    <p:sldId id="302" r:id="rId4"/>
    <p:sldId id="304" r:id="rId5"/>
    <p:sldId id="331" r:id="rId6"/>
    <p:sldId id="332" r:id="rId7"/>
    <p:sldId id="333" r:id="rId8"/>
    <p:sldId id="339" r:id="rId9"/>
    <p:sldId id="342" r:id="rId10"/>
    <p:sldId id="378" r:id="rId11"/>
    <p:sldId id="450" r:id="rId12"/>
    <p:sldId id="337" r:id="rId13"/>
    <p:sldId id="448" r:id="rId14"/>
    <p:sldId id="447" r:id="rId15"/>
    <p:sldId id="396" r:id="rId16"/>
    <p:sldId id="458" r:id="rId17"/>
    <p:sldId id="456" r:id="rId18"/>
    <p:sldId id="305" r:id="rId19"/>
    <p:sldId id="411" r:id="rId20"/>
    <p:sldId id="412" r:id="rId21"/>
    <p:sldId id="413" r:id="rId22"/>
    <p:sldId id="334" r:id="rId23"/>
    <p:sldId id="316" r:id="rId24"/>
    <p:sldId id="317" r:id="rId25"/>
    <p:sldId id="318" r:id="rId26"/>
    <p:sldId id="336" r:id="rId27"/>
    <p:sldId id="531" r:id="rId28"/>
    <p:sldId id="306" r:id="rId29"/>
    <p:sldId id="321" r:id="rId30"/>
    <p:sldId id="452" r:id="rId31"/>
    <p:sldId id="335" r:id="rId32"/>
    <p:sldId id="322" r:id="rId33"/>
    <p:sldId id="408" r:id="rId34"/>
    <p:sldId id="453" r:id="rId35"/>
    <p:sldId id="461" r:id="rId36"/>
    <p:sldId id="460" r:id="rId37"/>
    <p:sldId id="467" r:id="rId38"/>
    <p:sldId id="463" r:id="rId39"/>
    <p:sldId id="474" r:id="rId40"/>
    <p:sldId id="472" r:id="rId41"/>
    <p:sldId id="470" r:id="rId42"/>
    <p:sldId id="468" r:id="rId43"/>
    <p:sldId id="479" r:id="rId44"/>
    <p:sldId id="476" r:id="rId45"/>
    <p:sldId id="484" r:id="rId46"/>
    <p:sldId id="487" r:id="rId47"/>
    <p:sldId id="481" r:id="rId48"/>
    <p:sldId id="489" r:id="rId49"/>
    <p:sldId id="491" r:id="rId50"/>
    <p:sldId id="482" r:id="rId51"/>
    <p:sldId id="496" r:id="rId52"/>
    <p:sldId id="498" r:id="rId53"/>
    <p:sldId id="384" r:id="rId54"/>
    <p:sldId id="388" r:id="rId55"/>
    <p:sldId id="390" r:id="rId56"/>
    <p:sldId id="307" r:id="rId57"/>
    <p:sldId id="323" r:id="rId58"/>
    <p:sldId id="324" r:id="rId59"/>
    <p:sldId id="420" r:id="rId60"/>
    <p:sldId id="325" r:id="rId61"/>
    <p:sldId id="446" r:id="rId62"/>
    <p:sldId id="445" r:id="rId63"/>
    <p:sldId id="421" r:id="rId64"/>
    <p:sldId id="326" r:id="rId65"/>
    <p:sldId id="328" r:id="rId66"/>
    <p:sldId id="423" r:id="rId67"/>
    <p:sldId id="424" r:id="rId68"/>
    <p:sldId id="308" r:id="rId69"/>
    <p:sldId id="425" r:id="rId70"/>
    <p:sldId id="426" r:id="rId71"/>
    <p:sldId id="380" r:id="rId72"/>
    <p:sldId id="382" r:id="rId73"/>
    <p:sldId id="386" r:id="rId74"/>
    <p:sldId id="392" r:id="rId75"/>
    <p:sldId id="394" r:id="rId76"/>
    <p:sldId id="398" r:id="rId77"/>
    <p:sldId id="400" r:id="rId78"/>
    <p:sldId id="497" r:id="rId79"/>
    <p:sldId id="500" r:id="rId80"/>
    <p:sldId id="505" r:id="rId81"/>
    <p:sldId id="503" r:id="rId82"/>
    <p:sldId id="508" r:id="rId83"/>
    <p:sldId id="502" r:id="rId84"/>
    <p:sldId id="511" r:id="rId85"/>
    <p:sldId id="514" r:id="rId86"/>
    <p:sldId id="512" r:id="rId87"/>
    <p:sldId id="518" r:id="rId88"/>
    <p:sldId id="516" r:id="rId89"/>
    <p:sldId id="521" r:id="rId90"/>
    <p:sldId id="427" r:id="rId91"/>
    <p:sldId id="428" r:id="rId92"/>
    <p:sldId id="430" r:id="rId93"/>
    <p:sldId id="406" r:id="rId94"/>
    <p:sldId id="419" r:id="rId95"/>
    <p:sldId id="402" r:id="rId96"/>
    <p:sldId id="416" r:id="rId97"/>
    <p:sldId id="418" r:id="rId98"/>
    <p:sldId id="437" r:id="rId99"/>
    <p:sldId id="435" r:id="rId100"/>
    <p:sldId id="436" r:id="rId101"/>
    <p:sldId id="432" r:id="rId102"/>
    <p:sldId id="438" r:id="rId103"/>
    <p:sldId id="440" r:id="rId104"/>
    <p:sldId id="441" r:id="rId105"/>
    <p:sldId id="443" r:id="rId106"/>
    <p:sldId id="524" r:id="rId107"/>
    <p:sldId id="525" r:id="rId108"/>
    <p:sldId id="527" r:id="rId109"/>
    <p:sldId id="529" r:id="rId110"/>
    <p:sldId id="499" r:id="rId111"/>
  </p:sldIdLst>
  <p:sldSz cx="9144000" cy="6858000" type="screen4x3"/>
  <p:notesSz cx="7053263" cy="93091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A3E"/>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803" autoAdjust="0"/>
  </p:normalViewPr>
  <p:slideViewPr>
    <p:cSldViewPr>
      <p:cViewPr varScale="1">
        <p:scale>
          <a:sx n="36" d="100"/>
          <a:sy n="36" d="100"/>
        </p:scale>
        <p:origin x="2160" y="36"/>
      </p:cViewPr>
      <p:guideLst>
        <p:guide orient="horz" pos="2160"/>
        <p:guide pos="2880"/>
      </p:guideLst>
    </p:cSldViewPr>
  </p:slideViewPr>
  <p:notesTextViewPr>
    <p:cViewPr>
      <p:scale>
        <a:sx n="100" d="100"/>
        <a:sy n="100" d="100"/>
      </p:scale>
      <p:origin x="0" y="0"/>
    </p:cViewPr>
  </p:notesTextViewPr>
  <p:sorterViewPr>
    <p:cViewPr>
      <p:scale>
        <a:sx n="84" d="100"/>
        <a:sy n="84"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23F73172-5DF0-4D26-B2B0-9E7F3DADB562}" type="datetimeFigureOut">
              <a:rPr lang="en-US" smtClean="0"/>
              <a:t>3/20/2018</a:t>
            </a:fld>
            <a:endParaRPr lang="en-US"/>
          </a:p>
        </p:txBody>
      </p:sp>
      <p:sp>
        <p:nvSpPr>
          <p:cNvPr id="4" name="Slide Image Placeholder 3"/>
          <p:cNvSpPr>
            <a:spLocks noGrp="1" noRot="1" noChangeAspect="1"/>
          </p:cNvSpPr>
          <p:nvPr>
            <p:ph type="sldImg" idx="2"/>
          </p:nvPr>
        </p:nvSpPr>
        <p:spPr>
          <a:xfrm>
            <a:off x="1431925" y="1163638"/>
            <a:ext cx="4189413"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7E1E75A0-F118-466A-92F2-72B94F9F4940}" type="slidenum">
              <a:rPr lang="en-US" smtClean="0"/>
              <a:t>‹#›</a:t>
            </a:fld>
            <a:endParaRPr lang="en-US"/>
          </a:p>
        </p:txBody>
      </p:sp>
    </p:spTree>
    <p:extLst>
      <p:ext uri="{BB962C8B-B14F-4D97-AF65-F5344CB8AC3E}">
        <p14:creationId xmlns:p14="http://schemas.microsoft.com/office/powerpoint/2010/main" val="567603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a:t>
            </a:fld>
            <a:endParaRPr lang="en-US"/>
          </a:p>
        </p:txBody>
      </p:sp>
    </p:spTree>
    <p:extLst>
      <p:ext uri="{BB962C8B-B14F-4D97-AF65-F5344CB8AC3E}">
        <p14:creationId xmlns:p14="http://schemas.microsoft.com/office/powerpoint/2010/main" val="163290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10</a:t>
            </a:fld>
            <a:endParaRPr lang="en-US"/>
          </a:p>
        </p:txBody>
      </p:sp>
    </p:spTree>
    <p:extLst>
      <p:ext uri="{BB962C8B-B14F-4D97-AF65-F5344CB8AC3E}">
        <p14:creationId xmlns:p14="http://schemas.microsoft.com/office/powerpoint/2010/main" val="181118550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100</a:t>
            </a:fld>
            <a:endParaRPr lang="en-US"/>
          </a:p>
        </p:txBody>
      </p:sp>
    </p:spTree>
    <p:extLst>
      <p:ext uri="{BB962C8B-B14F-4D97-AF65-F5344CB8AC3E}">
        <p14:creationId xmlns:p14="http://schemas.microsoft.com/office/powerpoint/2010/main" val="399541737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101</a:t>
            </a:fld>
            <a:endParaRPr lang="en-US"/>
          </a:p>
        </p:txBody>
      </p:sp>
    </p:spTree>
    <p:extLst>
      <p:ext uri="{BB962C8B-B14F-4D97-AF65-F5344CB8AC3E}">
        <p14:creationId xmlns:p14="http://schemas.microsoft.com/office/powerpoint/2010/main" val="344489987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102</a:t>
            </a:fld>
            <a:endParaRPr lang="en-US"/>
          </a:p>
        </p:txBody>
      </p:sp>
    </p:spTree>
    <p:extLst>
      <p:ext uri="{BB962C8B-B14F-4D97-AF65-F5344CB8AC3E}">
        <p14:creationId xmlns:p14="http://schemas.microsoft.com/office/powerpoint/2010/main" val="324489907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103</a:t>
            </a:fld>
            <a:endParaRPr lang="en-US"/>
          </a:p>
        </p:txBody>
      </p:sp>
    </p:spTree>
    <p:extLst>
      <p:ext uri="{BB962C8B-B14F-4D97-AF65-F5344CB8AC3E}">
        <p14:creationId xmlns:p14="http://schemas.microsoft.com/office/powerpoint/2010/main" val="2575164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104</a:t>
            </a:fld>
            <a:endParaRPr lang="en-US"/>
          </a:p>
        </p:txBody>
      </p:sp>
    </p:spTree>
    <p:extLst>
      <p:ext uri="{BB962C8B-B14F-4D97-AF65-F5344CB8AC3E}">
        <p14:creationId xmlns:p14="http://schemas.microsoft.com/office/powerpoint/2010/main" val="31560648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105</a:t>
            </a:fld>
            <a:endParaRPr lang="en-US"/>
          </a:p>
        </p:txBody>
      </p:sp>
    </p:spTree>
    <p:extLst>
      <p:ext uri="{BB962C8B-B14F-4D97-AF65-F5344CB8AC3E}">
        <p14:creationId xmlns:p14="http://schemas.microsoft.com/office/powerpoint/2010/main" val="279107663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80769" indent="-300296">
              <a:spcBef>
                <a:spcPct val="30000"/>
              </a:spcBef>
              <a:defRPr sz="1200">
                <a:solidFill>
                  <a:schemeClr val="tx1"/>
                </a:solidFill>
                <a:latin typeface="Arial" panose="020B0604020202020204" pitchFamily="34" charset="0"/>
                <a:ea typeface="MS PGothic" panose="020B0600070205080204" pitchFamily="34" charset="-128"/>
              </a:defRPr>
            </a:lvl2pPr>
            <a:lvl3pPr marL="1201182" indent="-240236">
              <a:spcBef>
                <a:spcPct val="30000"/>
              </a:spcBef>
              <a:defRPr sz="1200">
                <a:solidFill>
                  <a:schemeClr val="tx1"/>
                </a:solidFill>
                <a:latin typeface="Arial" panose="020B0604020202020204" pitchFamily="34" charset="0"/>
                <a:ea typeface="MS PGothic" panose="020B0600070205080204" pitchFamily="34" charset="-128"/>
              </a:defRPr>
            </a:lvl3pPr>
            <a:lvl4pPr marL="1681655" indent="-240236">
              <a:spcBef>
                <a:spcPct val="30000"/>
              </a:spcBef>
              <a:defRPr sz="1200">
                <a:solidFill>
                  <a:schemeClr val="tx1"/>
                </a:solidFill>
                <a:latin typeface="Arial" panose="020B0604020202020204" pitchFamily="34" charset="0"/>
                <a:ea typeface="MS PGothic" panose="020B0600070205080204" pitchFamily="34" charset="-128"/>
              </a:defRPr>
            </a:lvl4pPr>
            <a:lvl5pPr marL="2163751" indent="-240236">
              <a:spcBef>
                <a:spcPct val="30000"/>
              </a:spcBef>
              <a:defRPr sz="1200">
                <a:solidFill>
                  <a:schemeClr val="tx1"/>
                </a:solidFill>
                <a:latin typeface="Arial" panose="020B0604020202020204" pitchFamily="34" charset="0"/>
                <a:ea typeface="MS PGothic" panose="020B0600070205080204" pitchFamily="34" charset="-128"/>
              </a:defRPr>
            </a:lvl5pPr>
            <a:lvl6pPr marL="2631238"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98725"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66212"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33699"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20E4263-D8C8-4ABE-AF74-77B2AD2AE1C6}" type="slidenum">
              <a:rPr lang="en-US" altLang="en-US" smtClean="0"/>
              <a:pPr>
                <a:spcBef>
                  <a:spcPct val="0"/>
                </a:spcBef>
              </a:pPr>
              <a:t>106</a:t>
            </a:fld>
            <a:endParaRPr lang="en-US" altLang="en-US" smtClean="0"/>
          </a:p>
        </p:txBody>
      </p:sp>
      <p:sp>
        <p:nvSpPr>
          <p:cNvPr id="74755" name="Rectangle 2"/>
          <p:cNvSpPr>
            <a:spLocks noGrp="1" noRot="1" noChangeAspect="1" noChangeArrowheads="1" noTextEdit="1"/>
          </p:cNvSpPr>
          <p:nvPr>
            <p:ph type="sldImg"/>
          </p:nvPr>
        </p:nvSpPr>
        <p:spPr>
          <a:xfrm>
            <a:off x="1258888" y="720725"/>
            <a:ext cx="4762500" cy="3571875"/>
          </a:xfrm>
          <a:ln/>
        </p:spPr>
      </p:sp>
      <p:sp>
        <p:nvSpPr>
          <p:cNvPr id="74756" name="Rectangle 3"/>
          <p:cNvSpPr>
            <a:spLocks noGrp="1" noChangeArrowheads="1"/>
          </p:cNvSpPr>
          <p:nvPr>
            <p:ph type="body" idx="1"/>
          </p:nvPr>
        </p:nvSpPr>
        <p:spPr>
          <a:xfrm>
            <a:off x="969824" y="4536571"/>
            <a:ext cx="5338928" cy="43006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1334375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80769" indent="-300296">
              <a:spcBef>
                <a:spcPct val="30000"/>
              </a:spcBef>
              <a:defRPr sz="1200">
                <a:solidFill>
                  <a:schemeClr val="tx1"/>
                </a:solidFill>
                <a:latin typeface="Arial" panose="020B0604020202020204" pitchFamily="34" charset="0"/>
                <a:ea typeface="MS PGothic" panose="020B0600070205080204" pitchFamily="34" charset="-128"/>
              </a:defRPr>
            </a:lvl2pPr>
            <a:lvl3pPr marL="1201182" indent="-240236">
              <a:spcBef>
                <a:spcPct val="30000"/>
              </a:spcBef>
              <a:defRPr sz="1200">
                <a:solidFill>
                  <a:schemeClr val="tx1"/>
                </a:solidFill>
                <a:latin typeface="Arial" panose="020B0604020202020204" pitchFamily="34" charset="0"/>
                <a:ea typeface="MS PGothic" panose="020B0600070205080204" pitchFamily="34" charset="-128"/>
              </a:defRPr>
            </a:lvl3pPr>
            <a:lvl4pPr marL="1681655" indent="-240236">
              <a:spcBef>
                <a:spcPct val="30000"/>
              </a:spcBef>
              <a:defRPr sz="1200">
                <a:solidFill>
                  <a:schemeClr val="tx1"/>
                </a:solidFill>
                <a:latin typeface="Arial" panose="020B0604020202020204" pitchFamily="34" charset="0"/>
                <a:ea typeface="MS PGothic" panose="020B0600070205080204" pitchFamily="34" charset="-128"/>
              </a:defRPr>
            </a:lvl4pPr>
            <a:lvl5pPr marL="2163751" indent="-240236">
              <a:spcBef>
                <a:spcPct val="30000"/>
              </a:spcBef>
              <a:defRPr sz="1200">
                <a:solidFill>
                  <a:schemeClr val="tx1"/>
                </a:solidFill>
                <a:latin typeface="Arial" panose="020B0604020202020204" pitchFamily="34" charset="0"/>
                <a:ea typeface="MS PGothic" panose="020B0600070205080204" pitchFamily="34" charset="-128"/>
              </a:defRPr>
            </a:lvl5pPr>
            <a:lvl6pPr marL="2631238"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98725"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66212"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33699"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543D887-DD61-4748-A420-5C1769A24ED1}" type="slidenum">
              <a:rPr lang="en-US" altLang="en-US" smtClean="0"/>
              <a:pPr>
                <a:spcBef>
                  <a:spcPct val="0"/>
                </a:spcBef>
              </a:pPr>
              <a:t>107</a:t>
            </a:fld>
            <a:endParaRPr lang="en-US" altLang="en-US" smtClean="0"/>
          </a:p>
        </p:txBody>
      </p:sp>
      <p:sp>
        <p:nvSpPr>
          <p:cNvPr id="76803" name="Rectangle 2"/>
          <p:cNvSpPr>
            <a:spLocks noGrp="1" noRot="1" noChangeAspect="1" noChangeArrowheads="1" noTextEdit="1"/>
          </p:cNvSpPr>
          <p:nvPr>
            <p:ph type="sldImg"/>
          </p:nvPr>
        </p:nvSpPr>
        <p:spPr>
          <a:xfrm>
            <a:off x="1258888" y="720725"/>
            <a:ext cx="4762500" cy="3571875"/>
          </a:xfrm>
          <a:ln/>
        </p:spPr>
      </p:sp>
      <p:sp>
        <p:nvSpPr>
          <p:cNvPr id="76804" name="Rectangle 3"/>
          <p:cNvSpPr>
            <a:spLocks noGrp="1" noChangeArrowheads="1"/>
          </p:cNvSpPr>
          <p:nvPr>
            <p:ph type="body" idx="1"/>
          </p:nvPr>
        </p:nvSpPr>
        <p:spPr>
          <a:xfrm>
            <a:off x="969824" y="4536571"/>
            <a:ext cx="5338928" cy="43006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322593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80769" indent="-300296">
              <a:spcBef>
                <a:spcPct val="30000"/>
              </a:spcBef>
              <a:defRPr sz="1200">
                <a:solidFill>
                  <a:schemeClr val="tx1"/>
                </a:solidFill>
                <a:latin typeface="Arial" panose="020B0604020202020204" pitchFamily="34" charset="0"/>
                <a:ea typeface="MS PGothic" panose="020B0600070205080204" pitchFamily="34" charset="-128"/>
              </a:defRPr>
            </a:lvl2pPr>
            <a:lvl3pPr marL="1201182" indent="-240236">
              <a:spcBef>
                <a:spcPct val="30000"/>
              </a:spcBef>
              <a:defRPr sz="1200">
                <a:solidFill>
                  <a:schemeClr val="tx1"/>
                </a:solidFill>
                <a:latin typeface="Arial" panose="020B0604020202020204" pitchFamily="34" charset="0"/>
                <a:ea typeface="MS PGothic" panose="020B0600070205080204" pitchFamily="34" charset="-128"/>
              </a:defRPr>
            </a:lvl3pPr>
            <a:lvl4pPr marL="1681655" indent="-240236">
              <a:spcBef>
                <a:spcPct val="30000"/>
              </a:spcBef>
              <a:defRPr sz="1200">
                <a:solidFill>
                  <a:schemeClr val="tx1"/>
                </a:solidFill>
                <a:latin typeface="Arial" panose="020B0604020202020204" pitchFamily="34" charset="0"/>
                <a:ea typeface="MS PGothic" panose="020B0600070205080204" pitchFamily="34" charset="-128"/>
              </a:defRPr>
            </a:lvl4pPr>
            <a:lvl5pPr marL="2163751" indent="-240236">
              <a:spcBef>
                <a:spcPct val="30000"/>
              </a:spcBef>
              <a:defRPr sz="1200">
                <a:solidFill>
                  <a:schemeClr val="tx1"/>
                </a:solidFill>
                <a:latin typeface="Arial" panose="020B0604020202020204" pitchFamily="34" charset="0"/>
                <a:ea typeface="MS PGothic" panose="020B0600070205080204" pitchFamily="34" charset="-128"/>
              </a:defRPr>
            </a:lvl5pPr>
            <a:lvl6pPr marL="2631238"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98725"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66212"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33699"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8091114-C9B2-4465-B72F-2AA719D44F0A}" type="slidenum">
              <a:rPr lang="en-US" altLang="en-US" smtClean="0"/>
              <a:pPr>
                <a:spcBef>
                  <a:spcPct val="0"/>
                </a:spcBef>
              </a:pPr>
              <a:t>108</a:t>
            </a:fld>
            <a:endParaRPr lang="en-US" altLang="en-US" smtClean="0"/>
          </a:p>
        </p:txBody>
      </p:sp>
      <p:sp>
        <p:nvSpPr>
          <p:cNvPr id="80899" name="Rectangle 2"/>
          <p:cNvSpPr>
            <a:spLocks noGrp="1" noRot="1" noChangeAspect="1" noChangeArrowheads="1" noTextEdit="1"/>
          </p:cNvSpPr>
          <p:nvPr>
            <p:ph type="sldImg"/>
          </p:nvPr>
        </p:nvSpPr>
        <p:spPr>
          <a:xfrm>
            <a:off x="1258888" y="720725"/>
            <a:ext cx="4762500" cy="3571875"/>
          </a:xfrm>
          <a:ln/>
        </p:spPr>
      </p:sp>
      <p:sp>
        <p:nvSpPr>
          <p:cNvPr id="80900" name="Rectangle 3"/>
          <p:cNvSpPr>
            <a:spLocks noGrp="1" noChangeArrowheads="1"/>
          </p:cNvSpPr>
          <p:nvPr>
            <p:ph type="body" idx="1"/>
          </p:nvPr>
        </p:nvSpPr>
        <p:spPr>
          <a:xfrm>
            <a:off x="969824" y="4536571"/>
            <a:ext cx="5338928" cy="43006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7942402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80769" indent="-300296">
              <a:spcBef>
                <a:spcPct val="30000"/>
              </a:spcBef>
              <a:defRPr sz="1200">
                <a:solidFill>
                  <a:schemeClr val="tx1"/>
                </a:solidFill>
                <a:latin typeface="Arial" panose="020B0604020202020204" pitchFamily="34" charset="0"/>
                <a:ea typeface="MS PGothic" panose="020B0600070205080204" pitchFamily="34" charset="-128"/>
              </a:defRPr>
            </a:lvl2pPr>
            <a:lvl3pPr marL="1201182" indent="-240236">
              <a:spcBef>
                <a:spcPct val="30000"/>
              </a:spcBef>
              <a:defRPr sz="1200">
                <a:solidFill>
                  <a:schemeClr val="tx1"/>
                </a:solidFill>
                <a:latin typeface="Arial" panose="020B0604020202020204" pitchFamily="34" charset="0"/>
                <a:ea typeface="MS PGothic" panose="020B0600070205080204" pitchFamily="34" charset="-128"/>
              </a:defRPr>
            </a:lvl3pPr>
            <a:lvl4pPr marL="1681655" indent="-240236">
              <a:spcBef>
                <a:spcPct val="30000"/>
              </a:spcBef>
              <a:defRPr sz="1200">
                <a:solidFill>
                  <a:schemeClr val="tx1"/>
                </a:solidFill>
                <a:latin typeface="Arial" panose="020B0604020202020204" pitchFamily="34" charset="0"/>
                <a:ea typeface="MS PGothic" panose="020B0600070205080204" pitchFamily="34" charset="-128"/>
              </a:defRPr>
            </a:lvl4pPr>
            <a:lvl5pPr marL="2163751" indent="-240236">
              <a:spcBef>
                <a:spcPct val="30000"/>
              </a:spcBef>
              <a:defRPr sz="1200">
                <a:solidFill>
                  <a:schemeClr val="tx1"/>
                </a:solidFill>
                <a:latin typeface="Arial" panose="020B0604020202020204" pitchFamily="34" charset="0"/>
                <a:ea typeface="MS PGothic" panose="020B0600070205080204" pitchFamily="34" charset="-128"/>
              </a:defRPr>
            </a:lvl5pPr>
            <a:lvl6pPr marL="2631238"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98725"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66212"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4033699" indent="-240236"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6FFF914-961C-445F-94B4-7FB784EB0688}" type="slidenum">
              <a:rPr lang="en-US" altLang="en-US" smtClean="0"/>
              <a:pPr>
                <a:spcBef>
                  <a:spcPct val="0"/>
                </a:spcBef>
              </a:pPr>
              <a:t>109</a:t>
            </a:fld>
            <a:endParaRPr lang="en-US" altLang="en-US" smtClean="0"/>
          </a:p>
        </p:txBody>
      </p:sp>
      <p:sp>
        <p:nvSpPr>
          <p:cNvPr id="84995" name="Rectangle 2"/>
          <p:cNvSpPr>
            <a:spLocks noGrp="1" noRot="1" noChangeAspect="1" noChangeArrowheads="1" noTextEdit="1"/>
          </p:cNvSpPr>
          <p:nvPr>
            <p:ph type="sldImg"/>
          </p:nvPr>
        </p:nvSpPr>
        <p:spPr>
          <a:xfrm>
            <a:off x="1258888" y="720725"/>
            <a:ext cx="4762500" cy="3571875"/>
          </a:xfrm>
          <a:ln/>
        </p:spPr>
      </p:sp>
      <p:sp>
        <p:nvSpPr>
          <p:cNvPr id="84996" name="Rectangle 3"/>
          <p:cNvSpPr>
            <a:spLocks noGrp="1" noChangeArrowheads="1"/>
          </p:cNvSpPr>
          <p:nvPr>
            <p:ph type="body" idx="1"/>
          </p:nvPr>
        </p:nvSpPr>
        <p:spPr>
          <a:xfrm>
            <a:off x="969824" y="4536571"/>
            <a:ext cx="5338928" cy="43006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16912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11</a:t>
            </a:fld>
            <a:endParaRPr lang="en-US"/>
          </a:p>
        </p:txBody>
      </p:sp>
    </p:spTree>
    <p:extLst>
      <p:ext uri="{BB962C8B-B14F-4D97-AF65-F5344CB8AC3E}">
        <p14:creationId xmlns:p14="http://schemas.microsoft.com/office/powerpoint/2010/main" val="402522247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110</a:t>
            </a:fld>
            <a:endParaRPr lang="en-US"/>
          </a:p>
        </p:txBody>
      </p:sp>
    </p:spTree>
    <p:extLst>
      <p:ext uri="{BB962C8B-B14F-4D97-AF65-F5344CB8AC3E}">
        <p14:creationId xmlns:p14="http://schemas.microsoft.com/office/powerpoint/2010/main" val="1523633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12</a:t>
            </a:fld>
            <a:endParaRPr lang="en-US"/>
          </a:p>
        </p:txBody>
      </p:sp>
    </p:spTree>
    <p:extLst>
      <p:ext uri="{BB962C8B-B14F-4D97-AF65-F5344CB8AC3E}">
        <p14:creationId xmlns:p14="http://schemas.microsoft.com/office/powerpoint/2010/main" val="4128039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13</a:t>
            </a:fld>
            <a:endParaRPr lang="en-US"/>
          </a:p>
        </p:txBody>
      </p:sp>
    </p:spTree>
    <p:extLst>
      <p:ext uri="{BB962C8B-B14F-4D97-AF65-F5344CB8AC3E}">
        <p14:creationId xmlns:p14="http://schemas.microsoft.com/office/powerpoint/2010/main" val="146792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14</a:t>
            </a:fld>
            <a:endParaRPr lang="en-US"/>
          </a:p>
        </p:txBody>
      </p:sp>
    </p:spTree>
    <p:extLst>
      <p:ext uri="{BB962C8B-B14F-4D97-AF65-F5344CB8AC3E}">
        <p14:creationId xmlns:p14="http://schemas.microsoft.com/office/powerpoint/2010/main" val="552753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15</a:t>
            </a:fld>
            <a:endParaRPr lang="en-US"/>
          </a:p>
        </p:txBody>
      </p:sp>
    </p:spTree>
    <p:extLst>
      <p:ext uri="{BB962C8B-B14F-4D97-AF65-F5344CB8AC3E}">
        <p14:creationId xmlns:p14="http://schemas.microsoft.com/office/powerpoint/2010/main" val="1198529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16</a:t>
            </a:fld>
            <a:endParaRPr lang="en-US"/>
          </a:p>
        </p:txBody>
      </p:sp>
    </p:spTree>
    <p:extLst>
      <p:ext uri="{BB962C8B-B14F-4D97-AF65-F5344CB8AC3E}">
        <p14:creationId xmlns:p14="http://schemas.microsoft.com/office/powerpoint/2010/main" val="25308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17</a:t>
            </a:fld>
            <a:endParaRPr lang="en-US"/>
          </a:p>
        </p:txBody>
      </p:sp>
    </p:spTree>
    <p:extLst>
      <p:ext uri="{BB962C8B-B14F-4D97-AF65-F5344CB8AC3E}">
        <p14:creationId xmlns:p14="http://schemas.microsoft.com/office/powerpoint/2010/main" val="126225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altLang="en-US" b="1" dirty="0">
                <a:latin typeface="Arial" panose="020B0604020202020204" pitchFamily="34" charset="0"/>
              </a:rPr>
              <a:t>Can we use the use cases &amp; objects we collected so far to in the design phase? </a:t>
            </a:r>
            <a:endParaRPr lang="en-US" altLang="en-US" b="1" dirty="0" smtClean="0">
              <a:latin typeface="Arial" panose="020B0604020202020204" pitchFamily="34" charset="0"/>
            </a:endParaRPr>
          </a:p>
          <a:p>
            <a:pPr>
              <a:buFontTx/>
              <a:buNone/>
            </a:pPr>
            <a:endParaRPr lang="en-US" altLang="en-US" dirty="0">
              <a:latin typeface="Arial" panose="020B0604020202020204" pitchFamily="34" charset="0"/>
            </a:endParaRPr>
          </a:p>
          <a:p>
            <a:pPr>
              <a:buFontTx/>
              <a:buNone/>
            </a:pPr>
            <a:r>
              <a:rPr lang="en-US" altLang="en-US" b="1" dirty="0">
                <a:latin typeface="Arial" panose="020B0604020202020204" pitchFamily="34" charset="0"/>
              </a:rPr>
              <a:t>How do you “refine’ an analysis phase use case? </a:t>
            </a:r>
            <a:endParaRPr lang="en-US" altLang="en-US" b="1" dirty="0" smtClean="0">
              <a:latin typeface="Arial" panose="020B0604020202020204" pitchFamily="34" charset="0"/>
            </a:endParaRPr>
          </a:p>
          <a:p>
            <a:pPr>
              <a:buFontTx/>
              <a:buNone/>
            </a:pPr>
            <a:endParaRPr lang="en-US" altLang="en-US" dirty="0">
              <a:latin typeface="Arial" panose="020B0604020202020204" pitchFamily="34" charset="0"/>
            </a:endParaRPr>
          </a:p>
          <a:p>
            <a:pPr>
              <a:buFontTx/>
              <a:buNone/>
            </a:pPr>
            <a:r>
              <a:rPr lang="en-US" altLang="en-US" b="1" u="sng" dirty="0">
                <a:latin typeface="Arial" panose="020B0604020202020204" pitchFamily="34" charset="0"/>
              </a:rPr>
              <a:t>Refining a use case is a very tedious task why go though all that effort? </a:t>
            </a:r>
            <a:endParaRPr lang="en-US" dirty="0"/>
          </a:p>
        </p:txBody>
      </p:sp>
      <p:sp>
        <p:nvSpPr>
          <p:cNvPr id="4" name="Slide Number Placeholder 3"/>
          <p:cNvSpPr>
            <a:spLocks noGrp="1"/>
          </p:cNvSpPr>
          <p:nvPr>
            <p:ph type="sldNum" sz="quarter" idx="10"/>
          </p:nvPr>
        </p:nvSpPr>
        <p:spPr/>
        <p:txBody>
          <a:bodyPr/>
          <a:lstStyle/>
          <a:p>
            <a:fld id="{7E1E75A0-F118-466A-92F2-72B94F9F4940}" type="slidenum">
              <a:rPr lang="en-US" smtClean="0"/>
              <a:t>18</a:t>
            </a:fld>
            <a:endParaRPr lang="en-US"/>
          </a:p>
        </p:txBody>
      </p:sp>
    </p:spTree>
    <p:extLst>
      <p:ext uri="{BB962C8B-B14F-4D97-AF65-F5344CB8AC3E}">
        <p14:creationId xmlns:p14="http://schemas.microsoft.com/office/powerpoint/2010/main" val="1323918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8"/>
          <p:cNvSpPr>
            <a:spLocks noGrp="1" noChangeArrowheads="1"/>
          </p:cNvSpPr>
          <p:nvPr>
            <p:ph type="ftr" sz="quarter" idx="4"/>
          </p:nvPr>
        </p:nvSpPr>
        <p:spPr>
          <a:noFill/>
        </p:spPr>
        <p:txBody>
          <a:bodyPr/>
          <a:lstStyle>
            <a:lvl1pPr defTabSz="952830">
              <a:defRPr sz="2500" b="1">
                <a:solidFill>
                  <a:schemeClr val="tx1"/>
                </a:solidFill>
                <a:latin typeface="Times New Roman" panose="02020603050405020304" pitchFamily="18" charset="0"/>
              </a:defRPr>
            </a:lvl1pPr>
            <a:lvl2pPr marL="762913" indent="-292179" defTabSz="952830">
              <a:defRPr sz="2500" b="1">
                <a:solidFill>
                  <a:schemeClr val="tx1"/>
                </a:solidFill>
                <a:latin typeface="Times New Roman" panose="02020603050405020304" pitchFamily="18" charset="0"/>
              </a:defRPr>
            </a:lvl2pPr>
            <a:lvl3pPr marL="1173588" indent="-233744" defTabSz="952830">
              <a:defRPr sz="2500" b="1">
                <a:solidFill>
                  <a:schemeClr val="tx1"/>
                </a:solidFill>
                <a:latin typeface="Times New Roman" panose="02020603050405020304" pitchFamily="18" charset="0"/>
              </a:defRPr>
            </a:lvl3pPr>
            <a:lvl4pPr marL="1642697" indent="-233744" defTabSz="952830">
              <a:defRPr sz="2500" b="1">
                <a:solidFill>
                  <a:schemeClr val="tx1"/>
                </a:solidFill>
                <a:latin typeface="Times New Roman" panose="02020603050405020304" pitchFamily="18" charset="0"/>
              </a:defRPr>
            </a:lvl4pPr>
            <a:lvl5pPr marL="2113431" indent="-233744" defTabSz="952830">
              <a:defRPr sz="2500" b="1">
                <a:solidFill>
                  <a:schemeClr val="tx1"/>
                </a:solidFill>
                <a:latin typeface="Times New Roman" panose="02020603050405020304" pitchFamily="18" charset="0"/>
              </a:defRPr>
            </a:lvl5pPr>
            <a:lvl6pPr marL="2580918" indent="-233744" defTabSz="952830" eaLnBrk="0" fontAlgn="base" hangingPunct="0">
              <a:spcBef>
                <a:spcPct val="0"/>
              </a:spcBef>
              <a:spcAft>
                <a:spcPct val="0"/>
              </a:spcAft>
              <a:defRPr sz="2500" b="1">
                <a:solidFill>
                  <a:schemeClr val="tx1"/>
                </a:solidFill>
                <a:latin typeface="Times New Roman" panose="02020603050405020304" pitchFamily="18" charset="0"/>
              </a:defRPr>
            </a:lvl6pPr>
            <a:lvl7pPr marL="3048405" indent="-233744" defTabSz="952830" eaLnBrk="0" fontAlgn="base" hangingPunct="0">
              <a:spcBef>
                <a:spcPct val="0"/>
              </a:spcBef>
              <a:spcAft>
                <a:spcPct val="0"/>
              </a:spcAft>
              <a:defRPr sz="2500" b="1">
                <a:solidFill>
                  <a:schemeClr val="tx1"/>
                </a:solidFill>
                <a:latin typeface="Times New Roman" panose="02020603050405020304" pitchFamily="18" charset="0"/>
              </a:defRPr>
            </a:lvl7pPr>
            <a:lvl8pPr marL="3515892" indent="-233744" defTabSz="952830" eaLnBrk="0" fontAlgn="base" hangingPunct="0">
              <a:spcBef>
                <a:spcPct val="0"/>
              </a:spcBef>
              <a:spcAft>
                <a:spcPct val="0"/>
              </a:spcAft>
              <a:defRPr sz="2500" b="1">
                <a:solidFill>
                  <a:schemeClr val="tx1"/>
                </a:solidFill>
                <a:latin typeface="Times New Roman" panose="02020603050405020304" pitchFamily="18" charset="0"/>
              </a:defRPr>
            </a:lvl8pPr>
            <a:lvl9pPr marL="3983379" indent="-233744" defTabSz="952830" eaLnBrk="0" fontAlgn="base" hangingPunct="0">
              <a:spcBef>
                <a:spcPct val="0"/>
              </a:spcBef>
              <a:spcAft>
                <a:spcPct val="0"/>
              </a:spcAft>
              <a:defRPr sz="2500" b="1">
                <a:solidFill>
                  <a:schemeClr val="tx1"/>
                </a:solidFill>
                <a:latin typeface="Times New Roman" panose="02020603050405020304" pitchFamily="18" charset="0"/>
              </a:defRPr>
            </a:lvl9pPr>
          </a:lstStyle>
          <a:p>
            <a:r>
              <a:rPr lang="en-US" altLang="en-US" sz="1000" b="0"/>
              <a:t>Chapter 18 – Object-Oriented Design and Modeling Using the UML</a:t>
            </a:r>
          </a:p>
        </p:txBody>
      </p:sp>
      <p:sp>
        <p:nvSpPr>
          <p:cNvPr id="84995" name="Rectangle 9"/>
          <p:cNvSpPr>
            <a:spLocks noGrp="1" noChangeArrowheads="1"/>
          </p:cNvSpPr>
          <p:nvPr>
            <p:ph type="sldNum" sz="quarter" idx="5"/>
          </p:nvPr>
        </p:nvSpPr>
        <p:spPr>
          <a:noFill/>
        </p:spPr>
        <p:txBody>
          <a:bodyPr/>
          <a:lstStyle>
            <a:lvl1pPr defTabSz="952830">
              <a:defRPr sz="2500" b="1">
                <a:solidFill>
                  <a:schemeClr val="tx1"/>
                </a:solidFill>
                <a:latin typeface="Times New Roman" panose="02020603050405020304" pitchFamily="18" charset="0"/>
              </a:defRPr>
            </a:lvl1pPr>
            <a:lvl2pPr marL="762913" indent="-292179" defTabSz="952830">
              <a:defRPr sz="2500" b="1">
                <a:solidFill>
                  <a:schemeClr val="tx1"/>
                </a:solidFill>
                <a:latin typeface="Times New Roman" panose="02020603050405020304" pitchFamily="18" charset="0"/>
              </a:defRPr>
            </a:lvl2pPr>
            <a:lvl3pPr marL="1173588" indent="-233744" defTabSz="952830">
              <a:defRPr sz="2500" b="1">
                <a:solidFill>
                  <a:schemeClr val="tx1"/>
                </a:solidFill>
                <a:latin typeface="Times New Roman" panose="02020603050405020304" pitchFamily="18" charset="0"/>
              </a:defRPr>
            </a:lvl3pPr>
            <a:lvl4pPr marL="1642697" indent="-233744" defTabSz="952830">
              <a:defRPr sz="2500" b="1">
                <a:solidFill>
                  <a:schemeClr val="tx1"/>
                </a:solidFill>
                <a:latin typeface="Times New Roman" panose="02020603050405020304" pitchFamily="18" charset="0"/>
              </a:defRPr>
            </a:lvl4pPr>
            <a:lvl5pPr marL="2113431" indent="-233744" defTabSz="952830">
              <a:defRPr sz="2500" b="1">
                <a:solidFill>
                  <a:schemeClr val="tx1"/>
                </a:solidFill>
                <a:latin typeface="Times New Roman" panose="02020603050405020304" pitchFamily="18" charset="0"/>
              </a:defRPr>
            </a:lvl5pPr>
            <a:lvl6pPr marL="2580918" indent="-233744" defTabSz="952830" eaLnBrk="0" fontAlgn="base" hangingPunct="0">
              <a:spcBef>
                <a:spcPct val="0"/>
              </a:spcBef>
              <a:spcAft>
                <a:spcPct val="0"/>
              </a:spcAft>
              <a:defRPr sz="2500" b="1">
                <a:solidFill>
                  <a:schemeClr val="tx1"/>
                </a:solidFill>
                <a:latin typeface="Times New Roman" panose="02020603050405020304" pitchFamily="18" charset="0"/>
              </a:defRPr>
            </a:lvl6pPr>
            <a:lvl7pPr marL="3048405" indent="-233744" defTabSz="952830" eaLnBrk="0" fontAlgn="base" hangingPunct="0">
              <a:spcBef>
                <a:spcPct val="0"/>
              </a:spcBef>
              <a:spcAft>
                <a:spcPct val="0"/>
              </a:spcAft>
              <a:defRPr sz="2500" b="1">
                <a:solidFill>
                  <a:schemeClr val="tx1"/>
                </a:solidFill>
                <a:latin typeface="Times New Roman" panose="02020603050405020304" pitchFamily="18" charset="0"/>
              </a:defRPr>
            </a:lvl7pPr>
            <a:lvl8pPr marL="3515892" indent="-233744" defTabSz="952830" eaLnBrk="0" fontAlgn="base" hangingPunct="0">
              <a:spcBef>
                <a:spcPct val="0"/>
              </a:spcBef>
              <a:spcAft>
                <a:spcPct val="0"/>
              </a:spcAft>
              <a:defRPr sz="2500" b="1">
                <a:solidFill>
                  <a:schemeClr val="tx1"/>
                </a:solidFill>
                <a:latin typeface="Times New Roman" panose="02020603050405020304" pitchFamily="18" charset="0"/>
              </a:defRPr>
            </a:lvl8pPr>
            <a:lvl9pPr marL="3983379" indent="-233744" defTabSz="952830" eaLnBrk="0" fontAlgn="base" hangingPunct="0">
              <a:spcBef>
                <a:spcPct val="0"/>
              </a:spcBef>
              <a:spcAft>
                <a:spcPct val="0"/>
              </a:spcAft>
              <a:defRPr sz="2500" b="1">
                <a:solidFill>
                  <a:schemeClr val="tx1"/>
                </a:solidFill>
                <a:latin typeface="Times New Roman" panose="02020603050405020304" pitchFamily="18" charset="0"/>
              </a:defRPr>
            </a:lvl9pPr>
          </a:lstStyle>
          <a:p>
            <a:fld id="{B383090F-FE1E-420E-9D52-28132B06A80E}" type="slidenum">
              <a:rPr lang="en-US" altLang="en-US" sz="1000"/>
              <a:pPr/>
              <a:t>19</a:t>
            </a:fld>
            <a:endParaRPr lang="en-US" altLang="en-US" sz="1000"/>
          </a:p>
        </p:txBody>
      </p:sp>
      <p:sp>
        <p:nvSpPr>
          <p:cNvPr id="84996" name="Rectangle 2"/>
          <p:cNvSpPr>
            <a:spLocks noGrp="1" noRot="1" noChangeAspect="1" noChangeArrowheads="1" noTextEdit="1"/>
          </p:cNvSpPr>
          <p:nvPr>
            <p:ph type="sldImg"/>
          </p:nvPr>
        </p:nvSpPr>
        <p:spPr>
          <a:xfrm>
            <a:off x="1260475" y="715963"/>
            <a:ext cx="4762500" cy="3571875"/>
          </a:xfrm>
          <a:solidFill>
            <a:srgbClr val="FFFFFF"/>
          </a:solidFill>
          <a:ln/>
        </p:spPr>
      </p:sp>
      <p:sp>
        <p:nvSpPr>
          <p:cNvPr id="84997" name="Rectangle 3"/>
          <p:cNvSpPr>
            <a:spLocks noGrp="1" noChangeArrowheads="1"/>
          </p:cNvSpPr>
          <p:nvPr>
            <p:ph type="body" idx="1"/>
          </p:nvPr>
        </p:nvSpPr>
        <p:spPr>
          <a:xfrm>
            <a:off x="971457" y="4528490"/>
            <a:ext cx="5335663" cy="4287681"/>
          </a:xfrm>
          <a:solidFill>
            <a:srgbClr val="FFFFFF"/>
          </a:solidFill>
          <a:ln>
            <a:solidFill>
              <a:srgbClr val="000000"/>
            </a:solidFill>
            <a:miter lim="800000"/>
            <a:headEnd/>
            <a:tailEnd/>
          </a:ln>
        </p:spPr>
        <p:txBody>
          <a:bodyPr lIns="95308" tIns="47655" rIns="95308" bIns="47655"/>
          <a:lstStyle/>
          <a:p>
            <a:r>
              <a:rPr lang="en-US" altLang="en-US" b="1" dirty="0" smtClean="0">
                <a:latin typeface="Arial" panose="020B0604020202020204" pitchFamily="34" charset="0"/>
              </a:rPr>
              <a:t>Why did we check system design</a:t>
            </a:r>
            <a:r>
              <a:rPr lang="en-US" altLang="en-US" b="1" baseline="0" dirty="0" smtClean="0">
                <a:latin typeface="Arial" panose="020B0604020202020204" pitchFamily="34" charset="0"/>
              </a:rPr>
              <a:t> in the box with the red circle? </a:t>
            </a: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86539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Arial" panose="020B0604020202020204" pitchFamily="34" charset="0"/>
                <a:cs typeface="Arial" panose="020B0604020202020204" pitchFamily="34" charset="0"/>
              </a:rPr>
              <a:t>In Chapter #7 we will talk about the highlighted items.</a:t>
            </a:r>
            <a:endParaRPr lang="en-US"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2</a:t>
            </a:fld>
            <a:endParaRPr lang="en-US"/>
          </a:p>
        </p:txBody>
      </p:sp>
    </p:spTree>
    <p:extLst>
      <p:ext uri="{BB962C8B-B14F-4D97-AF65-F5344CB8AC3E}">
        <p14:creationId xmlns:p14="http://schemas.microsoft.com/office/powerpoint/2010/main" val="3409657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8"/>
          <p:cNvSpPr>
            <a:spLocks noGrp="1" noChangeArrowheads="1"/>
          </p:cNvSpPr>
          <p:nvPr>
            <p:ph type="ftr" sz="quarter" idx="4"/>
          </p:nvPr>
        </p:nvSpPr>
        <p:spPr>
          <a:noFill/>
        </p:spPr>
        <p:txBody>
          <a:bodyPr/>
          <a:lstStyle>
            <a:lvl1pPr defTabSz="952830">
              <a:defRPr sz="2500" b="1">
                <a:solidFill>
                  <a:schemeClr val="tx1"/>
                </a:solidFill>
                <a:latin typeface="Times New Roman" panose="02020603050405020304" pitchFamily="18" charset="0"/>
              </a:defRPr>
            </a:lvl1pPr>
            <a:lvl2pPr marL="762913" indent="-292179" defTabSz="952830">
              <a:defRPr sz="2500" b="1">
                <a:solidFill>
                  <a:schemeClr val="tx1"/>
                </a:solidFill>
                <a:latin typeface="Times New Roman" panose="02020603050405020304" pitchFamily="18" charset="0"/>
              </a:defRPr>
            </a:lvl2pPr>
            <a:lvl3pPr marL="1173588" indent="-233744" defTabSz="952830">
              <a:defRPr sz="2500" b="1">
                <a:solidFill>
                  <a:schemeClr val="tx1"/>
                </a:solidFill>
                <a:latin typeface="Times New Roman" panose="02020603050405020304" pitchFamily="18" charset="0"/>
              </a:defRPr>
            </a:lvl3pPr>
            <a:lvl4pPr marL="1642697" indent="-233744" defTabSz="952830">
              <a:defRPr sz="2500" b="1">
                <a:solidFill>
                  <a:schemeClr val="tx1"/>
                </a:solidFill>
                <a:latin typeface="Times New Roman" panose="02020603050405020304" pitchFamily="18" charset="0"/>
              </a:defRPr>
            </a:lvl4pPr>
            <a:lvl5pPr marL="2113431" indent="-233744" defTabSz="952830">
              <a:defRPr sz="2500" b="1">
                <a:solidFill>
                  <a:schemeClr val="tx1"/>
                </a:solidFill>
                <a:latin typeface="Times New Roman" panose="02020603050405020304" pitchFamily="18" charset="0"/>
              </a:defRPr>
            </a:lvl5pPr>
            <a:lvl6pPr marL="2580918" indent="-233744" defTabSz="952830" eaLnBrk="0" fontAlgn="base" hangingPunct="0">
              <a:spcBef>
                <a:spcPct val="0"/>
              </a:spcBef>
              <a:spcAft>
                <a:spcPct val="0"/>
              </a:spcAft>
              <a:defRPr sz="2500" b="1">
                <a:solidFill>
                  <a:schemeClr val="tx1"/>
                </a:solidFill>
                <a:latin typeface="Times New Roman" panose="02020603050405020304" pitchFamily="18" charset="0"/>
              </a:defRPr>
            </a:lvl6pPr>
            <a:lvl7pPr marL="3048405" indent="-233744" defTabSz="952830" eaLnBrk="0" fontAlgn="base" hangingPunct="0">
              <a:spcBef>
                <a:spcPct val="0"/>
              </a:spcBef>
              <a:spcAft>
                <a:spcPct val="0"/>
              </a:spcAft>
              <a:defRPr sz="2500" b="1">
                <a:solidFill>
                  <a:schemeClr val="tx1"/>
                </a:solidFill>
                <a:latin typeface="Times New Roman" panose="02020603050405020304" pitchFamily="18" charset="0"/>
              </a:defRPr>
            </a:lvl7pPr>
            <a:lvl8pPr marL="3515892" indent="-233744" defTabSz="952830" eaLnBrk="0" fontAlgn="base" hangingPunct="0">
              <a:spcBef>
                <a:spcPct val="0"/>
              </a:spcBef>
              <a:spcAft>
                <a:spcPct val="0"/>
              </a:spcAft>
              <a:defRPr sz="2500" b="1">
                <a:solidFill>
                  <a:schemeClr val="tx1"/>
                </a:solidFill>
                <a:latin typeface="Times New Roman" panose="02020603050405020304" pitchFamily="18" charset="0"/>
              </a:defRPr>
            </a:lvl8pPr>
            <a:lvl9pPr marL="3983379" indent="-233744" defTabSz="952830" eaLnBrk="0" fontAlgn="base" hangingPunct="0">
              <a:spcBef>
                <a:spcPct val="0"/>
              </a:spcBef>
              <a:spcAft>
                <a:spcPct val="0"/>
              </a:spcAft>
              <a:defRPr sz="2500" b="1">
                <a:solidFill>
                  <a:schemeClr val="tx1"/>
                </a:solidFill>
                <a:latin typeface="Times New Roman" panose="02020603050405020304" pitchFamily="18" charset="0"/>
              </a:defRPr>
            </a:lvl9pPr>
          </a:lstStyle>
          <a:p>
            <a:r>
              <a:rPr lang="en-US" altLang="en-US" sz="1000" b="0"/>
              <a:t>Chapter 18 – Object-Oriented Design and Modeling Using the UML</a:t>
            </a:r>
          </a:p>
        </p:txBody>
      </p:sp>
      <p:sp>
        <p:nvSpPr>
          <p:cNvPr id="87043" name="Rectangle 9"/>
          <p:cNvSpPr>
            <a:spLocks noGrp="1" noChangeArrowheads="1"/>
          </p:cNvSpPr>
          <p:nvPr>
            <p:ph type="sldNum" sz="quarter" idx="5"/>
          </p:nvPr>
        </p:nvSpPr>
        <p:spPr>
          <a:noFill/>
        </p:spPr>
        <p:txBody>
          <a:bodyPr/>
          <a:lstStyle>
            <a:lvl1pPr defTabSz="952830">
              <a:defRPr sz="2500" b="1">
                <a:solidFill>
                  <a:schemeClr val="tx1"/>
                </a:solidFill>
                <a:latin typeface="Times New Roman" panose="02020603050405020304" pitchFamily="18" charset="0"/>
              </a:defRPr>
            </a:lvl1pPr>
            <a:lvl2pPr marL="762913" indent="-292179" defTabSz="952830">
              <a:defRPr sz="2500" b="1">
                <a:solidFill>
                  <a:schemeClr val="tx1"/>
                </a:solidFill>
                <a:latin typeface="Times New Roman" panose="02020603050405020304" pitchFamily="18" charset="0"/>
              </a:defRPr>
            </a:lvl2pPr>
            <a:lvl3pPr marL="1173588" indent="-233744" defTabSz="952830">
              <a:defRPr sz="2500" b="1">
                <a:solidFill>
                  <a:schemeClr val="tx1"/>
                </a:solidFill>
                <a:latin typeface="Times New Roman" panose="02020603050405020304" pitchFamily="18" charset="0"/>
              </a:defRPr>
            </a:lvl3pPr>
            <a:lvl4pPr marL="1642697" indent="-233744" defTabSz="952830">
              <a:defRPr sz="2500" b="1">
                <a:solidFill>
                  <a:schemeClr val="tx1"/>
                </a:solidFill>
                <a:latin typeface="Times New Roman" panose="02020603050405020304" pitchFamily="18" charset="0"/>
              </a:defRPr>
            </a:lvl4pPr>
            <a:lvl5pPr marL="2113431" indent="-233744" defTabSz="952830">
              <a:defRPr sz="2500" b="1">
                <a:solidFill>
                  <a:schemeClr val="tx1"/>
                </a:solidFill>
                <a:latin typeface="Times New Roman" panose="02020603050405020304" pitchFamily="18" charset="0"/>
              </a:defRPr>
            </a:lvl5pPr>
            <a:lvl6pPr marL="2580918" indent="-233744" defTabSz="952830" eaLnBrk="0" fontAlgn="base" hangingPunct="0">
              <a:spcBef>
                <a:spcPct val="0"/>
              </a:spcBef>
              <a:spcAft>
                <a:spcPct val="0"/>
              </a:spcAft>
              <a:defRPr sz="2500" b="1">
                <a:solidFill>
                  <a:schemeClr val="tx1"/>
                </a:solidFill>
                <a:latin typeface="Times New Roman" panose="02020603050405020304" pitchFamily="18" charset="0"/>
              </a:defRPr>
            </a:lvl6pPr>
            <a:lvl7pPr marL="3048405" indent="-233744" defTabSz="952830" eaLnBrk="0" fontAlgn="base" hangingPunct="0">
              <a:spcBef>
                <a:spcPct val="0"/>
              </a:spcBef>
              <a:spcAft>
                <a:spcPct val="0"/>
              </a:spcAft>
              <a:defRPr sz="2500" b="1">
                <a:solidFill>
                  <a:schemeClr val="tx1"/>
                </a:solidFill>
                <a:latin typeface="Times New Roman" panose="02020603050405020304" pitchFamily="18" charset="0"/>
              </a:defRPr>
            </a:lvl7pPr>
            <a:lvl8pPr marL="3515892" indent="-233744" defTabSz="952830" eaLnBrk="0" fontAlgn="base" hangingPunct="0">
              <a:spcBef>
                <a:spcPct val="0"/>
              </a:spcBef>
              <a:spcAft>
                <a:spcPct val="0"/>
              </a:spcAft>
              <a:defRPr sz="2500" b="1">
                <a:solidFill>
                  <a:schemeClr val="tx1"/>
                </a:solidFill>
                <a:latin typeface="Times New Roman" panose="02020603050405020304" pitchFamily="18" charset="0"/>
              </a:defRPr>
            </a:lvl8pPr>
            <a:lvl9pPr marL="3983379" indent="-233744" defTabSz="952830" eaLnBrk="0" fontAlgn="base" hangingPunct="0">
              <a:spcBef>
                <a:spcPct val="0"/>
              </a:spcBef>
              <a:spcAft>
                <a:spcPct val="0"/>
              </a:spcAft>
              <a:defRPr sz="2500" b="1">
                <a:solidFill>
                  <a:schemeClr val="tx1"/>
                </a:solidFill>
                <a:latin typeface="Times New Roman" panose="02020603050405020304" pitchFamily="18" charset="0"/>
              </a:defRPr>
            </a:lvl9pPr>
          </a:lstStyle>
          <a:p>
            <a:fld id="{293234E6-5880-49D0-8DB3-A2F064D5030C}" type="slidenum">
              <a:rPr lang="en-US" altLang="en-US" sz="1000"/>
              <a:pPr/>
              <a:t>20</a:t>
            </a:fld>
            <a:endParaRPr lang="en-US" altLang="en-US" sz="1000"/>
          </a:p>
        </p:txBody>
      </p:sp>
      <p:sp>
        <p:nvSpPr>
          <p:cNvPr id="87044" name="Rectangle 2"/>
          <p:cNvSpPr>
            <a:spLocks noGrp="1" noRot="1" noChangeAspect="1" noChangeArrowheads="1" noTextEdit="1"/>
          </p:cNvSpPr>
          <p:nvPr>
            <p:ph type="sldImg"/>
          </p:nvPr>
        </p:nvSpPr>
        <p:spPr>
          <a:xfrm>
            <a:off x="1260475" y="715963"/>
            <a:ext cx="4762500" cy="3571875"/>
          </a:xfrm>
          <a:solidFill>
            <a:srgbClr val="FFFFFF"/>
          </a:solidFill>
          <a:ln/>
        </p:spPr>
      </p:sp>
      <p:sp>
        <p:nvSpPr>
          <p:cNvPr id="87045" name="Rectangle 3"/>
          <p:cNvSpPr>
            <a:spLocks noGrp="1" noChangeArrowheads="1"/>
          </p:cNvSpPr>
          <p:nvPr>
            <p:ph type="body" idx="1"/>
          </p:nvPr>
        </p:nvSpPr>
        <p:spPr>
          <a:xfrm>
            <a:off x="971457" y="4528490"/>
            <a:ext cx="5335663" cy="4287681"/>
          </a:xfrm>
          <a:solidFill>
            <a:srgbClr val="FFFFFF"/>
          </a:solidFill>
          <a:ln>
            <a:solidFill>
              <a:srgbClr val="000000"/>
            </a:solidFill>
            <a:miter lim="800000"/>
            <a:headEnd/>
            <a:tailEnd/>
          </a:ln>
        </p:spPr>
        <p:txBody>
          <a:bodyPr lIns="95308" tIns="47655" rIns="95308" bIns="47655"/>
          <a:lstStyle/>
          <a:p>
            <a:r>
              <a:rPr lang="en-US" altLang="en-US" sz="1400" b="1" dirty="0">
                <a:latin typeface="Arial" panose="020B0604020202020204" pitchFamily="34" charset="0"/>
              </a:rPr>
              <a:t>What did we accomplish with the additions made by adding the content below the red dots? </a:t>
            </a:r>
          </a:p>
        </p:txBody>
      </p:sp>
    </p:spTree>
    <p:extLst>
      <p:ext uri="{BB962C8B-B14F-4D97-AF65-F5344CB8AC3E}">
        <p14:creationId xmlns:p14="http://schemas.microsoft.com/office/powerpoint/2010/main" val="1252927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8"/>
          <p:cNvSpPr>
            <a:spLocks noGrp="1" noChangeArrowheads="1"/>
          </p:cNvSpPr>
          <p:nvPr>
            <p:ph type="ftr" sz="quarter" idx="4"/>
          </p:nvPr>
        </p:nvSpPr>
        <p:spPr>
          <a:noFill/>
        </p:spPr>
        <p:txBody>
          <a:bodyPr/>
          <a:lstStyle>
            <a:lvl1pPr defTabSz="952830">
              <a:defRPr sz="2500" b="1">
                <a:solidFill>
                  <a:schemeClr val="tx1"/>
                </a:solidFill>
                <a:latin typeface="Times New Roman" panose="02020603050405020304" pitchFamily="18" charset="0"/>
              </a:defRPr>
            </a:lvl1pPr>
            <a:lvl2pPr marL="762913" indent="-292179" defTabSz="952830">
              <a:defRPr sz="2500" b="1">
                <a:solidFill>
                  <a:schemeClr val="tx1"/>
                </a:solidFill>
                <a:latin typeface="Times New Roman" panose="02020603050405020304" pitchFamily="18" charset="0"/>
              </a:defRPr>
            </a:lvl2pPr>
            <a:lvl3pPr marL="1173588" indent="-233744" defTabSz="952830">
              <a:defRPr sz="2500" b="1">
                <a:solidFill>
                  <a:schemeClr val="tx1"/>
                </a:solidFill>
                <a:latin typeface="Times New Roman" panose="02020603050405020304" pitchFamily="18" charset="0"/>
              </a:defRPr>
            </a:lvl3pPr>
            <a:lvl4pPr marL="1642697" indent="-233744" defTabSz="952830">
              <a:defRPr sz="2500" b="1">
                <a:solidFill>
                  <a:schemeClr val="tx1"/>
                </a:solidFill>
                <a:latin typeface="Times New Roman" panose="02020603050405020304" pitchFamily="18" charset="0"/>
              </a:defRPr>
            </a:lvl4pPr>
            <a:lvl5pPr marL="2113431" indent="-233744" defTabSz="952830">
              <a:defRPr sz="2500" b="1">
                <a:solidFill>
                  <a:schemeClr val="tx1"/>
                </a:solidFill>
                <a:latin typeface="Times New Roman" panose="02020603050405020304" pitchFamily="18" charset="0"/>
              </a:defRPr>
            </a:lvl5pPr>
            <a:lvl6pPr marL="2580918" indent="-233744" defTabSz="952830" eaLnBrk="0" fontAlgn="base" hangingPunct="0">
              <a:spcBef>
                <a:spcPct val="0"/>
              </a:spcBef>
              <a:spcAft>
                <a:spcPct val="0"/>
              </a:spcAft>
              <a:defRPr sz="2500" b="1">
                <a:solidFill>
                  <a:schemeClr val="tx1"/>
                </a:solidFill>
                <a:latin typeface="Times New Roman" panose="02020603050405020304" pitchFamily="18" charset="0"/>
              </a:defRPr>
            </a:lvl6pPr>
            <a:lvl7pPr marL="3048405" indent="-233744" defTabSz="952830" eaLnBrk="0" fontAlgn="base" hangingPunct="0">
              <a:spcBef>
                <a:spcPct val="0"/>
              </a:spcBef>
              <a:spcAft>
                <a:spcPct val="0"/>
              </a:spcAft>
              <a:defRPr sz="2500" b="1">
                <a:solidFill>
                  <a:schemeClr val="tx1"/>
                </a:solidFill>
                <a:latin typeface="Times New Roman" panose="02020603050405020304" pitchFamily="18" charset="0"/>
              </a:defRPr>
            </a:lvl7pPr>
            <a:lvl8pPr marL="3515892" indent="-233744" defTabSz="952830" eaLnBrk="0" fontAlgn="base" hangingPunct="0">
              <a:spcBef>
                <a:spcPct val="0"/>
              </a:spcBef>
              <a:spcAft>
                <a:spcPct val="0"/>
              </a:spcAft>
              <a:defRPr sz="2500" b="1">
                <a:solidFill>
                  <a:schemeClr val="tx1"/>
                </a:solidFill>
                <a:latin typeface="Times New Roman" panose="02020603050405020304" pitchFamily="18" charset="0"/>
              </a:defRPr>
            </a:lvl8pPr>
            <a:lvl9pPr marL="3983379" indent="-233744" defTabSz="952830" eaLnBrk="0" fontAlgn="base" hangingPunct="0">
              <a:spcBef>
                <a:spcPct val="0"/>
              </a:spcBef>
              <a:spcAft>
                <a:spcPct val="0"/>
              </a:spcAft>
              <a:defRPr sz="2500" b="1">
                <a:solidFill>
                  <a:schemeClr val="tx1"/>
                </a:solidFill>
                <a:latin typeface="Times New Roman" panose="02020603050405020304" pitchFamily="18" charset="0"/>
              </a:defRPr>
            </a:lvl9pPr>
          </a:lstStyle>
          <a:p>
            <a:r>
              <a:rPr lang="en-US" altLang="en-US" sz="1000" b="0"/>
              <a:t>Chapter 18 – Object-Oriented Design and Modeling Using the UML</a:t>
            </a:r>
          </a:p>
        </p:txBody>
      </p:sp>
      <p:sp>
        <p:nvSpPr>
          <p:cNvPr id="89091" name="Rectangle 9"/>
          <p:cNvSpPr>
            <a:spLocks noGrp="1" noChangeArrowheads="1"/>
          </p:cNvSpPr>
          <p:nvPr>
            <p:ph type="sldNum" sz="quarter" idx="5"/>
          </p:nvPr>
        </p:nvSpPr>
        <p:spPr>
          <a:noFill/>
        </p:spPr>
        <p:txBody>
          <a:bodyPr/>
          <a:lstStyle>
            <a:lvl1pPr defTabSz="952830">
              <a:defRPr sz="2500" b="1">
                <a:solidFill>
                  <a:schemeClr val="tx1"/>
                </a:solidFill>
                <a:latin typeface="Times New Roman" panose="02020603050405020304" pitchFamily="18" charset="0"/>
              </a:defRPr>
            </a:lvl1pPr>
            <a:lvl2pPr marL="762913" indent="-292179" defTabSz="952830">
              <a:defRPr sz="2500" b="1">
                <a:solidFill>
                  <a:schemeClr val="tx1"/>
                </a:solidFill>
                <a:latin typeface="Times New Roman" panose="02020603050405020304" pitchFamily="18" charset="0"/>
              </a:defRPr>
            </a:lvl2pPr>
            <a:lvl3pPr marL="1173588" indent="-233744" defTabSz="952830">
              <a:defRPr sz="2500" b="1">
                <a:solidFill>
                  <a:schemeClr val="tx1"/>
                </a:solidFill>
                <a:latin typeface="Times New Roman" panose="02020603050405020304" pitchFamily="18" charset="0"/>
              </a:defRPr>
            </a:lvl3pPr>
            <a:lvl4pPr marL="1642697" indent="-233744" defTabSz="952830">
              <a:defRPr sz="2500" b="1">
                <a:solidFill>
                  <a:schemeClr val="tx1"/>
                </a:solidFill>
                <a:latin typeface="Times New Roman" panose="02020603050405020304" pitchFamily="18" charset="0"/>
              </a:defRPr>
            </a:lvl4pPr>
            <a:lvl5pPr marL="2113431" indent="-233744" defTabSz="952830">
              <a:defRPr sz="2500" b="1">
                <a:solidFill>
                  <a:schemeClr val="tx1"/>
                </a:solidFill>
                <a:latin typeface="Times New Roman" panose="02020603050405020304" pitchFamily="18" charset="0"/>
              </a:defRPr>
            </a:lvl5pPr>
            <a:lvl6pPr marL="2580918" indent="-233744" defTabSz="952830" eaLnBrk="0" fontAlgn="base" hangingPunct="0">
              <a:spcBef>
                <a:spcPct val="0"/>
              </a:spcBef>
              <a:spcAft>
                <a:spcPct val="0"/>
              </a:spcAft>
              <a:defRPr sz="2500" b="1">
                <a:solidFill>
                  <a:schemeClr val="tx1"/>
                </a:solidFill>
                <a:latin typeface="Times New Roman" panose="02020603050405020304" pitchFamily="18" charset="0"/>
              </a:defRPr>
            </a:lvl6pPr>
            <a:lvl7pPr marL="3048405" indent="-233744" defTabSz="952830" eaLnBrk="0" fontAlgn="base" hangingPunct="0">
              <a:spcBef>
                <a:spcPct val="0"/>
              </a:spcBef>
              <a:spcAft>
                <a:spcPct val="0"/>
              </a:spcAft>
              <a:defRPr sz="2500" b="1">
                <a:solidFill>
                  <a:schemeClr val="tx1"/>
                </a:solidFill>
                <a:latin typeface="Times New Roman" panose="02020603050405020304" pitchFamily="18" charset="0"/>
              </a:defRPr>
            </a:lvl7pPr>
            <a:lvl8pPr marL="3515892" indent="-233744" defTabSz="952830" eaLnBrk="0" fontAlgn="base" hangingPunct="0">
              <a:spcBef>
                <a:spcPct val="0"/>
              </a:spcBef>
              <a:spcAft>
                <a:spcPct val="0"/>
              </a:spcAft>
              <a:defRPr sz="2500" b="1">
                <a:solidFill>
                  <a:schemeClr val="tx1"/>
                </a:solidFill>
                <a:latin typeface="Times New Roman" panose="02020603050405020304" pitchFamily="18" charset="0"/>
              </a:defRPr>
            </a:lvl8pPr>
            <a:lvl9pPr marL="3983379" indent="-233744" defTabSz="952830" eaLnBrk="0" fontAlgn="base" hangingPunct="0">
              <a:spcBef>
                <a:spcPct val="0"/>
              </a:spcBef>
              <a:spcAft>
                <a:spcPct val="0"/>
              </a:spcAft>
              <a:defRPr sz="2500" b="1">
                <a:solidFill>
                  <a:schemeClr val="tx1"/>
                </a:solidFill>
                <a:latin typeface="Times New Roman" panose="02020603050405020304" pitchFamily="18" charset="0"/>
              </a:defRPr>
            </a:lvl9pPr>
          </a:lstStyle>
          <a:p>
            <a:fld id="{C19CCF3D-3212-4FED-937F-EE69D4CB57C0}" type="slidenum">
              <a:rPr lang="en-US" altLang="en-US" sz="1000"/>
              <a:pPr/>
              <a:t>21</a:t>
            </a:fld>
            <a:endParaRPr lang="en-US" altLang="en-US" sz="1000"/>
          </a:p>
        </p:txBody>
      </p:sp>
      <p:sp>
        <p:nvSpPr>
          <p:cNvPr id="89092" name="Rectangle 2"/>
          <p:cNvSpPr>
            <a:spLocks noGrp="1" noRot="1" noChangeAspect="1" noChangeArrowheads="1" noTextEdit="1"/>
          </p:cNvSpPr>
          <p:nvPr>
            <p:ph type="sldImg"/>
          </p:nvPr>
        </p:nvSpPr>
        <p:spPr>
          <a:xfrm>
            <a:off x="1260475" y="715963"/>
            <a:ext cx="4762500" cy="3571875"/>
          </a:xfrm>
          <a:solidFill>
            <a:srgbClr val="FFFFFF"/>
          </a:solidFill>
          <a:ln/>
        </p:spPr>
      </p:sp>
      <p:sp>
        <p:nvSpPr>
          <p:cNvPr id="89093" name="Rectangle 3"/>
          <p:cNvSpPr>
            <a:spLocks noGrp="1" noChangeArrowheads="1"/>
          </p:cNvSpPr>
          <p:nvPr>
            <p:ph type="body" idx="1"/>
          </p:nvPr>
        </p:nvSpPr>
        <p:spPr>
          <a:xfrm>
            <a:off x="1009009" y="4531722"/>
            <a:ext cx="5334031" cy="4287681"/>
          </a:xfrm>
          <a:solidFill>
            <a:srgbClr val="FFFFFF"/>
          </a:solidFill>
          <a:ln>
            <a:solidFill>
              <a:srgbClr val="000000"/>
            </a:solidFill>
            <a:miter lim="800000"/>
            <a:headEnd/>
            <a:tailEnd/>
          </a:ln>
        </p:spPr>
        <p:txBody>
          <a:bodyPr lIns="95308" tIns="47655" rIns="95308" bIns="47655"/>
          <a:lstStyle/>
          <a:p>
            <a:r>
              <a:rPr lang="en-US" altLang="en-US" sz="1400" b="1" dirty="0">
                <a:latin typeface="Arial" panose="020B0604020202020204" pitchFamily="34" charset="0"/>
              </a:rPr>
              <a:t>Can these transformed design use cases ever impact our analysis use cases?</a:t>
            </a:r>
            <a:r>
              <a:rPr lang="en-US" altLang="en-US" sz="1400" dirty="0">
                <a:latin typeface="Arial" panose="020B0604020202020204" pitchFamily="34" charset="0"/>
              </a:rPr>
              <a:t> </a:t>
            </a:r>
            <a:endParaRPr lang="en-US" altLang="en-US" sz="1400" dirty="0" smtClean="0">
              <a:latin typeface="Arial" panose="020B0604020202020204" pitchFamily="34" charset="0"/>
            </a:endParaRPr>
          </a:p>
          <a:p>
            <a:endParaRPr lang="en-US" altLang="en-US" sz="1400" dirty="0">
              <a:latin typeface="Arial" panose="020B0604020202020204" pitchFamily="34" charset="0"/>
            </a:endParaRPr>
          </a:p>
          <a:p>
            <a:pPr defTabSz="934974">
              <a:defRPr/>
            </a:pPr>
            <a:r>
              <a:rPr lang="en-US" altLang="en-US" sz="1400" b="1" dirty="0">
                <a:latin typeface="Arial" panose="020B0604020202020204" pitchFamily="34" charset="0"/>
              </a:rPr>
              <a:t>If new use cases, use case dependencies or new actors have been discovered how do you handle them? </a:t>
            </a: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377181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How do you balance the functional and structural models</a:t>
            </a:r>
            <a:r>
              <a:rPr lang="en-US" sz="1400" b="1" dirty="0" smtClean="0"/>
              <a:t>?</a:t>
            </a:r>
            <a:r>
              <a:rPr lang="en-US" sz="1400" dirty="0" smtClean="0"/>
              <a:t>.  </a:t>
            </a:r>
            <a:endParaRPr lang="en-US" sz="1400" dirty="0"/>
          </a:p>
          <a:p>
            <a:endParaRPr lang="en-US" sz="1400" dirty="0"/>
          </a:p>
          <a:p>
            <a:r>
              <a:rPr lang="en-US" sz="1400" b="1" dirty="0"/>
              <a:t>What are some techniques you can use to Balancing Structural &amp; Behavioral Models? </a:t>
            </a:r>
            <a:endParaRPr lang="en-US" sz="1400" dirty="0"/>
          </a:p>
        </p:txBody>
      </p:sp>
      <p:sp>
        <p:nvSpPr>
          <p:cNvPr id="4" name="Slide Number Placeholder 3"/>
          <p:cNvSpPr>
            <a:spLocks noGrp="1"/>
          </p:cNvSpPr>
          <p:nvPr>
            <p:ph type="sldNum" sz="quarter" idx="10"/>
          </p:nvPr>
        </p:nvSpPr>
        <p:spPr/>
        <p:txBody>
          <a:bodyPr/>
          <a:lstStyle/>
          <a:p>
            <a:fld id="{7E1E75A0-F118-466A-92F2-72B94F9F4940}" type="slidenum">
              <a:rPr lang="en-US" smtClean="0"/>
              <a:t>22</a:t>
            </a:fld>
            <a:endParaRPr lang="en-US"/>
          </a:p>
        </p:txBody>
      </p:sp>
    </p:spTree>
    <p:extLst>
      <p:ext uri="{BB962C8B-B14F-4D97-AF65-F5344CB8AC3E}">
        <p14:creationId xmlns:p14="http://schemas.microsoft.com/office/powerpoint/2010/main" val="1185380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anose="020B0604020202020204" pitchFamily="34" charset="0"/>
                <a:cs typeface="Arial" panose="020B0604020202020204" pitchFamily="34" charset="0"/>
              </a:rPr>
              <a:t>What does factoring mean? </a:t>
            </a:r>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How is it related to abstraction and refinement?</a:t>
            </a:r>
            <a:r>
              <a:rPr lang="en-US" dirty="0">
                <a:latin typeface="Arial" panose="020B0604020202020204" pitchFamily="34" charset="0"/>
                <a:cs typeface="Arial" panose="020B0604020202020204" pitchFamily="34" charset="0"/>
              </a:rPr>
              <a:t> </a:t>
            </a:r>
            <a:endParaRPr lang="en-US" b="1" u="sn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23</a:t>
            </a:fld>
            <a:endParaRPr lang="en-US"/>
          </a:p>
        </p:txBody>
      </p:sp>
    </p:spTree>
    <p:extLst>
      <p:ext uri="{BB962C8B-B14F-4D97-AF65-F5344CB8AC3E}">
        <p14:creationId xmlns:p14="http://schemas.microsoft.com/office/powerpoint/2010/main" val="2406033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anose="020B0604020202020204" pitchFamily="34" charset="0"/>
                <a:cs typeface="Arial" panose="020B0604020202020204" pitchFamily="34" charset="0"/>
              </a:rPr>
              <a:t>What is a partition</a:t>
            </a:r>
            <a:r>
              <a:rPr lang="en-US" b="1"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What are some examples of partitions? </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How do we determine which objects system collaborate? </a:t>
            </a:r>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How does a partition relate to collaboration? </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24</a:t>
            </a:fld>
            <a:endParaRPr lang="en-US"/>
          </a:p>
        </p:txBody>
      </p:sp>
    </p:spTree>
    <p:extLst>
      <p:ext uri="{BB962C8B-B14F-4D97-AF65-F5344CB8AC3E}">
        <p14:creationId xmlns:p14="http://schemas.microsoft.com/office/powerpoint/2010/main" val="2318624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What is a layer?  </a:t>
            </a:r>
            <a:endParaRPr lang="en-US" sz="1400" b="1" dirty="0" smtClean="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Why do we need several different layers? </a:t>
            </a:r>
            <a:endParaRPr lang="en-US" sz="1400" b="1" dirty="0" smtClean="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How many different layers or elements of a software architecture are  there &amp; what are their names? </a:t>
            </a:r>
            <a:endParaRPr lang="en-US" sz="1400" u="sng" dirty="0">
              <a:latin typeface="Arial" panose="020B0604020202020204" pitchFamily="34" charset="0"/>
              <a:cs typeface="Arial" panose="020B0604020202020204" pitchFamily="34" charset="0"/>
            </a:endParaRPr>
          </a:p>
          <a:p>
            <a:r>
              <a:rPr lang="en-US" sz="1400" dirty="0"/>
              <a:t> </a:t>
            </a:r>
          </a:p>
        </p:txBody>
      </p:sp>
      <p:sp>
        <p:nvSpPr>
          <p:cNvPr id="4" name="Slide Number Placeholder 3"/>
          <p:cNvSpPr>
            <a:spLocks noGrp="1"/>
          </p:cNvSpPr>
          <p:nvPr>
            <p:ph type="sldNum" sz="quarter" idx="10"/>
          </p:nvPr>
        </p:nvSpPr>
        <p:spPr/>
        <p:txBody>
          <a:bodyPr/>
          <a:lstStyle/>
          <a:p>
            <a:fld id="{7E1E75A0-F118-466A-92F2-72B94F9F4940}" type="slidenum">
              <a:rPr lang="en-US" smtClean="0"/>
              <a:t>25</a:t>
            </a:fld>
            <a:endParaRPr lang="en-US"/>
          </a:p>
        </p:txBody>
      </p:sp>
    </p:spTree>
    <p:extLst>
      <p:ext uri="{BB962C8B-B14F-4D97-AF65-F5344CB8AC3E}">
        <p14:creationId xmlns:p14="http://schemas.microsoft.com/office/powerpoint/2010/main" val="1201867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What issue does the data management layer address? </a:t>
            </a:r>
            <a:endParaRPr lang="en-US" sz="1400" b="1" dirty="0" smtClean="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types of classes can appear in the data management layer? </a:t>
            </a:r>
            <a:endParaRPr lang="en-US" sz="1400" b="1" dirty="0" smtClean="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issue does the user interface layer address? </a:t>
            </a:r>
            <a:endParaRPr lang="en-US" sz="1400"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26</a:t>
            </a:fld>
            <a:endParaRPr lang="en-US"/>
          </a:p>
        </p:txBody>
      </p:sp>
    </p:spTree>
    <p:extLst>
      <p:ext uri="{BB962C8B-B14F-4D97-AF65-F5344CB8AC3E}">
        <p14:creationId xmlns:p14="http://schemas.microsoft.com/office/powerpoint/2010/main" val="2365489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Arial" panose="020B0604020202020204" pitchFamily="34" charset="0"/>
                <a:cs typeface="Arial" panose="020B0604020202020204" pitchFamily="34" charset="0"/>
              </a:rPr>
              <a:t>What types of classes can appear in the user interface layer? </a:t>
            </a:r>
            <a:endParaRPr lang="en-US" sz="1400" b="1" dirty="0" smtClean="0">
              <a:latin typeface="Arial" panose="020B0604020202020204" pitchFamily="34" charset="0"/>
              <a:cs typeface="Arial" panose="020B0604020202020204" pitchFamily="34" charset="0"/>
            </a:endParaRPr>
          </a:p>
          <a:p>
            <a:endParaRPr lang="en-US" sz="1400" b="1" dirty="0" smtClean="0">
              <a:latin typeface="Arial" panose="020B0604020202020204" pitchFamily="34" charset="0"/>
              <a:cs typeface="Arial" panose="020B0604020202020204" pitchFamily="34" charset="0"/>
            </a:endParaRPr>
          </a:p>
          <a:p>
            <a:pPr defTabSz="934974">
              <a:defRPr/>
            </a:pPr>
            <a:r>
              <a:rPr lang="en-US" sz="1400" b="1" dirty="0" smtClean="0">
                <a:latin typeface="Arial" panose="020B0604020202020204" pitchFamily="34" charset="0"/>
                <a:cs typeface="Arial" panose="020B0604020202020204" pitchFamily="34" charset="0"/>
              </a:rPr>
              <a:t>What issue does the physical architecture layer address? </a:t>
            </a:r>
            <a:endParaRPr lang="en-US" sz="1400" dirty="0" smtClean="0">
              <a:latin typeface="Arial" panose="020B0604020202020204" pitchFamily="34" charset="0"/>
              <a:cs typeface="Arial" panose="020B0604020202020204" pitchFamily="34" charset="0"/>
            </a:endParaRPr>
          </a:p>
          <a:p>
            <a:endParaRPr lang="en-US" sz="1400" b="1" dirty="0" smtClean="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What types of classes can appear in the physical architecture layer? </a:t>
            </a:r>
          </a:p>
          <a:p>
            <a:endParaRPr lang="en-US"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27</a:t>
            </a:fld>
            <a:endParaRPr lang="en-US"/>
          </a:p>
        </p:txBody>
      </p:sp>
    </p:spTree>
    <p:extLst>
      <p:ext uri="{BB962C8B-B14F-4D97-AF65-F5344CB8AC3E}">
        <p14:creationId xmlns:p14="http://schemas.microsoft.com/office/powerpoint/2010/main" val="3788184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anose="020B0604020202020204" pitchFamily="34" charset="0"/>
                <a:cs typeface="Arial" panose="020B0604020202020204" pitchFamily="34" charset="0"/>
              </a:rPr>
              <a:t>What is a package? </a:t>
            </a:r>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algn="l"/>
            <a:r>
              <a:rPr lang="en-US" b="1" dirty="0">
                <a:latin typeface="Arial" panose="020B0604020202020204" pitchFamily="34" charset="0"/>
                <a:cs typeface="Arial" panose="020B0604020202020204" pitchFamily="34" charset="0"/>
              </a:rPr>
              <a:t>How are packages related to partitions and layers? </a:t>
            </a:r>
            <a:endParaRPr lang="en-US" b="1" dirty="0" smtClean="0">
              <a:latin typeface="Arial" panose="020B0604020202020204" pitchFamily="34" charset="0"/>
              <a:cs typeface="Arial" panose="020B0604020202020204" pitchFamily="34" charset="0"/>
            </a:endParaRPr>
          </a:p>
          <a:p>
            <a:pPr algn="l"/>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What is a dependency relationship?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28</a:t>
            </a:fld>
            <a:endParaRPr lang="en-US"/>
          </a:p>
        </p:txBody>
      </p:sp>
    </p:spTree>
    <p:extLst>
      <p:ext uri="{BB962C8B-B14F-4D97-AF65-F5344CB8AC3E}">
        <p14:creationId xmlns:p14="http://schemas.microsoft.com/office/powerpoint/2010/main" val="3098042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sz="1400" b="1" dirty="0">
                <a:latin typeface="Arial" panose="020B0604020202020204" pitchFamily="34" charset="0"/>
                <a:cs typeface="Arial" panose="020B0604020202020204" pitchFamily="34" charset="0"/>
              </a:rPr>
              <a:t>This is a package diagram. What are packages again? </a:t>
            </a:r>
            <a:endParaRPr lang="en-US" sz="1400" b="1" dirty="0" smtClean="0">
              <a:latin typeface="Arial" panose="020B0604020202020204" pitchFamily="34" charset="0"/>
              <a:cs typeface="Arial" panose="020B0604020202020204" pitchFamily="34" charset="0"/>
            </a:endParaRPr>
          </a:p>
          <a:p>
            <a:pPr defTabSz="934974">
              <a:defRPr/>
            </a:pPr>
            <a:endParaRPr lang="en-US" sz="1400" b="1" dirty="0" smtClean="0">
              <a:latin typeface="Arial" panose="020B0604020202020204" pitchFamily="34" charset="0"/>
              <a:cs typeface="Arial" panose="020B0604020202020204" pitchFamily="34" charset="0"/>
            </a:endParaRPr>
          </a:p>
          <a:p>
            <a:pPr defTabSz="934974">
              <a:defRPr/>
            </a:pPr>
            <a:r>
              <a:rPr lang="en-US" sz="1400" b="1" dirty="0" smtClean="0">
                <a:latin typeface="Arial" panose="020B0604020202020204" pitchFamily="34" charset="0"/>
                <a:cs typeface="Arial" panose="020B0604020202020204" pitchFamily="34" charset="0"/>
              </a:rPr>
              <a:t>What </a:t>
            </a:r>
            <a:r>
              <a:rPr lang="en-US" sz="1400" b="1" dirty="0">
                <a:latin typeface="Arial" panose="020B0604020202020204" pitchFamily="34" charset="0"/>
                <a:cs typeface="Arial" panose="020B0604020202020204" pitchFamily="34" charset="0"/>
              </a:rPr>
              <a:t>value do package diagrams have for stakeholders? </a:t>
            </a:r>
            <a:endParaRPr lang="en-US" sz="1400" b="1" dirty="0" smtClean="0">
              <a:latin typeface="Arial" panose="020B0604020202020204" pitchFamily="34" charset="0"/>
              <a:cs typeface="Arial" panose="020B0604020202020204" pitchFamily="34" charset="0"/>
            </a:endParaRPr>
          </a:p>
          <a:p>
            <a:pPr defTabSz="934974">
              <a:defRPr/>
            </a:pPr>
            <a:endParaRPr lang="en-US" sz="1400" dirty="0">
              <a:latin typeface="Arial" panose="020B0604020202020204" pitchFamily="34" charset="0"/>
              <a:cs typeface="Arial" panose="020B0604020202020204" pitchFamily="34" charset="0"/>
            </a:endParaRPr>
          </a:p>
          <a:p>
            <a:pPr defTabSz="934974">
              <a:defRPr/>
            </a:pPr>
            <a:r>
              <a:rPr lang="en-US" sz="1400" b="1" dirty="0">
                <a:latin typeface="Arial" panose="020B0604020202020204" pitchFamily="34" charset="0"/>
                <a:cs typeface="Arial" panose="020B0604020202020204" pitchFamily="34" charset="0"/>
              </a:rPr>
              <a:t>What are package diagrams used for? </a:t>
            </a:r>
            <a:endParaRPr lang="en-US" sz="1400" b="1" dirty="0" smtClean="0">
              <a:latin typeface="Arial" panose="020B0604020202020204" pitchFamily="34" charset="0"/>
              <a:cs typeface="Arial" panose="020B0604020202020204" pitchFamily="34" charset="0"/>
            </a:endParaRPr>
          </a:p>
          <a:p>
            <a:pPr defTabSz="934974">
              <a:defRPr/>
            </a:pP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do the arrows tell us? </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eaLnBrk="1" hangingPunct="1"/>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29</a:t>
            </a:fld>
            <a:endParaRPr lang="en-US"/>
          </a:p>
        </p:txBody>
      </p:sp>
    </p:spTree>
    <p:extLst>
      <p:ext uri="{BB962C8B-B14F-4D97-AF65-F5344CB8AC3E}">
        <p14:creationId xmlns:p14="http://schemas.microsoft.com/office/powerpoint/2010/main" val="273124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What actually goes on during the Design Phase</a:t>
            </a:r>
            <a:r>
              <a:rPr lang="en-US" sz="1400" dirty="0" smtClean="0"/>
              <a:t>?.</a:t>
            </a:r>
            <a:endParaRPr lang="en-US" sz="1400" dirty="0"/>
          </a:p>
          <a:p>
            <a:endParaRPr lang="en-US" sz="1400" dirty="0"/>
          </a:p>
          <a:p>
            <a:r>
              <a:rPr lang="en-US" sz="1400" b="1" dirty="0"/>
              <a:t>What is the goal of the design phase? </a:t>
            </a:r>
            <a:endParaRPr lang="en-US" sz="1400" b="1" dirty="0" smtClean="0"/>
          </a:p>
          <a:p>
            <a:endParaRPr lang="en-US" sz="1400" dirty="0"/>
          </a:p>
          <a:p>
            <a:r>
              <a:rPr lang="en-US" sz="1400" b="1" dirty="0"/>
              <a:t>Why do we need such a detailed blueprint? </a:t>
            </a:r>
            <a:endParaRPr lang="en-US" sz="1400" dirty="0"/>
          </a:p>
        </p:txBody>
      </p:sp>
      <p:sp>
        <p:nvSpPr>
          <p:cNvPr id="4" name="Slide Number Placeholder 3"/>
          <p:cNvSpPr>
            <a:spLocks noGrp="1"/>
          </p:cNvSpPr>
          <p:nvPr>
            <p:ph type="sldNum" sz="quarter" idx="10"/>
          </p:nvPr>
        </p:nvSpPr>
        <p:spPr/>
        <p:txBody>
          <a:bodyPr/>
          <a:lstStyle/>
          <a:p>
            <a:fld id="{7E1E75A0-F118-466A-92F2-72B94F9F4940}" type="slidenum">
              <a:rPr lang="en-US" smtClean="0"/>
              <a:t>3</a:t>
            </a:fld>
            <a:endParaRPr lang="en-US"/>
          </a:p>
        </p:txBody>
      </p:sp>
    </p:spTree>
    <p:extLst>
      <p:ext uri="{BB962C8B-B14F-4D97-AF65-F5344CB8AC3E}">
        <p14:creationId xmlns:p14="http://schemas.microsoft.com/office/powerpoint/2010/main" val="1672041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sz="1400" b="1" dirty="0"/>
              <a:t>How do you perform a verifying and validating walkthrough of a package diagram? </a:t>
            </a:r>
            <a:endParaRPr lang="en-US" sz="1400" dirty="0">
              <a:latin typeface="Arial" panose="020B0604020202020204" pitchFamily="34" charset="0"/>
              <a:cs typeface="Arial" panose="020B0604020202020204" pitchFamily="34" charset="0"/>
            </a:endParaRPr>
          </a:p>
          <a:p>
            <a:pPr eaLnBrk="1" hangingPunct="1"/>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30</a:t>
            </a:fld>
            <a:endParaRPr lang="en-US"/>
          </a:p>
        </p:txBody>
      </p:sp>
    </p:spTree>
    <p:extLst>
      <p:ext uri="{BB962C8B-B14F-4D97-AF65-F5344CB8AC3E}">
        <p14:creationId xmlns:p14="http://schemas.microsoft.com/office/powerpoint/2010/main" val="1457057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This slide shows some guidelines for building package diagrams</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What are the things you look for to determine if packages make sense for your project? </a:t>
            </a:r>
            <a:endParaRPr lang="en-US" sz="1400" b="1"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After you select among your package “candidates” what do you do next?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31</a:t>
            </a:fld>
            <a:endParaRPr lang="en-US"/>
          </a:p>
        </p:txBody>
      </p:sp>
    </p:spTree>
    <p:extLst>
      <p:ext uri="{BB962C8B-B14F-4D97-AF65-F5344CB8AC3E}">
        <p14:creationId xmlns:p14="http://schemas.microsoft.com/office/powerpoint/2010/main" val="2266006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needs to be verified and validated in package diagrams?</a:t>
            </a:r>
            <a:r>
              <a:rPr lang="en-US" dirty="0"/>
              <a:t> </a:t>
            </a:r>
            <a:endParaRPr lang="en-US" dirty="0" smtClean="0"/>
          </a:p>
          <a:p>
            <a:endParaRPr lang="en-US" dirty="0"/>
          </a:p>
          <a:p>
            <a:r>
              <a:rPr lang="en-US" b="1" dirty="0"/>
              <a:t>When drawing package diagrams, what guidelines should you follow? </a:t>
            </a:r>
          </a:p>
          <a:p>
            <a:r>
              <a:rPr lang="en-US" b="1" dirty="0"/>
              <a:t>	</a:t>
            </a:r>
            <a:endParaRPr lang="en-US" dirty="0"/>
          </a:p>
        </p:txBody>
      </p:sp>
      <p:sp>
        <p:nvSpPr>
          <p:cNvPr id="4" name="Slide Number Placeholder 3"/>
          <p:cNvSpPr>
            <a:spLocks noGrp="1"/>
          </p:cNvSpPr>
          <p:nvPr>
            <p:ph type="sldNum" sz="quarter" idx="10"/>
          </p:nvPr>
        </p:nvSpPr>
        <p:spPr/>
        <p:txBody>
          <a:bodyPr/>
          <a:lstStyle/>
          <a:p>
            <a:fld id="{7E1E75A0-F118-466A-92F2-72B94F9F4940}" type="slidenum">
              <a:rPr lang="en-US" smtClean="0"/>
              <a:t>32</a:t>
            </a:fld>
            <a:endParaRPr lang="en-US"/>
          </a:p>
        </p:txBody>
      </p:sp>
    </p:spTree>
    <p:extLst>
      <p:ext uri="{BB962C8B-B14F-4D97-AF65-F5344CB8AC3E}">
        <p14:creationId xmlns:p14="http://schemas.microsoft.com/office/powerpoint/2010/main" val="4167898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33</a:t>
            </a:fld>
            <a:endParaRPr lang="en-US"/>
          </a:p>
        </p:txBody>
      </p:sp>
    </p:spTree>
    <p:extLst>
      <p:ext uri="{BB962C8B-B14F-4D97-AF65-F5344CB8AC3E}">
        <p14:creationId xmlns:p14="http://schemas.microsoft.com/office/powerpoint/2010/main" val="237038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34</a:t>
            </a:fld>
            <a:endParaRPr lang="en-US"/>
          </a:p>
        </p:txBody>
      </p:sp>
    </p:spTree>
    <p:extLst>
      <p:ext uri="{BB962C8B-B14F-4D97-AF65-F5344CB8AC3E}">
        <p14:creationId xmlns:p14="http://schemas.microsoft.com/office/powerpoint/2010/main" val="66752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35</a:t>
            </a:fld>
            <a:endParaRPr lang="en-US"/>
          </a:p>
        </p:txBody>
      </p:sp>
    </p:spTree>
    <p:extLst>
      <p:ext uri="{BB962C8B-B14F-4D97-AF65-F5344CB8AC3E}">
        <p14:creationId xmlns:p14="http://schemas.microsoft.com/office/powerpoint/2010/main" val="2386461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36</a:t>
            </a:fld>
            <a:endParaRPr lang="en-US"/>
          </a:p>
        </p:txBody>
      </p:sp>
    </p:spTree>
    <p:extLst>
      <p:ext uri="{BB962C8B-B14F-4D97-AF65-F5344CB8AC3E}">
        <p14:creationId xmlns:p14="http://schemas.microsoft.com/office/powerpoint/2010/main" val="2780595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37</a:t>
            </a:fld>
            <a:endParaRPr lang="en-US"/>
          </a:p>
        </p:txBody>
      </p:sp>
    </p:spTree>
    <p:extLst>
      <p:ext uri="{BB962C8B-B14F-4D97-AF65-F5344CB8AC3E}">
        <p14:creationId xmlns:p14="http://schemas.microsoft.com/office/powerpoint/2010/main" val="4246512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38</a:t>
            </a:fld>
            <a:endParaRPr lang="en-US"/>
          </a:p>
        </p:txBody>
      </p:sp>
    </p:spTree>
    <p:extLst>
      <p:ext uri="{BB962C8B-B14F-4D97-AF65-F5344CB8AC3E}">
        <p14:creationId xmlns:p14="http://schemas.microsoft.com/office/powerpoint/2010/main" val="4086295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39</a:t>
            </a:fld>
            <a:endParaRPr lang="en-US"/>
          </a:p>
        </p:txBody>
      </p:sp>
    </p:spTree>
    <p:extLst>
      <p:ext uri="{BB962C8B-B14F-4D97-AF65-F5344CB8AC3E}">
        <p14:creationId xmlns:p14="http://schemas.microsoft.com/office/powerpoint/2010/main" val="380505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What is the difference between an analysis model and a design model?</a:t>
            </a:r>
            <a:r>
              <a:rPr lang="en-US" sz="1400" dirty="0"/>
              <a:t> </a:t>
            </a:r>
            <a:endParaRPr lang="en-US" sz="1400" b="1" u="sng" dirty="0"/>
          </a:p>
        </p:txBody>
      </p:sp>
      <p:sp>
        <p:nvSpPr>
          <p:cNvPr id="4" name="Slide Number Placeholder 3"/>
          <p:cNvSpPr>
            <a:spLocks noGrp="1"/>
          </p:cNvSpPr>
          <p:nvPr>
            <p:ph type="sldNum" sz="quarter" idx="10"/>
          </p:nvPr>
        </p:nvSpPr>
        <p:spPr/>
        <p:txBody>
          <a:bodyPr/>
          <a:lstStyle/>
          <a:p>
            <a:fld id="{7E1E75A0-F118-466A-92F2-72B94F9F4940}" type="slidenum">
              <a:rPr lang="en-US" smtClean="0"/>
              <a:t>4</a:t>
            </a:fld>
            <a:endParaRPr lang="en-US"/>
          </a:p>
        </p:txBody>
      </p:sp>
    </p:spTree>
    <p:extLst>
      <p:ext uri="{BB962C8B-B14F-4D97-AF65-F5344CB8AC3E}">
        <p14:creationId xmlns:p14="http://schemas.microsoft.com/office/powerpoint/2010/main" val="10928066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40</a:t>
            </a:fld>
            <a:endParaRPr lang="en-US"/>
          </a:p>
        </p:txBody>
      </p:sp>
    </p:spTree>
    <p:extLst>
      <p:ext uri="{BB962C8B-B14F-4D97-AF65-F5344CB8AC3E}">
        <p14:creationId xmlns:p14="http://schemas.microsoft.com/office/powerpoint/2010/main" val="339404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41</a:t>
            </a:fld>
            <a:endParaRPr lang="en-US"/>
          </a:p>
        </p:txBody>
      </p:sp>
    </p:spTree>
    <p:extLst>
      <p:ext uri="{BB962C8B-B14F-4D97-AF65-F5344CB8AC3E}">
        <p14:creationId xmlns:p14="http://schemas.microsoft.com/office/powerpoint/2010/main" val="33617201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42</a:t>
            </a:fld>
            <a:endParaRPr lang="en-US"/>
          </a:p>
        </p:txBody>
      </p:sp>
    </p:spTree>
    <p:extLst>
      <p:ext uri="{BB962C8B-B14F-4D97-AF65-F5344CB8AC3E}">
        <p14:creationId xmlns:p14="http://schemas.microsoft.com/office/powerpoint/2010/main" val="34825742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43</a:t>
            </a:fld>
            <a:endParaRPr lang="en-US"/>
          </a:p>
        </p:txBody>
      </p:sp>
    </p:spTree>
    <p:extLst>
      <p:ext uri="{BB962C8B-B14F-4D97-AF65-F5344CB8AC3E}">
        <p14:creationId xmlns:p14="http://schemas.microsoft.com/office/powerpoint/2010/main" val="29000938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44</a:t>
            </a:fld>
            <a:endParaRPr lang="en-US"/>
          </a:p>
        </p:txBody>
      </p:sp>
    </p:spTree>
    <p:extLst>
      <p:ext uri="{BB962C8B-B14F-4D97-AF65-F5344CB8AC3E}">
        <p14:creationId xmlns:p14="http://schemas.microsoft.com/office/powerpoint/2010/main" val="8566398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45</a:t>
            </a:fld>
            <a:endParaRPr lang="en-US"/>
          </a:p>
        </p:txBody>
      </p:sp>
    </p:spTree>
    <p:extLst>
      <p:ext uri="{BB962C8B-B14F-4D97-AF65-F5344CB8AC3E}">
        <p14:creationId xmlns:p14="http://schemas.microsoft.com/office/powerpoint/2010/main" val="1008309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46</a:t>
            </a:fld>
            <a:endParaRPr lang="en-US"/>
          </a:p>
        </p:txBody>
      </p:sp>
    </p:spTree>
    <p:extLst>
      <p:ext uri="{BB962C8B-B14F-4D97-AF65-F5344CB8AC3E}">
        <p14:creationId xmlns:p14="http://schemas.microsoft.com/office/powerpoint/2010/main" val="608306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47</a:t>
            </a:fld>
            <a:endParaRPr lang="en-US"/>
          </a:p>
        </p:txBody>
      </p:sp>
    </p:spTree>
    <p:extLst>
      <p:ext uri="{BB962C8B-B14F-4D97-AF65-F5344CB8AC3E}">
        <p14:creationId xmlns:p14="http://schemas.microsoft.com/office/powerpoint/2010/main" val="2649537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48</a:t>
            </a:fld>
            <a:endParaRPr lang="en-US"/>
          </a:p>
        </p:txBody>
      </p:sp>
    </p:spTree>
    <p:extLst>
      <p:ext uri="{BB962C8B-B14F-4D97-AF65-F5344CB8AC3E}">
        <p14:creationId xmlns:p14="http://schemas.microsoft.com/office/powerpoint/2010/main" val="24366842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49</a:t>
            </a:fld>
            <a:endParaRPr lang="en-US"/>
          </a:p>
        </p:txBody>
      </p:sp>
    </p:spTree>
    <p:extLst>
      <p:ext uri="{BB962C8B-B14F-4D97-AF65-F5344CB8AC3E}">
        <p14:creationId xmlns:p14="http://schemas.microsoft.com/office/powerpoint/2010/main" val="43717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What is a walkthrough? </a:t>
            </a:r>
            <a:endParaRPr lang="en-US" sz="1400" b="1" dirty="0" smtClean="0"/>
          </a:p>
          <a:p>
            <a:endParaRPr lang="en-US" sz="1400" b="1" u="sng" dirty="0"/>
          </a:p>
          <a:p>
            <a:r>
              <a:rPr lang="en-US" sz="1400" b="1" dirty="0"/>
              <a:t>What is a “maintenance oracle”? </a:t>
            </a:r>
            <a:endParaRPr lang="en-US" sz="1400" dirty="0"/>
          </a:p>
          <a:p>
            <a:endParaRPr lang="en-US" sz="1400" dirty="0"/>
          </a:p>
          <a:p>
            <a:endParaRPr lang="en-US" dirty="0"/>
          </a:p>
          <a:p>
            <a:endParaRPr lang="en-US" dirty="0"/>
          </a:p>
          <a:p>
            <a:endParaRPr lang="en-US" sz="1400" dirty="0"/>
          </a:p>
        </p:txBody>
      </p:sp>
      <p:sp>
        <p:nvSpPr>
          <p:cNvPr id="4" name="Slide Number Placeholder 3"/>
          <p:cNvSpPr>
            <a:spLocks noGrp="1"/>
          </p:cNvSpPr>
          <p:nvPr>
            <p:ph type="sldNum" sz="quarter" idx="10"/>
          </p:nvPr>
        </p:nvSpPr>
        <p:spPr/>
        <p:txBody>
          <a:bodyPr/>
          <a:lstStyle/>
          <a:p>
            <a:fld id="{7E1E75A0-F118-466A-92F2-72B94F9F4940}" type="slidenum">
              <a:rPr lang="en-US" smtClean="0"/>
              <a:t>5</a:t>
            </a:fld>
            <a:endParaRPr lang="en-US"/>
          </a:p>
        </p:txBody>
      </p:sp>
    </p:spTree>
    <p:extLst>
      <p:ext uri="{BB962C8B-B14F-4D97-AF65-F5344CB8AC3E}">
        <p14:creationId xmlns:p14="http://schemas.microsoft.com/office/powerpoint/2010/main" val="14115523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50</a:t>
            </a:fld>
            <a:endParaRPr lang="en-US"/>
          </a:p>
        </p:txBody>
      </p:sp>
    </p:spTree>
    <p:extLst>
      <p:ext uri="{BB962C8B-B14F-4D97-AF65-F5344CB8AC3E}">
        <p14:creationId xmlns:p14="http://schemas.microsoft.com/office/powerpoint/2010/main" val="22171308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51</a:t>
            </a:fld>
            <a:endParaRPr lang="en-US"/>
          </a:p>
        </p:txBody>
      </p:sp>
    </p:spTree>
    <p:extLst>
      <p:ext uri="{BB962C8B-B14F-4D97-AF65-F5344CB8AC3E}">
        <p14:creationId xmlns:p14="http://schemas.microsoft.com/office/powerpoint/2010/main" val="16239511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52</a:t>
            </a:fld>
            <a:endParaRPr lang="en-US"/>
          </a:p>
        </p:txBody>
      </p:sp>
    </p:spTree>
    <p:extLst>
      <p:ext uri="{BB962C8B-B14F-4D97-AF65-F5344CB8AC3E}">
        <p14:creationId xmlns:p14="http://schemas.microsoft.com/office/powerpoint/2010/main" val="999576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53</a:t>
            </a:fld>
            <a:endParaRPr lang="en-US"/>
          </a:p>
        </p:txBody>
      </p:sp>
    </p:spTree>
    <p:extLst>
      <p:ext uri="{BB962C8B-B14F-4D97-AF65-F5344CB8AC3E}">
        <p14:creationId xmlns:p14="http://schemas.microsoft.com/office/powerpoint/2010/main" val="5979382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54</a:t>
            </a:fld>
            <a:endParaRPr lang="en-US"/>
          </a:p>
        </p:txBody>
      </p:sp>
    </p:spTree>
    <p:extLst>
      <p:ext uri="{BB962C8B-B14F-4D97-AF65-F5344CB8AC3E}">
        <p14:creationId xmlns:p14="http://schemas.microsoft.com/office/powerpoint/2010/main" val="1894845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55</a:t>
            </a:fld>
            <a:endParaRPr lang="en-US"/>
          </a:p>
        </p:txBody>
      </p:sp>
    </p:spTree>
    <p:extLst>
      <p:ext uri="{BB962C8B-B14F-4D97-AF65-F5344CB8AC3E}">
        <p14:creationId xmlns:p14="http://schemas.microsoft.com/office/powerpoint/2010/main" val="3033037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How do you determine the best option to choose? </a:t>
            </a:r>
            <a:endParaRPr lang="en-US" dirty="0"/>
          </a:p>
        </p:txBody>
      </p:sp>
      <p:sp>
        <p:nvSpPr>
          <p:cNvPr id="4" name="Slide Number Placeholder 3"/>
          <p:cNvSpPr>
            <a:spLocks noGrp="1"/>
          </p:cNvSpPr>
          <p:nvPr>
            <p:ph type="sldNum" sz="quarter" idx="10"/>
          </p:nvPr>
        </p:nvSpPr>
        <p:spPr/>
        <p:txBody>
          <a:bodyPr/>
          <a:lstStyle/>
          <a:p>
            <a:fld id="{7E1E75A0-F118-466A-92F2-72B94F9F4940}" type="slidenum">
              <a:rPr lang="en-US" smtClean="0"/>
              <a:t>56</a:t>
            </a:fld>
            <a:endParaRPr lang="en-US"/>
          </a:p>
        </p:txBody>
      </p:sp>
    </p:spTree>
    <p:extLst>
      <p:ext uri="{BB962C8B-B14F-4D97-AF65-F5344CB8AC3E}">
        <p14:creationId xmlns:p14="http://schemas.microsoft.com/office/powerpoint/2010/main" val="30865962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Describe the custom development design strategy. </a:t>
            </a:r>
            <a:endParaRPr lang="en-US" b="1" dirty="0" smtClean="0"/>
          </a:p>
          <a:p>
            <a:endParaRPr lang="en-US" dirty="0"/>
          </a:p>
          <a:p>
            <a:r>
              <a:rPr lang="en-US" b="1" dirty="0"/>
              <a:t>What are the advantages of selecting a custom development design strategy?</a:t>
            </a:r>
          </a:p>
          <a:p>
            <a:r>
              <a:rPr lang="en-US" dirty="0"/>
              <a:t>	</a:t>
            </a:r>
          </a:p>
          <a:p>
            <a:r>
              <a:rPr lang="en-US" b="1" dirty="0"/>
              <a:t>What are the disadvantages of selecting a custom development design strategy?</a:t>
            </a:r>
          </a:p>
          <a:p>
            <a:pPr defTabSz="934974">
              <a:defRPr/>
            </a:pPr>
            <a:r>
              <a:rPr lang="en-US" dirty="0"/>
              <a:t>	</a:t>
            </a:r>
          </a:p>
        </p:txBody>
      </p:sp>
      <p:sp>
        <p:nvSpPr>
          <p:cNvPr id="4" name="Slide Number Placeholder 3"/>
          <p:cNvSpPr>
            <a:spLocks noGrp="1"/>
          </p:cNvSpPr>
          <p:nvPr>
            <p:ph type="sldNum" sz="quarter" idx="10"/>
          </p:nvPr>
        </p:nvSpPr>
        <p:spPr/>
        <p:txBody>
          <a:bodyPr/>
          <a:lstStyle/>
          <a:p>
            <a:fld id="{7E1E75A0-F118-466A-92F2-72B94F9F4940}" type="slidenum">
              <a:rPr lang="en-US" smtClean="0"/>
              <a:t>57</a:t>
            </a:fld>
            <a:endParaRPr lang="en-US"/>
          </a:p>
        </p:txBody>
      </p:sp>
    </p:spTree>
    <p:extLst>
      <p:ext uri="{BB962C8B-B14F-4D97-AF65-F5344CB8AC3E}">
        <p14:creationId xmlns:p14="http://schemas.microsoft.com/office/powerpoint/2010/main" val="13613122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Describe the packaged system design strategy</a:t>
            </a:r>
            <a:r>
              <a:rPr lang="en-US" dirty="0"/>
              <a:t>. </a:t>
            </a:r>
            <a:endParaRPr lang="en-US" dirty="0" smtClean="0"/>
          </a:p>
          <a:p>
            <a:endParaRPr lang="en-US" dirty="0"/>
          </a:p>
          <a:p>
            <a:r>
              <a:rPr lang="en-US" b="1" dirty="0"/>
              <a:t>What are the advantages of selecting a Packaged Software design strategy?</a:t>
            </a:r>
          </a:p>
          <a:p>
            <a:r>
              <a:rPr lang="en-US" dirty="0"/>
              <a:t>	</a:t>
            </a:r>
            <a:endParaRPr lang="en-US" b="1" dirty="0"/>
          </a:p>
          <a:p>
            <a:r>
              <a:rPr lang="en-US" b="1" dirty="0"/>
              <a:t>What are some problems with using a packaged software approach to building a new system? </a:t>
            </a:r>
            <a:r>
              <a:rPr lang="en-US" dirty="0"/>
              <a:t> </a:t>
            </a:r>
          </a:p>
          <a:p>
            <a:r>
              <a:rPr lang="en-US" dirty="0"/>
              <a:t>	</a:t>
            </a:r>
          </a:p>
        </p:txBody>
      </p:sp>
      <p:sp>
        <p:nvSpPr>
          <p:cNvPr id="4" name="Slide Number Placeholder 3"/>
          <p:cNvSpPr>
            <a:spLocks noGrp="1"/>
          </p:cNvSpPr>
          <p:nvPr>
            <p:ph type="sldNum" sz="quarter" idx="10"/>
          </p:nvPr>
        </p:nvSpPr>
        <p:spPr/>
        <p:txBody>
          <a:bodyPr/>
          <a:lstStyle/>
          <a:p>
            <a:fld id="{7E1E75A0-F118-466A-92F2-72B94F9F4940}" type="slidenum">
              <a:rPr lang="en-US" smtClean="0"/>
              <a:t>58</a:t>
            </a:fld>
            <a:endParaRPr lang="en-US"/>
          </a:p>
        </p:txBody>
      </p:sp>
    </p:spTree>
    <p:extLst>
      <p:ext uri="{BB962C8B-B14F-4D97-AF65-F5344CB8AC3E}">
        <p14:creationId xmlns:p14="http://schemas.microsoft.com/office/powerpoint/2010/main" val="2908784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b="1" dirty="0"/>
              <a:t>How can the problems associated with package software be addressed?</a:t>
            </a:r>
            <a:endParaRPr lang="en-US" dirty="0"/>
          </a:p>
          <a:p>
            <a:endParaRPr lang="en-US" dirty="0"/>
          </a:p>
          <a:p>
            <a:r>
              <a:rPr lang="en-US" b="1" dirty="0"/>
              <a:t>What are the pros of using a workaround?</a:t>
            </a:r>
            <a:endParaRPr lang="en-US" dirty="0"/>
          </a:p>
          <a:p>
            <a:r>
              <a:rPr lang="en-US" dirty="0"/>
              <a:t> </a:t>
            </a:r>
            <a:endParaRPr lang="en-US" b="1" dirty="0"/>
          </a:p>
          <a:p>
            <a:pPr defTabSz="934974">
              <a:defRPr/>
            </a:pPr>
            <a:r>
              <a:rPr lang="en-US" b="1" dirty="0"/>
              <a:t>What are the cons of using a workaround?</a:t>
            </a:r>
          </a:p>
          <a:p>
            <a:pPr defTabSz="934974">
              <a:defRPr/>
            </a:pPr>
            <a:endParaRPr lang="en-US" dirty="0"/>
          </a:p>
          <a:p>
            <a:endParaRPr lang="en-US" dirty="0"/>
          </a:p>
        </p:txBody>
      </p:sp>
      <p:sp>
        <p:nvSpPr>
          <p:cNvPr id="4" name="Slide Number Placeholder 3"/>
          <p:cNvSpPr>
            <a:spLocks noGrp="1"/>
          </p:cNvSpPr>
          <p:nvPr>
            <p:ph type="sldNum" sz="quarter" idx="10"/>
          </p:nvPr>
        </p:nvSpPr>
        <p:spPr/>
        <p:txBody>
          <a:bodyPr/>
          <a:lstStyle/>
          <a:p>
            <a:fld id="{7E1E75A0-F118-466A-92F2-72B94F9F4940}" type="slidenum">
              <a:rPr lang="en-US" smtClean="0"/>
              <a:t>59</a:t>
            </a:fld>
            <a:endParaRPr lang="en-US"/>
          </a:p>
        </p:txBody>
      </p:sp>
    </p:spTree>
    <p:extLst>
      <p:ext uri="{BB962C8B-B14F-4D97-AF65-F5344CB8AC3E}">
        <p14:creationId xmlns:p14="http://schemas.microsoft.com/office/powerpoint/2010/main" val="410841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sz="1400" b="1" dirty="0"/>
              <a:t>What is meant by balancing the models</a:t>
            </a:r>
            <a:r>
              <a:rPr lang="en-US" sz="1400" b="1" dirty="0" smtClean="0"/>
              <a:t>?</a:t>
            </a:r>
            <a:r>
              <a:rPr lang="en-US" sz="1400" dirty="0" smtClean="0"/>
              <a:t> </a:t>
            </a:r>
            <a:endParaRPr lang="en-US" sz="1400" b="1" u="sng" dirty="0"/>
          </a:p>
        </p:txBody>
      </p:sp>
      <p:sp>
        <p:nvSpPr>
          <p:cNvPr id="4" name="Slide Number Placeholder 3"/>
          <p:cNvSpPr>
            <a:spLocks noGrp="1"/>
          </p:cNvSpPr>
          <p:nvPr>
            <p:ph type="sldNum" sz="quarter" idx="10"/>
          </p:nvPr>
        </p:nvSpPr>
        <p:spPr/>
        <p:txBody>
          <a:bodyPr/>
          <a:lstStyle/>
          <a:p>
            <a:fld id="{7E1E75A0-F118-466A-92F2-72B94F9F4940}" type="slidenum">
              <a:rPr lang="en-US" smtClean="0"/>
              <a:t>6</a:t>
            </a:fld>
            <a:endParaRPr lang="en-US"/>
          </a:p>
        </p:txBody>
      </p:sp>
    </p:spTree>
    <p:extLst>
      <p:ext uri="{BB962C8B-B14F-4D97-AF65-F5344CB8AC3E}">
        <p14:creationId xmlns:p14="http://schemas.microsoft.com/office/powerpoint/2010/main" val="24009664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do companies invest in ERP systems? </a:t>
            </a:r>
            <a:endParaRPr lang="en-US" b="1" dirty="0" smtClean="0"/>
          </a:p>
          <a:p>
            <a:endParaRPr lang="en-US" dirty="0"/>
          </a:p>
          <a:p>
            <a:r>
              <a:rPr lang="en-US" b="1" dirty="0"/>
              <a:t>What is an “object wrapper”? </a:t>
            </a:r>
            <a:endParaRPr lang="en-US" b="1" dirty="0" smtClean="0"/>
          </a:p>
          <a:p>
            <a:endParaRPr lang="en-US" dirty="0"/>
          </a:p>
          <a:p>
            <a:pPr defTabSz="934974">
              <a:defRPr/>
            </a:pPr>
            <a:r>
              <a:rPr lang="en-US" b="1" dirty="0"/>
              <a:t>How can an “object wrapper” be used to help integrate systems? </a:t>
            </a:r>
            <a:endParaRPr lang="en-US" dirty="0"/>
          </a:p>
        </p:txBody>
      </p:sp>
      <p:sp>
        <p:nvSpPr>
          <p:cNvPr id="4" name="Slide Number Placeholder 3"/>
          <p:cNvSpPr>
            <a:spLocks noGrp="1"/>
          </p:cNvSpPr>
          <p:nvPr>
            <p:ph type="sldNum" sz="quarter" idx="10"/>
          </p:nvPr>
        </p:nvSpPr>
        <p:spPr/>
        <p:txBody>
          <a:bodyPr/>
          <a:lstStyle/>
          <a:p>
            <a:fld id="{7E1E75A0-F118-466A-92F2-72B94F9F4940}" type="slidenum">
              <a:rPr lang="en-US" smtClean="0"/>
              <a:t>60</a:t>
            </a:fld>
            <a:endParaRPr lang="en-US"/>
          </a:p>
        </p:txBody>
      </p:sp>
    </p:spTree>
    <p:extLst>
      <p:ext uri="{BB962C8B-B14F-4D97-AF65-F5344CB8AC3E}">
        <p14:creationId xmlns:p14="http://schemas.microsoft.com/office/powerpoint/2010/main" val="25661909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583">
              <a:spcBef>
                <a:spcPct val="30000"/>
              </a:spcBef>
              <a:defRPr sz="1200">
                <a:solidFill>
                  <a:schemeClr val="tx1"/>
                </a:solidFill>
                <a:latin typeface="Arial" panose="020B0604020202020204" pitchFamily="34" charset="0"/>
              </a:defRPr>
            </a:lvl1pPr>
            <a:lvl2pPr marL="775899" indent="-297050" defTabSz="949583">
              <a:spcBef>
                <a:spcPct val="30000"/>
              </a:spcBef>
              <a:defRPr sz="1200">
                <a:solidFill>
                  <a:schemeClr val="tx1"/>
                </a:solidFill>
                <a:latin typeface="Arial" panose="020B0604020202020204" pitchFamily="34" charset="0"/>
              </a:defRPr>
            </a:lvl2pPr>
            <a:lvl3pPr marL="1196313" indent="-236990" defTabSz="949583">
              <a:spcBef>
                <a:spcPct val="30000"/>
              </a:spcBef>
              <a:defRPr sz="1200">
                <a:solidFill>
                  <a:schemeClr val="tx1"/>
                </a:solidFill>
                <a:latin typeface="Arial" panose="020B0604020202020204" pitchFamily="34" charset="0"/>
              </a:defRPr>
            </a:lvl3pPr>
            <a:lvl4pPr marL="1675162" indent="-236990" defTabSz="949583">
              <a:spcBef>
                <a:spcPct val="30000"/>
              </a:spcBef>
              <a:defRPr sz="1200">
                <a:solidFill>
                  <a:schemeClr val="tx1"/>
                </a:solidFill>
                <a:latin typeface="Arial" panose="020B0604020202020204" pitchFamily="34" charset="0"/>
              </a:defRPr>
            </a:lvl4pPr>
            <a:lvl5pPr marL="2152388" indent="-236990" defTabSz="949583">
              <a:spcBef>
                <a:spcPct val="30000"/>
              </a:spcBef>
              <a:defRPr sz="1200">
                <a:solidFill>
                  <a:schemeClr val="tx1"/>
                </a:solidFill>
                <a:latin typeface="Arial" panose="020B0604020202020204" pitchFamily="34" charset="0"/>
              </a:defRPr>
            </a:lvl5pPr>
            <a:lvl6pPr marL="2619875" indent="-236990" defTabSz="949583" eaLnBrk="0" fontAlgn="base" hangingPunct="0">
              <a:spcBef>
                <a:spcPct val="30000"/>
              </a:spcBef>
              <a:spcAft>
                <a:spcPct val="0"/>
              </a:spcAft>
              <a:defRPr sz="1200">
                <a:solidFill>
                  <a:schemeClr val="tx1"/>
                </a:solidFill>
                <a:latin typeface="Arial" panose="020B0604020202020204" pitchFamily="34" charset="0"/>
              </a:defRPr>
            </a:lvl6pPr>
            <a:lvl7pPr marL="3087362" indent="-236990" defTabSz="949583" eaLnBrk="0" fontAlgn="base" hangingPunct="0">
              <a:spcBef>
                <a:spcPct val="30000"/>
              </a:spcBef>
              <a:spcAft>
                <a:spcPct val="0"/>
              </a:spcAft>
              <a:defRPr sz="1200">
                <a:solidFill>
                  <a:schemeClr val="tx1"/>
                </a:solidFill>
                <a:latin typeface="Arial" panose="020B0604020202020204" pitchFamily="34" charset="0"/>
              </a:defRPr>
            </a:lvl7pPr>
            <a:lvl8pPr marL="3554849" indent="-236990" defTabSz="949583" eaLnBrk="0" fontAlgn="base" hangingPunct="0">
              <a:spcBef>
                <a:spcPct val="30000"/>
              </a:spcBef>
              <a:spcAft>
                <a:spcPct val="0"/>
              </a:spcAft>
              <a:defRPr sz="1200">
                <a:solidFill>
                  <a:schemeClr val="tx1"/>
                </a:solidFill>
                <a:latin typeface="Arial" panose="020B0604020202020204" pitchFamily="34" charset="0"/>
              </a:defRPr>
            </a:lvl8pPr>
            <a:lvl9pPr marL="4022336" indent="-236990" defTabSz="94958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7ED88A-040B-4E5D-9702-9E9544BA0326}" type="slidenum">
              <a:rPr lang="en-US" altLang="en-US" smtClean="0"/>
              <a:pPr>
                <a:spcBef>
                  <a:spcPct val="0"/>
                </a:spcBef>
              </a:pPr>
              <a:t>61</a:t>
            </a:fld>
            <a:endParaRPr lang="en-US" altLang="en-US" smtClean="0"/>
          </a:p>
        </p:txBody>
      </p:sp>
      <p:sp>
        <p:nvSpPr>
          <p:cNvPr id="139267" name="Rectangle 2"/>
          <p:cNvSpPr>
            <a:spLocks noGrp="1" noRot="1" noChangeAspect="1" noChangeArrowheads="1" noTextEdit="1"/>
          </p:cNvSpPr>
          <p:nvPr>
            <p:ph type="sldImg"/>
          </p:nvPr>
        </p:nvSpPr>
        <p:spPr>
          <a:xfrm>
            <a:off x="1265238" y="715963"/>
            <a:ext cx="4724400" cy="3543300"/>
          </a:xfrm>
          <a:ln/>
        </p:spPr>
      </p:sp>
      <p:sp>
        <p:nvSpPr>
          <p:cNvPr id="139268" name="Rectangle 3"/>
          <p:cNvSpPr>
            <a:spLocks noGrp="1" noChangeArrowheads="1"/>
          </p:cNvSpPr>
          <p:nvPr>
            <p:ph type="body" idx="1"/>
          </p:nvPr>
        </p:nvSpPr>
        <p:spPr>
          <a:xfrm>
            <a:off x="968192" y="4499398"/>
            <a:ext cx="5317703" cy="4268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b="1" dirty="0"/>
              <a:t>Most Companies have older, big computer based applications called Legacy Systems. They need to keep abreast by purchasing or developing new, more contemporary applications like ERP and even Internet Applications. How do the get all these applications which incorporate different technologies to interoperate? </a:t>
            </a:r>
            <a:endParaRPr lang="en-US" altLang="en-US" sz="1400" b="1" dirty="0" smtClean="0"/>
          </a:p>
          <a:p>
            <a:pPr eaLnBrk="1" hangingPunct="1"/>
            <a:endParaRPr lang="en-US" altLang="en-US" sz="1400" dirty="0"/>
          </a:p>
          <a:p>
            <a:pPr eaLnBrk="1" hangingPunct="1"/>
            <a:r>
              <a:rPr lang="en-US" altLang="en-US" sz="1400" b="1" dirty="0"/>
              <a:t>What is another name for an EAI package? </a:t>
            </a:r>
            <a:endParaRPr lang="en-US" altLang="en-US" sz="1400" b="1" dirty="0" smtClean="0"/>
          </a:p>
          <a:p>
            <a:pPr eaLnBrk="1" hangingPunct="1"/>
            <a:endParaRPr lang="en-US" altLang="en-US" sz="1400" b="1" dirty="0"/>
          </a:p>
          <a:p>
            <a:pPr eaLnBrk="1" hangingPunct="1"/>
            <a:r>
              <a:rPr lang="en-US" altLang="en-US" sz="1400" b="1" dirty="0"/>
              <a:t>What is middleware? </a:t>
            </a:r>
            <a:endParaRPr lang="en-US" altLang="en-US" sz="1400" dirty="0"/>
          </a:p>
        </p:txBody>
      </p:sp>
    </p:spTree>
    <p:extLst>
      <p:ext uri="{BB962C8B-B14F-4D97-AF65-F5344CB8AC3E}">
        <p14:creationId xmlns:p14="http://schemas.microsoft.com/office/powerpoint/2010/main" val="30854629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583">
              <a:spcBef>
                <a:spcPct val="30000"/>
              </a:spcBef>
              <a:defRPr sz="1200">
                <a:solidFill>
                  <a:schemeClr val="tx1"/>
                </a:solidFill>
                <a:latin typeface="Arial" panose="020B0604020202020204" pitchFamily="34" charset="0"/>
              </a:defRPr>
            </a:lvl1pPr>
            <a:lvl2pPr marL="775899" indent="-297050" defTabSz="949583">
              <a:spcBef>
                <a:spcPct val="30000"/>
              </a:spcBef>
              <a:defRPr sz="1200">
                <a:solidFill>
                  <a:schemeClr val="tx1"/>
                </a:solidFill>
                <a:latin typeface="Arial" panose="020B0604020202020204" pitchFamily="34" charset="0"/>
              </a:defRPr>
            </a:lvl2pPr>
            <a:lvl3pPr marL="1196313" indent="-236990" defTabSz="949583">
              <a:spcBef>
                <a:spcPct val="30000"/>
              </a:spcBef>
              <a:defRPr sz="1200">
                <a:solidFill>
                  <a:schemeClr val="tx1"/>
                </a:solidFill>
                <a:latin typeface="Arial" panose="020B0604020202020204" pitchFamily="34" charset="0"/>
              </a:defRPr>
            </a:lvl3pPr>
            <a:lvl4pPr marL="1675162" indent="-236990" defTabSz="949583">
              <a:spcBef>
                <a:spcPct val="30000"/>
              </a:spcBef>
              <a:defRPr sz="1200">
                <a:solidFill>
                  <a:schemeClr val="tx1"/>
                </a:solidFill>
                <a:latin typeface="Arial" panose="020B0604020202020204" pitchFamily="34" charset="0"/>
              </a:defRPr>
            </a:lvl4pPr>
            <a:lvl5pPr marL="2152388" indent="-236990" defTabSz="949583">
              <a:spcBef>
                <a:spcPct val="30000"/>
              </a:spcBef>
              <a:defRPr sz="1200">
                <a:solidFill>
                  <a:schemeClr val="tx1"/>
                </a:solidFill>
                <a:latin typeface="Arial" panose="020B0604020202020204" pitchFamily="34" charset="0"/>
              </a:defRPr>
            </a:lvl5pPr>
            <a:lvl6pPr marL="2619875" indent="-236990" defTabSz="949583" eaLnBrk="0" fontAlgn="base" hangingPunct="0">
              <a:spcBef>
                <a:spcPct val="30000"/>
              </a:spcBef>
              <a:spcAft>
                <a:spcPct val="0"/>
              </a:spcAft>
              <a:defRPr sz="1200">
                <a:solidFill>
                  <a:schemeClr val="tx1"/>
                </a:solidFill>
                <a:latin typeface="Arial" panose="020B0604020202020204" pitchFamily="34" charset="0"/>
              </a:defRPr>
            </a:lvl6pPr>
            <a:lvl7pPr marL="3087362" indent="-236990" defTabSz="949583" eaLnBrk="0" fontAlgn="base" hangingPunct="0">
              <a:spcBef>
                <a:spcPct val="30000"/>
              </a:spcBef>
              <a:spcAft>
                <a:spcPct val="0"/>
              </a:spcAft>
              <a:defRPr sz="1200">
                <a:solidFill>
                  <a:schemeClr val="tx1"/>
                </a:solidFill>
                <a:latin typeface="Arial" panose="020B0604020202020204" pitchFamily="34" charset="0"/>
              </a:defRPr>
            </a:lvl7pPr>
            <a:lvl8pPr marL="3554849" indent="-236990" defTabSz="949583" eaLnBrk="0" fontAlgn="base" hangingPunct="0">
              <a:spcBef>
                <a:spcPct val="30000"/>
              </a:spcBef>
              <a:spcAft>
                <a:spcPct val="0"/>
              </a:spcAft>
              <a:defRPr sz="1200">
                <a:solidFill>
                  <a:schemeClr val="tx1"/>
                </a:solidFill>
                <a:latin typeface="Arial" panose="020B0604020202020204" pitchFamily="34" charset="0"/>
              </a:defRPr>
            </a:lvl8pPr>
            <a:lvl9pPr marL="4022336" indent="-236990" defTabSz="94958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E24989F-8785-422F-9C35-5EBB57268481}" type="slidenum">
              <a:rPr lang="en-US" altLang="en-US" smtClean="0"/>
              <a:pPr>
                <a:spcBef>
                  <a:spcPct val="0"/>
                </a:spcBef>
              </a:pPr>
              <a:t>62</a:t>
            </a:fld>
            <a:endParaRPr lang="en-US" altLang="en-US" smtClean="0"/>
          </a:p>
        </p:txBody>
      </p:sp>
      <p:sp>
        <p:nvSpPr>
          <p:cNvPr id="131075" name="Rectangle 2"/>
          <p:cNvSpPr>
            <a:spLocks noGrp="1" noRot="1" noChangeAspect="1" noChangeArrowheads="1" noTextEdit="1"/>
          </p:cNvSpPr>
          <p:nvPr>
            <p:ph type="sldImg"/>
          </p:nvPr>
        </p:nvSpPr>
        <p:spPr>
          <a:xfrm>
            <a:off x="1265238" y="715963"/>
            <a:ext cx="4724400" cy="3543300"/>
          </a:xfrm>
          <a:ln/>
        </p:spPr>
      </p:sp>
      <p:sp>
        <p:nvSpPr>
          <p:cNvPr id="131076" name="Rectangle 3"/>
          <p:cNvSpPr>
            <a:spLocks noGrp="1" noChangeArrowheads="1"/>
          </p:cNvSpPr>
          <p:nvPr>
            <p:ph type="body" idx="1"/>
          </p:nvPr>
        </p:nvSpPr>
        <p:spPr>
          <a:xfrm>
            <a:off x="968192" y="4499398"/>
            <a:ext cx="5317703" cy="4268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b="1" dirty="0"/>
              <a:t>An enterprise application in an integrated set of core business applications  - finance, marketing, sales, human resources, operations . They are usually purchased from third party vendors. Do most companies modify their business processes to conform to the software they purchase</a:t>
            </a:r>
            <a:r>
              <a:rPr lang="en-US" altLang="en-US" sz="1400" b="1" dirty="0" smtClean="0"/>
              <a:t>?</a:t>
            </a:r>
            <a:endParaRPr lang="en-US" altLang="en-US" sz="1400" b="1" dirty="0"/>
          </a:p>
        </p:txBody>
      </p:sp>
    </p:spTree>
    <p:extLst>
      <p:ext uri="{BB962C8B-B14F-4D97-AF65-F5344CB8AC3E}">
        <p14:creationId xmlns:p14="http://schemas.microsoft.com/office/powerpoint/2010/main" val="8940888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Describe the outsourcing design strategy. </a:t>
            </a:r>
            <a:endParaRPr lang="en-US" sz="1400" b="1" dirty="0" smtClean="0"/>
          </a:p>
          <a:p>
            <a:endParaRPr lang="en-US" sz="1400" dirty="0"/>
          </a:p>
          <a:p>
            <a:r>
              <a:rPr lang="en-US" sz="1400" b="1" dirty="0"/>
              <a:t>What are the advantages of selecting a outsourcing design strategy? </a:t>
            </a:r>
          </a:p>
          <a:p>
            <a:r>
              <a:rPr lang="en-US" sz="1400" dirty="0"/>
              <a:t>	</a:t>
            </a:r>
          </a:p>
          <a:p>
            <a:r>
              <a:rPr lang="en-US" sz="1400" b="1" dirty="0"/>
              <a:t>What are the advantages of selecting a outsourcing design strategy? </a:t>
            </a:r>
          </a:p>
          <a:p>
            <a:r>
              <a:rPr lang="en-US" sz="1400" b="1" dirty="0"/>
              <a:t>	</a:t>
            </a:r>
            <a:endParaRPr lang="en-US" sz="1400" dirty="0"/>
          </a:p>
          <a:p>
            <a:endParaRPr lang="en-US" sz="1400" dirty="0"/>
          </a:p>
        </p:txBody>
      </p:sp>
      <p:sp>
        <p:nvSpPr>
          <p:cNvPr id="4" name="Slide Number Placeholder 3"/>
          <p:cNvSpPr>
            <a:spLocks noGrp="1"/>
          </p:cNvSpPr>
          <p:nvPr>
            <p:ph type="sldNum" sz="quarter" idx="10"/>
          </p:nvPr>
        </p:nvSpPr>
        <p:spPr/>
        <p:txBody>
          <a:bodyPr/>
          <a:lstStyle/>
          <a:p>
            <a:fld id="{7E1E75A0-F118-466A-92F2-72B94F9F4940}" type="slidenum">
              <a:rPr lang="en-US" smtClean="0"/>
              <a:t>63</a:t>
            </a:fld>
            <a:endParaRPr lang="en-US"/>
          </a:p>
        </p:txBody>
      </p:sp>
    </p:spTree>
    <p:extLst>
      <p:ext uri="{BB962C8B-B14F-4D97-AF65-F5344CB8AC3E}">
        <p14:creationId xmlns:p14="http://schemas.microsoft.com/office/powerpoint/2010/main" val="24680624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you reduce the inherent risk associated with an outsourcing strategy?</a:t>
            </a:r>
          </a:p>
          <a:p>
            <a:r>
              <a:rPr lang="en-US" dirty="0"/>
              <a:t>	</a:t>
            </a:r>
            <a:endParaRPr lang="en-US" b="1" dirty="0"/>
          </a:p>
          <a:p>
            <a:r>
              <a:rPr lang="en-US" b="1" dirty="0"/>
              <a:t>When is outsourcing considered a good design strategy? </a:t>
            </a:r>
            <a:r>
              <a:rPr lang="en-US" dirty="0"/>
              <a:t> </a:t>
            </a:r>
            <a:endParaRPr lang="en-US" dirty="0" smtClean="0"/>
          </a:p>
          <a:p>
            <a:endParaRPr lang="en-US" dirty="0"/>
          </a:p>
          <a:p>
            <a:pPr defTabSz="934974">
              <a:defRPr/>
            </a:pPr>
            <a:r>
              <a:rPr lang="en-US" b="1" dirty="0"/>
              <a:t>When is outsourcing not appropriate?</a:t>
            </a:r>
            <a:r>
              <a:rPr lang="en-US" dirty="0"/>
              <a:t> </a:t>
            </a:r>
          </a:p>
        </p:txBody>
      </p:sp>
      <p:sp>
        <p:nvSpPr>
          <p:cNvPr id="4" name="Slide Number Placeholder 3"/>
          <p:cNvSpPr>
            <a:spLocks noGrp="1"/>
          </p:cNvSpPr>
          <p:nvPr>
            <p:ph type="sldNum" sz="quarter" idx="10"/>
          </p:nvPr>
        </p:nvSpPr>
        <p:spPr/>
        <p:txBody>
          <a:bodyPr/>
          <a:lstStyle/>
          <a:p>
            <a:fld id="{7E1E75A0-F118-466A-92F2-72B94F9F4940}" type="slidenum">
              <a:rPr lang="en-US" smtClean="0"/>
              <a:t>64</a:t>
            </a:fld>
            <a:endParaRPr lang="en-US"/>
          </a:p>
        </p:txBody>
      </p:sp>
    </p:spTree>
    <p:extLst>
      <p:ext uri="{BB962C8B-B14F-4D97-AF65-F5344CB8AC3E}">
        <p14:creationId xmlns:p14="http://schemas.microsoft.com/office/powerpoint/2010/main" val="4197655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Explain how the “in-house experience” factor influences the selection of a design strategy for a project</a:t>
            </a:r>
            <a:r>
              <a:rPr lang="en-US" dirty="0"/>
              <a:t>. </a:t>
            </a:r>
            <a:endParaRPr lang="en-US" dirty="0" smtClean="0"/>
          </a:p>
          <a:p>
            <a:endParaRPr lang="en-US" dirty="0"/>
          </a:p>
          <a:p>
            <a:r>
              <a:rPr lang="en-US" b="1" dirty="0"/>
              <a:t>Explain how the “business need” factor influences the selection of a design strategy for a project</a:t>
            </a:r>
            <a:r>
              <a:rPr lang="en-US" dirty="0"/>
              <a:t>. </a:t>
            </a:r>
            <a:endParaRPr lang="en-US" dirty="0" smtClean="0"/>
          </a:p>
          <a:p>
            <a:endParaRPr lang="en-US" b="1" dirty="0"/>
          </a:p>
          <a:p>
            <a:r>
              <a:rPr lang="en-US" b="1" dirty="0"/>
              <a:t>What are the differences between the time and arrangements, fixed-price, and value-added contracts for outsourcing?</a:t>
            </a:r>
            <a:r>
              <a:rPr lang="en-US" dirty="0"/>
              <a:t> </a:t>
            </a:r>
          </a:p>
        </p:txBody>
      </p:sp>
      <p:sp>
        <p:nvSpPr>
          <p:cNvPr id="4" name="Slide Number Placeholder 3"/>
          <p:cNvSpPr>
            <a:spLocks noGrp="1"/>
          </p:cNvSpPr>
          <p:nvPr>
            <p:ph type="sldNum" sz="quarter" idx="10"/>
          </p:nvPr>
        </p:nvSpPr>
        <p:spPr/>
        <p:txBody>
          <a:bodyPr/>
          <a:lstStyle/>
          <a:p>
            <a:fld id="{7E1E75A0-F118-466A-92F2-72B94F9F4940}" type="slidenum">
              <a:rPr lang="en-US" smtClean="0"/>
              <a:t>65</a:t>
            </a:fld>
            <a:endParaRPr lang="en-US"/>
          </a:p>
        </p:txBody>
      </p:sp>
    </p:spTree>
    <p:extLst>
      <p:ext uri="{BB962C8B-B14F-4D97-AF65-F5344CB8AC3E}">
        <p14:creationId xmlns:p14="http://schemas.microsoft.com/office/powerpoint/2010/main" val="36205303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How does the factor “project skills” influence the selection of a design strategy for a project? </a:t>
            </a:r>
            <a:endParaRPr lang="en-US" sz="1400" b="1"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How doe the “project management” factor influence the selection of a design strategy for a project? </a:t>
            </a:r>
            <a:endParaRPr lang="en-US" sz="14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7E1E75A0-F118-466A-92F2-72B94F9F4940}" type="slidenum">
              <a:rPr lang="en-US" smtClean="0"/>
              <a:t>66</a:t>
            </a:fld>
            <a:endParaRPr lang="en-US"/>
          </a:p>
        </p:txBody>
      </p:sp>
    </p:spTree>
    <p:extLst>
      <p:ext uri="{BB962C8B-B14F-4D97-AF65-F5344CB8AC3E}">
        <p14:creationId xmlns:p14="http://schemas.microsoft.com/office/powerpoint/2010/main" val="31027147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Arial" panose="020B0604020202020204" pitchFamily="34" charset="0"/>
                <a:cs typeface="Arial" panose="020B0604020202020204" pitchFamily="34" charset="0"/>
              </a:rPr>
              <a:t>How </a:t>
            </a:r>
            <a:r>
              <a:rPr lang="en-US" sz="1400" b="1" dirty="0">
                <a:latin typeface="Arial" panose="020B0604020202020204" pitchFamily="34" charset="0"/>
                <a:cs typeface="Arial" panose="020B0604020202020204" pitchFamily="34" charset="0"/>
              </a:rPr>
              <a:t>does the “time frame” factor  influences the selection of a design strategy for a project</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7E1E75A0-F118-466A-92F2-72B94F9F4940}" type="slidenum">
              <a:rPr lang="en-US" smtClean="0"/>
              <a:t>67</a:t>
            </a:fld>
            <a:endParaRPr lang="en-US"/>
          </a:p>
        </p:txBody>
      </p:sp>
    </p:spTree>
    <p:extLst>
      <p:ext uri="{BB962C8B-B14F-4D97-AF65-F5344CB8AC3E}">
        <p14:creationId xmlns:p14="http://schemas.microsoft.com/office/powerpoint/2010/main" val="13450186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What is the purpose of an alternatives matrix? </a:t>
            </a:r>
            <a:endParaRPr lang="en-US" sz="1400" b="1"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is the typical content of an alternatives matrix?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68</a:t>
            </a:fld>
            <a:endParaRPr lang="en-US"/>
          </a:p>
        </p:txBody>
      </p:sp>
    </p:spTree>
    <p:extLst>
      <p:ext uri="{BB962C8B-B14F-4D97-AF65-F5344CB8AC3E}">
        <p14:creationId xmlns:p14="http://schemas.microsoft.com/office/powerpoint/2010/main" val="30125799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sz="1400" b="1" dirty="0">
                <a:latin typeface="Arial" panose="020B0604020202020204" pitchFamily="34" charset="0"/>
                <a:cs typeface="Arial" panose="020B0604020202020204" pitchFamily="34" charset="0"/>
              </a:rPr>
              <a:t>How will this tool be used by a project team in the context of design strategy selection? </a:t>
            </a:r>
            <a:endParaRPr lang="en-US" sz="1400" b="1" dirty="0" smtClean="0">
              <a:latin typeface="Arial" panose="020B0604020202020204" pitchFamily="34" charset="0"/>
              <a:cs typeface="Arial" panose="020B0604020202020204" pitchFamily="34" charset="0"/>
            </a:endParaRPr>
          </a:p>
          <a:p>
            <a:pPr defTabSz="934974">
              <a:defRPr/>
            </a:pPr>
            <a:endParaRPr lang="en-US" sz="1400"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How are the alternative matrix and feasibility analysis related?</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fld id="{7E1E75A0-F118-466A-92F2-72B94F9F4940}" type="slidenum">
              <a:rPr lang="en-US" smtClean="0"/>
              <a:t>69</a:t>
            </a:fld>
            <a:endParaRPr lang="en-US"/>
          </a:p>
        </p:txBody>
      </p:sp>
    </p:spTree>
    <p:extLst>
      <p:ext uri="{BB962C8B-B14F-4D97-AF65-F5344CB8AC3E}">
        <p14:creationId xmlns:p14="http://schemas.microsoft.com/office/powerpoint/2010/main" val="589355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What are examples of Functional Models? </a:t>
            </a:r>
            <a:endParaRPr lang="en-US" sz="1400" b="1" dirty="0" smtClean="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are examples of Behavioral Models? </a:t>
            </a:r>
            <a:endParaRPr lang="en-US" sz="1400" b="1" dirty="0" smtClean="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r>
              <a:rPr lang="en-US" sz="1400" b="1" u="sng" dirty="0">
                <a:latin typeface="Arial" panose="020B0604020202020204" pitchFamily="34" charset="0"/>
                <a:cs typeface="Arial" panose="020B0604020202020204" pitchFamily="34" charset="0"/>
              </a:rPr>
              <a:t>What do we have to do the ensure they BALANCED? </a:t>
            </a:r>
          </a:p>
        </p:txBody>
      </p:sp>
      <p:sp>
        <p:nvSpPr>
          <p:cNvPr id="4" name="Slide Number Placeholder 3"/>
          <p:cNvSpPr>
            <a:spLocks noGrp="1"/>
          </p:cNvSpPr>
          <p:nvPr>
            <p:ph type="sldNum" sz="quarter" idx="10"/>
          </p:nvPr>
        </p:nvSpPr>
        <p:spPr/>
        <p:txBody>
          <a:bodyPr/>
          <a:lstStyle/>
          <a:p>
            <a:fld id="{7E1E75A0-F118-466A-92F2-72B94F9F4940}" type="slidenum">
              <a:rPr lang="en-US" smtClean="0"/>
              <a:t>7</a:t>
            </a:fld>
            <a:endParaRPr lang="en-US"/>
          </a:p>
        </p:txBody>
      </p:sp>
    </p:spTree>
    <p:extLst>
      <p:ext uri="{BB962C8B-B14F-4D97-AF65-F5344CB8AC3E}">
        <p14:creationId xmlns:p14="http://schemas.microsoft.com/office/powerpoint/2010/main" val="34177654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What is an RFP? </a:t>
            </a:r>
            <a:endParaRPr lang="en-US" sz="1400" b="1"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What is an RFI? </a:t>
            </a:r>
            <a:endParaRPr lang="en-US" b="1" u="sn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E1E75A0-F118-466A-92F2-72B94F9F4940}" type="slidenum">
              <a:rPr lang="en-US" smtClean="0"/>
              <a:t>70</a:t>
            </a:fld>
            <a:endParaRPr lang="en-US"/>
          </a:p>
        </p:txBody>
      </p:sp>
    </p:spTree>
    <p:extLst>
      <p:ext uri="{BB962C8B-B14F-4D97-AF65-F5344CB8AC3E}">
        <p14:creationId xmlns:p14="http://schemas.microsoft.com/office/powerpoint/2010/main" val="38194496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71</a:t>
            </a:fld>
            <a:endParaRPr lang="en-US"/>
          </a:p>
        </p:txBody>
      </p:sp>
    </p:spTree>
    <p:extLst>
      <p:ext uri="{BB962C8B-B14F-4D97-AF65-F5344CB8AC3E}">
        <p14:creationId xmlns:p14="http://schemas.microsoft.com/office/powerpoint/2010/main" val="19745420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72</a:t>
            </a:fld>
            <a:endParaRPr lang="en-US"/>
          </a:p>
        </p:txBody>
      </p:sp>
    </p:spTree>
    <p:extLst>
      <p:ext uri="{BB962C8B-B14F-4D97-AF65-F5344CB8AC3E}">
        <p14:creationId xmlns:p14="http://schemas.microsoft.com/office/powerpoint/2010/main" val="34576639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73</a:t>
            </a:fld>
            <a:endParaRPr lang="en-US"/>
          </a:p>
        </p:txBody>
      </p:sp>
    </p:spTree>
    <p:extLst>
      <p:ext uri="{BB962C8B-B14F-4D97-AF65-F5344CB8AC3E}">
        <p14:creationId xmlns:p14="http://schemas.microsoft.com/office/powerpoint/2010/main" val="40740263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74</a:t>
            </a:fld>
            <a:endParaRPr lang="en-US"/>
          </a:p>
        </p:txBody>
      </p:sp>
    </p:spTree>
    <p:extLst>
      <p:ext uri="{BB962C8B-B14F-4D97-AF65-F5344CB8AC3E}">
        <p14:creationId xmlns:p14="http://schemas.microsoft.com/office/powerpoint/2010/main" val="15509933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75</a:t>
            </a:fld>
            <a:endParaRPr lang="en-US"/>
          </a:p>
        </p:txBody>
      </p:sp>
    </p:spTree>
    <p:extLst>
      <p:ext uri="{BB962C8B-B14F-4D97-AF65-F5344CB8AC3E}">
        <p14:creationId xmlns:p14="http://schemas.microsoft.com/office/powerpoint/2010/main" val="13127204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76</a:t>
            </a:fld>
            <a:endParaRPr lang="en-US"/>
          </a:p>
        </p:txBody>
      </p:sp>
    </p:spTree>
    <p:extLst>
      <p:ext uri="{BB962C8B-B14F-4D97-AF65-F5344CB8AC3E}">
        <p14:creationId xmlns:p14="http://schemas.microsoft.com/office/powerpoint/2010/main" val="27802442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77</a:t>
            </a:fld>
            <a:endParaRPr lang="en-US"/>
          </a:p>
        </p:txBody>
      </p:sp>
    </p:spTree>
    <p:extLst>
      <p:ext uri="{BB962C8B-B14F-4D97-AF65-F5344CB8AC3E}">
        <p14:creationId xmlns:p14="http://schemas.microsoft.com/office/powerpoint/2010/main" val="12854478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78</a:t>
            </a:fld>
            <a:endParaRPr lang="en-US"/>
          </a:p>
        </p:txBody>
      </p:sp>
    </p:spTree>
    <p:extLst>
      <p:ext uri="{BB962C8B-B14F-4D97-AF65-F5344CB8AC3E}">
        <p14:creationId xmlns:p14="http://schemas.microsoft.com/office/powerpoint/2010/main" val="761254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79</a:t>
            </a:fld>
            <a:endParaRPr lang="en-US"/>
          </a:p>
        </p:txBody>
      </p:sp>
    </p:spTree>
    <p:extLst>
      <p:ext uri="{BB962C8B-B14F-4D97-AF65-F5344CB8AC3E}">
        <p14:creationId xmlns:p14="http://schemas.microsoft.com/office/powerpoint/2010/main" val="47012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a:t>
            </a:fld>
            <a:endParaRPr lang="en-US"/>
          </a:p>
        </p:txBody>
      </p:sp>
    </p:spTree>
    <p:extLst>
      <p:ext uri="{BB962C8B-B14F-4D97-AF65-F5344CB8AC3E}">
        <p14:creationId xmlns:p14="http://schemas.microsoft.com/office/powerpoint/2010/main" val="11473999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80</a:t>
            </a:fld>
            <a:endParaRPr lang="en-US"/>
          </a:p>
        </p:txBody>
      </p:sp>
    </p:spTree>
    <p:extLst>
      <p:ext uri="{BB962C8B-B14F-4D97-AF65-F5344CB8AC3E}">
        <p14:creationId xmlns:p14="http://schemas.microsoft.com/office/powerpoint/2010/main" val="2360783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81</a:t>
            </a:fld>
            <a:endParaRPr lang="en-US"/>
          </a:p>
        </p:txBody>
      </p:sp>
    </p:spTree>
    <p:extLst>
      <p:ext uri="{BB962C8B-B14F-4D97-AF65-F5344CB8AC3E}">
        <p14:creationId xmlns:p14="http://schemas.microsoft.com/office/powerpoint/2010/main" val="37235643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82</a:t>
            </a:fld>
            <a:endParaRPr lang="en-US"/>
          </a:p>
        </p:txBody>
      </p:sp>
    </p:spTree>
    <p:extLst>
      <p:ext uri="{BB962C8B-B14F-4D97-AF65-F5344CB8AC3E}">
        <p14:creationId xmlns:p14="http://schemas.microsoft.com/office/powerpoint/2010/main" val="34247075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83</a:t>
            </a:fld>
            <a:endParaRPr lang="en-US"/>
          </a:p>
        </p:txBody>
      </p:sp>
    </p:spTree>
    <p:extLst>
      <p:ext uri="{BB962C8B-B14F-4D97-AF65-F5344CB8AC3E}">
        <p14:creationId xmlns:p14="http://schemas.microsoft.com/office/powerpoint/2010/main" val="414866457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84</a:t>
            </a:fld>
            <a:endParaRPr lang="en-US"/>
          </a:p>
        </p:txBody>
      </p:sp>
    </p:spTree>
    <p:extLst>
      <p:ext uri="{BB962C8B-B14F-4D97-AF65-F5344CB8AC3E}">
        <p14:creationId xmlns:p14="http://schemas.microsoft.com/office/powerpoint/2010/main" val="33998610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85</a:t>
            </a:fld>
            <a:endParaRPr lang="en-US"/>
          </a:p>
        </p:txBody>
      </p:sp>
    </p:spTree>
    <p:extLst>
      <p:ext uri="{BB962C8B-B14F-4D97-AF65-F5344CB8AC3E}">
        <p14:creationId xmlns:p14="http://schemas.microsoft.com/office/powerpoint/2010/main" val="84587006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86</a:t>
            </a:fld>
            <a:endParaRPr lang="en-US"/>
          </a:p>
        </p:txBody>
      </p:sp>
    </p:spTree>
    <p:extLst>
      <p:ext uri="{BB962C8B-B14F-4D97-AF65-F5344CB8AC3E}">
        <p14:creationId xmlns:p14="http://schemas.microsoft.com/office/powerpoint/2010/main" val="96782400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87</a:t>
            </a:fld>
            <a:endParaRPr lang="en-US"/>
          </a:p>
        </p:txBody>
      </p:sp>
    </p:spTree>
    <p:extLst>
      <p:ext uri="{BB962C8B-B14F-4D97-AF65-F5344CB8AC3E}">
        <p14:creationId xmlns:p14="http://schemas.microsoft.com/office/powerpoint/2010/main" val="32749327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88</a:t>
            </a:fld>
            <a:endParaRPr lang="en-US"/>
          </a:p>
        </p:txBody>
      </p:sp>
    </p:spTree>
    <p:extLst>
      <p:ext uri="{BB962C8B-B14F-4D97-AF65-F5344CB8AC3E}">
        <p14:creationId xmlns:p14="http://schemas.microsoft.com/office/powerpoint/2010/main" val="67309222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89</a:t>
            </a:fld>
            <a:endParaRPr lang="en-US"/>
          </a:p>
        </p:txBody>
      </p:sp>
    </p:spTree>
    <p:extLst>
      <p:ext uri="{BB962C8B-B14F-4D97-AF65-F5344CB8AC3E}">
        <p14:creationId xmlns:p14="http://schemas.microsoft.com/office/powerpoint/2010/main" val="2329250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a:t>
            </a:fld>
            <a:endParaRPr lang="en-US"/>
          </a:p>
        </p:txBody>
      </p:sp>
    </p:spTree>
    <p:extLst>
      <p:ext uri="{BB962C8B-B14F-4D97-AF65-F5344CB8AC3E}">
        <p14:creationId xmlns:p14="http://schemas.microsoft.com/office/powerpoint/2010/main" val="36344311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90</a:t>
            </a:fld>
            <a:endParaRPr lang="en-US"/>
          </a:p>
        </p:txBody>
      </p:sp>
    </p:spTree>
    <p:extLst>
      <p:ext uri="{BB962C8B-B14F-4D97-AF65-F5344CB8AC3E}">
        <p14:creationId xmlns:p14="http://schemas.microsoft.com/office/powerpoint/2010/main" val="38241732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91</a:t>
            </a:fld>
            <a:endParaRPr lang="en-US"/>
          </a:p>
        </p:txBody>
      </p:sp>
    </p:spTree>
    <p:extLst>
      <p:ext uri="{BB962C8B-B14F-4D97-AF65-F5344CB8AC3E}">
        <p14:creationId xmlns:p14="http://schemas.microsoft.com/office/powerpoint/2010/main" val="34074505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92</a:t>
            </a:fld>
            <a:endParaRPr lang="en-US"/>
          </a:p>
        </p:txBody>
      </p:sp>
    </p:spTree>
    <p:extLst>
      <p:ext uri="{BB962C8B-B14F-4D97-AF65-F5344CB8AC3E}">
        <p14:creationId xmlns:p14="http://schemas.microsoft.com/office/powerpoint/2010/main" val="291941155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93</a:t>
            </a:fld>
            <a:endParaRPr lang="en-US"/>
          </a:p>
        </p:txBody>
      </p:sp>
    </p:spTree>
    <p:extLst>
      <p:ext uri="{BB962C8B-B14F-4D97-AF65-F5344CB8AC3E}">
        <p14:creationId xmlns:p14="http://schemas.microsoft.com/office/powerpoint/2010/main" val="22256487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94</a:t>
            </a:fld>
            <a:endParaRPr lang="en-US"/>
          </a:p>
        </p:txBody>
      </p:sp>
    </p:spTree>
    <p:extLst>
      <p:ext uri="{BB962C8B-B14F-4D97-AF65-F5344CB8AC3E}">
        <p14:creationId xmlns:p14="http://schemas.microsoft.com/office/powerpoint/2010/main" val="218855493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95</a:t>
            </a:fld>
            <a:endParaRPr lang="en-US"/>
          </a:p>
        </p:txBody>
      </p:sp>
    </p:spTree>
    <p:extLst>
      <p:ext uri="{BB962C8B-B14F-4D97-AF65-F5344CB8AC3E}">
        <p14:creationId xmlns:p14="http://schemas.microsoft.com/office/powerpoint/2010/main" val="233196595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96</a:t>
            </a:fld>
            <a:endParaRPr lang="en-US"/>
          </a:p>
        </p:txBody>
      </p:sp>
    </p:spTree>
    <p:extLst>
      <p:ext uri="{BB962C8B-B14F-4D97-AF65-F5344CB8AC3E}">
        <p14:creationId xmlns:p14="http://schemas.microsoft.com/office/powerpoint/2010/main" val="101302917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97</a:t>
            </a:fld>
            <a:endParaRPr lang="en-US"/>
          </a:p>
        </p:txBody>
      </p:sp>
    </p:spTree>
    <p:extLst>
      <p:ext uri="{BB962C8B-B14F-4D97-AF65-F5344CB8AC3E}">
        <p14:creationId xmlns:p14="http://schemas.microsoft.com/office/powerpoint/2010/main" val="13823110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98</a:t>
            </a:fld>
            <a:endParaRPr lang="en-US"/>
          </a:p>
        </p:txBody>
      </p:sp>
    </p:spTree>
    <p:extLst>
      <p:ext uri="{BB962C8B-B14F-4D97-AF65-F5344CB8AC3E}">
        <p14:creationId xmlns:p14="http://schemas.microsoft.com/office/powerpoint/2010/main" val="274494903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1E75A0-F118-466A-92F2-72B94F9F4940}" type="slidenum">
              <a:rPr lang="en-US" smtClean="0"/>
              <a:t>99</a:t>
            </a:fld>
            <a:endParaRPr lang="en-US"/>
          </a:p>
        </p:txBody>
      </p:sp>
    </p:spTree>
    <p:extLst>
      <p:ext uri="{BB962C8B-B14F-4D97-AF65-F5344CB8AC3E}">
        <p14:creationId xmlns:p14="http://schemas.microsoft.com/office/powerpoint/2010/main" val="172094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8965" y="1294805"/>
            <a:ext cx="6486071" cy="3153668"/>
          </a:xfrm>
          <a:prstGeom prst="rect">
            <a:avLst/>
          </a:prstGeom>
          <a:ln w="3175">
            <a:solidFill>
              <a:schemeClr val="bg1"/>
            </a:solidFill>
          </a:ln>
          <a:effectLst>
            <a:outerShdw blurRad="63500" sx="100500" sy="100500" algn="ctr" rotWithShape="0">
              <a:prstClr val="black">
                <a:alpha val="50000"/>
              </a:prstClr>
            </a:outerShdw>
          </a:effectLst>
        </p:spPr>
        <p:txBody>
          <a:bodyPr lIns="91432" tIns="45716" rIns="91432" bIns="45716">
            <a:normAutofit/>
          </a:bodyPr>
          <a:lstStyle/>
          <a:p>
            <a:pPr>
              <a:spcBef>
                <a:spcPts val="1999"/>
              </a:spcBef>
              <a:buClr>
                <a:srgbClr val="6FB7D7"/>
              </a:buClr>
              <a:buSzPct val="110000"/>
              <a:buFont typeface="Wingdings 2" pitchFamily="18" charset="2"/>
              <a:buNone/>
            </a:pPr>
            <a:endParaRPr lang="en-US" sz="3200">
              <a:solidFill>
                <a:srgbClr val="595959"/>
              </a:solidFill>
              <a:latin typeface="Times New Roman"/>
              <a:cs typeface="Times New Roman"/>
            </a:endParaRPr>
          </a:p>
        </p:txBody>
      </p:sp>
      <p:sp>
        <p:nvSpPr>
          <p:cNvPr id="2" name="Title 1"/>
          <p:cNvSpPr>
            <a:spLocks noGrp="1"/>
          </p:cNvSpPr>
          <p:nvPr>
            <p:ph type="ctrTitle"/>
          </p:nvPr>
        </p:nvSpPr>
        <p:spPr>
          <a:xfrm>
            <a:off x="1322921" y="1524000"/>
            <a:ext cx="6498158" cy="1724867"/>
          </a:xfrm>
        </p:spPr>
        <p:txBody>
          <a:bodyPr rtlCol="0">
            <a:noAutofit/>
          </a:bodyPr>
          <a:lstStyle>
            <a:lvl1pPr marL="0" indent="0" algn="ctr" defTabSz="914318"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Times New Roman"/>
                <a:ea typeface="+mj-ea"/>
                <a:cs typeface="Times New Roman"/>
              </a:defRPr>
            </a:lvl1pPr>
          </a:lstStyle>
          <a:p>
            <a:r>
              <a:rPr lang="en-US" smtClean="0"/>
              <a:t>Click to edit Master title style</a:t>
            </a:r>
            <a:endParaRPr/>
          </a:p>
        </p:txBody>
      </p:sp>
      <p:sp>
        <p:nvSpPr>
          <p:cNvPr id="3" name="Subtitle 2"/>
          <p:cNvSpPr>
            <a:spLocks noGrp="1"/>
          </p:cNvSpPr>
          <p:nvPr>
            <p:ph type="subTitle" idx="1"/>
          </p:nvPr>
        </p:nvSpPr>
        <p:spPr>
          <a:xfrm>
            <a:off x="1322922" y="3299013"/>
            <a:ext cx="6498159" cy="916641"/>
          </a:xfrm>
        </p:spPr>
        <p:txBody>
          <a:bodyPr rtlCol="0">
            <a:normAutofit/>
          </a:bodyPr>
          <a:lstStyle>
            <a:lvl1pPr marL="0" indent="0" algn="ctr" defTabSz="914318"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Times New Roman"/>
                <a:ea typeface="+mn-ea"/>
                <a:cs typeface="Times New Roman"/>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5" name="Date Placeholder 3"/>
          <p:cNvSpPr>
            <a:spLocks noGrp="1"/>
          </p:cNvSpPr>
          <p:nvPr>
            <p:ph type="dt" sz="half" idx="10"/>
          </p:nvPr>
        </p:nvSpPr>
        <p:spPr>
          <a:xfrm>
            <a:off x="5628822" y="6276083"/>
            <a:ext cx="2134810" cy="364628"/>
          </a:xfrm>
          <a:prstGeom prst="rect">
            <a:avLst/>
          </a:prstGeom>
        </p:spPr>
        <p:txBody>
          <a:bodyPr/>
          <a:lstStyle>
            <a:lvl1pPr>
              <a:defRPr>
                <a:latin typeface="Times New Roman"/>
                <a:cs typeface="Times New Roman"/>
              </a:defRPr>
            </a:lvl1pPr>
          </a:lstStyle>
          <a:p>
            <a:pPr>
              <a:defRPr/>
            </a:pPr>
            <a:fld id="{1E3C7FBA-D7F0-4F5C-8C46-FE92CEFA6800}" type="datetimeFigureOut">
              <a:rPr lang="es-ES" smtClean="0"/>
              <a:pPr>
                <a:defRPr/>
              </a:pPr>
              <a:t>20/03/2018</a:t>
            </a:fld>
            <a:endParaRPr lang="en-US"/>
          </a:p>
        </p:txBody>
      </p:sp>
      <p:sp>
        <p:nvSpPr>
          <p:cNvPr id="6"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latin typeface="Times New Roman"/>
                <a:cs typeface="Times New Roman"/>
              </a:defRPr>
            </a:lvl1pPr>
          </a:lstStyle>
          <a:p>
            <a:pPr>
              <a:defRPr/>
            </a:pPr>
            <a:endParaRPr lang="en-US"/>
          </a:p>
        </p:txBody>
      </p:sp>
      <p:sp>
        <p:nvSpPr>
          <p:cNvPr id="7" name="Slide Number Placeholder 5"/>
          <p:cNvSpPr>
            <a:spLocks noGrp="1"/>
          </p:cNvSpPr>
          <p:nvPr>
            <p:ph type="sldNum" sz="quarter" idx="12"/>
          </p:nvPr>
        </p:nvSpPr>
        <p:spPr>
          <a:xfrm>
            <a:off x="7898191" y="6276083"/>
            <a:ext cx="990298" cy="364628"/>
          </a:xfrm>
          <a:prstGeom prst="rect">
            <a:avLst/>
          </a:prstGeom>
        </p:spPr>
        <p:txBody>
          <a:bodyPr/>
          <a:lstStyle>
            <a:lvl1pPr>
              <a:defRPr>
                <a:latin typeface="Times New Roman"/>
                <a:cs typeface="Times New Roman"/>
              </a:defRPr>
            </a:lvl1pPr>
          </a:lstStyle>
          <a:p>
            <a:pPr>
              <a:defRPr/>
            </a:pPr>
            <a:fld id="{DFD5605D-3223-4078-A71C-9A63EC7EC12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4079545" cy="1162050"/>
          </a:xfrm>
        </p:spPr>
        <p:txBody>
          <a:bodyPr/>
          <a:lstStyle>
            <a:lvl1pPr algn="ctr">
              <a:defRPr sz="3600" b="0">
                <a:latin typeface="Times New Roman"/>
                <a:cs typeface="Times New Roman"/>
              </a:defRPr>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atin typeface="Times New Roman"/>
                <a:cs typeface="Times New Roman"/>
              </a:defRPr>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18"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Times New Roman"/>
                <a:ea typeface="+mn-ea"/>
                <a:cs typeface="Times New Roman"/>
              </a:defRPr>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atin typeface="Times New Roman"/>
                <a:cs typeface="Times New Roman"/>
              </a:defRPr>
            </a:lvl1pPr>
          </a:lstStyle>
          <a:p>
            <a:pPr>
              <a:defRPr/>
            </a:pPr>
            <a:fld id="{3152BEE2-92C4-4D66-B131-11E60EF50741}" type="datetimeFigureOut">
              <a:rPr lang="es-ES" smtClean="0"/>
              <a:pPr>
                <a:defRPr/>
              </a:pPr>
              <a:t>20/03/2018</a:t>
            </a:fld>
            <a:endParaRPr lang="en-US"/>
          </a:p>
        </p:txBody>
      </p:sp>
      <p:sp>
        <p:nvSpPr>
          <p:cNvPr id="6" name="Footer Placeholder 5"/>
          <p:cNvSpPr>
            <a:spLocks noGrp="1"/>
          </p:cNvSpPr>
          <p:nvPr>
            <p:ph type="ftr" sz="quarter" idx="11"/>
          </p:nvPr>
        </p:nvSpPr>
        <p:spPr>
          <a:xfrm>
            <a:off x="264584" y="6276083"/>
            <a:ext cx="4841119" cy="364628"/>
          </a:xfrm>
          <a:prstGeom prst="rect">
            <a:avLst/>
          </a:prstGeom>
        </p:spPr>
        <p:txBody>
          <a:bodyPr/>
          <a:lstStyle>
            <a:lvl1pPr>
              <a:defRPr>
                <a:solidFill>
                  <a:schemeClr val="bg1"/>
                </a:solidFill>
                <a:latin typeface="Times New Roman"/>
                <a:cs typeface="Times New Roman"/>
              </a:defRPr>
            </a:lvl1pPr>
          </a:lstStyle>
          <a:p>
            <a:pPr>
              <a:defRPr/>
            </a:pPr>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atin typeface="Times New Roman"/>
                <a:cs typeface="Times New Roman"/>
              </a:defRPr>
            </a:lvl1pPr>
          </a:lstStyle>
          <a:p>
            <a:pPr>
              <a:defRPr/>
            </a:pPr>
            <a:fld id="{53CD14D0-7C95-402C-A158-1EE2A0191C7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pPr>
              <a:defRPr/>
            </a:pPr>
            <a:fld id="{9D692B44-08D5-4C89-982B-22DE72C4EC62}" type="datetimeFigureOut">
              <a:rPr lang="es-ES" smtClean="0"/>
              <a:pPr>
                <a:defRPr/>
              </a:pPr>
              <a:t>20/03/2018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2E2AB6D8-69EE-4770-8CDC-CABAECBCFB3E}"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pPr>
              <a:defRPr/>
            </a:pPr>
            <a:fld id="{497FE2A5-6C04-4ED3-B669-FFAB3D31E152}" type="datetimeFigureOut">
              <a:rPr lang="es-ES" smtClean="0"/>
              <a:pPr>
                <a:defRPr/>
              </a:pPr>
              <a:t>20/03/2018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7F77ECFD-9114-49B4-9278-728AEEF5AE2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0E338178-5B69-4086-BB41-C2AF64DA5EA3}" type="datetime1">
              <a:rPr lang="es-ES"/>
              <a:pPr/>
              <a:t>20/03/2018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dirty="0"/>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C196D236-FF77-4FDE-A45A-45BE6A1FE7E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30"/>
            <a:ext cx="8416925" cy="972671"/>
          </a:xfrm>
        </p:spPr>
        <p:txBody>
          <a:bodyPr>
            <a:normAutofit/>
          </a:bodyPr>
          <a:lstStyle>
            <a:lvl1pPr marL="0" indent="0" algn="ctr">
              <a:spcBef>
                <a:spcPts val="300"/>
              </a:spcBef>
              <a:buNone/>
              <a:defRPr sz="1800">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a:p>
        </p:txBody>
      </p:sp>
      <p:sp>
        <p:nvSpPr>
          <p:cNvPr id="5" name="Date Placeholder 3"/>
          <p:cNvSpPr>
            <a:spLocks noGrp="1"/>
          </p:cNvSpPr>
          <p:nvPr>
            <p:ph type="dt" sz="half" idx="14"/>
          </p:nvPr>
        </p:nvSpPr>
        <p:spPr>
          <a:xfrm>
            <a:off x="5628822" y="6276083"/>
            <a:ext cx="2134810" cy="364628"/>
          </a:xfrm>
          <a:prstGeom prst="rect">
            <a:avLst/>
          </a:prstGeom>
        </p:spPr>
        <p:txBody>
          <a:bodyPr/>
          <a:lstStyle>
            <a:lvl1pPr>
              <a:defRPr/>
            </a:lvl1pPr>
          </a:lstStyle>
          <a:p>
            <a:fld id="{61EFEF94-67C2-47AD-AACB-17FA0FAD4321}" type="datetime1">
              <a:rPr lang="en-US"/>
              <a:pPr/>
              <a:t>3/20/2018</a:t>
            </a:fld>
            <a:endParaRPr lang="en-US">
              <a:solidFill>
                <a:srgbClr val="000000"/>
              </a:solidFill>
            </a:endParaRPr>
          </a:p>
        </p:txBody>
      </p:sp>
      <p:sp>
        <p:nvSpPr>
          <p:cNvPr id="6" name="Footer Placeholder 4"/>
          <p:cNvSpPr>
            <a:spLocks noGrp="1"/>
          </p:cNvSpPr>
          <p:nvPr>
            <p:ph type="ftr" sz="quarter" idx="15"/>
          </p:nvPr>
        </p:nvSpPr>
        <p:spPr>
          <a:xfrm>
            <a:off x="264584" y="6276083"/>
            <a:ext cx="4841119" cy="364628"/>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6"/>
          </p:nvPr>
        </p:nvSpPr>
        <p:spPr>
          <a:xfrm>
            <a:off x="7898191" y="6276083"/>
            <a:ext cx="990298" cy="364628"/>
          </a:xfrm>
          <a:prstGeom prst="rect">
            <a:avLst/>
          </a:prstGeom>
        </p:spPr>
        <p:txBody>
          <a:bodyPr/>
          <a:lstStyle>
            <a:lvl1pPr>
              <a:defRPr/>
            </a:lvl1pPr>
          </a:lstStyle>
          <a:p>
            <a:fld id="{6CCD1552-6BEC-4D56-8C57-39F67842E9BB}" type="slidenum">
              <a:rPr lang="en-US"/>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4"/>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6"/>
            <a:ext cx="8056563" cy="1500187"/>
          </a:xfrm>
        </p:spPr>
        <p:txBody>
          <a:bodyPr>
            <a:normAutofit/>
          </a:bodyPr>
          <a:lstStyle>
            <a:lvl1pPr marL="0" indent="0" algn="ctr">
              <a:spcBef>
                <a:spcPts val="300"/>
              </a:spcBef>
              <a:buNone/>
              <a:defRPr sz="18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pPr>
              <a:defRPr/>
            </a:pPr>
            <a:fld id="{2D3068AF-5B5A-4914-8F86-668003BCF231}" type="datetimeFigureOut">
              <a:rPr lang="es-ES" smtClean="0"/>
              <a:pPr>
                <a:defRPr/>
              </a:pPr>
              <a:t>20/03/2018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345766B3-C23D-4F20-BA54-9220500614C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vl1pPr>
          </a:lstStyle>
          <a:p>
            <a:pPr>
              <a:defRPr/>
            </a:pPr>
            <a:fld id="{18542716-E9BB-4829-8234-BF22F22B2AEF}" type="datetimeFigureOut">
              <a:rPr lang="es-ES" smtClean="0"/>
              <a:pPr>
                <a:defRPr/>
              </a:pPr>
              <a:t>20/03/2018</a:t>
            </a:fld>
            <a:endParaRPr lang="en-US"/>
          </a:p>
        </p:txBody>
      </p:sp>
      <p:sp>
        <p:nvSpPr>
          <p:cNvPr id="6" name="Footer Placeholder 5"/>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3D53E6F6-9086-4290-B021-A82784438D3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5628822" y="6276083"/>
            <a:ext cx="2134810" cy="364628"/>
          </a:xfrm>
          <a:prstGeom prst="rect">
            <a:avLst/>
          </a:prstGeom>
        </p:spPr>
        <p:txBody>
          <a:bodyPr/>
          <a:lstStyle>
            <a:lvl1pPr>
              <a:defRPr/>
            </a:lvl1pPr>
          </a:lstStyle>
          <a:p>
            <a:pPr>
              <a:defRPr/>
            </a:pPr>
            <a:fld id="{CF5C3F49-11BA-4193-9E9F-8D0894B4623E}" type="datetimeFigureOut">
              <a:rPr lang="es-ES" smtClean="0"/>
              <a:pPr>
                <a:defRPr/>
              </a:pPr>
              <a:t>20/03/2018</a:t>
            </a:fld>
            <a:endParaRPr lang="en-US"/>
          </a:p>
        </p:txBody>
      </p:sp>
      <p:sp>
        <p:nvSpPr>
          <p:cNvPr id="8" name="Footer Placeholder 7"/>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9" name="Slide Number Placeholder 8"/>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88CD186E-2668-49E9-A8BC-C38A0F11EDB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628822" y="6276083"/>
            <a:ext cx="2134810" cy="364628"/>
          </a:xfrm>
          <a:prstGeom prst="rect">
            <a:avLst/>
          </a:prstGeom>
        </p:spPr>
        <p:txBody>
          <a:bodyPr/>
          <a:lstStyle>
            <a:lvl1pPr>
              <a:defRPr/>
            </a:lvl1pPr>
          </a:lstStyle>
          <a:p>
            <a:pPr>
              <a:defRPr/>
            </a:pPr>
            <a:fld id="{29737FCA-44CC-45FB-8716-A74EBE253A6E}" type="datetimeFigureOut">
              <a:rPr lang="es-ES" smtClean="0"/>
              <a:pPr>
                <a:defRPr/>
              </a:pPr>
              <a:t>20/03/2018</a:t>
            </a:fld>
            <a:endParaRPr lang="en-US"/>
          </a:p>
        </p:txBody>
      </p:sp>
      <p:sp>
        <p:nvSpPr>
          <p:cNvPr id="4" name="Footer Placeholder 3"/>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5" name="Slide Number Placeholder 4"/>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4FC7278F-628A-4ADA-B95F-9CABF32C8A8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628822" y="6276083"/>
            <a:ext cx="2134810" cy="364628"/>
          </a:xfrm>
          <a:prstGeom prst="rect">
            <a:avLst/>
          </a:prstGeom>
        </p:spPr>
        <p:txBody>
          <a:bodyPr/>
          <a:lstStyle>
            <a:lvl1pPr>
              <a:defRPr/>
            </a:lvl1pPr>
          </a:lstStyle>
          <a:p>
            <a:pPr>
              <a:defRPr/>
            </a:pPr>
            <a:fld id="{6E047ABF-92FB-4FBB-B17E-27A22DEA82A4}" type="datetimeFigureOut">
              <a:rPr lang="es-ES" smtClean="0"/>
              <a:pPr>
                <a:defRPr/>
              </a:pPr>
              <a:t>20/03/2018</a:t>
            </a:fld>
            <a:endParaRPr lang="en-US"/>
          </a:p>
        </p:txBody>
      </p:sp>
      <p:sp>
        <p:nvSpPr>
          <p:cNvPr id="3" name="Footer Placeholder 2"/>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4" name="Slide Number Placeholder 3"/>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70A0C02E-5D71-40DB-A5AE-4F27226CE02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vl1pPr>
          </a:lstStyle>
          <a:p>
            <a:pPr>
              <a:defRPr/>
            </a:pPr>
            <a:fld id="{6BE0F29E-1BA3-4B06-B87B-5461E2D14A11}" type="datetimeFigureOut">
              <a:rPr lang="es-ES" smtClean="0"/>
              <a:pPr>
                <a:defRPr/>
              </a:pPr>
              <a:t>20/03/2018</a:t>
            </a:fld>
            <a:endParaRPr lang="en-US"/>
          </a:p>
        </p:txBody>
      </p:sp>
      <p:sp>
        <p:nvSpPr>
          <p:cNvPr id="6" name="Footer Placeholder 5"/>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25537A45-1BBD-490F-B661-4A971E23527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8822" y="108645"/>
            <a:ext cx="8043333" cy="133647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48822" y="1599903"/>
            <a:ext cx="8043333" cy="434429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6" descr="wiley_logo.png"/>
          <p:cNvPicPr>
            <a:picLocks noChangeAspect="1"/>
          </p:cNvPicPr>
          <p:nvPr/>
        </p:nvPicPr>
        <p:blipFill>
          <a:blip r:embed="rId14"/>
          <a:srcRect/>
          <a:stretch>
            <a:fillRect/>
          </a:stretch>
        </p:blipFill>
        <p:spPr bwMode="auto">
          <a:xfrm>
            <a:off x="476250" y="6247805"/>
            <a:ext cx="361345" cy="486668"/>
          </a:xfrm>
          <a:prstGeom prst="rect">
            <a:avLst/>
          </a:prstGeom>
          <a:noFill/>
          <a:ln w="9525">
            <a:noFill/>
            <a:miter lim="800000"/>
            <a:headEnd/>
            <a:tailEnd/>
          </a:ln>
        </p:spPr>
      </p:pic>
      <p:sp>
        <p:nvSpPr>
          <p:cNvPr id="8" name="TextBox 7"/>
          <p:cNvSpPr txBox="1"/>
          <p:nvPr/>
        </p:nvSpPr>
        <p:spPr>
          <a:xfrm>
            <a:off x="837595" y="6289476"/>
            <a:ext cx="6455950" cy="415490"/>
          </a:xfrm>
          <a:prstGeom prst="rect">
            <a:avLst/>
          </a:prstGeom>
          <a:noFill/>
        </p:spPr>
        <p:txBody>
          <a:bodyPr wrap="none" lIns="91432" tIns="45716" rIns="91432" bIns="45716">
            <a:spAutoFit/>
          </a:bodyPr>
          <a:lstStyle/>
          <a:p>
            <a:r>
              <a:rPr lang="en-US" sz="1100" dirty="0">
                <a:latin typeface="Times New Roman"/>
                <a:cs typeface="Times New Roman"/>
              </a:rPr>
              <a:t>PowerPoint Presentation for Dennis, Wixom, &amp; </a:t>
            </a:r>
            <a:r>
              <a:rPr lang="en-US" sz="1100" dirty="0" err="1">
                <a:latin typeface="Times New Roman"/>
                <a:cs typeface="Times New Roman"/>
              </a:rPr>
              <a:t>Tegarden</a:t>
            </a:r>
            <a:r>
              <a:rPr lang="en-US" sz="1100" dirty="0">
                <a:latin typeface="Times New Roman"/>
                <a:cs typeface="Times New Roman"/>
              </a:rPr>
              <a:t> </a:t>
            </a:r>
            <a:r>
              <a:rPr lang="en-US" sz="1100" i="1" dirty="0">
                <a:latin typeface="Times New Roman"/>
                <a:cs typeface="Times New Roman"/>
              </a:rPr>
              <a:t>Systems Analysis and Design with UML,</a:t>
            </a:r>
            <a:r>
              <a:rPr lang="en-US" sz="1100" i="1" dirty="0" smtClean="0">
                <a:latin typeface="Times New Roman"/>
                <a:cs typeface="Times New Roman"/>
              </a:rPr>
              <a:t> 5th </a:t>
            </a:r>
            <a:r>
              <a:rPr lang="en-US" sz="1100" i="1" dirty="0">
                <a:latin typeface="Times New Roman"/>
                <a:cs typeface="Times New Roman"/>
              </a:rPr>
              <a:t>Edition</a:t>
            </a:r>
          </a:p>
          <a:p>
            <a:r>
              <a:rPr lang="en-US" sz="1000" dirty="0">
                <a:latin typeface="Times New Roman"/>
                <a:cs typeface="Times New Roman"/>
              </a:rPr>
              <a:t>Copyright © </a:t>
            </a:r>
            <a:r>
              <a:rPr lang="en-US" sz="1000" dirty="0" smtClean="0">
                <a:latin typeface="Times New Roman"/>
                <a:cs typeface="Times New Roman"/>
              </a:rPr>
              <a:t>2015 </a:t>
            </a:r>
            <a:r>
              <a:rPr lang="en-US" sz="1000" dirty="0">
                <a:latin typeface="Times New Roman"/>
                <a:cs typeface="Times New Roman"/>
              </a:rPr>
              <a:t>John Wiley &amp; Sons, Inc.  All rights reserved.</a:t>
            </a:r>
          </a:p>
        </p:txBody>
      </p:sp>
      <p:pic>
        <p:nvPicPr>
          <p:cNvPr id="9" name="Picture 6" descr="wiley_logo.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76250" y="6248400"/>
            <a:ext cx="361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a:lvl1pPr algn="ctr" rtl="0" eaLnBrk="1" fontAlgn="base" hangingPunct="1">
        <a:spcBef>
          <a:spcPct val="0"/>
        </a:spcBef>
        <a:spcAft>
          <a:spcPct val="0"/>
        </a:spcAft>
        <a:defRPr sz="4600" kern="1200">
          <a:solidFill>
            <a:schemeClr val="accent1"/>
          </a:solidFill>
          <a:latin typeface="Times New Roman"/>
          <a:ea typeface="ＭＳ Ｐゴシック" pitchFamily="-107" charset="-128"/>
          <a:cs typeface="Times New Roman"/>
        </a:defRPr>
      </a:lvl1pPr>
      <a:lvl2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2pPr>
      <a:lvl3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3pPr>
      <a:lvl4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4pPr>
      <a:lvl5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5pPr>
      <a:lvl6pPr marL="457159"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6pPr>
      <a:lvl7pPr marL="914318"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7pPr>
      <a:lvl8pPr marL="137147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8pPr>
      <a:lvl9pPr marL="182863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9pPr>
    </p:titleStyle>
    <p:bodyStyle>
      <a:lvl1pPr marL="348375" indent="-348375" algn="l" rtl="0" eaLnBrk="1" fontAlgn="base" hangingPunct="1">
        <a:spcBef>
          <a:spcPts val="0"/>
        </a:spcBef>
        <a:spcAft>
          <a:spcPts val="600"/>
        </a:spcAft>
        <a:buClr>
          <a:srgbClr val="6FB7D7"/>
        </a:buClr>
        <a:buSzPct val="110000"/>
        <a:buFont typeface="Wingdings 2" pitchFamily="18" charset="2"/>
        <a:buChar char=""/>
        <a:defRPr sz="2400" kern="1200">
          <a:solidFill>
            <a:srgbClr val="595959"/>
          </a:solidFill>
          <a:latin typeface="Times New Roman"/>
          <a:ea typeface="ＭＳ Ｐゴシック" pitchFamily="-107" charset="-128"/>
          <a:cs typeface="Times New Roman"/>
        </a:defRPr>
      </a:lvl1pPr>
      <a:lvl2pPr marL="684737" indent="-336362" algn="l" rtl="0" eaLnBrk="1" fontAlgn="base" hangingPunct="1">
        <a:spcBef>
          <a:spcPts val="0"/>
        </a:spcBef>
        <a:spcAft>
          <a:spcPts val="600"/>
        </a:spcAft>
        <a:buClr>
          <a:srgbClr val="215D77"/>
        </a:buClr>
        <a:buSzPct val="110000"/>
        <a:buFont typeface="Wingdings 2" pitchFamily="18" charset="2"/>
        <a:buChar char=""/>
        <a:defRPr sz="2000" kern="1200">
          <a:solidFill>
            <a:srgbClr val="595959"/>
          </a:solidFill>
          <a:latin typeface="Times New Roman"/>
          <a:ea typeface="ＭＳ Ｐゴシック" pitchFamily="-107" charset="-128"/>
          <a:cs typeface="Times New Roman"/>
        </a:defRPr>
      </a:lvl2pPr>
      <a:lvl3pPr marL="967041" indent="-282304" algn="l" rtl="0" eaLnBrk="1" fontAlgn="base" hangingPunct="1">
        <a:spcBef>
          <a:spcPts val="0"/>
        </a:spcBef>
        <a:spcAft>
          <a:spcPts val="600"/>
        </a:spcAft>
        <a:buClr>
          <a:srgbClr val="6FB7D7"/>
        </a:buClr>
        <a:buSzPct val="110000"/>
        <a:buFont typeface="Wingdings 2" pitchFamily="18" charset="2"/>
        <a:buChar char=""/>
        <a:defRPr sz="1800" kern="1200">
          <a:solidFill>
            <a:srgbClr val="595959"/>
          </a:solidFill>
          <a:latin typeface="Times New Roman"/>
          <a:ea typeface="ＭＳ Ｐゴシック" pitchFamily="-107" charset="-128"/>
          <a:cs typeface="Times New Roman"/>
        </a:defRPr>
      </a:lvl3pPr>
      <a:lvl4pPr marL="1262860" indent="-294317" algn="l" rtl="0" eaLnBrk="1" fontAlgn="base" hangingPunct="1">
        <a:spcBef>
          <a:spcPts val="0"/>
        </a:spcBef>
        <a:spcAft>
          <a:spcPts val="600"/>
        </a:spcAft>
        <a:buClr>
          <a:srgbClr val="215D77"/>
        </a:buClr>
        <a:buSzPct val="110000"/>
        <a:buFont typeface="Wingdings 2" pitchFamily="18" charset="2"/>
        <a:buChar char=""/>
        <a:defRPr sz="1600" kern="1200">
          <a:solidFill>
            <a:srgbClr val="595959"/>
          </a:solidFill>
          <a:latin typeface="Times New Roman"/>
          <a:ea typeface="ＭＳ Ｐゴシック" pitchFamily="-107" charset="-128"/>
          <a:cs typeface="Times New Roman"/>
        </a:defRPr>
      </a:lvl4pPr>
      <a:lvl5pPr marL="1545164" indent="-282304" algn="l" rtl="0" eaLnBrk="1" fontAlgn="base" hangingPunct="1">
        <a:spcBef>
          <a:spcPts val="0"/>
        </a:spcBef>
        <a:spcAft>
          <a:spcPts val="600"/>
        </a:spcAft>
        <a:buClr>
          <a:srgbClr val="6FB7D7"/>
        </a:buClr>
        <a:buSzPct val="110000"/>
        <a:buFont typeface="Wingdings 2" pitchFamily="18" charset="2"/>
        <a:buChar char=""/>
        <a:defRPr sz="1400" kern="1200">
          <a:solidFill>
            <a:srgbClr val="595959"/>
          </a:solidFill>
          <a:latin typeface="Times New Roman"/>
          <a:ea typeface="ＭＳ Ｐゴシック" pitchFamily="-107" charset="-128"/>
          <a:cs typeface="Times New Roman"/>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1322921" y="457200"/>
            <a:ext cx="6498158" cy="3962400"/>
          </a:xfrm>
        </p:spPr>
        <p:txBody>
          <a:bodyPr/>
          <a:lstStyle/>
          <a:p>
            <a:pPr eaLnBrk="1" hangingPunct="1"/>
            <a:r>
              <a:rPr lang="en-US" sz="6000" b="1" dirty="0" smtClean="0">
                <a:solidFill>
                  <a:srgbClr val="262626"/>
                </a:solidFill>
                <a:latin typeface="Times New Roman" panose="02020603050405020304" pitchFamily="18" charset="0"/>
                <a:cs typeface="Times New Roman" panose="02020603050405020304" pitchFamily="18" charset="0"/>
              </a:rPr>
              <a:t/>
            </a:r>
            <a:br>
              <a:rPr lang="en-US" sz="6000" b="1" dirty="0" smtClean="0">
                <a:solidFill>
                  <a:srgbClr val="262626"/>
                </a:solidFill>
                <a:latin typeface="Times New Roman" panose="02020603050405020304" pitchFamily="18" charset="0"/>
                <a:cs typeface="Times New Roman" panose="02020603050405020304" pitchFamily="18" charset="0"/>
              </a:rPr>
            </a:br>
            <a:r>
              <a:rPr lang="en-US" sz="6000" b="1" dirty="0">
                <a:solidFill>
                  <a:srgbClr val="262626"/>
                </a:solidFill>
                <a:latin typeface="Times New Roman" panose="02020603050405020304" pitchFamily="18" charset="0"/>
                <a:cs typeface="Times New Roman" panose="02020603050405020304" pitchFamily="18" charset="0"/>
              </a:rPr>
              <a:t/>
            </a:r>
            <a:br>
              <a:rPr lang="en-US" sz="6000" b="1" dirty="0">
                <a:solidFill>
                  <a:srgbClr val="262626"/>
                </a:solidFill>
                <a:latin typeface="Times New Roman" panose="02020603050405020304" pitchFamily="18" charset="0"/>
                <a:cs typeface="Times New Roman" panose="02020603050405020304" pitchFamily="18" charset="0"/>
              </a:rPr>
            </a:br>
            <a:r>
              <a:rPr lang="en-US" sz="6000" b="1" dirty="0" smtClean="0">
                <a:solidFill>
                  <a:srgbClr val="262626"/>
                </a:solidFill>
                <a:latin typeface="Times New Roman" panose="02020603050405020304" pitchFamily="18" charset="0"/>
                <a:cs typeface="Times New Roman" panose="02020603050405020304" pitchFamily="18" charset="0"/>
              </a:rPr>
              <a:t/>
            </a:r>
            <a:br>
              <a:rPr lang="en-US" sz="6000" b="1" dirty="0" smtClean="0">
                <a:solidFill>
                  <a:srgbClr val="262626"/>
                </a:solidFill>
                <a:latin typeface="Times New Roman" panose="02020603050405020304" pitchFamily="18" charset="0"/>
                <a:cs typeface="Times New Roman" panose="02020603050405020304" pitchFamily="18" charset="0"/>
              </a:rPr>
            </a:br>
            <a:r>
              <a:rPr lang="en-US" sz="6000" b="1" dirty="0" smtClean="0">
                <a:solidFill>
                  <a:srgbClr val="262626"/>
                </a:solidFill>
                <a:latin typeface="Times New Roman" panose="02020603050405020304" pitchFamily="18" charset="0"/>
                <a:cs typeface="Times New Roman" panose="02020603050405020304" pitchFamily="18" charset="0"/>
              </a:rPr>
              <a:t/>
            </a:r>
            <a:br>
              <a:rPr lang="en-US" sz="6000" b="1" dirty="0" smtClean="0">
                <a:solidFill>
                  <a:srgbClr val="262626"/>
                </a:solidFill>
                <a:latin typeface="Times New Roman" panose="02020603050405020304" pitchFamily="18" charset="0"/>
                <a:cs typeface="Times New Roman" panose="02020603050405020304" pitchFamily="18" charset="0"/>
              </a:rPr>
            </a:br>
            <a:r>
              <a:rPr lang="en-US" sz="6000" b="1" dirty="0" smtClean="0">
                <a:solidFill>
                  <a:srgbClr val="262626"/>
                </a:solidFill>
                <a:latin typeface="Times New Roman" panose="02020603050405020304" pitchFamily="18" charset="0"/>
                <a:cs typeface="Times New Roman" panose="02020603050405020304" pitchFamily="18" charset="0"/>
              </a:rPr>
              <a:t>Chapter 7:</a:t>
            </a:r>
            <a:br>
              <a:rPr lang="en-US" sz="6000" b="1" dirty="0" smtClean="0">
                <a:solidFill>
                  <a:srgbClr val="262626"/>
                </a:solidFill>
                <a:latin typeface="Times New Roman" panose="02020603050405020304" pitchFamily="18" charset="0"/>
                <a:cs typeface="Times New Roman" panose="02020603050405020304" pitchFamily="18" charset="0"/>
              </a:rPr>
            </a:br>
            <a:r>
              <a:rPr lang="en-US" sz="6000" b="1" dirty="0" smtClean="0">
                <a:solidFill>
                  <a:srgbClr val="262626"/>
                </a:solidFill>
                <a:latin typeface="Times New Roman" panose="02020603050405020304" pitchFamily="18" charset="0"/>
                <a:cs typeface="Times New Roman" panose="02020603050405020304" pitchFamily="18" charset="0"/>
              </a:rPr>
              <a:t>Moving on to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p>
          <a:p>
            <a:pPr marL="0" indent="0" algn="ctr">
              <a:buNone/>
            </a:pPr>
            <a:r>
              <a:rPr lang="en-US" sz="6000" b="1" dirty="0" smtClean="0"/>
              <a:t>What </a:t>
            </a:r>
            <a:r>
              <a:rPr lang="en-US" sz="6000" b="1" dirty="0"/>
              <a:t>is the goal of the design phase? </a:t>
            </a:r>
            <a:endParaRPr lang="en-US" sz="6000" dirty="0"/>
          </a:p>
        </p:txBody>
      </p:sp>
    </p:spTree>
    <p:extLst>
      <p:ext uri="{BB962C8B-B14F-4D97-AF65-F5344CB8AC3E}">
        <p14:creationId xmlns:p14="http://schemas.microsoft.com/office/powerpoint/2010/main" val="18280659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r>
              <a:rPr lang="en-US" sz="6000" b="1" dirty="0" smtClean="0">
                <a:latin typeface="Times New Roman" panose="02020603050405020304" pitchFamily="18" charset="0"/>
                <a:cs typeface="Times New Roman" panose="02020603050405020304" pitchFamily="18" charset="0"/>
              </a:rPr>
              <a:t>What are the steps Susan should take before finalizing her “Make vs, By” recommendation?</a:t>
            </a:r>
            <a:endParaRPr lang="en-US" sz="6000" b="1" dirty="0">
              <a:latin typeface="Times New Roman" panose="02020603050405020304" pitchFamily="18" charset="0"/>
              <a:cs typeface="Times New Roman" panose="02020603050405020304" pitchFamily="18" charset="0"/>
            </a:endParaRPr>
          </a:p>
          <a:p>
            <a:pPr marL="0" indent="0" eaLnBrk="1" hangingPunct="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98459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eaLnBrk="1" hangingPunct="1">
              <a:buNone/>
            </a:pPr>
            <a:endParaRPr lang="en-US" sz="6000" b="1" dirty="0" smtClean="0">
              <a:latin typeface="Times New Roman" panose="02020603050405020304" pitchFamily="18" charset="0"/>
              <a:cs typeface="Times New Roman" panose="02020603050405020304" pitchFamily="18" charset="0"/>
            </a:endParaRPr>
          </a:p>
          <a:p>
            <a:pPr marL="0" indent="0" algn="ctr" eaLnBrk="1" hangingPunct="1">
              <a:buNone/>
            </a:pPr>
            <a:r>
              <a:rPr lang="en-US" sz="6000" b="1" dirty="0" smtClean="0">
                <a:latin typeface="Times New Roman" panose="02020603050405020304" pitchFamily="18" charset="0"/>
                <a:cs typeface="Times New Roman" panose="02020603050405020304" pitchFamily="18" charset="0"/>
              </a:rPr>
              <a:t>Read Mini Case #2</a:t>
            </a:r>
          </a:p>
          <a:p>
            <a:pPr marL="0" indent="0" algn="ctr" eaLnBrk="1" hangingPunct="1">
              <a:buNone/>
            </a:pPr>
            <a:r>
              <a:rPr lang="en-US" sz="6000" b="1" dirty="0" smtClean="0">
                <a:latin typeface="Times New Roman" panose="02020603050405020304" pitchFamily="18" charset="0"/>
                <a:cs typeface="Times New Roman" panose="02020603050405020304" pitchFamily="18" charset="0"/>
              </a:rPr>
              <a:t>Page #279</a:t>
            </a:r>
          </a:p>
        </p:txBody>
      </p:sp>
    </p:spTree>
    <p:extLst>
      <p:ext uri="{BB962C8B-B14F-4D97-AF65-F5344CB8AC3E}">
        <p14:creationId xmlns:p14="http://schemas.microsoft.com/office/powerpoint/2010/main" val="294137923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457200" indent="-457200" algn="ctr" eaLnBrk="1" hangingPunct="1">
              <a:buAutoNum type="arabicParenR"/>
            </a:pPr>
            <a:r>
              <a:rPr lang="en-US" sz="6000" b="1" dirty="0" smtClean="0">
                <a:latin typeface="Times New Roman" panose="02020603050405020304" pitchFamily="18" charset="0"/>
                <a:cs typeface="Times New Roman" panose="02020603050405020304" pitchFamily="18" charset="0"/>
              </a:rPr>
              <a:t>What have you learned about the Director of Operations from your last interaction?</a:t>
            </a:r>
          </a:p>
          <a:p>
            <a:pPr marL="457200" indent="-457200" algn="ctr" eaLnBrk="1" hangingPunct="1">
              <a:buAutoNum type="arabicParenR"/>
            </a:pPr>
            <a:r>
              <a:rPr lang="en-US" sz="6000" b="1" dirty="0" smtClean="0">
                <a:latin typeface="Times New Roman" panose="02020603050405020304" pitchFamily="18" charset="0"/>
                <a:cs typeface="Times New Roman" panose="02020603050405020304" pitchFamily="18" charset="0"/>
              </a:rPr>
              <a:t>What are your current options?</a:t>
            </a:r>
          </a:p>
        </p:txBody>
      </p:sp>
    </p:spTree>
    <p:extLst>
      <p:ext uri="{BB962C8B-B14F-4D97-AF65-F5344CB8AC3E}">
        <p14:creationId xmlns:p14="http://schemas.microsoft.com/office/powerpoint/2010/main" val="36235193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eaLnBrk="1" hangingPunct="1">
              <a:buNone/>
            </a:pPr>
            <a:endParaRPr lang="en-US" sz="6000" b="1" dirty="0" smtClean="0">
              <a:latin typeface="Times New Roman" panose="02020603050405020304" pitchFamily="18" charset="0"/>
              <a:cs typeface="Times New Roman" panose="02020603050405020304" pitchFamily="18" charset="0"/>
            </a:endParaRPr>
          </a:p>
          <a:p>
            <a:pPr marL="0" indent="0" algn="ctr" eaLnBrk="1" hangingPunct="1">
              <a:buNone/>
            </a:pPr>
            <a:r>
              <a:rPr lang="en-US" sz="6000" b="1" dirty="0" smtClean="0">
                <a:latin typeface="Times New Roman" panose="02020603050405020304" pitchFamily="18" charset="0"/>
                <a:cs typeface="Times New Roman" panose="02020603050405020304" pitchFamily="18" charset="0"/>
              </a:rPr>
              <a:t>What have you learned about the Director of Operations from your last interaction?</a:t>
            </a:r>
          </a:p>
        </p:txBody>
      </p:sp>
    </p:spTree>
    <p:extLst>
      <p:ext uri="{BB962C8B-B14F-4D97-AF65-F5344CB8AC3E}">
        <p14:creationId xmlns:p14="http://schemas.microsoft.com/office/powerpoint/2010/main" val="18411289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eaLnBrk="1" hangingPunct="1">
              <a:buNone/>
            </a:pPr>
            <a:endParaRPr lang="en-US" sz="6000" b="1" dirty="0" smtClean="0">
              <a:latin typeface="Times New Roman" panose="02020603050405020304" pitchFamily="18" charset="0"/>
              <a:cs typeface="Times New Roman" panose="02020603050405020304" pitchFamily="18" charset="0"/>
            </a:endParaRPr>
          </a:p>
          <a:p>
            <a:pPr marL="0" indent="0" algn="ctr" eaLnBrk="1" hangingPunct="1">
              <a:buNone/>
            </a:pPr>
            <a:endParaRPr lang="en-US" sz="6000" b="1" dirty="0">
              <a:latin typeface="Times New Roman" panose="02020603050405020304" pitchFamily="18" charset="0"/>
              <a:cs typeface="Times New Roman" panose="02020603050405020304" pitchFamily="18" charset="0"/>
            </a:endParaRPr>
          </a:p>
          <a:p>
            <a:pPr marL="0" indent="0" algn="ctr" eaLnBrk="1" hangingPunct="1">
              <a:buNone/>
            </a:pPr>
            <a:r>
              <a:rPr lang="en-US" sz="6000" b="1" dirty="0" smtClean="0">
                <a:latin typeface="Times New Roman" panose="02020603050405020304" pitchFamily="18" charset="0"/>
                <a:cs typeface="Times New Roman" panose="02020603050405020304" pitchFamily="18" charset="0"/>
              </a:rPr>
              <a:t>What are your current options?</a:t>
            </a:r>
          </a:p>
        </p:txBody>
      </p:sp>
    </p:spTree>
    <p:extLst>
      <p:ext uri="{BB962C8B-B14F-4D97-AF65-F5344CB8AC3E}">
        <p14:creationId xmlns:p14="http://schemas.microsoft.com/office/powerpoint/2010/main" val="33887991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eaLnBrk="1" hangingPunct="1">
              <a:buNone/>
            </a:pPr>
            <a:endParaRPr lang="en-US" sz="6000" b="1" dirty="0" smtClean="0">
              <a:latin typeface="Times New Roman" panose="02020603050405020304" pitchFamily="18" charset="0"/>
              <a:cs typeface="Times New Roman" panose="02020603050405020304" pitchFamily="18" charset="0"/>
            </a:endParaRPr>
          </a:p>
          <a:p>
            <a:pPr marL="0" indent="0" algn="ctr" eaLnBrk="1" hangingPunct="1">
              <a:buNone/>
            </a:pPr>
            <a:endParaRPr lang="en-US" sz="6000" b="1" dirty="0">
              <a:latin typeface="Times New Roman" panose="02020603050405020304" pitchFamily="18" charset="0"/>
              <a:cs typeface="Times New Roman" panose="02020603050405020304" pitchFamily="18" charset="0"/>
            </a:endParaRPr>
          </a:p>
          <a:p>
            <a:pPr marL="0" indent="0" algn="ctr" eaLnBrk="1" hangingPunct="1">
              <a:buNone/>
            </a:pPr>
            <a:r>
              <a:rPr lang="en-US" sz="6000" b="1" dirty="0" smtClean="0">
                <a:latin typeface="Times New Roman" panose="02020603050405020304" pitchFamily="18" charset="0"/>
                <a:cs typeface="Times New Roman" panose="02020603050405020304" pitchFamily="18" charset="0"/>
              </a:rPr>
              <a:t>Mini Case</a:t>
            </a:r>
          </a:p>
          <a:p>
            <a:pPr marL="0" indent="0" algn="ctr" eaLnBrk="1" hangingPunct="1">
              <a:buNone/>
            </a:pPr>
            <a:r>
              <a:rPr lang="en-US" sz="6000" b="1" dirty="0" smtClean="0">
                <a:latin typeface="Times New Roman" panose="02020603050405020304" pitchFamily="18" charset="0"/>
                <a:cs typeface="Times New Roman" panose="02020603050405020304" pitchFamily="18" charset="0"/>
              </a:rPr>
              <a:t>Boolean Toys</a:t>
            </a:r>
          </a:p>
          <a:p>
            <a:pPr marL="0" indent="0" eaLnBrk="1" hangingPunct="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0686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12-</a:t>
            </a:r>
            <a:fld id="{B96D139A-2DDB-46A8-A832-754D452F94B4}" type="slidenum">
              <a:rPr lang="en-US" altLang="en-US" sz="1400" smtClean="0">
                <a:solidFill>
                  <a:schemeClr val="bg1"/>
                </a:solidFill>
              </a:rPr>
              <a:pPr>
                <a:spcBef>
                  <a:spcPct val="0"/>
                </a:spcBef>
                <a:buClrTx/>
                <a:buFontTx/>
                <a:buNone/>
              </a:pPr>
              <a:t>106</a:t>
            </a:fld>
            <a:endParaRPr lang="en-US" altLang="en-US" sz="1400" smtClean="0">
              <a:solidFill>
                <a:schemeClr val="bg1"/>
              </a:solidFill>
            </a:endParaRPr>
          </a:p>
        </p:txBody>
      </p:sp>
      <p:sp>
        <p:nvSpPr>
          <p:cNvPr id="73731" name="Rectangle 2"/>
          <p:cNvSpPr>
            <a:spLocks noGrp="1" noChangeArrowheads="1"/>
          </p:cNvSpPr>
          <p:nvPr>
            <p:ph type="title"/>
          </p:nvPr>
        </p:nvSpPr>
        <p:spPr>
          <a:xfrm>
            <a:off x="548822" y="108645"/>
            <a:ext cx="8043333" cy="881953"/>
          </a:xfrm>
        </p:spPr>
        <p:txBody>
          <a:bodyPr/>
          <a:lstStyle/>
          <a:p>
            <a:pPr algn="ctr" eaLnBrk="1" hangingPunct="1"/>
            <a:r>
              <a:rPr lang="en-US" altLang="en-US" sz="7200" dirty="0" smtClean="0"/>
              <a:t>Boolean Toys</a:t>
            </a:r>
          </a:p>
        </p:txBody>
      </p:sp>
      <p:sp>
        <p:nvSpPr>
          <p:cNvPr id="73732" name="Rectangle 3"/>
          <p:cNvSpPr>
            <a:spLocks noGrp="1" noChangeArrowheads="1"/>
          </p:cNvSpPr>
          <p:nvPr>
            <p:ph type="body" idx="1"/>
          </p:nvPr>
        </p:nvSpPr>
        <p:spPr>
          <a:xfrm>
            <a:off x="0" y="990599"/>
            <a:ext cx="8991600" cy="5650111"/>
          </a:xfrm>
        </p:spPr>
        <p:txBody>
          <a:bodyPr/>
          <a:lstStyle/>
          <a:p>
            <a:pPr marL="0" indent="0">
              <a:buNone/>
            </a:pPr>
            <a:r>
              <a:rPr lang="en-US" altLang="en-US" sz="2800" b="1" dirty="0" smtClean="0"/>
              <a:t>Does screen design affect productivity and user satisfaction?</a:t>
            </a:r>
          </a:p>
          <a:p>
            <a:pPr marL="0" indent="0">
              <a:buNone/>
            </a:pPr>
            <a:r>
              <a:rPr lang="en-US" altLang="en-US" sz="2800" b="1" dirty="0" smtClean="0"/>
              <a:t> </a:t>
            </a:r>
          </a:p>
          <a:p>
            <a:pPr marL="0" indent="0">
              <a:buNone/>
            </a:pPr>
            <a:r>
              <a:rPr lang="en-US" altLang="en-US" sz="2800" b="1" dirty="0" smtClean="0"/>
              <a:t>What about users designing their own screens? Is it okay to permit some degree of personal preference or should a standard policy be used? </a:t>
            </a:r>
          </a:p>
          <a:p>
            <a:endParaRPr lang="en-US" altLang="en-US" sz="2800" b="1" dirty="0" smtClean="0"/>
          </a:p>
          <a:p>
            <a:pPr marL="0" indent="0">
              <a:buNone/>
            </a:pPr>
            <a:r>
              <a:rPr lang="en-US" altLang="en-US" sz="2800" b="1" dirty="0" smtClean="0"/>
              <a:t>The best results usually occur when users manage their own information needs. How do you insure that you design a system that is both powerful and flexible enough for users to operate without special training and support? </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12-</a:t>
            </a:r>
            <a:fld id="{716C195B-3234-4CDC-A333-937910700504}" type="slidenum">
              <a:rPr lang="en-US" altLang="en-US" sz="1400" smtClean="0">
                <a:solidFill>
                  <a:schemeClr val="bg1"/>
                </a:solidFill>
              </a:rPr>
              <a:pPr>
                <a:spcBef>
                  <a:spcPct val="0"/>
                </a:spcBef>
                <a:buClrTx/>
                <a:buFontTx/>
                <a:buNone/>
              </a:pPr>
              <a:t>107</a:t>
            </a:fld>
            <a:endParaRPr lang="en-US" altLang="en-US" sz="1400" smtClean="0">
              <a:solidFill>
                <a:schemeClr val="bg1"/>
              </a:solidFill>
            </a:endParaRPr>
          </a:p>
        </p:txBody>
      </p:sp>
      <p:sp>
        <p:nvSpPr>
          <p:cNvPr id="75779" name="Rectangle 2"/>
          <p:cNvSpPr>
            <a:spLocks noGrp="1" noChangeArrowheads="1"/>
          </p:cNvSpPr>
          <p:nvPr>
            <p:ph type="title"/>
          </p:nvPr>
        </p:nvSpPr>
        <p:spPr/>
        <p:txBody>
          <a:bodyPr/>
          <a:lstStyle/>
          <a:p>
            <a:pPr algn="ctr" eaLnBrk="1" hangingPunct="1"/>
            <a:r>
              <a:rPr lang="en-US" altLang="en-US" sz="7200" smtClean="0"/>
              <a:t>Boolean Toys</a:t>
            </a:r>
          </a:p>
        </p:txBody>
      </p:sp>
      <p:sp>
        <p:nvSpPr>
          <p:cNvPr id="34820" name="Rectangle 3"/>
          <p:cNvSpPr>
            <a:spLocks noGrp="1" noChangeArrowheads="1"/>
          </p:cNvSpPr>
          <p:nvPr>
            <p:ph type="body" idx="1"/>
          </p:nvPr>
        </p:nvSpPr>
        <p:spPr>
          <a:xfrm>
            <a:off x="0" y="1219200"/>
            <a:ext cx="9144000" cy="5056883"/>
          </a:xfrm>
        </p:spPr>
        <p:txBody>
          <a:bodyPr/>
          <a:lstStyle/>
          <a:p>
            <a:pPr marL="0" indent="0" algn="ctr">
              <a:buFontTx/>
              <a:buNone/>
              <a:defRPr/>
            </a:pPr>
            <a:r>
              <a:rPr lang="en-US" sz="8000" b="1" dirty="0"/>
              <a:t>Does screen design affect productivity and user satisfaction?</a:t>
            </a:r>
          </a:p>
          <a:p>
            <a:pPr>
              <a:defRPr/>
            </a:pPr>
            <a:endParaRPr lang="en-US" sz="2400" dirty="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12-</a:t>
            </a:r>
            <a:fld id="{E2281422-DC3E-4C48-BA29-83A08BD99A21}" type="slidenum">
              <a:rPr lang="en-US" altLang="en-US" sz="1400" smtClean="0">
                <a:solidFill>
                  <a:schemeClr val="bg1"/>
                </a:solidFill>
              </a:rPr>
              <a:pPr>
                <a:spcBef>
                  <a:spcPct val="0"/>
                </a:spcBef>
                <a:buClrTx/>
                <a:buFontTx/>
                <a:buNone/>
              </a:pPr>
              <a:t>108</a:t>
            </a:fld>
            <a:endParaRPr lang="en-US" altLang="en-US" sz="1400" smtClean="0">
              <a:solidFill>
                <a:schemeClr val="bg1"/>
              </a:solidFill>
            </a:endParaRPr>
          </a:p>
        </p:txBody>
      </p:sp>
      <p:sp>
        <p:nvSpPr>
          <p:cNvPr id="79875" name="Rectangle 2"/>
          <p:cNvSpPr>
            <a:spLocks noGrp="1" noChangeArrowheads="1"/>
          </p:cNvSpPr>
          <p:nvPr>
            <p:ph type="title"/>
          </p:nvPr>
        </p:nvSpPr>
        <p:spPr>
          <a:xfrm>
            <a:off x="548822" y="108645"/>
            <a:ext cx="8043333" cy="805755"/>
          </a:xfrm>
        </p:spPr>
        <p:txBody>
          <a:bodyPr/>
          <a:lstStyle/>
          <a:p>
            <a:pPr algn="ctr" eaLnBrk="1" hangingPunct="1"/>
            <a:r>
              <a:rPr lang="en-US" altLang="en-US" sz="7200" dirty="0" smtClean="0"/>
              <a:t>Boolean Toys</a:t>
            </a:r>
          </a:p>
        </p:txBody>
      </p:sp>
      <p:sp>
        <p:nvSpPr>
          <p:cNvPr id="79876" name="Rectangle 3"/>
          <p:cNvSpPr>
            <a:spLocks noGrp="1" noChangeArrowheads="1"/>
          </p:cNvSpPr>
          <p:nvPr>
            <p:ph type="body" idx="1"/>
          </p:nvPr>
        </p:nvSpPr>
        <p:spPr>
          <a:xfrm>
            <a:off x="0" y="762000"/>
            <a:ext cx="8991600" cy="5638800"/>
          </a:xfrm>
        </p:spPr>
        <p:txBody>
          <a:bodyPr/>
          <a:lstStyle/>
          <a:p>
            <a:pPr marL="0" indent="0" algn="ctr">
              <a:buFontTx/>
              <a:buNone/>
            </a:pPr>
            <a:r>
              <a:rPr lang="en-US" altLang="en-US" sz="5400" b="1" dirty="0" smtClean="0"/>
              <a:t>What about users designing their own screens? Is it okay to permit some degree of personal preference or should a standard policy be used?</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n-US" altLang="en-US" sz="1400" smtClean="0">
                <a:solidFill>
                  <a:schemeClr val="bg1"/>
                </a:solidFill>
              </a:rPr>
              <a:t>12-</a:t>
            </a:r>
            <a:fld id="{D6CB7A4D-8F86-4A27-A9E5-C74318BD85E1}" type="slidenum">
              <a:rPr lang="en-US" altLang="en-US" sz="1400" smtClean="0">
                <a:solidFill>
                  <a:schemeClr val="bg1"/>
                </a:solidFill>
              </a:rPr>
              <a:pPr>
                <a:spcBef>
                  <a:spcPct val="0"/>
                </a:spcBef>
                <a:buClrTx/>
                <a:buFontTx/>
                <a:buNone/>
              </a:pPr>
              <a:t>109</a:t>
            </a:fld>
            <a:endParaRPr lang="en-US" altLang="en-US" sz="1400" smtClean="0">
              <a:solidFill>
                <a:schemeClr val="bg1"/>
              </a:solidFill>
            </a:endParaRPr>
          </a:p>
        </p:txBody>
      </p:sp>
      <p:sp>
        <p:nvSpPr>
          <p:cNvPr id="83971" name="Rectangle 2"/>
          <p:cNvSpPr>
            <a:spLocks noGrp="1" noChangeArrowheads="1"/>
          </p:cNvSpPr>
          <p:nvPr>
            <p:ph type="title"/>
          </p:nvPr>
        </p:nvSpPr>
        <p:spPr>
          <a:xfrm>
            <a:off x="548822" y="108645"/>
            <a:ext cx="8043333" cy="805755"/>
          </a:xfrm>
        </p:spPr>
        <p:txBody>
          <a:bodyPr/>
          <a:lstStyle/>
          <a:p>
            <a:pPr algn="ctr" eaLnBrk="1" hangingPunct="1"/>
            <a:r>
              <a:rPr lang="en-US" altLang="en-US" sz="7200" dirty="0" smtClean="0"/>
              <a:t>Boolean Toys</a:t>
            </a:r>
          </a:p>
        </p:txBody>
      </p:sp>
      <p:sp>
        <p:nvSpPr>
          <p:cNvPr id="83972" name="Rectangle 3"/>
          <p:cNvSpPr>
            <a:spLocks noGrp="1" noChangeArrowheads="1"/>
          </p:cNvSpPr>
          <p:nvPr>
            <p:ph type="body" idx="1"/>
          </p:nvPr>
        </p:nvSpPr>
        <p:spPr>
          <a:xfrm>
            <a:off x="0" y="457200"/>
            <a:ext cx="9372600" cy="5818883"/>
          </a:xfrm>
        </p:spPr>
        <p:txBody>
          <a:bodyPr/>
          <a:lstStyle/>
          <a:p>
            <a:pPr marL="0" indent="0">
              <a:buFontTx/>
              <a:buNone/>
            </a:pPr>
            <a:r>
              <a:rPr lang="en-US" altLang="en-US" sz="4800" b="1" dirty="0" smtClean="0"/>
              <a:t>The best results usually occur when users manage their own information needs. How do you insure that you design a system that is both powerful and flexible enough for users to operate without special training and support?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Why </a:t>
            </a:r>
            <a:r>
              <a:rPr lang="en-US" sz="6000" b="1" dirty="0">
                <a:latin typeface="Arial" panose="020B0604020202020204" pitchFamily="34" charset="0"/>
                <a:cs typeface="Arial" panose="020B0604020202020204" pitchFamily="34" charset="0"/>
              </a:rPr>
              <a:t>do we need </a:t>
            </a:r>
            <a:r>
              <a:rPr lang="en-US" sz="6000" b="1" dirty="0" smtClean="0">
                <a:latin typeface="Arial" panose="020B0604020202020204" pitchFamily="34" charset="0"/>
                <a:cs typeface="Arial" panose="020B0604020202020204" pitchFamily="34" charset="0"/>
              </a:rPr>
              <a:t>the </a:t>
            </a:r>
            <a:r>
              <a:rPr lang="en-US" sz="6000" b="1" dirty="0">
                <a:latin typeface="Arial" panose="020B0604020202020204" pitchFamily="34" charset="0"/>
                <a:cs typeface="Arial" panose="020B0604020202020204" pitchFamily="34" charset="0"/>
              </a:rPr>
              <a:t>detailed </a:t>
            </a:r>
            <a:r>
              <a:rPr lang="en-US" sz="6000" b="1" dirty="0" smtClean="0">
                <a:latin typeface="Arial" panose="020B0604020202020204" pitchFamily="34" charset="0"/>
                <a:cs typeface="Arial" panose="020B0604020202020204" pitchFamily="34" charset="0"/>
              </a:rPr>
              <a:t>blueprint we create during the design phase?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85174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eaLnBrk="1" hangingPunct="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854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buNone/>
            </a:pPr>
            <a:endParaRPr lang="en-US" sz="6600" b="1" dirty="0" smtClean="0">
              <a:solidFill>
                <a:schemeClr val="tx1"/>
              </a:solidFill>
            </a:endParaRPr>
          </a:p>
          <a:p>
            <a:pPr marL="0" indent="0" algn="ctr">
              <a:buNone/>
            </a:pPr>
            <a:r>
              <a:rPr lang="en-US" sz="6600" b="1" dirty="0" smtClean="0">
                <a:solidFill>
                  <a:schemeClr val="tx1"/>
                </a:solidFill>
              </a:rPr>
              <a:t>What </a:t>
            </a:r>
            <a:r>
              <a:rPr lang="en-US" sz="6600" b="1" dirty="0">
                <a:solidFill>
                  <a:schemeClr val="tx1"/>
                </a:solidFill>
              </a:rPr>
              <a:t>is the difference between an analysis model and a design model?</a:t>
            </a:r>
            <a:r>
              <a:rPr lang="en-US" sz="6600" dirty="0">
                <a:solidFill>
                  <a:schemeClr val="tx1"/>
                </a:solidFill>
              </a:rPr>
              <a:t> </a:t>
            </a:r>
            <a:endParaRPr lang="en-US" sz="6600" b="1" u="sng" dirty="0"/>
          </a:p>
        </p:txBody>
      </p:sp>
    </p:spTree>
    <p:extLst>
      <p:ext uri="{BB962C8B-B14F-4D97-AF65-F5344CB8AC3E}">
        <p14:creationId xmlns:p14="http://schemas.microsoft.com/office/powerpoint/2010/main" val="3957302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endParaRPr lang="en-US" sz="6000" b="1" dirty="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a walkthrough? </a:t>
            </a:r>
            <a:endParaRPr lang="en-US" sz="6000" b="1"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441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are examples of Functional Models? </a:t>
            </a:r>
            <a:endParaRPr lang="en-US" sz="6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661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750" b="1" dirty="0" smtClean="0"/>
              <a:t>In </a:t>
            </a:r>
            <a:r>
              <a:rPr lang="en-US" sz="6750" b="1" dirty="0"/>
              <a:t>the design phase we address the functional requirements. </a:t>
            </a:r>
            <a:endParaRPr lang="en-US" sz="6750" b="1" dirty="0" smtClean="0"/>
          </a:p>
          <a:p>
            <a:pPr marL="0" indent="0" algn="ctr">
              <a:buNone/>
            </a:pPr>
            <a:r>
              <a:rPr lang="en-US" sz="6750" b="1" dirty="0" smtClean="0"/>
              <a:t>T / F</a:t>
            </a:r>
            <a:endParaRPr lang="en-US" sz="6750" b="1" dirty="0"/>
          </a:p>
        </p:txBody>
      </p:sp>
    </p:spTree>
    <p:extLst>
      <p:ext uri="{BB962C8B-B14F-4D97-AF65-F5344CB8AC3E}">
        <p14:creationId xmlns:p14="http://schemas.microsoft.com/office/powerpoint/2010/main" val="318163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endParaRPr lang="en-US" sz="6000" b="1" dirty="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are examples of Behavioral Models? </a:t>
            </a:r>
            <a:endParaRPr lang="en-US" sz="6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7302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buNone/>
            </a:pPr>
            <a:endParaRPr lang="en-US" b="1" u="sng" dirty="0">
              <a:latin typeface="Arial" panose="020B0604020202020204" pitchFamily="34" charset="0"/>
              <a:cs typeface="Arial" panose="020B0604020202020204" pitchFamily="34" charset="0"/>
            </a:endParaRPr>
          </a:p>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do we have to do the ensure they BALANCED? </a:t>
            </a:r>
          </a:p>
        </p:txBody>
      </p:sp>
    </p:spTree>
    <p:extLst>
      <p:ext uri="{BB962C8B-B14F-4D97-AF65-F5344CB8AC3E}">
        <p14:creationId xmlns:p14="http://schemas.microsoft.com/office/powerpoint/2010/main" val="47555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645"/>
            <a:ext cx="9144000" cy="577155"/>
          </a:xfrm>
        </p:spPr>
        <p:txBody>
          <a:bodyPr/>
          <a:lstStyle/>
          <a:p>
            <a:pPr eaLnBrk="1" hangingPunct="1">
              <a:defRPr/>
            </a:pPr>
            <a:r>
              <a:rPr lang="en-US" sz="3200" b="1" dirty="0" smtClean="0">
                <a:latin typeface="Times New Roman" panose="02020603050405020304" pitchFamily="18" charset="0"/>
                <a:cs typeface="Times New Roman" panose="02020603050405020304" pitchFamily="18" charset="0"/>
              </a:rPr>
              <a:t>Evolving the Analysis Models into Design Models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85800"/>
            <a:ext cx="9144000" cy="5562599"/>
          </a:xfrm>
        </p:spPr>
        <p:txBody>
          <a:bodyPr/>
          <a:lstStyle/>
          <a:p>
            <a:r>
              <a:rPr lang="en-US" sz="2800" dirty="0" smtClean="0">
                <a:latin typeface="Times New Roman" panose="02020603050405020304" pitchFamily="18" charset="0"/>
                <a:cs typeface="Times New Roman" panose="02020603050405020304" pitchFamily="18" charset="0"/>
              </a:rPr>
              <a:t>Analysis models focused on functional requirements</a:t>
            </a:r>
          </a:p>
          <a:p>
            <a:r>
              <a:rPr lang="en-US" sz="2800" dirty="0" smtClean="0">
                <a:latin typeface="Times New Roman" panose="02020603050405020304" pitchFamily="18" charset="0"/>
                <a:cs typeface="Times New Roman" panose="02020603050405020304" pitchFamily="18" charset="0"/>
              </a:rPr>
              <a:t>Design models must include non-functional requirements as well</a:t>
            </a:r>
          </a:p>
          <a:p>
            <a:pPr lvl="1"/>
            <a:r>
              <a:rPr lang="en-US" sz="2400" dirty="0" smtClean="0">
                <a:latin typeface="Times New Roman" panose="02020603050405020304" pitchFamily="18" charset="0"/>
                <a:cs typeface="Times New Roman" panose="02020603050405020304" pitchFamily="18" charset="0"/>
              </a:rPr>
              <a:t>System performance</a:t>
            </a:r>
          </a:p>
          <a:p>
            <a:pPr lvl="1"/>
            <a:r>
              <a:rPr lang="en-US" sz="2400" dirty="0" smtClean="0">
                <a:latin typeface="Times New Roman" panose="02020603050405020304" pitchFamily="18" charset="0"/>
                <a:cs typeface="Times New Roman" panose="02020603050405020304" pitchFamily="18" charset="0"/>
              </a:rPr>
              <a:t>System environment issues</a:t>
            </a:r>
          </a:p>
          <a:p>
            <a:pPr lvl="2"/>
            <a:r>
              <a:rPr lang="en-US" sz="2000" dirty="0" smtClean="0">
                <a:latin typeface="Times New Roman" panose="02020603050405020304" pitchFamily="18" charset="0"/>
                <a:cs typeface="Times New Roman" panose="02020603050405020304" pitchFamily="18" charset="0"/>
              </a:rPr>
              <a:t>Distributed vs. centralized processing</a:t>
            </a:r>
          </a:p>
          <a:p>
            <a:pPr lvl="2"/>
            <a:r>
              <a:rPr lang="en-US" sz="2000" dirty="0" smtClean="0">
                <a:latin typeface="Times New Roman" panose="02020603050405020304" pitchFamily="18" charset="0"/>
                <a:cs typeface="Times New Roman" panose="02020603050405020304" pitchFamily="18" charset="0"/>
              </a:rPr>
              <a:t>User interface</a:t>
            </a:r>
          </a:p>
          <a:p>
            <a:pPr lvl="2"/>
            <a:r>
              <a:rPr lang="en-US" sz="2000" dirty="0" smtClean="0">
                <a:latin typeface="Times New Roman" panose="02020603050405020304" pitchFamily="18" charset="0"/>
                <a:cs typeface="Times New Roman" panose="02020603050405020304" pitchFamily="18" charset="0"/>
              </a:rPr>
              <a:t>Database</a:t>
            </a:r>
          </a:p>
          <a:p>
            <a:r>
              <a:rPr lang="en-US" sz="2800" dirty="0" smtClean="0">
                <a:latin typeface="Times New Roman" panose="02020603050405020304" pitchFamily="18" charset="0"/>
                <a:cs typeface="Times New Roman" panose="02020603050405020304" pitchFamily="18" charset="0"/>
              </a:rPr>
              <a:t>The system must be maintainable and affordable, efficient and effective</a:t>
            </a:r>
          </a:p>
          <a:p>
            <a:r>
              <a:rPr lang="en-US" sz="2800" dirty="0" smtClean="0">
                <a:latin typeface="Times New Roman" panose="02020603050405020304" pitchFamily="18" charset="0"/>
                <a:cs typeface="Times New Roman" panose="02020603050405020304" pitchFamily="18" charset="0"/>
              </a:rPr>
              <a:t>Utilize factoring, partitions &amp; collaborations, and layers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48822" y="108645"/>
            <a:ext cx="8043333" cy="729555"/>
          </a:xfrm>
        </p:spPr>
        <p:txBody>
          <a:bodyPr/>
          <a:lstStyle/>
          <a:p>
            <a:pPr eaLnBrk="1" hangingPunct="1"/>
            <a:r>
              <a:rPr lang="en-US" altLang="en-US" dirty="0" smtClean="0"/>
              <a:t>Design Use Case</a:t>
            </a:r>
          </a:p>
        </p:txBody>
      </p:sp>
      <p:sp>
        <p:nvSpPr>
          <p:cNvPr id="839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E849CFD3-C959-4C4D-A78E-022725FDCB7D}" type="slidenum">
              <a:rPr lang="en-US" altLang="en-US" sz="1200" smtClean="0">
                <a:solidFill>
                  <a:srgbClr val="898989"/>
                </a:solidFill>
                <a:latin typeface="Times New Roman" panose="02020603050405020304" pitchFamily="18" charset="0"/>
              </a:rPr>
              <a:pPr>
                <a:spcBef>
                  <a:spcPct val="0"/>
                </a:spcBef>
                <a:buFontTx/>
                <a:buNone/>
              </a:pPr>
              <a:t>19</a:t>
            </a:fld>
            <a:endParaRPr lang="en-US" altLang="en-US" sz="1200" smtClean="0">
              <a:solidFill>
                <a:srgbClr val="898989"/>
              </a:solidFill>
              <a:latin typeface="Times New Roman" panose="02020603050405020304" pitchFamily="18" charset="0"/>
            </a:endParaRPr>
          </a:p>
        </p:txBody>
      </p:sp>
      <p:pic>
        <p:nvPicPr>
          <p:cNvPr id="83972" name="Picture 27" descr="whi74173_1807a"/>
          <p:cNvPicPr>
            <a:picLocks noChangeAspect="1" noChangeArrowheads="1"/>
          </p:cNvPicPr>
          <p:nvPr/>
        </p:nvPicPr>
        <p:blipFill>
          <a:blip r:embed="rId3">
            <a:extLst>
              <a:ext uri="{28A0092B-C50C-407E-A947-70E740481C1C}">
                <a14:useLocalDpi xmlns:a14="http://schemas.microsoft.com/office/drawing/2010/main" val="0"/>
              </a:ext>
            </a:extLst>
          </a:blip>
          <a:srcRect b="46222"/>
          <a:stretch>
            <a:fillRect/>
          </a:stretch>
        </p:blipFill>
        <p:spPr bwMode="auto">
          <a:xfrm>
            <a:off x="989088" y="869576"/>
            <a:ext cx="7162800" cy="53609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48822" y="108645"/>
            <a:ext cx="8043333" cy="653355"/>
          </a:xfrm>
        </p:spPr>
        <p:txBody>
          <a:bodyPr/>
          <a:lstStyle/>
          <a:p>
            <a:pPr eaLnBrk="1" hangingPunct="1"/>
            <a:r>
              <a:rPr lang="en-US" b="1" dirty="0" smtClean="0">
                <a:latin typeface="Times New Roman" panose="02020603050405020304" pitchFamily="18" charset="0"/>
                <a:cs typeface="Times New Roman" panose="02020603050405020304" pitchFamily="18" charset="0"/>
              </a:rPr>
              <a:t>Learning Objectives</a:t>
            </a:r>
          </a:p>
        </p:txBody>
      </p:sp>
      <p:sp>
        <p:nvSpPr>
          <p:cNvPr id="3" name="Content Placeholder 2"/>
          <p:cNvSpPr>
            <a:spLocks noGrp="1"/>
          </p:cNvSpPr>
          <p:nvPr>
            <p:ph idx="1"/>
          </p:nvPr>
        </p:nvSpPr>
        <p:spPr>
          <a:xfrm>
            <a:off x="304800" y="762001"/>
            <a:ext cx="8287355" cy="5182196"/>
          </a:xfrm>
        </p:spPr>
        <p:txBody>
          <a:bodyPr rtlCol="0">
            <a:noAutofit/>
          </a:bodyPr>
          <a:lstStyle/>
          <a:p>
            <a:pPr eaLnBrk="1" hangingPunct="1">
              <a:defRPr/>
            </a:pPr>
            <a:r>
              <a:rPr lang="en-US" sz="3200" dirty="0" smtClean="0">
                <a:latin typeface="Times New Roman" panose="02020603050405020304" pitchFamily="18" charset="0"/>
                <a:cs typeface="Times New Roman" panose="02020603050405020304" pitchFamily="18" charset="0"/>
              </a:rPr>
              <a:t>Understand the </a:t>
            </a:r>
            <a:r>
              <a:rPr lang="en-US" sz="3200" b="1" u="sng" dirty="0" smtClean="0">
                <a:latin typeface="Times New Roman" panose="02020603050405020304" pitchFamily="18" charset="0"/>
                <a:cs typeface="Times New Roman" panose="02020603050405020304" pitchFamily="18" charset="0"/>
              </a:rPr>
              <a:t>verification and validation </a:t>
            </a:r>
            <a:r>
              <a:rPr lang="en-US" sz="3200" dirty="0" smtClean="0">
                <a:latin typeface="Times New Roman" panose="02020603050405020304" pitchFamily="18" charset="0"/>
                <a:cs typeface="Times New Roman" panose="02020603050405020304" pitchFamily="18" charset="0"/>
              </a:rPr>
              <a:t>of the analysis models.</a:t>
            </a:r>
          </a:p>
          <a:p>
            <a:pPr eaLnBrk="1" hangingPunct="1">
              <a:defRPr/>
            </a:pPr>
            <a:r>
              <a:rPr lang="en-US" sz="3200" dirty="0" smtClean="0">
                <a:latin typeface="Times New Roman" panose="02020603050405020304" pitchFamily="18" charset="0"/>
                <a:cs typeface="Times New Roman" panose="02020603050405020304" pitchFamily="18" charset="0"/>
              </a:rPr>
              <a:t>Understand the transition from analysis to </a:t>
            </a:r>
            <a:r>
              <a:rPr lang="en-US" sz="3200" b="1" u="sng" dirty="0" smtClean="0">
                <a:latin typeface="Times New Roman" panose="02020603050405020304" pitchFamily="18" charset="0"/>
                <a:cs typeface="Times New Roman" panose="02020603050405020304" pitchFamily="18" charset="0"/>
              </a:rPr>
              <a:t>design</a:t>
            </a:r>
            <a:r>
              <a:rPr lang="en-US" sz="3200" dirty="0" smtClean="0">
                <a:latin typeface="Times New Roman" panose="02020603050405020304" pitchFamily="18" charset="0"/>
                <a:cs typeface="Times New Roman" panose="02020603050405020304" pitchFamily="18" charset="0"/>
              </a:rPr>
              <a:t>.</a:t>
            </a:r>
          </a:p>
          <a:p>
            <a:pPr eaLnBrk="1" hangingPunct="1">
              <a:defRPr/>
            </a:pPr>
            <a:r>
              <a:rPr lang="en-US" sz="3200" dirty="0" smtClean="0">
                <a:latin typeface="Times New Roman" panose="02020603050405020304" pitchFamily="18" charset="0"/>
                <a:cs typeface="Times New Roman" panose="02020603050405020304" pitchFamily="18" charset="0"/>
              </a:rPr>
              <a:t>Understand the use of </a:t>
            </a:r>
            <a:r>
              <a:rPr lang="en-US" sz="3200" b="1" u="sng" dirty="0" smtClean="0">
                <a:latin typeface="Times New Roman" panose="02020603050405020304" pitchFamily="18" charset="0"/>
                <a:cs typeface="Times New Roman" panose="02020603050405020304" pitchFamily="18" charset="0"/>
              </a:rPr>
              <a:t>factoring, partitions, and layers.</a:t>
            </a:r>
          </a:p>
          <a:p>
            <a:pPr eaLnBrk="1" hangingPunct="1">
              <a:defRPr/>
            </a:pPr>
            <a:r>
              <a:rPr lang="en-US" sz="3200" dirty="0" smtClean="0">
                <a:latin typeface="Times New Roman" panose="02020603050405020304" pitchFamily="18" charset="0"/>
                <a:cs typeface="Times New Roman" panose="02020603050405020304" pitchFamily="18" charset="0"/>
              </a:rPr>
              <a:t>Be able to create </a:t>
            </a:r>
            <a:r>
              <a:rPr lang="en-US" sz="3200" b="1" u="sng" dirty="0" smtClean="0">
                <a:latin typeface="Times New Roman" panose="02020603050405020304" pitchFamily="18" charset="0"/>
                <a:cs typeface="Times New Roman" panose="02020603050405020304" pitchFamily="18" charset="0"/>
              </a:rPr>
              <a:t>package diagrams</a:t>
            </a:r>
            <a:r>
              <a:rPr lang="en-US" sz="3200" dirty="0" smtClean="0">
                <a:latin typeface="Times New Roman" panose="02020603050405020304" pitchFamily="18" charset="0"/>
                <a:cs typeface="Times New Roman" panose="02020603050405020304" pitchFamily="18" charset="0"/>
              </a:rPr>
              <a:t>.</a:t>
            </a:r>
          </a:p>
          <a:p>
            <a:pPr eaLnBrk="1" hangingPunct="1">
              <a:defRPr/>
            </a:pPr>
            <a:r>
              <a:rPr lang="en-US" sz="3200" dirty="0" smtClean="0">
                <a:latin typeface="Times New Roman" panose="02020603050405020304" pitchFamily="18" charset="0"/>
                <a:cs typeface="Times New Roman" panose="02020603050405020304" pitchFamily="18" charset="0"/>
              </a:rPr>
              <a:t>Be familiar with the custom, packaged, and outsource </a:t>
            </a:r>
            <a:r>
              <a:rPr lang="en-US" sz="3200" b="1" u="sng" dirty="0" smtClean="0">
                <a:latin typeface="Times New Roman" panose="02020603050405020304" pitchFamily="18" charset="0"/>
                <a:cs typeface="Times New Roman" panose="02020603050405020304" pitchFamily="18" charset="0"/>
              </a:rPr>
              <a:t>design alternatives</a:t>
            </a:r>
            <a:r>
              <a:rPr lang="en-US" sz="3200" dirty="0" smtClean="0">
                <a:latin typeface="Times New Roman" panose="02020603050405020304" pitchFamily="18" charset="0"/>
                <a:cs typeface="Times New Roman" panose="02020603050405020304" pitchFamily="18" charset="0"/>
              </a:rPr>
              <a:t>.</a:t>
            </a:r>
          </a:p>
          <a:p>
            <a:pPr eaLnBrk="1" hangingPunct="1">
              <a:defRPr/>
            </a:pPr>
            <a:r>
              <a:rPr lang="en-US" sz="3200" dirty="0" smtClean="0">
                <a:latin typeface="Times New Roman" panose="02020603050405020304" pitchFamily="18" charset="0"/>
                <a:cs typeface="Times New Roman" panose="02020603050405020304" pitchFamily="18" charset="0"/>
              </a:rPr>
              <a:t>Be able to create an </a:t>
            </a:r>
            <a:r>
              <a:rPr lang="en-US" sz="3200" b="1" u="sng" dirty="0" smtClean="0">
                <a:latin typeface="Times New Roman" panose="02020603050405020304" pitchFamily="18" charset="0"/>
                <a:cs typeface="Times New Roman" panose="02020603050405020304" pitchFamily="18" charset="0"/>
              </a:rPr>
              <a:t>alternative matrix</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108645"/>
            <a:ext cx="8134955" cy="729555"/>
          </a:xfrm>
        </p:spPr>
        <p:txBody>
          <a:bodyPr/>
          <a:lstStyle/>
          <a:p>
            <a:pPr eaLnBrk="1" hangingPunct="1"/>
            <a:r>
              <a:rPr lang="en-US" altLang="en-US" b="1" dirty="0" smtClean="0"/>
              <a:t>Design Use Case (continued)</a:t>
            </a:r>
          </a:p>
        </p:txBody>
      </p:sp>
      <p:sp>
        <p:nvSpPr>
          <p:cNvPr id="860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A0FF9374-C013-43A6-A2D1-1232577E46F3}" type="slidenum">
              <a:rPr lang="en-US" altLang="en-US" sz="1200" smtClean="0">
                <a:solidFill>
                  <a:srgbClr val="898989"/>
                </a:solidFill>
                <a:latin typeface="Times New Roman" panose="02020603050405020304" pitchFamily="18" charset="0"/>
              </a:rPr>
              <a:pPr>
                <a:spcBef>
                  <a:spcPct val="0"/>
                </a:spcBef>
                <a:buFontTx/>
                <a:buNone/>
              </a:pPr>
              <a:t>20</a:t>
            </a:fld>
            <a:endParaRPr lang="en-US" altLang="en-US" sz="1200" smtClean="0">
              <a:solidFill>
                <a:srgbClr val="898989"/>
              </a:solidFill>
              <a:latin typeface="Times New Roman" panose="02020603050405020304" pitchFamily="18" charset="0"/>
            </a:endParaRPr>
          </a:p>
        </p:txBody>
      </p:sp>
      <p:pic>
        <p:nvPicPr>
          <p:cNvPr id="86020" name="Picture 14" descr="whi74173_1807a"/>
          <p:cNvPicPr>
            <a:picLocks noChangeAspect="1" noChangeArrowheads="1"/>
          </p:cNvPicPr>
          <p:nvPr/>
        </p:nvPicPr>
        <p:blipFill>
          <a:blip r:embed="rId3">
            <a:extLst>
              <a:ext uri="{28A0092B-C50C-407E-A947-70E740481C1C}">
                <a14:useLocalDpi xmlns:a14="http://schemas.microsoft.com/office/drawing/2010/main" val="0"/>
              </a:ext>
            </a:extLst>
          </a:blip>
          <a:srcRect t="53703"/>
          <a:stretch>
            <a:fillRect/>
          </a:stretch>
        </p:blipFill>
        <p:spPr bwMode="auto">
          <a:xfrm>
            <a:off x="-2" y="838199"/>
            <a:ext cx="8991601" cy="543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title"/>
          </p:nvPr>
        </p:nvSpPr>
        <p:spPr>
          <a:xfrm>
            <a:off x="548822" y="108645"/>
            <a:ext cx="8043333" cy="729555"/>
          </a:xfrm>
        </p:spPr>
        <p:txBody>
          <a:bodyPr/>
          <a:lstStyle/>
          <a:p>
            <a:pPr eaLnBrk="1" hangingPunct="1"/>
            <a:r>
              <a:rPr lang="en-US" altLang="en-US" b="1" dirty="0" smtClean="0"/>
              <a:t>Design Use Case (continued)</a:t>
            </a:r>
          </a:p>
        </p:txBody>
      </p:sp>
      <p:sp>
        <p:nvSpPr>
          <p:cNvPr id="880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B46D596E-031A-418C-94BD-6B14B1B89EB5}" type="slidenum">
              <a:rPr lang="en-US" altLang="en-US" sz="1200" smtClean="0">
                <a:solidFill>
                  <a:srgbClr val="898989"/>
                </a:solidFill>
                <a:latin typeface="Times New Roman" panose="02020603050405020304" pitchFamily="18" charset="0"/>
              </a:rPr>
              <a:pPr>
                <a:spcBef>
                  <a:spcPct val="0"/>
                </a:spcBef>
                <a:buFontTx/>
                <a:buNone/>
              </a:pPr>
              <a:t>21</a:t>
            </a:fld>
            <a:endParaRPr lang="en-US" altLang="en-US" sz="1200" smtClean="0">
              <a:solidFill>
                <a:srgbClr val="898989"/>
              </a:solidFill>
              <a:latin typeface="Times New Roman" panose="02020603050405020304" pitchFamily="18" charset="0"/>
            </a:endParaRPr>
          </a:p>
        </p:txBody>
      </p:sp>
      <p:pic>
        <p:nvPicPr>
          <p:cNvPr id="88068" name="Picture 18" descr="whi74173_1807b"/>
          <p:cNvPicPr>
            <a:picLocks noChangeAspect="1" noChangeArrowheads="1"/>
          </p:cNvPicPr>
          <p:nvPr/>
        </p:nvPicPr>
        <p:blipFill>
          <a:blip r:embed="rId3">
            <a:extLst>
              <a:ext uri="{28A0092B-C50C-407E-A947-70E740481C1C}">
                <a14:useLocalDpi xmlns:a14="http://schemas.microsoft.com/office/drawing/2010/main" val="0"/>
              </a:ext>
            </a:extLst>
          </a:blip>
          <a:srcRect b="62000"/>
          <a:stretch>
            <a:fillRect/>
          </a:stretch>
        </p:blipFill>
        <p:spPr bwMode="auto">
          <a:xfrm>
            <a:off x="152400" y="838200"/>
            <a:ext cx="8915400" cy="533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457200"/>
          </a:xfrm>
        </p:spPr>
        <p:txBody>
          <a:bodyPr/>
          <a:lstStyle/>
          <a:p>
            <a:r>
              <a:rPr lang="en-US" sz="3600" b="1" dirty="0">
                <a:latin typeface="Times New Roman" panose="02020603050405020304" pitchFamily="18" charset="0"/>
                <a:cs typeface="Times New Roman" panose="02020603050405020304" pitchFamily="18" charset="0"/>
              </a:rPr>
              <a:t>Balancing </a:t>
            </a:r>
            <a:r>
              <a:rPr lang="en-US" sz="3600" b="1" dirty="0" smtClean="0">
                <a:latin typeface="Times New Roman" panose="02020603050405020304" pitchFamily="18" charset="0"/>
                <a:cs typeface="Times New Roman" panose="02020603050405020304" pitchFamily="18" charset="0"/>
              </a:rPr>
              <a:t>Structural &amp; </a:t>
            </a:r>
            <a:r>
              <a:rPr lang="en-US" sz="3600" b="1" dirty="0">
                <a:latin typeface="Times New Roman" panose="02020603050405020304" pitchFamily="18" charset="0"/>
                <a:cs typeface="Times New Roman" panose="02020603050405020304" pitchFamily="18" charset="0"/>
              </a:rPr>
              <a:t>Behavioral Models</a:t>
            </a:r>
          </a:p>
        </p:txBody>
      </p:sp>
      <p:sp>
        <p:nvSpPr>
          <p:cNvPr id="3" name="Content Placeholder 2"/>
          <p:cNvSpPr>
            <a:spLocks noGrp="1"/>
          </p:cNvSpPr>
          <p:nvPr>
            <p:ph idx="1"/>
          </p:nvPr>
        </p:nvSpPr>
        <p:spPr>
          <a:xfrm>
            <a:off x="0" y="457200"/>
            <a:ext cx="9144000" cy="5638799"/>
          </a:xfrm>
        </p:spPr>
        <p:txBody>
          <a:bodyPr/>
          <a:lstStyle/>
          <a:p>
            <a:r>
              <a:rPr lang="en-US" sz="3200" dirty="0" smtClean="0">
                <a:latin typeface="Times New Roman" panose="02020603050405020304" pitchFamily="18" charset="0"/>
                <a:cs typeface="Times New Roman" panose="02020603050405020304" pitchFamily="18" charset="0"/>
              </a:rPr>
              <a:t>Objects in a CRUDE matrix must be associated with classes</a:t>
            </a:r>
          </a:p>
          <a:p>
            <a:r>
              <a:rPr lang="en-US" sz="3200" dirty="0" smtClean="0">
                <a:latin typeface="Times New Roman" panose="02020603050405020304" pitchFamily="18" charset="0"/>
                <a:cs typeface="Times New Roman" panose="02020603050405020304" pitchFamily="18" charset="0"/>
              </a:rPr>
              <a:t>Behavioral state machine must be associated with objects on a class diagram</a:t>
            </a:r>
          </a:p>
          <a:p>
            <a:r>
              <a:rPr lang="en-US" sz="3200" dirty="0" smtClean="0">
                <a:latin typeface="Times New Roman" panose="02020603050405020304" pitchFamily="18" charset="0"/>
                <a:cs typeface="Times New Roman" panose="02020603050405020304" pitchFamily="18" charset="0"/>
              </a:rPr>
              <a:t>Objects in sequence and communication diagrams must be associated with objects on a class diagram</a:t>
            </a:r>
          </a:p>
          <a:p>
            <a:r>
              <a:rPr lang="en-US" sz="3200" dirty="0" smtClean="0">
                <a:latin typeface="Times New Roman" panose="02020603050405020304" pitchFamily="18" charset="0"/>
                <a:cs typeface="Times New Roman" panose="02020603050405020304" pitchFamily="18" charset="0"/>
              </a:rPr>
              <a:t>Messages on sequence and communication diagrams and transitions on behavioral state machines must be associated with operations in a class</a:t>
            </a:r>
          </a:p>
          <a:p>
            <a:r>
              <a:rPr lang="en-US" sz="3200" dirty="0" smtClean="0">
                <a:latin typeface="Times New Roman" panose="02020603050405020304" pitchFamily="18" charset="0"/>
                <a:cs typeface="Times New Roman" panose="02020603050405020304" pitchFamily="18" charset="0"/>
              </a:rPr>
              <a:t>States in a behavioral state machine must match the different values of an attribute of an object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19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548822" y="108645"/>
            <a:ext cx="8043333" cy="577155"/>
          </a:xfrm>
        </p:spPr>
        <p:txBody>
          <a:bodyPr/>
          <a:lstStyle/>
          <a:p>
            <a:pPr eaLnBrk="1" hangingPunct="1"/>
            <a:r>
              <a:rPr lang="en-US" b="1" dirty="0" smtClean="0">
                <a:latin typeface="Times New Roman" panose="02020603050405020304" pitchFamily="18" charset="0"/>
                <a:cs typeface="Times New Roman" panose="02020603050405020304" pitchFamily="18" charset="0"/>
              </a:rPr>
              <a:t>Factoring</a:t>
            </a:r>
          </a:p>
        </p:txBody>
      </p:sp>
      <p:sp>
        <p:nvSpPr>
          <p:cNvPr id="25603" name="Content Placeholder 4"/>
          <p:cNvSpPr>
            <a:spLocks noGrp="1"/>
          </p:cNvSpPr>
          <p:nvPr>
            <p:ph idx="1"/>
          </p:nvPr>
        </p:nvSpPr>
        <p:spPr>
          <a:xfrm>
            <a:off x="0" y="533400"/>
            <a:ext cx="9372600" cy="5714999"/>
          </a:xfrm>
        </p:spPr>
        <p:txBody>
          <a:bodyPr/>
          <a:lstStyle/>
          <a:p>
            <a:pPr eaLnBrk="1" hangingPunct="1"/>
            <a:r>
              <a:rPr lang="en-US" sz="3200" dirty="0" smtClean="0">
                <a:latin typeface="Times New Roman" panose="02020603050405020304" pitchFamily="18" charset="0"/>
                <a:cs typeface="Times New Roman" panose="02020603050405020304" pitchFamily="18" charset="0"/>
              </a:rPr>
              <a:t>Creating modules that account for similarities and differences between units of interest</a:t>
            </a:r>
          </a:p>
          <a:p>
            <a:pPr eaLnBrk="1" hangingPunct="1"/>
            <a:r>
              <a:rPr lang="en-US" sz="3200" dirty="0" smtClean="0">
                <a:latin typeface="Times New Roman" panose="02020603050405020304" pitchFamily="18" charset="0"/>
                <a:cs typeface="Times New Roman" panose="02020603050405020304" pitchFamily="18" charset="0"/>
              </a:rPr>
              <a:t>New classes formed through a:</a:t>
            </a:r>
          </a:p>
          <a:p>
            <a:pPr lvl="1" eaLnBrk="1" hangingPunct="1"/>
            <a:r>
              <a:rPr lang="en-US" sz="2800" dirty="0" smtClean="0">
                <a:latin typeface="Times New Roman" panose="02020603050405020304" pitchFamily="18" charset="0"/>
                <a:cs typeface="Times New Roman" panose="02020603050405020304" pitchFamily="18" charset="0"/>
              </a:rPr>
              <a:t>Generalization (a-kind-of) relationship, or a</a:t>
            </a:r>
          </a:p>
          <a:p>
            <a:pPr lvl="1" eaLnBrk="1" hangingPunct="1"/>
            <a:r>
              <a:rPr lang="en-US" sz="2800" dirty="0" smtClean="0">
                <a:latin typeface="Times New Roman" panose="02020603050405020304" pitchFamily="18" charset="0"/>
                <a:cs typeface="Times New Roman" panose="02020603050405020304" pitchFamily="18" charset="0"/>
              </a:rPr>
              <a:t>Aggregation (has-parts) relationship</a:t>
            </a:r>
          </a:p>
          <a:p>
            <a:pPr eaLnBrk="1" hangingPunct="1"/>
            <a:r>
              <a:rPr lang="en-US" sz="3200" dirty="0" smtClean="0">
                <a:latin typeface="Times New Roman" panose="02020603050405020304" pitchFamily="18" charset="0"/>
                <a:cs typeface="Times New Roman" panose="02020603050405020304" pitchFamily="18" charset="0"/>
              </a:rPr>
              <a:t>Abstraction—create a higher level class (e.g., create an Employee class from a set of job positions)</a:t>
            </a:r>
          </a:p>
          <a:p>
            <a:pPr eaLnBrk="1" hangingPunct="1"/>
            <a:r>
              <a:rPr lang="en-US" sz="3200" dirty="0" smtClean="0">
                <a:latin typeface="Times New Roman" panose="02020603050405020304" pitchFamily="18" charset="0"/>
                <a:cs typeface="Times New Roman" panose="02020603050405020304" pitchFamily="18" charset="0"/>
              </a:rPr>
              <a:t>Refinement—create a detailed class (e.g., create a secretary or bookkeeper from the Employee class)</a:t>
            </a:r>
          </a:p>
          <a:p>
            <a:pPr eaLnBrk="1" hangingPunct="1"/>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48822" y="108645"/>
            <a:ext cx="8043333" cy="653355"/>
          </a:xfrm>
        </p:spPr>
        <p:txBody>
          <a:bodyPr/>
          <a:lstStyle/>
          <a:p>
            <a:pPr eaLnBrk="1" hangingPunct="1"/>
            <a:r>
              <a:rPr lang="en-US" b="1" dirty="0" smtClean="0">
                <a:latin typeface="Times New Roman" panose="02020603050405020304" pitchFamily="18" charset="0"/>
                <a:cs typeface="Times New Roman" panose="02020603050405020304" pitchFamily="18" charset="0"/>
              </a:rPr>
              <a:t>Partitions and Collaborations</a:t>
            </a:r>
          </a:p>
        </p:txBody>
      </p:sp>
      <p:sp>
        <p:nvSpPr>
          <p:cNvPr id="26627" name="Content Placeholder 2"/>
          <p:cNvSpPr>
            <a:spLocks noGrp="1"/>
          </p:cNvSpPr>
          <p:nvPr>
            <p:ph idx="1"/>
          </p:nvPr>
        </p:nvSpPr>
        <p:spPr>
          <a:xfrm>
            <a:off x="0" y="762000"/>
            <a:ext cx="9144000" cy="5486399"/>
          </a:xfrm>
        </p:spPr>
        <p:txBody>
          <a:bodyPr/>
          <a:lstStyle/>
          <a:p>
            <a:pPr eaLnBrk="1" hangingPunct="1"/>
            <a:r>
              <a:rPr lang="en-US" sz="3200" dirty="0" smtClean="0">
                <a:latin typeface="Times New Roman" panose="02020603050405020304" pitchFamily="18" charset="0"/>
                <a:cs typeface="Times New Roman" panose="02020603050405020304" pitchFamily="18" charset="0"/>
              </a:rPr>
              <a:t>Partition: create a sub-system of closely collaborating classes</a:t>
            </a:r>
          </a:p>
          <a:p>
            <a:pPr lvl="1"/>
            <a:r>
              <a:rPr lang="en-US" sz="2800" dirty="0" smtClean="0">
                <a:latin typeface="Times New Roman" panose="02020603050405020304" pitchFamily="18" charset="0"/>
                <a:cs typeface="Times New Roman" panose="02020603050405020304" pitchFamily="18" charset="0"/>
              </a:rPr>
              <a:t>Base partitions on patterns of activity (e.g., collaborations found in a communication diagram)</a:t>
            </a:r>
          </a:p>
          <a:p>
            <a:pPr lvl="1"/>
            <a:r>
              <a:rPr lang="en-US" sz="2800" dirty="0" smtClean="0">
                <a:latin typeface="Times New Roman" panose="02020603050405020304" pitchFamily="18" charset="0"/>
                <a:cs typeface="Times New Roman" panose="02020603050405020304" pitchFamily="18" charset="0"/>
              </a:rPr>
              <a:t>Greater </a:t>
            </a:r>
            <a:r>
              <a:rPr lang="en-US" sz="2800" dirty="0">
                <a:latin typeface="Times New Roman" panose="02020603050405020304" pitchFamily="18" charset="0"/>
                <a:cs typeface="Times New Roman" panose="02020603050405020304" pitchFamily="18" charset="0"/>
              </a:rPr>
              <a:t>coupling among classes may identify </a:t>
            </a:r>
            <a:r>
              <a:rPr lang="en-US" sz="2800" dirty="0" smtClean="0">
                <a:latin typeface="Times New Roman" panose="02020603050405020304" pitchFamily="18" charset="0"/>
                <a:cs typeface="Times New Roman" panose="02020603050405020304" pitchFamily="18" charset="0"/>
              </a:rPr>
              <a:t>partitions (e.g., more messages passes between objects suggests that they belong in the same partition)</a:t>
            </a:r>
          </a:p>
          <a:p>
            <a:r>
              <a:rPr lang="en-US" sz="3200" dirty="0" smtClean="0">
                <a:latin typeface="Times New Roman" panose="02020603050405020304" pitchFamily="18" charset="0"/>
                <a:cs typeface="Times New Roman" panose="02020603050405020304" pitchFamily="18" charset="0"/>
              </a:rPr>
              <a:t>Identifying partitions and collaborations determines which classes should be grouped together</a:t>
            </a:r>
            <a:endParaRPr lang="en-US" sz="3200"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eaLnBrk="1" hangingPunct="1"/>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48822" y="0"/>
            <a:ext cx="8043333" cy="609600"/>
          </a:xfrm>
        </p:spPr>
        <p:txBody>
          <a:bodyPr/>
          <a:lstStyle/>
          <a:p>
            <a:pPr eaLnBrk="1" hangingPunct="1"/>
            <a:r>
              <a:rPr lang="en-US" b="1" dirty="0" smtClean="0">
                <a:latin typeface="Times New Roman" panose="02020603050405020304" pitchFamily="18" charset="0"/>
                <a:cs typeface="Times New Roman" panose="02020603050405020304" pitchFamily="18" charset="0"/>
              </a:rPr>
              <a:t>Layers</a:t>
            </a:r>
          </a:p>
        </p:txBody>
      </p:sp>
      <p:sp>
        <p:nvSpPr>
          <p:cNvPr id="27651" name="Content Placeholder 2"/>
          <p:cNvSpPr>
            <a:spLocks noGrp="1"/>
          </p:cNvSpPr>
          <p:nvPr>
            <p:ph idx="1"/>
          </p:nvPr>
        </p:nvSpPr>
        <p:spPr>
          <a:xfrm>
            <a:off x="152400" y="609600"/>
            <a:ext cx="8991600" cy="5715000"/>
          </a:xfrm>
        </p:spPr>
        <p:txBody>
          <a:bodyPr/>
          <a:lstStyle/>
          <a:p>
            <a:r>
              <a:rPr lang="en-US" sz="4000" dirty="0">
                <a:latin typeface="Times New Roman" panose="02020603050405020304" pitchFamily="18" charset="0"/>
                <a:cs typeface="Times New Roman" panose="02020603050405020304" pitchFamily="18" charset="0"/>
              </a:rPr>
              <a:t>System environment information must now be added</a:t>
            </a:r>
          </a:p>
          <a:p>
            <a:r>
              <a:rPr lang="en-US" sz="4000" dirty="0" smtClean="0">
                <a:latin typeface="Times New Roman" panose="02020603050405020304" pitchFamily="18" charset="0"/>
                <a:cs typeface="Times New Roman" panose="02020603050405020304" pitchFamily="18" charset="0"/>
              </a:rPr>
              <a:t>Use layers to represent and separate elements </a:t>
            </a:r>
            <a:r>
              <a:rPr lang="en-US" sz="4000" dirty="0">
                <a:latin typeface="Times New Roman" panose="02020603050405020304" pitchFamily="18" charset="0"/>
                <a:cs typeface="Times New Roman" panose="02020603050405020304" pitchFamily="18" charset="0"/>
              </a:rPr>
              <a:t>of the software </a:t>
            </a:r>
            <a:r>
              <a:rPr lang="en-US" sz="4000" dirty="0" smtClean="0">
                <a:latin typeface="Times New Roman" panose="02020603050405020304" pitchFamily="18" charset="0"/>
                <a:cs typeface="Times New Roman" panose="02020603050405020304" pitchFamily="18" charset="0"/>
              </a:rPr>
              <a:t>architecture</a:t>
            </a:r>
          </a:p>
          <a:p>
            <a:pPr lvl="1"/>
            <a:r>
              <a:rPr lang="en-US" sz="3600" dirty="0" smtClean="0">
                <a:latin typeface="Times New Roman" panose="02020603050405020304" pitchFamily="18" charset="0"/>
                <a:cs typeface="Times New Roman" panose="02020603050405020304" pitchFamily="18" charset="0"/>
              </a:rPr>
              <a:t>Easier to understand a complex system</a:t>
            </a:r>
          </a:p>
          <a:p>
            <a:pPr lvl="1"/>
            <a:r>
              <a:rPr lang="en-US" sz="3600" dirty="0" smtClean="0">
                <a:latin typeface="Times New Roman" panose="02020603050405020304" pitchFamily="18" charset="0"/>
                <a:cs typeface="Times New Roman" panose="02020603050405020304" pitchFamily="18" charset="0"/>
              </a:rPr>
              <a:t>Example:</a:t>
            </a:r>
          </a:p>
          <a:p>
            <a:pPr lvl="2"/>
            <a:r>
              <a:rPr lang="en-US" sz="3200" dirty="0" smtClean="0">
                <a:latin typeface="Times New Roman" panose="02020603050405020304" pitchFamily="18" charset="0"/>
                <a:cs typeface="Times New Roman" panose="02020603050405020304" pitchFamily="18" charset="0"/>
              </a:rPr>
              <a:t>Model-view-controller (MVC) architecture</a:t>
            </a:r>
          </a:p>
          <a:p>
            <a:pPr lvl="2"/>
            <a:r>
              <a:rPr lang="en-US" sz="3200" dirty="0" smtClean="0">
                <a:latin typeface="Times New Roman" panose="02020603050405020304" pitchFamily="18" charset="0"/>
                <a:cs typeface="Times New Roman" panose="02020603050405020304" pitchFamily="18" charset="0"/>
              </a:rPr>
              <a:t>Separates application logic from user interface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48822" y="0"/>
            <a:ext cx="8043333" cy="762000"/>
          </a:xfrm>
        </p:spPr>
        <p:txBody>
          <a:bodyPr/>
          <a:lstStyle/>
          <a:p>
            <a:pPr eaLnBrk="1" hangingPunct="1"/>
            <a:r>
              <a:rPr lang="en-US" b="1" dirty="0" smtClean="0">
                <a:latin typeface="Times New Roman" panose="02020603050405020304" pitchFamily="18" charset="0"/>
                <a:cs typeface="Times New Roman" panose="02020603050405020304" pitchFamily="18" charset="0"/>
              </a:rPr>
              <a:t>Layers</a:t>
            </a:r>
          </a:p>
        </p:txBody>
      </p:sp>
      <p:sp>
        <p:nvSpPr>
          <p:cNvPr id="27651" name="Content Placeholder 2"/>
          <p:cNvSpPr>
            <a:spLocks noGrp="1"/>
          </p:cNvSpPr>
          <p:nvPr>
            <p:ph idx="1"/>
          </p:nvPr>
        </p:nvSpPr>
        <p:spPr>
          <a:xfrm>
            <a:off x="0" y="609601"/>
            <a:ext cx="8991600" cy="5638800"/>
          </a:xfrm>
        </p:spPr>
        <p:txBody>
          <a:bodyPr/>
          <a:lstStyle/>
          <a:p>
            <a:r>
              <a:rPr lang="en-US" sz="3600" dirty="0" smtClean="0">
                <a:latin typeface="Times New Roman" panose="02020603050405020304" pitchFamily="18" charset="0"/>
                <a:cs typeface="Times New Roman" panose="02020603050405020304" pitchFamily="18" charset="0"/>
              </a:rPr>
              <a:t>Use layers to represent and separate elements </a:t>
            </a:r>
            <a:r>
              <a:rPr lang="en-US" sz="3600" dirty="0">
                <a:latin typeface="Times New Roman" panose="02020603050405020304" pitchFamily="18" charset="0"/>
                <a:cs typeface="Times New Roman" panose="02020603050405020304" pitchFamily="18" charset="0"/>
              </a:rPr>
              <a:t>of the software </a:t>
            </a:r>
            <a:r>
              <a:rPr lang="en-US" sz="3600" dirty="0" smtClean="0">
                <a:latin typeface="Times New Roman" panose="02020603050405020304" pitchFamily="18" charset="0"/>
                <a:cs typeface="Times New Roman" panose="02020603050405020304" pitchFamily="18" charset="0"/>
              </a:rPr>
              <a:t>architecture</a:t>
            </a:r>
          </a:p>
          <a:p>
            <a:pPr lvl="1"/>
            <a:r>
              <a:rPr lang="en-US" sz="3200" dirty="0" smtClean="0">
                <a:latin typeface="Times New Roman" panose="02020603050405020304" pitchFamily="18" charset="0"/>
                <a:cs typeface="Times New Roman" panose="02020603050405020304" pitchFamily="18" charset="0"/>
              </a:rPr>
              <a:t>Proposed layers:</a:t>
            </a:r>
          </a:p>
          <a:p>
            <a:pPr lvl="2"/>
            <a:r>
              <a:rPr lang="en-US" sz="2800" dirty="0" smtClean="0">
                <a:latin typeface="Times New Roman" panose="02020603050405020304" pitchFamily="18" charset="0"/>
                <a:cs typeface="Times New Roman" panose="02020603050405020304" pitchFamily="18" charset="0"/>
              </a:rPr>
              <a:t>Foundation (e.g., container classes)</a:t>
            </a:r>
          </a:p>
          <a:p>
            <a:pPr lvl="2"/>
            <a:r>
              <a:rPr lang="en-US" sz="2800" dirty="0" smtClean="0">
                <a:latin typeface="Times New Roman" panose="02020603050405020304" pitchFamily="18" charset="0"/>
                <a:cs typeface="Times New Roman" panose="02020603050405020304" pitchFamily="18" charset="0"/>
              </a:rPr>
              <a:t>Problem domain (e.g., encapsulation, inheritance, polymorphism)</a:t>
            </a:r>
          </a:p>
          <a:p>
            <a:pPr lvl="2"/>
            <a:r>
              <a:rPr lang="en-US" sz="2800" dirty="0" smtClean="0">
                <a:latin typeface="Times New Roman" panose="02020603050405020304" pitchFamily="18" charset="0"/>
                <a:cs typeface="Times New Roman" panose="02020603050405020304" pitchFamily="18" charset="0"/>
              </a:rPr>
              <a:t>Data management (e.g., data storage and retrieval)</a:t>
            </a:r>
          </a:p>
          <a:p>
            <a:pPr lvl="2"/>
            <a:r>
              <a:rPr lang="en-US" sz="2800" dirty="0" smtClean="0">
                <a:latin typeface="Times New Roman" panose="02020603050405020304" pitchFamily="18" charset="0"/>
                <a:cs typeface="Times New Roman" panose="02020603050405020304" pitchFamily="18" charset="0"/>
              </a:rPr>
              <a:t>User interface (e.g., data input forms)</a:t>
            </a:r>
          </a:p>
          <a:p>
            <a:pPr lvl="2"/>
            <a:r>
              <a:rPr lang="en-US" sz="2800" dirty="0" smtClean="0">
                <a:latin typeface="Times New Roman" panose="02020603050405020304" pitchFamily="18" charset="0"/>
                <a:cs typeface="Times New Roman" panose="02020603050405020304" pitchFamily="18" charset="0"/>
              </a:rPr>
              <a:t>Physical architecture (e.g., specific computers and networks)</a:t>
            </a:r>
          </a:p>
        </p:txBody>
      </p:sp>
    </p:spTree>
    <p:extLst>
      <p:ext uri="{BB962C8B-B14F-4D97-AF65-F5344CB8AC3E}">
        <p14:creationId xmlns:p14="http://schemas.microsoft.com/office/powerpoint/2010/main" val="1286853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48822" y="0"/>
            <a:ext cx="8043333" cy="762000"/>
          </a:xfrm>
        </p:spPr>
        <p:txBody>
          <a:bodyPr/>
          <a:lstStyle/>
          <a:p>
            <a:pPr eaLnBrk="1" hangingPunct="1"/>
            <a:r>
              <a:rPr lang="en-US" b="1" dirty="0" smtClean="0">
                <a:latin typeface="Times New Roman" panose="02020603050405020304" pitchFamily="18" charset="0"/>
                <a:cs typeface="Times New Roman" panose="02020603050405020304" pitchFamily="18" charset="0"/>
              </a:rPr>
              <a:t>Layers</a:t>
            </a:r>
          </a:p>
        </p:txBody>
      </p:sp>
      <p:sp>
        <p:nvSpPr>
          <p:cNvPr id="27651" name="Content Placeholder 2"/>
          <p:cNvSpPr>
            <a:spLocks noGrp="1"/>
          </p:cNvSpPr>
          <p:nvPr>
            <p:ph idx="1"/>
          </p:nvPr>
        </p:nvSpPr>
        <p:spPr>
          <a:xfrm>
            <a:off x="0" y="609601"/>
            <a:ext cx="8991600" cy="5638800"/>
          </a:xfrm>
        </p:spPr>
        <p:txBody>
          <a:bodyPr/>
          <a:lstStyle/>
          <a:p>
            <a:r>
              <a:rPr lang="en-US" sz="3600" dirty="0" smtClean="0">
                <a:latin typeface="Times New Roman" panose="02020603050405020304" pitchFamily="18" charset="0"/>
                <a:cs typeface="Times New Roman" panose="02020603050405020304" pitchFamily="18" charset="0"/>
              </a:rPr>
              <a:t>Use layers to represent and separate elements </a:t>
            </a:r>
            <a:r>
              <a:rPr lang="en-US" sz="3600" dirty="0">
                <a:latin typeface="Times New Roman" panose="02020603050405020304" pitchFamily="18" charset="0"/>
                <a:cs typeface="Times New Roman" panose="02020603050405020304" pitchFamily="18" charset="0"/>
              </a:rPr>
              <a:t>of the software </a:t>
            </a:r>
            <a:r>
              <a:rPr lang="en-US" sz="3600" dirty="0" smtClean="0">
                <a:latin typeface="Times New Roman" panose="02020603050405020304" pitchFamily="18" charset="0"/>
                <a:cs typeface="Times New Roman" panose="02020603050405020304" pitchFamily="18" charset="0"/>
              </a:rPr>
              <a:t>architecture</a:t>
            </a:r>
          </a:p>
          <a:p>
            <a:pPr lvl="1"/>
            <a:r>
              <a:rPr lang="en-US" sz="3200" dirty="0" smtClean="0">
                <a:latin typeface="Times New Roman" panose="02020603050405020304" pitchFamily="18" charset="0"/>
                <a:cs typeface="Times New Roman" panose="02020603050405020304" pitchFamily="18" charset="0"/>
              </a:rPr>
              <a:t>Proposed layers:</a:t>
            </a:r>
          </a:p>
          <a:p>
            <a:pPr lvl="2"/>
            <a:r>
              <a:rPr lang="en-US" sz="2800" dirty="0" smtClean="0">
                <a:latin typeface="Times New Roman" panose="02020603050405020304" pitchFamily="18" charset="0"/>
                <a:cs typeface="Times New Roman" panose="02020603050405020304" pitchFamily="18" charset="0"/>
              </a:rPr>
              <a:t>Foundation (e.g., container classes)</a:t>
            </a:r>
          </a:p>
          <a:p>
            <a:pPr lvl="2"/>
            <a:r>
              <a:rPr lang="en-US" sz="2800" dirty="0" smtClean="0">
                <a:latin typeface="Times New Roman" panose="02020603050405020304" pitchFamily="18" charset="0"/>
                <a:cs typeface="Times New Roman" panose="02020603050405020304" pitchFamily="18" charset="0"/>
              </a:rPr>
              <a:t>Problem domain (e.g., encapsulation, inheritance, polymorphism)</a:t>
            </a:r>
          </a:p>
          <a:p>
            <a:pPr lvl="2"/>
            <a:r>
              <a:rPr lang="en-US" sz="2800" dirty="0" smtClean="0">
                <a:latin typeface="Times New Roman" panose="02020603050405020304" pitchFamily="18" charset="0"/>
                <a:cs typeface="Times New Roman" panose="02020603050405020304" pitchFamily="18" charset="0"/>
              </a:rPr>
              <a:t>Data management (e.g., data storage and retrieval)</a:t>
            </a:r>
          </a:p>
          <a:p>
            <a:pPr lvl="2"/>
            <a:r>
              <a:rPr lang="en-US" sz="2800" dirty="0" smtClean="0">
                <a:latin typeface="Times New Roman" panose="02020603050405020304" pitchFamily="18" charset="0"/>
                <a:cs typeface="Times New Roman" panose="02020603050405020304" pitchFamily="18" charset="0"/>
              </a:rPr>
              <a:t>User interface (e.g., data input forms)</a:t>
            </a:r>
          </a:p>
          <a:p>
            <a:pPr lvl="2"/>
            <a:r>
              <a:rPr lang="en-US" sz="2800" dirty="0" smtClean="0">
                <a:latin typeface="Times New Roman" panose="02020603050405020304" pitchFamily="18" charset="0"/>
                <a:cs typeface="Times New Roman" panose="02020603050405020304" pitchFamily="18" charset="0"/>
              </a:rPr>
              <a:t>Physical architecture (e.g., specific computers and networks)</a:t>
            </a:r>
          </a:p>
        </p:txBody>
      </p:sp>
    </p:spTree>
    <p:extLst>
      <p:ext uri="{BB962C8B-B14F-4D97-AF65-F5344CB8AC3E}">
        <p14:creationId xmlns:p14="http://schemas.microsoft.com/office/powerpoint/2010/main" val="2552487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
            <a:ext cx="8043333" cy="685799"/>
          </a:xfrm>
        </p:spPr>
        <p:txBody>
          <a:bodyPr/>
          <a:lstStyle/>
          <a:p>
            <a:pPr eaLnBrk="1" hangingPunct="1">
              <a:defRPr/>
            </a:pPr>
            <a:r>
              <a:rPr lang="en-US" sz="4400" b="1" dirty="0" smtClean="0">
                <a:latin typeface="Times New Roman" panose="02020603050405020304" pitchFamily="18" charset="0"/>
                <a:cs typeface="Times New Roman" panose="02020603050405020304" pitchFamily="18" charset="0"/>
              </a:rPr>
              <a:t>Packages and Package Diagrams</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85800"/>
            <a:ext cx="9144000" cy="5486399"/>
          </a:xfrm>
        </p:spPr>
        <p:txBody>
          <a:bodyPr/>
          <a:lstStyle/>
          <a:p>
            <a:r>
              <a:rPr lang="en-US" sz="3600" dirty="0" smtClean="0">
                <a:latin typeface="Times New Roman" panose="02020603050405020304" pitchFamily="18" charset="0"/>
                <a:cs typeface="Times New Roman" panose="02020603050405020304" pitchFamily="18" charset="0"/>
              </a:rPr>
              <a:t>Packages group together similar components (e.g., use-cases, class diagrams)</a:t>
            </a:r>
          </a:p>
          <a:p>
            <a:r>
              <a:rPr lang="en-US" sz="3600" dirty="0" smtClean="0">
                <a:latin typeface="Times New Roman" panose="02020603050405020304" pitchFamily="18" charset="0"/>
                <a:cs typeface="Times New Roman" panose="02020603050405020304" pitchFamily="18" charset="0"/>
              </a:rPr>
              <a:t>Package diagrams show the packages and their relationships</a:t>
            </a:r>
          </a:p>
          <a:p>
            <a:pPr lvl="1"/>
            <a:r>
              <a:rPr lang="en-US" sz="3200" dirty="0" smtClean="0">
                <a:latin typeface="Times New Roman" panose="02020603050405020304" pitchFamily="18" charset="0"/>
                <a:cs typeface="Times New Roman" panose="02020603050405020304" pitchFamily="18" charset="0"/>
              </a:rPr>
              <a:t>Aggregation &amp; association relationships are possible</a:t>
            </a:r>
          </a:p>
          <a:p>
            <a:pPr lvl="1"/>
            <a:r>
              <a:rPr lang="en-US" sz="3200" dirty="0" smtClean="0">
                <a:latin typeface="Times New Roman" panose="02020603050405020304" pitchFamily="18" charset="0"/>
                <a:cs typeface="Times New Roman" panose="02020603050405020304" pitchFamily="18" charset="0"/>
              </a:rPr>
              <a:t>Packages may be dependent upon one another</a:t>
            </a:r>
          </a:p>
          <a:p>
            <a:pPr lvl="2"/>
            <a:r>
              <a:rPr lang="en-US" sz="2800" dirty="0" smtClean="0">
                <a:latin typeface="Times New Roman" panose="02020603050405020304" pitchFamily="18" charset="0"/>
                <a:cs typeface="Times New Roman" panose="02020603050405020304" pitchFamily="18" charset="0"/>
              </a:rPr>
              <a:t>If one package is modified, others that depend on it may also require modification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48822" y="108645"/>
            <a:ext cx="8043333" cy="729555"/>
          </a:xfrm>
        </p:spPr>
        <p:txBody>
          <a:bodyPr/>
          <a:lstStyle/>
          <a:p>
            <a:pPr eaLnBrk="1" hangingPunct="1"/>
            <a:r>
              <a:rPr lang="en-US" b="1" dirty="0" smtClean="0">
                <a:latin typeface="Times New Roman" panose="02020603050405020304" pitchFamily="18" charset="0"/>
                <a:cs typeface="Times New Roman" panose="02020603050405020304" pitchFamily="18" charset="0"/>
              </a:rPr>
              <a:t>Sample Package Diagram</a:t>
            </a:r>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48822" y="108645"/>
            <a:ext cx="8043333" cy="729555"/>
          </a:xfrm>
        </p:spPr>
        <p:txBody>
          <a:bodyPr/>
          <a:lstStyle/>
          <a:p>
            <a:pPr eaLnBrk="1" hangingPunct="1"/>
            <a:r>
              <a:rPr lang="en-US" b="1" dirty="0" smtClean="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0" y="838200"/>
            <a:ext cx="9144000" cy="5410199"/>
          </a:xfrm>
        </p:spPr>
        <p:txBody>
          <a:bodyPr/>
          <a:lstStyle/>
          <a:p>
            <a:pPr eaLnBrk="1" hangingPunct="1">
              <a:defRPr/>
            </a:pPr>
            <a:r>
              <a:rPr lang="en-US" sz="2800" dirty="0" smtClean="0">
                <a:latin typeface="Times New Roman" panose="02020603050405020304" pitchFamily="18" charset="0"/>
                <a:cs typeface="Times New Roman" panose="02020603050405020304" pitchFamily="18" charset="0"/>
              </a:rPr>
              <a:t>Analysis determines the business needs</a:t>
            </a:r>
          </a:p>
          <a:p>
            <a:pPr eaLnBrk="1" hangingPunct="1">
              <a:defRPr/>
            </a:pPr>
            <a:r>
              <a:rPr lang="en-US" sz="2800" dirty="0" smtClean="0">
                <a:latin typeface="Times New Roman" panose="02020603050405020304" pitchFamily="18" charset="0"/>
                <a:cs typeface="Times New Roman" panose="02020603050405020304" pitchFamily="18" charset="0"/>
              </a:rPr>
              <a:t>Design activities focus on how to build the system</a:t>
            </a:r>
          </a:p>
          <a:p>
            <a:pPr lvl="1">
              <a:spcAft>
                <a:spcPts val="0"/>
              </a:spcAft>
              <a:defRPr/>
            </a:pPr>
            <a:r>
              <a:rPr lang="en-US" sz="2400" dirty="0" smtClean="0">
                <a:latin typeface="Times New Roman" panose="02020603050405020304" pitchFamily="18" charset="0"/>
                <a:cs typeface="Times New Roman" panose="02020603050405020304" pitchFamily="18" charset="0"/>
              </a:rPr>
              <a:t>Major activity is to evolve the models into a design</a:t>
            </a:r>
          </a:p>
          <a:p>
            <a:pPr lvl="1">
              <a:spcAft>
                <a:spcPts val="0"/>
              </a:spcAft>
              <a:defRPr/>
            </a:pPr>
            <a:r>
              <a:rPr lang="en-US" sz="2400" dirty="0" smtClean="0">
                <a:latin typeface="Times New Roman" panose="02020603050405020304" pitchFamily="18" charset="0"/>
                <a:cs typeface="Times New Roman" panose="02020603050405020304" pitchFamily="18" charset="0"/>
              </a:rPr>
              <a:t>Goal is to create a blueprint for the design that makes sense to implement</a:t>
            </a:r>
          </a:p>
          <a:p>
            <a:pPr lvl="1">
              <a:spcAft>
                <a:spcPts val="0"/>
              </a:spcAft>
              <a:defRPr/>
            </a:pPr>
            <a:r>
              <a:rPr lang="en-US" sz="2400" dirty="0" smtClean="0">
                <a:latin typeface="Times New Roman" panose="02020603050405020304" pitchFamily="18" charset="0"/>
                <a:cs typeface="Times New Roman" panose="02020603050405020304" pitchFamily="18" charset="0"/>
              </a:rPr>
              <a:t>Determine how and where data will be stored</a:t>
            </a:r>
          </a:p>
          <a:p>
            <a:pPr lvl="1">
              <a:spcAft>
                <a:spcPts val="0"/>
              </a:spcAft>
              <a:defRPr/>
            </a:pPr>
            <a:r>
              <a:rPr lang="en-US" sz="2400" dirty="0" smtClean="0">
                <a:latin typeface="Times New Roman" panose="02020603050405020304" pitchFamily="18" charset="0"/>
                <a:cs typeface="Times New Roman" panose="02020603050405020304" pitchFamily="18" charset="0"/>
              </a:rPr>
              <a:t>Determine how the user will interface with the system (user interface, inputs and outputs)</a:t>
            </a:r>
          </a:p>
          <a:p>
            <a:pPr lvl="1">
              <a:defRPr/>
            </a:pPr>
            <a:r>
              <a:rPr lang="en-US" sz="2400" dirty="0" smtClean="0">
                <a:latin typeface="Times New Roman" panose="02020603050405020304" pitchFamily="18" charset="0"/>
                <a:cs typeface="Times New Roman" panose="02020603050405020304" pitchFamily="18" charset="0"/>
              </a:rPr>
              <a:t>Decide on the physical architecture</a:t>
            </a:r>
          </a:p>
          <a:p>
            <a:pPr eaLnBrk="1" hangingPunct="1">
              <a:defRPr/>
            </a:pPr>
            <a:r>
              <a:rPr lang="en-US" sz="2800" dirty="0" smtClean="0">
                <a:latin typeface="Times New Roman" panose="02020603050405020304" pitchFamily="18" charset="0"/>
                <a:cs typeface="Times New Roman" panose="02020603050405020304" pitchFamily="18" charset="0"/>
              </a:rPr>
              <a:t>Analysis and design phases are highly </a:t>
            </a:r>
            <a:r>
              <a:rPr lang="en-US" sz="2800" i="1" dirty="0" smtClean="0">
                <a:solidFill>
                  <a:schemeClr val="accent3"/>
                </a:solidFill>
                <a:latin typeface="Times New Roman" panose="02020603050405020304" pitchFamily="18" charset="0"/>
                <a:cs typeface="Times New Roman" panose="02020603050405020304" pitchFamily="18" charset="0"/>
              </a:rPr>
              <a:t>interrelated</a:t>
            </a:r>
            <a:r>
              <a:rPr lang="en-US" sz="2800" dirty="0" smtClean="0">
                <a:latin typeface="Times New Roman" panose="02020603050405020304" pitchFamily="18" charset="0"/>
                <a:cs typeface="Times New Roman" panose="02020603050405020304" pitchFamily="18" charset="0"/>
              </a:rPr>
              <a:t> and may require much “going back and forth”</a:t>
            </a:r>
          </a:p>
          <a:p>
            <a:pPr lvl="1">
              <a:defRPr/>
            </a:pPr>
            <a:r>
              <a:rPr lang="en-US" sz="2400" dirty="0" smtClean="0">
                <a:latin typeface="Times New Roman" panose="02020603050405020304" pitchFamily="18" charset="0"/>
                <a:cs typeface="Times New Roman" panose="02020603050405020304" pitchFamily="18" charset="0"/>
              </a:rPr>
              <a:t>Example: prototyping may uncover additional information</a:t>
            </a:r>
          </a:p>
          <a:p>
            <a:pPr eaLnBrk="1" hangingPunct="1">
              <a:defRPr/>
            </a:pPr>
            <a:endParaRPr lang="en-US" dirty="0" smtClean="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48822" y="108645"/>
            <a:ext cx="8043333" cy="653355"/>
          </a:xfrm>
        </p:spPr>
        <p:txBody>
          <a:bodyPr/>
          <a:lstStyle/>
          <a:p>
            <a:pPr eaLnBrk="1" hangingPunct="1"/>
            <a:r>
              <a:rPr lang="en-US" b="1" dirty="0" smtClean="0">
                <a:latin typeface="Times New Roman" panose="02020603050405020304" pitchFamily="18" charset="0"/>
                <a:cs typeface="Times New Roman" panose="02020603050405020304" pitchFamily="18" charset="0"/>
              </a:rPr>
              <a:t>Sample Package Diagram</a:t>
            </a:r>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8991600" cy="5606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21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500955"/>
          </a:xfrm>
        </p:spPr>
        <p:txBody>
          <a:bodyPr/>
          <a:lstStyle/>
          <a:p>
            <a:r>
              <a:rPr lang="en-US" sz="3200" b="1" dirty="0" smtClean="0">
                <a:latin typeface="Times New Roman" panose="02020603050405020304" pitchFamily="18" charset="0"/>
                <a:cs typeface="Times New Roman" panose="02020603050405020304" pitchFamily="18" charset="0"/>
              </a:rPr>
              <a:t>Guidelines for Building Package Diagrams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09600"/>
            <a:ext cx="9144000" cy="5714999"/>
          </a:xfrm>
        </p:spPr>
        <p:txBody>
          <a:bodyPr/>
          <a:lstStyle/>
          <a:p>
            <a:r>
              <a:rPr lang="en-US" sz="3200" dirty="0" smtClean="0">
                <a:latin typeface="Times New Roman" panose="02020603050405020304" pitchFamily="18" charset="0"/>
                <a:cs typeface="Times New Roman" panose="02020603050405020304" pitchFamily="18" charset="0"/>
              </a:rPr>
              <a:t>Use them to logically organize your design</a:t>
            </a:r>
          </a:p>
          <a:p>
            <a:r>
              <a:rPr lang="en-US" sz="3200" dirty="0" smtClean="0">
                <a:latin typeface="Times New Roman" panose="02020603050405020304" pitchFamily="18" charset="0"/>
                <a:cs typeface="Times New Roman" panose="02020603050405020304" pitchFamily="18" charset="0"/>
              </a:rPr>
              <a:t>Observe semantic relationships</a:t>
            </a:r>
          </a:p>
          <a:p>
            <a:pPr lvl="1"/>
            <a:r>
              <a:rPr lang="en-US" sz="2800" dirty="0" smtClean="0">
                <a:latin typeface="Times New Roman" panose="02020603050405020304" pitchFamily="18" charset="0"/>
                <a:cs typeface="Times New Roman" panose="02020603050405020304" pitchFamily="18" charset="0"/>
              </a:rPr>
              <a:t>Vertical positioning indicates inheritance</a:t>
            </a:r>
          </a:p>
          <a:p>
            <a:pPr lvl="1"/>
            <a:r>
              <a:rPr lang="en-US" sz="2800" dirty="0" smtClean="0">
                <a:latin typeface="Times New Roman" panose="02020603050405020304" pitchFamily="18" charset="0"/>
                <a:cs typeface="Times New Roman" panose="02020603050405020304" pitchFamily="18" charset="0"/>
              </a:rPr>
              <a:t>Horizontal positioning indicates aggregation and association</a:t>
            </a:r>
          </a:p>
          <a:p>
            <a:r>
              <a:rPr lang="en-US" sz="3200" dirty="0" smtClean="0">
                <a:latin typeface="Times New Roman" panose="02020603050405020304" pitchFamily="18" charset="0"/>
                <a:cs typeface="Times New Roman" panose="02020603050405020304" pitchFamily="18" charset="0"/>
              </a:rPr>
              <a:t>Dependency relationships should also observe semantic relationships</a:t>
            </a:r>
          </a:p>
          <a:p>
            <a:r>
              <a:rPr lang="en-US" sz="3200" dirty="0" smtClean="0">
                <a:latin typeface="Times New Roman" panose="02020603050405020304" pitchFamily="18" charset="0"/>
                <a:cs typeface="Times New Roman" panose="02020603050405020304" pitchFamily="18" charset="0"/>
              </a:rPr>
              <a:t>For use-case package diagrams, include the actors</a:t>
            </a:r>
          </a:p>
          <a:p>
            <a:r>
              <a:rPr lang="en-US" sz="3200" dirty="0" smtClean="0">
                <a:latin typeface="Times New Roman" panose="02020603050405020304" pitchFamily="18" charset="0"/>
                <a:cs typeface="Times New Roman" panose="02020603050405020304" pitchFamily="18" charset="0"/>
              </a:rPr>
              <a:t>Use simple but descriptive names for each package</a:t>
            </a:r>
          </a:p>
          <a:p>
            <a:r>
              <a:rPr lang="en-US" sz="3200" dirty="0" smtClean="0">
                <a:latin typeface="Times New Roman" panose="02020603050405020304" pitchFamily="18" charset="0"/>
                <a:cs typeface="Times New Roman" panose="02020603050405020304" pitchFamily="18" charset="0"/>
              </a:rPr>
              <a:t>Make packages cohesive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0404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48822" y="108645"/>
            <a:ext cx="8043333" cy="653355"/>
          </a:xfrm>
        </p:spPr>
        <p:txBody>
          <a:bodyPr/>
          <a:lstStyle/>
          <a:p>
            <a:pPr eaLnBrk="1" hangingPunct="1"/>
            <a:r>
              <a:rPr lang="en-US" b="1" dirty="0" smtClean="0">
                <a:latin typeface="Times New Roman" panose="02020603050405020304" pitchFamily="18" charset="0"/>
                <a:cs typeface="Times New Roman" panose="02020603050405020304" pitchFamily="18" charset="0"/>
              </a:rPr>
              <a:t>Building Package Diagrams</a:t>
            </a:r>
          </a:p>
        </p:txBody>
      </p:sp>
      <p:sp>
        <p:nvSpPr>
          <p:cNvPr id="32771" name="Content Placeholder 2"/>
          <p:cNvSpPr>
            <a:spLocks noGrp="1"/>
          </p:cNvSpPr>
          <p:nvPr>
            <p:ph idx="1"/>
          </p:nvPr>
        </p:nvSpPr>
        <p:spPr>
          <a:xfrm>
            <a:off x="0" y="762000"/>
            <a:ext cx="9144000" cy="5562599"/>
          </a:xfrm>
        </p:spPr>
        <p:txBody>
          <a:bodyPr/>
          <a:lstStyle/>
          <a:p>
            <a:r>
              <a:rPr lang="en-US" sz="3600" dirty="0" smtClean="0">
                <a:latin typeface="Times New Roman" panose="02020603050405020304" pitchFamily="18" charset="0"/>
                <a:cs typeface="Times New Roman" panose="02020603050405020304" pitchFamily="18" charset="0"/>
              </a:rPr>
              <a:t>Set the context</a:t>
            </a:r>
          </a:p>
          <a:p>
            <a:r>
              <a:rPr lang="en-US" sz="3600" dirty="0" smtClean="0">
                <a:latin typeface="Times New Roman" panose="02020603050405020304" pitchFamily="18" charset="0"/>
                <a:cs typeface="Times New Roman" panose="02020603050405020304" pitchFamily="18" charset="0"/>
              </a:rPr>
              <a:t>Cluster classes together based on shared relationships</a:t>
            </a:r>
          </a:p>
          <a:p>
            <a:r>
              <a:rPr lang="en-US" sz="3600" dirty="0" smtClean="0">
                <a:latin typeface="Times New Roman" panose="02020603050405020304" pitchFamily="18" charset="0"/>
                <a:cs typeface="Times New Roman" panose="02020603050405020304" pitchFamily="18" charset="0"/>
              </a:rPr>
              <a:t>Create packages from the clusters</a:t>
            </a:r>
          </a:p>
          <a:p>
            <a:r>
              <a:rPr lang="en-US" sz="3600" dirty="0" smtClean="0">
                <a:latin typeface="Times New Roman" panose="02020603050405020304" pitchFamily="18" charset="0"/>
                <a:cs typeface="Times New Roman" panose="02020603050405020304" pitchFamily="18" charset="0"/>
              </a:rPr>
              <a:t>Identify dependency relationships among packages</a:t>
            </a:r>
          </a:p>
          <a:p>
            <a:r>
              <a:rPr lang="en-US" sz="3600" dirty="0" smtClean="0">
                <a:latin typeface="Times New Roman" panose="02020603050405020304" pitchFamily="18" charset="0"/>
                <a:cs typeface="Times New Roman" panose="02020603050405020304" pitchFamily="18" charset="0"/>
              </a:rPr>
              <a:t>Lay out and draw the diagram including only the packages and their dependencies</a:t>
            </a:r>
          </a:p>
          <a:p>
            <a:r>
              <a:rPr lang="en-US" sz="3600" dirty="0" smtClean="0">
                <a:latin typeface="Times New Roman" panose="02020603050405020304" pitchFamily="18" charset="0"/>
                <a:cs typeface="Times New Roman" panose="02020603050405020304" pitchFamily="18" charset="0"/>
              </a:rPr>
              <a:t>Verify and validate the package diagram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5944196"/>
          </a:xfrm>
        </p:spPr>
        <p:txBody>
          <a:bodyPr/>
          <a:lstStyle/>
          <a:p>
            <a:pPr marL="0" indent="0" algn="ctr">
              <a:buNone/>
            </a:pPr>
            <a:endParaRPr lang="en-US" sz="6000" b="1" dirty="0" smtClean="0"/>
          </a:p>
          <a:p>
            <a:pPr marL="0" indent="0" algn="ctr">
              <a:buNone/>
            </a:pPr>
            <a:r>
              <a:rPr lang="en-US" sz="6000" b="1" dirty="0" smtClean="0"/>
              <a:t>How do you </a:t>
            </a:r>
            <a:r>
              <a:rPr lang="en-US" sz="6000" b="1" dirty="0"/>
              <a:t>perform a verifying and validating walkthrough of a package diagram?</a:t>
            </a:r>
          </a:p>
          <a:p>
            <a:pPr marL="0" indent="0">
              <a:buNone/>
            </a:pPr>
            <a:endParaRPr lang="en-US" dirty="0"/>
          </a:p>
        </p:txBody>
      </p:sp>
    </p:spTree>
    <p:extLst>
      <p:ext uri="{BB962C8B-B14F-4D97-AF65-F5344CB8AC3E}">
        <p14:creationId xmlns:p14="http://schemas.microsoft.com/office/powerpoint/2010/main" val="1192825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altLang="en-US" sz="6000" b="1" dirty="0" smtClean="0">
              <a:latin typeface="Arial" panose="020B0604020202020204" pitchFamily="34" charset="0"/>
            </a:endParaRPr>
          </a:p>
          <a:p>
            <a:pPr marL="0" indent="0" algn="ctr">
              <a:buNone/>
            </a:pPr>
            <a:r>
              <a:rPr lang="en-US" altLang="en-US" sz="6000" b="1" dirty="0" smtClean="0">
                <a:latin typeface="Arial" panose="020B0604020202020204" pitchFamily="34" charset="0"/>
              </a:rPr>
              <a:t>How </a:t>
            </a:r>
            <a:r>
              <a:rPr lang="en-US" altLang="en-US" sz="6000" b="1" dirty="0">
                <a:latin typeface="Arial" panose="020B0604020202020204" pitchFamily="34" charset="0"/>
              </a:rPr>
              <a:t>do you “refine’ an analysis phase use </a:t>
            </a:r>
            <a:r>
              <a:rPr lang="en-US" altLang="en-US" sz="6000" b="1" dirty="0" smtClean="0">
                <a:latin typeface="Arial" panose="020B0604020202020204" pitchFamily="34" charset="0"/>
              </a:rPr>
              <a:t>case?</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438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How </a:t>
            </a:r>
            <a:r>
              <a:rPr lang="en-US" sz="6000" b="1" dirty="0">
                <a:solidFill>
                  <a:schemeClr val="tx1"/>
                </a:solidFill>
                <a:latin typeface="Arial" panose="020B0604020202020204" pitchFamily="34" charset="0"/>
                <a:cs typeface="Arial" panose="020B0604020202020204" pitchFamily="34" charset="0"/>
              </a:rPr>
              <a:t>do you balance the functional and structural models? </a:t>
            </a:r>
            <a:endParaRPr lang="en-US" sz="6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35211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does factoring mean?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7134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How </a:t>
            </a:r>
            <a:r>
              <a:rPr lang="en-US" sz="6000" b="1" dirty="0">
                <a:solidFill>
                  <a:schemeClr val="tx1"/>
                </a:solidFill>
                <a:latin typeface="Arial" panose="020B0604020202020204" pitchFamily="34" charset="0"/>
                <a:cs typeface="Arial" panose="020B0604020202020204" pitchFamily="34" charset="0"/>
              </a:rPr>
              <a:t>is </a:t>
            </a:r>
            <a:r>
              <a:rPr lang="en-US" sz="6000" b="1" dirty="0" smtClean="0">
                <a:solidFill>
                  <a:schemeClr val="tx1"/>
                </a:solidFill>
                <a:latin typeface="Arial" panose="020B0604020202020204" pitchFamily="34" charset="0"/>
                <a:cs typeface="Arial" panose="020B0604020202020204" pitchFamily="34" charset="0"/>
              </a:rPr>
              <a:t>factoring </a:t>
            </a:r>
            <a:r>
              <a:rPr lang="en-US" sz="6000" b="1" dirty="0">
                <a:solidFill>
                  <a:schemeClr val="tx1"/>
                </a:solidFill>
                <a:latin typeface="Arial" panose="020B0604020202020204" pitchFamily="34" charset="0"/>
                <a:cs typeface="Arial" panose="020B0604020202020204" pitchFamily="34" charset="0"/>
              </a:rPr>
              <a:t>related to abstraction and refinement?</a:t>
            </a:r>
            <a:r>
              <a:rPr lang="en-US" sz="6000" dirty="0">
                <a:solidFill>
                  <a:schemeClr val="tx1"/>
                </a:solidFill>
                <a:latin typeface="Arial" panose="020B0604020202020204" pitchFamily="34" charset="0"/>
                <a:cs typeface="Arial" panose="020B0604020202020204" pitchFamily="34" charset="0"/>
              </a:rPr>
              <a:t>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3348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endParaRPr lang="en-US" sz="6000" b="1" dirty="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a partition?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1308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buNone/>
            </a:pPr>
            <a:endParaRPr lang="en-US" dirty="0">
              <a:solidFill>
                <a:schemeClr val="tx1"/>
              </a:solidFill>
              <a:latin typeface="Arial" panose="020B0604020202020204" pitchFamily="34" charset="0"/>
              <a:cs typeface="Arial" panose="020B0604020202020204" pitchFamily="34" charset="0"/>
            </a:endParaRPr>
          </a:p>
          <a:p>
            <a:pPr marL="0" indent="0" algn="ctr">
              <a:buNone/>
            </a:pPr>
            <a:endParaRPr lang="en-US" sz="6000" b="1" u="sng"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u="sng" dirty="0" smtClean="0">
                <a:solidFill>
                  <a:schemeClr val="tx1"/>
                </a:solidFill>
                <a:latin typeface="Arial" panose="020B0604020202020204" pitchFamily="34" charset="0"/>
                <a:cs typeface="Arial" panose="020B0604020202020204" pitchFamily="34" charset="0"/>
              </a:rPr>
              <a:t>What </a:t>
            </a:r>
            <a:r>
              <a:rPr lang="en-US" sz="6000" b="1" u="sng" dirty="0">
                <a:solidFill>
                  <a:schemeClr val="tx1"/>
                </a:solidFill>
                <a:latin typeface="Arial" panose="020B0604020202020204" pitchFamily="34" charset="0"/>
                <a:cs typeface="Arial" panose="020B0604020202020204" pitchFamily="34" charset="0"/>
              </a:rPr>
              <a:t>are some examples of partitions?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06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822" y="108645"/>
            <a:ext cx="8043333" cy="805755"/>
          </a:xfrm>
        </p:spPr>
        <p:txBody>
          <a:bodyPr/>
          <a:lstStyle/>
          <a:p>
            <a:pPr eaLnBrk="1" hangingPunct="1">
              <a:defRPr/>
            </a:pPr>
            <a:r>
              <a:rPr lang="en-US" b="1" dirty="0" smtClean="0">
                <a:latin typeface="Times New Roman" panose="02020603050405020304" pitchFamily="18" charset="0"/>
                <a:cs typeface="Times New Roman" panose="02020603050405020304" pitchFamily="18" charset="0"/>
              </a:rPr>
              <a:t>The Design Process</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0" y="914400"/>
            <a:ext cx="8991600" cy="5257799"/>
          </a:xfrm>
        </p:spPr>
        <p:txBody>
          <a:bodyPr/>
          <a:lstStyle/>
          <a:p>
            <a:r>
              <a:rPr lang="en-US" sz="4400" dirty="0" smtClean="0">
                <a:latin typeface="Times New Roman" panose="02020603050405020304" pitchFamily="18" charset="0"/>
                <a:cs typeface="Times New Roman" panose="02020603050405020304" pitchFamily="18" charset="0"/>
              </a:rPr>
              <a:t>Verify and validate the analysis models</a:t>
            </a:r>
          </a:p>
          <a:p>
            <a:r>
              <a:rPr lang="en-US" sz="4400" dirty="0" smtClean="0">
                <a:latin typeface="Times New Roman" panose="02020603050405020304" pitchFamily="18" charset="0"/>
                <a:cs typeface="Times New Roman" panose="02020603050405020304" pitchFamily="18" charset="0"/>
              </a:rPr>
              <a:t>Evolve the analysis models into design models</a:t>
            </a:r>
          </a:p>
          <a:p>
            <a:r>
              <a:rPr lang="en-US" sz="4400" dirty="0" smtClean="0">
                <a:latin typeface="Times New Roman" panose="02020603050405020304" pitchFamily="18" charset="0"/>
                <a:cs typeface="Times New Roman" panose="02020603050405020304" pitchFamily="18" charset="0"/>
              </a:rPr>
              <a:t>Create packages and utilize package diagrams</a:t>
            </a:r>
          </a:p>
          <a:p>
            <a:r>
              <a:rPr lang="en-US" sz="4400" dirty="0" smtClean="0">
                <a:latin typeface="Times New Roman" panose="02020603050405020304" pitchFamily="18" charset="0"/>
                <a:cs typeface="Times New Roman" panose="02020603050405020304" pitchFamily="18" charset="0"/>
              </a:rPr>
              <a:t>Decide upon a design strategy</a:t>
            </a:r>
            <a:endParaRPr lang="en-US" sz="4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endParaRPr lang="en-US" b="1" dirty="0">
              <a:solidFill>
                <a:schemeClr val="tx1"/>
              </a:solidFill>
              <a:latin typeface="Arial" panose="020B0604020202020204" pitchFamily="34" charset="0"/>
              <a:cs typeface="Arial" panose="020B0604020202020204" pitchFamily="34" charset="0"/>
            </a:endParaRPr>
          </a:p>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How </a:t>
            </a:r>
            <a:r>
              <a:rPr lang="en-US" sz="6000" b="1" dirty="0">
                <a:solidFill>
                  <a:schemeClr val="tx1"/>
                </a:solidFill>
                <a:latin typeface="Arial" panose="020B0604020202020204" pitchFamily="34" charset="0"/>
                <a:cs typeface="Arial" panose="020B0604020202020204" pitchFamily="34" charset="0"/>
              </a:rPr>
              <a:t>do we determine which objects system collaborate?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7884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endParaRPr lang="en-US" b="1" dirty="0">
              <a:solidFill>
                <a:schemeClr val="tx1"/>
              </a:solidFill>
              <a:latin typeface="Arial" panose="020B0604020202020204" pitchFamily="34" charset="0"/>
              <a:cs typeface="Arial" panose="020B0604020202020204" pitchFamily="34" charset="0"/>
            </a:endParaRPr>
          </a:p>
          <a:p>
            <a:pPr marL="0" indent="0" algn="ctr">
              <a:buNone/>
            </a:pPr>
            <a:endParaRPr lang="en-US" b="1" dirty="0" smtClean="0">
              <a:solidFill>
                <a:schemeClr val="tx1"/>
              </a:solidFill>
              <a:latin typeface="Arial" panose="020B0604020202020204" pitchFamily="34" charset="0"/>
              <a:cs typeface="Arial" panose="020B0604020202020204" pitchFamily="34" charset="0"/>
            </a:endParaRPr>
          </a:p>
          <a:p>
            <a:pPr marL="0" indent="0" algn="ctr">
              <a:buNone/>
            </a:pPr>
            <a:r>
              <a:rPr lang="en-US" b="1" dirty="0" smtClean="0">
                <a:solidFill>
                  <a:schemeClr val="tx1"/>
                </a:solidFill>
                <a:latin typeface="Arial" panose="020B0604020202020204" pitchFamily="34" charset="0"/>
                <a:cs typeface="Arial" panose="020B0604020202020204" pitchFamily="34" charset="0"/>
              </a:rPr>
              <a:t> </a:t>
            </a:r>
            <a:r>
              <a:rPr lang="en-US" sz="6000" b="1" dirty="0">
                <a:solidFill>
                  <a:schemeClr val="tx1"/>
                </a:solidFill>
                <a:latin typeface="Arial" panose="020B0604020202020204" pitchFamily="34" charset="0"/>
                <a:cs typeface="Arial" panose="020B0604020202020204" pitchFamily="34" charset="0"/>
              </a:rPr>
              <a:t>How does a partition relate to </a:t>
            </a:r>
            <a:r>
              <a:rPr lang="en-US" sz="6000" b="1" dirty="0" smtClean="0">
                <a:solidFill>
                  <a:schemeClr val="tx1"/>
                </a:solidFill>
                <a:latin typeface="Arial" panose="020B0604020202020204" pitchFamily="34" charset="0"/>
                <a:cs typeface="Arial" panose="020B0604020202020204" pitchFamily="34" charset="0"/>
              </a:rPr>
              <a:t>collaboration?</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7966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endParaRPr lang="en-US" sz="6000" b="1" dirty="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a layer?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7879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buNone/>
            </a:pPr>
            <a:endParaRPr lang="en-US" b="1" dirty="0">
              <a:solidFill>
                <a:schemeClr val="tx1"/>
              </a:solidFill>
              <a:latin typeface="Arial" panose="020B0604020202020204" pitchFamily="34" charset="0"/>
              <a:cs typeface="Arial" panose="020B0604020202020204" pitchFamily="34" charset="0"/>
            </a:endParaRPr>
          </a:p>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Why </a:t>
            </a:r>
            <a:r>
              <a:rPr lang="en-US" sz="6000" b="1" dirty="0">
                <a:solidFill>
                  <a:schemeClr val="tx1"/>
                </a:solidFill>
                <a:latin typeface="Arial" panose="020B0604020202020204" pitchFamily="34" charset="0"/>
                <a:cs typeface="Arial" panose="020B0604020202020204" pitchFamily="34" charset="0"/>
              </a:rPr>
              <a:t>do we need several different layers? </a:t>
            </a:r>
            <a:endParaRPr lang="en-US" sz="6000" b="1" u="sng" dirty="0">
              <a:solidFill>
                <a:schemeClr val="tx1"/>
              </a:solidFill>
              <a:latin typeface="Arial" panose="020B0604020202020204" pitchFamily="34" charset="0"/>
              <a:cs typeface="Arial" panose="020B0604020202020204" pitchFamily="34" charset="0"/>
            </a:endParaRPr>
          </a:p>
          <a:p>
            <a:pPr marL="0" indent="0" eaLnBrk="1" hangingPunct="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9422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issue does the data management layer address? </a:t>
            </a:r>
            <a:endParaRPr lang="en-US" sz="6000" b="1"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64638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endParaRPr lang="en-US" b="1" dirty="0">
              <a:solidFill>
                <a:schemeClr val="tx1"/>
              </a:solidFill>
              <a:latin typeface="Arial" panose="020B0604020202020204" pitchFamily="34" charset="0"/>
              <a:cs typeface="Arial" panose="020B0604020202020204" pitchFamily="34" charset="0"/>
            </a:endParaRPr>
          </a:p>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issue does the user interface layer address? </a:t>
            </a:r>
            <a:endParaRPr lang="en-US" sz="6000" b="1"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09452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buNone/>
            </a:pPr>
            <a:endParaRPr lang="en-US" b="1" dirty="0">
              <a:solidFill>
                <a:schemeClr val="tx1"/>
              </a:solidFill>
              <a:latin typeface="Arial" panose="020B0604020202020204" pitchFamily="34" charset="0"/>
              <a:cs typeface="Arial" panose="020B0604020202020204" pitchFamily="34" charset="0"/>
            </a:endParaRPr>
          </a:p>
          <a:p>
            <a:pPr marL="0" lvl="0" indent="0" algn="ctr" fontAlgn="auto">
              <a:spcAft>
                <a:spcPts val="0"/>
              </a:spcAft>
              <a:buClrTx/>
              <a:buSzTx/>
              <a:buNone/>
              <a:defRPr/>
            </a:pPr>
            <a:endParaRPr lang="en-US" sz="6000" b="1" dirty="0" smtClean="0">
              <a:solidFill>
                <a:schemeClr val="tx1"/>
              </a:solidFill>
              <a:latin typeface="Arial" panose="020B0604020202020204" pitchFamily="34" charset="0"/>
              <a:cs typeface="Arial" panose="020B0604020202020204" pitchFamily="34" charset="0"/>
            </a:endParaRPr>
          </a:p>
          <a:p>
            <a:pPr marL="0" lvl="0" indent="0" algn="ctr" fontAlgn="auto">
              <a:spcAft>
                <a:spcPts val="0"/>
              </a:spcAft>
              <a:buClrTx/>
              <a:buSzTx/>
              <a:buNone/>
              <a:defRPr/>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issue does the physical architecture layer address</a:t>
            </a:r>
            <a:r>
              <a:rPr lang="en-US" sz="6000" b="1" dirty="0" smtClean="0">
                <a:solidFill>
                  <a:schemeClr val="tx1"/>
                </a:solidFill>
                <a:latin typeface="Arial" panose="020B0604020202020204" pitchFamily="34" charset="0"/>
                <a:cs typeface="Arial" panose="020B0604020202020204" pitchFamily="34" charset="0"/>
              </a:rPr>
              <a:t>?</a:t>
            </a:r>
            <a:endParaRPr lang="en-US" sz="6000" b="1"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56369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endParaRPr lang="en-US" sz="6000" b="1" dirty="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a package</a:t>
            </a:r>
            <a:r>
              <a:rPr lang="en-US" sz="6000" b="1" dirty="0" smtClean="0">
                <a:solidFill>
                  <a:schemeClr val="tx1"/>
                </a:solidFill>
                <a:latin typeface="Arial" panose="020B0604020202020204" pitchFamily="34" charset="0"/>
                <a:cs typeface="Arial" panose="020B0604020202020204" pitchFamily="34" charset="0"/>
              </a:rPr>
              <a:t>?</a:t>
            </a:r>
            <a:endParaRPr lang="en-US" sz="6000" dirty="0">
              <a:solidFill>
                <a:schemeClr val="tx1"/>
              </a:solidFill>
              <a:latin typeface="Arial" panose="020B0604020202020204" pitchFamily="34" charset="0"/>
              <a:cs typeface="Arial" panose="020B0604020202020204" pitchFamily="34" charset="0"/>
            </a:endParaRPr>
          </a:p>
          <a:p>
            <a:pPr marL="0" indent="0" eaLnBrk="1" hangingPunct="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749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buNone/>
            </a:pPr>
            <a:endParaRPr lang="en-US" b="1" dirty="0">
              <a:solidFill>
                <a:schemeClr val="tx1"/>
              </a:solidFill>
              <a:latin typeface="Arial" panose="020B0604020202020204" pitchFamily="34" charset="0"/>
              <a:cs typeface="Arial" panose="020B0604020202020204" pitchFamily="34" charset="0"/>
            </a:endParaRPr>
          </a:p>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How </a:t>
            </a:r>
            <a:r>
              <a:rPr lang="en-US" sz="6000" b="1" dirty="0">
                <a:solidFill>
                  <a:schemeClr val="tx1"/>
                </a:solidFill>
                <a:latin typeface="Arial" panose="020B0604020202020204" pitchFamily="34" charset="0"/>
                <a:cs typeface="Arial" panose="020B0604020202020204" pitchFamily="34" charset="0"/>
              </a:rPr>
              <a:t>are packages related to partitions and layers?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920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endParaRPr lang="en-US" dirty="0">
              <a:solidFill>
                <a:schemeClr val="tx1"/>
              </a:solidFill>
              <a:latin typeface="Arial" panose="020B0604020202020204" pitchFamily="34" charset="0"/>
              <a:cs typeface="Arial" panose="020B0604020202020204" pitchFamily="34" charset="0"/>
            </a:endParaRPr>
          </a:p>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a dependency </a:t>
            </a:r>
            <a:r>
              <a:rPr lang="en-US" sz="6000" b="1" dirty="0" smtClean="0">
                <a:solidFill>
                  <a:schemeClr val="tx1"/>
                </a:solidFill>
                <a:latin typeface="Arial" panose="020B0604020202020204" pitchFamily="34" charset="0"/>
                <a:cs typeface="Arial" panose="020B0604020202020204" pitchFamily="34" charset="0"/>
              </a:rPr>
              <a:t>relationship?</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862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Verifying &amp; Validating the Analysis Models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19200"/>
            <a:ext cx="8991600" cy="5105399"/>
          </a:xfrm>
        </p:spPr>
        <p:txBody>
          <a:bodyPr/>
          <a:lstStyle/>
          <a:p>
            <a:r>
              <a:rPr lang="en-US" sz="3600" dirty="0" smtClean="0">
                <a:latin typeface="Times New Roman" panose="02020603050405020304" pitchFamily="18" charset="0"/>
                <a:cs typeface="Times New Roman" panose="02020603050405020304" pitchFamily="18" charset="0"/>
              </a:rPr>
              <a:t>Do the analysis models accurately represent the problem domain?</a:t>
            </a:r>
          </a:p>
          <a:p>
            <a:pPr lvl="1"/>
            <a:r>
              <a:rPr lang="en-US" sz="3200" dirty="0" smtClean="0">
                <a:latin typeface="Times New Roman" panose="02020603050405020304" pitchFamily="18" charset="0"/>
                <a:cs typeface="Times New Roman" panose="02020603050405020304" pitchFamily="18" charset="0"/>
              </a:rPr>
              <a:t>Test the fidelity of each model</a:t>
            </a:r>
          </a:p>
          <a:p>
            <a:pPr lvl="1"/>
            <a:r>
              <a:rPr lang="en-US" sz="3200" dirty="0" smtClean="0">
                <a:latin typeface="Times New Roman" panose="02020603050405020304" pitchFamily="18" charset="0"/>
                <a:cs typeface="Times New Roman" panose="02020603050405020304" pitchFamily="18" charset="0"/>
              </a:rPr>
              <a:t>Example: activity diagrams, use-case descriptions and use-case diagrams should all describe the same functional requirements</a:t>
            </a:r>
          </a:p>
          <a:p>
            <a:r>
              <a:rPr lang="en-US" sz="3600" dirty="0" smtClean="0">
                <a:latin typeface="Times New Roman" panose="02020603050405020304" pitchFamily="18" charset="0"/>
                <a:cs typeface="Times New Roman" panose="02020603050405020304" pitchFamily="18" charset="0"/>
              </a:rPr>
              <a:t>Balance the models to ensure consistency between them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2186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lvl="0" indent="0" algn="ctr" fontAlgn="auto">
              <a:spcAft>
                <a:spcPts val="0"/>
              </a:spcAft>
              <a:buClrTx/>
              <a:buSzTx/>
              <a:buNone/>
              <a:defRPr/>
            </a:pPr>
            <a:endParaRPr lang="en-US" sz="6000" b="1" dirty="0" smtClean="0">
              <a:solidFill>
                <a:schemeClr val="tx1"/>
              </a:solidFill>
              <a:latin typeface="Arial" panose="020B0604020202020204" pitchFamily="34" charset="0"/>
              <a:cs typeface="Arial" panose="020B0604020202020204" pitchFamily="34" charset="0"/>
            </a:endParaRPr>
          </a:p>
          <a:p>
            <a:pPr marL="0" lvl="0" indent="0" algn="ctr" fontAlgn="auto">
              <a:spcAft>
                <a:spcPts val="0"/>
              </a:spcAft>
              <a:buClrTx/>
              <a:buSzTx/>
              <a:buNone/>
              <a:defRPr/>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value do package diagrams have for stakeholders?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7960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are the things you look for to determine if packages make sense for your project?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556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needs to be verified and validated in package diagrams?</a:t>
            </a:r>
            <a:r>
              <a:rPr lang="en-US" sz="6000" dirty="0">
                <a:solidFill>
                  <a:schemeClr val="tx1"/>
                </a:solidFill>
                <a:latin typeface="Arial" panose="020B0604020202020204" pitchFamily="34" charset="0"/>
                <a:cs typeface="Arial" panose="020B0604020202020204" pitchFamily="34" charset="0"/>
              </a:rPr>
              <a:t> </a:t>
            </a:r>
            <a:endParaRPr lang="en-US" sz="6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55943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096000"/>
          </a:xfrm>
        </p:spPr>
        <p:txBody>
          <a:bodyPr/>
          <a:lstStyle/>
          <a:p>
            <a:pPr>
              <a:buNone/>
            </a:pPr>
            <a:r>
              <a:rPr lang="en-US" sz="5400" b="1" dirty="0" err="1"/>
              <a:t>A(n</a:t>
            </a:r>
            <a:r>
              <a:rPr lang="en-US" sz="5400" b="1" dirty="0"/>
              <a:t>) _____ is the equivalent to a subsystem.</a:t>
            </a:r>
          </a:p>
          <a:p>
            <a:pPr>
              <a:buNone/>
            </a:pPr>
            <a:r>
              <a:rPr lang="en-US" sz="5400" b="1" dirty="0"/>
              <a:t>a</a:t>
            </a:r>
            <a:r>
              <a:rPr lang="en-US" sz="5400" b="1" dirty="0" smtClean="0"/>
              <a:t>. collaboration</a:t>
            </a:r>
            <a:endParaRPr lang="en-US" sz="5400" b="1" dirty="0"/>
          </a:p>
          <a:p>
            <a:pPr>
              <a:buNone/>
            </a:pPr>
            <a:r>
              <a:rPr lang="en-US" sz="5400" b="1" dirty="0"/>
              <a:t>b</a:t>
            </a:r>
            <a:r>
              <a:rPr lang="en-US" sz="5400" b="1" dirty="0" smtClean="0"/>
              <a:t>. partition</a:t>
            </a:r>
            <a:endParaRPr lang="en-US" sz="5400" b="1" dirty="0"/>
          </a:p>
          <a:p>
            <a:pPr>
              <a:buNone/>
            </a:pPr>
            <a:r>
              <a:rPr lang="en-US" sz="5400" b="1" dirty="0"/>
              <a:t>c</a:t>
            </a:r>
            <a:r>
              <a:rPr lang="en-US" sz="5400" b="1" dirty="0" smtClean="0"/>
              <a:t>. layer</a:t>
            </a:r>
            <a:endParaRPr lang="en-US" sz="5400" b="1" dirty="0"/>
          </a:p>
          <a:p>
            <a:pPr>
              <a:buNone/>
            </a:pPr>
            <a:r>
              <a:rPr lang="en-US" sz="5400" b="1" dirty="0"/>
              <a:t>d</a:t>
            </a:r>
            <a:r>
              <a:rPr lang="en-US" sz="5400" b="1" dirty="0" smtClean="0"/>
              <a:t>. factor</a:t>
            </a:r>
            <a:endParaRPr lang="en-US" sz="5400" b="1" dirty="0"/>
          </a:p>
          <a:p>
            <a:pPr>
              <a:buNone/>
            </a:pPr>
            <a:r>
              <a:rPr lang="en-US" sz="5400" b="1" dirty="0"/>
              <a:t>e</a:t>
            </a:r>
            <a:r>
              <a:rPr lang="en-US" sz="5400" b="1" dirty="0" smtClean="0"/>
              <a:t>. abstraction</a:t>
            </a:r>
            <a:endParaRPr lang="en-US" sz="5400" b="1" dirty="0"/>
          </a:p>
        </p:txBody>
      </p:sp>
    </p:spTree>
    <p:extLst>
      <p:ext uri="{BB962C8B-B14F-4D97-AF65-F5344CB8AC3E}">
        <p14:creationId xmlns:p14="http://schemas.microsoft.com/office/powerpoint/2010/main" val="536397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096000"/>
          </a:xfrm>
        </p:spPr>
        <p:txBody>
          <a:bodyPr/>
          <a:lstStyle/>
          <a:p>
            <a:pPr>
              <a:buNone/>
            </a:pPr>
            <a:r>
              <a:rPr lang="en-US" sz="4800" b="1" dirty="0"/>
              <a:t>Which the following class should </a:t>
            </a:r>
            <a:r>
              <a:rPr lang="en-US" sz="4400" b="1" dirty="0"/>
              <a:t>be designed in layer Foundation.</a:t>
            </a:r>
          </a:p>
          <a:p>
            <a:pPr>
              <a:buNone/>
            </a:pPr>
            <a:r>
              <a:rPr lang="en-US" sz="4800" b="1" dirty="0"/>
              <a:t>a</a:t>
            </a:r>
            <a:r>
              <a:rPr lang="en-US" sz="4800" b="1" dirty="0" smtClean="0"/>
              <a:t>. Date</a:t>
            </a:r>
            <a:endParaRPr lang="en-US" sz="4800" b="1" dirty="0"/>
          </a:p>
          <a:p>
            <a:pPr>
              <a:buNone/>
            </a:pPr>
            <a:r>
              <a:rPr lang="en-US" sz="4800" b="1" dirty="0"/>
              <a:t>b</a:t>
            </a:r>
            <a:r>
              <a:rPr lang="en-US" sz="4800" b="1" dirty="0" smtClean="0"/>
              <a:t>. </a:t>
            </a:r>
            <a:r>
              <a:rPr lang="en-US" sz="4800" b="1" dirty="0" err="1" smtClean="0"/>
              <a:t>DataInputStream</a:t>
            </a:r>
            <a:endParaRPr lang="en-US" sz="4800" b="1" dirty="0"/>
          </a:p>
          <a:p>
            <a:pPr>
              <a:buNone/>
            </a:pPr>
            <a:r>
              <a:rPr lang="en-US" sz="4800" b="1" dirty="0"/>
              <a:t>c</a:t>
            </a:r>
            <a:r>
              <a:rPr lang="en-US" sz="4800" b="1" dirty="0" smtClean="0"/>
              <a:t>. Button</a:t>
            </a:r>
            <a:endParaRPr lang="en-US" sz="4800" b="1" dirty="0"/>
          </a:p>
          <a:p>
            <a:pPr>
              <a:buNone/>
            </a:pPr>
            <a:r>
              <a:rPr lang="en-US" sz="4800" b="1" dirty="0" smtClean="0"/>
              <a:t>d. Student</a:t>
            </a:r>
            <a:endParaRPr lang="en-US" sz="4800" b="1" dirty="0"/>
          </a:p>
          <a:p>
            <a:pPr>
              <a:buNone/>
            </a:pPr>
            <a:r>
              <a:rPr lang="en-US" sz="4800" b="1" dirty="0"/>
              <a:t>e</a:t>
            </a:r>
            <a:r>
              <a:rPr lang="en-US" sz="4800" b="1" dirty="0" smtClean="0"/>
              <a:t>. </a:t>
            </a:r>
            <a:r>
              <a:rPr lang="en-US" sz="4800" b="1" dirty="0" err="1" smtClean="0"/>
              <a:t>URLConnection</a:t>
            </a:r>
            <a:endParaRPr lang="en-US" sz="4800" b="1" dirty="0"/>
          </a:p>
        </p:txBody>
      </p:sp>
    </p:spTree>
    <p:extLst>
      <p:ext uri="{BB962C8B-B14F-4D97-AF65-F5344CB8AC3E}">
        <p14:creationId xmlns:p14="http://schemas.microsoft.com/office/powerpoint/2010/main" val="2724758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5867400"/>
          </a:xfrm>
        </p:spPr>
        <p:txBody>
          <a:bodyPr/>
          <a:lstStyle/>
          <a:p>
            <a:pPr marL="0" indent="0" algn="ctr">
              <a:buNone/>
            </a:pPr>
            <a:r>
              <a:rPr lang="en-US" sz="7200" b="1" dirty="0"/>
              <a:t>A package diagram is a class diagram that shows only packages and classes</a:t>
            </a:r>
            <a:r>
              <a:rPr lang="en-US" sz="7200" b="1" dirty="0" smtClean="0"/>
              <a:t>.</a:t>
            </a:r>
          </a:p>
          <a:p>
            <a:pPr marL="0" indent="0" algn="ctr">
              <a:buNone/>
            </a:pPr>
            <a:r>
              <a:rPr lang="en-US" sz="7200" b="1" dirty="0" smtClean="0"/>
              <a:t>T / F </a:t>
            </a:r>
            <a:endParaRPr lang="en-US" sz="7200" b="1" dirty="0"/>
          </a:p>
        </p:txBody>
      </p:sp>
    </p:spTree>
    <p:extLst>
      <p:ext uri="{BB962C8B-B14F-4D97-AF65-F5344CB8AC3E}">
        <p14:creationId xmlns:p14="http://schemas.microsoft.com/office/powerpoint/2010/main" val="1701439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653355"/>
          </a:xfrm>
        </p:spPr>
        <p:txBody>
          <a:bodyPr/>
          <a:lstStyle/>
          <a:p>
            <a:pPr eaLnBrk="1" hangingPunct="1">
              <a:defRPr/>
            </a:pPr>
            <a:r>
              <a:rPr lang="en-US" b="1" dirty="0" smtClean="0">
                <a:latin typeface="Times New Roman" panose="02020603050405020304" pitchFamily="18" charset="0"/>
                <a:cs typeface="Times New Roman" panose="02020603050405020304" pitchFamily="18" charset="0"/>
              </a:rPr>
              <a:t>Design Strategies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914400"/>
            <a:ext cx="8991600" cy="5410199"/>
          </a:xfrm>
        </p:spPr>
        <p:txBody>
          <a:bodyPr/>
          <a:lstStyle/>
          <a:p>
            <a:r>
              <a:rPr lang="en-US" sz="4400" dirty="0" smtClean="0">
                <a:latin typeface="Times New Roman" panose="02020603050405020304" pitchFamily="18" charset="0"/>
                <a:cs typeface="Times New Roman" panose="02020603050405020304" pitchFamily="18" charset="0"/>
              </a:rPr>
              <a:t>Custom development—build it in house from scratch</a:t>
            </a:r>
          </a:p>
          <a:p>
            <a:r>
              <a:rPr lang="en-US" sz="4400" dirty="0" smtClean="0">
                <a:latin typeface="Times New Roman" panose="02020603050405020304" pitchFamily="18" charset="0"/>
                <a:cs typeface="Times New Roman" panose="02020603050405020304" pitchFamily="18" charset="0"/>
              </a:rPr>
              <a:t>Purchase packaged software</a:t>
            </a:r>
          </a:p>
          <a:p>
            <a:pPr lvl="1"/>
            <a:r>
              <a:rPr lang="en-US" sz="4000" dirty="0" smtClean="0">
                <a:latin typeface="Times New Roman" panose="02020603050405020304" pitchFamily="18" charset="0"/>
                <a:cs typeface="Times New Roman" panose="02020603050405020304" pitchFamily="18" charset="0"/>
              </a:rPr>
              <a:t>Office suites (e.g., word processors, spreadsheets, etc.)</a:t>
            </a:r>
          </a:p>
          <a:p>
            <a:pPr lvl="1"/>
            <a:r>
              <a:rPr lang="en-US" sz="4000" dirty="0" smtClean="0">
                <a:latin typeface="Times New Roman" panose="02020603050405020304" pitchFamily="18" charset="0"/>
                <a:cs typeface="Times New Roman" panose="02020603050405020304" pitchFamily="18" charset="0"/>
              </a:rPr>
              <a:t>Enterprise systems (e.g., SAP, PeopleSoft)</a:t>
            </a:r>
          </a:p>
          <a:p>
            <a:r>
              <a:rPr lang="en-US" sz="4400" dirty="0" smtClean="0">
                <a:latin typeface="Times New Roman" panose="02020603050405020304" pitchFamily="18" charset="0"/>
                <a:cs typeface="Times New Roman" panose="02020603050405020304" pitchFamily="18" charset="0"/>
              </a:rPr>
              <a:t>Hire an external vendor (outsource)</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548822" y="108645"/>
            <a:ext cx="8043333" cy="653355"/>
          </a:xfrm>
        </p:spPr>
        <p:txBody>
          <a:bodyPr/>
          <a:lstStyle/>
          <a:p>
            <a:pPr eaLnBrk="1" hangingPunct="1"/>
            <a:r>
              <a:rPr lang="en-US" b="1" dirty="0" smtClean="0">
                <a:latin typeface="Times New Roman" panose="02020603050405020304" pitchFamily="18" charset="0"/>
                <a:cs typeface="Times New Roman" panose="02020603050405020304" pitchFamily="18" charset="0"/>
              </a:rPr>
              <a:t>Custom Development</a:t>
            </a:r>
          </a:p>
        </p:txBody>
      </p:sp>
      <p:sp>
        <p:nvSpPr>
          <p:cNvPr id="34819" name="Content Placeholder 4"/>
          <p:cNvSpPr>
            <a:spLocks noGrp="1"/>
          </p:cNvSpPr>
          <p:nvPr>
            <p:ph idx="1"/>
          </p:nvPr>
        </p:nvSpPr>
        <p:spPr>
          <a:xfrm>
            <a:off x="0" y="762000"/>
            <a:ext cx="9144000" cy="5333999"/>
          </a:xfrm>
        </p:spPr>
        <p:txBody>
          <a:bodyPr/>
          <a:lstStyle/>
          <a:p>
            <a:pPr eaLnBrk="1" hangingPunct="1"/>
            <a:r>
              <a:rPr lang="en-US" sz="4000" dirty="0" smtClean="0">
                <a:latin typeface="Times New Roman" panose="02020603050405020304" pitchFamily="18" charset="0"/>
                <a:cs typeface="Times New Roman" panose="02020603050405020304" pitchFamily="18" charset="0"/>
              </a:rPr>
              <a:t>Allows for meeting highly specialized requirements</a:t>
            </a:r>
          </a:p>
          <a:p>
            <a:pPr eaLnBrk="1" hangingPunct="1"/>
            <a:r>
              <a:rPr lang="en-US" sz="4000" dirty="0" smtClean="0">
                <a:latin typeface="Times New Roman" panose="02020603050405020304" pitchFamily="18" charset="0"/>
                <a:cs typeface="Times New Roman" panose="02020603050405020304" pitchFamily="18" charset="0"/>
              </a:rPr>
              <a:t>Allows flexibility and creativity in solving problems</a:t>
            </a:r>
          </a:p>
          <a:p>
            <a:pPr eaLnBrk="1" hangingPunct="1"/>
            <a:r>
              <a:rPr lang="en-US" sz="4000" dirty="0" smtClean="0">
                <a:latin typeface="Times New Roman" panose="02020603050405020304" pitchFamily="18" charset="0"/>
                <a:cs typeface="Times New Roman" panose="02020603050405020304" pitchFamily="18" charset="0"/>
              </a:rPr>
              <a:t>Easier to change components</a:t>
            </a:r>
          </a:p>
          <a:p>
            <a:pPr eaLnBrk="1" hangingPunct="1"/>
            <a:r>
              <a:rPr lang="en-US" sz="4000" dirty="0" smtClean="0">
                <a:latin typeface="Times New Roman" panose="02020603050405020304" pitchFamily="18" charset="0"/>
                <a:cs typeface="Times New Roman" panose="02020603050405020304" pitchFamily="18" charset="0"/>
              </a:rPr>
              <a:t>Builds personnel skills</a:t>
            </a:r>
          </a:p>
          <a:p>
            <a:pPr eaLnBrk="1" hangingPunct="1"/>
            <a:r>
              <a:rPr lang="en-US" sz="4000" dirty="0" smtClean="0">
                <a:latin typeface="Times New Roman" panose="02020603050405020304" pitchFamily="18" charset="0"/>
                <a:cs typeface="Times New Roman" panose="02020603050405020304" pitchFamily="18" charset="0"/>
              </a:rPr>
              <a:t>May excessively burden the IT staff</a:t>
            </a:r>
          </a:p>
          <a:p>
            <a:pPr eaLnBrk="1" hangingPunct="1"/>
            <a:r>
              <a:rPr lang="en-US" sz="4000" dirty="0" smtClean="0">
                <a:latin typeface="Times New Roman" panose="02020603050405020304" pitchFamily="18" charset="0"/>
                <a:cs typeface="Times New Roman" panose="02020603050405020304" pitchFamily="18" charset="0"/>
              </a:rPr>
              <a:t>May add significant risk</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48822" y="108645"/>
            <a:ext cx="8043333" cy="729555"/>
          </a:xfrm>
        </p:spPr>
        <p:txBody>
          <a:bodyPr/>
          <a:lstStyle/>
          <a:p>
            <a:pPr eaLnBrk="1" hangingPunct="1"/>
            <a:r>
              <a:rPr lang="en-US" b="1" dirty="0" smtClean="0">
                <a:latin typeface="Times New Roman" panose="02020603050405020304" pitchFamily="18" charset="0"/>
                <a:cs typeface="Times New Roman" panose="02020603050405020304" pitchFamily="18" charset="0"/>
              </a:rPr>
              <a:t>Packaged Software</a:t>
            </a:r>
          </a:p>
        </p:txBody>
      </p:sp>
      <p:sp>
        <p:nvSpPr>
          <p:cNvPr id="35843" name="Content Placeholder 2"/>
          <p:cNvSpPr>
            <a:spLocks noGrp="1"/>
          </p:cNvSpPr>
          <p:nvPr>
            <p:ph idx="1"/>
          </p:nvPr>
        </p:nvSpPr>
        <p:spPr>
          <a:xfrm>
            <a:off x="0" y="838200"/>
            <a:ext cx="9144000" cy="5486399"/>
          </a:xfrm>
        </p:spPr>
        <p:txBody>
          <a:bodyPr/>
          <a:lstStyle/>
          <a:p>
            <a:pPr eaLnBrk="1" hangingPunct="1"/>
            <a:r>
              <a:rPr lang="en-US" sz="3200" dirty="0" smtClean="0">
                <a:latin typeface="Times New Roman" panose="02020603050405020304" pitchFamily="18" charset="0"/>
                <a:cs typeface="Times New Roman" panose="02020603050405020304" pitchFamily="18" charset="0"/>
              </a:rPr>
              <a:t>Software already written (e.g., accounting software)</a:t>
            </a:r>
          </a:p>
          <a:p>
            <a:pPr eaLnBrk="1" hangingPunct="1"/>
            <a:r>
              <a:rPr lang="en-US" sz="3200" dirty="0" smtClean="0">
                <a:latin typeface="Times New Roman" panose="02020603050405020304" pitchFamily="18" charset="0"/>
                <a:cs typeface="Times New Roman" panose="02020603050405020304" pitchFamily="18" charset="0"/>
              </a:rPr>
              <a:t>May be more efficient</a:t>
            </a:r>
          </a:p>
          <a:p>
            <a:pPr eaLnBrk="1" hangingPunct="1"/>
            <a:r>
              <a:rPr lang="en-US" sz="3200" dirty="0" smtClean="0">
                <a:latin typeface="Times New Roman" panose="02020603050405020304" pitchFamily="18" charset="0"/>
                <a:cs typeface="Times New Roman" panose="02020603050405020304" pitchFamily="18" charset="0"/>
              </a:rPr>
              <a:t>May be more thoroughly tested and proven</a:t>
            </a:r>
          </a:p>
          <a:p>
            <a:pPr eaLnBrk="1" hangingPunct="1"/>
            <a:r>
              <a:rPr lang="en-US" sz="3200" dirty="0" smtClean="0">
                <a:latin typeface="Times New Roman" panose="02020603050405020304" pitchFamily="18" charset="0"/>
                <a:cs typeface="Times New Roman" panose="02020603050405020304" pitchFamily="18" charset="0"/>
              </a:rPr>
              <a:t>May range from components to tools to entire enterprise systems</a:t>
            </a:r>
          </a:p>
          <a:p>
            <a:pPr eaLnBrk="1" hangingPunct="1"/>
            <a:r>
              <a:rPr lang="en-US" sz="3200" dirty="0" smtClean="0">
                <a:latin typeface="Times New Roman" panose="02020603050405020304" pitchFamily="18" charset="0"/>
                <a:cs typeface="Times New Roman" panose="02020603050405020304" pitchFamily="18" charset="0"/>
              </a:rPr>
              <a:t>Must accept functionality provided</a:t>
            </a:r>
          </a:p>
          <a:p>
            <a:pPr eaLnBrk="1" hangingPunct="1"/>
            <a:r>
              <a:rPr lang="en-US" sz="3200" dirty="0" smtClean="0">
                <a:latin typeface="Times New Roman" panose="02020603050405020304" pitchFamily="18" charset="0"/>
                <a:cs typeface="Times New Roman" panose="02020603050405020304" pitchFamily="18" charset="0"/>
              </a:rPr>
              <a:t>May require change in how the firm does business</a:t>
            </a:r>
          </a:p>
          <a:p>
            <a:pPr eaLnBrk="1" hangingPunct="1"/>
            <a:r>
              <a:rPr lang="en-US" sz="3200" dirty="0" smtClean="0">
                <a:latin typeface="Times New Roman" panose="02020603050405020304" pitchFamily="18" charset="0"/>
                <a:cs typeface="Times New Roman" panose="02020603050405020304" pitchFamily="18" charset="0"/>
              </a:rPr>
              <a:t>May require significant “customization” or “workarounds”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48822" y="108645"/>
            <a:ext cx="8043333" cy="653355"/>
          </a:xfrm>
        </p:spPr>
        <p:txBody>
          <a:bodyPr/>
          <a:lstStyle/>
          <a:p>
            <a:pPr eaLnBrk="1" hangingPunct="1"/>
            <a:r>
              <a:rPr lang="en-US" b="1" dirty="0" smtClean="0">
                <a:latin typeface="Times New Roman" panose="02020603050405020304" pitchFamily="18" charset="0"/>
                <a:cs typeface="Times New Roman" panose="02020603050405020304" pitchFamily="18" charset="0"/>
              </a:rPr>
              <a:t>Packaged Software</a:t>
            </a:r>
          </a:p>
        </p:txBody>
      </p:sp>
      <p:sp>
        <p:nvSpPr>
          <p:cNvPr id="35843" name="Content Placeholder 2"/>
          <p:cNvSpPr>
            <a:spLocks noGrp="1"/>
          </p:cNvSpPr>
          <p:nvPr>
            <p:ph idx="1"/>
          </p:nvPr>
        </p:nvSpPr>
        <p:spPr>
          <a:xfrm>
            <a:off x="0" y="609600"/>
            <a:ext cx="9144000" cy="5714999"/>
          </a:xfrm>
        </p:spPr>
        <p:txBody>
          <a:bodyPr/>
          <a:lstStyle/>
          <a:p>
            <a:pPr eaLnBrk="1" hangingPunct="1"/>
            <a:r>
              <a:rPr lang="en-US" sz="3200" dirty="0" smtClean="0">
                <a:latin typeface="Times New Roman" panose="02020603050405020304" pitchFamily="18" charset="0"/>
                <a:cs typeface="Times New Roman" panose="02020603050405020304" pitchFamily="18" charset="0"/>
              </a:rPr>
              <a:t>Software already written (e.g., accounting software)</a:t>
            </a:r>
          </a:p>
          <a:p>
            <a:pPr eaLnBrk="1" hangingPunct="1"/>
            <a:r>
              <a:rPr lang="en-US" sz="3200" dirty="0" smtClean="0">
                <a:latin typeface="Times New Roman" panose="02020603050405020304" pitchFamily="18" charset="0"/>
                <a:cs typeface="Times New Roman" panose="02020603050405020304" pitchFamily="18" charset="0"/>
              </a:rPr>
              <a:t>May be more efficient</a:t>
            </a:r>
          </a:p>
          <a:p>
            <a:pPr eaLnBrk="1" hangingPunct="1"/>
            <a:r>
              <a:rPr lang="en-US" sz="3200" dirty="0" smtClean="0">
                <a:latin typeface="Times New Roman" panose="02020603050405020304" pitchFamily="18" charset="0"/>
                <a:cs typeface="Times New Roman" panose="02020603050405020304" pitchFamily="18" charset="0"/>
              </a:rPr>
              <a:t>May be more thoroughly tested and proven</a:t>
            </a:r>
          </a:p>
          <a:p>
            <a:pPr eaLnBrk="1" hangingPunct="1"/>
            <a:r>
              <a:rPr lang="en-US" sz="3200" dirty="0" smtClean="0">
                <a:latin typeface="Times New Roman" panose="02020603050405020304" pitchFamily="18" charset="0"/>
                <a:cs typeface="Times New Roman" panose="02020603050405020304" pitchFamily="18" charset="0"/>
              </a:rPr>
              <a:t>May range from components to tools to entire enterprise systems</a:t>
            </a:r>
          </a:p>
          <a:p>
            <a:pPr eaLnBrk="1" hangingPunct="1"/>
            <a:r>
              <a:rPr lang="en-US" sz="3200" dirty="0" smtClean="0">
                <a:latin typeface="Times New Roman" panose="02020603050405020304" pitchFamily="18" charset="0"/>
                <a:cs typeface="Times New Roman" panose="02020603050405020304" pitchFamily="18" charset="0"/>
              </a:rPr>
              <a:t>Must accept functionality provided</a:t>
            </a:r>
          </a:p>
          <a:p>
            <a:pPr eaLnBrk="1" hangingPunct="1"/>
            <a:r>
              <a:rPr lang="en-US" sz="3200" dirty="0" smtClean="0">
                <a:latin typeface="Times New Roman" panose="02020603050405020304" pitchFamily="18" charset="0"/>
                <a:cs typeface="Times New Roman" panose="02020603050405020304" pitchFamily="18" charset="0"/>
              </a:rPr>
              <a:t>May require change in how the firm does business</a:t>
            </a:r>
          </a:p>
          <a:p>
            <a:pPr eaLnBrk="1" hangingPunct="1"/>
            <a:r>
              <a:rPr lang="en-US" sz="3200" dirty="0" smtClean="0">
                <a:latin typeface="Times New Roman" panose="02020603050405020304" pitchFamily="18" charset="0"/>
                <a:cs typeface="Times New Roman" panose="02020603050405020304" pitchFamily="18" charset="0"/>
              </a:rPr>
              <a:t>May require significant “customization” or “workarounds”</a:t>
            </a:r>
          </a:p>
        </p:txBody>
      </p:sp>
    </p:spTree>
    <p:extLst>
      <p:ext uri="{BB962C8B-B14F-4D97-AF65-F5344CB8AC3E}">
        <p14:creationId xmlns:p14="http://schemas.microsoft.com/office/powerpoint/2010/main" val="172850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0"/>
            <a:ext cx="8043333" cy="1295400"/>
          </a:xfrm>
        </p:spPr>
        <p:txBody>
          <a:bodyPr/>
          <a:lstStyle/>
          <a:p>
            <a:r>
              <a:rPr lang="en-US" b="1" dirty="0" smtClean="0">
                <a:latin typeface="Times New Roman" panose="02020603050405020304" pitchFamily="18" charset="0"/>
                <a:cs typeface="Times New Roman" panose="02020603050405020304" pitchFamily="18" charset="0"/>
              </a:rPr>
              <a:t>Balancing Functional </a:t>
            </a:r>
            <a:r>
              <a:rPr lang="en-US" b="1" dirty="0">
                <a:latin typeface="Times New Roman" panose="02020603050405020304" pitchFamily="18" charset="0"/>
                <a:cs typeface="Times New Roman" panose="02020603050405020304" pitchFamily="18" charset="0"/>
              </a:rPr>
              <a:t>&amp; </a:t>
            </a:r>
            <a:r>
              <a:rPr lang="en-US" b="1" dirty="0" smtClean="0">
                <a:latin typeface="Times New Roman" panose="02020603050405020304" pitchFamily="18" charset="0"/>
                <a:cs typeface="Times New Roman" panose="02020603050405020304" pitchFamily="18" charset="0"/>
              </a:rPr>
              <a:t>Structural Models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43000"/>
            <a:ext cx="9144000" cy="5105400"/>
          </a:xfrm>
        </p:spPr>
        <p:txBody>
          <a:bodyPr/>
          <a:lstStyle/>
          <a:p>
            <a:r>
              <a:rPr lang="en-US" sz="2800" dirty="0" smtClean="0">
                <a:latin typeface="Times New Roman" panose="02020603050405020304" pitchFamily="18" charset="0"/>
                <a:cs typeface="Times New Roman" panose="02020603050405020304" pitchFamily="18" charset="0"/>
              </a:rPr>
              <a:t>A class on a class diagram must be associated with at least one use-case</a:t>
            </a:r>
          </a:p>
          <a:p>
            <a:r>
              <a:rPr lang="en-US" sz="2800" dirty="0" smtClean="0">
                <a:latin typeface="Times New Roman" panose="02020603050405020304" pitchFamily="18" charset="0"/>
                <a:cs typeface="Times New Roman" panose="02020603050405020304" pitchFamily="18" charset="0"/>
              </a:rPr>
              <a:t>An activity in an activity diagram and an event in a use-case description should be related to one or more operations on a class diagram</a:t>
            </a:r>
          </a:p>
          <a:p>
            <a:r>
              <a:rPr lang="en-US" sz="2800" dirty="0" smtClean="0">
                <a:latin typeface="Times New Roman" panose="02020603050405020304" pitchFamily="18" charset="0"/>
                <a:cs typeface="Times New Roman" panose="02020603050405020304" pitchFamily="18" charset="0"/>
              </a:rPr>
              <a:t>An object node on an activity diagram must be associated with an instance or an attribute on a class diagram</a:t>
            </a:r>
          </a:p>
          <a:p>
            <a:r>
              <a:rPr lang="en-US" sz="2800" dirty="0" smtClean="0">
                <a:latin typeface="Times New Roman" panose="02020603050405020304" pitchFamily="18" charset="0"/>
                <a:cs typeface="Times New Roman" panose="02020603050405020304" pitchFamily="18" charset="0"/>
              </a:rPr>
              <a:t>An attribute or an association/aggregation relationship on a class diagram should be related to the subject or object of a use-case</a:t>
            </a:r>
          </a:p>
          <a:p>
            <a:pPr lvl="1"/>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2535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48822" y="108645"/>
            <a:ext cx="8043333" cy="653355"/>
          </a:xfrm>
        </p:spPr>
        <p:txBody>
          <a:bodyPr/>
          <a:lstStyle/>
          <a:p>
            <a:pPr eaLnBrk="1" hangingPunct="1"/>
            <a:r>
              <a:rPr lang="en-US" b="1" dirty="0" smtClean="0">
                <a:latin typeface="Times New Roman" panose="02020603050405020304" pitchFamily="18" charset="0"/>
                <a:cs typeface="Times New Roman" panose="02020603050405020304" pitchFamily="18" charset="0"/>
              </a:rPr>
              <a:t>System Integration</a:t>
            </a:r>
          </a:p>
        </p:txBody>
      </p:sp>
      <p:sp>
        <p:nvSpPr>
          <p:cNvPr id="36867" name="Content Placeholder 2"/>
          <p:cNvSpPr>
            <a:spLocks noGrp="1"/>
          </p:cNvSpPr>
          <p:nvPr>
            <p:ph idx="1"/>
          </p:nvPr>
        </p:nvSpPr>
        <p:spPr>
          <a:xfrm>
            <a:off x="0" y="762000"/>
            <a:ext cx="9144000" cy="5486400"/>
          </a:xfrm>
        </p:spPr>
        <p:txBody>
          <a:bodyPr/>
          <a:lstStyle/>
          <a:p>
            <a:pPr eaLnBrk="1" hangingPunct="1"/>
            <a:r>
              <a:rPr lang="en-US" sz="2800" dirty="0" smtClean="0">
                <a:latin typeface="Times New Roman" panose="02020603050405020304" pitchFamily="18" charset="0"/>
                <a:cs typeface="Times New Roman" panose="02020603050405020304" pitchFamily="18" charset="0"/>
              </a:rPr>
              <a:t>Building a new system by combining packages, legacy systems, and new software</a:t>
            </a:r>
          </a:p>
          <a:p>
            <a:pPr lvl="1"/>
            <a:r>
              <a:rPr lang="en-US" sz="2400" dirty="0" smtClean="0">
                <a:latin typeface="Times New Roman" panose="02020603050405020304" pitchFamily="18" charset="0"/>
                <a:cs typeface="Times New Roman" panose="02020603050405020304" pitchFamily="18" charset="0"/>
              </a:rPr>
              <a:t>Not uncommon to purchase off the shelf software and outsource its integration to existing systems</a:t>
            </a:r>
          </a:p>
          <a:p>
            <a:pPr eaLnBrk="1" hangingPunct="1"/>
            <a:r>
              <a:rPr lang="en-US" sz="2800" dirty="0" smtClean="0">
                <a:latin typeface="Times New Roman" panose="02020603050405020304" pitchFamily="18" charset="0"/>
                <a:cs typeface="Times New Roman" panose="02020603050405020304" pitchFamily="18" charset="0"/>
              </a:rPr>
              <a:t>Key challenge is integrating data</a:t>
            </a:r>
          </a:p>
          <a:p>
            <a:pPr lvl="1"/>
            <a:r>
              <a:rPr lang="en-US" sz="2400" dirty="0" smtClean="0">
                <a:latin typeface="Times New Roman" panose="02020603050405020304" pitchFamily="18" charset="0"/>
                <a:cs typeface="Times New Roman" panose="02020603050405020304" pitchFamily="18" charset="0"/>
              </a:rPr>
              <a:t>May require data transformations</a:t>
            </a:r>
          </a:p>
          <a:p>
            <a:pPr lvl="1"/>
            <a:r>
              <a:rPr lang="en-US" sz="2400" dirty="0" smtClean="0">
                <a:latin typeface="Times New Roman" panose="02020603050405020304" pitchFamily="18" charset="0"/>
                <a:cs typeface="Times New Roman" panose="02020603050405020304" pitchFamily="18" charset="0"/>
              </a:rPr>
              <a:t>New package may need to write data in the same format as a legacy system</a:t>
            </a:r>
          </a:p>
          <a:p>
            <a:pPr eaLnBrk="1" hangingPunct="1"/>
            <a:r>
              <a:rPr lang="en-US" sz="2800" dirty="0" smtClean="0">
                <a:latin typeface="Times New Roman" panose="02020603050405020304" pitchFamily="18" charset="0"/>
                <a:cs typeface="Times New Roman" panose="02020603050405020304" pitchFamily="18" charset="0"/>
              </a:rPr>
              <a:t>Develop “object wrappers”</a:t>
            </a:r>
          </a:p>
          <a:p>
            <a:pPr lvl="1"/>
            <a:r>
              <a:rPr lang="en-US" sz="2400" dirty="0" smtClean="0">
                <a:latin typeface="Times New Roman" panose="02020603050405020304" pitchFamily="18" charset="0"/>
                <a:cs typeface="Times New Roman" panose="02020603050405020304" pitchFamily="18" charset="0"/>
              </a:rPr>
              <a:t>Wraps the legacy system with an API to allow newer systems to communicate with it</a:t>
            </a:r>
          </a:p>
          <a:p>
            <a:pPr lvl="1"/>
            <a:r>
              <a:rPr lang="en-US" sz="2400" dirty="0" smtClean="0">
                <a:latin typeface="Times New Roman" panose="02020603050405020304" pitchFamily="18" charset="0"/>
                <a:cs typeface="Times New Roman" panose="02020603050405020304" pitchFamily="18" charset="0"/>
              </a:rPr>
              <a:t>Protects the investment in the legacy system</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1-</a:t>
            </a:r>
            <a:fld id="{B11F7031-F1DF-4CD1-94FA-61DA3A8B687F}" type="slidenum">
              <a:rPr lang="en-US" altLang="en-US" sz="1400" smtClean="0">
                <a:solidFill>
                  <a:schemeClr val="bg1"/>
                </a:solidFill>
              </a:rPr>
              <a:pPr>
                <a:spcBef>
                  <a:spcPct val="0"/>
                </a:spcBef>
                <a:buClrTx/>
                <a:buFontTx/>
                <a:buNone/>
              </a:pPr>
              <a:t>61</a:t>
            </a:fld>
            <a:endParaRPr lang="en-US" altLang="en-US" sz="1400" smtClean="0">
              <a:solidFill>
                <a:schemeClr val="bg1"/>
              </a:solidFill>
            </a:endParaRPr>
          </a:p>
        </p:txBody>
      </p:sp>
      <p:sp>
        <p:nvSpPr>
          <p:cNvPr id="138243" name="Rectangle 2"/>
          <p:cNvSpPr>
            <a:spLocks noGrp="1" noChangeArrowheads="1"/>
          </p:cNvSpPr>
          <p:nvPr>
            <p:ph type="title"/>
          </p:nvPr>
        </p:nvSpPr>
        <p:spPr>
          <a:xfrm>
            <a:off x="548822" y="108645"/>
            <a:ext cx="8043333" cy="577155"/>
          </a:xfrm>
        </p:spPr>
        <p:txBody>
          <a:bodyPr/>
          <a:lstStyle/>
          <a:p>
            <a:pPr eaLnBrk="1" hangingPunct="1"/>
            <a:r>
              <a:rPr lang="en-US" altLang="en-US" b="1" dirty="0" smtClean="0"/>
              <a:t>Enterprise Applications - EAI</a:t>
            </a:r>
          </a:p>
        </p:txBody>
      </p:sp>
      <p:sp>
        <p:nvSpPr>
          <p:cNvPr id="138244" name="Rectangle 3"/>
          <p:cNvSpPr>
            <a:spLocks noGrp="1" noChangeArrowheads="1"/>
          </p:cNvSpPr>
          <p:nvPr>
            <p:ph type="body" idx="1"/>
          </p:nvPr>
        </p:nvSpPr>
        <p:spPr>
          <a:xfrm>
            <a:off x="0" y="533400"/>
            <a:ext cx="9067800" cy="5943600"/>
          </a:xfrm>
        </p:spPr>
        <p:txBody>
          <a:bodyPr/>
          <a:lstStyle/>
          <a:p>
            <a:pPr marL="0" indent="0" eaLnBrk="1" hangingPunct="1">
              <a:lnSpc>
                <a:spcPct val="110000"/>
              </a:lnSpc>
              <a:spcBef>
                <a:spcPct val="0"/>
              </a:spcBef>
              <a:buFontTx/>
              <a:buNone/>
            </a:pPr>
            <a:r>
              <a:rPr lang="en-US" altLang="en-US" sz="3600" b="1" dirty="0" smtClean="0"/>
              <a:t>Enterprise Application Integration </a:t>
            </a:r>
            <a:r>
              <a:rPr lang="en-US" altLang="en-US" sz="3600" dirty="0" smtClean="0"/>
              <a:t>(EAI) – the process and technologies used to link applications to support the flow of data and information between those applications.</a:t>
            </a:r>
          </a:p>
          <a:p>
            <a:pPr marL="0" indent="0" eaLnBrk="1" hangingPunct="1">
              <a:lnSpc>
                <a:spcPct val="110000"/>
              </a:lnSpc>
              <a:spcBef>
                <a:spcPct val="0"/>
              </a:spcBef>
              <a:buFontTx/>
              <a:buNone/>
            </a:pPr>
            <a:endParaRPr lang="en-US" altLang="en-US" sz="3600" dirty="0" smtClean="0"/>
          </a:p>
          <a:p>
            <a:pPr marL="0" indent="0" eaLnBrk="1" hangingPunct="1">
              <a:lnSpc>
                <a:spcPct val="110000"/>
              </a:lnSpc>
              <a:spcBef>
                <a:spcPct val="0"/>
              </a:spcBef>
              <a:buFontTx/>
              <a:buNone/>
            </a:pPr>
            <a:r>
              <a:rPr lang="en-US" altLang="en-US" sz="3600" b="1" dirty="0" smtClean="0"/>
              <a:t>Middleware</a:t>
            </a:r>
            <a:r>
              <a:rPr lang="en-US" altLang="en-US" sz="3600" dirty="0" smtClean="0"/>
              <a:t> – software (usually purchased) used to translate and route data between different applications. </a:t>
            </a:r>
          </a:p>
          <a:p>
            <a:pPr marL="0" indent="0" eaLnBrk="1" hangingPunct="1">
              <a:lnSpc>
                <a:spcPct val="110000"/>
              </a:lnSpc>
              <a:spcBef>
                <a:spcPct val="0"/>
              </a:spcBef>
              <a:buFontTx/>
              <a:buNone/>
            </a:pPr>
            <a:endParaRPr lang="en-US" altLang="en-US" sz="28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1-</a:t>
            </a:r>
            <a:fld id="{9E6CEB41-FDDF-4D0B-BAF1-3FAA3F920653}" type="slidenum">
              <a:rPr lang="en-US" altLang="en-US" sz="1400" smtClean="0">
                <a:solidFill>
                  <a:schemeClr val="bg1"/>
                </a:solidFill>
              </a:rPr>
              <a:pPr>
                <a:spcBef>
                  <a:spcPct val="0"/>
                </a:spcBef>
                <a:buClrTx/>
                <a:buFontTx/>
                <a:buNone/>
              </a:pPr>
              <a:t>62</a:t>
            </a:fld>
            <a:endParaRPr lang="en-US" altLang="en-US" sz="1400" smtClean="0">
              <a:solidFill>
                <a:schemeClr val="bg1"/>
              </a:solidFill>
            </a:endParaRPr>
          </a:p>
        </p:txBody>
      </p:sp>
      <p:sp>
        <p:nvSpPr>
          <p:cNvPr id="130051" name="Rectangle 2"/>
          <p:cNvSpPr>
            <a:spLocks noGrp="1" noChangeArrowheads="1"/>
          </p:cNvSpPr>
          <p:nvPr>
            <p:ph type="title"/>
          </p:nvPr>
        </p:nvSpPr>
        <p:spPr>
          <a:xfrm>
            <a:off x="548822" y="108645"/>
            <a:ext cx="8043333" cy="577155"/>
          </a:xfrm>
        </p:spPr>
        <p:txBody>
          <a:bodyPr/>
          <a:lstStyle/>
          <a:p>
            <a:pPr eaLnBrk="1" hangingPunct="1"/>
            <a:r>
              <a:rPr lang="en-US" altLang="en-US" b="1" dirty="0" smtClean="0"/>
              <a:t>Enterprise Applications</a:t>
            </a:r>
          </a:p>
        </p:txBody>
      </p:sp>
      <p:pic>
        <p:nvPicPr>
          <p:cNvPr id="130052" name="Picture 7"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56859"/>
            <a:ext cx="8970388" cy="5983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48822" y="108645"/>
            <a:ext cx="8043333" cy="653355"/>
          </a:xfrm>
        </p:spPr>
        <p:txBody>
          <a:bodyPr/>
          <a:lstStyle/>
          <a:p>
            <a:pPr eaLnBrk="1" hangingPunct="1"/>
            <a:r>
              <a:rPr lang="en-US" b="1" dirty="0" smtClean="0">
                <a:latin typeface="Times New Roman" panose="02020603050405020304" pitchFamily="18" charset="0"/>
                <a:cs typeface="Times New Roman" panose="02020603050405020304" pitchFamily="18" charset="0"/>
              </a:rPr>
              <a:t>Outsourcing</a:t>
            </a:r>
          </a:p>
        </p:txBody>
      </p:sp>
      <p:sp>
        <p:nvSpPr>
          <p:cNvPr id="37891" name="Content Placeholder 2"/>
          <p:cNvSpPr>
            <a:spLocks noGrp="1"/>
          </p:cNvSpPr>
          <p:nvPr>
            <p:ph idx="1"/>
          </p:nvPr>
        </p:nvSpPr>
        <p:spPr>
          <a:xfrm>
            <a:off x="0" y="762000"/>
            <a:ext cx="9144000" cy="5410199"/>
          </a:xfrm>
        </p:spPr>
        <p:txBody>
          <a:bodyPr/>
          <a:lstStyle/>
          <a:p>
            <a:pPr eaLnBrk="1" hangingPunct="1"/>
            <a:r>
              <a:rPr lang="en-US" sz="3200" dirty="0" smtClean="0">
                <a:latin typeface="Times New Roman" panose="02020603050405020304" pitchFamily="18" charset="0"/>
                <a:cs typeface="Times New Roman" panose="02020603050405020304" pitchFamily="18" charset="0"/>
              </a:rPr>
              <a:t>Hire an external firm to create the system</a:t>
            </a:r>
          </a:p>
          <a:p>
            <a:pPr lvl="1"/>
            <a:r>
              <a:rPr lang="en-US" sz="2800" dirty="0" smtClean="0">
                <a:latin typeface="Times New Roman" panose="02020603050405020304" pitchFamily="18" charset="0"/>
                <a:cs typeface="Times New Roman" panose="02020603050405020304" pitchFamily="18" charset="0"/>
              </a:rPr>
              <a:t>Requires extensive two-way coordination, information exchange and trust</a:t>
            </a:r>
          </a:p>
          <a:p>
            <a:pPr lvl="1"/>
            <a:r>
              <a:rPr lang="en-US" sz="2800" dirty="0" smtClean="0">
                <a:latin typeface="Times New Roman" panose="02020603050405020304" pitchFamily="18" charset="0"/>
                <a:cs typeface="Times New Roman" panose="02020603050405020304" pitchFamily="18" charset="0"/>
              </a:rPr>
              <a:t>Disadvantages include loss of control, compromise confidential information, transfer of expertise</a:t>
            </a:r>
          </a:p>
          <a:p>
            <a:pPr lvl="1"/>
            <a:r>
              <a:rPr lang="en-US" sz="2800" dirty="0">
                <a:latin typeface="Times New Roman" panose="02020603050405020304" pitchFamily="18" charset="0"/>
                <a:cs typeface="Times New Roman" panose="02020603050405020304" pitchFamily="18" charset="0"/>
              </a:rPr>
              <a:t>Carefully choose </a:t>
            </a:r>
            <a:r>
              <a:rPr lang="en-US" sz="2800" dirty="0" smtClean="0">
                <a:latin typeface="Times New Roman" panose="02020603050405020304" pitchFamily="18" charset="0"/>
                <a:cs typeface="Times New Roman" panose="02020603050405020304" pitchFamily="18" charset="0"/>
              </a:rPr>
              <a:t>your vendor</a:t>
            </a:r>
            <a:endParaRPr lang="en-US" sz="2800" dirty="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Carefully prepare the contract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method of payment</a:t>
            </a:r>
          </a:p>
          <a:p>
            <a:pPr eaLnBrk="1" hangingPunct="1"/>
            <a:r>
              <a:rPr lang="en-US" sz="3200" dirty="0" smtClean="0">
                <a:latin typeface="Times New Roman" panose="02020603050405020304" pitchFamily="18" charset="0"/>
                <a:cs typeface="Times New Roman" panose="02020603050405020304" pitchFamily="18" charset="0"/>
              </a:rPr>
              <a:t>Contract types:</a:t>
            </a:r>
          </a:p>
          <a:p>
            <a:pPr lvl="1"/>
            <a:r>
              <a:rPr lang="en-US" sz="2800" dirty="0" smtClean="0">
                <a:latin typeface="Times New Roman" panose="02020603050405020304" pitchFamily="18" charset="0"/>
                <a:cs typeface="Times New Roman" panose="02020603050405020304" pitchFamily="18" charset="0"/>
              </a:rPr>
              <a:t>Time-and-arrangement: pay for all time and expenses</a:t>
            </a:r>
          </a:p>
          <a:p>
            <a:pPr lvl="1"/>
            <a:r>
              <a:rPr lang="en-US" sz="2800" dirty="0" smtClean="0">
                <a:latin typeface="Times New Roman" panose="02020603050405020304" pitchFamily="18" charset="0"/>
                <a:cs typeface="Times New Roman" panose="02020603050405020304" pitchFamily="18" charset="0"/>
              </a:rPr>
              <a:t>Fixed-price: pay an agreed upon price</a:t>
            </a:r>
          </a:p>
          <a:p>
            <a:pPr lvl="1"/>
            <a:r>
              <a:rPr lang="en-US" sz="2800" dirty="0" smtClean="0">
                <a:latin typeface="Times New Roman" panose="02020603050405020304" pitchFamily="18" charset="0"/>
                <a:cs typeface="Times New Roman" panose="02020603050405020304" pitchFamily="18" charset="0"/>
              </a:rPr>
              <a:t>Value-added: pay a percentage of benefits</a:t>
            </a:r>
          </a:p>
          <a:p>
            <a:pPr eaLnBrk="1" hangingPunct="1"/>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4642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48822" y="108645"/>
            <a:ext cx="8043333" cy="729555"/>
          </a:xfrm>
        </p:spPr>
        <p:txBody>
          <a:bodyPr/>
          <a:lstStyle/>
          <a:p>
            <a:pPr eaLnBrk="1" hangingPunct="1"/>
            <a:r>
              <a:rPr lang="en-US" b="1" dirty="0" smtClean="0">
                <a:latin typeface="Times New Roman" panose="02020603050405020304" pitchFamily="18" charset="0"/>
                <a:cs typeface="Times New Roman" panose="02020603050405020304" pitchFamily="18" charset="0"/>
              </a:rPr>
              <a:t>Outsourcing</a:t>
            </a:r>
          </a:p>
        </p:txBody>
      </p:sp>
      <p:sp>
        <p:nvSpPr>
          <p:cNvPr id="37891" name="Content Placeholder 2"/>
          <p:cNvSpPr>
            <a:spLocks noGrp="1"/>
          </p:cNvSpPr>
          <p:nvPr>
            <p:ph idx="1"/>
          </p:nvPr>
        </p:nvSpPr>
        <p:spPr>
          <a:xfrm>
            <a:off x="0" y="838200"/>
            <a:ext cx="9144000" cy="5410199"/>
          </a:xfrm>
        </p:spPr>
        <p:txBody>
          <a:bodyPr/>
          <a:lstStyle/>
          <a:p>
            <a:pPr eaLnBrk="1" hangingPunct="1"/>
            <a:r>
              <a:rPr lang="en-US" sz="3200" dirty="0" smtClean="0">
                <a:latin typeface="Times New Roman" panose="02020603050405020304" pitchFamily="18" charset="0"/>
                <a:cs typeface="Times New Roman" panose="02020603050405020304" pitchFamily="18" charset="0"/>
              </a:rPr>
              <a:t>Hire an external firm to create the system</a:t>
            </a:r>
          </a:p>
          <a:p>
            <a:pPr lvl="1"/>
            <a:r>
              <a:rPr lang="en-US" sz="2800" dirty="0" smtClean="0">
                <a:latin typeface="Times New Roman" panose="02020603050405020304" pitchFamily="18" charset="0"/>
                <a:cs typeface="Times New Roman" panose="02020603050405020304" pitchFamily="18" charset="0"/>
              </a:rPr>
              <a:t>Requires extensive two-way coordination, information exchange and trust</a:t>
            </a:r>
          </a:p>
          <a:p>
            <a:pPr lvl="1"/>
            <a:r>
              <a:rPr lang="en-US" sz="2800" dirty="0" smtClean="0">
                <a:latin typeface="Times New Roman" panose="02020603050405020304" pitchFamily="18" charset="0"/>
                <a:cs typeface="Times New Roman" panose="02020603050405020304" pitchFamily="18" charset="0"/>
              </a:rPr>
              <a:t>Disadvantages include loss of control, compromise confidential information, transfer of expertise</a:t>
            </a:r>
          </a:p>
          <a:p>
            <a:pPr lvl="1"/>
            <a:r>
              <a:rPr lang="en-US" sz="2800" dirty="0">
                <a:latin typeface="Times New Roman" panose="02020603050405020304" pitchFamily="18" charset="0"/>
                <a:cs typeface="Times New Roman" panose="02020603050405020304" pitchFamily="18" charset="0"/>
              </a:rPr>
              <a:t>Carefully choose </a:t>
            </a:r>
            <a:r>
              <a:rPr lang="en-US" sz="2800" dirty="0" smtClean="0">
                <a:latin typeface="Times New Roman" panose="02020603050405020304" pitchFamily="18" charset="0"/>
                <a:cs typeface="Times New Roman" panose="02020603050405020304" pitchFamily="18" charset="0"/>
              </a:rPr>
              <a:t>your vendor</a:t>
            </a:r>
            <a:endParaRPr lang="en-US" sz="2800" dirty="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Carefully prepare the contract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method of payment</a:t>
            </a:r>
          </a:p>
          <a:p>
            <a:pPr eaLnBrk="1" hangingPunct="1"/>
            <a:r>
              <a:rPr lang="en-US" sz="3200" dirty="0" smtClean="0">
                <a:latin typeface="Times New Roman" panose="02020603050405020304" pitchFamily="18" charset="0"/>
                <a:cs typeface="Times New Roman" panose="02020603050405020304" pitchFamily="18" charset="0"/>
              </a:rPr>
              <a:t>Contract types:</a:t>
            </a:r>
          </a:p>
          <a:p>
            <a:pPr lvl="1"/>
            <a:r>
              <a:rPr lang="en-US" sz="2800" dirty="0" smtClean="0">
                <a:latin typeface="Times New Roman" panose="02020603050405020304" pitchFamily="18" charset="0"/>
                <a:cs typeface="Times New Roman" panose="02020603050405020304" pitchFamily="18" charset="0"/>
              </a:rPr>
              <a:t>Time-and-arrangement: pay for all time and expenses</a:t>
            </a:r>
          </a:p>
          <a:p>
            <a:pPr lvl="1"/>
            <a:r>
              <a:rPr lang="en-US" sz="2800" dirty="0" smtClean="0">
                <a:latin typeface="Times New Roman" panose="02020603050405020304" pitchFamily="18" charset="0"/>
                <a:cs typeface="Times New Roman" panose="02020603050405020304" pitchFamily="18" charset="0"/>
              </a:rPr>
              <a:t>Fixed-price: pay an agreed upon price</a:t>
            </a:r>
          </a:p>
          <a:p>
            <a:pPr lvl="1"/>
            <a:r>
              <a:rPr lang="en-US" sz="2800" dirty="0" smtClean="0">
                <a:latin typeface="Times New Roman" panose="02020603050405020304" pitchFamily="18" charset="0"/>
                <a:cs typeface="Times New Roman" panose="02020603050405020304" pitchFamily="18" charset="0"/>
              </a:rPr>
              <a:t>Value-added: pay a percentage of benefits</a:t>
            </a:r>
          </a:p>
          <a:p>
            <a:pPr eaLnBrk="1" hangingPunct="1"/>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48822" y="108645"/>
            <a:ext cx="8043333" cy="805755"/>
          </a:xfrm>
        </p:spPr>
        <p:txBody>
          <a:bodyPr/>
          <a:lstStyle/>
          <a:p>
            <a:pPr eaLnBrk="1" hangingPunct="1"/>
            <a:r>
              <a:rPr lang="en-US" b="1" dirty="0" smtClean="0">
                <a:latin typeface="Times New Roman" panose="02020603050405020304" pitchFamily="18" charset="0"/>
                <a:cs typeface="Times New Roman" panose="02020603050405020304" pitchFamily="18" charset="0"/>
              </a:rPr>
              <a:t>Selecting a Design Strategy</a:t>
            </a: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9144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48822" y="108645"/>
            <a:ext cx="8043333" cy="729555"/>
          </a:xfrm>
        </p:spPr>
        <p:txBody>
          <a:bodyPr/>
          <a:lstStyle/>
          <a:p>
            <a:pPr eaLnBrk="1" hangingPunct="1"/>
            <a:r>
              <a:rPr lang="en-US" b="1" dirty="0" smtClean="0">
                <a:latin typeface="Times New Roman" panose="02020603050405020304" pitchFamily="18" charset="0"/>
                <a:cs typeface="Times New Roman" panose="02020603050405020304" pitchFamily="18" charset="0"/>
              </a:rPr>
              <a:t>Selecting a Design Strategy</a:t>
            </a: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38200"/>
            <a:ext cx="9144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3627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548822" y="108645"/>
            <a:ext cx="8043333" cy="500955"/>
          </a:xfrm>
        </p:spPr>
        <p:txBody>
          <a:bodyPr/>
          <a:lstStyle/>
          <a:p>
            <a:pPr eaLnBrk="1" hangingPunct="1"/>
            <a:r>
              <a:rPr lang="en-US" b="1" dirty="0" smtClean="0">
                <a:latin typeface="Times New Roman" panose="02020603050405020304" pitchFamily="18" charset="0"/>
                <a:cs typeface="Times New Roman" panose="02020603050405020304" pitchFamily="18" charset="0"/>
              </a:rPr>
              <a:t>Selecting a Design Strategy</a:t>
            </a: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09600"/>
            <a:ext cx="9144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1066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645"/>
            <a:ext cx="9144000" cy="500955"/>
          </a:xfrm>
        </p:spPr>
        <p:txBody>
          <a:bodyPr/>
          <a:lstStyle/>
          <a:p>
            <a:pPr>
              <a:defRPr/>
            </a:pPr>
            <a:r>
              <a:rPr lang="en-US" sz="3200" b="1" dirty="0">
                <a:latin typeface="Times New Roman" panose="02020603050405020304" pitchFamily="18" charset="0"/>
                <a:cs typeface="Times New Roman" panose="02020603050405020304" pitchFamily="18" charset="0"/>
              </a:rPr>
              <a:t>SELECTING AN ACQUISITION STRATEGY</a:t>
            </a:r>
          </a:p>
        </p:txBody>
      </p:sp>
      <p:sp>
        <p:nvSpPr>
          <p:cNvPr id="3" name="Content Placeholder 2"/>
          <p:cNvSpPr>
            <a:spLocks noGrp="1"/>
          </p:cNvSpPr>
          <p:nvPr>
            <p:ph idx="1"/>
          </p:nvPr>
        </p:nvSpPr>
        <p:spPr>
          <a:xfrm>
            <a:off x="0" y="609600"/>
            <a:ext cx="9144000" cy="5714999"/>
          </a:xfrm>
        </p:spPr>
        <p:txBody>
          <a:bodyPr/>
          <a:lstStyle/>
          <a:p>
            <a:r>
              <a:rPr lang="en-US" sz="3200" dirty="0" smtClean="0">
                <a:latin typeface="Times New Roman" panose="02020603050405020304" pitchFamily="18" charset="0"/>
                <a:cs typeface="Times New Roman" panose="02020603050405020304" pitchFamily="18" charset="0"/>
              </a:rPr>
              <a:t>Determine tools and skills needed for in-house development</a:t>
            </a:r>
          </a:p>
          <a:p>
            <a:r>
              <a:rPr lang="en-US" sz="3200" dirty="0" smtClean="0">
                <a:latin typeface="Times New Roman" panose="02020603050405020304" pitchFamily="18" charset="0"/>
                <a:cs typeface="Times New Roman" panose="02020603050405020304" pitchFamily="18" charset="0"/>
              </a:rPr>
              <a:t>Identify existing packages that satisfy the users’ needs</a:t>
            </a:r>
          </a:p>
          <a:p>
            <a:r>
              <a:rPr lang="en-US" sz="3200" dirty="0" smtClean="0">
                <a:latin typeface="Times New Roman" panose="02020603050405020304" pitchFamily="18" charset="0"/>
                <a:cs typeface="Times New Roman" panose="02020603050405020304" pitchFamily="18" charset="0"/>
              </a:rPr>
              <a:t>Locate companies who can build it under contract</a:t>
            </a:r>
          </a:p>
          <a:p>
            <a:r>
              <a:rPr lang="en-US" sz="3200" dirty="0" smtClean="0">
                <a:latin typeface="Times New Roman" panose="02020603050405020304" pitchFamily="18" charset="0"/>
                <a:cs typeface="Times New Roman" panose="02020603050405020304" pitchFamily="18" charset="0"/>
              </a:rPr>
              <a:t>Create an alternative matrix to organize the pros and cons of each possible choice</a:t>
            </a:r>
          </a:p>
          <a:p>
            <a:pPr lvl="1"/>
            <a:r>
              <a:rPr lang="en-US" sz="2800" dirty="0" smtClean="0">
                <a:latin typeface="Times New Roman" panose="02020603050405020304" pitchFamily="18" charset="0"/>
                <a:cs typeface="Times New Roman" panose="02020603050405020304" pitchFamily="18" charset="0"/>
              </a:rPr>
              <a:t>Incorporate technical, economic and organizational feasibility</a:t>
            </a:r>
          </a:p>
          <a:p>
            <a:pPr lvl="1"/>
            <a:r>
              <a:rPr lang="en-US" sz="2800" dirty="0" smtClean="0">
                <a:latin typeface="Times New Roman" panose="02020603050405020304" pitchFamily="18" charset="0"/>
                <a:cs typeface="Times New Roman" panose="02020603050405020304" pitchFamily="18" charset="0"/>
              </a:rPr>
              <a:t>Utilize an RFP or RFI to obtain cost &amp; time estimates from potential vendors</a:t>
            </a:r>
          </a:p>
          <a:p>
            <a:pPr lvl="1"/>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8645"/>
            <a:ext cx="9296400" cy="500955"/>
          </a:xfrm>
        </p:spPr>
        <p:txBody>
          <a:bodyPr/>
          <a:lstStyle/>
          <a:p>
            <a:pPr>
              <a:defRPr/>
            </a:pPr>
            <a:r>
              <a:rPr lang="en-US" sz="3200" b="1" dirty="0">
                <a:latin typeface="Times New Roman" panose="02020603050405020304" pitchFamily="18" charset="0"/>
                <a:cs typeface="Times New Roman" panose="02020603050405020304" pitchFamily="18" charset="0"/>
              </a:rPr>
              <a:t>SELECTING AN ACQUISITION STRATEGY</a:t>
            </a:r>
          </a:p>
        </p:txBody>
      </p:sp>
      <p:sp>
        <p:nvSpPr>
          <p:cNvPr id="3" name="Content Placeholder 2"/>
          <p:cNvSpPr>
            <a:spLocks noGrp="1"/>
          </p:cNvSpPr>
          <p:nvPr>
            <p:ph idx="1"/>
          </p:nvPr>
        </p:nvSpPr>
        <p:spPr>
          <a:xfrm>
            <a:off x="0" y="609600"/>
            <a:ext cx="9144000" cy="5638799"/>
          </a:xfrm>
        </p:spPr>
        <p:txBody>
          <a:bodyPr/>
          <a:lstStyle/>
          <a:p>
            <a:r>
              <a:rPr lang="en-US" sz="3200" dirty="0" smtClean="0">
                <a:latin typeface="Times New Roman" panose="02020603050405020304" pitchFamily="18" charset="0"/>
                <a:cs typeface="Times New Roman" panose="02020603050405020304" pitchFamily="18" charset="0"/>
              </a:rPr>
              <a:t>Determine tools and skills needed for in-house development</a:t>
            </a:r>
          </a:p>
          <a:p>
            <a:r>
              <a:rPr lang="en-US" sz="3200" dirty="0" smtClean="0">
                <a:latin typeface="Times New Roman" panose="02020603050405020304" pitchFamily="18" charset="0"/>
                <a:cs typeface="Times New Roman" panose="02020603050405020304" pitchFamily="18" charset="0"/>
              </a:rPr>
              <a:t>Identify existing packages that satisfy the users’ needs</a:t>
            </a:r>
          </a:p>
          <a:p>
            <a:r>
              <a:rPr lang="en-US" sz="3200" dirty="0" smtClean="0">
                <a:latin typeface="Times New Roman" panose="02020603050405020304" pitchFamily="18" charset="0"/>
                <a:cs typeface="Times New Roman" panose="02020603050405020304" pitchFamily="18" charset="0"/>
              </a:rPr>
              <a:t>Locate companies who can build it under contract</a:t>
            </a:r>
          </a:p>
          <a:p>
            <a:r>
              <a:rPr lang="en-US" sz="3200" dirty="0" smtClean="0">
                <a:latin typeface="Times New Roman" panose="02020603050405020304" pitchFamily="18" charset="0"/>
                <a:cs typeface="Times New Roman" panose="02020603050405020304" pitchFamily="18" charset="0"/>
              </a:rPr>
              <a:t>Create an alternative matrix to organize the pros and cons of each possible choice</a:t>
            </a:r>
          </a:p>
          <a:p>
            <a:pPr lvl="1"/>
            <a:r>
              <a:rPr lang="en-US" sz="2800" dirty="0" smtClean="0">
                <a:latin typeface="Times New Roman" panose="02020603050405020304" pitchFamily="18" charset="0"/>
                <a:cs typeface="Times New Roman" panose="02020603050405020304" pitchFamily="18" charset="0"/>
              </a:rPr>
              <a:t>Incorporate technical, economic and organizational feasibility</a:t>
            </a:r>
          </a:p>
          <a:p>
            <a:pPr lvl="1"/>
            <a:r>
              <a:rPr lang="en-US" sz="2800" dirty="0" smtClean="0">
                <a:latin typeface="Times New Roman" panose="02020603050405020304" pitchFamily="18" charset="0"/>
                <a:cs typeface="Times New Roman" panose="02020603050405020304" pitchFamily="18" charset="0"/>
              </a:rPr>
              <a:t>Utilize an RFP or RFI to obtain cost &amp; time estimates from potential vendors</a:t>
            </a:r>
          </a:p>
          <a:p>
            <a:pPr lvl="1"/>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31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Balancing Functional &amp; Behavioral Models</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52400" y="1219200"/>
            <a:ext cx="9296400" cy="5105399"/>
          </a:xfrm>
        </p:spPr>
        <p:txBody>
          <a:bodyPr/>
          <a:lstStyle/>
          <a:p>
            <a:r>
              <a:rPr lang="en-US" sz="2800" dirty="0" smtClean="0">
                <a:latin typeface="Times New Roman" panose="02020603050405020304" pitchFamily="18" charset="0"/>
                <a:cs typeface="Times New Roman" panose="02020603050405020304" pitchFamily="18" charset="0"/>
              </a:rPr>
              <a:t>Sequence &amp; communication diagrams must be associated with a use-case</a:t>
            </a:r>
          </a:p>
          <a:p>
            <a:r>
              <a:rPr lang="en-US" sz="2800" dirty="0" smtClean="0">
                <a:latin typeface="Times New Roman" panose="02020603050405020304" pitchFamily="18" charset="0"/>
                <a:cs typeface="Times New Roman" panose="02020603050405020304" pitchFamily="18" charset="0"/>
              </a:rPr>
              <a:t>Actors on sequence &amp; communication diagrams or CRUDE matrices must be associated with actors within a use-case</a:t>
            </a:r>
          </a:p>
          <a:p>
            <a:r>
              <a:rPr lang="en-US" sz="2800" dirty="0" smtClean="0">
                <a:latin typeface="Times New Roman" panose="02020603050405020304" pitchFamily="18" charset="0"/>
                <a:cs typeface="Times New Roman" panose="02020603050405020304" pitchFamily="18" charset="0"/>
              </a:rPr>
              <a:t>Messages on sequence &amp; communication diagrams, transitions on behavioral state machines and entries in a CRUDE matrix must relate to activities on an activity diagram and events in a use-case</a:t>
            </a:r>
          </a:p>
          <a:p>
            <a:r>
              <a:rPr lang="en-US" sz="2800" dirty="0" smtClean="0">
                <a:latin typeface="Times New Roman" panose="02020603050405020304" pitchFamily="18" charset="0"/>
                <a:cs typeface="Times New Roman" panose="02020603050405020304" pitchFamily="18" charset="0"/>
              </a:rPr>
              <a:t>All complex objects in activity diagrams must be represented in a behavioral state machine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024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645"/>
            <a:ext cx="9144000" cy="577155"/>
          </a:xfrm>
        </p:spPr>
        <p:txBody>
          <a:bodyPr/>
          <a:lstStyle/>
          <a:p>
            <a:pPr>
              <a:defRPr/>
            </a:pPr>
            <a:r>
              <a:rPr lang="en-US" sz="3200" b="1" dirty="0">
                <a:latin typeface="Times New Roman" panose="02020603050405020304" pitchFamily="18" charset="0"/>
                <a:cs typeface="Times New Roman" panose="02020603050405020304" pitchFamily="18" charset="0"/>
              </a:rPr>
              <a:t>SELECTING AN ACQUISITION STRATEGY</a:t>
            </a:r>
          </a:p>
        </p:txBody>
      </p:sp>
      <p:sp>
        <p:nvSpPr>
          <p:cNvPr id="3" name="Content Placeholder 2"/>
          <p:cNvSpPr>
            <a:spLocks noGrp="1"/>
          </p:cNvSpPr>
          <p:nvPr>
            <p:ph idx="1"/>
          </p:nvPr>
        </p:nvSpPr>
        <p:spPr>
          <a:xfrm>
            <a:off x="0" y="685800"/>
            <a:ext cx="9144000" cy="5638799"/>
          </a:xfrm>
        </p:spPr>
        <p:txBody>
          <a:bodyPr/>
          <a:lstStyle/>
          <a:p>
            <a:r>
              <a:rPr lang="en-US" sz="3200" dirty="0" smtClean="0">
                <a:latin typeface="Times New Roman" panose="02020603050405020304" pitchFamily="18" charset="0"/>
                <a:cs typeface="Times New Roman" panose="02020603050405020304" pitchFamily="18" charset="0"/>
              </a:rPr>
              <a:t>Determine tools and skills needed for in-house development</a:t>
            </a:r>
          </a:p>
          <a:p>
            <a:r>
              <a:rPr lang="en-US" sz="3200" dirty="0" smtClean="0">
                <a:latin typeface="Times New Roman" panose="02020603050405020304" pitchFamily="18" charset="0"/>
                <a:cs typeface="Times New Roman" panose="02020603050405020304" pitchFamily="18" charset="0"/>
              </a:rPr>
              <a:t>Identify existing packages that satisfy the users’ needs</a:t>
            </a:r>
          </a:p>
          <a:p>
            <a:r>
              <a:rPr lang="en-US" sz="3200" dirty="0" smtClean="0">
                <a:latin typeface="Times New Roman" panose="02020603050405020304" pitchFamily="18" charset="0"/>
                <a:cs typeface="Times New Roman" panose="02020603050405020304" pitchFamily="18" charset="0"/>
              </a:rPr>
              <a:t>Locate companies who can build it under contract</a:t>
            </a:r>
          </a:p>
          <a:p>
            <a:r>
              <a:rPr lang="en-US" sz="3200" dirty="0" smtClean="0">
                <a:latin typeface="Times New Roman" panose="02020603050405020304" pitchFamily="18" charset="0"/>
                <a:cs typeface="Times New Roman" panose="02020603050405020304" pitchFamily="18" charset="0"/>
              </a:rPr>
              <a:t>Create an alternative matrix to organize the pros and cons of each possible choice</a:t>
            </a:r>
          </a:p>
          <a:p>
            <a:pPr lvl="1"/>
            <a:r>
              <a:rPr lang="en-US" sz="2800" dirty="0" smtClean="0">
                <a:latin typeface="Times New Roman" panose="02020603050405020304" pitchFamily="18" charset="0"/>
                <a:cs typeface="Times New Roman" panose="02020603050405020304" pitchFamily="18" charset="0"/>
              </a:rPr>
              <a:t>Incorporate technical, economic and organizational feasibility</a:t>
            </a:r>
          </a:p>
          <a:p>
            <a:pPr lvl="1"/>
            <a:r>
              <a:rPr lang="en-US" sz="2800" dirty="0" smtClean="0">
                <a:latin typeface="Times New Roman" panose="02020603050405020304" pitchFamily="18" charset="0"/>
                <a:cs typeface="Times New Roman" panose="02020603050405020304" pitchFamily="18" charset="0"/>
              </a:rPr>
              <a:t>Utilize an RFP or RFI to obtain cost &amp; time estimates from potential vendors</a:t>
            </a:r>
          </a:p>
          <a:p>
            <a:pPr lvl="1"/>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3704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296400" cy="6324600"/>
          </a:xfrm>
        </p:spPr>
        <p:txBody>
          <a:bodyPr/>
          <a:lstStyle/>
          <a:p>
            <a:pPr>
              <a:buNone/>
            </a:pPr>
            <a:r>
              <a:rPr lang="en-US" sz="3200" b="1" dirty="0"/>
              <a:t>To avoid the classic design mistake of “reducing the design time,” the analyst should _____.</a:t>
            </a:r>
          </a:p>
          <a:p>
            <a:pPr>
              <a:buNone/>
            </a:pPr>
            <a:r>
              <a:rPr lang="en-US" sz="3200" b="1" dirty="0"/>
              <a:t>a.	increase the schedule to include learning time</a:t>
            </a:r>
          </a:p>
          <a:p>
            <a:pPr>
              <a:buNone/>
            </a:pPr>
            <a:r>
              <a:rPr lang="en-US" sz="3200" b="1" dirty="0" err="1"/>
              <a:t>b</a:t>
            </a:r>
            <a:r>
              <a:rPr lang="en-US" sz="3200" b="1" dirty="0"/>
              <a:t>.	move proposed changes into future versions</a:t>
            </a:r>
          </a:p>
          <a:p>
            <a:pPr>
              <a:buNone/>
            </a:pPr>
            <a:r>
              <a:rPr lang="en-US" sz="3200" b="1" dirty="0" err="1"/>
              <a:t>c</a:t>
            </a:r>
            <a:r>
              <a:rPr lang="en-US" sz="3200" b="1" dirty="0"/>
              <a:t>.	not switch or upgrade unless there is a compelling need for specific features</a:t>
            </a:r>
          </a:p>
          <a:p>
            <a:pPr>
              <a:buNone/>
            </a:pPr>
            <a:r>
              <a:rPr lang="en-US" sz="3200" b="1" dirty="0" err="1"/>
              <a:t>d</a:t>
            </a:r>
            <a:r>
              <a:rPr lang="en-US" sz="3200" b="1" dirty="0"/>
              <a:t>.	not use a design tool that appears too good to be true</a:t>
            </a:r>
          </a:p>
          <a:p>
            <a:pPr>
              <a:buNone/>
            </a:pPr>
            <a:r>
              <a:rPr lang="en-US" sz="3200" b="1" dirty="0" err="1"/>
              <a:t>e</a:t>
            </a:r>
            <a:r>
              <a:rPr lang="en-US" sz="3200" b="1" dirty="0"/>
              <a:t>.	use </a:t>
            </a:r>
            <a:r>
              <a:rPr lang="en-US" sz="3200" b="1" dirty="0" err="1"/>
              <a:t>timeboxing</a:t>
            </a:r>
            <a:endParaRPr lang="en-US" sz="3200" b="1" dirty="0"/>
          </a:p>
          <a:p>
            <a:pPr marL="0" indent="0">
              <a:buNone/>
            </a:pPr>
            <a:endParaRPr lang="en-US" dirty="0"/>
          </a:p>
        </p:txBody>
      </p:sp>
    </p:spTree>
    <p:extLst>
      <p:ext uri="{BB962C8B-B14F-4D97-AF65-F5344CB8AC3E}">
        <p14:creationId xmlns:p14="http://schemas.microsoft.com/office/powerpoint/2010/main" val="9934863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248400"/>
          </a:xfrm>
        </p:spPr>
        <p:txBody>
          <a:bodyPr/>
          <a:lstStyle/>
          <a:p>
            <a:pPr>
              <a:buNone/>
            </a:pPr>
            <a:r>
              <a:rPr lang="en-US" sz="3600" b="1" dirty="0"/>
              <a:t>To avoid the classic design mistake of “feature creep,” the analyst should _____.</a:t>
            </a:r>
          </a:p>
          <a:p>
            <a:pPr>
              <a:buNone/>
            </a:pPr>
            <a:r>
              <a:rPr lang="en-US" sz="3600" b="1" dirty="0"/>
              <a:t>a</a:t>
            </a:r>
            <a:r>
              <a:rPr lang="en-US" sz="3600" b="1" dirty="0" smtClean="0"/>
              <a:t>. not </a:t>
            </a:r>
            <a:r>
              <a:rPr lang="en-US" sz="3600" b="1" dirty="0"/>
              <a:t>switch or upgrade unless there is a compelling need for specific features</a:t>
            </a:r>
          </a:p>
          <a:p>
            <a:pPr>
              <a:buNone/>
            </a:pPr>
            <a:r>
              <a:rPr lang="en-US" sz="3600" b="1" dirty="0" smtClean="0"/>
              <a:t>b. increase </a:t>
            </a:r>
            <a:r>
              <a:rPr lang="en-US" sz="3600" b="1" dirty="0"/>
              <a:t>the schedule to include learning time</a:t>
            </a:r>
          </a:p>
          <a:p>
            <a:pPr>
              <a:buNone/>
            </a:pPr>
            <a:r>
              <a:rPr lang="en-US" sz="3600" b="1" dirty="0" err="1"/>
              <a:t>c</a:t>
            </a:r>
            <a:r>
              <a:rPr lang="en-US" sz="3600" b="1" dirty="0"/>
              <a:t>.	move proposed changes into future versions</a:t>
            </a:r>
          </a:p>
          <a:p>
            <a:pPr>
              <a:buNone/>
            </a:pPr>
            <a:r>
              <a:rPr lang="en-US" sz="3600" b="1" dirty="0" smtClean="0"/>
              <a:t>d. not </a:t>
            </a:r>
            <a:r>
              <a:rPr lang="en-US" sz="3600" b="1" dirty="0"/>
              <a:t>use a design tool that appears too good to be true</a:t>
            </a:r>
          </a:p>
          <a:p>
            <a:pPr>
              <a:buNone/>
            </a:pPr>
            <a:r>
              <a:rPr lang="en-US" sz="3600" b="1" dirty="0" err="1"/>
              <a:t>e</a:t>
            </a:r>
            <a:r>
              <a:rPr lang="en-US" sz="3600" b="1" dirty="0"/>
              <a:t>.	use rapid application development techniques or </a:t>
            </a:r>
            <a:r>
              <a:rPr lang="en-US" sz="3600" b="1" dirty="0" err="1"/>
              <a:t>timeboxing</a:t>
            </a:r>
            <a:r>
              <a:rPr lang="en-US" sz="3600" b="1" dirty="0"/>
              <a:t> </a:t>
            </a:r>
          </a:p>
        </p:txBody>
      </p:sp>
    </p:spTree>
    <p:extLst>
      <p:ext uri="{BB962C8B-B14F-4D97-AF65-F5344CB8AC3E}">
        <p14:creationId xmlns:p14="http://schemas.microsoft.com/office/powerpoint/2010/main" val="8148185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248400"/>
          </a:xfrm>
        </p:spPr>
        <p:txBody>
          <a:bodyPr/>
          <a:lstStyle/>
          <a:p>
            <a:pPr>
              <a:buNone/>
            </a:pPr>
            <a:r>
              <a:rPr lang="en-US" sz="4400" b="1" dirty="0"/>
              <a:t>The decision on which design strategy to use depends on _____.</a:t>
            </a:r>
          </a:p>
          <a:p>
            <a:pPr>
              <a:buNone/>
            </a:pPr>
            <a:r>
              <a:rPr lang="en-US" sz="4400" b="1" dirty="0"/>
              <a:t>a</a:t>
            </a:r>
            <a:r>
              <a:rPr lang="en-US" sz="4400" b="1" dirty="0" smtClean="0"/>
              <a:t>. how </a:t>
            </a:r>
            <a:r>
              <a:rPr lang="en-US" sz="4400" b="1" dirty="0"/>
              <a:t>unique the business need is</a:t>
            </a:r>
          </a:p>
          <a:p>
            <a:pPr>
              <a:buNone/>
            </a:pPr>
            <a:r>
              <a:rPr lang="en-US" sz="4400" b="1" dirty="0"/>
              <a:t>b</a:t>
            </a:r>
            <a:r>
              <a:rPr lang="en-US" sz="4400" b="1" dirty="0" smtClean="0"/>
              <a:t>. the </a:t>
            </a:r>
            <a:r>
              <a:rPr lang="en-US" sz="4400" b="1" dirty="0"/>
              <a:t>expertise of the project manager</a:t>
            </a:r>
          </a:p>
          <a:p>
            <a:pPr>
              <a:buNone/>
            </a:pPr>
            <a:r>
              <a:rPr lang="en-US" sz="4400" b="1" dirty="0"/>
              <a:t>c</a:t>
            </a:r>
            <a:r>
              <a:rPr lang="en-US" sz="4400" b="1" dirty="0" smtClean="0"/>
              <a:t>. the </a:t>
            </a:r>
            <a:r>
              <a:rPr lang="en-US" sz="4400" b="1" dirty="0"/>
              <a:t>urgency of the project</a:t>
            </a:r>
          </a:p>
          <a:p>
            <a:pPr>
              <a:buNone/>
            </a:pPr>
            <a:r>
              <a:rPr lang="en-US" sz="4400" b="1" dirty="0"/>
              <a:t>d</a:t>
            </a:r>
            <a:r>
              <a:rPr lang="en-US" sz="4400" b="1" dirty="0" smtClean="0"/>
              <a:t>. the </a:t>
            </a:r>
            <a:r>
              <a:rPr lang="en-US" sz="4400" b="1" dirty="0"/>
              <a:t>amount of in-house experience</a:t>
            </a:r>
          </a:p>
          <a:p>
            <a:pPr>
              <a:buNone/>
            </a:pPr>
            <a:r>
              <a:rPr lang="en-US" sz="4400" b="1" dirty="0"/>
              <a:t>e</a:t>
            </a:r>
            <a:r>
              <a:rPr lang="en-US" sz="4400" b="1" dirty="0" smtClean="0"/>
              <a:t>. all </a:t>
            </a:r>
            <a:r>
              <a:rPr lang="en-US" sz="4400" b="1" dirty="0"/>
              <a:t>of these</a:t>
            </a:r>
            <a:endParaRPr lang="en-US" sz="3200" b="1" dirty="0" smtClean="0"/>
          </a:p>
          <a:p>
            <a:pPr marL="0" indent="0">
              <a:buNone/>
            </a:pPr>
            <a:endParaRPr lang="en-US" dirty="0"/>
          </a:p>
        </p:txBody>
      </p:sp>
    </p:spTree>
    <p:extLst>
      <p:ext uri="{BB962C8B-B14F-4D97-AF65-F5344CB8AC3E}">
        <p14:creationId xmlns:p14="http://schemas.microsoft.com/office/powerpoint/2010/main" val="3260749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172200"/>
          </a:xfrm>
        </p:spPr>
        <p:txBody>
          <a:bodyPr/>
          <a:lstStyle/>
          <a:p>
            <a:pPr algn="ctr">
              <a:buNone/>
            </a:pPr>
            <a:r>
              <a:rPr lang="en-US" sz="4400" b="1" dirty="0" smtClean="0"/>
              <a:t>Pirate </a:t>
            </a:r>
            <a:r>
              <a:rPr lang="en-US" sz="4400" b="1" dirty="0"/>
              <a:t>Adventures, Inc., a company that owns and operates hotels in tropical locations, is interested in replacing the 15-year-old room reservation system in all of its hotels. Custom development would be the best design strategy. </a:t>
            </a:r>
            <a:endParaRPr lang="en-US" sz="4400" b="1" dirty="0" smtClean="0"/>
          </a:p>
          <a:p>
            <a:pPr algn="ctr">
              <a:buNone/>
            </a:pPr>
            <a:r>
              <a:rPr lang="en-US" sz="4400" b="1" dirty="0" smtClean="0"/>
              <a:t>T / F</a:t>
            </a:r>
            <a:endParaRPr lang="en-US" sz="4400" b="1" dirty="0"/>
          </a:p>
        </p:txBody>
      </p:sp>
    </p:spTree>
    <p:extLst>
      <p:ext uri="{BB962C8B-B14F-4D97-AF65-F5344CB8AC3E}">
        <p14:creationId xmlns:p14="http://schemas.microsoft.com/office/powerpoint/2010/main" val="11118893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096000"/>
          </a:xfrm>
        </p:spPr>
        <p:txBody>
          <a:bodyPr/>
          <a:lstStyle/>
          <a:p>
            <a:pPr marL="0" indent="0">
              <a:buNone/>
            </a:pPr>
            <a:r>
              <a:rPr lang="en-US" sz="6000" b="1" dirty="0" smtClean="0"/>
              <a:t>A </a:t>
            </a:r>
            <a:r>
              <a:rPr lang="en-US" sz="6000" b="1" dirty="0"/>
              <a:t>company adopting an enterprise resource planning (ERP) application, has adopted the strategy of outsourcing</a:t>
            </a:r>
            <a:r>
              <a:rPr lang="en-US" sz="6000" b="1" i="1" dirty="0" smtClean="0"/>
              <a:t>.      </a:t>
            </a:r>
            <a:r>
              <a:rPr lang="en-US" sz="6000" b="1" dirty="0" smtClean="0"/>
              <a:t>T / F</a:t>
            </a:r>
            <a:endParaRPr lang="en-US" sz="6000" b="1" dirty="0"/>
          </a:p>
          <a:p>
            <a:pPr marL="0" indent="0" algn="ctr">
              <a:buNone/>
            </a:pPr>
            <a:endParaRPr lang="en-US" sz="5063" dirty="0"/>
          </a:p>
        </p:txBody>
      </p:sp>
    </p:spTree>
    <p:extLst>
      <p:ext uri="{BB962C8B-B14F-4D97-AF65-F5344CB8AC3E}">
        <p14:creationId xmlns:p14="http://schemas.microsoft.com/office/powerpoint/2010/main" val="11509610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964"/>
            <a:ext cx="9144000" cy="6239435"/>
          </a:xfrm>
        </p:spPr>
        <p:txBody>
          <a:bodyPr/>
          <a:lstStyle/>
          <a:p>
            <a:pPr marL="0" indent="0">
              <a:buNone/>
            </a:pPr>
            <a:r>
              <a:rPr lang="en-US" sz="6600" b="1" dirty="0"/>
              <a:t>RFP, RFI and RFQ all could be used by project teams to collect information for making acquisition decision</a:t>
            </a:r>
            <a:r>
              <a:rPr lang="en-US" sz="6600" b="1" dirty="0" smtClean="0"/>
              <a:t>.</a:t>
            </a:r>
          </a:p>
          <a:p>
            <a:pPr marL="0" indent="0" algn="ctr">
              <a:buNone/>
            </a:pPr>
            <a:r>
              <a:rPr lang="en-US" sz="6600" b="1" dirty="0" smtClean="0"/>
              <a:t>T / F</a:t>
            </a:r>
            <a:endParaRPr lang="en-US" sz="6600" b="1" dirty="0"/>
          </a:p>
          <a:p>
            <a:pPr marL="0" indent="0" algn="ctr">
              <a:buNone/>
            </a:pPr>
            <a:endParaRPr lang="en-US" sz="5625" dirty="0"/>
          </a:p>
        </p:txBody>
      </p:sp>
    </p:spTree>
    <p:extLst>
      <p:ext uri="{BB962C8B-B14F-4D97-AF65-F5344CB8AC3E}">
        <p14:creationId xmlns:p14="http://schemas.microsoft.com/office/powerpoint/2010/main" val="256749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72200"/>
          </a:xfrm>
        </p:spPr>
        <p:txBody>
          <a:bodyPr/>
          <a:lstStyle/>
          <a:p>
            <a:pPr marL="0" indent="0" algn="ctr">
              <a:buNone/>
            </a:pPr>
            <a:r>
              <a:rPr lang="en-US" sz="6600" b="1" dirty="0" smtClean="0"/>
              <a:t>Explain </a:t>
            </a:r>
            <a:r>
              <a:rPr lang="en-US" sz="6600" b="1" dirty="0"/>
              <a:t>how the “business need” factor influences the selection of a design strategy for a project.</a:t>
            </a:r>
          </a:p>
          <a:p>
            <a:pPr marL="0" indent="0" algn="ctr">
              <a:buNone/>
            </a:pPr>
            <a:endParaRPr lang="en-US" sz="5063" dirty="0"/>
          </a:p>
        </p:txBody>
      </p:sp>
    </p:spTree>
    <p:extLst>
      <p:ext uri="{BB962C8B-B14F-4D97-AF65-F5344CB8AC3E}">
        <p14:creationId xmlns:p14="http://schemas.microsoft.com/office/powerpoint/2010/main" val="4000286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r>
              <a:rPr lang="en-US" sz="6000" b="1" dirty="0" smtClean="0">
                <a:solidFill>
                  <a:schemeClr val="tx1"/>
                </a:solidFill>
                <a:latin typeface="Arial" panose="020B0604020202020204" pitchFamily="34" charset="0"/>
                <a:cs typeface="Arial" panose="020B0604020202020204" pitchFamily="34" charset="0"/>
              </a:rPr>
              <a:t>When you are evaluation several different design strategies how </a:t>
            </a:r>
            <a:r>
              <a:rPr lang="en-US" sz="6000" b="1" dirty="0">
                <a:solidFill>
                  <a:schemeClr val="tx1"/>
                </a:solidFill>
                <a:latin typeface="Arial" panose="020B0604020202020204" pitchFamily="34" charset="0"/>
                <a:cs typeface="Arial" panose="020B0604020202020204" pitchFamily="34" charset="0"/>
              </a:rPr>
              <a:t>do you determine the best option to choose?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635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Describe </a:t>
            </a:r>
            <a:r>
              <a:rPr lang="en-US" sz="6000" b="1" dirty="0">
                <a:solidFill>
                  <a:schemeClr val="tx1"/>
                </a:solidFill>
                <a:latin typeface="Arial" panose="020B0604020202020204" pitchFamily="34" charset="0"/>
                <a:cs typeface="Arial" panose="020B0604020202020204" pitchFamily="34" charset="0"/>
              </a:rPr>
              <a:t>the custom development design strategy. </a:t>
            </a:r>
            <a:endParaRPr lang="en-US" sz="6000" dirty="0">
              <a:solidFill>
                <a:schemeClr val="tx1"/>
              </a:solidFill>
              <a:latin typeface="Arial" panose="020B0604020202020204" pitchFamily="34" charset="0"/>
              <a:cs typeface="Arial" panose="020B0604020202020204" pitchFamily="34" charset="0"/>
            </a:endParaRPr>
          </a:p>
          <a:p>
            <a:pPr marL="0" indent="0" eaLnBrk="1" hangingPunct="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430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endParaRPr>
          </a:p>
          <a:p>
            <a:pPr marL="0" indent="0" algn="ctr">
              <a:buNone/>
            </a:pPr>
            <a:r>
              <a:rPr lang="en-US" sz="6000" b="1" dirty="0" smtClean="0">
                <a:solidFill>
                  <a:schemeClr val="tx1"/>
                </a:solidFill>
              </a:rPr>
              <a:t>What </a:t>
            </a:r>
            <a:r>
              <a:rPr lang="en-US" sz="6000" b="1" dirty="0">
                <a:solidFill>
                  <a:schemeClr val="tx1"/>
                </a:solidFill>
              </a:rPr>
              <a:t>is meant by balancing the models?</a:t>
            </a:r>
            <a:r>
              <a:rPr lang="en-US" sz="6000" dirty="0">
                <a:solidFill>
                  <a:schemeClr val="tx1"/>
                </a:solidFill>
              </a:rPr>
              <a:t>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9271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are the advantages of selecting a custom development design strategy?</a:t>
            </a:r>
          </a:p>
          <a:p>
            <a:pPr marL="0" indent="0">
              <a:buNone/>
            </a:pPr>
            <a:r>
              <a:rPr lang="en-US" dirty="0">
                <a:solidFill>
                  <a:schemeClr val="tx1"/>
                </a:solidFill>
                <a:latin typeface="Arial" panose="020B0604020202020204" pitchFamily="34" charset="0"/>
                <a:cs typeface="Arial" panose="020B0604020202020204" pitchFamily="34" charset="0"/>
              </a:rPr>
              <a:t>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1589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Describe </a:t>
            </a:r>
            <a:r>
              <a:rPr lang="en-US" sz="6000" b="1" dirty="0">
                <a:solidFill>
                  <a:schemeClr val="tx1"/>
                </a:solidFill>
                <a:latin typeface="Arial" panose="020B0604020202020204" pitchFamily="34" charset="0"/>
                <a:cs typeface="Arial" panose="020B0604020202020204" pitchFamily="34" charset="0"/>
              </a:rPr>
              <a:t>the packaged system design strategy</a:t>
            </a:r>
            <a:r>
              <a:rPr lang="en-US" sz="60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513791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are the advantages of selecting a Packaged Software design strategy?</a:t>
            </a:r>
          </a:p>
          <a:p>
            <a:pPr marL="0" indent="0">
              <a:buNone/>
            </a:pPr>
            <a:r>
              <a:rPr lang="en-US"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845973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are the pros of using a workaround</a:t>
            </a:r>
            <a:r>
              <a:rPr lang="en-US" sz="6000" b="1" dirty="0" smtClean="0">
                <a:solidFill>
                  <a:schemeClr val="tx1"/>
                </a:solidFill>
                <a:latin typeface="Arial" panose="020B0604020202020204" pitchFamily="34" charset="0"/>
                <a:cs typeface="Arial" panose="020B0604020202020204" pitchFamily="34" charset="0"/>
              </a:rPr>
              <a:t>?</a:t>
            </a:r>
            <a:endParaRPr lang="en-US" sz="6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93704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endParaRPr lang="en-US" sz="6000" b="1" dirty="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an “object wrapper”?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5494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lvl="0" indent="0" algn="ctr" fontAlgn="auto">
              <a:spcAft>
                <a:spcPts val="0"/>
              </a:spcAft>
              <a:buClrTx/>
              <a:buSzTx/>
              <a:buNone/>
              <a:defRPr/>
            </a:pPr>
            <a:endParaRPr lang="en-US" sz="6000" b="1" dirty="0" smtClean="0">
              <a:solidFill>
                <a:schemeClr val="tx1"/>
              </a:solidFill>
              <a:latin typeface="Arial" panose="020B0604020202020204" pitchFamily="34" charset="0"/>
              <a:cs typeface="Arial" panose="020B0604020202020204" pitchFamily="34" charset="0"/>
            </a:endParaRPr>
          </a:p>
          <a:p>
            <a:pPr marL="0" lvl="0" indent="0" algn="ctr" fontAlgn="auto">
              <a:spcAft>
                <a:spcPts val="0"/>
              </a:spcAft>
              <a:buClrTx/>
              <a:buSzTx/>
              <a:buNone/>
              <a:defRPr/>
            </a:pPr>
            <a:r>
              <a:rPr lang="en-US" sz="6000" b="1" dirty="0" smtClean="0">
                <a:solidFill>
                  <a:schemeClr val="tx1"/>
                </a:solidFill>
                <a:latin typeface="Arial" panose="020B0604020202020204" pitchFamily="34" charset="0"/>
                <a:cs typeface="Arial" panose="020B0604020202020204" pitchFamily="34" charset="0"/>
              </a:rPr>
              <a:t>How </a:t>
            </a:r>
            <a:r>
              <a:rPr lang="en-US" sz="6000" b="1" dirty="0">
                <a:solidFill>
                  <a:schemeClr val="tx1"/>
                </a:solidFill>
                <a:latin typeface="Arial" panose="020B0604020202020204" pitchFamily="34" charset="0"/>
                <a:cs typeface="Arial" panose="020B0604020202020204" pitchFamily="34" charset="0"/>
              </a:rPr>
              <a:t>can an “object wrapper” be used to help integrate systems?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903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Describe </a:t>
            </a:r>
            <a:r>
              <a:rPr lang="en-US" sz="6000" b="1" dirty="0">
                <a:solidFill>
                  <a:schemeClr val="tx1"/>
                </a:solidFill>
                <a:latin typeface="Arial" panose="020B0604020202020204" pitchFamily="34" charset="0"/>
                <a:cs typeface="Arial" panose="020B0604020202020204" pitchFamily="34" charset="0"/>
              </a:rPr>
              <a:t>the outsourcing design strategy.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4735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are the advantages of selecting a outsourcing design strategy?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9923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r>
              <a:rPr lang="en-US" sz="6000" b="1" dirty="0">
                <a:solidFill>
                  <a:schemeClr val="tx1"/>
                </a:solidFill>
                <a:latin typeface="Arial" panose="020B0604020202020204" pitchFamily="34" charset="0"/>
                <a:cs typeface="Arial" panose="020B0604020202020204" pitchFamily="34" charset="0"/>
              </a:rPr>
              <a:t>Explain how the “in-house experience” factor influences the selection of a design strategy for a </a:t>
            </a:r>
            <a:r>
              <a:rPr lang="en-US" sz="6000" b="1" dirty="0" smtClean="0">
                <a:solidFill>
                  <a:schemeClr val="tx1"/>
                </a:solidFill>
                <a:latin typeface="Arial" panose="020B0604020202020204" pitchFamily="34" charset="0"/>
                <a:cs typeface="Arial" panose="020B0604020202020204" pitchFamily="34" charset="0"/>
              </a:rPr>
              <a:t>project</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25158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r>
              <a:rPr lang="en-US" sz="6000" b="1" dirty="0">
                <a:solidFill>
                  <a:schemeClr val="tx1"/>
                </a:solidFill>
                <a:latin typeface="Arial" panose="020B0604020202020204" pitchFamily="34" charset="0"/>
                <a:cs typeface="Arial" panose="020B0604020202020204" pitchFamily="34" charset="0"/>
              </a:rPr>
              <a:t>How does the “time frame” factor  influences the selection of a design strategy for a project? </a:t>
            </a:r>
            <a:endParaRPr lang="en-US" sz="6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38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endParaRPr lang="en-US" sz="6000" b="1" dirty="0" smtClean="0">
              <a:solidFill>
                <a:schemeClr val="tx1"/>
              </a:solidFill>
            </a:endParaRPr>
          </a:p>
          <a:p>
            <a:pPr marL="0" indent="0" algn="ctr">
              <a:buNone/>
            </a:pPr>
            <a:r>
              <a:rPr lang="en-US" sz="6000" b="1" dirty="0" smtClean="0">
                <a:solidFill>
                  <a:schemeClr val="tx1"/>
                </a:solidFill>
              </a:rPr>
              <a:t>What </a:t>
            </a:r>
            <a:r>
              <a:rPr lang="en-US" sz="6000" b="1" dirty="0">
                <a:solidFill>
                  <a:schemeClr val="tx1"/>
                </a:solidFill>
              </a:rPr>
              <a:t>are the interrelationships between the functional, structural, and the behavioral models that need to be tested?</a:t>
            </a:r>
            <a:r>
              <a:rPr lang="en-US" sz="6000" dirty="0">
                <a:solidFill>
                  <a:schemeClr val="tx1"/>
                </a:solidFill>
              </a:rPr>
              <a:t> </a:t>
            </a:r>
            <a:endParaRPr lang="en-US" sz="6000" b="1" u="sng" dirty="0">
              <a:solidFill>
                <a:schemeClr val="tx1"/>
              </a:solidFill>
            </a:endParaRPr>
          </a:p>
        </p:txBody>
      </p:sp>
    </p:spTree>
    <p:extLst>
      <p:ext uri="{BB962C8B-B14F-4D97-AF65-F5344CB8AC3E}">
        <p14:creationId xmlns:p14="http://schemas.microsoft.com/office/powerpoint/2010/main" val="19146812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324600"/>
          </a:xfrm>
        </p:spPr>
        <p:txBody>
          <a:bodyPr/>
          <a:lstStyle/>
          <a:p>
            <a:pPr marL="0" indent="0">
              <a:buNone/>
            </a:pPr>
            <a:endParaRPr lang="en-US" sz="6000" b="1" dirty="0" smtClean="0">
              <a:solidFill>
                <a:schemeClr val="tx1"/>
              </a:solidFill>
              <a:latin typeface="Arial" panose="020B0604020202020204" pitchFamily="34" charset="0"/>
              <a:cs typeface="Arial" panose="020B0604020202020204" pitchFamily="34" charset="0"/>
            </a:endParaRPr>
          </a:p>
          <a:p>
            <a:pPr marL="0" indent="0">
              <a:buNone/>
            </a:pPr>
            <a:endParaRPr lang="en-US" sz="6000" b="1" dirty="0">
              <a:solidFill>
                <a:schemeClr val="tx1"/>
              </a:solidFill>
              <a:latin typeface="Arial" panose="020B0604020202020204" pitchFamily="34" charset="0"/>
              <a:cs typeface="Arial" panose="020B0604020202020204" pitchFamily="34" charset="0"/>
            </a:endParaRPr>
          </a:p>
          <a:p>
            <a:pPr marL="0" indent="0">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the purpose of an alternatives matrix? </a:t>
            </a:r>
            <a:endParaRPr lang="en-US" sz="6000" dirty="0" smtClean="0">
              <a:solidFill>
                <a:schemeClr val="tx1"/>
              </a:solidFill>
              <a:latin typeface="Arial" panose="020B0604020202020204" pitchFamily="34" charset="0"/>
              <a:cs typeface="Arial" panose="020B0604020202020204" pitchFamily="34" charset="0"/>
            </a:endParaRPr>
          </a:p>
          <a:p>
            <a:pPr>
              <a:buNone/>
            </a:pPr>
            <a:r>
              <a:rPr lang="en-US" sz="1200" dirty="0" smtClean="0"/>
              <a:t> </a:t>
            </a:r>
            <a:endParaRPr lang="en-US" sz="1200" dirty="0"/>
          </a:p>
        </p:txBody>
      </p:sp>
    </p:spTree>
    <p:extLst>
      <p:ext uri="{BB962C8B-B14F-4D97-AF65-F5344CB8AC3E}">
        <p14:creationId xmlns:p14="http://schemas.microsoft.com/office/powerpoint/2010/main" val="32945716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324600"/>
          </a:xfrm>
        </p:spPr>
        <p:txBody>
          <a:bodyPr/>
          <a:lstStyle/>
          <a:p>
            <a:endParaRPr lang="en-US" sz="2800" dirty="0">
              <a:solidFill>
                <a:schemeClr val="tx1"/>
              </a:solidFill>
              <a:latin typeface="Arial" panose="020B0604020202020204" pitchFamily="34" charset="0"/>
              <a:cs typeface="Arial" panose="020B0604020202020204" pitchFamily="34" charset="0"/>
            </a:endParaRPr>
          </a:p>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the typical content of an alternatives matrix</a:t>
            </a:r>
            <a:r>
              <a:rPr lang="en-US" sz="6000" b="1" dirty="0" smtClean="0">
                <a:solidFill>
                  <a:schemeClr val="tx1"/>
                </a:solidFill>
                <a:latin typeface="Arial" panose="020B0604020202020204" pitchFamily="34" charset="0"/>
                <a:cs typeface="Arial" panose="020B0604020202020204" pitchFamily="34" charset="0"/>
              </a:rPr>
              <a:t>?</a:t>
            </a:r>
            <a:r>
              <a:rPr lang="en-US" sz="6000" b="1" u="sng" dirty="0" smtClean="0">
                <a:solidFill>
                  <a:schemeClr val="tx1"/>
                </a:solidFill>
                <a:latin typeface="Arial" panose="020B0604020202020204" pitchFamily="34" charset="0"/>
                <a:cs typeface="Arial" panose="020B0604020202020204" pitchFamily="34" charset="0"/>
              </a:rPr>
              <a:t>. </a:t>
            </a:r>
            <a:endParaRPr lang="en-US" sz="6000" b="1" u="sng" dirty="0">
              <a:solidFill>
                <a:schemeClr val="tx1"/>
              </a:solidFill>
              <a:latin typeface="Arial" panose="020B0604020202020204" pitchFamily="34" charset="0"/>
              <a:cs typeface="Arial" panose="020B0604020202020204" pitchFamily="34" charset="0"/>
            </a:endParaRPr>
          </a:p>
          <a:p>
            <a:pPr>
              <a:buNone/>
            </a:pPr>
            <a:r>
              <a:rPr lang="en-US" sz="1200" dirty="0" smtClean="0"/>
              <a:t> </a:t>
            </a:r>
            <a:endParaRPr lang="en-US" sz="1200" dirty="0"/>
          </a:p>
        </p:txBody>
      </p:sp>
    </p:spTree>
    <p:extLst>
      <p:ext uri="{BB962C8B-B14F-4D97-AF65-F5344CB8AC3E}">
        <p14:creationId xmlns:p14="http://schemas.microsoft.com/office/powerpoint/2010/main" val="39137588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019800"/>
          </a:xfrm>
        </p:spPr>
        <p:txBody>
          <a:bodyPr/>
          <a:lstStyle/>
          <a:p>
            <a:pPr marL="0" lvl="0" indent="0" algn="ctr" fontAlgn="auto">
              <a:spcAft>
                <a:spcPts val="0"/>
              </a:spcAft>
              <a:buClrTx/>
              <a:buSzTx/>
              <a:buNone/>
              <a:defRPr/>
            </a:pPr>
            <a:endParaRPr lang="en-US" sz="6000" b="1" dirty="0" smtClean="0">
              <a:solidFill>
                <a:schemeClr val="tx1"/>
              </a:solidFill>
              <a:latin typeface="Arial" panose="020B0604020202020204" pitchFamily="34" charset="0"/>
              <a:cs typeface="Arial" panose="020B0604020202020204" pitchFamily="34" charset="0"/>
            </a:endParaRPr>
          </a:p>
          <a:p>
            <a:pPr marL="0" lvl="0" indent="0" algn="ctr" fontAlgn="auto">
              <a:spcAft>
                <a:spcPts val="0"/>
              </a:spcAft>
              <a:buClrTx/>
              <a:buSzTx/>
              <a:buNone/>
              <a:defRPr/>
            </a:pPr>
            <a:r>
              <a:rPr lang="en-US" sz="6000" b="1" dirty="0" smtClean="0">
                <a:solidFill>
                  <a:schemeClr val="tx1"/>
                </a:solidFill>
                <a:latin typeface="Arial" panose="020B0604020202020204" pitchFamily="34" charset="0"/>
                <a:cs typeface="Arial" panose="020B0604020202020204" pitchFamily="34" charset="0"/>
              </a:rPr>
              <a:t>How </a:t>
            </a:r>
            <a:r>
              <a:rPr lang="en-US" sz="6000" b="1" dirty="0">
                <a:solidFill>
                  <a:schemeClr val="tx1"/>
                </a:solidFill>
                <a:latin typeface="Arial" panose="020B0604020202020204" pitchFamily="34" charset="0"/>
                <a:cs typeface="Arial" panose="020B0604020202020204" pitchFamily="34" charset="0"/>
              </a:rPr>
              <a:t>will </a:t>
            </a:r>
            <a:r>
              <a:rPr lang="en-US" sz="6000" b="1" dirty="0" smtClean="0">
                <a:solidFill>
                  <a:schemeClr val="tx1"/>
                </a:solidFill>
                <a:latin typeface="Arial" panose="020B0604020202020204" pitchFamily="34" charset="0"/>
                <a:cs typeface="Arial" panose="020B0604020202020204" pitchFamily="34" charset="0"/>
              </a:rPr>
              <a:t>an alternatives </a:t>
            </a:r>
            <a:r>
              <a:rPr lang="en-US" sz="6000" b="1" dirty="0">
                <a:solidFill>
                  <a:schemeClr val="tx1"/>
                </a:solidFill>
                <a:latin typeface="Arial" panose="020B0604020202020204" pitchFamily="34" charset="0"/>
                <a:cs typeface="Arial" panose="020B0604020202020204" pitchFamily="34" charset="0"/>
              </a:rPr>
              <a:t>matrix </a:t>
            </a:r>
            <a:r>
              <a:rPr lang="en-US" sz="6000" b="1" dirty="0" smtClean="0">
                <a:solidFill>
                  <a:schemeClr val="tx1"/>
                </a:solidFill>
                <a:latin typeface="Arial" panose="020B0604020202020204" pitchFamily="34" charset="0"/>
                <a:cs typeface="Arial" panose="020B0604020202020204" pitchFamily="34" charset="0"/>
              </a:rPr>
              <a:t>be </a:t>
            </a:r>
            <a:r>
              <a:rPr lang="en-US" sz="6000" b="1" dirty="0">
                <a:solidFill>
                  <a:schemeClr val="tx1"/>
                </a:solidFill>
                <a:latin typeface="Arial" panose="020B0604020202020204" pitchFamily="34" charset="0"/>
                <a:cs typeface="Arial" panose="020B0604020202020204" pitchFamily="34" charset="0"/>
              </a:rPr>
              <a:t>used by a project team in the context of design strategy selection? </a:t>
            </a:r>
            <a:endParaRPr lang="en-US" sz="6000" b="1" dirty="0"/>
          </a:p>
        </p:txBody>
      </p:sp>
    </p:spTree>
    <p:extLst>
      <p:ext uri="{BB962C8B-B14F-4D97-AF65-F5344CB8AC3E}">
        <p14:creationId xmlns:p14="http://schemas.microsoft.com/office/powerpoint/2010/main" val="7415311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5944196"/>
          </a:xfrm>
        </p:spPr>
        <p:txBody>
          <a:bodyPr/>
          <a:lstStyle/>
          <a:p>
            <a:pPr algn="ctr">
              <a:buNone/>
            </a:pPr>
            <a:endParaRPr lang="en-US" sz="5063" dirty="0"/>
          </a:p>
          <a:p>
            <a:pPr algn="ctr">
              <a:buNone/>
            </a:pPr>
            <a:r>
              <a:rPr lang="en-US" sz="6000" b="1" dirty="0"/>
              <a:t>What is an “object wrapper” and how can one be used to help integrate systems?</a:t>
            </a:r>
          </a:p>
          <a:p>
            <a:pPr algn="ctr">
              <a:buNone/>
            </a:pPr>
            <a:r>
              <a:rPr lang="en-US" sz="5063" dirty="0"/>
              <a:t> </a:t>
            </a:r>
            <a:endParaRPr lang="en-US" dirty="0"/>
          </a:p>
        </p:txBody>
      </p:sp>
    </p:spTree>
    <p:extLst>
      <p:ext uri="{BB962C8B-B14F-4D97-AF65-F5344CB8AC3E}">
        <p14:creationId xmlns:p14="http://schemas.microsoft.com/office/powerpoint/2010/main" val="413902341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0" y="152400"/>
            <a:ext cx="9296400" cy="6172200"/>
          </a:xfrm>
        </p:spPr>
        <p:txBody>
          <a:bodyPr/>
          <a:lstStyle/>
          <a:p>
            <a:pPr marL="0" indent="0">
              <a:buNone/>
            </a:pPr>
            <a:r>
              <a:rPr lang="en-US" b="1" dirty="0"/>
              <a:t>Kiki, the marketing manager, and Joan, the director of information systems, have just returned from a conference on state-of-the art technology for marketing management. Each day after viewing vendor presentations and listening to other marketing managers discuss “what they don’t have and what they really need,” Kiki and Joan would brain storm ideas and record them in Joan’s laptop. On the flight home, Joan, a successful project manager, and Kiki, an experienced marketing professional, recognize that they have the foundation for a one-of-a-kind marketing management system that would improve the decisions the marketing staff must make. This new system could possibly change the way their primary products are marketed. In the process, this new system could save the company millions of dollars and possibly make millions more. Joan has an expert IS staff that is just completing a production management system. They are always interested in learning new technology and often request additional training. No new projects have been approved by the steering committee.</a:t>
            </a:r>
          </a:p>
          <a:p>
            <a:r>
              <a:rPr lang="en-US" dirty="0"/>
              <a:t> </a:t>
            </a:r>
          </a:p>
          <a:p>
            <a:r>
              <a:rPr lang="en-US" dirty="0"/>
              <a:t>What would you recommend Kiki and Joan do? Include in your discussion the design strategy selection process and the important characteristics that apply to the strategy selected.</a:t>
            </a:r>
          </a:p>
        </p:txBody>
      </p:sp>
    </p:spTree>
    <p:extLst>
      <p:ext uri="{BB962C8B-B14F-4D97-AF65-F5344CB8AC3E}">
        <p14:creationId xmlns:p14="http://schemas.microsoft.com/office/powerpoint/2010/main" val="6515741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248400"/>
          </a:xfrm>
        </p:spPr>
        <p:txBody>
          <a:bodyPr/>
          <a:lstStyle/>
          <a:p>
            <a:pPr>
              <a:buNone/>
            </a:pPr>
            <a:r>
              <a:rPr lang="en-US" sz="2000" b="1" dirty="0"/>
              <a:t>Mariana, the IS manager, has just received a note from the accounting department stating that they wish a new purchasing system could be placed on the priority list. The chief accounting officer (CAO) has just learned that three of their competitors have new purchasing systems. Since purchasing has not been considered a key business function in the past, the CAO is concerned that his department lacks the functional expertise to implement a new purchasing system. She feels that purchasing is becoming a strategic necessity for the company and a new system should be in place by this time next year. The CAO has managed the automation of numerous accounting functions, such as the purchase of a combined general ledger with accounts receivable and accounts payable, the custom development of a just-in-time inventory control system, and the management of a financial projections and stock funds project that was contracted to an outside vendor.</a:t>
            </a:r>
          </a:p>
          <a:p>
            <a:pPr>
              <a:buNone/>
            </a:pPr>
            <a:endParaRPr lang="en-US" sz="2000" b="1" dirty="0" smtClean="0"/>
          </a:p>
          <a:p>
            <a:pPr>
              <a:buNone/>
            </a:pPr>
            <a:r>
              <a:rPr lang="en-US" sz="2000" b="1" dirty="0" smtClean="0"/>
              <a:t>What </a:t>
            </a:r>
            <a:r>
              <a:rPr lang="en-US" sz="2000" b="1" dirty="0"/>
              <a:t>would you recommend Mariana do? Include in your discussion the design strategy selection process and the important characteristics that apply to the strategy selected</a:t>
            </a:r>
            <a:r>
              <a:rPr lang="en-US" sz="1875" dirty="0"/>
              <a:t>.</a:t>
            </a:r>
            <a:endParaRPr lang="en-US" dirty="0" smtClean="0"/>
          </a:p>
          <a:p>
            <a:pPr marL="0" indent="0">
              <a:buNone/>
            </a:pPr>
            <a:endParaRPr lang="en-US" dirty="0"/>
          </a:p>
        </p:txBody>
      </p:sp>
    </p:spTree>
    <p:extLst>
      <p:ext uri="{BB962C8B-B14F-4D97-AF65-F5344CB8AC3E}">
        <p14:creationId xmlns:p14="http://schemas.microsoft.com/office/powerpoint/2010/main" val="4328737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eaLnBrk="1" hangingPunct="1">
              <a:buNone/>
            </a:pPr>
            <a:endParaRPr lang="en-US" sz="6000" b="1" dirty="0" smtClean="0">
              <a:latin typeface="Times New Roman" panose="02020603050405020304" pitchFamily="18" charset="0"/>
              <a:cs typeface="Times New Roman" panose="02020603050405020304" pitchFamily="18" charset="0"/>
            </a:endParaRPr>
          </a:p>
          <a:p>
            <a:pPr marL="0" indent="0" algn="ctr" eaLnBrk="1" hangingPunct="1">
              <a:buNone/>
            </a:pPr>
            <a:r>
              <a:rPr lang="en-US" sz="6000" b="1" dirty="0" smtClean="0">
                <a:latin typeface="Times New Roman" panose="02020603050405020304" pitchFamily="18" charset="0"/>
                <a:cs typeface="Times New Roman" panose="02020603050405020304" pitchFamily="18" charset="0"/>
              </a:rPr>
              <a:t>Read Mini Case #1</a:t>
            </a:r>
          </a:p>
          <a:p>
            <a:pPr marL="0" indent="0" algn="ctr" eaLnBrk="1" hangingPunct="1">
              <a:buNone/>
            </a:pPr>
            <a:r>
              <a:rPr lang="en-US" sz="6000" b="1" dirty="0" smtClean="0">
                <a:latin typeface="Times New Roman" panose="02020603050405020304" pitchFamily="18" charset="0"/>
                <a:cs typeface="Times New Roman" panose="02020603050405020304" pitchFamily="18" charset="0"/>
              </a:rPr>
              <a:t>Page #278 &amp; #279</a:t>
            </a:r>
          </a:p>
        </p:txBody>
      </p:sp>
    </p:spTree>
    <p:extLst>
      <p:ext uri="{BB962C8B-B14F-4D97-AF65-F5344CB8AC3E}">
        <p14:creationId xmlns:p14="http://schemas.microsoft.com/office/powerpoint/2010/main" val="14529971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eaLnBrk="1" hangingPunct="1">
              <a:buNone/>
            </a:pPr>
            <a:r>
              <a:rPr lang="en-US" sz="4400" b="1" dirty="0" smtClean="0">
                <a:latin typeface="Times New Roman" panose="02020603050405020304" pitchFamily="18" charset="0"/>
                <a:cs typeface="Times New Roman" panose="02020603050405020304" pitchFamily="18" charset="0"/>
              </a:rPr>
              <a:t>What are the benefits Susan should consider if she selects an in house custom software design strategy?</a:t>
            </a:r>
          </a:p>
          <a:p>
            <a:pPr marL="0" indent="0">
              <a:buNone/>
            </a:pPr>
            <a:r>
              <a:rPr lang="en-US" sz="4400" b="1" dirty="0">
                <a:latin typeface="Times New Roman" panose="02020603050405020304" pitchFamily="18" charset="0"/>
                <a:cs typeface="Times New Roman" panose="02020603050405020304" pitchFamily="18" charset="0"/>
              </a:rPr>
              <a:t>What are the benefits Susan should consider if she selects an in house custom software design strategy</a:t>
            </a:r>
            <a:r>
              <a:rPr lang="en-US" sz="4400" b="1" dirty="0" smtClean="0">
                <a:latin typeface="Times New Roman" panose="02020603050405020304" pitchFamily="18" charset="0"/>
                <a:cs typeface="Times New Roman" panose="02020603050405020304" pitchFamily="18" charset="0"/>
              </a:rPr>
              <a:t>?</a:t>
            </a:r>
          </a:p>
          <a:p>
            <a:pPr marL="0" indent="0">
              <a:buNone/>
            </a:pPr>
            <a:r>
              <a:rPr lang="en-US" sz="4400" b="1" dirty="0" smtClean="0">
                <a:latin typeface="Times New Roman" panose="02020603050405020304" pitchFamily="18" charset="0"/>
                <a:cs typeface="Times New Roman" panose="02020603050405020304" pitchFamily="18" charset="0"/>
              </a:rPr>
              <a:t>What are the steps Susan should take before finalizing her “Make vs, By” recommendation?</a:t>
            </a:r>
            <a:endParaRPr lang="en-US" sz="4400" b="1" dirty="0">
              <a:latin typeface="Times New Roman" panose="02020603050405020304" pitchFamily="18" charset="0"/>
              <a:cs typeface="Times New Roman" panose="02020603050405020304" pitchFamily="18" charset="0"/>
            </a:endParaRPr>
          </a:p>
          <a:p>
            <a:pPr marL="0" indent="0" eaLnBrk="1" hangingPunct="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78721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eaLnBrk="1" hangingPunct="1">
              <a:buNone/>
            </a:pPr>
            <a:r>
              <a:rPr lang="en-US" sz="6000" b="1" dirty="0" smtClean="0">
                <a:latin typeface="Times New Roman" panose="02020603050405020304" pitchFamily="18" charset="0"/>
                <a:cs typeface="Times New Roman" panose="02020603050405020304" pitchFamily="18" charset="0"/>
              </a:rPr>
              <a:t>What are the benefits Susan should consider if she selects an in house custom software design strategy?</a:t>
            </a:r>
          </a:p>
          <a:p>
            <a:pPr marL="0" indent="0" eaLnBrk="1" hangingPunct="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62371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152400"/>
            <a:ext cx="8839200" cy="6095999"/>
          </a:xfrm>
        </p:spPr>
        <p:txBody>
          <a:bodyPr/>
          <a:lstStyle/>
          <a:p>
            <a:pPr marL="0" indent="0" algn="ctr">
              <a:buNone/>
            </a:pPr>
            <a:r>
              <a:rPr lang="en-US" sz="6000" b="1" dirty="0" smtClean="0">
                <a:latin typeface="Times New Roman" panose="02020603050405020304" pitchFamily="18" charset="0"/>
                <a:cs typeface="Times New Roman" panose="02020603050405020304" pitchFamily="18" charset="0"/>
              </a:rPr>
              <a:t>What </a:t>
            </a:r>
            <a:r>
              <a:rPr lang="en-US" sz="6000" b="1" dirty="0">
                <a:latin typeface="Times New Roman" panose="02020603050405020304" pitchFamily="18" charset="0"/>
                <a:cs typeface="Times New Roman" panose="02020603050405020304" pitchFamily="18" charset="0"/>
              </a:rPr>
              <a:t>are the benefits Susan should consider if she selects an in house custom software design strategy</a:t>
            </a:r>
            <a:r>
              <a:rPr lang="en-US" sz="6000" b="1" dirty="0" smtClean="0">
                <a:latin typeface="Times New Roman" panose="02020603050405020304" pitchFamily="18" charset="0"/>
                <a:cs typeface="Times New Roman" panose="02020603050405020304" pitchFamily="18" charset="0"/>
              </a:rPr>
              <a:t>?</a:t>
            </a:r>
          </a:p>
          <a:p>
            <a:pPr marL="0" indent="0" eaLnBrk="1" hangingPunct="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422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5973</TotalTime>
  <Words>4084</Words>
  <Application>Microsoft Office PowerPoint</Application>
  <PresentationFormat>On-screen Show (4:3)</PresentationFormat>
  <Paragraphs>650</Paragraphs>
  <Slides>110</Slides>
  <Notes>110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110</vt:i4>
      </vt:variant>
    </vt:vector>
  </HeadingPairs>
  <TitlesOfParts>
    <vt:vector size="118" baseType="lpstr">
      <vt:lpstr>MS PGothic</vt:lpstr>
      <vt:lpstr>MS PGothic</vt:lpstr>
      <vt:lpstr>Arial</vt:lpstr>
      <vt:lpstr>Calibri</vt:lpstr>
      <vt:lpstr>News Gothic MT</vt:lpstr>
      <vt:lpstr>Times New Roman</vt:lpstr>
      <vt:lpstr>Wingdings 2</vt:lpstr>
      <vt:lpstr>Theme1</vt:lpstr>
      <vt:lpstr>    Chapter 7: Moving on to Design</vt:lpstr>
      <vt:lpstr>Learning Objectives</vt:lpstr>
      <vt:lpstr>Introduction</vt:lpstr>
      <vt:lpstr>The Design Process</vt:lpstr>
      <vt:lpstr>Verifying &amp; Validating the Analysis Models</vt:lpstr>
      <vt:lpstr>Balancing Functional &amp; Structural Models</vt:lpstr>
      <vt:lpstr>Balancing Functional &amp; Behavioral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Evolving the Analysis Models into Design Models</vt:lpstr>
      <vt:lpstr>Design Use Case</vt:lpstr>
      <vt:lpstr>Design Use Case (continued)</vt:lpstr>
      <vt:lpstr>Design Use Case (continued)</vt:lpstr>
      <vt:lpstr>Balancing Structural &amp; Behavioral Models</vt:lpstr>
      <vt:lpstr>Factoring</vt:lpstr>
      <vt:lpstr>Partitions and Collaborations</vt:lpstr>
      <vt:lpstr>Layers</vt:lpstr>
      <vt:lpstr>Layers</vt:lpstr>
      <vt:lpstr>Layers</vt:lpstr>
      <vt:lpstr>Packages and Package Diagrams</vt:lpstr>
      <vt:lpstr>Sample Package Diagram</vt:lpstr>
      <vt:lpstr>Sample Package Diagram</vt:lpstr>
      <vt:lpstr>Guidelines for Building Package Diagrams</vt:lpstr>
      <vt:lpstr>Building Package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Strategies</vt:lpstr>
      <vt:lpstr>Custom Development</vt:lpstr>
      <vt:lpstr>Packaged Software</vt:lpstr>
      <vt:lpstr>Packaged Software</vt:lpstr>
      <vt:lpstr>System Integration</vt:lpstr>
      <vt:lpstr>Enterprise Applications - EAI</vt:lpstr>
      <vt:lpstr>Enterprise Applications</vt:lpstr>
      <vt:lpstr>Outsourcing</vt:lpstr>
      <vt:lpstr>Outsourcing</vt:lpstr>
      <vt:lpstr>Selecting a Design Strategy</vt:lpstr>
      <vt:lpstr>Selecting a Design Strategy</vt:lpstr>
      <vt:lpstr>Selecting a Design Strategy</vt:lpstr>
      <vt:lpstr>SELECTING AN ACQUISITION STRATEGY</vt:lpstr>
      <vt:lpstr>SELECTING AN ACQUISITION STRATEGY</vt:lpstr>
      <vt:lpstr>SELECTING AN ACQUISITION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Boolean Toys</vt:lpstr>
      <vt:lpstr>Boolean Toys</vt:lpstr>
      <vt:lpstr>Boolean Toys</vt:lpstr>
      <vt:lpstr>Boolean Toys</vt:lpstr>
      <vt:lpstr>PowerPoint Presentation</vt:lpstr>
    </vt:vector>
  </TitlesOfParts>
  <Company>USMA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Project Selection &amp; Management</dc:title>
  <dc:creator>Fernando Maymí</dc:creator>
  <cp:lastModifiedBy>angelog1</cp:lastModifiedBy>
  <cp:revision>192</cp:revision>
  <cp:lastPrinted>2018-03-20T23:57:31Z</cp:lastPrinted>
  <dcterms:created xsi:type="dcterms:W3CDTF">2015-01-22T13:37:43Z</dcterms:created>
  <dcterms:modified xsi:type="dcterms:W3CDTF">2018-03-21T00:24:54Z</dcterms:modified>
</cp:coreProperties>
</file>