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223807d0e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223807d0e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19559c18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19559c1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223807d0e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23807d0e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6223807d0e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223807d0e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619559c18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19559c18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223807d0e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223807d0e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6223807d0e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223807d0e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6223807d0e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223807d0e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6223807d0e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223807d0e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223807d0e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223807d0e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0c7202a1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0c7202a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6223807d0e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223807d0e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223807d0e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223807d0e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223807d0e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223807d0e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223807d0e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223807d0e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6223807d0e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223807d0e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223807d0e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223807d0e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223807d0e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223807d0e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223807d0e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223807d0e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223807d0e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223807d0e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6223807d0e_1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223807d0e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1cc50fe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cc50fe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223807d0e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223807d0e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223807d0e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223807d0e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223807d0e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223807d0e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223807d0e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223807d0e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223807d0e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223807d0e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6223807d0e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223807d0e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6223807d0e_1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223807d0e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6223807d0e_1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223807d0e_1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6223807d0e_1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6223807d0e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6223807d0e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223807d0e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223807b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23807b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6223807d0e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223807d0e_1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6223807d0e_1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223807d0e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6223807d0e_1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223807d0e_1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223807d0e_1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223807d0e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6223807d0e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223807d0e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223807b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23807b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6223807d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223807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223807d0e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223807d0e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223807d0e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223807d0e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223807d0e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223807d0e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tthias.deschoenmacker@odisee.be" TargetMode="External"/><Relationship Id="rId4" Type="http://schemas.openxmlformats.org/officeDocument/2006/relationships/hyperlink" Target="mailto:yves.blancquaert@odisee.be" TargetMode="External"/><Relationship Id="rId5" Type="http://schemas.openxmlformats.org/officeDocument/2006/relationships/hyperlink" Target="mailto:arnout.deconinck@odisee.be" TargetMode="External"/><Relationship Id="rId6" Type="http://schemas.openxmlformats.org/officeDocument/2006/relationships/hyperlink" Target="mailto:davy.dewinne@odisee.be" TargetMode="External"/><Relationship Id="rId7" Type="http://schemas.openxmlformats.org/officeDocument/2006/relationships/hyperlink" Target="mailto:joris.maervoet@odisee.b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ampserver.aviatechno.net/" TargetMode="External"/><Relationship Id="rId4" Type="http://schemas.openxmlformats.org/officeDocument/2006/relationships/hyperlink" Target="https://www.mamp.info/en/" TargetMode="External"/><Relationship Id="rId9" Type="http://schemas.openxmlformats.org/officeDocument/2006/relationships/hyperlink" Target="http://localhost:8080/" TargetMode="External"/><Relationship Id="rId5" Type="http://schemas.openxmlformats.org/officeDocument/2006/relationships/hyperlink" Target="https://wiki.debian.org/LaMp" TargetMode="External"/><Relationship Id="rId6" Type="http://schemas.openxmlformats.org/officeDocument/2006/relationships/hyperlink" Target="https://ikdoeict.freshdesk.com/support/solutions/articles/31000147164-virtuele-lamp-omgeving-in-docker" TargetMode="External"/><Relationship Id="rId7" Type="http://schemas.openxmlformats.org/officeDocument/2006/relationships/hyperlink" Target="http://localhost/" TargetMode="External"/><Relationship Id="rId8" Type="http://schemas.openxmlformats.org/officeDocument/2006/relationships/hyperlink" Target="http://127.0.0.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4.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Web &amp; Mobile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Matthias De Schoenmacker  - </a:t>
            </a:r>
            <a:r>
              <a:rPr lang="nl" u="sng">
                <a:solidFill>
                  <a:schemeClr val="hlink"/>
                </a:solidFill>
                <a:hlinkClick r:id="rId3"/>
              </a:rPr>
              <a:t>matthias.deschoenmacker@odisee.be</a:t>
            </a:r>
            <a:endParaRPr/>
          </a:p>
          <a:p>
            <a:pPr indent="0" lvl="0" marL="0" rtl="0" algn="l">
              <a:spcBef>
                <a:spcPts val="0"/>
              </a:spcBef>
              <a:spcAft>
                <a:spcPts val="0"/>
              </a:spcAft>
              <a:buNone/>
            </a:pPr>
            <a:r>
              <a:rPr lang="nl"/>
              <a:t>Yves Blancquaert - </a:t>
            </a:r>
            <a:r>
              <a:rPr lang="nl" u="sng">
                <a:solidFill>
                  <a:schemeClr val="hlink"/>
                </a:solidFill>
                <a:hlinkClick r:id="rId4"/>
              </a:rPr>
              <a:t>yves.blancquaert@odisee.be</a:t>
            </a:r>
            <a:endParaRPr/>
          </a:p>
          <a:p>
            <a:pPr indent="0" lvl="0" marL="0" rtl="0" algn="l">
              <a:spcBef>
                <a:spcPts val="0"/>
              </a:spcBef>
              <a:spcAft>
                <a:spcPts val="0"/>
              </a:spcAft>
              <a:buNone/>
            </a:pPr>
            <a:r>
              <a:rPr lang="nl"/>
              <a:t>Arnout De Coninck - </a:t>
            </a:r>
            <a:r>
              <a:rPr lang="nl" u="sng">
                <a:solidFill>
                  <a:schemeClr val="hlink"/>
                </a:solidFill>
                <a:hlinkClick r:id="rId5"/>
              </a:rPr>
              <a:t>arnout.deconinck@odisee.be</a:t>
            </a:r>
            <a:r>
              <a:rPr lang="nl"/>
              <a:t> </a:t>
            </a:r>
            <a:endParaRPr/>
          </a:p>
          <a:p>
            <a:pPr indent="0" lvl="0" marL="0" rtl="0" algn="l">
              <a:spcBef>
                <a:spcPts val="0"/>
              </a:spcBef>
              <a:spcAft>
                <a:spcPts val="0"/>
              </a:spcAft>
              <a:buNone/>
            </a:pPr>
            <a:r>
              <a:rPr lang="nl"/>
              <a:t>Davy De Winne - </a:t>
            </a:r>
            <a:r>
              <a:rPr lang="nl" u="sng">
                <a:solidFill>
                  <a:schemeClr val="hlink"/>
                </a:solidFill>
                <a:hlinkClick r:id="rId6"/>
              </a:rPr>
              <a:t>davy.dewinne@odisee.be</a:t>
            </a:r>
            <a:r>
              <a:rPr lang="nl"/>
              <a:t> </a:t>
            </a:r>
            <a:endParaRPr/>
          </a:p>
          <a:p>
            <a:pPr indent="0" lvl="0" marL="0" rtl="0" algn="l">
              <a:spcBef>
                <a:spcPts val="0"/>
              </a:spcBef>
              <a:spcAft>
                <a:spcPts val="0"/>
              </a:spcAft>
              <a:buNone/>
            </a:pPr>
            <a:r>
              <a:rPr lang="nl"/>
              <a:t>Joris Maervoet - </a:t>
            </a:r>
            <a:r>
              <a:rPr lang="nl" u="sng">
                <a:solidFill>
                  <a:schemeClr val="hlink"/>
                </a:solidFill>
                <a:hlinkClick r:id="rId7"/>
              </a:rPr>
              <a:t>joris.maervoet@odisee.be</a:t>
            </a:r>
            <a:r>
              <a:rPr lang="nl"/>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a:t>
            </a:r>
            <a:r>
              <a:rPr lang="nl"/>
              <a:t>lient-server model: communicatie</a:t>
            </a:r>
            <a:endParaRPr/>
          </a:p>
        </p:txBody>
      </p:sp>
      <p:sp>
        <p:nvSpPr>
          <p:cNvPr id="287" name="Google Shape;287;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Communicatie heeft steeds zelfde patroon</a:t>
            </a:r>
            <a:endParaRPr/>
          </a:p>
          <a:p>
            <a:pPr indent="-298450" lvl="1" marL="914400" rtl="0" algn="l">
              <a:spcBef>
                <a:spcPts val="0"/>
              </a:spcBef>
              <a:spcAft>
                <a:spcPts val="0"/>
              </a:spcAft>
              <a:buSzPts val="1100"/>
              <a:buChar char="○"/>
            </a:pPr>
            <a:r>
              <a:rPr lang="nl"/>
              <a:t>client stuurt </a:t>
            </a:r>
            <a:r>
              <a:rPr b="1" lang="nl"/>
              <a:t>request</a:t>
            </a:r>
            <a:r>
              <a:rPr lang="nl"/>
              <a:t> naar de server</a:t>
            </a:r>
            <a:endParaRPr/>
          </a:p>
          <a:p>
            <a:pPr indent="-298450" lvl="1" marL="914400" rtl="0" algn="l">
              <a:spcBef>
                <a:spcPts val="0"/>
              </a:spcBef>
              <a:spcAft>
                <a:spcPts val="0"/>
              </a:spcAft>
              <a:buSzPts val="1100"/>
              <a:buChar char="○"/>
            </a:pPr>
            <a:r>
              <a:rPr lang="nl"/>
              <a:t>server antwoordt met </a:t>
            </a:r>
            <a:r>
              <a:rPr b="1" lang="nl"/>
              <a:t>response</a:t>
            </a:r>
            <a:endParaRPr/>
          </a:p>
          <a:p>
            <a:pPr indent="-311150" lvl="0" marL="457200" rtl="0" algn="l">
              <a:spcBef>
                <a:spcPts val="0"/>
              </a:spcBef>
              <a:spcAft>
                <a:spcPts val="0"/>
              </a:spcAft>
              <a:buSzPts val="1300"/>
              <a:buChar char="-"/>
            </a:pPr>
            <a:r>
              <a:rPr lang="nl"/>
              <a:t>Communicatie verloopt via </a:t>
            </a:r>
            <a:r>
              <a:rPr b="1" lang="nl"/>
              <a:t>communicatieprotocol</a:t>
            </a:r>
            <a:endParaRPr/>
          </a:p>
          <a:p>
            <a:pPr indent="-298450" lvl="1" marL="914400" rtl="0" algn="l">
              <a:spcBef>
                <a:spcPts val="0"/>
              </a:spcBef>
              <a:spcAft>
                <a:spcPts val="0"/>
              </a:spcAft>
              <a:buSzPts val="1100"/>
              <a:buChar char="○"/>
            </a:pPr>
            <a:r>
              <a:rPr lang="nl"/>
              <a:t>POP voor het afhalen van e-mails</a:t>
            </a:r>
            <a:endParaRPr/>
          </a:p>
          <a:p>
            <a:pPr indent="-298450" lvl="1" marL="914400" rtl="0" algn="l">
              <a:spcBef>
                <a:spcPts val="0"/>
              </a:spcBef>
              <a:spcAft>
                <a:spcPts val="0"/>
              </a:spcAft>
              <a:buSzPts val="1100"/>
              <a:buChar char="○"/>
            </a:pPr>
            <a:r>
              <a:rPr lang="nl"/>
              <a:t>FTP voor het delen van bestanden</a:t>
            </a:r>
            <a:endParaRPr/>
          </a:p>
          <a:p>
            <a:pPr indent="-298450" lvl="1" marL="914400" rtl="0" algn="l">
              <a:spcBef>
                <a:spcPts val="0"/>
              </a:spcBef>
              <a:spcAft>
                <a:spcPts val="0"/>
              </a:spcAft>
              <a:buSzPts val="1100"/>
              <a:buChar char="○"/>
            </a:pPr>
            <a:r>
              <a:rPr lang="nl"/>
              <a:t>SQL voor communicatie met een DBMS</a:t>
            </a:r>
            <a:endParaRPr/>
          </a:p>
          <a:p>
            <a:pPr indent="-298450" lvl="1" marL="914400" rtl="0" algn="l">
              <a:spcBef>
                <a:spcPts val="0"/>
              </a:spcBef>
              <a:spcAft>
                <a:spcPts val="0"/>
              </a:spcAft>
              <a:buSzPts val="1100"/>
              <a:buChar char="○"/>
            </a:pPr>
            <a:r>
              <a:rPr b="1" lang="nl"/>
              <a:t>HTTP </a:t>
            </a:r>
            <a:r>
              <a:rPr lang="nl"/>
              <a:t>voor webverkeer</a:t>
            </a:r>
            <a:endParaRPr/>
          </a:p>
          <a:p>
            <a:pPr indent="-311150" lvl="0" marL="457200" rtl="0" algn="l">
              <a:spcBef>
                <a:spcPts val="0"/>
              </a:spcBef>
              <a:spcAft>
                <a:spcPts val="0"/>
              </a:spcAft>
              <a:buSzPts val="1300"/>
              <a:buChar char="-"/>
            </a:pPr>
            <a:r>
              <a:rPr lang="nl"/>
              <a:t>Deze communicatie verloopt </a:t>
            </a:r>
            <a:r>
              <a:rPr b="1" lang="nl"/>
              <a:t>over</a:t>
            </a:r>
            <a:r>
              <a:rPr lang="nl"/>
              <a:t> een ander communicatieprocol: </a:t>
            </a:r>
            <a:r>
              <a:rPr b="1" lang="nl"/>
              <a:t>TCP/IP </a:t>
            </a:r>
            <a:r>
              <a:rPr lang="nl"/>
              <a:t>(pakketjes in pakketjes)</a:t>
            </a:r>
            <a:endParaRPr/>
          </a:p>
          <a:p>
            <a:pPr indent="-311150" lvl="0" marL="457200" rtl="0" algn="l">
              <a:spcBef>
                <a:spcPts val="0"/>
              </a:spcBef>
              <a:spcAft>
                <a:spcPts val="0"/>
              </a:spcAft>
              <a:buSzPts val="1300"/>
              <a:buChar char="-"/>
            </a:pPr>
            <a:r>
              <a:rPr lang="nl"/>
              <a:t>De server </a:t>
            </a:r>
            <a:r>
              <a:rPr i="1" lang="nl"/>
              <a:t>luistert</a:t>
            </a:r>
            <a:r>
              <a:rPr lang="nl"/>
              <a:t> continu op een bepaalde TCP-poort naar inkomende requests</a:t>
            </a:r>
            <a:endParaRPr/>
          </a:p>
          <a:p>
            <a:pPr indent="-298450" lvl="1" marL="914400" rtl="0" algn="l">
              <a:spcBef>
                <a:spcPts val="0"/>
              </a:spcBef>
              <a:spcAft>
                <a:spcPts val="0"/>
              </a:spcAft>
              <a:buSzPts val="1100"/>
              <a:buChar char="○"/>
            </a:pPr>
            <a:r>
              <a:rPr lang="nl"/>
              <a:t>POP: typisch poort 110</a:t>
            </a:r>
            <a:endParaRPr/>
          </a:p>
          <a:p>
            <a:pPr indent="-298450" lvl="1" marL="914400" rtl="0" algn="l">
              <a:spcBef>
                <a:spcPts val="0"/>
              </a:spcBef>
              <a:spcAft>
                <a:spcPts val="0"/>
              </a:spcAft>
              <a:buSzPts val="1100"/>
              <a:buChar char="○"/>
            </a:pPr>
            <a:r>
              <a:rPr lang="nl"/>
              <a:t>FTP: typisch poort 21</a:t>
            </a:r>
            <a:endParaRPr/>
          </a:p>
          <a:p>
            <a:pPr indent="-298450" lvl="1" marL="914400" rtl="0" algn="l">
              <a:spcBef>
                <a:spcPts val="0"/>
              </a:spcBef>
              <a:spcAft>
                <a:spcPts val="0"/>
              </a:spcAft>
              <a:buSzPts val="1100"/>
              <a:buChar char="○"/>
            </a:pPr>
            <a:r>
              <a:rPr lang="nl"/>
              <a:t>MySQL: typisch poort 3306</a:t>
            </a:r>
            <a:endParaRPr/>
          </a:p>
          <a:p>
            <a:pPr indent="-298450" lvl="1" marL="914400" rtl="0" algn="l">
              <a:spcBef>
                <a:spcPts val="0"/>
              </a:spcBef>
              <a:spcAft>
                <a:spcPts val="0"/>
              </a:spcAft>
              <a:buSzPts val="1100"/>
              <a:buChar char="○"/>
            </a:pPr>
            <a:r>
              <a:rPr b="1" lang="nl"/>
              <a:t>HTTP</a:t>
            </a:r>
            <a:r>
              <a:rPr lang="nl"/>
              <a:t>: typisch poort 80 of 8080</a:t>
            </a:r>
            <a:endParaRPr/>
          </a:p>
          <a:p>
            <a:pPr indent="0" lvl="0" marL="457200" marR="0" rtl="0" algn="l">
              <a:lnSpc>
                <a:spcPct val="115000"/>
              </a:lnSpc>
              <a:spcBef>
                <a:spcPts val="1600"/>
              </a:spcBef>
              <a:spcAft>
                <a:spcPts val="1600"/>
              </a:spcAft>
              <a:buNone/>
            </a:pPr>
            <a:r>
              <a:t/>
            </a:r>
            <a:endParaRPr/>
          </a:p>
        </p:txBody>
      </p:sp>
      <p:sp>
        <p:nvSpPr>
          <p:cNvPr id="288" name="Google Shape;28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289" name="Google Shape;289;p22"/>
          <p:cNvSpPr/>
          <p:nvPr/>
        </p:nvSpPr>
        <p:spPr>
          <a:xfrm>
            <a:off x="7689375" y="1853850"/>
            <a:ext cx="953400" cy="59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server</a:t>
            </a:r>
            <a:endParaRPr b="1"/>
          </a:p>
        </p:txBody>
      </p:sp>
      <p:sp>
        <p:nvSpPr>
          <p:cNvPr id="290" name="Google Shape;290;p22"/>
          <p:cNvSpPr/>
          <p:nvPr/>
        </p:nvSpPr>
        <p:spPr>
          <a:xfrm>
            <a:off x="5346175" y="2901325"/>
            <a:ext cx="810600" cy="535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client</a:t>
            </a:r>
            <a:endParaRPr b="1"/>
          </a:p>
        </p:txBody>
      </p:sp>
      <p:cxnSp>
        <p:nvCxnSpPr>
          <p:cNvPr id="291" name="Google Shape;291;p22"/>
          <p:cNvCxnSpPr/>
          <p:nvPr/>
        </p:nvCxnSpPr>
        <p:spPr>
          <a:xfrm flipH="1" rot="10800000">
            <a:off x="6078675" y="2218200"/>
            <a:ext cx="1479000" cy="6246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22"/>
          <p:cNvCxnSpPr/>
          <p:nvPr/>
        </p:nvCxnSpPr>
        <p:spPr>
          <a:xfrm flipH="1">
            <a:off x="6188975" y="2309975"/>
            <a:ext cx="1368600" cy="578700"/>
          </a:xfrm>
          <a:prstGeom prst="straightConnector1">
            <a:avLst/>
          </a:prstGeom>
          <a:noFill/>
          <a:ln cap="flat" cmpd="sng" w="9525">
            <a:solidFill>
              <a:schemeClr val="dk2"/>
            </a:solidFill>
            <a:prstDash val="solid"/>
            <a:round/>
            <a:headEnd len="med" w="med" type="none"/>
            <a:tailEnd len="med" w="med" type="triangle"/>
          </a:ln>
        </p:spPr>
      </p:cxnSp>
      <p:sp>
        <p:nvSpPr>
          <p:cNvPr id="293" name="Google Shape;293;p22"/>
          <p:cNvSpPr txBox="1"/>
          <p:nvPr/>
        </p:nvSpPr>
        <p:spPr>
          <a:xfrm>
            <a:off x="5607850" y="2262400"/>
            <a:ext cx="12717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a:t>(1) </a:t>
            </a:r>
            <a:r>
              <a:rPr b="1" lang="nl"/>
              <a:t>request</a:t>
            </a:r>
            <a:endParaRPr b="1"/>
          </a:p>
        </p:txBody>
      </p:sp>
      <p:sp>
        <p:nvSpPr>
          <p:cNvPr id="294" name="Google Shape;294;p22"/>
          <p:cNvSpPr txBox="1"/>
          <p:nvPr/>
        </p:nvSpPr>
        <p:spPr>
          <a:xfrm>
            <a:off x="6699850" y="2591350"/>
            <a:ext cx="13686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a:t>(2) </a:t>
            </a:r>
            <a:r>
              <a:rPr b="1" lang="nl"/>
              <a:t>response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De webserver en HTTP</a:t>
            </a:r>
            <a:endParaRPr/>
          </a:p>
        </p:txBody>
      </p:sp>
      <p:sp>
        <p:nvSpPr>
          <p:cNvPr id="300" name="Google Shape;30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Wat is dus een webserver?</a:t>
            </a:r>
            <a:endParaRPr/>
          </a:p>
        </p:txBody>
      </p:sp>
      <p:sp>
        <p:nvSpPr>
          <p:cNvPr id="306" name="Google Shape;306;p24"/>
          <p:cNvSpPr txBox="1"/>
          <p:nvPr>
            <p:ph idx="1" type="body"/>
          </p:nvPr>
        </p:nvSpPr>
        <p:spPr>
          <a:xfrm>
            <a:off x="729450" y="2078875"/>
            <a:ext cx="59778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Een webserver is een stukje software dat inkomende </a:t>
            </a:r>
            <a:r>
              <a:rPr b="1" lang="nl"/>
              <a:t>HTTP requests</a:t>
            </a:r>
            <a:r>
              <a:rPr lang="nl"/>
              <a:t> zo snel mogelijk beantwoordt met een </a:t>
            </a:r>
            <a:r>
              <a:rPr b="1" lang="nl"/>
              <a:t>HTTP response</a:t>
            </a:r>
            <a:endParaRPr b="1"/>
          </a:p>
          <a:p>
            <a:pPr indent="-311150" lvl="0" marL="457200" rtl="0" algn="l">
              <a:spcBef>
                <a:spcPts val="0"/>
              </a:spcBef>
              <a:spcAft>
                <a:spcPts val="0"/>
              </a:spcAft>
              <a:buSzPts val="1300"/>
              <a:buChar char="-"/>
            </a:pPr>
            <a:r>
              <a:rPr lang="nl"/>
              <a:t>Deze HTTP request is gewoonlijk een </a:t>
            </a:r>
            <a:r>
              <a:rPr b="1" lang="nl" u="sng"/>
              <a:t>vraag naar een bestand of document</a:t>
            </a:r>
            <a:r>
              <a:rPr lang="nl"/>
              <a:t> en wanneer dit bestand of document beschikbaar is, wordt het teruggestuurd in de HTTP response</a:t>
            </a:r>
            <a:br>
              <a:rPr lang="nl"/>
            </a:br>
            <a:endParaRPr/>
          </a:p>
          <a:p>
            <a:pPr indent="-311150" lvl="0" marL="457200" rtl="0" algn="l">
              <a:spcBef>
                <a:spcPts val="0"/>
              </a:spcBef>
              <a:spcAft>
                <a:spcPts val="0"/>
              </a:spcAft>
              <a:buSzPts val="1300"/>
              <a:buChar char="-"/>
            </a:pPr>
            <a:r>
              <a:rPr b="1" lang="nl"/>
              <a:t>HTTP request methods</a:t>
            </a:r>
            <a:endParaRPr b="1"/>
          </a:p>
          <a:p>
            <a:pPr indent="-298450" lvl="2" marL="1371600" rtl="0" algn="l">
              <a:spcBef>
                <a:spcPts val="0"/>
              </a:spcBef>
              <a:spcAft>
                <a:spcPts val="0"/>
              </a:spcAft>
              <a:buSzPts val="1100"/>
              <a:buChar char="-"/>
            </a:pPr>
            <a:r>
              <a:rPr lang="nl"/>
              <a:t>GET opvragen van info	POST doorsturen van info</a:t>
            </a:r>
            <a:endParaRPr/>
          </a:p>
          <a:p>
            <a:pPr indent="-298450" lvl="2" marL="1371600" rtl="0" algn="l">
              <a:spcBef>
                <a:spcPts val="0"/>
              </a:spcBef>
              <a:spcAft>
                <a:spcPts val="0"/>
              </a:spcAft>
              <a:buSzPts val="1100"/>
              <a:buChar char="-"/>
            </a:pPr>
            <a:r>
              <a:rPr lang="nl"/>
              <a:t>(DELETE, PUT, PATCH, … niet vanuit HTML-omgeving)</a:t>
            </a:r>
            <a:endParaRPr/>
          </a:p>
          <a:p>
            <a:pPr indent="-311150" lvl="0" marL="457200" marR="0" rtl="0" algn="l">
              <a:lnSpc>
                <a:spcPct val="115000"/>
              </a:lnSpc>
              <a:spcBef>
                <a:spcPts val="0"/>
              </a:spcBef>
              <a:spcAft>
                <a:spcPts val="0"/>
              </a:spcAft>
              <a:buSzPts val="1300"/>
              <a:buChar char="-"/>
            </a:pPr>
            <a:r>
              <a:rPr b="1" lang="nl"/>
              <a:t>HTTP status codes</a:t>
            </a:r>
            <a:endParaRPr b="1"/>
          </a:p>
          <a:p>
            <a:pPr indent="-298450" lvl="2" marL="1371600" marR="0" rtl="0" algn="l">
              <a:lnSpc>
                <a:spcPct val="115000"/>
              </a:lnSpc>
              <a:spcBef>
                <a:spcPts val="0"/>
              </a:spcBef>
              <a:spcAft>
                <a:spcPts val="0"/>
              </a:spcAft>
              <a:buSzPts val="1100"/>
              <a:buChar char="-"/>
            </a:pPr>
            <a:r>
              <a:rPr lang="nl"/>
              <a:t>2xx goed gevolg		4xx aanvraagfout</a:t>
            </a:r>
            <a:endParaRPr/>
          </a:p>
          <a:p>
            <a:pPr indent="-298450" lvl="2" marL="1371600" marR="0" rtl="0" algn="l">
              <a:lnSpc>
                <a:spcPct val="115000"/>
              </a:lnSpc>
              <a:spcBef>
                <a:spcPts val="0"/>
              </a:spcBef>
              <a:spcAft>
                <a:spcPts val="0"/>
              </a:spcAft>
              <a:buSzPts val="1100"/>
              <a:buChar char="-"/>
            </a:pPr>
            <a:r>
              <a:rPr lang="nl"/>
              <a:t>3xx omleiding			5xx serverfout</a:t>
            </a:r>
            <a:endParaRPr/>
          </a:p>
          <a:p>
            <a:pPr indent="0" lvl="0" marL="457200" marR="0" rtl="0" algn="l">
              <a:lnSpc>
                <a:spcPct val="115000"/>
              </a:lnSpc>
              <a:spcBef>
                <a:spcPts val="1600"/>
              </a:spcBef>
              <a:spcAft>
                <a:spcPts val="1600"/>
              </a:spcAft>
              <a:buNone/>
            </a:pPr>
            <a:r>
              <a:t/>
            </a:r>
            <a:endParaRPr/>
          </a:p>
        </p:txBody>
      </p:sp>
      <p:sp>
        <p:nvSpPr>
          <p:cNvPr id="307" name="Google Shape;30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308" name="Google Shape;308;p24"/>
          <p:cNvSpPr/>
          <p:nvPr/>
        </p:nvSpPr>
        <p:spPr>
          <a:xfrm>
            <a:off x="8536300" y="1356925"/>
            <a:ext cx="105600" cy="30438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09" name="Google Shape;309;p24"/>
          <p:cNvSpPr/>
          <p:nvPr/>
        </p:nvSpPr>
        <p:spPr>
          <a:xfrm>
            <a:off x="6807419" y="1356925"/>
            <a:ext cx="105600" cy="3043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cxnSp>
        <p:nvCxnSpPr>
          <p:cNvPr id="310" name="Google Shape;310;p24"/>
          <p:cNvCxnSpPr/>
          <p:nvPr/>
        </p:nvCxnSpPr>
        <p:spPr>
          <a:xfrm flipH="1" rot="10800000">
            <a:off x="6908925" y="1594700"/>
            <a:ext cx="1627500" cy="6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4"/>
          <p:cNvCxnSpPr/>
          <p:nvPr/>
        </p:nvCxnSpPr>
        <p:spPr>
          <a:xfrm rot="10800000">
            <a:off x="6890450" y="1751175"/>
            <a:ext cx="16413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24"/>
          <p:cNvSpPr txBox="1"/>
          <p:nvPr/>
        </p:nvSpPr>
        <p:spPr>
          <a:xfrm>
            <a:off x="6453125" y="1075700"/>
            <a:ext cx="8142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000"/>
              <a:t>client</a:t>
            </a:r>
            <a:endParaRPr b="1" sz="1000"/>
          </a:p>
        </p:txBody>
      </p:sp>
      <p:sp>
        <p:nvSpPr>
          <p:cNvPr id="313" name="Google Shape;313;p24"/>
          <p:cNvSpPr txBox="1"/>
          <p:nvPr/>
        </p:nvSpPr>
        <p:spPr>
          <a:xfrm>
            <a:off x="8194525" y="1087700"/>
            <a:ext cx="8142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nl" sz="1000"/>
              <a:t>server</a:t>
            </a:r>
            <a:endParaRPr b="1" sz="1000"/>
          </a:p>
        </p:txBody>
      </p:sp>
      <p:sp>
        <p:nvSpPr>
          <p:cNvPr id="314" name="Google Shape;314;p24"/>
          <p:cNvSpPr txBox="1"/>
          <p:nvPr/>
        </p:nvSpPr>
        <p:spPr>
          <a:xfrm>
            <a:off x="6938651" y="13055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GET mijnwebsite.html</a:t>
            </a:r>
            <a:endParaRPr sz="1000"/>
          </a:p>
        </p:txBody>
      </p:sp>
      <p:sp>
        <p:nvSpPr>
          <p:cNvPr id="315" name="Google Shape;315;p24"/>
          <p:cNvSpPr txBox="1"/>
          <p:nvPr/>
        </p:nvSpPr>
        <p:spPr>
          <a:xfrm>
            <a:off x="6938651" y="16865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200 OK + bestand</a:t>
            </a:r>
            <a:endParaRPr sz="1000"/>
          </a:p>
        </p:txBody>
      </p:sp>
      <p:cxnSp>
        <p:nvCxnSpPr>
          <p:cNvPr id="316" name="Google Shape;316;p24"/>
          <p:cNvCxnSpPr/>
          <p:nvPr/>
        </p:nvCxnSpPr>
        <p:spPr>
          <a:xfrm flipH="1" rot="10800000">
            <a:off x="6908925" y="2432900"/>
            <a:ext cx="1627500" cy="6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24"/>
          <p:cNvCxnSpPr/>
          <p:nvPr/>
        </p:nvCxnSpPr>
        <p:spPr>
          <a:xfrm rot="10800000">
            <a:off x="6890450" y="2589375"/>
            <a:ext cx="16413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4"/>
          <p:cNvSpPr txBox="1"/>
          <p:nvPr/>
        </p:nvSpPr>
        <p:spPr>
          <a:xfrm>
            <a:off x="6938651" y="21437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GET </a:t>
            </a:r>
            <a:r>
              <a:rPr lang="nl" sz="1000"/>
              <a:t>mijnwebsite.css</a:t>
            </a:r>
            <a:endParaRPr sz="1000"/>
          </a:p>
        </p:txBody>
      </p:sp>
      <p:sp>
        <p:nvSpPr>
          <p:cNvPr id="319" name="Google Shape;319;p24"/>
          <p:cNvSpPr txBox="1"/>
          <p:nvPr/>
        </p:nvSpPr>
        <p:spPr>
          <a:xfrm>
            <a:off x="6938651" y="25247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200 OK + bestand</a:t>
            </a:r>
            <a:endParaRPr sz="1000"/>
          </a:p>
        </p:txBody>
      </p:sp>
      <p:cxnSp>
        <p:nvCxnSpPr>
          <p:cNvPr id="320" name="Google Shape;320;p24"/>
          <p:cNvCxnSpPr/>
          <p:nvPr/>
        </p:nvCxnSpPr>
        <p:spPr>
          <a:xfrm flipH="1" rot="10800000">
            <a:off x="6908925" y="3271100"/>
            <a:ext cx="1627500" cy="6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24"/>
          <p:cNvCxnSpPr/>
          <p:nvPr/>
        </p:nvCxnSpPr>
        <p:spPr>
          <a:xfrm rot="10800000">
            <a:off x="6890450" y="3427575"/>
            <a:ext cx="1641300" cy="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24"/>
          <p:cNvSpPr txBox="1"/>
          <p:nvPr/>
        </p:nvSpPr>
        <p:spPr>
          <a:xfrm>
            <a:off x="6938651" y="29819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GET foto-ardennen.jpg</a:t>
            </a:r>
            <a:endParaRPr sz="1000"/>
          </a:p>
        </p:txBody>
      </p:sp>
      <p:sp>
        <p:nvSpPr>
          <p:cNvPr id="323" name="Google Shape;323;p24"/>
          <p:cNvSpPr txBox="1"/>
          <p:nvPr/>
        </p:nvSpPr>
        <p:spPr>
          <a:xfrm>
            <a:off x="6938651" y="33629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200 OK + bestand</a:t>
            </a:r>
            <a:endParaRPr sz="1000"/>
          </a:p>
        </p:txBody>
      </p:sp>
      <p:cxnSp>
        <p:nvCxnSpPr>
          <p:cNvPr id="324" name="Google Shape;324;p24"/>
          <p:cNvCxnSpPr/>
          <p:nvPr/>
        </p:nvCxnSpPr>
        <p:spPr>
          <a:xfrm flipH="1" rot="10800000">
            <a:off x="6908925" y="4185500"/>
            <a:ext cx="1627500" cy="6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24"/>
          <p:cNvCxnSpPr/>
          <p:nvPr/>
        </p:nvCxnSpPr>
        <p:spPr>
          <a:xfrm rot="10800000">
            <a:off x="6890450" y="4341975"/>
            <a:ext cx="1641300" cy="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24"/>
          <p:cNvSpPr txBox="1"/>
          <p:nvPr/>
        </p:nvSpPr>
        <p:spPr>
          <a:xfrm>
            <a:off x="6938651" y="38963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GET test</a:t>
            </a:r>
            <a:r>
              <a:rPr lang="nl" sz="1000"/>
              <a:t>.html</a:t>
            </a:r>
            <a:endParaRPr sz="1000"/>
          </a:p>
        </p:txBody>
      </p:sp>
      <p:sp>
        <p:nvSpPr>
          <p:cNvPr id="327" name="Google Shape;327;p24"/>
          <p:cNvSpPr txBox="1"/>
          <p:nvPr/>
        </p:nvSpPr>
        <p:spPr>
          <a:xfrm>
            <a:off x="6938651" y="4277300"/>
            <a:ext cx="15930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000"/>
              <a:t>404 not found</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Werking HTTP/2.0</a:t>
            </a:r>
            <a:endParaRPr/>
          </a:p>
        </p:txBody>
      </p:sp>
      <p:pic>
        <p:nvPicPr>
          <p:cNvPr id="333" name="Google Shape;333;p25"/>
          <p:cNvPicPr preferRelativeResize="0"/>
          <p:nvPr/>
        </p:nvPicPr>
        <p:blipFill rotWithShape="1">
          <a:blip r:embed="rId3">
            <a:alphaModFix/>
          </a:blip>
          <a:srcRect b="0" l="21242" r="21744" t="15718"/>
          <a:stretch/>
        </p:blipFill>
        <p:spPr>
          <a:xfrm>
            <a:off x="4756875" y="1943700"/>
            <a:ext cx="3803798" cy="3016425"/>
          </a:xfrm>
          <a:prstGeom prst="rect">
            <a:avLst/>
          </a:prstGeom>
          <a:noFill/>
          <a:ln>
            <a:noFill/>
          </a:ln>
        </p:spPr>
      </p:pic>
      <p:sp>
        <p:nvSpPr>
          <p:cNvPr id="334" name="Google Shape;334;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335" name="Google Shape;335;p25"/>
          <p:cNvSpPr txBox="1"/>
          <p:nvPr>
            <p:ph idx="1" type="body"/>
          </p:nvPr>
        </p:nvSpPr>
        <p:spPr>
          <a:xfrm>
            <a:off x="729450" y="2078875"/>
            <a:ext cx="4027500" cy="2802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nl"/>
              <a:t>HTTP request</a:t>
            </a:r>
            <a:endParaRPr b="1"/>
          </a:p>
          <a:p>
            <a:pPr indent="-298450" lvl="1" marL="914400" rtl="0" algn="l">
              <a:spcBef>
                <a:spcPts val="0"/>
              </a:spcBef>
              <a:spcAft>
                <a:spcPts val="0"/>
              </a:spcAft>
              <a:buSzPts val="1100"/>
              <a:buChar char="-"/>
            </a:pPr>
            <a:r>
              <a:rPr b="1" lang="nl"/>
              <a:t>HEADERS </a:t>
            </a:r>
            <a:r>
              <a:rPr lang="nl"/>
              <a:t>frame (key-value paren)</a:t>
            </a:r>
            <a:endParaRPr/>
          </a:p>
          <a:p>
            <a:pPr indent="-298450" lvl="2" marL="1371600" rtl="0" algn="l">
              <a:spcBef>
                <a:spcPts val="0"/>
              </a:spcBef>
              <a:spcAft>
                <a:spcPts val="0"/>
              </a:spcAft>
              <a:buSzPts val="1100"/>
              <a:buChar char="-"/>
            </a:pPr>
            <a:r>
              <a:rPr lang="nl"/>
              <a:t>HTTP request method</a:t>
            </a:r>
            <a:endParaRPr/>
          </a:p>
          <a:p>
            <a:pPr indent="-298450" lvl="2" marL="1371600" rtl="0" algn="l">
              <a:spcBef>
                <a:spcPts val="0"/>
              </a:spcBef>
              <a:spcAft>
                <a:spcPts val="0"/>
              </a:spcAft>
              <a:buSzPts val="1100"/>
              <a:buChar char="-"/>
            </a:pPr>
            <a:r>
              <a:rPr lang="nl"/>
              <a:t>HTTP-versie</a:t>
            </a:r>
            <a:endParaRPr/>
          </a:p>
          <a:p>
            <a:pPr indent="-298450" lvl="2" marL="1371600" rtl="0" algn="l">
              <a:spcBef>
                <a:spcPts val="0"/>
              </a:spcBef>
              <a:spcAft>
                <a:spcPts val="0"/>
              </a:spcAft>
              <a:buSzPts val="1100"/>
              <a:buChar char="-"/>
            </a:pPr>
            <a:r>
              <a:rPr lang="nl"/>
              <a:t>path: welk document?</a:t>
            </a:r>
            <a:endParaRPr/>
          </a:p>
          <a:p>
            <a:pPr indent="-298450" lvl="2" marL="1371600" rtl="0" algn="l">
              <a:spcBef>
                <a:spcPts val="0"/>
              </a:spcBef>
              <a:spcAft>
                <a:spcPts val="0"/>
              </a:spcAft>
              <a:buSzPts val="1100"/>
              <a:buChar char="-"/>
            </a:pPr>
            <a:r>
              <a:rPr lang="nl"/>
              <a:t>info over browser/omgeving</a:t>
            </a:r>
            <a:endParaRPr/>
          </a:p>
          <a:p>
            <a:pPr indent="-298450" lvl="1" marL="914400" rtl="0" algn="l">
              <a:spcBef>
                <a:spcPts val="0"/>
              </a:spcBef>
              <a:spcAft>
                <a:spcPts val="0"/>
              </a:spcAft>
              <a:buSzPts val="1100"/>
              <a:buChar char="-"/>
            </a:pPr>
            <a:r>
              <a:rPr lang="nl"/>
              <a:t>soms ook </a:t>
            </a:r>
            <a:r>
              <a:rPr b="1" lang="nl"/>
              <a:t>DATA </a:t>
            </a:r>
            <a:r>
              <a:rPr lang="nl"/>
              <a:t>frame(s) (bv. bestandsupload)</a:t>
            </a:r>
            <a:endParaRPr/>
          </a:p>
          <a:p>
            <a:pPr indent="-311150" lvl="0" marL="457200" rtl="0" algn="l">
              <a:spcBef>
                <a:spcPts val="0"/>
              </a:spcBef>
              <a:spcAft>
                <a:spcPts val="0"/>
              </a:spcAft>
              <a:buSzPts val="1300"/>
              <a:buChar char="-"/>
            </a:pPr>
            <a:r>
              <a:rPr b="1" lang="nl"/>
              <a:t>HTTP response</a:t>
            </a:r>
            <a:endParaRPr b="1"/>
          </a:p>
          <a:p>
            <a:pPr indent="-298450" lvl="1" marL="914400" rtl="0" algn="l">
              <a:spcBef>
                <a:spcPts val="0"/>
              </a:spcBef>
              <a:spcAft>
                <a:spcPts val="0"/>
              </a:spcAft>
              <a:buSzPts val="1100"/>
              <a:buChar char="-"/>
            </a:pPr>
            <a:r>
              <a:rPr b="1" lang="nl"/>
              <a:t>HEADERS </a:t>
            </a:r>
            <a:r>
              <a:rPr lang="nl"/>
              <a:t>frame (key-value paren)</a:t>
            </a:r>
            <a:endParaRPr/>
          </a:p>
          <a:p>
            <a:pPr indent="-298450" lvl="2" marL="1371600" rtl="0" algn="l">
              <a:spcBef>
                <a:spcPts val="0"/>
              </a:spcBef>
              <a:spcAft>
                <a:spcPts val="0"/>
              </a:spcAft>
              <a:buSzPts val="1100"/>
              <a:buChar char="-"/>
            </a:pPr>
            <a:r>
              <a:rPr lang="nl"/>
              <a:t>HTTP status code</a:t>
            </a:r>
            <a:endParaRPr/>
          </a:p>
          <a:p>
            <a:pPr indent="-298450" lvl="2" marL="1371600" rtl="0" algn="l">
              <a:spcBef>
                <a:spcPts val="0"/>
              </a:spcBef>
              <a:spcAft>
                <a:spcPts val="0"/>
              </a:spcAft>
              <a:buSzPts val="1100"/>
              <a:buChar char="-"/>
            </a:pPr>
            <a:r>
              <a:rPr lang="nl"/>
              <a:t>HTTP-versie</a:t>
            </a:r>
            <a:endParaRPr/>
          </a:p>
          <a:p>
            <a:pPr indent="-298450" lvl="2" marL="1371600" rtl="0" algn="l">
              <a:spcBef>
                <a:spcPts val="0"/>
              </a:spcBef>
              <a:spcAft>
                <a:spcPts val="0"/>
              </a:spcAft>
              <a:buSzPts val="1100"/>
              <a:buChar char="-"/>
            </a:pPr>
            <a:r>
              <a:rPr lang="nl"/>
              <a:t>info over de server</a:t>
            </a:r>
            <a:endParaRPr/>
          </a:p>
          <a:p>
            <a:pPr indent="-298450" lvl="2" marL="1371600" rtl="0" algn="l">
              <a:spcBef>
                <a:spcPts val="0"/>
              </a:spcBef>
              <a:spcAft>
                <a:spcPts val="0"/>
              </a:spcAft>
              <a:buSzPts val="1100"/>
              <a:buChar char="-"/>
            </a:pPr>
            <a:r>
              <a:rPr lang="nl"/>
              <a:t>info over het document</a:t>
            </a:r>
            <a:endParaRPr/>
          </a:p>
          <a:p>
            <a:pPr indent="-298450" lvl="1" marL="914400" rtl="0" algn="l">
              <a:spcBef>
                <a:spcPts val="0"/>
              </a:spcBef>
              <a:spcAft>
                <a:spcPts val="0"/>
              </a:spcAft>
              <a:buSzPts val="1100"/>
              <a:buChar char="-"/>
            </a:pPr>
            <a:r>
              <a:rPr lang="nl"/>
              <a:t>meestal ook </a:t>
            </a:r>
            <a:r>
              <a:rPr b="1" lang="nl"/>
              <a:t>DATA </a:t>
            </a:r>
            <a:r>
              <a:rPr lang="nl"/>
              <a:t>frame(s) (het document zelf)</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Demo time!</a:t>
            </a:r>
            <a:endParaRPr/>
          </a:p>
          <a:p>
            <a:pPr indent="0" lvl="0" marL="0" rtl="0" algn="l">
              <a:spcBef>
                <a:spcPts val="0"/>
              </a:spcBef>
              <a:spcAft>
                <a:spcPts val="0"/>
              </a:spcAft>
              <a:buNone/>
            </a:pPr>
            <a:r>
              <a:rPr lang="nl" sz="1800"/>
              <a:t>	… ga naar Chrome DevTools (F12) en druk op de Network-tab</a:t>
            </a:r>
            <a:endParaRPr sz="1800"/>
          </a:p>
        </p:txBody>
      </p:sp>
      <p:sp>
        <p:nvSpPr>
          <p:cNvPr id="341" name="Google Shape;341;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342" name="Google Shape;342;p26"/>
          <p:cNvPicPr preferRelativeResize="0"/>
          <p:nvPr/>
        </p:nvPicPr>
        <p:blipFill>
          <a:blip r:embed="rId3">
            <a:alphaModFix/>
          </a:blip>
          <a:stretch>
            <a:fillRect/>
          </a:stretch>
        </p:blipFill>
        <p:spPr>
          <a:xfrm>
            <a:off x="2020750" y="2507950"/>
            <a:ext cx="5360975" cy="238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Hoe browse ik naar een webserver op het web?</a:t>
            </a:r>
            <a:endParaRPr/>
          </a:p>
        </p:txBody>
      </p:sp>
      <p:sp>
        <p:nvSpPr>
          <p:cNvPr id="348" name="Google Shape;348;p27"/>
          <p:cNvSpPr txBox="1"/>
          <p:nvPr>
            <p:ph idx="1" type="body"/>
          </p:nvPr>
        </p:nvSpPr>
        <p:spPr>
          <a:xfrm>
            <a:off x="729450" y="2793525"/>
            <a:ext cx="7688700" cy="15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nl"/>
              <a:t>URL: Uniform Resource Locator</a:t>
            </a:r>
            <a:endParaRPr b="1"/>
          </a:p>
          <a:p>
            <a:pPr indent="-311150" lvl="0" marL="457200" rtl="0" algn="l">
              <a:spcBef>
                <a:spcPts val="1600"/>
              </a:spcBef>
              <a:spcAft>
                <a:spcPts val="0"/>
              </a:spcAft>
              <a:buSzPts val="1300"/>
              <a:buChar char="-"/>
            </a:pPr>
            <a:r>
              <a:rPr b="1" lang="nl"/>
              <a:t>(sub domain + domain)</a:t>
            </a:r>
            <a:r>
              <a:rPr lang="nl"/>
              <a:t> wordt vertaald naar IP-adres om computer op het internet te identificeren</a:t>
            </a:r>
            <a:br>
              <a:rPr lang="nl"/>
            </a:br>
            <a:r>
              <a:rPr lang="nl"/>
              <a:t>je kan op deze plaats dus ook IP-adres plaatsen bv. </a:t>
            </a:r>
            <a:r>
              <a:rPr b="1" lang="nl"/>
              <a:t>http://134.58.64.12/</a:t>
            </a:r>
            <a:endParaRPr b="1"/>
          </a:p>
          <a:p>
            <a:pPr indent="-311150" lvl="0" marL="457200" rtl="0" algn="l">
              <a:spcBef>
                <a:spcPts val="0"/>
              </a:spcBef>
              <a:spcAft>
                <a:spcPts val="0"/>
              </a:spcAft>
              <a:buSzPts val="1300"/>
              <a:buChar char="-"/>
            </a:pPr>
            <a:r>
              <a:rPr lang="nl"/>
              <a:t>optioneel gevolgd door </a:t>
            </a:r>
            <a:r>
              <a:rPr b="1" lang="nl"/>
              <a:t>poortnummer</a:t>
            </a:r>
            <a:r>
              <a:rPr lang="nl"/>
              <a:t> (standaard 80) bv. </a:t>
            </a:r>
            <a:r>
              <a:rPr b="1" lang="nl"/>
              <a:t>www.ikdoeict.be:8080</a:t>
            </a:r>
            <a:endParaRPr b="1"/>
          </a:p>
          <a:p>
            <a:pPr indent="-311150" lvl="0" marL="457200" rtl="0" algn="l">
              <a:spcBef>
                <a:spcPts val="0"/>
              </a:spcBef>
              <a:spcAft>
                <a:spcPts val="0"/>
              </a:spcAft>
              <a:buSzPts val="1300"/>
              <a:buChar char="-"/>
            </a:pPr>
            <a:r>
              <a:rPr b="1" lang="nl"/>
              <a:t>(file path) </a:t>
            </a:r>
            <a:r>
              <a:rPr lang="nl"/>
              <a:t>dient om een document te identificeren in een mappenstructuur op de server</a:t>
            </a:r>
            <a:br>
              <a:rPr lang="nl"/>
            </a:br>
            <a:r>
              <a:rPr lang="nl"/>
              <a:t>(file path) wordt integraal doorgegeven in HEADERS van HTTP request naar server</a:t>
            </a:r>
            <a:br>
              <a:rPr lang="nl"/>
            </a:br>
            <a:endParaRPr/>
          </a:p>
          <a:p>
            <a:pPr indent="0" lvl="0" marL="457200" marR="0" rtl="0" algn="l">
              <a:lnSpc>
                <a:spcPct val="115000"/>
              </a:lnSpc>
              <a:spcBef>
                <a:spcPts val="1600"/>
              </a:spcBef>
              <a:spcAft>
                <a:spcPts val="1600"/>
              </a:spcAft>
              <a:buNone/>
            </a:pPr>
            <a:r>
              <a:t/>
            </a:r>
            <a:endParaRPr/>
          </a:p>
        </p:txBody>
      </p:sp>
      <p:sp>
        <p:nvSpPr>
          <p:cNvPr id="349" name="Google Shape;349;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350" name="Google Shape;350;p27"/>
          <p:cNvPicPr preferRelativeResize="0"/>
          <p:nvPr/>
        </p:nvPicPr>
        <p:blipFill>
          <a:blip r:embed="rId3">
            <a:alphaModFix/>
          </a:blip>
          <a:stretch>
            <a:fillRect/>
          </a:stretch>
        </p:blipFill>
        <p:spPr>
          <a:xfrm>
            <a:off x="710450" y="1853850"/>
            <a:ext cx="8040125" cy="89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8"/>
          <p:cNvPicPr preferRelativeResize="0"/>
          <p:nvPr/>
        </p:nvPicPr>
        <p:blipFill>
          <a:blip r:embed="rId3">
            <a:alphaModFix/>
          </a:blip>
          <a:stretch>
            <a:fillRect/>
          </a:stretch>
        </p:blipFill>
        <p:spPr>
          <a:xfrm>
            <a:off x="710450" y="1015650"/>
            <a:ext cx="8040125" cy="895100"/>
          </a:xfrm>
          <a:prstGeom prst="rect">
            <a:avLst/>
          </a:prstGeom>
          <a:noFill/>
          <a:ln>
            <a:noFill/>
          </a:ln>
        </p:spPr>
      </p:pic>
      <p:sp>
        <p:nvSpPr>
          <p:cNvPr id="356" name="Google Shape;356;p28"/>
          <p:cNvSpPr txBox="1"/>
          <p:nvPr>
            <p:ph idx="1" type="body"/>
          </p:nvPr>
        </p:nvSpPr>
        <p:spPr>
          <a:xfrm>
            <a:off x="729450" y="2107725"/>
            <a:ext cx="7688700" cy="158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nl"/>
              <a:t>Protocol:</a:t>
            </a:r>
            <a:r>
              <a:rPr lang="nl"/>
              <a:t> typisch http of https</a:t>
            </a:r>
            <a:endParaRPr/>
          </a:p>
          <a:p>
            <a:pPr indent="-311150" lvl="0" marL="457200" rtl="0" algn="l">
              <a:spcBef>
                <a:spcPts val="0"/>
              </a:spcBef>
              <a:spcAft>
                <a:spcPts val="0"/>
              </a:spcAft>
              <a:buSzPts val="1300"/>
              <a:buChar char="-"/>
            </a:pPr>
            <a:r>
              <a:rPr lang="nl"/>
              <a:t>Opgelet: wie in hetzelfde netwerk zit en pakketje </a:t>
            </a:r>
            <a:r>
              <a:rPr i="1" lang="nl"/>
              <a:t>snifft</a:t>
            </a:r>
            <a:r>
              <a:rPr lang="nl"/>
              <a:t> kan al jouw http-communicatie meelezen ⇒ https is een </a:t>
            </a:r>
            <a:r>
              <a:rPr i="1" lang="nl"/>
              <a:t>de facto</a:t>
            </a:r>
            <a:r>
              <a:rPr lang="nl"/>
              <a:t> standaard geworden </a:t>
            </a:r>
            <a:br>
              <a:rPr lang="nl"/>
            </a:br>
            <a:endParaRPr/>
          </a:p>
          <a:p>
            <a:pPr indent="0" lvl="0" marL="457200" marR="0" rtl="0" algn="l">
              <a:lnSpc>
                <a:spcPct val="115000"/>
              </a:lnSpc>
              <a:spcBef>
                <a:spcPts val="1600"/>
              </a:spcBef>
              <a:spcAft>
                <a:spcPts val="1600"/>
              </a:spcAft>
              <a:buNone/>
            </a:pPr>
            <a:r>
              <a:t/>
            </a:r>
            <a:endParaRPr/>
          </a:p>
        </p:txBody>
      </p:sp>
      <p:sp>
        <p:nvSpPr>
          <p:cNvPr id="357" name="Google Shape;357;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358" name="Google Shape;358;p28"/>
          <p:cNvPicPr preferRelativeResize="0"/>
          <p:nvPr/>
        </p:nvPicPr>
        <p:blipFill>
          <a:blip r:embed="rId4">
            <a:alphaModFix/>
          </a:blip>
          <a:stretch>
            <a:fillRect/>
          </a:stretch>
        </p:blipFill>
        <p:spPr>
          <a:xfrm>
            <a:off x="2233600" y="2965325"/>
            <a:ext cx="4676775" cy="165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Bestanden op de webserver</a:t>
            </a:r>
            <a:endParaRPr/>
          </a:p>
        </p:txBody>
      </p:sp>
      <p:sp>
        <p:nvSpPr>
          <p:cNvPr id="364" name="Google Shape;36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nl"/>
              <a:t>Publicatie website?</a:t>
            </a:r>
            <a:r>
              <a:rPr lang="nl"/>
              <a:t> Door alle nodige bestanden (html, css, js, img, …) in een bepaalde map op de (machine van de) webserver te plaatsen</a:t>
            </a:r>
            <a:endParaRPr/>
          </a:p>
          <a:p>
            <a:pPr indent="-311150" lvl="0" marL="457200" rtl="0" algn="l">
              <a:spcBef>
                <a:spcPts val="0"/>
              </a:spcBef>
              <a:spcAft>
                <a:spcPts val="0"/>
              </a:spcAft>
              <a:buSzPts val="1300"/>
              <a:buChar char="-"/>
            </a:pPr>
            <a:r>
              <a:rPr b="1" lang="nl"/>
              <a:t>Hoe doe ik dat?</a:t>
            </a:r>
            <a:r>
              <a:rPr lang="nl"/>
              <a:t> Dat hangt af van de methoden die de admins voorzien hebben.</a:t>
            </a:r>
            <a:br>
              <a:rPr lang="nl"/>
            </a:br>
            <a:r>
              <a:rPr lang="nl"/>
              <a:t>bv. over (S)FTP, via een webinterface, …</a:t>
            </a:r>
            <a:br>
              <a:rPr lang="nl"/>
            </a:br>
            <a:endParaRPr/>
          </a:p>
          <a:p>
            <a:pPr indent="-311150" lvl="0" marL="457200" rtl="0" algn="l">
              <a:spcBef>
                <a:spcPts val="0"/>
              </a:spcBef>
              <a:spcAft>
                <a:spcPts val="0"/>
              </a:spcAft>
              <a:buSzPts val="1300"/>
              <a:buChar char="-"/>
            </a:pPr>
            <a:r>
              <a:rPr b="1" lang="nl" u="sng"/>
              <a:t>Document root:</a:t>
            </a:r>
            <a:r>
              <a:rPr lang="nl"/>
              <a:t> de map (op schijf van de server) waar de webserver naar documenten begint te zoeken bij een inkomende request</a:t>
            </a:r>
            <a:endParaRPr/>
          </a:p>
          <a:p>
            <a:pPr indent="-311150" lvl="0" marL="457200" rtl="0" algn="l">
              <a:spcBef>
                <a:spcPts val="0"/>
              </a:spcBef>
              <a:spcAft>
                <a:spcPts val="0"/>
              </a:spcAft>
              <a:buSzPts val="1300"/>
              <a:buChar char="-"/>
            </a:pPr>
            <a:r>
              <a:rPr b="1" lang="nl" u="sng"/>
              <a:t>Default page:</a:t>
            </a:r>
            <a:r>
              <a:rPr lang="nl"/>
              <a:t> indien via de URL een map wordt opgevraagd, dan gaat de webserver op zoek naar het bestand index.html (of index.php) in deze map</a:t>
            </a:r>
            <a:endParaRPr/>
          </a:p>
          <a:p>
            <a:pPr indent="-311150" lvl="0" marL="457200" marR="0" rtl="0" algn="l">
              <a:lnSpc>
                <a:spcPct val="115000"/>
              </a:lnSpc>
              <a:spcBef>
                <a:spcPts val="0"/>
              </a:spcBef>
              <a:spcAft>
                <a:spcPts val="0"/>
              </a:spcAft>
              <a:buSzPts val="1300"/>
              <a:buChar char="-"/>
            </a:pPr>
            <a:r>
              <a:rPr b="1" lang="nl" u="sng"/>
              <a:t>Directory listings:</a:t>
            </a:r>
            <a:r>
              <a:rPr lang="nl"/>
              <a:t> indien via de URL een map wordt opgevraagd, en de default page is niet aanwezig, dan toont de webserver een lijst van de bestanden in de map (DL kan worden uitgeschakeld)</a:t>
            </a:r>
            <a:br>
              <a:rPr lang="nl"/>
            </a:br>
            <a:br>
              <a:rPr lang="nl"/>
            </a:br>
            <a:endParaRPr/>
          </a:p>
        </p:txBody>
      </p:sp>
      <p:sp>
        <p:nvSpPr>
          <p:cNvPr id="365" name="Google Shape;365;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Bestanden op de webserver</a:t>
            </a:r>
            <a:endParaRPr/>
          </a:p>
        </p:txBody>
      </p:sp>
      <p:sp>
        <p:nvSpPr>
          <p:cNvPr id="371" name="Google Shape;371;p30"/>
          <p:cNvSpPr txBox="1"/>
          <p:nvPr>
            <p:ph idx="1" type="body"/>
          </p:nvPr>
        </p:nvSpPr>
        <p:spPr>
          <a:xfrm>
            <a:off x="729450" y="2078875"/>
            <a:ext cx="81141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nl"/>
              <a:t>Bestandsstructuur			URL</a:t>
            </a:r>
            <a:br>
              <a:rPr lang="nl"/>
            </a:br>
            <a:r>
              <a:rPr lang="nl"/>
              <a:t>index.html					http://www.mijnwebsite.be/ en </a:t>
            </a:r>
            <a:r>
              <a:rPr lang="nl"/>
              <a:t>http://www.mijnwebsite.be/index.html</a:t>
            </a:r>
            <a:br>
              <a:rPr lang="nl"/>
            </a:br>
            <a:r>
              <a:rPr lang="nl"/>
              <a:t>contact.html</a:t>
            </a:r>
            <a:r>
              <a:rPr lang="nl"/>
              <a:t>					http://www.mijnwebsite.be/contact.html</a:t>
            </a:r>
            <a:br>
              <a:rPr lang="nl"/>
            </a:br>
            <a:r>
              <a:rPr lang="nl"/>
              <a:t>favicon.ico</a:t>
            </a:r>
            <a:r>
              <a:rPr lang="nl"/>
              <a:t>					http://www.mijnwebsite.be/favicon.ico</a:t>
            </a:r>
            <a:br>
              <a:rPr lang="nl"/>
            </a:br>
            <a:r>
              <a:rPr lang="nl"/>
              <a:t>css/library.css</a:t>
            </a:r>
            <a:r>
              <a:rPr lang="nl"/>
              <a:t>				http://www.mijnwebsite.be/css/library.css</a:t>
            </a:r>
            <a:br>
              <a:rPr lang="nl"/>
            </a:br>
            <a:r>
              <a:rPr lang="nl"/>
              <a:t>css/style.css</a:t>
            </a:r>
            <a:r>
              <a:rPr lang="nl"/>
              <a:t>					http://www.mijnwebsite.be/css/style.css</a:t>
            </a:r>
            <a:br>
              <a:rPr lang="nl"/>
            </a:br>
            <a:r>
              <a:rPr lang="nl"/>
              <a:t>js/autofocus.js</a:t>
            </a:r>
            <a:r>
              <a:rPr lang="nl"/>
              <a:t>				http://www.mijnwebsite.be/js/autofocus.js</a:t>
            </a:r>
            <a:br>
              <a:rPr lang="nl"/>
            </a:br>
            <a:r>
              <a:rPr lang="nl"/>
              <a:t>img/foto.jpg</a:t>
            </a:r>
            <a:r>
              <a:rPr lang="nl"/>
              <a:t>					http://www.mijnwebsite.be/img/foto.jpg	</a:t>
            </a:r>
            <a:br>
              <a:rPr lang="nl"/>
            </a:br>
            <a:r>
              <a:rPr lang="nl"/>
              <a:t>img/background.jpg</a:t>
            </a:r>
            <a:r>
              <a:rPr lang="nl"/>
              <a:t>			http://www.mijnwebsite.be/img/background.jpg</a:t>
            </a:r>
            <a:endParaRPr/>
          </a:p>
          <a:p>
            <a:pPr indent="0" lvl="0" marL="0" marR="0" rtl="0" algn="l">
              <a:lnSpc>
                <a:spcPct val="115000"/>
              </a:lnSpc>
              <a:spcBef>
                <a:spcPts val="1600"/>
              </a:spcBef>
              <a:spcAft>
                <a:spcPts val="1600"/>
              </a:spcAft>
              <a:buNone/>
            </a:pPr>
            <a:r>
              <a:rPr b="1" lang="nl"/>
              <a:t>Gebruik steeds relatieve URLs in je project!</a:t>
            </a:r>
            <a:r>
              <a:rPr lang="nl"/>
              <a:t> bv. &lt;img src=”img/foto.jpg”&gt;</a:t>
            </a:r>
            <a:br>
              <a:rPr lang="nl"/>
            </a:br>
            <a:r>
              <a:rPr lang="nl"/>
              <a:t>Zo is je webproject onafhankelijk van de domeinnaam, en van path prefixes bv. http://users.telenet.be/jefke/</a:t>
            </a:r>
            <a:endParaRPr/>
          </a:p>
        </p:txBody>
      </p:sp>
      <p:sp>
        <p:nvSpPr>
          <p:cNvPr id="372" name="Google Shape;372;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Demo time!</a:t>
            </a:r>
            <a:endParaRPr/>
          </a:p>
          <a:p>
            <a:pPr indent="0" lvl="0" marL="457200" rtl="0" algn="l">
              <a:spcBef>
                <a:spcPts val="0"/>
              </a:spcBef>
              <a:spcAft>
                <a:spcPts val="0"/>
              </a:spcAft>
              <a:buNone/>
            </a:pPr>
            <a:r>
              <a:rPr lang="nl" sz="1800"/>
              <a:t>… testen van de document root, default pages, directory listing en 404 op WAMP (Apache)</a:t>
            </a:r>
            <a:endParaRPr sz="1800"/>
          </a:p>
        </p:txBody>
      </p:sp>
      <p:sp>
        <p:nvSpPr>
          <p:cNvPr id="378" name="Google Shape;378;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379" name="Google Shape;379;p31"/>
          <p:cNvPicPr preferRelativeResize="0"/>
          <p:nvPr/>
        </p:nvPicPr>
        <p:blipFill>
          <a:blip r:embed="rId3">
            <a:alphaModFix/>
          </a:blip>
          <a:stretch>
            <a:fillRect/>
          </a:stretch>
        </p:blipFill>
        <p:spPr>
          <a:xfrm>
            <a:off x="2705775" y="2841050"/>
            <a:ext cx="3095173" cy="199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Waar </a:t>
            </a:r>
            <a:r>
              <a:rPr i="1" lang="nl"/>
              <a:t>draait</a:t>
            </a:r>
            <a:r>
              <a:rPr lang="nl"/>
              <a:t> een website?</a:t>
            </a:r>
            <a:endParaRPr/>
          </a:p>
          <a:p>
            <a:pPr indent="0" lvl="0" marL="0" rtl="0" algn="l">
              <a:spcBef>
                <a:spcPts val="0"/>
              </a:spcBef>
              <a:spcAft>
                <a:spcPts val="0"/>
              </a:spcAft>
              <a:buNone/>
            </a:pPr>
            <a:r>
              <a:rPr lang="nl"/>
              <a:t>Wat is een webserver?</a:t>
            </a:r>
            <a:endParaRPr/>
          </a:p>
          <a:p>
            <a:pPr indent="0" lvl="0" marL="0" rtl="0" algn="l">
              <a:spcBef>
                <a:spcPts val="0"/>
              </a:spcBef>
              <a:spcAft>
                <a:spcPts val="0"/>
              </a:spcAft>
              <a:buNone/>
            </a:pPr>
            <a:r>
              <a:rPr lang="nl"/>
              <a:t>Hoe werkt HTTP?</a:t>
            </a:r>
            <a:endParaRPr/>
          </a:p>
          <a:p>
            <a:pPr indent="0" lvl="0" marL="0" rtl="0" algn="l">
              <a:spcBef>
                <a:spcPts val="0"/>
              </a:spcBef>
              <a:spcAft>
                <a:spcPts val="0"/>
              </a:spcAft>
              <a:buNone/>
            </a:pPr>
            <a:r>
              <a:rPr lang="nl"/>
              <a:t>Wat is server-side code?</a:t>
            </a:r>
            <a:endParaRPr/>
          </a:p>
          <a:p>
            <a:pPr indent="0" lvl="0" marL="0" rtl="0" algn="l">
              <a:spcBef>
                <a:spcPts val="0"/>
              </a:spcBef>
              <a:spcAft>
                <a:spcPts val="0"/>
              </a:spcAft>
              <a:buNone/>
            </a:pPr>
            <a:r>
              <a:rPr lang="nl"/>
              <a:t>Case study: verwerken forms</a:t>
            </a:r>
            <a:endParaRPr/>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Server-side code</a:t>
            </a:r>
            <a:endParaRPr/>
          </a:p>
        </p:txBody>
      </p:sp>
      <p:sp>
        <p:nvSpPr>
          <p:cNvPr id="385" name="Google Shape;385;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Eigenlijk wil ik een website ...</a:t>
            </a:r>
            <a:endParaRPr/>
          </a:p>
        </p:txBody>
      </p:sp>
      <p:sp>
        <p:nvSpPr>
          <p:cNvPr id="391" name="Google Shape;391;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waar de gebruiker kan inloggen</a:t>
            </a:r>
            <a:endParaRPr/>
          </a:p>
          <a:p>
            <a:pPr indent="-311150" lvl="0" marL="457200" rtl="0" algn="l">
              <a:spcBef>
                <a:spcPts val="0"/>
              </a:spcBef>
              <a:spcAft>
                <a:spcPts val="0"/>
              </a:spcAft>
              <a:buSzPts val="1300"/>
              <a:buChar char="-"/>
            </a:pPr>
            <a:r>
              <a:rPr lang="nl"/>
              <a:t>waar de gebruiker kan registreren voor een event en nagaan of er ook vrienden komen</a:t>
            </a:r>
            <a:endParaRPr/>
          </a:p>
          <a:p>
            <a:pPr indent="-311150" lvl="0" marL="457200" rtl="0" algn="l">
              <a:spcBef>
                <a:spcPts val="0"/>
              </a:spcBef>
              <a:spcAft>
                <a:spcPts val="0"/>
              </a:spcAft>
              <a:buSzPts val="1300"/>
              <a:buChar char="-"/>
            </a:pPr>
            <a:r>
              <a:rPr lang="nl"/>
              <a:t>waar gebruikers berichtjes en foto’s kunnen achterlaten</a:t>
            </a:r>
            <a:endParaRPr/>
          </a:p>
          <a:p>
            <a:pPr indent="0" lvl="0" marL="0" marR="0" rtl="0" algn="l">
              <a:lnSpc>
                <a:spcPct val="115000"/>
              </a:lnSpc>
              <a:spcBef>
                <a:spcPts val="1600"/>
              </a:spcBef>
              <a:spcAft>
                <a:spcPts val="0"/>
              </a:spcAft>
              <a:buNone/>
            </a:pPr>
            <a:r>
              <a:rPr b="1" lang="nl"/>
              <a:t>Oplossing:</a:t>
            </a:r>
            <a:endParaRPr b="1"/>
          </a:p>
          <a:p>
            <a:pPr indent="-311150" lvl="0" marL="457200" marR="0" rtl="0" algn="l">
              <a:lnSpc>
                <a:spcPct val="115000"/>
              </a:lnSpc>
              <a:spcBef>
                <a:spcPts val="1600"/>
              </a:spcBef>
              <a:spcAft>
                <a:spcPts val="0"/>
              </a:spcAft>
              <a:buSzPts val="1300"/>
              <a:buAutoNum type="arabicPeriod"/>
            </a:pPr>
            <a:r>
              <a:rPr lang="nl"/>
              <a:t>door </a:t>
            </a:r>
            <a:r>
              <a:rPr b="1" lang="nl"/>
              <a:t>code (scripts)</a:t>
            </a:r>
            <a:r>
              <a:rPr lang="nl"/>
              <a:t> te schrijven die </a:t>
            </a:r>
            <a:r>
              <a:rPr b="1" lang="nl"/>
              <a:t>op/door de webserver</a:t>
            </a:r>
            <a:r>
              <a:rPr lang="nl"/>
              <a:t> worden </a:t>
            </a:r>
            <a:r>
              <a:rPr b="1" lang="nl"/>
              <a:t>uitgevoerd</a:t>
            </a:r>
            <a:endParaRPr b="1"/>
          </a:p>
          <a:p>
            <a:pPr indent="-311150" lvl="0" marL="457200" marR="0" rtl="0" algn="l">
              <a:lnSpc>
                <a:spcPct val="115000"/>
              </a:lnSpc>
              <a:spcBef>
                <a:spcPts val="0"/>
              </a:spcBef>
              <a:spcAft>
                <a:spcPts val="0"/>
              </a:spcAft>
              <a:buSzPts val="1300"/>
              <a:buAutoNum type="arabicPeriod"/>
            </a:pPr>
            <a:r>
              <a:rPr lang="nl"/>
              <a:t>door vanuit deze code contact te maken met een </a:t>
            </a:r>
            <a:r>
              <a:rPr b="1" lang="nl"/>
              <a:t>DBMS</a:t>
            </a:r>
            <a:r>
              <a:rPr lang="nl"/>
              <a:t>* om gegevens in een </a:t>
            </a:r>
            <a:r>
              <a:rPr b="1" lang="nl"/>
              <a:t>databank</a:t>
            </a:r>
            <a:r>
              <a:rPr lang="nl"/>
              <a:t> op te slaan of uit een databank uit te lezen</a:t>
            </a:r>
            <a:endParaRPr/>
          </a:p>
          <a:p>
            <a:pPr indent="0" lvl="0" marL="0" marR="0" rtl="0" algn="l">
              <a:lnSpc>
                <a:spcPct val="115000"/>
              </a:lnSpc>
              <a:spcBef>
                <a:spcPts val="1600"/>
              </a:spcBef>
              <a:spcAft>
                <a:spcPts val="1600"/>
              </a:spcAft>
              <a:buNone/>
            </a:pPr>
            <a:r>
              <a:rPr lang="nl"/>
              <a:t>* het DBMS draait typisch op dezelfde machine als of op een machine in de buurt van de webserver</a:t>
            </a:r>
            <a:endParaRPr/>
          </a:p>
        </p:txBody>
      </p:sp>
      <p:sp>
        <p:nvSpPr>
          <p:cNvPr id="392" name="Google Shape;392;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Het totaalplaatje</a:t>
            </a:r>
            <a:endParaRPr/>
          </a:p>
        </p:txBody>
      </p:sp>
      <p:sp>
        <p:nvSpPr>
          <p:cNvPr id="398" name="Google Shape;39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t/>
            </a:r>
            <a:endParaRPr/>
          </a:p>
        </p:txBody>
      </p:sp>
      <p:sp>
        <p:nvSpPr>
          <p:cNvPr id="399" name="Google Shape;399;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400" name="Google Shape;400;p34"/>
          <p:cNvPicPr preferRelativeResize="0"/>
          <p:nvPr/>
        </p:nvPicPr>
        <p:blipFill rotWithShape="1">
          <a:blip r:embed="rId3">
            <a:alphaModFix/>
          </a:blip>
          <a:srcRect b="8931" l="0" r="0" t="25636"/>
          <a:stretch/>
        </p:blipFill>
        <p:spPr>
          <a:xfrm>
            <a:off x="1600200" y="1943225"/>
            <a:ext cx="5943600" cy="2916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PHP</a:t>
            </a:r>
            <a:endParaRPr/>
          </a:p>
        </p:txBody>
      </p:sp>
      <p:sp>
        <p:nvSpPr>
          <p:cNvPr id="406" name="Google Shape;406;p35"/>
          <p:cNvSpPr txBox="1"/>
          <p:nvPr>
            <p:ph idx="1" type="body"/>
          </p:nvPr>
        </p:nvSpPr>
        <p:spPr>
          <a:xfrm>
            <a:off x="729450" y="2078875"/>
            <a:ext cx="7900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scriptingtaal die op webserver wordt geïnterpreteerd en uitgevoerd (naast vele andere)</a:t>
            </a:r>
            <a:endParaRPr/>
          </a:p>
          <a:p>
            <a:pPr indent="-311150" lvl="0" marL="457200" rtl="0" algn="l">
              <a:spcBef>
                <a:spcPts val="0"/>
              </a:spcBef>
              <a:spcAft>
                <a:spcPts val="0"/>
              </a:spcAft>
              <a:buSzPts val="1300"/>
              <a:buChar char="-"/>
            </a:pPr>
            <a:r>
              <a:rPr lang="nl"/>
              <a:t>afkorting van: PHP Hypertext Preprocessor</a:t>
            </a:r>
            <a:endParaRPr/>
          </a:p>
          <a:p>
            <a:pPr indent="-311150" lvl="0" marL="457200" rtl="0" algn="l">
              <a:spcBef>
                <a:spcPts val="0"/>
              </a:spcBef>
              <a:spcAft>
                <a:spcPts val="0"/>
              </a:spcAft>
              <a:buSzPts val="1300"/>
              <a:buChar char="-"/>
            </a:pPr>
            <a:r>
              <a:rPr lang="nl"/>
              <a:t>°1995, en nog steeds één van de populairste talen voor </a:t>
            </a:r>
            <a:r>
              <a:rPr i="1" lang="nl"/>
              <a:t>Server-side Scripting </a:t>
            </a:r>
            <a:r>
              <a:rPr lang="nl"/>
              <a:t>(Wordpress, Wikipedia, ..)</a:t>
            </a:r>
            <a:endParaRPr/>
          </a:p>
          <a:p>
            <a:pPr indent="-311150" lvl="0" marL="457200" rtl="0" algn="l">
              <a:spcBef>
                <a:spcPts val="0"/>
              </a:spcBef>
              <a:spcAft>
                <a:spcPts val="0"/>
              </a:spcAft>
              <a:buSzPts val="1300"/>
              <a:buChar char="-"/>
            </a:pPr>
            <a:r>
              <a:rPr lang="nl"/>
              <a:t>zeer losse syntax</a:t>
            </a:r>
            <a:endParaRPr/>
          </a:p>
          <a:p>
            <a:pPr indent="-311150" lvl="0" marL="457200" rtl="0" algn="l">
              <a:spcBef>
                <a:spcPts val="0"/>
              </a:spcBef>
              <a:spcAft>
                <a:spcPts val="0"/>
              </a:spcAft>
              <a:buSzPts val="1300"/>
              <a:buChar char="-"/>
            </a:pPr>
            <a:r>
              <a:rPr lang="nl"/>
              <a:t>huidige versie: 7.3</a:t>
            </a:r>
            <a:br>
              <a:rPr lang="nl"/>
            </a:br>
            <a:endParaRPr/>
          </a:p>
          <a:p>
            <a:pPr indent="-311150" lvl="0" marL="457200" rtl="0" algn="l">
              <a:spcBef>
                <a:spcPts val="0"/>
              </a:spcBef>
              <a:spcAft>
                <a:spcPts val="0"/>
              </a:spcAft>
              <a:buSzPts val="1300"/>
              <a:buChar char="-"/>
            </a:pPr>
            <a:r>
              <a:rPr lang="nl"/>
              <a:t>Apache kan worden uitgebreid met PHP (= Apache-proces interpreteert de PHP-code)</a:t>
            </a:r>
            <a:endParaRPr/>
          </a:p>
          <a:p>
            <a:pPr indent="-311150" lvl="0" marL="457200" rtl="0" algn="l">
              <a:spcBef>
                <a:spcPts val="0"/>
              </a:spcBef>
              <a:spcAft>
                <a:spcPts val="0"/>
              </a:spcAft>
              <a:buSzPts val="1300"/>
              <a:buChar char="-"/>
            </a:pPr>
            <a:r>
              <a:rPr lang="nl"/>
              <a:t>In andere configuraties (bv. nginx) draait de PHP-interpreter nog eens op een aparte server (=software)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07" name="Google Shape;407;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408" name="Google Shape;408;p35"/>
          <p:cNvPicPr preferRelativeResize="0"/>
          <p:nvPr/>
        </p:nvPicPr>
        <p:blipFill>
          <a:blip r:embed="rId3">
            <a:alphaModFix/>
          </a:blip>
          <a:stretch>
            <a:fillRect/>
          </a:stretch>
        </p:blipFill>
        <p:spPr>
          <a:xfrm>
            <a:off x="7163400" y="1200475"/>
            <a:ext cx="1428750" cy="77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Wanneer voert de webserver PHP-code uit?</a:t>
            </a:r>
            <a:endParaRPr/>
          </a:p>
        </p:txBody>
      </p:sp>
      <p:sp>
        <p:nvSpPr>
          <p:cNvPr id="414" name="Google Shape;414;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nl" u="sng"/>
              <a:t>Enkel wanneer het bestand op </a:t>
            </a:r>
            <a:r>
              <a:rPr b="1" lang="nl" u="sng"/>
              <a:t>.php</a:t>
            </a:r>
            <a:r>
              <a:rPr lang="nl" u="sng"/>
              <a:t> eindigt, worden de stukken uitgevoerd die tussen </a:t>
            </a:r>
            <a:r>
              <a:rPr b="1" lang="nl" u="sng"/>
              <a:t>&lt;?php ?&gt;</a:t>
            </a:r>
            <a:r>
              <a:rPr lang="nl" u="sng"/>
              <a:t> (de php-tag) staan, en vervangen door wat deze code print</a:t>
            </a:r>
            <a:endParaRPr u="sng"/>
          </a:p>
          <a:p>
            <a:pPr indent="-311150" lvl="0" marL="457200" marR="0" rtl="0" algn="l">
              <a:lnSpc>
                <a:spcPct val="115000"/>
              </a:lnSpc>
              <a:spcBef>
                <a:spcPts val="0"/>
              </a:spcBef>
              <a:spcAft>
                <a:spcPts val="0"/>
              </a:spcAft>
              <a:buSzPts val="1300"/>
              <a:buChar char="-"/>
            </a:pPr>
            <a:r>
              <a:rPr lang="nl"/>
              <a:t>Deze PHP-code krijgt de browser dus NOOIT te zien want dit gebeurt op de server</a:t>
            </a:r>
            <a:br>
              <a:rPr lang="nl"/>
            </a:br>
            <a:br>
              <a:rPr lang="nl"/>
            </a:br>
            <a:endParaRPr/>
          </a:p>
        </p:txBody>
      </p:sp>
      <p:sp>
        <p:nvSpPr>
          <p:cNvPr id="415" name="Google Shape;415;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Een voorbeeld</a:t>
            </a:r>
            <a:endParaRPr/>
          </a:p>
        </p:txBody>
      </p:sp>
      <p:sp>
        <p:nvSpPr>
          <p:cNvPr id="421" name="Google Shape;421;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422" name="Google Shape;422;p37"/>
          <p:cNvSpPr txBox="1"/>
          <p:nvPr/>
        </p:nvSpPr>
        <p:spPr>
          <a:xfrm>
            <a:off x="775275" y="2008150"/>
            <a:ext cx="5986800" cy="23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004A43"/>
                </a:solidFill>
                <a:highlight>
                  <a:srgbClr val="FFFFFF"/>
                </a:highlight>
                <a:latin typeface="Courier New"/>
                <a:ea typeface="Courier New"/>
                <a:cs typeface="Courier New"/>
                <a:sym typeface="Courier New"/>
              </a:rPr>
              <a:t>&lt;!DOCTYPE html&gt;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html</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head</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title</a:t>
            </a:r>
            <a:r>
              <a:rPr lang="nl" sz="1200">
                <a:solidFill>
                  <a:srgbClr val="A65700"/>
                </a:solidFill>
                <a:highlight>
                  <a:srgbClr val="FFFFFF"/>
                </a:highlight>
                <a:latin typeface="Courier New"/>
                <a:ea typeface="Courier New"/>
                <a:cs typeface="Courier New"/>
                <a:sym typeface="Courier New"/>
              </a:rPr>
              <a:t>&gt;</a:t>
            </a:r>
            <a:r>
              <a:rPr lang="nl" sz="1200">
                <a:highlight>
                  <a:srgbClr val="FFFFFF"/>
                </a:highlight>
                <a:latin typeface="Courier New"/>
                <a:ea typeface="Courier New"/>
                <a:cs typeface="Courier New"/>
                <a:sym typeface="Courier New"/>
              </a:rPr>
              <a:t>Combining HTML and PHP</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title</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meta</a:t>
            </a:r>
            <a:r>
              <a:rPr lang="nl" sz="1200">
                <a:solidFill>
                  <a:srgbClr val="274796"/>
                </a:solidFill>
                <a:highlight>
                  <a:srgbClr val="FFFFFF"/>
                </a:highlight>
                <a:latin typeface="Courier New"/>
                <a:ea typeface="Courier New"/>
                <a:cs typeface="Courier New"/>
                <a:sym typeface="Courier New"/>
              </a:rPr>
              <a:t> </a:t>
            </a:r>
            <a:r>
              <a:rPr lang="nl" sz="1200">
                <a:solidFill>
                  <a:srgbClr val="074726"/>
                </a:solidFill>
                <a:highlight>
                  <a:srgbClr val="FFFFFF"/>
                </a:highlight>
                <a:latin typeface="Courier New"/>
                <a:ea typeface="Courier New"/>
                <a:cs typeface="Courier New"/>
                <a:sym typeface="Courier New"/>
              </a:rPr>
              <a:t>charset</a:t>
            </a:r>
            <a:r>
              <a:rPr lang="nl" sz="1200">
                <a:solidFill>
                  <a:srgbClr val="808030"/>
                </a:solidFill>
                <a:highlight>
                  <a:srgbClr val="FFFFFF"/>
                </a:highlight>
                <a:latin typeface="Courier New"/>
                <a:ea typeface="Courier New"/>
                <a:cs typeface="Courier New"/>
                <a:sym typeface="Courier New"/>
              </a:rPr>
              <a:t>=</a:t>
            </a:r>
            <a:r>
              <a:rPr lang="nl" sz="1200">
                <a:solidFill>
                  <a:srgbClr val="0000E6"/>
                </a:solidFill>
                <a:highlight>
                  <a:srgbClr val="FFFFFF"/>
                </a:highlight>
                <a:latin typeface="Courier New"/>
                <a:ea typeface="Courier New"/>
                <a:cs typeface="Courier New"/>
                <a:sym typeface="Courier New"/>
              </a:rPr>
              <a:t>"UTF-8"</a:t>
            </a:r>
            <a:r>
              <a:rPr lang="nl" sz="1200">
                <a:solidFill>
                  <a:srgbClr val="274796"/>
                </a:solidFill>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head</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body</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p</a:t>
            </a:r>
            <a:r>
              <a:rPr lang="nl" sz="1200">
                <a:solidFill>
                  <a:srgbClr val="A65700"/>
                </a:solidFill>
                <a:highlight>
                  <a:srgbClr val="FFFFFF"/>
                </a:highlight>
                <a:latin typeface="Courier New"/>
                <a:ea typeface="Courier New"/>
                <a:cs typeface="Courier New"/>
                <a:sym typeface="Courier New"/>
              </a:rPr>
              <a:t>&gt;</a:t>
            </a:r>
            <a:r>
              <a:rPr lang="nl" sz="1200">
                <a:highlight>
                  <a:srgbClr val="FFFFFF"/>
                </a:highlight>
                <a:latin typeface="Courier New"/>
                <a:ea typeface="Courier New"/>
                <a:cs typeface="Courier New"/>
                <a:sym typeface="Courier New"/>
              </a:rPr>
              <a:t>I am HTML</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p</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5F5035"/>
                </a:solidFill>
                <a:highlight>
                  <a:srgbClr val="FFFFE8"/>
                </a:highlight>
                <a:latin typeface="Courier New"/>
                <a:ea typeface="Courier New"/>
                <a:cs typeface="Courier New"/>
                <a:sym typeface="Courier New"/>
              </a:rPr>
              <a:t>&lt;?php</a:t>
            </a:r>
            <a:r>
              <a:rPr lang="nl" sz="1200">
                <a:highlight>
                  <a:srgbClr val="FFFFE8"/>
                </a:highlight>
                <a:latin typeface="Courier New"/>
                <a:ea typeface="Courier New"/>
                <a:cs typeface="Courier New"/>
                <a:sym typeface="Courier New"/>
              </a:rPr>
              <a:t> </a:t>
            </a:r>
            <a:r>
              <a:rPr b="1" lang="nl" sz="1200">
                <a:solidFill>
                  <a:srgbClr val="800000"/>
                </a:solidFill>
                <a:highlight>
                  <a:srgbClr val="FFFFE8"/>
                </a:highlight>
                <a:latin typeface="Courier New"/>
                <a:ea typeface="Courier New"/>
                <a:cs typeface="Courier New"/>
                <a:sym typeface="Courier New"/>
              </a:rPr>
              <a:t>echo</a:t>
            </a:r>
            <a:r>
              <a:rPr lang="nl" sz="1200">
                <a:highlight>
                  <a:srgbClr val="FFFFE8"/>
                </a:highlight>
                <a:latin typeface="Courier New"/>
                <a:ea typeface="Courier New"/>
                <a:cs typeface="Courier New"/>
                <a:sym typeface="Courier New"/>
              </a:rPr>
              <a:t> </a:t>
            </a:r>
            <a:r>
              <a:rPr lang="nl" sz="1200">
                <a:solidFill>
                  <a:srgbClr val="0000E6"/>
                </a:solidFill>
                <a:highlight>
                  <a:srgbClr val="FFFFE8"/>
                </a:highlight>
                <a:latin typeface="Courier New"/>
                <a:ea typeface="Courier New"/>
                <a:cs typeface="Courier New"/>
                <a:sym typeface="Courier New"/>
              </a:rPr>
              <a:t>'&lt;p&gt;I am HTML, generated by PHP&lt;/p&gt;'</a:t>
            </a:r>
            <a:r>
              <a:rPr lang="nl" sz="1200">
                <a:solidFill>
                  <a:srgbClr val="800080"/>
                </a:solidFill>
                <a:highlight>
                  <a:srgbClr val="FFFFE8"/>
                </a:highlight>
                <a:latin typeface="Courier New"/>
                <a:ea typeface="Courier New"/>
                <a:cs typeface="Courier New"/>
                <a:sym typeface="Courier New"/>
              </a:rPr>
              <a:t>;</a:t>
            </a:r>
            <a:r>
              <a:rPr lang="nl" sz="1200">
                <a:highlight>
                  <a:srgbClr val="FFFFE8"/>
                </a:highlight>
                <a:latin typeface="Courier New"/>
                <a:ea typeface="Courier New"/>
                <a:cs typeface="Courier New"/>
                <a:sym typeface="Courier New"/>
              </a:rPr>
              <a:t> </a:t>
            </a:r>
            <a:r>
              <a:rPr lang="nl" sz="1200">
                <a:solidFill>
                  <a:srgbClr val="5F5035"/>
                </a:solidFill>
                <a:highlight>
                  <a:srgbClr val="FFFFE8"/>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body</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html</a:t>
            </a:r>
            <a:r>
              <a:rPr lang="nl" sz="1200">
                <a:solidFill>
                  <a:srgbClr val="A65700"/>
                </a:solidFill>
                <a:highlight>
                  <a:srgbClr val="FFFFFF"/>
                </a:highlight>
                <a:latin typeface="Courier New"/>
                <a:ea typeface="Courier New"/>
                <a:cs typeface="Courier New"/>
                <a:sym typeface="Courier New"/>
              </a:rPr>
              <a:t>&gt;</a:t>
            </a:r>
            <a:endParaRPr sz="1200">
              <a:solidFill>
                <a:srgbClr val="DCDCDC"/>
              </a:solidFill>
              <a:highlight>
                <a:srgbClr val="3F3F3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Paginabron (rechtsklik) in de browser</a:t>
            </a:r>
            <a:endParaRPr/>
          </a:p>
        </p:txBody>
      </p:sp>
      <p:sp>
        <p:nvSpPr>
          <p:cNvPr id="428" name="Google Shape;428;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429" name="Google Shape;429;p38"/>
          <p:cNvSpPr txBox="1"/>
          <p:nvPr/>
        </p:nvSpPr>
        <p:spPr>
          <a:xfrm>
            <a:off x="775275" y="2008150"/>
            <a:ext cx="5986800" cy="23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004A43"/>
                </a:solidFill>
                <a:highlight>
                  <a:srgbClr val="FFFFFF"/>
                </a:highlight>
                <a:latin typeface="Courier New"/>
                <a:ea typeface="Courier New"/>
                <a:cs typeface="Courier New"/>
                <a:sym typeface="Courier New"/>
              </a:rPr>
              <a:t>&lt;!DOCTYPE html&gt;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html</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head</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title</a:t>
            </a:r>
            <a:r>
              <a:rPr lang="nl" sz="1200">
                <a:solidFill>
                  <a:srgbClr val="A65700"/>
                </a:solidFill>
                <a:highlight>
                  <a:srgbClr val="FFFFFF"/>
                </a:highlight>
                <a:latin typeface="Courier New"/>
                <a:ea typeface="Courier New"/>
                <a:cs typeface="Courier New"/>
                <a:sym typeface="Courier New"/>
              </a:rPr>
              <a:t>&gt;</a:t>
            </a:r>
            <a:r>
              <a:rPr lang="nl" sz="1200">
                <a:highlight>
                  <a:srgbClr val="FFFFFF"/>
                </a:highlight>
                <a:latin typeface="Courier New"/>
                <a:ea typeface="Courier New"/>
                <a:cs typeface="Courier New"/>
                <a:sym typeface="Courier New"/>
              </a:rPr>
              <a:t>Combining HTML and PHP</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title</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meta</a:t>
            </a:r>
            <a:r>
              <a:rPr lang="nl" sz="1200">
                <a:solidFill>
                  <a:srgbClr val="274796"/>
                </a:solidFill>
                <a:highlight>
                  <a:srgbClr val="FFFFFF"/>
                </a:highlight>
                <a:latin typeface="Courier New"/>
                <a:ea typeface="Courier New"/>
                <a:cs typeface="Courier New"/>
                <a:sym typeface="Courier New"/>
              </a:rPr>
              <a:t> </a:t>
            </a:r>
            <a:r>
              <a:rPr lang="nl" sz="1200">
                <a:solidFill>
                  <a:srgbClr val="074726"/>
                </a:solidFill>
                <a:highlight>
                  <a:srgbClr val="FFFFFF"/>
                </a:highlight>
                <a:latin typeface="Courier New"/>
                <a:ea typeface="Courier New"/>
                <a:cs typeface="Courier New"/>
                <a:sym typeface="Courier New"/>
              </a:rPr>
              <a:t>charset</a:t>
            </a:r>
            <a:r>
              <a:rPr lang="nl" sz="1200">
                <a:solidFill>
                  <a:srgbClr val="808030"/>
                </a:solidFill>
                <a:highlight>
                  <a:srgbClr val="FFFFFF"/>
                </a:highlight>
                <a:latin typeface="Courier New"/>
                <a:ea typeface="Courier New"/>
                <a:cs typeface="Courier New"/>
                <a:sym typeface="Courier New"/>
              </a:rPr>
              <a:t>=</a:t>
            </a:r>
            <a:r>
              <a:rPr lang="nl" sz="1200">
                <a:solidFill>
                  <a:srgbClr val="0000E6"/>
                </a:solidFill>
                <a:highlight>
                  <a:srgbClr val="FFFFFF"/>
                </a:highlight>
                <a:latin typeface="Courier New"/>
                <a:ea typeface="Courier New"/>
                <a:cs typeface="Courier New"/>
                <a:sym typeface="Courier New"/>
              </a:rPr>
              <a:t>"UTF-8"</a:t>
            </a:r>
            <a:r>
              <a:rPr lang="nl" sz="1200">
                <a:solidFill>
                  <a:srgbClr val="274796"/>
                </a:solidFill>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head</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body</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p</a:t>
            </a:r>
            <a:r>
              <a:rPr lang="nl" sz="1200">
                <a:solidFill>
                  <a:srgbClr val="A65700"/>
                </a:solidFill>
                <a:highlight>
                  <a:srgbClr val="FFFFFF"/>
                </a:highlight>
                <a:latin typeface="Courier New"/>
                <a:ea typeface="Courier New"/>
                <a:cs typeface="Courier New"/>
                <a:sym typeface="Courier New"/>
              </a:rPr>
              <a:t>&gt;</a:t>
            </a:r>
            <a:r>
              <a:rPr lang="nl" sz="1200">
                <a:highlight>
                  <a:srgbClr val="FFFFFF"/>
                </a:highlight>
                <a:latin typeface="Courier New"/>
                <a:ea typeface="Courier New"/>
                <a:cs typeface="Courier New"/>
                <a:sym typeface="Courier New"/>
              </a:rPr>
              <a:t>I am HTML</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p</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highlight>
                  <a:srgbClr val="FFFFFF"/>
                </a:highlight>
                <a:latin typeface="Courier New"/>
                <a:ea typeface="Courier New"/>
                <a:cs typeface="Courier New"/>
                <a:sym typeface="Courier New"/>
              </a:rPr>
              <a:t>    </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p</a:t>
            </a:r>
            <a:r>
              <a:rPr lang="nl" sz="1200">
                <a:solidFill>
                  <a:srgbClr val="A65700"/>
                </a:solidFill>
                <a:highlight>
                  <a:srgbClr val="FFFFFF"/>
                </a:highlight>
                <a:latin typeface="Courier New"/>
                <a:ea typeface="Courier New"/>
                <a:cs typeface="Courier New"/>
                <a:sym typeface="Courier New"/>
              </a:rPr>
              <a:t>&gt;</a:t>
            </a:r>
            <a:r>
              <a:rPr lang="nl" sz="1200">
                <a:highlight>
                  <a:srgbClr val="FFFFFF"/>
                </a:highlight>
                <a:latin typeface="Courier New"/>
                <a:ea typeface="Courier New"/>
                <a:cs typeface="Courier New"/>
                <a:sym typeface="Courier New"/>
              </a:rPr>
              <a:t>I am HTML, generated by PHP</a:t>
            </a: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p</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body</a:t>
            </a:r>
            <a:r>
              <a:rPr lang="nl" sz="1200">
                <a:solidFill>
                  <a:srgbClr val="A65700"/>
                </a:solidFill>
                <a:highlight>
                  <a:srgbClr val="FFFFFF"/>
                </a:highlight>
                <a:latin typeface="Courier New"/>
                <a:ea typeface="Courier New"/>
                <a:cs typeface="Courier New"/>
                <a:sym typeface="Courier New"/>
              </a:rPr>
              <a:t>&gt;</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200">
                <a:solidFill>
                  <a:srgbClr val="A65700"/>
                </a:solidFill>
                <a:highlight>
                  <a:srgbClr val="FFFFFF"/>
                </a:highlight>
                <a:latin typeface="Courier New"/>
                <a:ea typeface="Courier New"/>
                <a:cs typeface="Courier New"/>
                <a:sym typeface="Courier New"/>
              </a:rPr>
              <a:t>&lt;/</a:t>
            </a:r>
            <a:r>
              <a:rPr b="1" lang="nl" sz="1200">
                <a:solidFill>
                  <a:srgbClr val="800000"/>
                </a:solidFill>
                <a:highlight>
                  <a:srgbClr val="FFFFFF"/>
                </a:highlight>
                <a:latin typeface="Courier New"/>
                <a:ea typeface="Courier New"/>
                <a:cs typeface="Courier New"/>
                <a:sym typeface="Courier New"/>
              </a:rPr>
              <a:t>html</a:t>
            </a:r>
            <a:r>
              <a:rPr lang="nl" sz="1200">
                <a:solidFill>
                  <a:srgbClr val="A65700"/>
                </a:solidFill>
                <a:highlight>
                  <a:srgbClr val="FFFFFF"/>
                </a:highlight>
                <a:latin typeface="Courier New"/>
                <a:ea typeface="Courier New"/>
                <a:cs typeface="Courier New"/>
                <a:sym typeface="Courier New"/>
              </a:rPr>
              <a:t>&gt;</a:t>
            </a:r>
            <a:endParaRPr sz="1200">
              <a:solidFill>
                <a:srgbClr val="DCDCDC"/>
              </a:solidFill>
              <a:highlight>
                <a:srgbClr val="3F3F3F"/>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Wat gebeurt er precies?</a:t>
            </a:r>
            <a:endParaRPr/>
          </a:p>
        </p:txBody>
      </p:sp>
      <p:sp>
        <p:nvSpPr>
          <p:cNvPr id="435" name="Google Shape;435;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436" name="Google Shape;436;p39"/>
          <p:cNvPicPr preferRelativeResize="0"/>
          <p:nvPr/>
        </p:nvPicPr>
        <p:blipFill>
          <a:blip r:embed="rId3">
            <a:alphaModFix/>
          </a:blip>
          <a:stretch>
            <a:fillRect/>
          </a:stretch>
        </p:blipFill>
        <p:spPr>
          <a:xfrm>
            <a:off x="1671575" y="2035275"/>
            <a:ext cx="5804450" cy="2638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a:t>
            </a:r>
            <a:r>
              <a:rPr lang="nl"/>
              <a:t>oorbeeld met databank</a:t>
            </a:r>
            <a:endParaRPr/>
          </a:p>
        </p:txBody>
      </p:sp>
      <p:sp>
        <p:nvSpPr>
          <p:cNvPr id="442" name="Google Shape;442;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443" name="Google Shape;443;p40"/>
          <p:cNvSpPr txBox="1"/>
          <p:nvPr/>
        </p:nvSpPr>
        <p:spPr>
          <a:xfrm>
            <a:off x="775275" y="1855750"/>
            <a:ext cx="7836000" cy="23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sz="1000">
                <a:solidFill>
                  <a:srgbClr val="5F5035"/>
                </a:solidFill>
                <a:highlight>
                  <a:srgbClr val="FFFFE8"/>
                </a:highlight>
                <a:latin typeface="Courier New"/>
                <a:ea typeface="Courier New"/>
                <a:cs typeface="Courier New"/>
                <a:sym typeface="Courier New"/>
              </a:rPr>
              <a:t>&lt;?php</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696969"/>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696969"/>
                </a:solidFill>
                <a:highlight>
                  <a:srgbClr val="FFFFE8"/>
                </a:highlight>
                <a:latin typeface="Courier New"/>
                <a:ea typeface="Courier New"/>
                <a:cs typeface="Courier New"/>
                <a:sym typeface="Courier New"/>
              </a:rPr>
              <a:t>// Opvragen van alle taken uit de tabel tasks</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797997"/>
                </a:solidFill>
                <a:highlight>
                  <a:srgbClr val="FFFFE8"/>
                </a:highlight>
                <a:latin typeface="Courier New"/>
                <a:ea typeface="Courier New"/>
                <a:cs typeface="Courier New"/>
                <a:sym typeface="Courier New"/>
              </a:rPr>
              <a:t>$stmt</a:t>
            </a:r>
            <a:r>
              <a:rPr lang="nl" sz="1000">
                <a:highlight>
                  <a:srgbClr val="FFFFE8"/>
                </a:highlight>
                <a:latin typeface="Courier New"/>
                <a:ea typeface="Courier New"/>
                <a:cs typeface="Courier New"/>
                <a:sym typeface="Courier New"/>
              </a:rPr>
              <a:t> </a:t>
            </a:r>
            <a:r>
              <a:rPr lang="nl" sz="1000">
                <a:solidFill>
                  <a:srgbClr val="80803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797997"/>
                </a:solidFill>
                <a:highlight>
                  <a:srgbClr val="FFFFE8"/>
                </a:highlight>
                <a:latin typeface="Courier New"/>
                <a:ea typeface="Courier New"/>
                <a:cs typeface="Courier New"/>
                <a:sym typeface="Courier New"/>
              </a:rPr>
              <a:t>$db</a:t>
            </a:r>
            <a:r>
              <a:rPr lang="nl" sz="1000">
                <a:solidFill>
                  <a:srgbClr val="808030"/>
                </a:solidFill>
                <a:highlight>
                  <a:srgbClr val="FFFFE8"/>
                </a:highlight>
                <a:latin typeface="Courier New"/>
                <a:ea typeface="Courier New"/>
                <a:cs typeface="Courier New"/>
                <a:sym typeface="Courier New"/>
              </a:rPr>
              <a:t>-&gt;</a:t>
            </a:r>
            <a:r>
              <a:rPr lang="nl" sz="1000">
                <a:solidFill>
                  <a:srgbClr val="400000"/>
                </a:solidFill>
                <a:highlight>
                  <a:srgbClr val="FFFFE8"/>
                </a:highlight>
                <a:latin typeface="Courier New"/>
                <a:ea typeface="Courier New"/>
                <a:cs typeface="Courier New"/>
                <a:sym typeface="Courier New"/>
              </a:rPr>
              <a:t>prepare</a:t>
            </a:r>
            <a:r>
              <a:rPr lang="nl" sz="1000">
                <a:solidFill>
                  <a:srgbClr val="808030"/>
                </a:solidFill>
                <a:highlight>
                  <a:srgbClr val="FFFFE8"/>
                </a:highlight>
                <a:latin typeface="Courier New"/>
                <a:ea typeface="Courier New"/>
                <a:cs typeface="Courier New"/>
                <a:sym typeface="Courier New"/>
              </a:rPr>
              <a:t>(</a:t>
            </a:r>
            <a:r>
              <a:rPr lang="nl" sz="1000">
                <a:solidFill>
                  <a:srgbClr val="0000E6"/>
                </a:solidFill>
                <a:highlight>
                  <a:srgbClr val="FFFFE8"/>
                </a:highlight>
                <a:latin typeface="Courier New"/>
                <a:ea typeface="Courier New"/>
                <a:cs typeface="Courier New"/>
                <a:sym typeface="Courier New"/>
              </a:rPr>
              <a:t>'SELECT * FROM tasks ORDER BY priority, name DESC'</a:t>
            </a:r>
            <a:r>
              <a:rPr lang="nl" sz="1000">
                <a:solidFill>
                  <a:srgbClr val="808030"/>
                </a:solidFill>
                <a:highlight>
                  <a:srgbClr val="FFFFE8"/>
                </a:highlight>
                <a:latin typeface="Courier New"/>
                <a:ea typeface="Courier New"/>
                <a:cs typeface="Courier New"/>
                <a:sym typeface="Courier New"/>
              </a:rPr>
              <a:t>)</a:t>
            </a:r>
            <a:r>
              <a:rPr lang="nl" sz="1000">
                <a:solidFill>
                  <a:srgbClr val="800080"/>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797997"/>
                </a:solidFill>
                <a:highlight>
                  <a:srgbClr val="FFFFE8"/>
                </a:highlight>
                <a:latin typeface="Courier New"/>
                <a:ea typeface="Courier New"/>
                <a:cs typeface="Courier New"/>
                <a:sym typeface="Courier New"/>
              </a:rPr>
              <a:t>$stmt</a:t>
            </a:r>
            <a:r>
              <a:rPr lang="nl" sz="1000">
                <a:solidFill>
                  <a:srgbClr val="808030"/>
                </a:solidFill>
                <a:highlight>
                  <a:srgbClr val="FFFFE8"/>
                </a:highlight>
                <a:latin typeface="Courier New"/>
                <a:ea typeface="Courier New"/>
                <a:cs typeface="Courier New"/>
                <a:sym typeface="Courier New"/>
              </a:rPr>
              <a:t>-&gt;</a:t>
            </a:r>
            <a:r>
              <a:rPr lang="nl" sz="1000">
                <a:solidFill>
                  <a:srgbClr val="400000"/>
                </a:solidFill>
                <a:highlight>
                  <a:srgbClr val="FFFFE8"/>
                </a:highlight>
                <a:latin typeface="Courier New"/>
                <a:ea typeface="Courier New"/>
                <a:cs typeface="Courier New"/>
                <a:sym typeface="Courier New"/>
              </a:rPr>
              <a:t>execute</a:t>
            </a:r>
            <a:r>
              <a:rPr lang="nl" sz="1000">
                <a:solidFill>
                  <a:srgbClr val="808030"/>
                </a:solidFill>
                <a:highlight>
                  <a:srgbClr val="FFFFE8"/>
                </a:highlight>
                <a:latin typeface="Courier New"/>
                <a:ea typeface="Courier New"/>
                <a:cs typeface="Courier New"/>
                <a:sym typeface="Courier New"/>
              </a:rPr>
              <a:t>()</a:t>
            </a:r>
            <a:r>
              <a:rPr lang="nl" sz="1000">
                <a:solidFill>
                  <a:srgbClr val="800080"/>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797997"/>
                </a:solidFill>
                <a:highlight>
                  <a:srgbClr val="FFFFE8"/>
                </a:highlight>
                <a:latin typeface="Courier New"/>
                <a:ea typeface="Courier New"/>
                <a:cs typeface="Courier New"/>
                <a:sym typeface="Courier New"/>
              </a:rPr>
              <a:t>$items</a:t>
            </a:r>
            <a:r>
              <a:rPr lang="nl" sz="1000">
                <a:highlight>
                  <a:srgbClr val="FFFFE8"/>
                </a:highlight>
                <a:latin typeface="Courier New"/>
                <a:ea typeface="Courier New"/>
                <a:cs typeface="Courier New"/>
                <a:sym typeface="Courier New"/>
              </a:rPr>
              <a:t> </a:t>
            </a:r>
            <a:r>
              <a:rPr lang="nl" sz="1000">
                <a:solidFill>
                  <a:srgbClr val="80803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797997"/>
                </a:solidFill>
                <a:highlight>
                  <a:srgbClr val="FFFFE8"/>
                </a:highlight>
                <a:latin typeface="Courier New"/>
                <a:ea typeface="Courier New"/>
                <a:cs typeface="Courier New"/>
                <a:sym typeface="Courier New"/>
              </a:rPr>
              <a:t>$stmt</a:t>
            </a:r>
            <a:r>
              <a:rPr lang="nl" sz="1000">
                <a:solidFill>
                  <a:srgbClr val="808030"/>
                </a:solidFill>
                <a:highlight>
                  <a:srgbClr val="FFFFE8"/>
                </a:highlight>
                <a:latin typeface="Courier New"/>
                <a:ea typeface="Courier New"/>
                <a:cs typeface="Courier New"/>
                <a:sym typeface="Courier New"/>
              </a:rPr>
              <a:t>-&gt;</a:t>
            </a:r>
            <a:r>
              <a:rPr lang="nl" sz="1000">
                <a:solidFill>
                  <a:srgbClr val="400000"/>
                </a:solidFill>
                <a:highlight>
                  <a:srgbClr val="FFFFE8"/>
                </a:highlight>
                <a:latin typeface="Courier New"/>
                <a:ea typeface="Courier New"/>
                <a:cs typeface="Courier New"/>
                <a:sym typeface="Courier New"/>
              </a:rPr>
              <a:t>fetchAll</a:t>
            </a:r>
            <a:r>
              <a:rPr lang="nl" sz="1000">
                <a:solidFill>
                  <a:srgbClr val="808030"/>
                </a:solidFill>
                <a:highlight>
                  <a:srgbClr val="FFFFE8"/>
                </a:highlight>
                <a:latin typeface="Courier New"/>
                <a:ea typeface="Courier New"/>
                <a:cs typeface="Courier New"/>
                <a:sym typeface="Courier New"/>
              </a:rPr>
              <a:t>(</a:t>
            </a:r>
            <a:r>
              <a:rPr b="1" lang="nl" sz="1000">
                <a:solidFill>
                  <a:srgbClr val="BB7977"/>
                </a:solidFill>
                <a:highlight>
                  <a:srgbClr val="FFFFE8"/>
                </a:highlight>
                <a:latin typeface="Courier New"/>
                <a:ea typeface="Courier New"/>
                <a:cs typeface="Courier New"/>
                <a:sym typeface="Courier New"/>
              </a:rPr>
              <a:t>PDO</a:t>
            </a:r>
            <a:r>
              <a:rPr lang="nl" sz="1000">
                <a:solidFill>
                  <a:srgbClr val="800080"/>
                </a:solidFill>
                <a:highlight>
                  <a:srgbClr val="FFFFE8"/>
                </a:highlight>
                <a:latin typeface="Courier New"/>
                <a:ea typeface="Courier New"/>
                <a:cs typeface="Courier New"/>
                <a:sym typeface="Courier New"/>
              </a:rPr>
              <a:t>::</a:t>
            </a:r>
            <a:r>
              <a:rPr lang="nl" sz="1000">
                <a:solidFill>
                  <a:srgbClr val="400000"/>
                </a:solidFill>
                <a:highlight>
                  <a:srgbClr val="FFFFE8"/>
                </a:highlight>
                <a:latin typeface="Courier New"/>
                <a:ea typeface="Courier New"/>
                <a:cs typeface="Courier New"/>
                <a:sym typeface="Courier New"/>
              </a:rPr>
              <a:t>FETCH_ASSOC</a:t>
            </a:r>
            <a:r>
              <a:rPr lang="nl" sz="1000">
                <a:solidFill>
                  <a:srgbClr val="808030"/>
                </a:solidFill>
                <a:highlight>
                  <a:srgbClr val="FFFFE8"/>
                </a:highlight>
                <a:latin typeface="Courier New"/>
                <a:ea typeface="Courier New"/>
                <a:cs typeface="Courier New"/>
                <a:sym typeface="Courier New"/>
              </a:rPr>
              <a:t>)</a:t>
            </a:r>
            <a:r>
              <a:rPr lang="nl" sz="1000">
                <a:solidFill>
                  <a:srgbClr val="800080"/>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5F5035"/>
                </a:solidFill>
                <a:highlight>
                  <a:srgbClr val="FFFFE8"/>
                </a:highlight>
                <a:latin typeface="Courier New"/>
                <a:ea typeface="Courier New"/>
                <a:cs typeface="Courier New"/>
                <a:sym typeface="Courier New"/>
              </a:rPr>
              <a:t>?&gt;</a:t>
            </a:r>
            <a:r>
              <a:rPr lang="nl" sz="1000">
                <a:solidFill>
                  <a:srgbClr val="004A43"/>
                </a:solidFill>
                <a:highlight>
                  <a:srgbClr val="FFFFFF"/>
                </a:highlight>
                <a:latin typeface="Courier New"/>
                <a:ea typeface="Courier New"/>
                <a:cs typeface="Courier New"/>
                <a:sym typeface="Courier New"/>
              </a:rPr>
              <a:t>&lt;!DOCTYPE html&gt;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A65700"/>
                </a:solidFill>
                <a:highlight>
                  <a:srgbClr val="FFFFFF"/>
                </a:highlight>
                <a:latin typeface="Courier New"/>
                <a:ea typeface="Courier New"/>
                <a:cs typeface="Courier New"/>
                <a:sym typeface="Courier New"/>
              </a:rPr>
              <a:t>&lt;</a:t>
            </a:r>
            <a:r>
              <a:rPr b="1" lang="nl" sz="1000">
                <a:solidFill>
                  <a:srgbClr val="800000"/>
                </a:solidFill>
                <a:highlight>
                  <a:srgbClr val="FFFFFF"/>
                </a:highlight>
                <a:latin typeface="Courier New"/>
                <a:ea typeface="Courier New"/>
                <a:cs typeface="Courier New"/>
                <a:sym typeface="Courier New"/>
              </a:rPr>
              <a:t>html</a:t>
            </a:r>
            <a:r>
              <a:rPr lang="nl" sz="1000">
                <a:solidFill>
                  <a:srgbClr val="274796"/>
                </a:solidFill>
                <a:highlight>
                  <a:srgbClr val="FFFFFF"/>
                </a:highlight>
                <a:latin typeface="Courier New"/>
                <a:ea typeface="Courier New"/>
                <a:cs typeface="Courier New"/>
                <a:sym typeface="Courier New"/>
              </a:rPr>
              <a:t> ...</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&lt;?php</a:t>
            </a: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if</a:t>
            </a:r>
            <a:r>
              <a:rPr lang="nl" sz="1000">
                <a:highlight>
                  <a:srgbClr val="FFFFE8"/>
                </a:highlight>
                <a:latin typeface="Courier New"/>
                <a:ea typeface="Courier New"/>
                <a:cs typeface="Courier New"/>
                <a:sym typeface="Courier New"/>
              </a:rPr>
              <a:t> </a:t>
            </a:r>
            <a:r>
              <a:rPr lang="nl" sz="1000">
                <a:solidFill>
                  <a:srgbClr val="808030"/>
                </a:solidFill>
                <a:highlight>
                  <a:srgbClr val="FFFFE8"/>
                </a:highlight>
                <a:latin typeface="Courier New"/>
                <a:ea typeface="Courier New"/>
                <a:cs typeface="Courier New"/>
                <a:sym typeface="Courier New"/>
              </a:rPr>
              <a:t>(</a:t>
            </a:r>
            <a:r>
              <a:rPr lang="nl" sz="1000">
                <a:solidFill>
                  <a:srgbClr val="400000"/>
                </a:solidFill>
                <a:highlight>
                  <a:srgbClr val="FFFFE8"/>
                </a:highlight>
                <a:latin typeface="Courier New"/>
                <a:ea typeface="Courier New"/>
                <a:cs typeface="Courier New"/>
                <a:sym typeface="Courier New"/>
              </a:rPr>
              <a:t>sizeof</a:t>
            </a:r>
            <a:r>
              <a:rPr lang="nl" sz="1000">
                <a:solidFill>
                  <a:srgbClr val="808030"/>
                </a:solidFill>
                <a:highlight>
                  <a:srgbClr val="FFFFE8"/>
                </a:highlight>
                <a:latin typeface="Courier New"/>
                <a:ea typeface="Courier New"/>
                <a:cs typeface="Courier New"/>
                <a:sym typeface="Courier New"/>
              </a:rPr>
              <a:t>(</a:t>
            </a:r>
            <a:r>
              <a:rPr lang="nl" sz="1000">
                <a:solidFill>
                  <a:srgbClr val="797997"/>
                </a:solidFill>
                <a:highlight>
                  <a:srgbClr val="FFFFE8"/>
                </a:highlight>
                <a:latin typeface="Courier New"/>
                <a:ea typeface="Courier New"/>
                <a:cs typeface="Courier New"/>
                <a:sym typeface="Courier New"/>
              </a:rPr>
              <a:t>$items</a:t>
            </a:r>
            <a:r>
              <a:rPr lang="nl" sz="1000">
                <a:solidFill>
                  <a:srgbClr val="80803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808030"/>
                </a:solidFill>
                <a:highlight>
                  <a:srgbClr val="FFFFE8"/>
                </a:highlight>
                <a:latin typeface="Courier New"/>
                <a:ea typeface="Courier New"/>
                <a:cs typeface="Courier New"/>
                <a:sym typeface="Courier New"/>
              </a:rPr>
              <a:t>&gt;</a:t>
            </a:r>
            <a:r>
              <a:rPr lang="nl" sz="1000">
                <a:highlight>
                  <a:srgbClr val="FFFFE8"/>
                </a:highlight>
                <a:latin typeface="Courier New"/>
                <a:ea typeface="Courier New"/>
                <a:cs typeface="Courier New"/>
                <a:sym typeface="Courier New"/>
              </a:rPr>
              <a:t> </a:t>
            </a:r>
            <a:r>
              <a:rPr lang="nl" sz="1000">
                <a:solidFill>
                  <a:srgbClr val="008C00"/>
                </a:solidFill>
                <a:highlight>
                  <a:srgbClr val="FFFFE8"/>
                </a:highlight>
                <a:latin typeface="Courier New"/>
                <a:ea typeface="Courier New"/>
                <a:cs typeface="Courier New"/>
                <a:sym typeface="Courier New"/>
              </a:rPr>
              <a:t>0</a:t>
            </a:r>
            <a:r>
              <a:rPr lang="nl" sz="1000">
                <a:solidFill>
                  <a:srgbClr val="80803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80008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A65700"/>
                </a:solidFill>
                <a:highlight>
                  <a:srgbClr val="FFFFFF"/>
                </a:highlight>
                <a:latin typeface="Courier New"/>
                <a:ea typeface="Courier New"/>
                <a:cs typeface="Courier New"/>
                <a:sym typeface="Courier New"/>
              </a:rPr>
              <a:t>&lt;</a:t>
            </a:r>
            <a:r>
              <a:rPr b="1" lang="nl" sz="1000">
                <a:solidFill>
                  <a:srgbClr val="800000"/>
                </a:solidFill>
                <a:highlight>
                  <a:srgbClr val="FFFFFF"/>
                </a:highlight>
                <a:latin typeface="Courier New"/>
                <a:ea typeface="Courier New"/>
                <a:cs typeface="Courier New"/>
                <a:sym typeface="Courier New"/>
              </a:rPr>
              <a:t>ul</a:t>
            </a:r>
            <a:r>
              <a:rPr lang="nl" sz="1000">
                <a:solidFill>
                  <a:srgbClr val="A65700"/>
                </a:solidFill>
                <a:highlight>
                  <a:srgbClr val="FFFFFF"/>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&lt;?php</a:t>
            </a: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foreach</a:t>
            </a:r>
            <a:r>
              <a:rPr lang="nl" sz="1000">
                <a:highlight>
                  <a:srgbClr val="FFFFE8"/>
                </a:highlight>
                <a:latin typeface="Courier New"/>
                <a:ea typeface="Courier New"/>
                <a:cs typeface="Courier New"/>
                <a:sym typeface="Courier New"/>
              </a:rPr>
              <a:t> </a:t>
            </a:r>
            <a:r>
              <a:rPr lang="nl" sz="1000">
                <a:solidFill>
                  <a:srgbClr val="808030"/>
                </a:solidFill>
                <a:highlight>
                  <a:srgbClr val="FFFFE8"/>
                </a:highlight>
                <a:latin typeface="Courier New"/>
                <a:ea typeface="Courier New"/>
                <a:cs typeface="Courier New"/>
                <a:sym typeface="Courier New"/>
              </a:rPr>
              <a:t>(</a:t>
            </a:r>
            <a:r>
              <a:rPr lang="nl" sz="1000">
                <a:solidFill>
                  <a:srgbClr val="797997"/>
                </a:solidFill>
                <a:highlight>
                  <a:srgbClr val="FFFFE8"/>
                </a:highlight>
                <a:latin typeface="Courier New"/>
                <a:ea typeface="Courier New"/>
                <a:cs typeface="Courier New"/>
                <a:sym typeface="Courier New"/>
              </a:rPr>
              <a:t>$items</a:t>
            </a: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as</a:t>
            </a:r>
            <a:r>
              <a:rPr lang="nl" sz="1000">
                <a:highlight>
                  <a:srgbClr val="FFFFE8"/>
                </a:highlight>
                <a:latin typeface="Courier New"/>
                <a:ea typeface="Courier New"/>
                <a:cs typeface="Courier New"/>
                <a:sym typeface="Courier New"/>
              </a:rPr>
              <a:t> </a:t>
            </a:r>
            <a:r>
              <a:rPr lang="nl" sz="1000">
                <a:solidFill>
                  <a:srgbClr val="797997"/>
                </a:solidFill>
                <a:highlight>
                  <a:srgbClr val="FFFFE8"/>
                </a:highlight>
                <a:latin typeface="Courier New"/>
                <a:ea typeface="Courier New"/>
                <a:cs typeface="Courier New"/>
                <a:sym typeface="Courier New"/>
              </a:rPr>
              <a:t>$item</a:t>
            </a:r>
            <a:r>
              <a:rPr lang="nl" sz="1000">
                <a:solidFill>
                  <a:srgbClr val="80803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80008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A65700"/>
                </a:solidFill>
                <a:highlight>
                  <a:srgbClr val="FFFFFF"/>
                </a:highlight>
                <a:latin typeface="Courier New"/>
                <a:ea typeface="Courier New"/>
                <a:cs typeface="Courier New"/>
                <a:sym typeface="Courier New"/>
              </a:rPr>
              <a:t>&lt;</a:t>
            </a:r>
            <a:r>
              <a:rPr b="1" lang="nl" sz="1000">
                <a:solidFill>
                  <a:srgbClr val="800000"/>
                </a:solidFill>
                <a:highlight>
                  <a:srgbClr val="FFFFFF"/>
                </a:highlight>
                <a:latin typeface="Courier New"/>
                <a:ea typeface="Courier New"/>
                <a:cs typeface="Courier New"/>
                <a:sym typeface="Courier New"/>
              </a:rPr>
              <a:t>li</a:t>
            </a:r>
            <a:r>
              <a:rPr lang="nl" sz="1000">
                <a:solidFill>
                  <a:srgbClr val="A65700"/>
                </a:solidFill>
                <a:highlight>
                  <a:srgbClr val="FFFFFF"/>
                </a:highlight>
                <a:latin typeface="Courier New"/>
                <a:ea typeface="Courier New"/>
                <a:cs typeface="Courier New"/>
                <a:sym typeface="Courier New"/>
              </a:rPr>
              <a:t>&gt;</a:t>
            </a:r>
            <a:r>
              <a:rPr lang="nl" sz="1000">
                <a:solidFill>
                  <a:srgbClr val="5F5035"/>
                </a:solidFill>
                <a:highlight>
                  <a:srgbClr val="FFFFE8"/>
                </a:highlight>
                <a:latin typeface="Courier New"/>
                <a:ea typeface="Courier New"/>
                <a:cs typeface="Courier New"/>
                <a:sym typeface="Courier New"/>
              </a:rPr>
              <a:t>&lt;?php</a:t>
            </a: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echo</a:t>
            </a:r>
            <a:r>
              <a:rPr lang="nl" sz="1000">
                <a:highlight>
                  <a:srgbClr val="FFFFE8"/>
                </a:highlight>
                <a:latin typeface="Courier New"/>
                <a:ea typeface="Courier New"/>
                <a:cs typeface="Courier New"/>
                <a:sym typeface="Courier New"/>
              </a:rPr>
              <a:t> </a:t>
            </a:r>
            <a:r>
              <a:rPr lang="nl" sz="1000">
                <a:solidFill>
                  <a:srgbClr val="400000"/>
                </a:solidFill>
                <a:highlight>
                  <a:srgbClr val="FFFFE8"/>
                </a:highlight>
                <a:latin typeface="Courier New"/>
                <a:ea typeface="Courier New"/>
                <a:cs typeface="Courier New"/>
                <a:sym typeface="Courier New"/>
              </a:rPr>
              <a:t>htmlentities</a:t>
            </a:r>
            <a:r>
              <a:rPr lang="nl" sz="1000">
                <a:solidFill>
                  <a:srgbClr val="808030"/>
                </a:solidFill>
                <a:highlight>
                  <a:srgbClr val="FFFFE8"/>
                </a:highlight>
                <a:latin typeface="Courier New"/>
                <a:ea typeface="Courier New"/>
                <a:cs typeface="Courier New"/>
                <a:sym typeface="Courier New"/>
              </a:rPr>
              <a:t>(</a:t>
            </a:r>
            <a:r>
              <a:rPr lang="nl" sz="1000">
                <a:solidFill>
                  <a:srgbClr val="797997"/>
                </a:solidFill>
                <a:highlight>
                  <a:srgbClr val="FFFFE8"/>
                </a:highlight>
                <a:latin typeface="Courier New"/>
                <a:ea typeface="Courier New"/>
                <a:cs typeface="Courier New"/>
                <a:sym typeface="Courier New"/>
              </a:rPr>
              <a:t>$item</a:t>
            </a:r>
            <a:r>
              <a:rPr lang="nl" sz="1000">
                <a:solidFill>
                  <a:srgbClr val="808030"/>
                </a:solidFill>
                <a:highlight>
                  <a:srgbClr val="FFFFE8"/>
                </a:highlight>
                <a:latin typeface="Courier New"/>
                <a:ea typeface="Courier New"/>
                <a:cs typeface="Courier New"/>
                <a:sym typeface="Courier New"/>
              </a:rPr>
              <a:t>[</a:t>
            </a:r>
            <a:r>
              <a:rPr lang="nl" sz="1000">
                <a:solidFill>
                  <a:srgbClr val="0000E6"/>
                </a:solidFill>
                <a:highlight>
                  <a:srgbClr val="FFFFE8"/>
                </a:highlight>
                <a:latin typeface="Courier New"/>
                <a:ea typeface="Courier New"/>
                <a:cs typeface="Courier New"/>
                <a:sym typeface="Courier New"/>
              </a:rPr>
              <a:t>'name'</a:t>
            </a:r>
            <a:r>
              <a:rPr lang="nl" sz="1000">
                <a:solidFill>
                  <a:srgbClr val="808030"/>
                </a:solidFill>
                <a:highlight>
                  <a:srgbClr val="FFFFE8"/>
                </a:highlight>
                <a:latin typeface="Courier New"/>
                <a:ea typeface="Courier New"/>
                <a:cs typeface="Courier New"/>
                <a:sym typeface="Courier New"/>
              </a:rPr>
              <a:t>])</a:t>
            </a:r>
            <a:r>
              <a:rPr lang="nl" sz="1000">
                <a:solidFill>
                  <a:srgbClr val="80008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?&gt;</a:t>
            </a:r>
            <a:r>
              <a:rPr lang="nl" sz="1000">
                <a:highlight>
                  <a:srgbClr val="FFFFFF"/>
                </a:highlight>
                <a:latin typeface="Courier New"/>
                <a:ea typeface="Courier New"/>
                <a:cs typeface="Courier New"/>
                <a:sym typeface="Courier New"/>
              </a:rPr>
              <a:t> (prio: </a:t>
            </a:r>
            <a:r>
              <a:rPr lang="nl" sz="1000">
                <a:solidFill>
                  <a:srgbClr val="5F5035"/>
                </a:solidFill>
                <a:highlight>
                  <a:srgbClr val="FFFFE8"/>
                </a:highlight>
                <a:latin typeface="Courier New"/>
                <a:ea typeface="Courier New"/>
                <a:cs typeface="Courier New"/>
                <a:sym typeface="Courier New"/>
              </a:rPr>
              <a:t>&lt;?php</a:t>
            </a: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echo</a:t>
            </a:r>
            <a:r>
              <a:rPr lang="nl" sz="1000">
                <a:highlight>
                  <a:srgbClr val="FFFFE8"/>
                </a:highlight>
                <a:latin typeface="Courier New"/>
                <a:ea typeface="Courier New"/>
                <a:cs typeface="Courier New"/>
                <a:sym typeface="Courier New"/>
              </a:rPr>
              <a:t> </a:t>
            </a:r>
            <a:r>
              <a:rPr lang="nl" sz="1000">
                <a:solidFill>
                  <a:srgbClr val="797997"/>
                </a:solidFill>
                <a:highlight>
                  <a:srgbClr val="FFFFE8"/>
                </a:highlight>
                <a:latin typeface="Courier New"/>
                <a:ea typeface="Courier New"/>
                <a:cs typeface="Courier New"/>
                <a:sym typeface="Courier New"/>
              </a:rPr>
              <a:t>$item</a:t>
            </a:r>
            <a:r>
              <a:rPr lang="nl" sz="1000">
                <a:solidFill>
                  <a:srgbClr val="808030"/>
                </a:solidFill>
                <a:highlight>
                  <a:srgbClr val="FFFFE8"/>
                </a:highlight>
                <a:latin typeface="Courier New"/>
                <a:ea typeface="Courier New"/>
                <a:cs typeface="Courier New"/>
                <a:sym typeface="Courier New"/>
              </a:rPr>
              <a:t>[</a:t>
            </a:r>
            <a:r>
              <a:rPr lang="nl" sz="1000">
                <a:solidFill>
                  <a:srgbClr val="0000E6"/>
                </a:solidFill>
                <a:highlight>
                  <a:srgbClr val="FFFFE8"/>
                </a:highlight>
                <a:latin typeface="Courier New"/>
                <a:ea typeface="Courier New"/>
                <a:cs typeface="Courier New"/>
                <a:sym typeface="Courier New"/>
              </a:rPr>
              <a:t>'priority'</a:t>
            </a:r>
            <a:r>
              <a:rPr lang="nl" sz="1000">
                <a:solidFill>
                  <a:srgbClr val="808030"/>
                </a:solidFill>
                <a:highlight>
                  <a:srgbClr val="FFFFE8"/>
                </a:highlight>
                <a:latin typeface="Courier New"/>
                <a:ea typeface="Courier New"/>
                <a:cs typeface="Courier New"/>
                <a:sym typeface="Courier New"/>
              </a:rPr>
              <a:t>]</a:t>
            </a:r>
            <a:r>
              <a:rPr lang="nl" sz="1000">
                <a:solidFill>
                  <a:srgbClr val="80008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?&gt;</a:t>
            </a:r>
            <a:r>
              <a:rPr lang="nl" sz="1000">
                <a:highlight>
                  <a:srgbClr val="FFFFFF"/>
                </a:highlight>
                <a:latin typeface="Courier New"/>
                <a:ea typeface="Courier New"/>
                <a:cs typeface="Courier New"/>
                <a:sym typeface="Courier New"/>
              </a:rPr>
              <a:t>)</a:t>
            </a:r>
            <a:r>
              <a:rPr lang="nl" sz="1000">
                <a:solidFill>
                  <a:srgbClr val="A65700"/>
                </a:solidFill>
                <a:highlight>
                  <a:srgbClr val="FFFFFF"/>
                </a:highlight>
                <a:latin typeface="Courier New"/>
                <a:ea typeface="Courier New"/>
                <a:cs typeface="Courier New"/>
                <a:sym typeface="Courier New"/>
              </a:rPr>
              <a:t>&lt;/</a:t>
            </a:r>
            <a:r>
              <a:rPr b="1" lang="nl" sz="1000">
                <a:solidFill>
                  <a:srgbClr val="800000"/>
                </a:solidFill>
                <a:highlight>
                  <a:srgbClr val="FFFFFF"/>
                </a:highlight>
                <a:latin typeface="Courier New"/>
                <a:ea typeface="Courier New"/>
                <a:cs typeface="Courier New"/>
                <a:sym typeface="Courier New"/>
              </a:rPr>
              <a:t>li</a:t>
            </a:r>
            <a:r>
              <a:rPr lang="nl" sz="1000">
                <a:solidFill>
                  <a:srgbClr val="A65700"/>
                </a:solidFill>
                <a:highlight>
                  <a:srgbClr val="FFFFFF"/>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&lt;?php</a:t>
            </a:r>
            <a:r>
              <a:rPr lang="nl" sz="1000">
                <a:highlight>
                  <a:srgbClr val="FFFFE8"/>
                </a:highlight>
                <a:latin typeface="Courier New"/>
                <a:ea typeface="Courier New"/>
                <a:cs typeface="Courier New"/>
                <a:sym typeface="Courier New"/>
              </a:rPr>
              <a:t> </a:t>
            </a:r>
            <a:r>
              <a:rPr lang="nl" sz="1000">
                <a:solidFill>
                  <a:srgbClr val="80008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A65700"/>
                </a:solidFill>
                <a:highlight>
                  <a:srgbClr val="FFFFFF"/>
                </a:highlight>
                <a:latin typeface="Courier New"/>
                <a:ea typeface="Courier New"/>
                <a:cs typeface="Courier New"/>
                <a:sym typeface="Courier New"/>
              </a:rPr>
              <a:t>&lt;/</a:t>
            </a:r>
            <a:r>
              <a:rPr b="1" lang="nl" sz="1000">
                <a:solidFill>
                  <a:srgbClr val="800000"/>
                </a:solidFill>
                <a:highlight>
                  <a:srgbClr val="FFFFFF"/>
                </a:highlight>
                <a:latin typeface="Courier New"/>
                <a:ea typeface="Courier New"/>
                <a:cs typeface="Courier New"/>
                <a:sym typeface="Courier New"/>
              </a:rPr>
              <a:t>ul</a:t>
            </a:r>
            <a:r>
              <a:rPr lang="nl" sz="1000">
                <a:solidFill>
                  <a:srgbClr val="A65700"/>
                </a:solidFill>
                <a:highlight>
                  <a:srgbClr val="FFFFFF"/>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FF"/>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&lt;?php</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E8"/>
                </a:highlight>
                <a:latin typeface="Courier New"/>
                <a:ea typeface="Courier New"/>
                <a:cs typeface="Courier New"/>
                <a:sym typeface="Courier New"/>
              </a:rPr>
              <a:t>    </a:t>
            </a:r>
            <a:r>
              <a:rPr lang="nl" sz="1000">
                <a:solidFill>
                  <a:srgbClr val="80008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else</a:t>
            </a:r>
            <a:r>
              <a:rPr lang="nl" sz="1000">
                <a:highlight>
                  <a:srgbClr val="FFFFE8"/>
                </a:highlight>
                <a:latin typeface="Courier New"/>
                <a:ea typeface="Courier New"/>
                <a:cs typeface="Courier New"/>
                <a:sym typeface="Courier New"/>
              </a:rPr>
              <a:t> </a:t>
            </a:r>
            <a:r>
              <a:rPr lang="nl" sz="1000">
                <a:solidFill>
                  <a:srgbClr val="800080"/>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E8"/>
                </a:highlight>
                <a:latin typeface="Courier New"/>
                <a:ea typeface="Courier New"/>
                <a:cs typeface="Courier New"/>
                <a:sym typeface="Courier New"/>
              </a:rPr>
              <a:t>        </a:t>
            </a:r>
            <a:r>
              <a:rPr b="1" lang="nl" sz="1000">
                <a:solidFill>
                  <a:srgbClr val="800000"/>
                </a:solidFill>
                <a:highlight>
                  <a:srgbClr val="FFFFE8"/>
                </a:highlight>
                <a:latin typeface="Courier New"/>
                <a:ea typeface="Courier New"/>
                <a:cs typeface="Courier New"/>
                <a:sym typeface="Courier New"/>
              </a:rPr>
              <a:t>echo</a:t>
            </a:r>
            <a:r>
              <a:rPr lang="nl" sz="1000">
                <a:highlight>
                  <a:srgbClr val="FFFFE8"/>
                </a:highlight>
                <a:latin typeface="Courier New"/>
                <a:ea typeface="Courier New"/>
                <a:cs typeface="Courier New"/>
                <a:sym typeface="Courier New"/>
              </a:rPr>
              <a:t> </a:t>
            </a:r>
            <a:r>
              <a:rPr lang="nl" sz="1000">
                <a:solidFill>
                  <a:srgbClr val="0000E6"/>
                </a:solidFill>
                <a:highlight>
                  <a:srgbClr val="FFFFE8"/>
                </a:highlight>
                <a:latin typeface="Courier New"/>
                <a:ea typeface="Courier New"/>
                <a:cs typeface="Courier New"/>
                <a:sym typeface="Courier New"/>
              </a:rPr>
              <a:t>'&lt;p&gt;No todos, it must be your lucky day!&lt;/p&gt;'</a:t>
            </a:r>
            <a:r>
              <a:rPr lang="nl" sz="1000">
                <a:highlight>
                  <a:srgbClr val="FFFFE8"/>
                </a:highlight>
                <a:latin typeface="Courier New"/>
                <a:ea typeface="Courier New"/>
                <a:cs typeface="Courier New"/>
                <a:sym typeface="Courier New"/>
              </a:rPr>
              <a:t> </a:t>
            </a:r>
            <a:r>
              <a:rPr lang="nl" sz="1000">
                <a:solidFill>
                  <a:srgbClr val="808030"/>
                </a:solidFill>
                <a:highlight>
                  <a:srgbClr val="FFFFE8"/>
                </a:highlight>
                <a:latin typeface="Courier New"/>
                <a:ea typeface="Courier New"/>
                <a:cs typeface="Courier New"/>
                <a:sym typeface="Courier New"/>
              </a:rPr>
              <a:t>.</a:t>
            </a:r>
            <a:r>
              <a:rPr lang="nl" sz="1000">
                <a:highlight>
                  <a:srgbClr val="FFFFE8"/>
                </a:highlight>
                <a:latin typeface="Courier New"/>
                <a:ea typeface="Courier New"/>
                <a:cs typeface="Courier New"/>
                <a:sym typeface="Courier New"/>
              </a:rPr>
              <a:t> </a:t>
            </a:r>
            <a:r>
              <a:rPr lang="nl" sz="1000">
                <a:solidFill>
                  <a:srgbClr val="7D0045"/>
                </a:solidFill>
                <a:highlight>
                  <a:srgbClr val="FFFFE8"/>
                </a:highlight>
                <a:latin typeface="Courier New"/>
                <a:ea typeface="Courier New"/>
                <a:cs typeface="Courier New"/>
                <a:sym typeface="Courier New"/>
              </a:rPr>
              <a:t>PHP_EOL</a:t>
            </a:r>
            <a:r>
              <a:rPr lang="nl" sz="1000">
                <a:solidFill>
                  <a:srgbClr val="800080"/>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E8"/>
                </a:highlight>
                <a:latin typeface="Courier New"/>
                <a:ea typeface="Courier New"/>
                <a:cs typeface="Courier New"/>
                <a:sym typeface="Courier New"/>
              </a:rPr>
              <a:t>    </a:t>
            </a:r>
            <a:r>
              <a:rPr lang="nl" sz="1000">
                <a:solidFill>
                  <a:srgbClr val="800080"/>
                </a:solidFill>
                <a:highlight>
                  <a:srgbClr val="FFFFE8"/>
                </a:highlight>
                <a:latin typeface="Courier New"/>
                <a:ea typeface="Courier New"/>
                <a:cs typeface="Courier New"/>
                <a:sym typeface="Courier New"/>
              </a:rPr>
              <a: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highlight>
                  <a:srgbClr val="FFFFE8"/>
                </a:highlight>
                <a:latin typeface="Courier New"/>
                <a:ea typeface="Courier New"/>
                <a:cs typeface="Courier New"/>
                <a:sym typeface="Courier New"/>
              </a:rPr>
              <a:t>    </a:t>
            </a:r>
            <a:r>
              <a:rPr lang="nl" sz="1000">
                <a:solidFill>
                  <a:srgbClr val="5F5035"/>
                </a:solidFill>
                <a:highlight>
                  <a:srgbClr val="FFFFE8"/>
                </a:highlight>
                <a:latin typeface="Courier New"/>
                <a:ea typeface="Courier New"/>
                <a:cs typeface="Courier New"/>
                <a:sym typeface="Courier New"/>
              </a:rPr>
              <a:t>?&gt;</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nl" sz="1000">
                <a:solidFill>
                  <a:srgbClr val="A65700"/>
                </a:solidFill>
                <a:highlight>
                  <a:srgbClr val="FFFFFF"/>
                </a:highlight>
                <a:latin typeface="Courier New"/>
                <a:ea typeface="Courier New"/>
                <a:cs typeface="Courier New"/>
                <a:sym typeface="Courier New"/>
              </a:rPr>
              <a:t>&lt;/</a:t>
            </a:r>
            <a:r>
              <a:rPr b="1" lang="nl" sz="1000">
                <a:solidFill>
                  <a:srgbClr val="800000"/>
                </a:solidFill>
                <a:highlight>
                  <a:srgbClr val="FFFFFF"/>
                </a:highlight>
                <a:latin typeface="Courier New"/>
                <a:ea typeface="Courier New"/>
                <a:cs typeface="Courier New"/>
                <a:sym typeface="Courier New"/>
              </a:rPr>
              <a:t>body</a:t>
            </a:r>
            <a:r>
              <a:rPr lang="nl" sz="1000">
                <a:solidFill>
                  <a:srgbClr val="A65700"/>
                </a:solidFill>
                <a:highlight>
                  <a:srgbClr val="FFFFFF"/>
                </a:highlight>
                <a:latin typeface="Courier New"/>
                <a:ea typeface="Courier New"/>
                <a:cs typeface="Courier New"/>
                <a:sym typeface="Courier New"/>
              </a:rPr>
              <a:t>&gt;</a:t>
            </a:r>
            <a:endParaRPr sz="1000">
              <a:solidFill>
                <a:srgbClr val="004A43"/>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Don’t worry ...</a:t>
            </a:r>
            <a:endParaRPr/>
          </a:p>
          <a:p>
            <a:pPr indent="0" lvl="0" marL="457200" rtl="0" algn="l">
              <a:spcBef>
                <a:spcPts val="0"/>
              </a:spcBef>
              <a:spcAft>
                <a:spcPts val="0"/>
              </a:spcAft>
              <a:buNone/>
            </a:pPr>
            <a:r>
              <a:rPr lang="nl" sz="1800"/>
              <a:t>… je hoeft helemaal geen PHP-code te schrijven of te wijzigen voor Web&amp;Mobile 1</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nl" sz="1800"/>
              <a:t> </a:t>
            </a:r>
            <a:endParaRPr sz="1800"/>
          </a:p>
        </p:txBody>
      </p:sp>
      <p:sp>
        <p:nvSpPr>
          <p:cNvPr id="449" name="Google Shape;449;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Intro: client-server model</a:t>
            </a:r>
            <a:endParaRPr/>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100" name="Google Shape;100;p15"/>
          <p:cNvSpPr/>
          <p:nvPr/>
        </p:nvSpPr>
        <p:spPr>
          <a:xfrm>
            <a:off x="3966975" y="2078875"/>
            <a:ext cx="953400" cy="596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s</a:t>
            </a:r>
            <a:r>
              <a:rPr b="1" lang="nl"/>
              <a:t>erver</a:t>
            </a:r>
            <a:endParaRPr b="1"/>
          </a:p>
        </p:txBody>
      </p:sp>
      <p:sp>
        <p:nvSpPr>
          <p:cNvPr id="101" name="Google Shape;101;p15"/>
          <p:cNvSpPr/>
          <p:nvPr/>
        </p:nvSpPr>
        <p:spPr>
          <a:xfrm>
            <a:off x="2844325" y="3849325"/>
            <a:ext cx="810600" cy="535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client</a:t>
            </a:r>
            <a:endParaRPr b="1"/>
          </a:p>
        </p:txBody>
      </p:sp>
      <p:sp>
        <p:nvSpPr>
          <p:cNvPr id="102" name="Google Shape;102;p15"/>
          <p:cNvSpPr/>
          <p:nvPr/>
        </p:nvSpPr>
        <p:spPr>
          <a:xfrm>
            <a:off x="4038375" y="4185775"/>
            <a:ext cx="810600" cy="535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client</a:t>
            </a:r>
            <a:endParaRPr b="1"/>
          </a:p>
        </p:txBody>
      </p:sp>
      <p:sp>
        <p:nvSpPr>
          <p:cNvPr id="103" name="Google Shape;103;p15"/>
          <p:cNvSpPr/>
          <p:nvPr/>
        </p:nvSpPr>
        <p:spPr>
          <a:xfrm>
            <a:off x="5232425" y="3849325"/>
            <a:ext cx="810600" cy="535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client</a:t>
            </a:r>
            <a:endParaRPr b="1"/>
          </a:p>
        </p:txBody>
      </p:sp>
      <p:sp>
        <p:nvSpPr>
          <p:cNvPr id="104" name="Google Shape;104;p15"/>
          <p:cNvSpPr/>
          <p:nvPr/>
        </p:nvSpPr>
        <p:spPr>
          <a:xfrm>
            <a:off x="6444825" y="3126350"/>
            <a:ext cx="810600" cy="535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client</a:t>
            </a:r>
            <a:endParaRPr b="1"/>
          </a:p>
        </p:txBody>
      </p:sp>
      <p:sp>
        <p:nvSpPr>
          <p:cNvPr id="105" name="Google Shape;105;p15"/>
          <p:cNvSpPr/>
          <p:nvPr/>
        </p:nvSpPr>
        <p:spPr>
          <a:xfrm>
            <a:off x="1623775" y="3126350"/>
            <a:ext cx="810600" cy="535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a:t>client</a:t>
            </a:r>
            <a:endParaRPr b="1"/>
          </a:p>
        </p:txBody>
      </p:sp>
      <p:cxnSp>
        <p:nvCxnSpPr>
          <p:cNvPr id="106" name="Google Shape;106;p15"/>
          <p:cNvCxnSpPr/>
          <p:nvPr/>
        </p:nvCxnSpPr>
        <p:spPr>
          <a:xfrm flipH="1" rot="10800000">
            <a:off x="2356275" y="2443225"/>
            <a:ext cx="1479000" cy="6246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5"/>
          <p:cNvCxnSpPr/>
          <p:nvPr/>
        </p:nvCxnSpPr>
        <p:spPr>
          <a:xfrm flipH="1">
            <a:off x="2466575" y="2535000"/>
            <a:ext cx="1368600" cy="5787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5"/>
          <p:cNvCxnSpPr/>
          <p:nvPr/>
        </p:nvCxnSpPr>
        <p:spPr>
          <a:xfrm flipH="1">
            <a:off x="4365075" y="2751175"/>
            <a:ext cx="2400" cy="13479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5"/>
          <p:cNvCxnSpPr/>
          <p:nvPr/>
        </p:nvCxnSpPr>
        <p:spPr>
          <a:xfrm rot="10800000">
            <a:off x="4432275" y="2759275"/>
            <a:ext cx="11400" cy="12741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5"/>
          <p:cNvCxnSpPr/>
          <p:nvPr/>
        </p:nvCxnSpPr>
        <p:spPr>
          <a:xfrm flipH="1" rot="10800000">
            <a:off x="3325825" y="2761825"/>
            <a:ext cx="686700" cy="10113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5"/>
          <p:cNvCxnSpPr/>
          <p:nvPr/>
        </p:nvCxnSpPr>
        <p:spPr>
          <a:xfrm flipH="1">
            <a:off x="3431000" y="2838100"/>
            <a:ext cx="624600" cy="9552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5"/>
          <p:cNvCxnSpPr/>
          <p:nvPr/>
        </p:nvCxnSpPr>
        <p:spPr>
          <a:xfrm rot="10800000">
            <a:off x="4947363" y="2746413"/>
            <a:ext cx="646200" cy="10113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5"/>
          <p:cNvCxnSpPr/>
          <p:nvPr/>
        </p:nvCxnSpPr>
        <p:spPr>
          <a:xfrm>
            <a:off x="4906863" y="2822688"/>
            <a:ext cx="587700" cy="9552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5"/>
          <p:cNvCxnSpPr/>
          <p:nvPr/>
        </p:nvCxnSpPr>
        <p:spPr>
          <a:xfrm rot="10800000">
            <a:off x="5023575" y="2388900"/>
            <a:ext cx="1605900" cy="6246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5"/>
          <p:cNvCxnSpPr/>
          <p:nvPr/>
        </p:nvCxnSpPr>
        <p:spPr>
          <a:xfrm>
            <a:off x="5023684" y="2480675"/>
            <a:ext cx="1485900" cy="57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Intermezzo:</a:t>
            </a:r>
            <a:br>
              <a:rPr lang="nl"/>
            </a:br>
            <a:r>
              <a:rPr lang="nl"/>
              <a:t>lokaal testen op de *AMP-stack</a:t>
            </a:r>
            <a:endParaRPr/>
          </a:p>
        </p:txBody>
      </p:sp>
      <p:sp>
        <p:nvSpPr>
          <p:cNvPr id="455" name="Google Shape;455;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Ik test lokaal. Jij toch ook?</a:t>
            </a:r>
            <a:endParaRPr/>
          </a:p>
        </p:txBody>
      </p:sp>
      <p:sp>
        <p:nvSpPr>
          <p:cNvPr id="461" name="Google Shape;46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nl"/>
              <a:t>Opgelet: </a:t>
            </a:r>
            <a:r>
              <a:rPr lang="nl"/>
              <a:t>onmiddellijk testen op een webserver op het internet wordt </a:t>
            </a:r>
            <a:r>
              <a:rPr b="1" lang="nl"/>
              <a:t>ten zeerste afgeraden</a:t>
            </a:r>
            <a:r>
              <a:rPr lang="nl"/>
              <a:t> (security: onbeveiligde formulieren, vrijgeven broncode, vrijgeven paswoorden, exploitable foutboodschappen …)</a:t>
            </a:r>
            <a:endParaRPr/>
          </a:p>
          <a:p>
            <a:pPr indent="-311150" lvl="0" marL="457200" marR="0" rtl="0" algn="l">
              <a:lnSpc>
                <a:spcPct val="115000"/>
              </a:lnSpc>
              <a:spcBef>
                <a:spcPts val="0"/>
              </a:spcBef>
              <a:spcAft>
                <a:spcPts val="0"/>
              </a:spcAft>
              <a:buSzPts val="1300"/>
              <a:buChar char="-"/>
            </a:pPr>
            <a:r>
              <a:rPr b="1" lang="nl"/>
              <a:t>Dus: </a:t>
            </a:r>
            <a:r>
              <a:rPr lang="nl"/>
              <a:t>we testen lokaal op ons toestel</a:t>
            </a:r>
            <a:br>
              <a:rPr lang="nl"/>
            </a:br>
            <a:endParaRPr/>
          </a:p>
          <a:p>
            <a:pPr indent="-311150" lvl="0" marL="457200" marR="0" rtl="0" algn="l">
              <a:lnSpc>
                <a:spcPct val="115000"/>
              </a:lnSpc>
              <a:spcBef>
                <a:spcPts val="0"/>
              </a:spcBef>
              <a:spcAft>
                <a:spcPts val="0"/>
              </a:spcAft>
              <a:buSzPts val="1300"/>
              <a:buChar char="-"/>
            </a:pPr>
            <a:r>
              <a:rPr b="1" lang="nl"/>
              <a:t>Hoe? </a:t>
            </a:r>
            <a:r>
              <a:rPr lang="nl"/>
              <a:t>gebruik</a:t>
            </a:r>
            <a:r>
              <a:rPr lang="nl"/>
              <a:t> van een </a:t>
            </a:r>
            <a:r>
              <a:rPr b="1" lang="nl"/>
              <a:t>*AMP-stack</a:t>
            </a:r>
            <a:r>
              <a:rPr lang="nl"/>
              <a:t> = software-bundle van</a:t>
            </a:r>
            <a:endParaRPr/>
          </a:p>
          <a:p>
            <a:pPr indent="-298450" lvl="1" marL="914400" marR="0" rtl="0" algn="l">
              <a:lnSpc>
                <a:spcPct val="115000"/>
              </a:lnSpc>
              <a:spcBef>
                <a:spcPts val="0"/>
              </a:spcBef>
              <a:spcAft>
                <a:spcPts val="0"/>
              </a:spcAft>
              <a:buSzPts val="1100"/>
              <a:buChar char="-"/>
            </a:pPr>
            <a:r>
              <a:rPr lang="nl"/>
              <a:t>Apache</a:t>
            </a:r>
            <a:endParaRPr/>
          </a:p>
          <a:p>
            <a:pPr indent="-298450" lvl="1" marL="914400" marR="0" rtl="0" algn="l">
              <a:lnSpc>
                <a:spcPct val="115000"/>
              </a:lnSpc>
              <a:spcBef>
                <a:spcPts val="0"/>
              </a:spcBef>
              <a:spcAft>
                <a:spcPts val="0"/>
              </a:spcAft>
              <a:buSzPts val="1100"/>
              <a:buChar char="-"/>
            </a:pPr>
            <a:r>
              <a:rPr lang="nl"/>
              <a:t>MySQL</a:t>
            </a:r>
            <a:endParaRPr/>
          </a:p>
          <a:p>
            <a:pPr indent="-298450" lvl="1" marL="914400" marR="0" rtl="0" algn="l">
              <a:lnSpc>
                <a:spcPct val="115000"/>
              </a:lnSpc>
              <a:spcBef>
                <a:spcPts val="0"/>
              </a:spcBef>
              <a:spcAft>
                <a:spcPts val="0"/>
              </a:spcAft>
              <a:buSzPts val="1100"/>
              <a:buChar char="-"/>
            </a:pPr>
            <a:r>
              <a:rPr lang="nl"/>
              <a:t>PHP</a:t>
            </a:r>
            <a:br>
              <a:rPr lang="nl"/>
            </a:br>
            <a:endParaRPr/>
          </a:p>
        </p:txBody>
      </p:sp>
      <p:sp>
        <p:nvSpPr>
          <p:cNvPr id="462" name="Google Shape;462;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Installatie *AMP-stack</a:t>
            </a:r>
            <a:endParaRPr/>
          </a:p>
        </p:txBody>
      </p:sp>
      <p:sp>
        <p:nvSpPr>
          <p:cNvPr id="468" name="Google Shape;468;p44"/>
          <p:cNvSpPr txBox="1"/>
          <p:nvPr>
            <p:ph idx="1" type="body"/>
          </p:nvPr>
        </p:nvSpPr>
        <p:spPr>
          <a:xfrm>
            <a:off x="729450" y="2078875"/>
            <a:ext cx="78480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nl"/>
              <a:t>WAMP op Windows:</a:t>
            </a:r>
            <a:r>
              <a:rPr lang="nl"/>
              <a:t> </a:t>
            </a:r>
            <a:r>
              <a:rPr lang="nl" u="sng">
                <a:solidFill>
                  <a:schemeClr val="hlink"/>
                </a:solidFill>
                <a:hlinkClick r:id="rId3"/>
              </a:rPr>
              <a:t>http://wampserver.aviatechno.net/</a:t>
            </a:r>
            <a:r>
              <a:rPr lang="nl"/>
              <a:t>  (in onze W$-labo’s)</a:t>
            </a:r>
            <a:endParaRPr/>
          </a:p>
          <a:p>
            <a:pPr indent="-311150" lvl="0" marL="457200" marR="0" rtl="0" algn="l">
              <a:lnSpc>
                <a:spcPct val="115000"/>
              </a:lnSpc>
              <a:spcBef>
                <a:spcPts val="0"/>
              </a:spcBef>
              <a:spcAft>
                <a:spcPts val="0"/>
              </a:spcAft>
              <a:buSzPts val="1300"/>
              <a:buChar char="-"/>
            </a:pPr>
            <a:r>
              <a:rPr b="1" lang="nl"/>
              <a:t>MAMP op MacOS: </a:t>
            </a:r>
            <a:r>
              <a:rPr lang="nl" u="sng">
                <a:solidFill>
                  <a:schemeClr val="hlink"/>
                </a:solidFill>
                <a:hlinkClick r:id="rId4"/>
              </a:rPr>
              <a:t>https://www.mamp.info/en/</a:t>
            </a:r>
            <a:r>
              <a:rPr lang="nl"/>
              <a:t> </a:t>
            </a:r>
            <a:endParaRPr/>
          </a:p>
          <a:p>
            <a:pPr indent="-311150" lvl="0" marL="457200" marR="0" rtl="0" algn="l">
              <a:lnSpc>
                <a:spcPct val="115000"/>
              </a:lnSpc>
              <a:spcBef>
                <a:spcPts val="0"/>
              </a:spcBef>
              <a:spcAft>
                <a:spcPts val="0"/>
              </a:spcAft>
              <a:buSzPts val="1300"/>
              <a:buChar char="-"/>
            </a:pPr>
            <a:r>
              <a:rPr b="1" lang="nl"/>
              <a:t>LAMP op Debian: </a:t>
            </a:r>
            <a:r>
              <a:rPr lang="nl" u="sng">
                <a:solidFill>
                  <a:schemeClr val="hlink"/>
                </a:solidFill>
                <a:hlinkClick r:id="rId5"/>
              </a:rPr>
              <a:t>https://wiki.debian.org/LaMp</a:t>
            </a:r>
            <a:r>
              <a:rPr lang="nl"/>
              <a:t> </a:t>
            </a:r>
            <a:endParaRPr/>
          </a:p>
          <a:p>
            <a:pPr indent="-311150" lvl="0" marL="457200" marR="0" rtl="0" algn="l">
              <a:lnSpc>
                <a:spcPct val="115000"/>
              </a:lnSpc>
              <a:spcBef>
                <a:spcPts val="0"/>
              </a:spcBef>
              <a:spcAft>
                <a:spcPts val="0"/>
              </a:spcAft>
              <a:buSzPts val="1300"/>
              <a:buChar char="-"/>
            </a:pPr>
            <a:r>
              <a:rPr b="1" lang="nl"/>
              <a:t>LAMP via virtualisatie-omgeving Docker:</a:t>
            </a:r>
            <a:r>
              <a:rPr lang="nl"/>
              <a:t> </a:t>
            </a:r>
            <a:r>
              <a:rPr lang="nl" u="sng">
                <a:solidFill>
                  <a:schemeClr val="hlink"/>
                </a:solidFill>
                <a:hlinkClick r:id="rId6"/>
              </a:rPr>
              <a:t>https://ikdoeict.freshdesk.com/sup…</a:t>
            </a:r>
            <a:r>
              <a:rPr lang="nl"/>
              <a:t> (in onze Mac-labo’s)</a:t>
            </a:r>
            <a:br>
              <a:rPr lang="nl"/>
            </a:br>
            <a:endParaRPr/>
          </a:p>
          <a:p>
            <a:pPr indent="-311150" lvl="0" marL="457200" marR="0" rtl="0" algn="l">
              <a:lnSpc>
                <a:spcPct val="115000"/>
              </a:lnSpc>
              <a:spcBef>
                <a:spcPts val="0"/>
              </a:spcBef>
              <a:spcAft>
                <a:spcPts val="0"/>
              </a:spcAft>
              <a:buSzPts val="1300"/>
              <a:buChar char="-"/>
            </a:pPr>
            <a:r>
              <a:rPr lang="nl"/>
              <a:t>Knopjes of commando’s om services aan en af te zetten</a:t>
            </a:r>
            <a:endParaRPr/>
          </a:p>
          <a:p>
            <a:pPr indent="-311150" lvl="0" marL="457200" marR="0" rtl="0" algn="l">
              <a:lnSpc>
                <a:spcPct val="115000"/>
              </a:lnSpc>
              <a:spcBef>
                <a:spcPts val="0"/>
              </a:spcBef>
              <a:spcAft>
                <a:spcPts val="0"/>
              </a:spcAft>
              <a:buSzPts val="1300"/>
              <a:buChar char="-"/>
            </a:pPr>
            <a:r>
              <a:rPr lang="nl"/>
              <a:t>Troubleshooting: Apache poort 80 en MySQL poort 3306 moeten vrij zijn (poortnummers instelbaar)</a:t>
            </a:r>
            <a:endParaRPr/>
          </a:p>
          <a:p>
            <a:pPr indent="-311150" lvl="0" marL="457200" marR="0" rtl="0" algn="l">
              <a:lnSpc>
                <a:spcPct val="115000"/>
              </a:lnSpc>
              <a:spcBef>
                <a:spcPts val="0"/>
              </a:spcBef>
              <a:spcAft>
                <a:spcPts val="0"/>
              </a:spcAft>
              <a:buSzPts val="1300"/>
              <a:buChar char="-"/>
            </a:pPr>
            <a:r>
              <a:rPr lang="nl"/>
              <a:t>URL om te testen: </a:t>
            </a:r>
            <a:r>
              <a:rPr lang="nl" u="sng">
                <a:solidFill>
                  <a:schemeClr val="hlink"/>
                </a:solidFill>
                <a:hlinkClick r:id="rId7"/>
              </a:rPr>
              <a:t>http://localhost/</a:t>
            </a:r>
            <a:r>
              <a:rPr lang="nl"/>
              <a:t> of </a:t>
            </a:r>
            <a:r>
              <a:rPr lang="nl" u="sng">
                <a:solidFill>
                  <a:schemeClr val="hlink"/>
                </a:solidFill>
                <a:hlinkClick r:id="rId8"/>
              </a:rPr>
              <a:t>http://127.0.0.1/</a:t>
            </a:r>
            <a:r>
              <a:rPr lang="nl"/>
              <a:t> (andere poort bv. </a:t>
            </a:r>
            <a:r>
              <a:rPr lang="nl" u="sng">
                <a:solidFill>
                  <a:schemeClr val="hlink"/>
                </a:solidFill>
                <a:hlinkClick r:id="rId9"/>
              </a:rPr>
              <a:t>http://localhost:8080/</a:t>
            </a:r>
            <a:r>
              <a:rPr lang="nl"/>
              <a:t>)</a:t>
            </a:r>
            <a:endParaRPr/>
          </a:p>
          <a:p>
            <a:pPr indent="-311150" lvl="0" marL="457200" marR="0" rtl="0" algn="l">
              <a:lnSpc>
                <a:spcPct val="115000"/>
              </a:lnSpc>
              <a:spcBef>
                <a:spcPts val="0"/>
              </a:spcBef>
              <a:spcAft>
                <a:spcPts val="0"/>
              </a:spcAft>
              <a:buSzPts val="1300"/>
              <a:buChar char="-"/>
            </a:pPr>
            <a:r>
              <a:rPr lang="nl"/>
              <a:t>Vaak geleverd met </a:t>
            </a:r>
            <a:r>
              <a:rPr b="1" lang="nl"/>
              <a:t>phpMyAdmin</a:t>
            </a:r>
            <a:r>
              <a:rPr lang="nl"/>
              <a:t>: webtool om te interageren met het DBMS (MySQL)</a:t>
            </a:r>
            <a:r>
              <a:rPr lang="nl"/>
              <a:t> </a:t>
            </a:r>
            <a:endParaRPr/>
          </a:p>
          <a:p>
            <a:pPr indent="0" lvl="0" marL="0" marR="0" rtl="0" algn="l">
              <a:lnSpc>
                <a:spcPct val="115000"/>
              </a:lnSpc>
              <a:spcBef>
                <a:spcPts val="1600"/>
              </a:spcBef>
              <a:spcAft>
                <a:spcPts val="1600"/>
              </a:spcAft>
              <a:buNone/>
            </a:pPr>
            <a:br>
              <a:rPr lang="nl"/>
            </a:br>
            <a:endParaRPr/>
          </a:p>
        </p:txBody>
      </p:sp>
      <p:sp>
        <p:nvSpPr>
          <p:cNvPr id="469" name="Google Shape;469;p4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Demo time!</a:t>
            </a:r>
            <a:endParaRPr/>
          </a:p>
          <a:p>
            <a:pPr indent="0" lvl="0" marL="457200" rtl="0" algn="l">
              <a:spcBef>
                <a:spcPts val="0"/>
              </a:spcBef>
              <a:spcAft>
                <a:spcPts val="0"/>
              </a:spcAft>
              <a:buNone/>
            </a:pPr>
            <a:r>
              <a:rPr lang="nl" sz="1800"/>
              <a:t>… importeren van de databank via phpMyAdmin en uitvoeren van onze takenlijst-code in WAMP</a:t>
            </a:r>
            <a:endParaRPr sz="1800"/>
          </a:p>
        </p:txBody>
      </p:sp>
      <p:sp>
        <p:nvSpPr>
          <p:cNvPr id="475" name="Google Shape;475;p4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476" name="Google Shape;476;p45"/>
          <p:cNvPicPr preferRelativeResize="0"/>
          <p:nvPr/>
        </p:nvPicPr>
        <p:blipFill>
          <a:blip r:embed="rId3">
            <a:alphaModFix/>
          </a:blip>
          <a:stretch>
            <a:fillRect/>
          </a:stretch>
        </p:blipFill>
        <p:spPr>
          <a:xfrm>
            <a:off x="3145113" y="2776275"/>
            <a:ext cx="2853786" cy="1997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a:t>Case study:</a:t>
            </a:r>
            <a:endParaRPr/>
          </a:p>
          <a:p>
            <a:pPr indent="0" lvl="0" marL="0" rtl="0" algn="l">
              <a:spcBef>
                <a:spcPts val="0"/>
              </a:spcBef>
              <a:spcAft>
                <a:spcPts val="0"/>
              </a:spcAft>
              <a:buNone/>
            </a:pPr>
            <a:r>
              <a:rPr lang="nl"/>
              <a:t>verwerken van formulieren</a:t>
            </a:r>
            <a:endParaRPr/>
          </a:p>
        </p:txBody>
      </p:sp>
      <p:sp>
        <p:nvSpPr>
          <p:cNvPr id="482" name="Google Shape;482;p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Een correct opgebouwde &lt;form&gt;</a:t>
            </a:r>
            <a:endParaRPr/>
          </a:p>
        </p:txBody>
      </p:sp>
      <p:sp>
        <p:nvSpPr>
          <p:cNvPr id="488" name="Google Shape;488;p47"/>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nl"/>
              <a:t>Laat ons even kijken naar de code van </a:t>
            </a:r>
            <a:r>
              <a:rPr b="1" lang="nl"/>
              <a:t>form.html</a:t>
            </a:r>
            <a:r>
              <a:rPr lang="nl"/>
              <a:t> ...</a:t>
            </a:r>
            <a:br>
              <a:rPr lang="nl"/>
            </a:br>
            <a:endParaRPr/>
          </a:p>
        </p:txBody>
      </p:sp>
      <p:sp>
        <p:nvSpPr>
          <p:cNvPr id="489" name="Google Shape;489;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490" name="Google Shape;490;p47"/>
          <p:cNvPicPr preferRelativeResize="0"/>
          <p:nvPr/>
        </p:nvPicPr>
        <p:blipFill>
          <a:blip r:embed="rId3">
            <a:alphaModFix/>
          </a:blip>
          <a:stretch>
            <a:fillRect/>
          </a:stretch>
        </p:blipFill>
        <p:spPr>
          <a:xfrm>
            <a:off x="2414299" y="2307600"/>
            <a:ext cx="4315399" cy="2548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Een correct opgebouwde &lt;form&gt;</a:t>
            </a:r>
            <a:endParaRPr/>
          </a:p>
        </p:txBody>
      </p:sp>
      <p:sp>
        <p:nvSpPr>
          <p:cNvPr id="496" name="Google Shape;496;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nl"/>
              <a:t>&lt;form&gt; </a:t>
            </a:r>
            <a:r>
              <a:rPr lang="nl"/>
              <a:t>attributen</a:t>
            </a:r>
            <a:endParaRPr/>
          </a:p>
          <a:p>
            <a:pPr indent="-298450" lvl="1" marL="914400" marR="0" rtl="0" algn="l">
              <a:lnSpc>
                <a:spcPct val="115000"/>
              </a:lnSpc>
              <a:spcBef>
                <a:spcPts val="0"/>
              </a:spcBef>
              <a:spcAft>
                <a:spcPts val="0"/>
              </a:spcAft>
              <a:buSzPts val="1100"/>
              <a:buChar char="-"/>
            </a:pPr>
            <a:r>
              <a:rPr b="1" lang="nl"/>
              <a:t>method</a:t>
            </a:r>
            <a:r>
              <a:rPr lang="nl"/>
              <a:t>: de HTTP request method (!) (in een form steeds </a:t>
            </a:r>
            <a:r>
              <a:rPr b="1" lang="nl"/>
              <a:t>get</a:t>
            </a:r>
            <a:r>
              <a:rPr lang="nl"/>
              <a:t> of </a:t>
            </a:r>
            <a:r>
              <a:rPr b="1" lang="nl"/>
              <a:t>post</a:t>
            </a:r>
            <a:r>
              <a:rPr lang="nl"/>
              <a:t>)</a:t>
            </a:r>
            <a:endParaRPr/>
          </a:p>
          <a:p>
            <a:pPr indent="-298450" lvl="1" marL="914400" marR="0" rtl="0" algn="l">
              <a:lnSpc>
                <a:spcPct val="115000"/>
              </a:lnSpc>
              <a:spcBef>
                <a:spcPts val="0"/>
              </a:spcBef>
              <a:spcAft>
                <a:spcPts val="0"/>
              </a:spcAft>
              <a:buSzPts val="1100"/>
              <a:buChar char="-"/>
            </a:pPr>
            <a:r>
              <a:rPr b="1" lang="nl"/>
              <a:t>action</a:t>
            </a:r>
            <a:r>
              <a:rPr lang="nl"/>
              <a:t>: de URL waar de formuliergegevens naartoe moeten worden gestuurd</a:t>
            </a:r>
            <a:endParaRPr/>
          </a:p>
          <a:p>
            <a:pPr indent="-311150" lvl="0" marL="457200" marR="0" rtl="0" algn="l">
              <a:lnSpc>
                <a:spcPct val="115000"/>
              </a:lnSpc>
              <a:spcBef>
                <a:spcPts val="0"/>
              </a:spcBef>
              <a:spcAft>
                <a:spcPts val="0"/>
              </a:spcAft>
              <a:buSzPts val="1300"/>
              <a:buChar char="-"/>
            </a:pPr>
            <a:r>
              <a:rPr lang="nl"/>
              <a:t>alle </a:t>
            </a:r>
            <a:r>
              <a:rPr b="1" lang="nl"/>
              <a:t>&lt;input&gt;</a:t>
            </a:r>
            <a:r>
              <a:rPr lang="nl"/>
              <a:t>, </a:t>
            </a:r>
            <a:r>
              <a:rPr b="1" lang="nl"/>
              <a:t>&lt;select&gt;</a:t>
            </a:r>
            <a:r>
              <a:rPr lang="nl"/>
              <a:t> en </a:t>
            </a:r>
            <a:r>
              <a:rPr b="1" lang="nl"/>
              <a:t>&lt;textarea&gt;</a:t>
            </a:r>
            <a:r>
              <a:rPr lang="nl"/>
              <a:t> elementen hebben een </a:t>
            </a:r>
            <a:r>
              <a:rPr b="1" lang="nl"/>
              <a:t>name</a:t>
            </a:r>
            <a:r>
              <a:rPr lang="nl"/>
              <a:t> attribuut</a:t>
            </a:r>
            <a:endParaRPr/>
          </a:p>
          <a:p>
            <a:pPr indent="-311150" lvl="0" marL="457200" marR="0" rtl="0" algn="l">
              <a:lnSpc>
                <a:spcPct val="115000"/>
              </a:lnSpc>
              <a:spcBef>
                <a:spcPts val="0"/>
              </a:spcBef>
              <a:spcAft>
                <a:spcPts val="0"/>
              </a:spcAft>
              <a:buSzPts val="1300"/>
              <a:buChar char="-"/>
            </a:pPr>
            <a:r>
              <a:rPr lang="nl"/>
              <a:t>het attribuut </a:t>
            </a:r>
            <a:r>
              <a:rPr b="1" lang="nl"/>
              <a:t>id</a:t>
            </a:r>
            <a:r>
              <a:rPr lang="nl"/>
              <a:t> is niet noodzakelijk voor verzending (wordt gebruikt in CSS en JS)</a:t>
            </a:r>
            <a:endParaRPr/>
          </a:p>
        </p:txBody>
      </p:sp>
      <p:sp>
        <p:nvSpPr>
          <p:cNvPr id="497" name="Google Shape;497;p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 querystring</a:t>
            </a:r>
            <a:endParaRPr/>
          </a:p>
        </p:txBody>
      </p:sp>
      <p:sp>
        <p:nvSpPr>
          <p:cNvPr id="503" name="Google Shape;5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nl"/>
              <a:t>Wanneer de gebruiker op de knop drukt …</a:t>
            </a:r>
            <a:br>
              <a:rPr lang="nl"/>
            </a:br>
            <a:endParaRPr/>
          </a:p>
          <a:p>
            <a:pPr indent="-298450" lvl="1" marL="914400" marR="0" rtl="0" algn="l">
              <a:lnSpc>
                <a:spcPct val="115000"/>
              </a:lnSpc>
              <a:spcBef>
                <a:spcPts val="0"/>
              </a:spcBef>
              <a:spcAft>
                <a:spcPts val="0"/>
              </a:spcAft>
              <a:buSzPts val="1100"/>
              <a:buChar char="-"/>
            </a:pPr>
            <a:r>
              <a:rPr lang="nl"/>
              <a:t>verzamelt de browser alle formuliergegevens in 1 stukje tekst nl. de </a:t>
            </a:r>
            <a:r>
              <a:rPr b="1" lang="nl"/>
              <a:t>querystring</a:t>
            </a:r>
            <a:br>
              <a:rPr b="1" lang="nl"/>
            </a:br>
            <a:r>
              <a:rPr lang="nl"/>
              <a:t>formaat: </a:t>
            </a:r>
            <a:r>
              <a:rPr b="1" lang="nl"/>
              <a:t>key=value&amp;key=value&amp;key=value</a:t>
            </a:r>
            <a:br>
              <a:rPr lang="nl"/>
            </a:br>
            <a:r>
              <a:rPr lang="nl"/>
              <a:t>de keys komen overeen met de </a:t>
            </a:r>
            <a:r>
              <a:rPr b="1" lang="nl"/>
              <a:t>name</a:t>
            </a:r>
            <a:r>
              <a:rPr lang="nl"/>
              <a:t>-attributen van de controls; de values met de </a:t>
            </a:r>
            <a:r>
              <a:rPr b="1" lang="nl"/>
              <a:t>value</a:t>
            </a:r>
            <a:r>
              <a:rPr lang="nl"/>
              <a:t>-attributen</a:t>
            </a:r>
            <a:br>
              <a:rPr lang="nl"/>
            </a:br>
            <a:endParaRPr/>
          </a:p>
          <a:p>
            <a:pPr indent="-298450" lvl="1" marL="914400" marR="0" rtl="0" algn="l">
              <a:lnSpc>
                <a:spcPct val="115000"/>
              </a:lnSpc>
              <a:spcBef>
                <a:spcPts val="0"/>
              </a:spcBef>
              <a:spcAft>
                <a:spcPts val="0"/>
              </a:spcAft>
              <a:buSzPts val="1100"/>
              <a:buChar char="-"/>
            </a:pPr>
            <a:r>
              <a:rPr lang="nl"/>
              <a:t>stuurt de browser een </a:t>
            </a:r>
            <a:r>
              <a:rPr b="1" lang="nl"/>
              <a:t>HTTP request </a:t>
            </a:r>
            <a:endParaRPr b="1"/>
          </a:p>
          <a:p>
            <a:pPr indent="-298450" lvl="2" marL="1371600" marR="0" rtl="0" algn="l">
              <a:lnSpc>
                <a:spcPct val="115000"/>
              </a:lnSpc>
              <a:spcBef>
                <a:spcPts val="0"/>
              </a:spcBef>
              <a:spcAft>
                <a:spcPts val="0"/>
              </a:spcAft>
              <a:buSzPts val="1100"/>
              <a:buChar char="-"/>
            </a:pPr>
            <a:r>
              <a:rPr lang="nl"/>
              <a:t>die de </a:t>
            </a:r>
            <a:r>
              <a:rPr b="1" lang="nl"/>
              <a:t>querystring</a:t>
            </a:r>
            <a:r>
              <a:rPr lang="nl"/>
              <a:t> bevat</a:t>
            </a:r>
            <a:endParaRPr/>
          </a:p>
          <a:p>
            <a:pPr indent="-298450" lvl="2" marL="1371600" marR="0" rtl="0" algn="l">
              <a:lnSpc>
                <a:spcPct val="115000"/>
              </a:lnSpc>
              <a:spcBef>
                <a:spcPts val="0"/>
              </a:spcBef>
              <a:spcAft>
                <a:spcPts val="0"/>
              </a:spcAft>
              <a:buSzPts val="1100"/>
              <a:buChar char="-"/>
            </a:pPr>
            <a:r>
              <a:rPr lang="nl"/>
              <a:t>naar de URL in het </a:t>
            </a:r>
            <a:r>
              <a:rPr b="1" lang="nl"/>
              <a:t>action</a:t>
            </a:r>
            <a:r>
              <a:rPr lang="nl"/>
              <a:t>-attribuut</a:t>
            </a:r>
            <a:endParaRPr/>
          </a:p>
          <a:p>
            <a:pPr indent="-298450" lvl="2" marL="1371600" marR="0" rtl="0" algn="l">
              <a:lnSpc>
                <a:spcPct val="115000"/>
              </a:lnSpc>
              <a:spcBef>
                <a:spcPts val="0"/>
              </a:spcBef>
              <a:spcAft>
                <a:spcPts val="0"/>
              </a:spcAft>
              <a:buSzPts val="1100"/>
              <a:buChar char="-"/>
            </a:pPr>
            <a:r>
              <a:rPr lang="nl"/>
              <a:t>met als HTTP request method zoals opgegeven in het </a:t>
            </a:r>
            <a:r>
              <a:rPr b="1" lang="nl"/>
              <a:t>method</a:t>
            </a:r>
            <a:r>
              <a:rPr lang="nl"/>
              <a:t>-attribuut</a:t>
            </a:r>
            <a:br>
              <a:rPr lang="nl"/>
            </a:br>
            <a:endParaRPr/>
          </a:p>
          <a:p>
            <a:pPr indent="-311150" lvl="0" marL="457200" marR="0" rtl="0" algn="l">
              <a:lnSpc>
                <a:spcPct val="115000"/>
              </a:lnSpc>
              <a:spcBef>
                <a:spcPts val="0"/>
              </a:spcBef>
              <a:spcAft>
                <a:spcPts val="0"/>
              </a:spcAft>
              <a:buSzPts val="1300"/>
              <a:buChar char="-"/>
            </a:pPr>
            <a:r>
              <a:rPr lang="nl"/>
              <a:t>Deze request kunnen we verder verwerken in PHP</a:t>
            </a:r>
            <a:endParaRPr/>
          </a:p>
        </p:txBody>
      </p:sp>
      <p:sp>
        <p:nvSpPr>
          <p:cNvPr id="504" name="Google Shape;504;p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Het verschil tussen GET en POST</a:t>
            </a:r>
            <a:endParaRPr/>
          </a:p>
        </p:txBody>
      </p:sp>
      <p:sp>
        <p:nvSpPr>
          <p:cNvPr id="510" name="Google Shape;510;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nl"/>
              <a:t>Bij GET wordt de querystring aan de doel-URL gehangen (gescheiden door ?)</a:t>
            </a:r>
            <a:endParaRPr/>
          </a:p>
          <a:p>
            <a:pPr indent="-298450" lvl="1" marL="914400" marR="0" rtl="0" algn="l">
              <a:lnSpc>
                <a:spcPct val="115000"/>
              </a:lnSpc>
              <a:spcBef>
                <a:spcPts val="0"/>
              </a:spcBef>
              <a:spcAft>
                <a:spcPts val="0"/>
              </a:spcAft>
              <a:buSzPts val="1100"/>
              <a:buChar char="-"/>
            </a:pPr>
            <a:r>
              <a:rPr lang="nl"/>
              <a:t>je kan de querystring dus zien in de adresbalk van je browser</a:t>
            </a:r>
            <a:endParaRPr/>
          </a:p>
          <a:p>
            <a:pPr indent="-298450" lvl="1" marL="914400" marR="0" rtl="0" algn="l">
              <a:lnSpc>
                <a:spcPct val="115000"/>
              </a:lnSpc>
              <a:spcBef>
                <a:spcPts val="0"/>
              </a:spcBef>
              <a:spcAft>
                <a:spcPts val="0"/>
              </a:spcAft>
              <a:buSzPts val="1100"/>
              <a:buChar char="-"/>
            </a:pPr>
            <a:r>
              <a:rPr lang="nl"/>
              <a:t>sommige karakters zullen worden geëncodeerd (URL encoding) denk maar aan ? = &amp;</a:t>
            </a:r>
            <a:endParaRPr/>
          </a:p>
          <a:p>
            <a:pPr indent="-298450" lvl="1" marL="914400" marR="0" rtl="0" algn="l">
              <a:lnSpc>
                <a:spcPct val="115000"/>
              </a:lnSpc>
              <a:spcBef>
                <a:spcPts val="0"/>
              </a:spcBef>
              <a:spcAft>
                <a:spcPts val="0"/>
              </a:spcAft>
              <a:buSzPts val="1100"/>
              <a:buChar char="-"/>
            </a:pPr>
            <a:r>
              <a:rPr lang="nl"/>
              <a:t>lengte URL beperkt!</a:t>
            </a:r>
            <a:br>
              <a:rPr lang="nl"/>
            </a:br>
            <a:endParaRPr/>
          </a:p>
          <a:p>
            <a:pPr indent="-311150" lvl="0" marL="457200" marR="0" rtl="0" algn="l">
              <a:lnSpc>
                <a:spcPct val="115000"/>
              </a:lnSpc>
              <a:spcBef>
                <a:spcPts val="0"/>
              </a:spcBef>
              <a:spcAft>
                <a:spcPts val="0"/>
              </a:spcAft>
              <a:buSzPts val="1300"/>
              <a:buChar char="-"/>
            </a:pPr>
            <a:r>
              <a:rPr lang="nl"/>
              <a:t>Bij POST wordt de querystring in het HTTP request dataframe gestopt</a:t>
            </a:r>
            <a:endParaRPr/>
          </a:p>
          <a:p>
            <a:pPr indent="-298450" lvl="1" marL="914400" marR="0" rtl="0" algn="l">
              <a:lnSpc>
                <a:spcPct val="115000"/>
              </a:lnSpc>
              <a:spcBef>
                <a:spcPts val="0"/>
              </a:spcBef>
              <a:spcAft>
                <a:spcPts val="0"/>
              </a:spcAft>
              <a:buSzPts val="1100"/>
              <a:buChar char="-"/>
            </a:pPr>
            <a:r>
              <a:rPr lang="nl"/>
              <a:t>je kan de querystring dus niet onmiddellijk zien in de browser</a:t>
            </a:r>
            <a:endParaRPr/>
          </a:p>
          <a:p>
            <a:pPr indent="-298450" lvl="1" marL="914400" marR="0" rtl="0" algn="l">
              <a:lnSpc>
                <a:spcPct val="115000"/>
              </a:lnSpc>
              <a:spcBef>
                <a:spcPts val="0"/>
              </a:spcBef>
              <a:spcAft>
                <a:spcPts val="0"/>
              </a:spcAft>
              <a:buSzPts val="1100"/>
              <a:buChar char="-"/>
            </a:pPr>
            <a:r>
              <a:rPr lang="nl"/>
              <a:t>tenzij je het pakketje onderschept</a:t>
            </a:r>
            <a:endParaRPr/>
          </a:p>
        </p:txBody>
      </p:sp>
      <p:sp>
        <p:nvSpPr>
          <p:cNvPr id="511" name="Google Shape;511;p5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En wanneer gebruiken we nu GET en POST?</a:t>
            </a:r>
            <a:endParaRPr/>
          </a:p>
        </p:txBody>
      </p:sp>
      <p:sp>
        <p:nvSpPr>
          <p:cNvPr id="517" name="Google Shape;517;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nl"/>
              <a:t>Weet dat de gegevens bij GET deel uitmaken van de URL</a:t>
            </a:r>
            <a:endParaRPr/>
          </a:p>
          <a:p>
            <a:pPr indent="-298450" lvl="1" marL="914400" marR="0" rtl="0" algn="l">
              <a:lnSpc>
                <a:spcPct val="115000"/>
              </a:lnSpc>
              <a:spcBef>
                <a:spcPts val="0"/>
              </a:spcBef>
              <a:spcAft>
                <a:spcPts val="0"/>
              </a:spcAft>
              <a:buSzPts val="1100"/>
              <a:buChar char="-"/>
            </a:pPr>
            <a:r>
              <a:rPr lang="nl"/>
              <a:t>deze kan worden gebookmarkt, gedeeld, opgeslagen in je history en in server-logs, ingesloten worden in een &lt;iframe&gt; ...</a:t>
            </a:r>
            <a:br>
              <a:rPr lang="nl"/>
            </a:br>
            <a:endParaRPr/>
          </a:p>
          <a:p>
            <a:pPr indent="-311150" lvl="0" marL="457200" marR="0" rtl="0" algn="l">
              <a:lnSpc>
                <a:spcPct val="115000"/>
              </a:lnSpc>
              <a:spcBef>
                <a:spcPts val="0"/>
              </a:spcBef>
              <a:spcAft>
                <a:spcPts val="0"/>
              </a:spcAft>
              <a:buSzPts val="1300"/>
              <a:buChar char="-"/>
            </a:pPr>
            <a:r>
              <a:rPr lang="nl"/>
              <a:t>Over het algemeen</a:t>
            </a:r>
            <a:endParaRPr/>
          </a:p>
          <a:p>
            <a:pPr indent="-298450" lvl="1" marL="914400" marR="0" rtl="0" algn="l">
              <a:lnSpc>
                <a:spcPct val="115000"/>
              </a:lnSpc>
              <a:spcBef>
                <a:spcPts val="0"/>
              </a:spcBef>
              <a:spcAft>
                <a:spcPts val="0"/>
              </a:spcAft>
              <a:buSzPts val="1100"/>
              <a:buChar char="-"/>
            </a:pPr>
            <a:r>
              <a:rPr lang="nl"/>
              <a:t>gebruiken we GET voor leesacties (bv. zoekformulier)</a:t>
            </a:r>
            <a:endParaRPr/>
          </a:p>
          <a:p>
            <a:pPr indent="-298450" lvl="1" marL="914400" marR="0" rtl="0" algn="l">
              <a:lnSpc>
                <a:spcPct val="115000"/>
              </a:lnSpc>
              <a:spcBef>
                <a:spcPts val="0"/>
              </a:spcBef>
              <a:spcAft>
                <a:spcPts val="0"/>
              </a:spcAft>
              <a:buSzPts val="1100"/>
              <a:buChar char="-"/>
            </a:pPr>
            <a:r>
              <a:rPr lang="nl"/>
              <a:t>gebruiken we POST voor alle soorten gevoelige en manipulatieve acties (bv. inlogformulier, registratie event)</a:t>
            </a:r>
            <a:endParaRPr/>
          </a:p>
        </p:txBody>
      </p:sp>
      <p:sp>
        <p:nvSpPr>
          <p:cNvPr id="518" name="Google Shape;518;p5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Intro: client-server model</a:t>
            </a:r>
            <a:endParaRPr/>
          </a:p>
        </p:txBody>
      </p:sp>
      <p:sp>
        <p:nvSpPr>
          <p:cNvPr id="121" name="Google Shape;121;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Client: een stukje </a:t>
            </a:r>
            <a:r>
              <a:rPr b="1" lang="nl"/>
              <a:t>software</a:t>
            </a:r>
            <a:endParaRPr b="1"/>
          </a:p>
          <a:p>
            <a:pPr indent="-311150" lvl="0" marL="457200" rtl="0" algn="l">
              <a:spcBef>
                <a:spcPts val="0"/>
              </a:spcBef>
              <a:spcAft>
                <a:spcPts val="0"/>
              </a:spcAft>
              <a:buSzPts val="1300"/>
              <a:buChar char="-"/>
            </a:pPr>
            <a:r>
              <a:rPr lang="nl"/>
              <a:t>Server: een stukje </a:t>
            </a:r>
            <a:r>
              <a:rPr b="1" lang="nl"/>
              <a:t>software</a:t>
            </a:r>
            <a:endParaRPr b="1"/>
          </a:p>
          <a:p>
            <a:pPr indent="-311150" lvl="0" marL="457200" rtl="0" algn="l">
              <a:spcBef>
                <a:spcPts val="0"/>
              </a:spcBef>
              <a:spcAft>
                <a:spcPts val="0"/>
              </a:spcAft>
              <a:buSzPts val="1300"/>
              <a:buChar char="-"/>
            </a:pPr>
            <a:r>
              <a:rPr lang="nl"/>
              <a:t>Meerdere clients communiceren met 1 centrale server</a:t>
            </a:r>
            <a:endParaRPr/>
          </a:p>
          <a:p>
            <a:pPr indent="-311150" lvl="0" marL="457200" rtl="0" algn="l">
              <a:spcBef>
                <a:spcPts val="0"/>
              </a:spcBef>
              <a:spcAft>
                <a:spcPts val="0"/>
              </a:spcAft>
              <a:buSzPts val="1300"/>
              <a:buChar char="-"/>
            </a:pPr>
            <a:r>
              <a:rPr lang="nl"/>
              <a:t>Client vraagt iets; de server antwoordt</a:t>
            </a:r>
            <a:endParaRPr/>
          </a:p>
          <a:p>
            <a:pPr indent="0" lvl="0" marL="457200" marR="0" rtl="0" algn="l">
              <a:lnSpc>
                <a:spcPct val="115000"/>
              </a:lnSpc>
              <a:spcBef>
                <a:spcPts val="1600"/>
              </a:spcBef>
              <a:spcAft>
                <a:spcPts val="1600"/>
              </a:spcAft>
              <a:buNone/>
            </a:pPr>
            <a:r>
              <a:t/>
            </a:r>
            <a:endParaRPr/>
          </a:p>
        </p:txBody>
      </p:sp>
      <p:sp>
        <p:nvSpPr>
          <p:cNvPr id="122" name="Google Shape;122;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123" name="Google Shape;123;p16"/>
          <p:cNvSpPr/>
          <p:nvPr/>
        </p:nvSpPr>
        <p:spPr>
          <a:xfrm>
            <a:off x="6862950" y="2078875"/>
            <a:ext cx="450600" cy="324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server</a:t>
            </a:r>
            <a:endParaRPr b="1" sz="600"/>
          </a:p>
        </p:txBody>
      </p:sp>
      <p:sp>
        <p:nvSpPr>
          <p:cNvPr id="124" name="Google Shape;124;p16"/>
          <p:cNvSpPr/>
          <p:nvPr/>
        </p:nvSpPr>
        <p:spPr>
          <a:xfrm>
            <a:off x="6332037" y="3040469"/>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25" name="Google Shape;125;p16"/>
          <p:cNvSpPr/>
          <p:nvPr/>
        </p:nvSpPr>
        <p:spPr>
          <a:xfrm>
            <a:off x="6896715" y="3223207"/>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26" name="Google Shape;126;p16"/>
          <p:cNvSpPr/>
          <p:nvPr/>
        </p:nvSpPr>
        <p:spPr>
          <a:xfrm>
            <a:off x="7461394" y="3040469"/>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27" name="Google Shape;127;p16"/>
          <p:cNvSpPr/>
          <p:nvPr/>
        </p:nvSpPr>
        <p:spPr>
          <a:xfrm>
            <a:off x="8034751" y="2647796"/>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28" name="Google Shape;128;p16"/>
          <p:cNvSpPr/>
          <p:nvPr/>
        </p:nvSpPr>
        <p:spPr>
          <a:xfrm>
            <a:off x="5754826" y="2647796"/>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cxnSp>
        <p:nvCxnSpPr>
          <p:cNvPr id="129" name="Google Shape;129;p16"/>
          <p:cNvCxnSpPr/>
          <p:nvPr/>
        </p:nvCxnSpPr>
        <p:spPr>
          <a:xfrm flipH="1" rot="10800000">
            <a:off x="6101233" y="2276709"/>
            <a:ext cx="699300" cy="3393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6"/>
          <p:cNvCxnSpPr/>
          <p:nvPr/>
        </p:nvCxnSpPr>
        <p:spPr>
          <a:xfrm flipH="1">
            <a:off x="6153520" y="2326613"/>
            <a:ext cx="647100" cy="3141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6"/>
          <p:cNvCxnSpPr/>
          <p:nvPr/>
        </p:nvCxnSpPr>
        <p:spPr>
          <a:xfrm flipH="1">
            <a:off x="7051450" y="2444025"/>
            <a:ext cx="900" cy="7320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6"/>
          <p:cNvCxnSpPr/>
          <p:nvPr/>
        </p:nvCxnSpPr>
        <p:spPr>
          <a:xfrm rot="10800000">
            <a:off x="7082986" y="2448633"/>
            <a:ext cx="5400" cy="6918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6"/>
          <p:cNvCxnSpPr/>
          <p:nvPr/>
        </p:nvCxnSpPr>
        <p:spPr>
          <a:xfrm flipH="1" rot="10800000">
            <a:off x="6559743" y="2449782"/>
            <a:ext cx="324900" cy="5493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6"/>
          <p:cNvCxnSpPr/>
          <p:nvPr/>
        </p:nvCxnSpPr>
        <p:spPr>
          <a:xfrm flipH="1">
            <a:off x="6609661" y="2491237"/>
            <a:ext cx="295200" cy="5187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6"/>
          <p:cNvCxnSpPr/>
          <p:nvPr/>
        </p:nvCxnSpPr>
        <p:spPr>
          <a:xfrm rot="10800000">
            <a:off x="7326480" y="2441411"/>
            <a:ext cx="305700" cy="5493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6"/>
          <p:cNvCxnSpPr/>
          <p:nvPr/>
        </p:nvCxnSpPr>
        <p:spPr>
          <a:xfrm>
            <a:off x="7307433" y="2482866"/>
            <a:ext cx="278100" cy="5187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6"/>
          <p:cNvCxnSpPr/>
          <p:nvPr/>
        </p:nvCxnSpPr>
        <p:spPr>
          <a:xfrm rot="10800000">
            <a:off x="7362774" y="2247203"/>
            <a:ext cx="759300" cy="3393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16"/>
          <p:cNvCxnSpPr/>
          <p:nvPr/>
        </p:nvCxnSpPr>
        <p:spPr>
          <a:xfrm>
            <a:off x="7362678" y="2297107"/>
            <a:ext cx="702600" cy="31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Demo time!</a:t>
            </a:r>
            <a:endParaRPr/>
          </a:p>
          <a:p>
            <a:pPr indent="0" lvl="0" marL="0" rtl="0" algn="l">
              <a:spcBef>
                <a:spcPts val="0"/>
              </a:spcBef>
              <a:spcAft>
                <a:spcPts val="0"/>
              </a:spcAft>
              <a:buNone/>
            </a:pPr>
            <a:r>
              <a:rPr lang="nl" sz="1800"/>
              <a:t>	… ga naar Chrome DevTools (F12) en druk op de Network-tab;</a:t>
            </a:r>
            <a:endParaRPr sz="1800"/>
          </a:p>
          <a:p>
            <a:pPr indent="457200" lvl="0" marL="0" rtl="0" algn="l">
              <a:spcBef>
                <a:spcPts val="0"/>
              </a:spcBef>
              <a:spcAft>
                <a:spcPts val="0"/>
              </a:spcAft>
              <a:buNone/>
            </a:pPr>
            <a:r>
              <a:rPr lang="nl" sz="1800"/>
              <a:t>we analyseren de verschillen tussen de request met GET en </a:t>
            </a:r>
            <a:endParaRPr sz="1800"/>
          </a:p>
          <a:p>
            <a:pPr indent="457200" lvl="0" marL="0" rtl="0" algn="l">
              <a:spcBef>
                <a:spcPts val="0"/>
              </a:spcBef>
              <a:spcAft>
                <a:spcPts val="0"/>
              </a:spcAft>
              <a:buNone/>
            </a:pPr>
            <a:r>
              <a:rPr lang="nl" sz="1800"/>
              <a:t>met POST</a:t>
            </a:r>
            <a:endParaRPr sz="1800"/>
          </a:p>
        </p:txBody>
      </p:sp>
      <p:sp>
        <p:nvSpPr>
          <p:cNvPr id="524" name="Google Shape;524;p5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Taken van de PHP-script die de form verwerkt</a:t>
            </a:r>
            <a:endParaRPr/>
          </a:p>
        </p:txBody>
      </p:sp>
      <p:sp>
        <p:nvSpPr>
          <p:cNvPr id="530" name="Google Shape;530;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nl"/>
              <a:t>Persistentie van formuliergegevens</a:t>
            </a:r>
            <a:endParaRPr/>
          </a:p>
          <a:p>
            <a:pPr indent="-298450" lvl="1" marL="914400" marR="0" rtl="0" algn="l">
              <a:lnSpc>
                <a:spcPct val="115000"/>
              </a:lnSpc>
              <a:spcBef>
                <a:spcPts val="0"/>
              </a:spcBef>
              <a:spcAft>
                <a:spcPts val="0"/>
              </a:spcAft>
              <a:buSzPts val="1100"/>
              <a:buChar char="-"/>
            </a:pPr>
            <a:r>
              <a:rPr lang="nl"/>
              <a:t>ervoor zorgen dat alle velden, controls nog steeds op dezelfde manier ingevuld zijn wanneer na het doorsturen het formulier opnieuw wordt getoond</a:t>
            </a:r>
            <a:endParaRPr/>
          </a:p>
          <a:p>
            <a:pPr indent="-298450" lvl="1" marL="914400" marR="0" rtl="0" algn="l">
              <a:lnSpc>
                <a:spcPct val="115000"/>
              </a:lnSpc>
              <a:spcBef>
                <a:spcPts val="0"/>
              </a:spcBef>
              <a:spcAft>
                <a:spcPts val="0"/>
              </a:spcAft>
              <a:buSzPts val="1100"/>
              <a:buChar char="-"/>
            </a:pPr>
            <a:r>
              <a:rPr b="1" lang="nl"/>
              <a:t>demo</a:t>
            </a:r>
            <a:r>
              <a:rPr lang="nl"/>
              <a:t>: persistence_11.php</a:t>
            </a:r>
            <a:br>
              <a:rPr lang="nl"/>
            </a:br>
            <a:endParaRPr/>
          </a:p>
          <a:p>
            <a:pPr indent="-311150" lvl="0" marL="457200" marR="0" rtl="0" algn="l">
              <a:lnSpc>
                <a:spcPct val="115000"/>
              </a:lnSpc>
              <a:spcBef>
                <a:spcPts val="0"/>
              </a:spcBef>
              <a:spcAft>
                <a:spcPts val="0"/>
              </a:spcAft>
              <a:buSzPts val="1300"/>
              <a:buChar char="-"/>
            </a:pPr>
            <a:r>
              <a:rPr lang="nl"/>
              <a:t>Formchecking</a:t>
            </a:r>
            <a:endParaRPr/>
          </a:p>
          <a:p>
            <a:pPr indent="-298450" lvl="1" marL="914400" marR="0" rtl="0" algn="l">
              <a:lnSpc>
                <a:spcPct val="115000"/>
              </a:lnSpc>
              <a:spcBef>
                <a:spcPts val="0"/>
              </a:spcBef>
              <a:spcAft>
                <a:spcPts val="0"/>
              </a:spcAft>
              <a:buSzPts val="1100"/>
              <a:buChar char="-"/>
            </a:pPr>
            <a:r>
              <a:rPr lang="nl"/>
              <a:t>controleren of alle velden wel correct werden ingevuld (niet leeg, bestaande keuze …)</a:t>
            </a:r>
            <a:endParaRPr/>
          </a:p>
          <a:p>
            <a:pPr indent="-298450" lvl="1" marL="914400" marR="0" rtl="0" algn="l">
              <a:lnSpc>
                <a:spcPct val="115000"/>
              </a:lnSpc>
              <a:spcBef>
                <a:spcPts val="0"/>
              </a:spcBef>
              <a:spcAft>
                <a:spcPts val="0"/>
              </a:spcAft>
              <a:buSzPts val="1100"/>
              <a:buChar char="-"/>
            </a:pPr>
            <a:r>
              <a:rPr lang="nl"/>
              <a:t>zelfs wanneer je dit controleert in JavaScript, moet je het nog steeds checken op de server want </a:t>
            </a:r>
            <a:r>
              <a:rPr b="1" lang="nl"/>
              <a:t>parameter tampering</a:t>
            </a:r>
            <a:r>
              <a:rPr lang="nl"/>
              <a:t> is altijd mogelijk</a:t>
            </a:r>
            <a:endParaRPr/>
          </a:p>
          <a:p>
            <a:pPr indent="-298450" lvl="1" marL="914400" rtl="0" algn="l">
              <a:spcBef>
                <a:spcPts val="0"/>
              </a:spcBef>
              <a:spcAft>
                <a:spcPts val="0"/>
              </a:spcAft>
              <a:buSzPts val="1100"/>
              <a:buChar char="-"/>
            </a:pPr>
            <a:r>
              <a:rPr b="1" lang="nl"/>
              <a:t>demo</a:t>
            </a:r>
            <a:r>
              <a:rPr lang="nl"/>
              <a:t>: formchecking.php</a:t>
            </a:r>
            <a:endParaRPr/>
          </a:p>
        </p:txBody>
      </p:sp>
      <p:sp>
        <p:nvSpPr>
          <p:cNvPr id="531" name="Google Shape;531;p5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Typische flow</a:t>
            </a:r>
            <a:endParaRPr/>
          </a:p>
        </p:txBody>
      </p:sp>
      <p:sp>
        <p:nvSpPr>
          <p:cNvPr id="537" name="Google Shape;537;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nl"/>
              <a:t>Is er op de knop gedrukt?</a:t>
            </a:r>
            <a:endParaRPr b="1"/>
          </a:p>
          <a:p>
            <a:pPr indent="-298450" lvl="1" marL="914400" marR="0" rtl="0" algn="l">
              <a:lnSpc>
                <a:spcPct val="115000"/>
              </a:lnSpc>
              <a:spcBef>
                <a:spcPts val="0"/>
              </a:spcBef>
              <a:spcAft>
                <a:spcPts val="0"/>
              </a:spcAft>
              <a:buSzPts val="1100"/>
              <a:buChar char="-"/>
            </a:pPr>
            <a:r>
              <a:rPr b="1" lang="nl"/>
              <a:t>NEE: </a:t>
            </a:r>
            <a:r>
              <a:rPr lang="nl"/>
              <a:t>geef het formulier weer met default values</a:t>
            </a:r>
            <a:endParaRPr/>
          </a:p>
          <a:p>
            <a:pPr indent="-298450" lvl="1" marL="914400" marR="0" rtl="0" algn="l">
              <a:lnSpc>
                <a:spcPct val="115000"/>
              </a:lnSpc>
              <a:spcBef>
                <a:spcPts val="0"/>
              </a:spcBef>
              <a:spcAft>
                <a:spcPts val="0"/>
              </a:spcAft>
              <a:buSzPts val="1100"/>
              <a:buChar char="-"/>
            </a:pPr>
            <a:r>
              <a:rPr b="1" lang="nl"/>
              <a:t>JA: </a:t>
            </a:r>
            <a:r>
              <a:rPr lang="nl"/>
              <a:t>check de querystring op fouten en bouw een foutboodschap op</a:t>
            </a:r>
            <a:br>
              <a:rPr lang="nl"/>
            </a:br>
            <a:r>
              <a:rPr b="1" lang="nl"/>
              <a:t>Zijn de doorgestuurde gegevens correct?</a:t>
            </a:r>
            <a:endParaRPr b="1"/>
          </a:p>
          <a:p>
            <a:pPr indent="-298450" lvl="2" marL="1371600" marR="0" rtl="0" algn="l">
              <a:lnSpc>
                <a:spcPct val="115000"/>
              </a:lnSpc>
              <a:spcBef>
                <a:spcPts val="0"/>
              </a:spcBef>
              <a:spcAft>
                <a:spcPts val="0"/>
              </a:spcAft>
              <a:buSzPts val="1100"/>
              <a:buChar char="-"/>
            </a:pPr>
            <a:r>
              <a:rPr b="1" lang="nl"/>
              <a:t>NEE:</a:t>
            </a:r>
            <a:r>
              <a:rPr lang="nl"/>
              <a:t> persisteer de ingevoerde waarden en geef het formulier opnieuw weer met foutboodschap</a:t>
            </a:r>
            <a:endParaRPr/>
          </a:p>
          <a:p>
            <a:pPr indent="-298450" lvl="2" marL="1371600" marR="0" rtl="0" algn="l">
              <a:lnSpc>
                <a:spcPct val="115000"/>
              </a:lnSpc>
              <a:spcBef>
                <a:spcPts val="0"/>
              </a:spcBef>
              <a:spcAft>
                <a:spcPts val="0"/>
              </a:spcAft>
              <a:buSzPts val="1100"/>
              <a:buChar char="-"/>
            </a:pPr>
            <a:r>
              <a:rPr b="1" lang="nl"/>
              <a:t>JA: </a:t>
            </a:r>
            <a:r>
              <a:rPr lang="nl"/>
              <a:t>voer een actie uit (bv. opslaan gegevens in de databank)</a:t>
            </a:r>
            <a:br>
              <a:rPr lang="nl"/>
            </a:br>
            <a:r>
              <a:rPr lang="nl"/>
              <a:t>en stuur de gebruiker door naar een volgende pagina (bv. bedanking)</a:t>
            </a:r>
            <a:br>
              <a:rPr lang="nl"/>
            </a:br>
            <a:endParaRPr/>
          </a:p>
          <a:p>
            <a:pPr indent="-311150" lvl="0" marL="457200" marR="0" rtl="0" algn="l">
              <a:lnSpc>
                <a:spcPct val="115000"/>
              </a:lnSpc>
              <a:spcBef>
                <a:spcPts val="0"/>
              </a:spcBef>
              <a:spcAft>
                <a:spcPts val="0"/>
              </a:spcAft>
              <a:buSzPts val="1300"/>
              <a:buChar char="-"/>
            </a:pPr>
            <a:r>
              <a:rPr lang="nl"/>
              <a:t>Zie labo 04 ...</a:t>
            </a:r>
            <a:endParaRPr/>
          </a:p>
          <a:p>
            <a:pPr indent="0" lvl="0" marL="457200" marR="0" rtl="0" algn="l">
              <a:lnSpc>
                <a:spcPct val="115000"/>
              </a:lnSpc>
              <a:spcBef>
                <a:spcPts val="1600"/>
              </a:spcBef>
              <a:spcAft>
                <a:spcPts val="1600"/>
              </a:spcAft>
              <a:buNone/>
            </a:pPr>
            <a:r>
              <a:t/>
            </a:r>
            <a:endParaRPr/>
          </a:p>
        </p:txBody>
      </p:sp>
      <p:sp>
        <p:nvSpPr>
          <p:cNvPr id="538" name="Google Shape;538;p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Beveiligingsrisico’s</a:t>
            </a:r>
            <a:endParaRPr/>
          </a:p>
        </p:txBody>
      </p:sp>
      <p:sp>
        <p:nvSpPr>
          <p:cNvPr id="544" name="Google Shape;544;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nl"/>
              <a:t>Parameter tampering</a:t>
            </a:r>
            <a:endParaRPr b="1"/>
          </a:p>
          <a:p>
            <a:pPr indent="-298450" lvl="1" marL="914400" marR="0" rtl="0" algn="l">
              <a:lnSpc>
                <a:spcPct val="115000"/>
              </a:lnSpc>
              <a:spcBef>
                <a:spcPts val="0"/>
              </a:spcBef>
              <a:spcAft>
                <a:spcPts val="0"/>
              </a:spcAft>
              <a:buSzPts val="1100"/>
              <a:buChar char="-"/>
            </a:pPr>
            <a:r>
              <a:rPr lang="nl"/>
              <a:t>gebruiker manipuleert de keys en de values van de querystring en hoopt dat de PHP-code daarop niet is voorbereid</a:t>
            </a:r>
            <a:br>
              <a:rPr lang="nl"/>
            </a:br>
            <a:endParaRPr/>
          </a:p>
          <a:p>
            <a:pPr indent="-311150" lvl="0" marL="457200" marR="0" rtl="0" algn="l">
              <a:lnSpc>
                <a:spcPct val="115000"/>
              </a:lnSpc>
              <a:spcBef>
                <a:spcPts val="0"/>
              </a:spcBef>
              <a:spcAft>
                <a:spcPts val="0"/>
              </a:spcAft>
              <a:buSzPts val="1300"/>
              <a:buChar char="-"/>
            </a:pPr>
            <a:r>
              <a:rPr b="1" lang="nl"/>
              <a:t>SQL injection</a:t>
            </a:r>
            <a:endParaRPr b="1"/>
          </a:p>
          <a:p>
            <a:pPr indent="-298450" lvl="1" marL="914400" marR="0" rtl="0" algn="l">
              <a:lnSpc>
                <a:spcPct val="115000"/>
              </a:lnSpc>
              <a:spcBef>
                <a:spcPts val="0"/>
              </a:spcBef>
              <a:spcAft>
                <a:spcPts val="0"/>
              </a:spcAft>
              <a:buSzPts val="1100"/>
              <a:buChar char="-"/>
            </a:pPr>
            <a:r>
              <a:rPr lang="nl"/>
              <a:t>PHP-code geeft de ingevulde velden té letterlijk door aan het DBMS waardoor de gebruiker in staat is de huidige SQL-query af te sluiten en SQL-queries naar keuze uit te voeren</a:t>
            </a:r>
            <a:br>
              <a:rPr lang="nl"/>
            </a:br>
            <a:endParaRPr/>
          </a:p>
          <a:p>
            <a:pPr indent="-311150" lvl="0" marL="457200" rtl="0" algn="l">
              <a:spcBef>
                <a:spcPts val="0"/>
              </a:spcBef>
              <a:spcAft>
                <a:spcPts val="0"/>
              </a:spcAft>
              <a:buSzPts val="1300"/>
              <a:buChar char="-"/>
            </a:pPr>
            <a:r>
              <a:rPr b="1" lang="nl"/>
              <a:t>Cross-site scripting (XSS)</a:t>
            </a:r>
            <a:endParaRPr b="1" sz="1300"/>
          </a:p>
          <a:p>
            <a:pPr indent="-298450" lvl="1" marL="914400" rtl="0" algn="l">
              <a:spcBef>
                <a:spcPts val="0"/>
              </a:spcBef>
              <a:spcAft>
                <a:spcPts val="0"/>
              </a:spcAft>
              <a:buSzPts val="1100"/>
              <a:buChar char="-"/>
            </a:pPr>
            <a:r>
              <a:rPr lang="nl"/>
              <a:t>PHP-code geeft eerder ingevoerde tekstvelden té letterlijk weer waardoor een gebruiker HTML-elementen kan toevoegen in deze weergave</a:t>
            </a:r>
            <a:endParaRPr/>
          </a:p>
          <a:p>
            <a:pPr indent="-298450" lvl="1" marL="914400" rtl="0" algn="l">
              <a:spcBef>
                <a:spcPts val="0"/>
              </a:spcBef>
              <a:spcAft>
                <a:spcPts val="0"/>
              </a:spcAft>
              <a:buSzPts val="1100"/>
              <a:buChar char="-"/>
            </a:pPr>
            <a:r>
              <a:rPr lang="nl"/>
              <a:t>dit wordt pas echt een probleem wanneer de ene gebruiker &lt;script&gt;-tags invoert die dan worden weergegeven voor een andere gebruiker (bv. blog)  </a:t>
            </a:r>
            <a:endParaRPr/>
          </a:p>
          <a:p>
            <a:pPr indent="0" lvl="0" marL="0" marR="0" rtl="0" algn="l">
              <a:lnSpc>
                <a:spcPct val="115000"/>
              </a:lnSpc>
              <a:spcBef>
                <a:spcPts val="1600"/>
              </a:spcBef>
              <a:spcAft>
                <a:spcPts val="1600"/>
              </a:spcAft>
              <a:buNone/>
            </a:pPr>
            <a:r>
              <a:t/>
            </a:r>
            <a:endParaRPr/>
          </a:p>
        </p:txBody>
      </p:sp>
      <p:sp>
        <p:nvSpPr>
          <p:cNvPr id="545" name="Google Shape;545;p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Vragen?</a:t>
            </a:r>
            <a:endParaRPr/>
          </a:p>
          <a:p>
            <a:pPr indent="0" lvl="0" marL="0" rtl="0" algn="l">
              <a:spcBef>
                <a:spcPts val="0"/>
              </a:spcBef>
              <a:spcAft>
                <a:spcPts val="0"/>
              </a:spcAft>
              <a:buNone/>
            </a:pPr>
            <a:r>
              <a:rPr lang="nl" sz="1800"/>
              <a:t>	</a:t>
            </a:r>
            <a:endParaRPr sz="1800"/>
          </a:p>
        </p:txBody>
      </p:sp>
      <p:sp>
        <p:nvSpPr>
          <p:cNvPr id="551" name="Google Shape;551;p5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552" name="Google Shape;552;p56"/>
          <p:cNvPicPr preferRelativeResize="0"/>
          <p:nvPr/>
        </p:nvPicPr>
        <p:blipFill>
          <a:blip r:embed="rId3">
            <a:alphaModFix/>
          </a:blip>
          <a:stretch>
            <a:fillRect/>
          </a:stretch>
        </p:blipFill>
        <p:spPr>
          <a:xfrm>
            <a:off x="1400175" y="2270225"/>
            <a:ext cx="6343650" cy="195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Voorbeeld: e-mails afhalen via POP</a:t>
            </a:r>
            <a:endParaRPr/>
          </a:p>
        </p:txBody>
      </p:sp>
      <p:sp>
        <p:nvSpPr>
          <p:cNvPr id="144" name="Google Shape;14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145" name="Google Shape;145;p17"/>
          <p:cNvSpPr/>
          <p:nvPr/>
        </p:nvSpPr>
        <p:spPr>
          <a:xfrm>
            <a:off x="4907725" y="2647950"/>
            <a:ext cx="450600" cy="324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server</a:t>
            </a:r>
            <a:endParaRPr b="1" sz="600"/>
          </a:p>
        </p:txBody>
      </p:sp>
      <p:sp>
        <p:nvSpPr>
          <p:cNvPr id="146" name="Google Shape;146;p17"/>
          <p:cNvSpPr/>
          <p:nvPr/>
        </p:nvSpPr>
        <p:spPr>
          <a:xfrm>
            <a:off x="4376812" y="36095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47" name="Google Shape;147;p17"/>
          <p:cNvSpPr/>
          <p:nvPr/>
        </p:nvSpPr>
        <p:spPr>
          <a:xfrm>
            <a:off x="4941490" y="3792282"/>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48" name="Google Shape;148;p17"/>
          <p:cNvSpPr/>
          <p:nvPr/>
        </p:nvSpPr>
        <p:spPr>
          <a:xfrm>
            <a:off x="5506169" y="36095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49" name="Google Shape;149;p17"/>
          <p:cNvSpPr/>
          <p:nvPr/>
        </p:nvSpPr>
        <p:spPr>
          <a:xfrm>
            <a:off x="6079526" y="32168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50" name="Google Shape;150;p17"/>
          <p:cNvSpPr/>
          <p:nvPr/>
        </p:nvSpPr>
        <p:spPr>
          <a:xfrm>
            <a:off x="3799601" y="32168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cxnSp>
        <p:nvCxnSpPr>
          <p:cNvPr id="151" name="Google Shape;151;p17"/>
          <p:cNvCxnSpPr/>
          <p:nvPr/>
        </p:nvCxnSpPr>
        <p:spPr>
          <a:xfrm flipH="1" rot="10800000">
            <a:off x="4146008" y="2845784"/>
            <a:ext cx="699300" cy="3393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7"/>
          <p:cNvCxnSpPr/>
          <p:nvPr/>
        </p:nvCxnSpPr>
        <p:spPr>
          <a:xfrm flipH="1">
            <a:off x="4198295" y="2895688"/>
            <a:ext cx="647100" cy="3141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7"/>
          <p:cNvCxnSpPr/>
          <p:nvPr/>
        </p:nvCxnSpPr>
        <p:spPr>
          <a:xfrm flipH="1">
            <a:off x="5096225" y="3013100"/>
            <a:ext cx="900" cy="7320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7"/>
          <p:cNvCxnSpPr/>
          <p:nvPr/>
        </p:nvCxnSpPr>
        <p:spPr>
          <a:xfrm rot="10800000">
            <a:off x="5127761" y="3017708"/>
            <a:ext cx="5400" cy="6918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7"/>
          <p:cNvCxnSpPr/>
          <p:nvPr/>
        </p:nvCxnSpPr>
        <p:spPr>
          <a:xfrm flipH="1" rot="10800000">
            <a:off x="4604518" y="3018857"/>
            <a:ext cx="324900" cy="5493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7"/>
          <p:cNvCxnSpPr/>
          <p:nvPr/>
        </p:nvCxnSpPr>
        <p:spPr>
          <a:xfrm flipH="1">
            <a:off x="4654436" y="3060312"/>
            <a:ext cx="295200" cy="5187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7"/>
          <p:cNvCxnSpPr/>
          <p:nvPr/>
        </p:nvCxnSpPr>
        <p:spPr>
          <a:xfrm rot="10800000">
            <a:off x="5371255" y="3010486"/>
            <a:ext cx="305700" cy="5493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7"/>
          <p:cNvCxnSpPr/>
          <p:nvPr/>
        </p:nvCxnSpPr>
        <p:spPr>
          <a:xfrm>
            <a:off x="5352208" y="3051941"/>
            <a:ext cx="278100" cy="5187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7"/>
          <p:cNvCxnSpPr/>
          <p:nvPr/>
        </p:nvCxnSpPr>
        <p:spPr>
          <a:xfrm rot="10800000">
            <a:off x="5407549" y="2816278"/>
            <a:ext cx="759300" cy="3393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7"/>
          <p:cNvCxnSpPr/>
          <p:nvPr/>
        </p:nvCxnSpPr>
        <p:spPr>
          <a:xfrm>
            <a:off x="5407453" y="2866182"/>
            <a:ext cx="702600" cy="314100"/>
          </a:xfrm>
          <a:prstGeom prst="straightConnector1">
            <a:avLst/>
          </a:prstGeom>
          <a:noFill/>
          <a:ln cap="flat" cmpd="sng" w="9525">
            <a:solidFill>
              <a:schemeClr val="dk2"/>
            </a:solidFill>
            <a:prstDash val="solid"/>
            <a:round/>
            <a:headEnd len="med" w="med" type="none"/>
            <a:tailEnd len="med" w="med" type="triangle"/>
          </a:ln>
        </p:spPr>
      </p:cxnSp>
      <p:pic>
        <p:nvPicPr>
          <p:cNvPr id="161" name="Google Shape;161;p17"/>
          <p:cNvPicPr preferRelativeResize="0"/>
          <p:nvPr/>
        </p:nvPicPr>
        <p:blipFill>
          <a:blip r:embed="rId3">
            <a:alphaModFix/>
          </a:blip>
          <a:stretch>
            <a:fillRect/>
          </a:stretch>
        </p:blipFill>
        <p:spPr>
          <a:xfrm>
            <a:off x="7623450" y="2000875"/>
            <a:ext cx="844900" cy="844900"/>
          </a:xfrm>
          <a:prstGeom prst="rect">
            <a:avLst/>
          </a:prstGeom>
          <a:noFill/>
          <a:ln>
            <a:noFill/>
          </a:ln>
        </p:spPr>
      </p:pic>
      <p:sp>
        <p:nvSpPr>
          <p:cNvPr id="162" name="Google Shape;162;p17"/>
          <p:cNvSpPr txBox="1"/>
          <p:nvPr/>
        </p:nvSpPr>
        <p:spPr>
          <a:xfrm>
            <a:off x="6941700" y="2708950"/>
            <a:ext cx="2286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latin typeface="Lato"/>
                <a:ea typeface="Lato"/>
                <a:cs typeface="Lato"/>
                <a:sym typeface="Lato"/>
              </a:rPr>
              <a:t>Microsoft Exchange Server</a:t>
            </a:r>
            <a:endParaRPr>
              <a:latin typeface="Lato"/>
              <a:ea typeface="Lato"/>
              <a:cs typeface="Lato"/>
              <a:sym typeface="Lato"/>
            </a:endParaRPr>
          </a:p>
        </p:txBody>
      </p:sp>
      <p:cxnSp>
        <p:nvCxnSpPr>
          <p:cNvPr id="163" name="Google Shape;163;p17"/>
          <p:cNvCxnSpPr>
            <a:stCxn id="161" idx="1"/>
          </p:cNvCxnSpPr>
          <p:nvPr/>
        </p:nvCxnSpPr>
        <p:spPr>
          <a:xfrm flipH="1">
            <a:off x="5361750" y="2423325"/>
            <a:ext cx="2261700" cy="3009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pic>
        <p:nvPicPr>
          <p:cNvPr id="164" name="Google Shape;164;p17"/>
          <p:cNvPicPr preferRelativeResize="0"/>
          <p:nvPr/>
        </p:nvPicPr>
        <p:blipFill>
          <a:blip r:embed="rId4">
            <a:alphaModFix/>
          </a:blip>
          <a:stretch>
            <a:fillRect/>
          </a:stretch>
        </p:blipFill>
        <p:spPr>
          <a:xfrm>
            <a:off x="46200" y="2762925"/>
            <a:ext cx="3097326" cy="1983957"/>
          </a:xfrm>
          <a:prstGeom prst="rect">
            <a:avLst/>
          </a:prstGeom>
          <a:noFill/>
          <a:ln>
            <a:noFill/>
          </a:ln>
        </p:spPr>
      </p:pic>
      <p:pic>
        <p:nvPicPr>
          <p:cNvPr id="165" name="Google Shape;165;p17"/>
          <p:cNvPicPr preferRelativeResize="0"/>
          <p:nvPr/>
        </p:nvPicPr>
        <p:blipFill>
          <a:blip r:embed="rId5">
            <a:alphaModFix/>
          </a:blip>
          <a:stretch>
            <a:fillRect/>
          </a:stretch>
        </p:blipFill>
        <p:spPr>
          <a:xfrm>
            <a:off x="6242400" y="4000225"/>
            <a:ext cx="699300" cy="688456"/>
          </a:xfrm>
          <a:prstGeom prst="rect">
            <a:avLst/>
          </a:prstGeom>
          <a:noFill/>
          <a:ln>
            <a:noFill/>
          </a:ln>
        </p:spPr>
      </p:pic>
      <p:pic>
        <p:nvPicPr>
          <p:cNvPr id="166" name="Google Shape;166;p17"/>
          <p:cNvPicPr preferRelativeResize="0"/>
          <p:nvPr/>
        </p:nvPicPr>
        <p:blipFill>
          <a:blip r:embed="rId6">
            <a:alphaModFix/>
          </a:blip>
          <a:stretch>
            <a:fillRect/>
          </a:stretch>
        </p:blipFill>
        <p:spPr>
          <a:xfrm>
            <a:off x="2444225" y="2021238"/>
            <a:ext cx="699300" cy="651775"/>
          </a:xfrm>
          <a:prstGeom prst="rect">
            <a:avLst/>
          </a:prstGeom>
          <a:noFill/>
          <a:ln>
            <a:noFill/>
          </a:ln>
        </p:spPr>
      </p:pic>
      <p:cxnSp>
        <p:nvCxnSpPr>
          <p:cNvPr id="167" name="Google Shape;167;p17"/>
          <p:cNvCxnSpPr>
            <a:endCxn id="166" idx="3"/>
          </p:cNvCxnSpPr>
          <p:nvPr/>
        </p:nvCxnSpPr>
        <p:spPr>
          <a:xfrm rot="10800000">
            <a:off x="3143525" y="2347125"/>
            <a:ext cx="656100" cy="10002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
        <p:nvSpPr>
          <p:cNvPr id="168" name="Google Shape;168;p17"/>
          <p:cNvSpPr txBox="1"/>
          <p:nvPr/>
        </p:nvSpPr>
        <p:spPr>
          <a:xfrm>
            <a:off x="805650" y="2382375"/>
            <a:ext cx="2286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latin typeface="Lato"/>
                <a:ea typeface="Lato"/>
                <a:cs typeface="Lato"/>
                <a:sym typeface="Lato"/>
              </a:rPr>
              <a:t>Microsoft Outlook</a:t>
            </a:r>
            <a:endParaRPr>
              <a:latin typeface="Lato"/>
              <a:ea typeface="Lato"/>
              <a:cs typeface="Lato"/>
              <a:sym typeface="Lato"/>
            </a:endParaRPr>
          </a:p>
        </p:txBody>
      </p:sp>
      <p:sp>
        <p:nvSpPr>
          <p:cNvPr id="169" name="Google Shape;169;p17"/>
          <p:cNvSpPr txBox="1"/>
          <p:nvPr/>
        </p:nvSpPr>
        <p:spPr>
          <a:xfrm>
            <a:off x="5449050" y="4608250"/>
            <a:ext cx="2286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Mozilla Thunderbird</a:t>
            </a:r>
            <a:endParaRPr>
              <a:latin typeface="Lato"/>
              <a:ea typeface="Lato"/>
              <a:cs typeface="Lato"/>
              <a:sym typeface="Lato"/>
            </a:endParaRPr>
          </a:p>
        </p:txBody>
      </p:sp>
      <p:cxnSp>
        <p:nvCxnSpPr>
          <p:cNvPr id="170" name="Google Shape;170;p17"/>
          <p:cNvCxnSpPr>
            <a:endCxn id="148" idx="3"/>
          </p:cNvCxnSpPr>
          <p:nvPr/>
        </p:nvCxnSpPr>
        <p:spPr>
          <a:xfrm rot="10800000">
            <a:off x="5889569" y="3754894"/>
            <a:ext cx="425400" cy="3270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Voorbeeld: uploaden en downloaden bestanden via FTP</a:t>
            </a:r>
            <a:endParaRPr/>
          </a:p>
        </p:txBody>
      </p:sp>
      <p:sp>
        <p:nvSpPr>
          <p:cNvPr id="176" name="Google Shape;176;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177" name="Google Shape;177;p18"/>
          <p:cNvSpPr/>
          <p:nvPr/>
        </p:nvSpPr>
        <p:spPr>
          <a:xfrm>
            <a:off x="4907725" y="2647950"/>
            <a:ext cx="450600" cy="324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server</a:t>
            </a:r>
            <a:endParaRPr b="1" sz="600"/>
          </a:p>
        </p:txBody>
      </p:sp>
      <p:sp>
        <p:nvSpPr>
          <p:cNvPr id="178" name="Google Shape;178;p18"/>
          <p:cNvSpPr/>
          <p:nvPr/>
        </p:nvSpPr>
        <p:spPr>
          <a:xfrm>
            <a:off x="4376812" y="36095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79" name="Google Shape;179;p18"/>
          <p:cNvSpPr/>
          <p:nvPr/>
        </p:nvSpPr>
        <p:spPr>
          <a:xfrm>
            <a:off x="4941490" y="3792282"/>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80" name="Google Shape;180;p18"/>
          <p:cNvSpPr/>
          <p:nvPr/>
        </p:nvSpPr>
        <p:spPr>
          <a:xfrm>
            <a:off x="5506169" y="36095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81" name="Google Shape;181;p18"/>
          <p:cNvSpPr/>
          <p:nvPr/>
        </p:nvSpPr>
        <p:spPr>
          <a:xfrm>
            <a:off x="6079526" y="32168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182" name="Google Shape;182;p18"/>
          <p:cNvSpPr/>
          <p:nvPr/>
        </p:nvSpPr>
        <p:spPr>
          <a:xfrm>
            <a:off x="3799601" y="32168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cxnSp>
        <p:nvCxnSpPr>
          <p:cNvPr id="183" name="Google Shape;183;p18"/>
          <p:cNvCxnSpPr/>
          <p:nvPr/>
        </p:nvCxnSpPr>
        <p:spPr>
          <a:xfrm flipH="1" rot="10800000">
            <a:off x="4146008" y="2845784"/>
            <a:ext cx="699300" cy="3393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18"/>
          <p:cNvCxnSpPr/>
          <p:nvPr/>
        </p:nvCxnSpPr>
        <p:spPr>
          <a:xfrm flipH="1">
            <a:off x="4198295" y="2895688"/>
            <a:ext cx="647100" cy="3141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8"/>
          <p:cNvCxnSpPr/>
          <p:nvPr/>
        </p:nvCxnSpPr>
        <p:spPr>
          <a:xfrm flipH="1">
            <a:off x="5096225" y="3013100"/>
            <a:ext cx="900" cy="7320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18"/>
          <p:cNvCxnSpPr/>
          <p:nvPr/>
        </p:nvCxnSpPr>
        <p:spPr>
          <a:xfrm rot="10800000">
            <a:off x="5127761" y="3017708"/>
            <a:ext cx="5400" cy="6918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18"/>
          <p:cNvCxnSpPr/>
          <p:nvPr/>
        </p:nvCxnSpPr>
        <p:spPr>
          <a:xfrm flipH="1" rot="10800000">
            <a:off x="4604518" y="3018857"/>
            <a:ext cx="324900" cy="5493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18"/>
          <p:cNvCxnSpPr/>
          <p:nvPr/>
        </p:nvCxnSpPr>
        <p:spPr>
          <a:xfrm flipH="1">
            <a:off x="4654436" y="3060312"/>
            <a:ext cx="295200" cy="5187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8"/>
          <p:cNvCxnSpPr/>
          <p:nvPr/>
        </p:nvCxnSpPr>
        <p:spPr>
          <a:xfrm rot="10800000">
            <a:off x="5371255" y="3010486"/>
            <a:ext cx="305700" cy="5493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18"/>
          <p:cNvCxnSpPr/>
          <p:nvPr/>
        </p:nvCxnSpPr>
        <p:spPr>
          <a:xfrm>
            <a:off x="5352208" y="3051941"/>
            <a:ext cx="278100" cy="5187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18"/>
          <p:cNvCxnSpPr/>
          <p:nvPr/>
        </p:nvCxnSpPr>
        <p:spPr>
          <a:xfrm rot="10800000">
            <a:off x="5407549" y="2816278"/>
            <a:ext cx="759300" cy="3393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18"/>
          <p:cNvCxnSpPr/>
          <p:nvPr/>
        </p:nvCxnSpPr>
        <p:spPr>
          <a:xfrm>
            <a:off x="5407453" y="2866182"/>
            <a:ext cx="702600" cy="3141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18"/>
          <p:cNvSpPr txBox="1"/>
          <p:nvPr/>
        </p:nvSpPr>
        <p:spPr>
          <a:xfrm>
            <a:off x="6941700" y="2708950"/>
            <a:ext cx="2286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Pure-FTPd</a:t>
            </a:r>
            <a:endParaRPr>
              <a:latin typeface="Lato"/>
              <a:ea typeface="Lato"/>
              <a:cs typeface="Lato"/>
              <a:sym typeface="Lato"/>
            </a:endParaRPr>
          </a:p>
        </p:txBody>
      </p:sp>
      <p:cxnSp>
        <p:nvCxnSpPr>
          <p:cNvPr id="194" name="Google Shape;194;p18"/>
          <p:cNvCxnSpPr>
            <a:stCxn id="195" idx="1"/>
          </p:cNvCxnSpPr>
          <p:nvPr/>
        </p:nvCxnSpPr>
        <p:spPr>
          <a:xfrm flipH="1">
            <a:off x="5361750" y="2423325"/>
            <a:ext cx="2261700" cy="3009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cxnSp>
        <p:nvCxnSpPr>
          <p:cNvPr id="196" name="Google Shape;196;p18"/>
          <p:cNvCxnSpPr/>
          <p:nvPr/>
        </p:nvCxnSpPr>
        <p:spPr>
          <a:xfrm rot="10800000">
            <a:off x="3164825" y="2727825"/>
            <a:ext cx="634800" cy="6195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
        <p:nvSpPr>
          <p:cNvPr id="197" name="Google Shape;197;p18"/>
          <p:cNvSpPr txBox="1"/>
          <p:nvPr/>
        </p:nvSpPr>
        <p:spPr>
          <a:xfrm>
            <a:off x="1643850" y="2687175"/>
            <a:ext cx="2286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latin typeface="Lato"/>
                <a:ea typeface="Lato"/>
                <a:cs typeface="Lato"/>
                <a:sym typeface="Lato"/>
              </a:rPr>
              <a:t>FileZilla</a:t>
            </a:r>
            <a:endParaRPr>
              <a:latin typeface="Lato"/>
              <a:ea typeface="Lato"/>
              <a:cs typeface="Lato"/>
              <a:sym typeface="Lato"/>
            </a:endParaRPr>
          </a:p>
        </p:txBody>
      </p:sp>
      <p:sp>
        <p:nvSpPr>
          <p:cNvPr id="198" name="Google Shape;198;p18"/>
          <p:cNvSpPr txBox="1"/>
          <p:nvPr/>
        </p:nvSpPr>
        <p:spPr>
          <a:xfrm>
            <a:off x="3239250" y="4836850"/>
            <a:ext cx="2286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WinSCP</a:t>
            </a:r>
            <a:endParaRPr>
              <a:latin typeface="Lato"/>
              <a:ea typeface="Lato"/>
              <a:cs typeface="Lato"/>
              <a:sym typeface="Lato"/>
            </a:endParaRPr>
          </a:p>
        </p:txBody>
      </p:sp>
      <p:cxnSp>
        <p:nvCxnSpPr>
          <p:cNvPr id="199" name="Google Shape;199;p18"/>
          <p:cNvCxnSpPr>
            <a:endCxn id="180" idx="3"/>
          </p:cNvCxnSpPr>
          <p:nvPr/>
        </p:nvCxnSpPr>
        <p:spPr>
          <a:xfrm rot="10800000">
            <a:off x="5889569" y="3754894"/>
            <a:ext cx="425400" cy="3270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pic>
        <p:nvPicPr>
          <p:cNvPr id="200" name="Google Shape;200;p18"/>
          <p:cNvPicPr preferRelativeResize="0"/>
          <p:nvPr/>
        </p:nvPicPr>
        <p:blipFill>
          <a:blip r:embed="rId3">
            <a:alphaModFix/>
          </a:blip>
          <a:stretch>
            <a:fillRect/>
          </a:stretch>
        </p:blipFill>
        <p:spPr>
          <a:xfrm>
            <a:off x="7116750" y="2178150"/>
            <a:ext cx="1815450" cy="518700"/>
          </a:xfrm>
          <a:prstGeom prst="rect">
            <a:avLst/>
          </a:prstGeom>
          <a:noFill/>
          <a:ln>
            <a:noFill/>
          </a:ln>
        </p:spPr>
      </p:pic>
      <p:pic>
        <p:nvPicPr>
          <p:cNvPr id="201" name="Google Shape;201;p18"/>
          <p:cNvPicPr preferRelativeResize="0"/>
          <p:nvPr/>
        </p:nvPicPr>
        <p:blipFill>
          <a:blip r:embed="rId4">
            <a:alphaModFix/>
          </a:blip>
          <a:stretch>
            <a:fillRect/>
          </a:stretch>
        </p:blipFill>
        <p:spPr>
          <a:xfrm>
            <a:off x="2444550" y="2326423"/>
            <a:ext cx="647100" cy="647100"/>
          </a:xfrm>
          <a:prstGeom prst="rect">
            <a:avLst/>
          </a:prstGeom>
          <a:noFill/>
          <a:ln>
            <a:noFill/>
          </a:ln>
        </p:spPr>
      </p:pic>
      <p:pic>
        <p:nvPicPr>
          <p:cNvPr id="202" name="Google Shape;202;p18"/>
          <p:cNvPicPr preferRelativeResize="0"/>
          <p:nvPr/>
        </p:nvPicPr>
        <p:blipFill>
          <a:blip r:embed="rId5">
            <a:alphaModFix/>
          </a:blip>
          <a:stretch>
            <a:fillRect/>
          </a:stretch>
        </p:blipFill>
        <p:spPr>
          <a:xfrm>
            <a:off x="609600" y="3061707"/>
            <a:ext cx="2478001" cy="1776993"/>
          </a:xfrm>
          <a:prstGeom prst="rect">
            <a:avLst/>
          </a:prstGeom>
          <a:noFill/>
          <a:ln>
            <a:noFill/>
          </a:ln>
        </p:spPr>
      </p:pic>
      <p:pic>
        <p:nvPicPr>
          <p:cNvPr id="203" name="Google Shape;203;p18"/>
          <p:cNvPicPr preferRelativeResize="0"/>
          <p:nvPr/>
        </p:nvPicPr>
        <p:blipFill>
          <a:blip r:embed="rId6">
            <a:alphaModFix/>
          </a:blip>
          <a:stretch>
            <a:fillRect/>
          </a:stretch>
        </p:blipFill>
        <p:spPr>
          <a:xfrm>
            <a:off x="4007700" y="4234300"/>
            <a:ext cx="702600" cy="702600"/>
          </a:xfrm>
          <a:prstGeom prst="rect">
            <a:avLst/>
          </a:prstGeom>
          <a:noFill/>
          <a:ln>
            <a:noFill/>
          </a:ln>
        </p:spPr>
      </p:pic>
      <p:pic>
        <p:nvPicPr>
          <p:cNvPr id="204" name="Google Shape;204;p18"/>
          <p:cNvPicPr preferRelativeResize="0"/>
          <p:nvPr/>
        </p:nvPicPr>
        <p:blipFill rotWithShape="1">
          <a:blip r:embed="rId7">
            <a:alphaModFix/>
          </a:blip>
          <a:srcRect b="0" l="0" r="41138" t="0"/>
          <a:stretch/>
        </p:blipFill>
        <p:spPr>
          <a:xfrm>
            <a:off x="6354898" y="3900250"/>
            <a:ext cx="2730101" cy="1205275"/>
          </a:xfrm>
          <a:prstGeom prst="rect">
            <a:avLst/>
          </a:prstGeom>
          <a:noFill/>
          <a:ln>
            <a:noFill/>
          </a:ln>
        </p:spPr>
      </p:pic>
      <p:cxnSp>
        <p:nvCxnSpPr>
          <p:cNvPr id="205" name="Google Shape;205;p18"/>
          <p:cNvCxnSpPr>
            <a:stCxn id="203" idx="0"/>
          </p:cNvCxnSpPr>
          <p:nvPr/>
        </p:nvCxnSpPr>
        <p:spPr>
          <a:xfrm flipH="1" rot="10800000">
            <a:off x="4359000" y="3907300"/>
            <a:ext cx="235200" cy="3270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Voorbeeld: communiceren met een databank via SQL</a:t>
            </a:r>
            <a:endParaRPr/>
          </a:p>
        </p:txBody>
      </p:sp>
      <p:sp>
        <p:nvSpPr>
          <p:cNvPr id="211" name="Google Shape;21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212" name="Google Shape;212;p19"/>
          <p:cNvSpPr/>
          <p:nvPr/>
        </p:nvSpPr>
        <p:spPr>
          <a:xfrm>
            <a:off x="4907725" y="2647950"/>
            <a:ext cx="450600" cy="324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server</a:t>
            </a:r>
            <a:endParaRPr b="1" sz="600"/>
          </a:p>
        </p:txBody>
      </p:sp>
      <p:sp>
        <p:nvSpPr>
          <p:cNvPr id="213" name="Google Shape;213;p19"/>
          <p:cNvSpPr/>
          <p:nvPr/>
        </p:nvSpPr>
        <p:spPr>
          <a:xfrm>
            <a:off x="4376812" y="36095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14" name="Google Shape;214;p19"/>
          <p:cNvSpPr/>
          <p:nvPr/>
        </p:nvSpPr>
        <p:spPr>
          <a:xfrm>
            <a:off x="4941490" y="3792282"/>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15" name="Google Shape;215;p19"/>
          <p:cNvSpPr/>
          <p:nvPr/>
        </p:nvSpPr>
        <p:spPr>
          <a:xfrm>
            <a:off x="5506169" y="36095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16" name="Google Shape;216;p19"/>
          <p:cNvSpPr/>
          <p:nvPr/>
        </p:nvSpPr>
        <p:spPr>
          <a:xfrm>
            <a:off x="6079526" y="32168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17" name="Google Shape;217;p19"/>
          <p:cNvSpPr/>
          <p:nvPr/>
        </p:nvSpPr>
        <p:spPr>
          <a:xfrm>
            <a:off x="3799601" y="32168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cxnSp>
        <p:nvCxnSpPr>
          <p:cNvPr id="218" name="Google Shape;218;p19"/>
          <p:cNvCxnSpPr/>
          <p:nvPr/>
        </p:nvCxnSpPr>
        <p:spPr>
          <a:xfrm flipH="1" rot="10800000">
            <a:off x="4146008" y="2845784"/>
            <a:ext cx="699300" cy="3393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19"/>
          <p:cNvCxnSpPr/>
          <p:nvPr/>
        </p:nvCxnSpPr>
        <p:spPr>
          <a:xfrm flipH="1">
            <a:off x="4198295" y="2895688"/>
            <a:ext cx="647100" cy="314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19"/>
          <p:cNvCxnSpPr/>
          <p:nvPr/>
        </p:nvCxnSpPr>
        <p:spPr>
          <a:xfrm flipH="1">
            <a:off x="5096225" y="3013100"/>
            <a:ext cx="900" cy="7320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19"/>
          <p:cNvCxnSpPr/>
          <p:nvPr/>
        </p:nvCxnSpPr>
        <p:spPr>
          <a:xfrm rot="10800000">
            <a:off x="5127761" y="3017708"/>
            <a:ext cx="5400" cy="6918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19"/>
          <p:cNvCxnSpPr/>
          <p:nvPr/>
        </p:nvCxnSpPr>
        <p:spPr>
          <a:xfrm flipH="1" rot="10800000">
            <a:off x="4604518" y="3018857"/>
            <a:ext cx="324900" cy="5493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19"/>
          <p:cNvCxnSpPr/>
          <p:nvPr/>
        </p:nvCxnSpPr>
        <p:spPr>
          <a:xfrm flipH="1">
            <a:off x="4654436" y="3060312"/>
            <a:ext cx="295200" cy="5187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19"/>
          <p:cNvCxnSpPr/>
          <p:nvPr/>
        </p:nvCxnSpPr>
        <p:spPr>
          <a:xfrm rot="10800000">
            <a:off x="5371255" y="3010486"/>
            <a:ext cx="305700" cy="5493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19"/>
          <p:cNvCxnSpPr/>
          <p:nvPr/>
        </p:nvCxnSpPr>
        <p:spPr>
          <a:xfrm>
            <a:off x="5352208" y="3051941"/>
            <a:ext cx="278100" cy="5187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19"/>
          <p:cNvCxnSpPr/>
          <p:nvPr/>
        </p:nvCxnSpPr>
        <p:spPr>
          <a:xfrm rot="10800000">
            <a:off x="5407549" y="2816278"/>
            <a:ext cx="759300" cy="3393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19"/>
          <p:cNvCxnSpPr/>
          <p:nvPr/>
        </p:nvCxnSpPr>
        <p:spPr>
          <a:xfrm>
            <a:off x="5407453" y="2866182"/>
            <a:ext cx="702600" cy="3141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19"/>
          <p:cNvSpPr txBox="1"/>
          <p:nvPr/>
        </p:nvSpPr>
        <p:spPr>
          <a:xfrm>
            <a:off x="7170300" y="2556550"/>
            <a:ext cx="2286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MySQL server</a:t>
            </a:r>
            <a:endParaRPr>
              <a:latin typeface="Lato"/>
              <a:ea typeface="Lato"/>
              <a:cs typeface="Lato"/>
              <a:sym typeface="Lato"/>
            </a:endParaRPr>
          </a:p>
        </p:txBody>
      </p:sp>
      <p:cxnSp>
        <p:nvCxnSpPr>
          <p:cNvPr id="229" name="Google Shape;229;p19"/>
          <p:cNvCxnSpPr>
            <a:stCxn id="230" idx="1"/>
          </p:cNvCxnSpPr>
          <p:nvPr/>
        </p:nvCxnSpPr>
        <p:spPr>
          <a:xfrm flipH="1">
            <a:off x="5361750" y="2423325"/>
            <a:ext cx="2261700" cy="3009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cxnSp>
        <p:nvCxnSpPr>
          <p:cNvPr id="231" name="Google Shape;231;p19"/>
          <p:cNvCxnSpPr/>
          <p:nvPr/>
        </p:nvCxnSpPr>
        <p:spPr>
          <a:xfrm rot="10800000">
            <a:off x="3164825" y="2727825"/>
            <a:ext cx="634800" cy="6195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
        <p:nvSpPr>
          <p:cNvPr id="232" name="Google Shape;232;p19"/>
          <p:cNvSpPr txBox="1"/>
          <p:nvPr/>
        </p:nvSpPr>
        <p:spPr>
          <a:xfrm>
            <a:off x="507550" y="2687175"/>
            <a:ext cx="33462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nl">
                <a:latin typeface="Lato"/>
                <a:ea typeface="Lato"/>
                <a:cs typeface="Lato"/>
                <a:sym typeface="Lato"/>
              </a:rPr>
              <a:t>MySQL Workbench</a:t>
            </a:r>
            <a:endParaRPr>
              <a:latin typeface="Lato"/>
              <a:ea typeface="Lato"/>
              <a:cs typeface="Lato"/>
              <a:sym typeface="Lato"/>
            </a:endParaRPr>
          </a:p>
        </p:txBody>
      </p:sp>
      <p:cxnSp>
        <p:nvCxnSpPr>
          <p:cNvPr id="233" name="Google Shape;233;p19"/>
          <p:cNvCxnSpPr>
            <a:endCxn id="215" idx="3"/>
          </p:cNvCxnSpPr>
          <p:nvPr/>
        </p:nvCxnSpPr>
        <p:spPr>
          <a:xfrm rot="10800000">
            <a:off x="5889569" y="3754894"/>
            <a:ext cx="425400" cy="3270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pic>
        <p:nvPicPr>
          <p:cNvPr id="234" name="Google Shape;234;p19"/>
          <p:cNvPicPr preferRelativeResize="0"/>
          <p:nvPr/>
        </p:nvPicPr>
        <p:blipFill>
          <a:blip r:embed="rId3">
            <a:alphaModFix/>
          </a:blip>
          <a:stretch>
            <a:fillRect/>
          </a:stretch>
        </p:blipFill>
        <p:spPr>
          <a:xfrm>
            <a:off x="7561476" y="1646300"/>
            <a:ext cx="1582525" cy="1097002"/>
          </a:xfrm>
          <a:prstGeom prst="rect">
            <a:avLst/>
          </a:prstGeom>
          <a:noFill/>
          <a:ln>
            <a:noFill/>
          </a:ln>
        </p:spPr>
      </p:pic>
      <p:pic>
        <p:nvPicPr>
          <p:cNvPr id="235" name="Google Shape;235;p19"/>
          <p:cNvPicPr preferRelativeResize="0"/>
          <p:nvPr/>
        </p:nvPicPr>
        <p:blipFill rotWithShape="1">
          <a:blip r:embed="rId4">
            <a:alphaModFix/>
          </a:blip>
          <a:srcRect b="6730" l="0" r="0" t="24099"/>
          <a:stretch/>
        </p:blipFill>
        <p:spPr>
          <a:xfrm>
            <a:off x="6079525" y="3798725"/>
            <a:ext cx="3064474" cy="1350225"/>
          </a:xfrm>
          <a:prstGeom prst="rect">
            <a:avLst/>
          </a:prstGeom>
          <a:noFill/>
          <a:ln>
            <a:noFill/>
          </a:ln>
        </p:spPr>
      </p:pic>
      <p:pic>
        <p:nvPicPr>
          <p:cNvPr id="236" name="Google Shape;236;p19"/>
          <p:cNvPicPr preferRelativeResize="0"/>
          <p:nvPr/>
        </p:nvPicPr>
        <p:blipFill>
          <a:blip r:embed="rId5">
            <a:alphaModFix/>
          </a:blip>
          <a:stretch>
            <a:fillRect/>
          </a:stretch>
        </p:blipFill>
        <p:spPr>
          <a:xfrm>
            <a:off x="152400" y="3092978"/>
            <a:ext cx="2911226" cy="2050521"/>
          </a:xfrm>
          <a:prstGeom prst="rect">
            <a:avLst/>
          </a:prstGeom>
          <a:noFill/>
          <a:ln>
            <a:noFill/>
          </a:ln>
        </p:spPr>
      </p:pic>
      <p:pic>
        <p:nvPicPr>
          <p:cNvPr id="237" name="Google Shape;237;p19"/>
          <p:cNvPicPr preferRelativeResize="0"/>
          <p:nvPr/>
        </p:nvPicPr>
        <p:blipFill>
          <a:blip r:embed="rId6">
            <a:alphaModFix/>
          </a:blip>
          <a:stretch>
            <a:fillRect/>
          </a:stretch>
        </p:blipFill>
        <p:spPr>
          <a:xfrm>
            <a:off x="2238375" y="2219325"/>
            <a:ext cx="837375" cy="837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Wat is dat eigenlijk, een databank?</a:t>
            </a:r>
            <a:endParaRPr/>
          </a:p>
        </p:txBody>
      </p:sp>
      <p:sp>
        <p:nvSpPr>
          <p:cNvPr id="243" name="Google Shape;24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nl"/>
              <a:t>Een centrale verzameling van (gestructureerde) gegevens</a:t>
            </a:r>
            <a:endParaRPr/>
          </a:p>
          <a:p>
            <a:pPr indent="-311150" lvl="0" marL="457200" rtl="0" algn="l">
              <a:spcBef>
                <a:spcPts val="0"/>
              </a:spcBef>
              <a:spcAft>
                <a:spcPts val="0"/>
              </a:spcAft>
              <a:buSzPts val="1300"/>
              <a:buChar char="-"/>
            </a:pPr>
            <a:r>
              <a:rPr b="1" lang="nl"/>
              <a:t>Database Management System (DBMS)</a:t>
            </a:r>
            <a:r>
              <a:rPr lang="nl"/>
              <a:t>: server-systeem dat deze databanken beheert en communiceert met clients (gebruikers) en administrators</a:t>
            </a:r>
            <a:endParaRPr/>
          </a:p>
          <a:p>
            <a:pPr indent="-311150" lvl="0" marL="457200" rtl="0" algn="l">
              <a:spcBef>
                <a:spcPts val="0"/>
              </a:spcBef>
              <a:spcAft>
                <a:spcPts val="0"/>
              </a:spcAft>
              <a:buSzPts val="1300"/>
              <a:buChar char="-"/>
            </a:pPr>
            <a:r>
              <a:rPr lang="nl"/>
              <a:t>Relationele databank: data gestructureerd in tabellen met rijen en kolommen</a:t>
            </a:r>
            <a:endParaRPr/>
          </a:p>
          <a:p>
            <a:pPr indent="-311150" lvl="0" marL="457200" rtl="0" algn="l">
              <a:spcBef>
                <a:spcPts val="0"/>
              </a:spcBef>
              <a:spcAft>
                <a:spcPts val="0"/>
              </a:spcAft>
              <a:buSzPts val="1300"/>
              <a:buChar char="-"/>
            </a:pPr>
            <a:r>
              <a:rPr b="1" lang="nl"/>
              <a:t>Structured Query Language (SQL)</a:t>
            </a:r>
            <a:r>
              <a:rPr lang="nl"/>
              <a:t>: de taal waarin we gegevens kunnen opvragen, wijzigen, beheren, ...</a:t>
            </a:r>
            <a:endParaRPr/>
          </a:p>
          <a:p>
            <a:pPr indent="0" lvl="0" marL="457200" marR="0" rtl="0" algn="l">
              <a:lnSpc>
                <a:spcPct val="115000"/>
              </a:lnSpc>
              <a:spcBef>
                <a:spcPts val="1600"/>
              </a:spcBef>
              <a:spcAft>
                <a:spcPts val="1600"/>
              </a:spcAft>
              <a:buNone/>
            </a:pPr>
            <a:r>
              <a:t/>
            </a:r>
            <a:endParaRPr/>
          </a:p>
        </p:txBody>
      </p:sp>
      <p:sp>
        <p:nvSpPr>
          <p:cNvPr id="244" name="Google Shape;244;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pic>
        <p:nvPicPr>
          <p:cNvPr id="245" name="Google Shape;245;p20"/>
          <p:cNvPicPr preferRelativeResize="0"/>
          <p:nvPr/>
        </p:nvPicPr>
        <p:blipFill rotWithShape="1">
          <a:blip r:embed="rId3">
            <a:alphaModFix/>
          </a:blip>
          <a:srcRect b="57443" l="0" r="0" t="0"/>
          <a:stretch/>
        </p:blipFill>
        <p:spPr>
          <a:xfrm>
            <a:off x="729450" y="3710825"/>
            <a:ext cx="4069150" cy="1039025"/>
          </a:xfrm>
          <a:prstGeom prst="rect">
            <a:avLst/>
          </a:prstGeom>
          <a:noFill/>
          <a:ln>
            <a:noFill/>
          </a:ln>
        </p:spPr>
      </p:pic>
      <p:pic>
        <p:nvPicPr>
          <p:cNvPr id="246" name="Google Shape;246;p20"/>
          <p:cNvPicPr preferRelativeResize="0"/>
          <p:nvPr/>
        </p:nvPicPr>
        <p:blipFill>
          <a:blip r:embed="rId4">
            <a:alphaModFix/>
          </a:blip>
          <a:stretch>
            <a:fillRect/>
          </a:stretch>
        </p:blipFill>
        <p:spPr>
          <a:xfrm>
            <a:off x="5524900" y="3553975"/>
            <a:ext cx="2893252" cy="119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Voorbeeld: browsen naar een webpagina</a:t>
            </a:r>
            <a:endParaRPr/>
          </a:p>
        </p:txBody>
      </p:sp>
      <p:sp>
        <p:nvSpPr>
          <p:cNvPr id="252" name="Google Shape;252;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nl"/>
              <a:t>‹#›</a:t>
            </a:fld>
            <a:endParaRPr/>
          </a:p>
        </p:txBody>
      </p:sp>
      <p:sp>
        <p:nvSpPr>
          <p:cNvPr id="253" name="Google Shape;253;p21"/>
          <p:cNvSpPr/>
          <p:nvPr/>
        </p:nvSpPr>
        <p:spPr>
          <a:xfrm>
            <a:off x="3917125" y="2495550"/>
            <a:ext cx="450600" cy="324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server</a:t>
            </a:r>
            <a:endParaRPr b="1" sz="600"/>
          </a:p>
        </p:txBody>
      </p:sp>
      <p:sp>
        <p:nvSpPr>
          <p:cNvPr id="254" name="Google Shape;254;p21"/>
          <p:cNvSpPr/>
          <p:nvPr/>
        </p:nvSpPr>
        <p:spPr>
          <a:xfrm>
            <a:off x="3386212" y="34571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55" name="Google Shape;255;p21"/>
          <p:cNvSpPr/>
          <p:nvPr/>
        </p:nvSpPr>
        <p:spPr>
          <a:xfrm>
            <a:off x="3950890" y="3639882"/>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56" name="Google Shape;256;p21"/>
          <p:cNvSpPr/>
          <p:nvPr/>
        </p:nvSpPr>
        <p:spPr>
          <a:xfrm>
            <a:off x="4515569" y="3457144"/>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57" name="Google Shape;257;p21"/>
          <p:cNvSpPr/>
          <p:nvPr/>
        </p:nvSpPr>
        <p:spPr>
          <a:xfrm>
            <a:off x="5088926" y="30644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sp>
        <p:nvSpPr>
          <p:cNvPr id="258" name="Google Shape;258;p21"/>
          <p:cNvSpPr/>
          <p:nvPr/>
        </p:nvSpPr>
        <p:spPr>
          <a:xfrm>
            <a:off x="2809001" y="3064471"/>
            <a:ext cx="383400" cy="290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nl" sz="600"/>
              <a:t>client</a:t>
            </a:r>
            <a:endParaRPr b="1" sz="600"/>
          </a:p>
        </p:txBody>
      </p:sp>
      <p:cxnSp>
        <p:nvCxnSpPr>
          <p:cNvPr id="259" name="Google Shape;259;p21"/>
          <p:cNvCxnSpPr/>
          <p:nvPr/>
        </p:nvCxnSpPr>
        <p:spPr>
          <a:xfrm flipH="1" rot="10800000">
            <a:off x="3155408" y="2693384"/>
            <a:ext cx="699300" cy="3393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21"/>
          <p:cNvCxnSpPr/>
          <p:nvPr/>
        </p:nvCxnSpPr>
        <p:spPr>
          <a:xfrm flipH="1">
            <a:off x="3207695" y="2743288"/>
            <a:ext cx="647100" cy="31410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p21"/>
          <p:cNvCxnSpPr/>
          <p:nvPr/>
        </p:nvCxnSpPr>
        <p:spPr>
          <a:xfrm flipH="1">
            <a:off x="4105625" y="2860700"/>
            <a:ext cx="900" cy="7320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21"/>
          <p:cNvCxnSpPr/>
          <p:nvPr/>
        </p:nvCxnSpPr>
        <p:spPr>
          <a:xfrm rot="10800000">
            <a:off x="4137161" y="2865308"/>
            <a:ext cx="5400" cy="6918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1"/>
          <p:cNvCxnSpPr/>
          <p:nvPr/>
        </p:nvCxnSpPr>
        <p:spPr>
          <a:xfrm flipH="1" rot="10800000">
            <a:off x="3613918" y="2866457"/>
            <a:ext cx="324900" cy="5493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1"/>
          <p:cNvCxnSpPr/>
          <p:nvPr/>
        </p:nvCxnSpPr>
        <p:spPr>
          <a:xfrm flipH="1">
            <a:off x="3663836" y="2907912"/>
            <a:ext cx="295200" cy="5187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21"/>
          <p:cNvCxnSpPr/>
          <p:nvPr/>
        </p:nvCxnSpPr>
        <p:spPr>
          <a:xfrm rot="10800000">
            <a:off x="4380655" y="2858086"/>
            <a:ext cx="305700" cy="5493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1"/>
          <p:cNvCxnSpPr/>
          <p:nvPr/>
        </p:nvCxnSpPr>
        <p:spPr>
          <a:xfrm>
            <a:off x="4361608" y="2899541"/>
            <a:ext cx="278100" cy="5187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1"/>
          <p:cNvCxnSpPr/>
          <p:nvPr/>
        </p:nvCxnSpPr>
        <p:spPr>
          <a:xfrm rot="10800000">
            <a:off x="4416949" y="2663878"/>
            <a:ext cx="759300" cy="3393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1"/>
          <p:cNvCxnSpPr/>
          <p:nvPr/>
        </p:nvCxnSpPr>
        <p:spPr>
          <a:xfrm>
            <a:off x="4416853" y="2713782"/>
            <a:ext cx="702600" cy="3141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21"/>
          <p:cNvSpPr txBox="1"/>
          <p:nvPr/>
        </p:nvSpPr>
        <p:spPr>
          <a:xfrm>
            <a:off x="6131925" y="2347125"/>
            <a:ext cx="22860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Apache</a:t>
            </a:r>
            <a:endParaRPr>
              <a:latin typeface="Lato"/>
              <a:ea typeface="Lato"/>
              <a:cs typeface="Lato"/>
              <a:sym typeface="Lato"/>
            </a:endParaRPr>
          </a:p>
          <a:p>
            <a:pPr indent="0" lvl="0" marL="0" rtl="0" algn="ctr">
              <a:spcBef>
                <a:spcPts val="0"/>
              </a:spcBef>
              <a:spcAft>
                <a:spcPts val="0"/>
              </a:spcAft>
              <a:buNone/>
            </a:pPr>
            <a:r>
              <a:rPr lang="nl">
                <a:latin typeface="Lato"/>
                <a:ea typeface="Lato"/>
                <a:cs typeface="Lato"/>
                <a:sym typeface="Lato"/>
              </a:rPr>
              <a:t>webserver</a:t>
            </a:r>
            <a:endParaRPr>
              <a:latin typeface="Lato"/>
              <a:ea typeface="Lato"/>
              <a:cs typeface="Lato"/>
              <a:sym typeface="Lato"/>
            </a:endParaRPr>
          </a:p>
        </p:txBody>
      </p:sp>
      <p:cxnSp>
        <p:nvCxnSpPr>
          <p:cNvPr id="270" name="Google Shape;270;p21"/>
          <p:cNvCxnSpPr/>
          <p:nvPr/>
        </p:nvCxnSpPr>
        <p:spPr>
          <a:xfrm flipH="1">
            <a:off x="4371150" y="2270925"/>
            <a:ext cx="2261700" cy="3009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cxnSp>
        <p:nvCxnSpPr>
          <p:cNvPr id="271" name="Google Shape;271;p21"/>
          <p:cNvCxnSpPr/>
          <p:nvPr/>
        </p:nvCxnSpPr>
        <p:spPr>
          <a:xfrm rot="10800000">
            <a:off x="1700725" y="2812800"/>
            <a:ext cx="1108200" cy="3822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
        <p:nvSpPr>
          <p:cNvPr id="272" name="Google Shape;272;p21"/>
          <p:cNvSpPr txBox="1"/>
          <p:nvPr/>
        </p:nvSpPr>
        <p:spPr>
          <a:xfrm>
            <a:off x="686175" y="2899650"/>
            <a:ext cx="12858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Chrome</a:t>
            </a:r>
            <a:endParaRPr>
              <a:latin typeface="Lato"/>
              <a:ea typeface="Lato"/>
              <a:cs typeface="Lato"/>
              <a:sym typeface="Lato"/>
            </a:endParaRPr>
          </a:p>
        </p:txBody>
      </p:sp>
      <p:cxnSp>
        <p:nvCxnSpPr>
          <p:cNvPr id="273" name="Google Shape;273;p21"/>
          <p:cNvCxnSpPr/>
          <p:nvPr/>
        </p:nvCxnSpPr>
        <p:spPr>
          <a:xfrm flipH="1" rot="10800000">
            <a:off x="2424250" y="3639725"/>
            <a:ext cx="999300" cy="3729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pic>
        <p:nvPicPr>
          <p:cNvPr id="274" name="Google Shape;274;p21"/>
          <p:cNvPicPr preferRelativeResize="0"/>
          <p:nvPr/>
        </p:nvPicPr>
        <p:blipFill>
          <a:blip r:embed="rId3">
            <a:alphaModFix/>
          </a:blip>
          <a:stretch>
            <a:fillRect/>
          </a:stretch>
        </p:blipFill>
        <p:spPr>
          <a:xfrm>
            <a:off x="6744450" y="2049375"/>
            <a:ext cx="1118754" cy="290700"/>
          </a:xfrm>
          <a:prstGeom prst="rect">
            <a:avLst/>
          </a:prstGeom>
          <a:noFill/>
          <a:ln>
            <a:noFill/>
          </a:ln>
        </p:spPr>
      </p:pic>
      <p:pic>
        <p:nvPicPr>
          <p:cNvPr id="275" name="Google Shape;275;p21"/>
          <p:cNvPicPr preferRelativeResize="0"/>
          <p:nvPr/>
        </p:nvPicPr>
        <p:blipFill>
          <a:blip r:embed="rId4">
            <a:alphaModFix/>
          </a:blip>
          <a:stretch>
            <a:fillRect/>
          </a:stretch>
        </p:blipFill>
        <p:spPr>
          <a:xfrm>
            <a:off x="1047025" y="2419350"/>
            <a:ext cx="548700" cy="548700"/>
          </a:xfrm>
          <a:prstGeom prst="rect">
            <a:avLst/>
          </a:prstGeom>
          <a:noFill/>
          <a:ln>
            <a:noFill/>
          </a:ln>
        </p:spPr>
      </p:pic>
      <p:pic>
        <p:nvPicPr>
          <p:cNvPr id="276" name="Google Shape;276;p21"/>
          <p:cNvPicPr preferRelativeResize="0"/>
          <p:nvPr/>
        </p:nvPicPr>
        <p:blipFill>
          <a:blip r:embed="rId5">
            <a:alphaModFix/>
          </a:blip>
          <a:stretch>
            <a:fillRect/>
          </a:stretch>
        </p:blipFill>
        <p:spPr>
          <a:xfrm>
            <a:off x="1799350" y="3814475"/>
            <a:ext cx="548700" cy="548700"/>
          </a:xfrm>
          <a:prstGeom prst="rect">
            <a:avLst/>
          </a:prstGeom>
          <a:noFill/>
          <a:ln>
            <a:noFill/>
          </a:ln>
        </p:spPr>
      </p:pic>
      <p:sp>
        <p:nvSpPr>
          <p:cNvPr id="277" name="Google Shape;277;p21"/>
          <p:cNvSpPr txBox="1"/>
          <p:nvPr/>
        </p:nvSpPr>
        <p:spPr>
          <a:xfrm>
            <a:off x="1416175" y="4282850"/>
            <a:ext cx="12858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Firefox</a:t>
            </a:r>
            <a:endParaRPr>
              <a:latin typeface="Lato"/>
              <a:ea typeface="Lato"/>
              <a:cs typeface="Lato"/>
              <a:sym typeface="Lato"/>
            </a:endParaRPr>
          </a:p>
        </p:txBody>
      </p:sp>
      <p:cxnSp>
        <p:nvCxnSpPr>
          <p:cNvPr id="278" name="Google Shape;278;p21"/>
          <p:cNvCxnSpPr>
            <a:endCxn id="255" idx="2"/>
          </p:cNvCxnSpPr>
          <p:nvPr/>
        </p:nvCxnSpPr>
        <p:spPr>
          <a:xfrm flipH="1" rot="10800000">
            <a:off x="4130590" y="3930582"/>
            <a:ext cx="12000" cy="418800"/>
          </a:xfrm>
          <a:prstGeom prst="straightConnector1">
            <a:avLst/>
          </a:prstGeom>
          <a:noFill/>
          <a:ln cap="flat" cmpd="sng" w="9525">
            <a:solidFill>
              <a:schemeClr val="dk2"/>
            </a:solidFill>
            <a:prstDash val="dash"/>
            <a:round/>
            <a:headEnd len="med" w="med" type="none"/>
            <a:tailEnd len="med" w="med" type="none"/>
          </a:ln>
          <a:effectLst>
            <a:outerShdw blurRad="57150" rotWithShape="0" algn="bl" dir="5400000" dist="19050">
              <a:srgbClr val="000000">
                <a:alpha val="50000"/>
              </a:srgbClr>
            </a:outerShdw>
          </a:effectLst>
        </p:spPr>
      </p:cxnSp>
      <p:sp>
        <p:nvSpPr>
          <p:cNvPr id="279" name="Google Shape;279;p21"/>
          <p:cNvSpPr txBox="1"/>
          <p:nvPr/>
        </p:nvSpPr>
        <p:spPr>
          <a:xfrm>
            <a:off x="3499750" y="4282850"/>
            <a:ext cx="12858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a:latin typeface="Lato"/>
                <a:ea typeface="Lato"/>
                <a:cs typeface="Lato"/>
                <a:sym typeface="Lato"/>
              </a:rPr>
              <a:t>zoekrobot</a:t>
            </a:r>
            <a:br>
              <a:rPr lang="nl">
                <a:latin typeface="Lato"/>
                <a:ea typeface="Lato"/>
                <a:cs typeface="Lato"/>
                <a:sym typeface="Lato"/>
              </a:rPr>
            </a:br>
            <a:r>
              <a:rPr lang="nl">
                <a:latin typeface="Lato"/>
                <a:ea typeface="Lato"/>
                <a:cs typeface="Lato"/>
                <a:sym typeface="Lato"/>
              </a:rPr>
              <a:t>Google</a:t>
            </a:r>
            <a:endParaRPr>
              <a:latin typeface="Lato"/>
              <a:ea typeface="Lato"/>
              <a:cs typeface="Lato"/>
              <a:sym typeface="Lato"/>
            </a:endParaRPr>
          </a:p>
        </p:txBody>
      </p:sp>
      <p:pic>
        <p:nvPicPr>
          <p:cNvPr id="280" name="Google Shape;280;p21"/>
          <p:cNvPicPr preferRelativeResize="0"/>
          <p:nvPr/>
        </p:nvPicPr>
        <p:blipFill>
          <a:blip r:embed="rId6">
            <a:alphaModFix/>
          </a:blip>
          <a:stretch>
            <a:fillRect/>
          </a:stretch>
        </p:blipFill>
        <p:spPr>
          <a:xfrm>
            <a:off x="6727563" y="3058800"/>
            <a:ext cx="1152525" cy="304800"/>
          </a:xfrm>
          <a:prstGeom prst="rect">
            <a:avLst/>
          </a:prstGeom>
          <a:noFill/>
          <a:ln>
            <a:noFill/>
          </a:ln>
        </p:spPr>
      </p:pic>
      <p:pic>
        <p:nvPicPr>
          <p:cNvPr id="281" name="Google Shape;281;p21"/>
          <p:cNvPicPr preferRelativeResize="0"/>
          <p:nvPr/>
        </p:nvPicPr>
        <p:blipFill rotWithShape="1">
          <a:blip r:embed="rId7">
            <a:alphaModFix/>
          </a:blip>
          <a:srcRect b="29478" l="26780" r="27619" t="31951"/>
          <a:stretch/>
        </p:blipFill>
        <p:spPr>
          <a:xfrm>
            <a:off x="6804175" y="3540075"/>
            <a:ext cx="999300" cy="3294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