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09/01/20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Manoj Joshi</a:t>
            </a:r>
          </a:p>
          <a:p>
            <a:pPr algn="l"/>
            <a:r>
              <a:rPr lang="en-IN" sz="1800" dirty="0"/>
              <a:t>Batch : Master in AI/ML </a:t>
            </a:r>
          </a:p>
          <a:p>
            <a:pPr algn="l"/>
            <a:r>
              <a:rPr lang="en-IN" sz="1800" dirty="0"/>
              <a:t>Cohort : 11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30CC7-A038-9746-B12F-ED76DE157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086882"/>
            <a:ext cx="3767328" cy="314374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7429" y="230744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Country-wise </a:t>
            </a:r>
            <a:r>
              <a:rPr lang="en-IN" sz="2800" dirty="0"/>
              <a:t>Investment count plot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98B3A6-B271-594C-8B5C-9D512774C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04" y="1086882"/>
            <a:ext cx="4037836" cy="31437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78A99-6846-F540-89E7-0E364178B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1275596"/>
            <a:ext cx="3572256" cy="29550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ED8228A-5D66-C743-AC8C-93D1FE74821C}"/>
              </a:ext>
            </a:extLst>
          </p:cNvPr>
          <p:cNvSpPr txBox="1">
            <a:spLocks/>
          </p:cNvSpPr>
          <p:nvPr/>
        </p:nvSpPr>
        <p:spPr>
          <a:xfrm>
            <a:off x="551253" y="4513739"/>
            <a:ext cx="9313817" cy="57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1800" b="1" dirty="0"/>
              <a:t>Observation</a:t>
            </a:r>
            <a:endParaRPr lang="en-IN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AA53BB-E344-C045-BE7D-04BD31B4AFD6}"/>
              </a:ext>
            </a:extLst>
          </p:cNvPr>
          <p:cNvSpPr txBox="1">
            <a:spLocks/>
          </p:cNvSpPr>
          <p:nvPr/>
        </p:nvSpPr>
        <p:spPr>
          <a:xfrm>
            <a:off x="551253" y="4952651"/>
            <a:ext cx="9313817" cy="94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sz="1400" b="1" dirty="0"/>
              <a:t>USA by far, has highest investment for their top 3 sectors.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Others is the leading main sector for all the 3 English speaking countries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Social, Finance, Analytics, Advertising is also leading in all 3 English speaking countries.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/>
              <a:t>Venture fund type</a:t>
            </a:r>
            <a:r>
              <a:rPr lang="en-IN" sz="1400" dirty="0"/>
              <a:t> is most suited for investment purpose considering investment budget of $5 million to $15 million</a:t>
            </a:r>
          </a:p>
          <a:p>
            <a:r>
              <a:rPr lang="en-IN" sz="1400" b="1" dirty="0"/>
              <a:t>USA , Great Britain and Canada</a:t>
            </a:r>
            <a:r>
              <a:rPr lang="en-IN" sz="1400" dirty="0"/>
              <a:t> are good investment locations</a:t>
            </a:r>
          </a:p>
          <a:p>
            <a:r>
              <a:rPr lang="en-IN" sz="1400" dirty="0"/>
              <a:t>In all the three investment destinations, </a:t>
            </a:r>
            <a:r>
              <a:rPr lang="en-IN" sz="1400" b="1" dirty="0"/>
              <a:t>Others</a:t>
            </a:r>
            <a:r>
              <a:rPr lang="en-IN" sz="1400" dirty="0"/>
              <a:t> sectors has top investment. </a:t>
            </a:r>
          </a:p>
          <a:p>
            <a:r>
              <a:rPr lang="en-IN" sz="1400" dirty="0"/>
              <a:t>In addition, In all the three investment destination, </a:t>
            </a:r>
            <a:r>
              <a:rPr lang="en-IN" sz="1400" b="1" dirty="0"/>
              <a:t>Social, Finance, advertising and Analytics</a:t>
            </a:r>
            <a:r>
              <a:rPr lang="en-IN" sz="1400" dirty="0"/>
              <a:t> is a sector which also shows some potential and fund can consider investing the same as well.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856139"/>
          </a:xfrm>
        </p:spPr>
        <p:txBody>
          <a:bodyPr>
            <a:normAutofit/>
          </a:bodyPr>
          <a:lstStyle/>
          <a:p>
            <a:r>
              <a:rPr lang="en-IN" sz="1400" dirty="0"/>
              <a:t>Spark funds needs advice on exploring investment opportunities in English speaking countries.</a:t>
            </a:r>
          </a:p>
          <a:p>
            <a:r>
              <a:rPr lang="en-IN" sz="1400" dirty="0"/>
              <a:t>They would like to budget between 5 million to 15 million for investment and explore opportunities in these countries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Project Brief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6B5B02-3E69-2D4D-820E-1B21F83BA181}"/>
              </a:ext>
            </a:extLst>
          </p:cNvPr>
          <p:cNvSpPr txBox="1">
            <a:spLocks/>
          </p:cNvSpPr>
          <p:nvPr/>
        </p:nvSpPr>
        <p:spPr>
          <a:xfrm>
            <a:off x="1136468" y="2580033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800" b="1" dirty="0"/>
              <a:t>Business Objective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3883A-E54E-284F-B472-C09267FD36E0}"/>
              </a:ext>
            </a:extLst>
          </p:cNvPr>
          <p:cNvSpPr txBox="1">
            <a:spLocks/>
          </p:cNvSpPr>
          <p:nvPr/>
        </p:nvSpPr>
        <p:spPr>
          <a:xfrm>
            <a:off x="404949" y="3290797"/>
            <a:ext cx="11168742" cy="8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Identifying best sectors , countries and suitable investment type for making investment.</a:t>
            </a:r>
          </a:p>
          <a:p>
            <a:r>
              <a:rPr lang="en-IN" sz="1400" dirty="0"/>
              <a:t>They want to invest where others are investing the most ( Best sectors and best countries)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785CCC-9BBD-254B-B6BF-E41892EDC830}"/>
              </a:ext>
            </a:extLst>
          </p:cNvPr>
          <p:cNvSpPr txBox="1">
            <a:spLocks/>
          </p:cNvSpPr>
          <p:nvPr/>
        </p:nvSpPr>
        <p:spPr>
          <a:xfrm>
            <a:off x="1136468" y="4026587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800" b="1" dirty="0"/>
              <a:t>Goal of Data Analysis</a:t>
            </a:r>
            <a:endParaRPr lang="en-IN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D7B0E-AE8F-9849-9230-4C1805D665BB}"/>
              </a:ext>
            </a:extLst>
          </p:cNvPr>
          <p:cNvSpPr txBox="1">
            <a:spLocks/>
          </p:cNvSpPr>
          <p:nvPr/>
        </p:nvSpPr>
        <p:spPr>
          <a:xfrm>
            <a:off x="404949" y="4761736"/>
            <a:ext cx="11168742" cy="1675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600" b="1" dirty="0"/>
              <a:t>Investment Type Analysis</a:t>
            </a:r>
          </a:p>
          <a:p>
            <a:pPr lvl="1"/>
            <a:r>
              <a:rPr lang="en-IN" sz="5600" dirty="0"/>
              <a:t>Which kind of fund type is suitable for investment ( Venture, Seed, Angel, Private Equity) considering the fund constraints.</a:t>
            </a:r>
          </a:p>
          <a:p>
            <a:r>
              <a:rPr lang="en-IN" sz="5600" b="1" dirty="0"/>
              <a:t>Country Analysis</a:t>
            </a:r>
          </a:p>
          <a:p>
            <a:pPr lvl="1"/>
            <a:r>
              <a:rPr lang="en-IN" sz="5600" dirty="0"/>
              <a:t>Identifying English speaking countries having where most amount of investments are done.</a:t>
            </a:r>
          </a:p>
          <a:p>
            <a:r>
              <a:rPr lang="en-IN" sz="5600" b="1" dirty="0"/>
              <a:t>Sector Analysis</a:t>
            </a:r>
          </a:p>
          <a:p>
            <a:pPr lvl="1"/>
            <a:r>
              <a:rPr lang="en-IN" sz="5200" dirty="0"/>
              <a:t>Understanding distribution of investment across eight main sectors</a:t>
            </a:r>
          </a:p>
          <a:p>
            <a:pPr marL="457200" lvl="1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1813" y="249936"/>
            <a:ext cx="9313817" cy="856138"/>
          </a:xfrm>
        </p:spPr>
        <p:txBody>
          <a:bodyPr/>
          <a:lstStyle/>
          <a:p>
            <a:r>
              <a:rPr lang="en-IN" b="1" dirty="0"/>
              <a:t>Investment Analysis Process</a:t>
            </a:r>
            <a:endParaRPr lang="en-IN" sz="2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2AE8A2-DB11-C048-AB32-32EAC4D74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6" y="926592"/>
            <a:ext cx="9474200" cy="55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Data 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5CAF0-272D-534E-9E69-1E31A9FC9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322548"/>
              </p:ext>
            </p:extLst>
          </p:nvPr>
        </p:nvGraphicFramePr>
        <p:xfrm>
          <a:off x="670560" y="1828800"/>
          <a:ext cx="10655807" cy="3877055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991129">
                  <a:extLst>
                    <a:ext uri="{9D8B030D-6E8A-4147-A177-3AD203B41FA5}">
                      <a16:colId xmlns:a16="http://schemas.microsoft.com/office/drawing/2014/main" val="1441351993"/>
                    </a:ext>
                  </a:extLst>
                </a:gridCol>
                <a:gridCol w="7110076">
                  <a:extLst>
                    <a:ext uri="{9D8B030D-6E8A-4147-A177-3AD203B41FA5}">
                      <a16:colId xmlns:a16="http://schemas.microsoft.com/office/drawing/2014/main" val="4207248610"/>
                    </a:ext>
                  </a:extLst>
                </a:gridCol>
                <a:gridCol w="2554602">
                  <a:extLst>
                    <a:ext uri="{9D8B030D-6E8A-4147-A177-3AD203B41FA5}">
                      <a16:colId xmlns:a16="http://schemas.microsoft.com/office/drawing/2014/main" val="3486872791"/>
                    </a:ext>
                  </a:extLst>
                </a:gridCol>
              </a:tblGrid>
              <a:tr h="3904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Understand the Data Set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39993"/>
                  </a:ext>
                </a:extLst>
              </a:tr>
              <a:tr h="3253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Sl.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Questions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Answer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2724633"/>
                  </a:ext>
                </a:extLst>
              </a:tr>
              <a:tr h="3470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How many unique companies are present in rounds2?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90247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550988"/>
                  </a:ext>
                </a:extLst>
              </a:tr>
              <a:tr h="357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How many unique companies are present in the companies file?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66102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212787"/>
                  </a:ext>
                </a:extLst>
              </a:tr>
              <a:tr h="780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In the companies data frame, which column can be used as the  unique key for each company? Write the name of the column.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permalink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500431"/>
                  </a:ext>
                </a:extLst>
              </a:tr>
              <a:tr h="6832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Are there any companies in the rounds2 file which are not  present in companies ? Answer Y/N.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719171"/>
                  </a:ext>
                </a:extLst>
              </a:tr>
              <a:tr h="9923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Merge the two data frames so that all  variables (columns)  in the companies frame are added to the rounds2 data frame. Name the merged frame </a:t>
                      </a:r>
                      <a:r>
                        <a:rPr lang="en-IN" sz="1100" u="none" strike="noStrike" dirty="0" err="1">
                          <a:effectLst/>
                        </a:rPr>
                        <a:t>master_frame</a:t>
                      </a:r>
                      <a:r>
                        <a:rPr lang="en-IN" sz="1100" u="none" strike="noStrike" dirty="0">
                          <a:effectLst/>
                        </a:rPr>
                        <a:t>. How many observations are present in </a:t>
                      </a:r>
                      <a:r>
                        <a:rPr lang="en-IN" sz="1100" u="none" strike="noStrike" dirty="0" err="1">
                          <a:effectLst/>
                        </a:rPr>
                        <a:t>master_frame</a:t>
                      </a:r>
                      <a:r>
                        <a:rPr lang="en-IN" sz="1100" u="none" strike="noStrike" dirty="0">
                          <a:effectLst/>
                        </a:rPr>
                        <a:t> 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114941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67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Fund Type Analysis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71AE21-6DCE-D241-B95E-8832B60FA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44178"/>
              </p:ext>
            </p:extLst>
          </p:nvPr>
        </p:nvGraphicFramePr>
        <p:xfrm>
          <a:off x="1136468" y="1792224"/>
          <a:ext cx="10409355" cy="3803904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901839">
                  <a:extLst>
                    <a:ext uri="{9D8B030D-6E8A-4147-A177-3AD203B41FA5}">
                      <a16:colId xmlns:a16="http://schemas.microsoft.com/office/drawing/2014/main" val="1583455479"/>
                    </a:ext>
                  </a:extLst>
                </a:gridCol>
                <a:gridCol w="6588005">
                  <a:extLst>
                    <a:ext uri="{9D8B030D-6E8A-4147-A177-3AD203B41FA5}">
                      <a16:colId xmlns:a16="http://schemas.microsoft.com/office/drawing/2014/main" val="2879164839"/>
                    </a:ext>
                  </a:extLst>
                </a:gridCol>
                <a:gridCol w="2919511">
                  <a:extLst>
                    <a:ext uri="{9D8B030D-6E8A-4147-A177-3AD203B41FA5}">
                      <a16:colId xmlns:a16="http://schemas.microsoft.com/office/drawing/2014/main" val="423728985"/>
                    </a:ext>
                  </a:extLst>
                </a:gridCol>
              </a:tblGrid>
              <a:tr h="5089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Average Values of Investments for Each of these Funding Types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81562"/>
                  </a:ext>
                </a:extLst>
              </a:tr>
              <a:tr h="5243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Sl.No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Questions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Answer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8125194"/>
                  </a:ext>
                </a:extLst>
              </a:tr>
              <a:tr h="447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Average funding amount of venture type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$11.75M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726587"/>
                  </a:ext>
                </a:extLst>
              </a:tr>
              <a:tr h="447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Average funding amount of angel 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$0.959M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613502"/>
                  </a:ext>
                </a:extLst>
              </a:tr>
              <a:tr h="3289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Average funding amount of seed 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$0.720M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432898"/>
                  </a:ext>
                </a:extLst>
              </a:tr>
              <a:tr h="3289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Average funding amount of private equity 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$73.3M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6880062"/>
                  </a:ext>
                </a:extLst>
              </a:tr>
              <a:tr h="12182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Considering that Spark Funds wants to invest between 5 to 15 million USD per  investment round, which investment type is the most suitable for them?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Venture fund 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21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Country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3E7C62-FEBE-5B4B-9DCF-BD4678F43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09338"/>
              </p:ext>
            </p:extLst>
          </p:nvPr>
        </p:nvGraphicFramePr>
        <p:xfrm>
          <a:off x="1414272" y="1838992"/>
          <a:ext cx="8546592" cy="2269712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969795">
                  <a:extLst>
                    <a:ext uri="{9D8B030D-6E8A-4147-A177-3AD203B41FA5}">
                      <a16:colId xmlns:a16="http://schemas.microsoft.com/office/drawing/2014/main" val="2221280809"/>
                    </a:ext>
                  </a:extLst>
                </a:gridCol>
                <a:gridCol w="5012820">
                  <a:extLst>
                    <a:ext uri="{9D8B030D-6E8A-4147-A177-3AD203B41FA5}">
                      <a16:colId xmlns:a16="http://schemas.microsoft.com/office/drawing/2014/main" val="812693867"/>
                    </a:ext>
                  </a:extLst>
                </a:gridCol>
                <a:gridCol w="2563977">
                  <a:extLst>
                    <a:ext uri="{9D8B030D-6E8A-4147-A177-3AD203B41FA5}">
                      <a16:colId xmlns:a16="http://schemas.microsoft.com/office/drawing/2014/main" val="1902247072"/>
                    </a:ext>
                  </a:extLst>
                </a:gridCol>
              </a:tblGrid>
              <a:tr h="5674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Analysing the Top 3 English-Speaking Countries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04260"/>
                  </a:ext>
                </a:extLst>
              </a:tr>
              <a:tr h="384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Sl.No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Questions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Answers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306564"/>
                  </a:ext>
                </a:extLst>
              </a:tr>
              <a:tr h="4392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Top English speaking country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USA (United States of America)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460770"/>
                  </a:ext>
                </a:extLst>
              </a:tr>
              <a:tr h="4392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Second English speaking country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GBR (Great Britain)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914529"/>
                  </a:ext>
                </a:extLst>
              </a:tr>
              <a:tr h="4392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Third English speaking country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CAN ( Canada)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71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Sector Analysis</a:t>
            </a:r>
            <a:endParaRPr lang="en-IN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A3CC8F-2C2F-E043-9D36-EF63B2FC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53552"/>
              </p:ext>
            </p:extLst>
          </p:nvPr>
        </p:nvGraphicFramePr>
        <p:xfrm>
          <a:off x="511175" y="1697484"/>
          <a:ext cx="11169650" cy="4093717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44229">
                  <a:extLst>
                    <a:ext uri="{9D8B030D-6E8A-4147-A177-3AD203B41FA5}">
                      <a16:colId xmlns:a16="http://schemas.microsoft.com/office/drawing/2014/main" val="1768451820"/>
                    </a:ext>
                  </a:extLst>
                </a:gridCol>
                <a:gridCol w="4128505">
                  <a:extLst>
                    <a:ext uri="{9D8B030D-6E8A-4147-A177-3AD203B41FA5}">
                      <a16:colId xmlns:a16="http://schemas.microsoft.com/office/drawing/2014/main" val="3854248436"/>
                    </a:ext>
                  </a:extLst>
                </a:gridCol>
                <a:gridCol w="2168600">
                  <a:extLst>
                    <a:ext uri="{9D8B030D-6E8A-4147-A177-3AD203B41FA5}">
                      <a16:colId xmlns:a16="http://schemas.microsoft.com/office/drawing/2014/main" val="638332991"/>
                    </a:ext>
                  </a:extLst>
                </a:gridCol>
                <a:gridCol w="2114158">
                  <a:extLst>
                    <a:ext uri="{9D8B030D-6E8A-4147-A177-3AD203B41FA5}">
                      <a16:colId xmlns:a16="http://schemas.microsoft.com/office/drawing/2014/main" val="1486423114"/>
                    </a:ext>
                  </a:extLst>
                </a:gridCol>
                <a:gridCol w="2114158">
                  <a:extLst>
                    <a:ext uri="{9D8B030D-6E8A-4147-A177-3AD203B41FA5}">
                      <a16:colId xmlns:a16="http://schemas.microsoft.com/office/drawing/2014/main" val="4046498530"/>
                    </a:ext>
                  </a:extLst>
                </a:gridCol>
              </a:tblGrid>
              <a:tr h="28816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Sector-wise Investment Analysis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93207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effectLst/>
                        </a:rPr>
                        <a:t>Sl.no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Questions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USA (C1)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GBR (C2)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CAN (C3)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162196695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Total number of Investments (count)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62048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5019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217835642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Total amount of investment (USD)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$669 billion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$32.76 billion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$ 18 billion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190463445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Top Sector name (no. of investment-wise)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Others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Others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Others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179581810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Second Sector name (no. of investment-wise)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Cleantech/Semiconductors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Social,Finance, Analytics,Advertising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Cleantech/Semiconductors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148554644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Third Sector name (no. of investment-wise)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Social,Finance, Analytics,Advertising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News,Search,Messaging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Social, Finance,Analytics,Advertising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205960931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Number of investments in top sector (3)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13754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53608787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Number of investments in second sector (4)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11438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114182668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Number of investments in third sector (5)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9849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3224997309"/>
                  </a:ext>
                </a:extLst>
              </a:tr>
              <a:tr h="585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Verizon Communications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SoftViaNet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Blackberry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721769204"/>
                  </a:ext>
                </a:extLst>
              </a:tr>
              <a:tr h="603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Freescale Semiconductor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Helios Towers Africa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WSP Global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/>
                </a:tc>
                <a:extLst>
                  <a:ext uri="{0D108BD9-81ED-4DB2-BD59-A6C34878D82A}">
                    <a16:rowId xmlns:a16="http://schemas.microsoft.com/office/drawing/2014/main" val="238901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0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Fund ratio analysis</a:t>
            </a:r>
            <a:endParaRPr lang="en-IN" sz="2800" dirty="0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C05D61-F1A8-594B-B5F4-B670C359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496219"/>
            <a:ext cx="11169650" cy="318551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CC0CF-2E2A-9E4C-BBBD-21AAC066C7E2}"/>
              </a:ext>
            </a:extLst>
          </p:cNvPr>
          <p:cNvSpPr txBox="1">
            <a:spLocks/>
          </p:cNvSpPr>
          <p:nvPr/>
        </p:nvSpPr>
        <p:spPr>
          <a:xfrm>
            <a:off x="1136468" y="4681729"/>
            <a:ext cx="9313817" cy="57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1800" b="1" dirty="0"/>
              <a:t>Observation</a:t>
            </a:r>
            <a:endParaRPr lang="en-IN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48B78E-18B6-D149-B1A9-62A0C3760E6D}"/>
              </a:ext>
            </a:extLst>
          </p:cNvPr>
          <p:cNvSpPr txBox="1">
            <a:spLocks/>
          </p:cNvSpPr>
          <p:nvPr/>
        </p:nvSpPr>
        <p:spPr>
          <a:xfrm>
            <a:off x="1136468" y="5254753"/>
            <a:ext cx="9313817" cy="81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1800" b="1" dirty="0"/>
              <a:t>- </a:t>
            </a:r>
            <a:r>
              <a:rPr lang="en-IN" sz="1400" b="1" dirty="0"/>
              <a:t>Venture fund type is most suited for Investment considering the budget constraint of 5 million to 15 million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88FB89-EBA7-6245-B5AD-A8B4083E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1496218"/>
            <a:ext cx="5983659" cy="356346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Country Analysis Plot</a:t>
            </a:r>
            <a:endParaRPr lang="en-IN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780552-692B-114E-B99D-CF4860A9836B}"/>
              </a:ext>
            </a:extLst>
          </p:cNvPr>
          <p:cNvSpPr txBox="1">
            <a:spLocks/>
          </p:cNvSpPr>
          <p:nvPr/>
        </p:nvSpPr>
        <p:spPr>
          <a:xfrm>
            <a:off x="1136469" y="5059680"/>
            <a:ext cx="9313817" cy="57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1800" b="1" dirty="0"/>
              <a:t>Observation</a:t>
            </a:r>
            <a:endParaRPr lang="en-IN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C148E7-C9E1-9D4B-AD15-EC5A98BF4657}"/>
              </a:ext>
            </a:extLst>
          </p:cNvPr>
          <p:cNvSpPr txBox="1">
            <a:spLocks/>
          </p:cNvSpPr>
          <p:nvPr/>
        </p:nvSpPr>
        <p:spPr>
          <a:xfrm>
            <a:off x="1136469" y="5498592"/>
            <a:ext cx="9313817" cy="94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sz="1400" b="1" dirty="0"/>
              <a:t>USA , Great Britain and Canada are top 3 English speaking countries where maximum investment is sent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China, though in top 3, is not a primarily English-speaking country.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India is not a primarily English-speaking country.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800</Words>
  <Application>Microsoft Macintosh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ASSIGNMENT  SUBMISSION </vt:lpstr>
      <vt:lpstr>Project Brief</vt:lpstr>
      <vt:lpstr>Investment Analysis Process</vt:lpstr>
      <vt:lpstr> Data Cleaning</vt:lpstr>
      <vt:lpstr> Fund Type Analysis</vt:lpstr>
      <vt:lpstr> Country Analysis</vt:lpstr>
      <vt:lpstr>Sector Analysis</vt:lpstr>
      <vt:lpstr>Fund ratio analysis</vt:lpstr>
      <vt:lpstr>Country Analysis Plot</vt:lpstr>
      <vt:lpstr> Country-wise Investment count plot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Manoj Joshi</cp:lastModifiedBy>
  <cp:revision>59</cp:revision>
  <dcterms:created xsi:type="dcterms:W3CDTF">2016-06-09T08:16:28Z</dcterms:created>
  <dcterms:modified xsi:type="dcterms:W3CDTF">2020-01-09T13:32:58Z</dcterms:modified>
</cp:coreProperties>
</file>