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Old Standard TT"/>
      <p:regular r:id="rId41"/>
      <p:bold r:id="rId42"/>
      <p: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OldStandardTT-bold.fntdata"/><Relationship Id="rId41" Type="http://schemas.openxmlformats.org/officeDocument/2006/relationships/font" Target="fonts/OldStandardTT-regular.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OldStandardTT-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3c8e3f13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3c8e3f13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3c8e3f13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23c8e3f13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3c8e3f13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3c8e3f13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23c8e3f13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23c8e3f13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3c8e3f13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3c8e3f13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3c8e3f13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3c8e3f13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3c8e3f13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23c8e3f13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3c8e3f131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3c8e3f131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3c8e3f131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3c8e3f13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3c8e3f131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3c8e3f13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3c8e3f131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3c8e3f13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3c8e3f131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3c8e3f131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3c8e3f131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23c8e3f131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23c8e3f131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23c8e3f131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3c8e3f131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3c8e3f131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23c8e3f131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23c8e3f131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23c8e3f131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23c8e3f131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c6f90357f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c6f90357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23c8e3f131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23c8e3f131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23c8e3f131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23c8e3f131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23c8e3f131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23c8e3f131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23c8e3f131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23c8e3f131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23c8e3f131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23c8e3f131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23c8e3f13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23c8e3f13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3c8e3f13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23c8e3f13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3c8e3f13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3c8e3f13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3c8e3f13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3c8e3f13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image" Target="../media/image1.jpg"/><Relationship Id="rId4" Type="http://schemas.openxmlformats.org/officeDocument/2006/relationships/image" Target="../media/image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420725"/>
            <a:ext cx="8118600" cy="2899200"/>
          </a:xfrm>
          <a:prstGeom prst="rect">
            <a:avLst/>
          </a:prstGeom>
        </p:spPr>
        <p:txBody>
          <a:bodyPr anchorCtr="0" anchor="b" bIns="91425" lIns="91425" spcFirstLastPara="1" rIns="91425" wrap="square" tIns="91425">
            <a:noAutofit/>
          </a:bodyPr>
          <a:lstStyle/>
          <a:p>
            <a:pPr indent="0" lvl="0" marL="0" rtl="0" algn="l">
              <a:lnSpc>
                <a:spcPct val="106000"/>
              </a:lnSpc>
              <a:spcBef>
                <a:spcPts val="0"/>
              </a:spcBef>
              <a:spcAft>
                <a:spcPts val="0"/>
              </a:spcAft>
              <a:buClr>
                <a:schemeClr val="dk1"/>
              </a:buClr>
              <a:buSzPts val="1100"/>
              <a:buFont typeface="Arial"/>
              <a:buNone/>
            </a:pPr>
            <a:r>
              <a:rPr lang="en" sz="4250"/>
              <a:t>Detecting Parkinson’s Disease with OpenCV, Computer Vision</a:t>
            </a:r>
            <a:endParaRPr sz="4250"/>
          </a:p>
          <a:p>
            <a:pPr indent="0" lvl="0" marL="0" rtl="0" algn="l">
              <a:spcBef>
                <a:spcPts val="1500"/>
              </a:spcBef>
              <a:spcAft>
                <a:spcPts val="0"/>
              </a:spcAft>
              <a:buNone/>
            </a:pPr>
            <a:r>
              <a:t/>
            </a:r>
            <a:endParaRPr/>
          </a:p>
        </p:txBody>
      </p:sp>
      <p:sp>
        <p:nvSpPr>
          <p:cNvPr id="60" name="Google Shape;60;p13"/>
          <p:cNvSpPr txBox="1"/>
          <p:nvPr>
            <p:ph idx="1" type="subTitle"/>
          </p:nvPr>
        </p:nvSpPr>
        <p:spPr>
          <a:xfrm>
            <a:off x="512700" y="3840657"/>
            <a:ext cx="8118600" cy="1302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800"/>
              <a:t>Joshikha Murugesan - RA1911003010013</a:t>
            </a:r>
            <a:endParaRPr sz="1800"/>
          </a:p>
          <a:p>
            <a:pPr indent="0" lvl="0" marL="0" rtl="0" algn="r">
              <a:spcBef>
                <a:spcPts val="0"/>
              </a:spcBef>
              <a:spcAft>
                <a:spcPts val="0"/>
              </a:spcAft>
              <a:buNone/>
            </a:pPr>
            <a:r>
              <a:rPr lang="en" sz="1800"/>
              <a:t>Vandana Rajesh - RA1911003010030</a:t>
            </a:r>
            <a:endParaRPr sz="1800"/>
          </a:p>
          <a:p>
            <a:pPr indent="0" lvl="0" marL="0" rtl="0" algn="r">
              <a:spcBef>
                <a:spcPts val="0"/>
              </a:spcBef>
              <a:spcAft>
                <a:spcPts val="0"/>
              </a:spcAft>
              <a:buNone/>
            </a:pPr>
            <a:r>
              <a:rPr lang="en" sz="1800"/>
              <a:t>Pooja R - RA1911003010033</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3600">
                <a:solidFill>
                  <a:schemeClr val="dk1"/>
                </a:solidFill>
              </a:rPr>
              <a:t>Spiral and Wave Dataset</a:t>
            </a:r>
            <a:endParaRPr sz="3600">
              <a:solidFill>
                <a:schemeClr val="dk1"/>
              </a:solidFill>
            </a:endParaRPr>
          </a:p>
          <a:p>
            <a:pPr indent="0" lvl="0" marL="0" rtl="0" algn="l">
              <a:lnSpc>
                <a:spcPct val="115000"/>
              </a:lnSpc>
              <a:spcBef>
                <a:spcPts val="1600"/>
              </a:spcBef>
              <a:spcAft>
                <a:spcPts val="0"/>
              </a:spcAft>
              <a:buNone/>
            </a:pPr>
            <a:r>
              <a:t/>
            </a:r>
            <a:endParaRPr sz="2000">
              <a:solidFill>
                <a:srgbClr val="051E50"/>
              </a:solidFill>
              <a:latin typeface="Arial"/>
              <a:ea typeface="Arial"/>
              <a:cs typeface="Arial"/>
              <a:sym typeface="Arial"/>
            </a:endParaRPr>
          </a:p>
          <a:p>
            <a:pPr indent="0" lvl="0" marL="0" rtl="0" algn="l">
              <a:lnSpc>
                <a:spcPct val="115000"/>
              </a:lnSpc>
              <a:spcBef>
                <a:spcPts val="1600"/>
              </a:spcBef>
              <a:spcAft>
                <a:spcPts val="0"/>
              </a:spcAft>
              <a:buClr>
                <a:schemeClr val="dk1"/>
              </a:buClr>
              <a:buSzPts val="1100"/>
              <a:buFont typeface="Arial"/>
              <a:buNone/>
            </a:pPr>
            <a:r>
              <a:rPr lang="en" sz="2000">
                <a:solidFill>
                  <a:srgbClr val="051E50"/>
                </a:solidFill>
                <a:latin typeface="Arial"/>
                <a:ea typeface="Arial"/>
                <a:cs typeface="Arial"/>
                <a:sym typeface="Arial"/>
              </a:rPr>
              <a:t>Our dataset is first broken down into spiral and wave . Each of those folders is further split into testing and training . Finally our images reside in healthy or parkinson's folders</a:t>
            </a:r>
            <a:r>
              <a:rPr lang="en" sz="1500">
                <a:solidFill>
                  <a:srgbClr val="051E50"/>
                </a:solidFill>
                <a:latin typeface="Arial"/>
                <a:ea typeface="Arial"/>
                <a:cs typeface="Arial"/>
                <a:sym typeface="Arial"/>
              </a:rPr>
              <a:t>.</a:t>
            </a:r>
            <a:endParaRPr sz="1800">
              <a:solidFill>
                <a:schemeClr val="dk1"/>
              </a:solidFill>
            </a:endParaRPr>
          </a:p>
          <a:p>
            <a:pPr indent="0" lvl="0" marL="0" rtl="0" algn="l">
              <a:spcBef>
                <a:spcPts val="16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Spiral and Sample Wave</a:t>
            </a:r>
            <a:endParaRPr/>
          </a:p>
        </p:txBody>
      </p:sp>
      <p:pic>
        <p:nvPicPr>
          <p:cNvPr id="118" name="Google Shape;118;p23"/>
          <p:cNvPicPr preferRelativeResize="0"/>
          <p:nvPr/>
        </p:nvPicPr>
        <p:blipFill>
          <a:blip r:embed="rId3">
            <a:alphaModFix/>
          </a:blip>
          <a:stretch>
            <a:fillRect/>
          </a:stretch>
        </p:blipFill>
        <p:spPr>
          <a:xfrm>
            <a:off x="4193613" y="1366850"/>
            <a:ext cx="4638675" cy="2924175"/>
          </a:xfrm>
          <a:prstGeom prst="rect">
            <a:avLst/>
          </a:prstGeom>
          <a:noFill/>
          <a:ln>
            <a:noFill/>
          </a:ln>
        </p:spPr>
      </p:pic>
      <p:pic>
        <p:nvPicPr>
          <p:cNvPr id="119" name="Google Shape;119;p23"/>
          <p:cNvPicPr preferRelativeResize="0"/>
          <p:nvPr/>
        </p:nvPicPr>
        <p:blipFill>
          <a:blip r:embed="rId4">
            <a:alphaModFix/>
          </a:blip>
          <a:stretch>
            <a:fillRect/>
          </a:stretch>
        </p:blipFill>
        <p:spPr>
          <a:xfrm>
            <a:off x="730500" y="1295413"/>
            <a:ext cx="3162300" cy="3067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Softwares Used</a:t>
            </a:r>
            <a:endParaRPr/>
          </a:p>
        </p:txBody>
      </p:sp>
      <p:sp>
        <p:nvSpPr>
          <p:cNvPr id="125" name="Google Shape;125;p24"/>
          <p:cNvSpPr txBox="1"/>
          <p:nvPr/>
        </p:nvSpPr>
        <p:spPr>
          <a:xfrm>
            <a:off x="512700" y="1771200"/>
            <a:ext cx="35709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rgbClr val="F7F7F7"/>
                </a:solidFill>
                <a:latin typeface="Old Standard TT"/>
                <a:ea typeface="Old Standard TT"/>
                <a:cs typeface="Old Standard TT"/>
                <a:sym typeface="Old Standard TT"/>
              </a:rPr>
              <a:t>Listing the</a:t>
            </a:r>
            <a:endParaRPr sz="2300">
              <a:solidFill>
                <a:srgbClr val="F7F7F7"/>
              </a:solidFill>
              <a:latin typeface="Old Standard TT"/>
              <a:ea typeface="Old Standard TT"/>
              <a:cs typeface="Old Standard TT"/>
              <a:sym typeface="Old Standard T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202400" y="1246575"/>
            <a:ext cx="4045200" cy="213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Computing Environments:</a:t>
            </a:r>
            <a:endParaRPr/>
          </a:p>
        </p:txBody>
      </p:sp>
      <p:sp>
        <p:nvSpPr>
          <p:cNvPr id="131" name="Google Shape;131;p25"/>
          <p:cNvSpPr txBox="1"/>
          <p:nvPr>
            <p:ph idx="2" type="body"/>
          </p:nvPr>
        </p:nvSpPr>
        <p:spPr>
          <a:xfrm>
            <a:off x="4865875" y="724225"/>
            <a:ext cx="3837000" cy="4718100"/>
          </a:xfrm>
          <a:prstGeom prst="rect">
            <a:avLst/>
          </a:prstGeom>
        </p:spPr>
        <p:txBody>
          <a:bodyPr anchorCtr="0" anchor="ctr"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OpenCV</a:t>
            </a:r>
            <a:endParaRPr/>
          </a:p>
          <a:p>
            <a:pPr indent="-342900" lvl="0" marL="457200" rtl="0" algn="l">
              <a:lnSpc>
                <a:spcPct val="200000"/>
              </a:lnSpc>
              <a:spcBef>
                <a:spcPts val="1600"/>
              </a:spcBef>
              <a:spcAft>
                <a:spcPts val="0"/>
              </a:spcAft>
              <a:buSzPts val="1800"/>
              <a:buChar char="●"/>
            </a:pPr>
            <a:r>
              <a:rPr lang="en"/>
              <a:t>NumPy</a:t>
            </a:r>
            <a:endParaRPr/>
          </a:p>
          <a:p>
            <a:pPr indent="-342900" lvl="0" marL="457200" rtl="0" algn="l">
              <a:lnSpc>
                <a:spcPct val="200000"/>
              </a:lnSpc>
              <a:spcBef>
                <a:spcPts val="1600"/>
              </a:spcBef>
              <a:spcAft>
                <a:spcPts val="0"/>
              </a:spcAft>
              <a:buSzPts val="1800"/>
              <a:buChar char="●"/>
            </a:pPr>
            <a:r>
              <a:rPr lang="en"/>
              <a:t>imutils</a:t>
            </a:r>
            <a:endParaRPr/>
          </a:p>
          <a:p>
            <a:pPr indent="-349250" lvl="0" marL="457200" rtl="0" algn="l">
              <a:lnSpc>
                <a:spcPct val="200000"/>
              </a:lnSpc>
              <a:spcBef>
                <a:spcPts val="1600"/>
              </a:spcBef>
              <a:spcAft>
                <a:spcPts val="0"/>
              </a:spcAft>
              <a:buSzPts val="1900"/>
              <a:buChar char="●"/>
            </a:pPr>
            <a:r>
              <a:rPr lang="en" sz="1900"/>
              <a:t>Scikit-learn</a:t>
            </a:r>
            <a:endParaRPr sz="1900"/>
          </a:p>
          <a:p>
            <a:pPr indent="-349250" lvl="0" marL="457200" rtl="0" algn="l">
              <a:lnSpc>
                <a:spcPct val="200000"/>
              </a:lnSpc>
              <a:spcBef>
                <a:spcPts val="0"/>
              </a:spcBef>
              <a:spcAft>
                <a:spcPts val="0"/>
              </a:spcAft>
              <a:buSzPts val="1900"/>
              <a:buChar char="●"/>
            </a:pPr>
            <a:r>
              <a:rPr lang="en" sz="1900"/>
              <a:t>Scikit-image</a:t>
            </a:r>
            <a:endParaRPr sz="1900"/>
          </a:p>
          <a:p>
            <a:pPr indent="0" lvl="0" marL="457200" rtl="0" algn="l">
              <a:spcBef>
                <a:spcPts val="57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Implementation &amp; Approach</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4815525" y="1649425"/>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Implementation</a:t>
            </a:r>
            <a:endParaRPr/>
          </a:p>
        </p:txBody>
      </p:sp>
      <p:sp>
        <p:nvSpPr>
          <p:cNvPr id="142" name="Google Shape;142;p27"/>
          <p:cNvSpPr txBox="1"/>
          <p:nvPr>
            <p:ph idx="2" type="body"/>
          </p:nvPr>
        </p:nvSpPr>
        <p:spPr>
          <a:xfrm>
            <a:off x="369600" y="664850"/>
            <a:ext cx="3837000" cy="3695100"/>
          </a:xfrm>
          <a:prstGeom prst="rect">
            <a:avLst/>
          </a:prstGeom>
        </p:spPr>
        <p:txBody>
          <a:bodyPr anchorCtr="0" anchor="ctr" bIns="91425" lIns="91425" spcFirstLastPara="1" rIns="91425" wrap="square" tIns="91425">
            <a:noAutofit/>
          </a:bodyPr>
          <a:lstStyle/>
          <a:p>
            <a:pPr indent="0" lvl="0" marL="0" rtl="0" algn="l">
              <a:spcBef>
                <a:spcPts val="1800"/>
              </a:spcBef>
              <a:spcAft>
                <a:spcPts val="0"/>
              </a:spcAft>
              <a:buClr>
                <a:schemeClr val="dk1"/>
              </a:buClr>
              <a:buSzPts val="1100"/>
              <a:buFont typeface="Arial"/>
              <a:buNone/>
            </a:pPr>
            <a:r>
              <a:rPr lang="en" sz="1500">
                <a:solidFill>
                  <a:schemeClr val="dk1"/>
                </a:solidFill>
                <a:latin typeface="Arial"/>
                <a:ea typeface="Arial"/>
                <a:cs typeface="Arial"/>
                <a:sym typeface="Arial"/>
              </a:rPr>
              <a:t>To implement our Parkinson’s detector that predominantly contains image dataset ,we would be tempted to throw deep learning and Convolutional Neural Networks (CNNs) at the problem — there’s a problem with that approach though.</a:t>
            </a:r>
            <a:endParaRPr sz="1500">
              <a:solidFill>
                <a:schemeClr val="dk1"/>
              </a:solidFill>
              <a:latin typeface="Arial"/>
              <a:ea typeface="Arial"/>
              <a:cs typeface="Arial"/>
              <a:sym typeface="Arial"/>
            </a:endParaRPr>
          </a:p>
          <a:p>
            <a:pPr indent="0" lvl="0" marL="0" rtl="0" algn="l">
              <a:spcBef>
                <a:spcPts val="18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4200">
                <a:solidFill>
                  <a:schemeClr val="lt2"/>
                </a:solidFill>
              </a:rPr>
              <a:t>Implementation</a:t>
            </a:r>
            <a:endParaRPr sz="4200">
              <a:solidFill>
                <a:schemeClr val="lt2"/>
              </a:solidFill>
            </a:endParaRPr>
          </a:p>
          <a:p>
            <a:pPr indent="0" lvl="0" marL="0" rtl="0" algn="l">
              <a:spcBef>
                <a:spcPts val="0"/>
              </a:spcBef>
              <a:spcAft>
                <a:spcPts val="0"/>
              </a:spcAft>
              <a:buNone/>
            </a:pPr>
            <a:r>
              <a:t/>
            </a:r>
            <a:endParaRPr/>
          </a:p>
        </p:txBody>
      </p:sp>
      <p:sp>
        <p:nvSpPr>
          <p:cNvPr id="148" name="Google Shape;148;p2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Clr>
                <a:schemeClr val="dk1"/>
              </a:buClr>
              <a:buSzPts val="1100"/>
              <a:buFont typeface="Arial"/>
              <a:buNone/>
            </a:pPr>
            <a:r>
              <a:rPr lang="en" sz="1500">
                <a:latin typeface="Arial"/>
                <a:ea typeface="Arial"/>
                <a:cs typeface="Arial"/>
                <a:sym typeface="Arial"/>
              </a:rPr>
              <a:t>To start, we don’t have much training data, only 72 images for training. When confronted with a lack of tracking data we typically apply data augmentation — but data augmentation in this context is also problematic.</a:t>
            </a:r>
            <a:endParaRPr sz="1500">
              <a:latin typeface="Arial"/>
              <a:ea typeface="Arial"/>
              <a:cs typeface="Arial"/>
              <a:sym typeface="Arial"/>
            </a:endParaRPr>
          </a:p>
          <a:p>
            <a:pPr indent="0" lvl="0" marL="0" rtl="0" algn="l">
              <a:spcBef>
                <a:spcPts val="1800"/>
              </a:spcBef>
              <a:spcAft>
                <a:spcPts val="0"/>
              </a:spcAft>
              <a:buClr>
                <a:schemeClr val="dk1"/>
              </a:buClr>
              <a:buSzPts val="1100"/>
              <a:buFont typeface="Arial"/>
              <a:buNone/>
            </a:pPr>
            <a:r>
              <a:rPr lang="en" sz="1500">
                <a:latin typeface="Arial"/>
                <a:ea typeface="Arial"/>
                <a:cs typeface="Arial"/>
                <a:sym typeface="Arial"/>
              </a:rPr>
              <a:t>You would need to be extremely careful as improper use of data augmentation could potentially make a healthy patient’s drawing look like a Parkinson’s patient’s drawing (or vice versa).</a:t>
            </a:r>
            <a:endParaRPr sz="1500">
              <a:latin typeface="Arial"/>
              <a:ea typeface="Arial"/>
              <a:cs typeface="Arial"/>
              <a:sym typeface="Arial"/>
            </a:endParaRPr>
          </a:p>
          <a:p>
            <a:pPr indent="0" lvl="0" marL="0" rtl="0" algn="l">
              <a:spcBef>
                <a:spcPts val="18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idx="1" type="subTitle"/>
          </p:nvPr>
        </p:nvSpPr>
        <p:spPr>
          <a:xfrm>
            <a:off x="245700" y="929226"/>
            <a:ext cx="4045200" cy="13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models that we use decide the way we approached the project. And here we used two popular machine learning algorithms: </a:t>
            </a:r>
            <a:endParaRPr/>
          </a:p>
          <a:p>
            <a:pPr indent="-361950" lvl="0" marL="457200" rtl="0" algn="l">
              <a:spcBef>
                <a:spcPts val="0"/>
              </a:spcBef>
              <a:spcAft>
                <a:spcPts val="0"/>
              </a:spcAft>
              <a:buSzPts val="2100"/>
              <a:buChar char="●"/>
            </a:pPr>
            <a:r>
              <a:rPr lang="en"/>
              <a:t>Logistic Regression</a:t>
            </a:r>
            <a:endParaRPr/>
          </a:p>
          <a:p>
            <a:pPr indent="-361950" lvl="0" marL="457200" rtl="0" algn="l">
              <a:spcBef>
                <a:spcPts val="0"/>
              </a:spcBef>
              <a:spcAft>
                <a:spcPts val="0"/>
              </a:spcAft>
              <a:buSzPts val="2100"/>
              <a:buChar char="●"/>
            </a:pPr>
            <a:r>
              <a:rPr lang="en"/>
              <a:t>Random </a:t>
            </a:r>
            <a:r>
              <a:rPr lang="en"/>
              <a:t>Forest</a:t>
            </a:r>
            <a:endParaRPr/>
          </a:p>
        </p:txBody>
      </p:sp>
      <p:sp>
        <p:nvSpPr>
          <p:cNvPr id="154" name="Google Shape;154;p2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3100"/>
              <a:t>Approach</a:t>
            </a:r>
            <a:endParaRPr sz="3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Logistic Regression</a:t>
            </a:r>
            <a:endParaRPr b="1" sz="1800"/>
          </a:p>
          <a:p>
            <a:pPr indent="0" lvl="0" marL="0" rtl="0" algn="l">
              <a:spcBef>
                <a:spcPts val="1600"/>
              </a:spcBef>
              <a:spcAft>
                <a:spcPts val="1600"/>
              </a:spcAft>
              <a:buNone/>
            </a:pPr>
            <a:r>
              <a:rPr lang="en" sz="1200">
                <a:solidFill>
                  <a:srgbClr val="202124"/>
                </a:solidFill>
                <a:latin typeface="Times New Roman"/>
                <a:ea typeface="Times New Roman"/>
                <a:cs typeface="Times New Roman"/>
                <a:sym typeface="Times New Roman"/>
              </a:rPr>
              <a:t>Logistic regression is a supervised learning classification algorithm used to predict the probability of a target variable. The nature of target or dependent variable is dichotomous, which means there would be only two possible classes.Which are (yes/no) events, which by </a:t>
            </a:r>
            <a:r>
              <a:rPr lang="en" sz="1200">
                <a:solidFill>
                  <a:srgbClr val="202124"/>
                </a:solidFill>
                <a:latin typeface="Times New Roman"/>
                <a:ea typeface="Times New Roman"/>
                <a:cs typeface="Times New Roman"/>
                <a:sym typeface="Times New Roman"/>
              </a:rPr>
              <a:t>approach</a:t>
            </a:r>
            <a:r>
              <a:rPr lang="en" sz="1200">
                <a:solidFill>
                  <a:srgbClr val="202124"/>
                </a:solidFill>
                <a:latin typeface="Times New Roman"/>
                <a:ea typeface="Times New Roman"/>
                <a:cs typeface="Times New Roman"/>
                <a:sym typeface="Times New Roman"/>
              </a:rPr>
              <a:t> suits our system very well, since we’ll be computing if the person is having parkinson’s or not.</a:t>
            </a:r>
            <a:endParaRPr sz="1600">
              <a:latin typeface="Times New Roman"/>
              <a:ea typeface="Times New Roman"/>
              <a:cs typeface="Times New Roman"/>
              <a:sym typeface="Times New Roman"/>
            </a:endParaRPr>
          </a:p>
        </p:txBody>
      </p:sp>
      <p:sp>
        <p:nvSpPr>
          <p:cNvPr id="160" name="Google Shape;160;p30"/>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Random Forest</a:t>
            </a:r>
            <a:endParaRPr b="1" sz="1800"/>
          </a:p>
          <a:p>
            <a:pPr indent="0" lvl="0" marL="0" rtl="0" algn="l">
              <a:spcBef>
                <a:spcPts val="1600"/>
              </a:spcBef>
              <a:spcAft>
                <a:spcPts val="1600"/>
              </a:spcAft>
              <a:buNone/>
            </a:pPr>
            <a:r>
              <a:rPr lang="en" sz="1200">
                <a:solidFill>
                  <a:srgbClr val="202124"/>
                </a:solidFill>
                <a:latin typeface="Times New Roman"/>
                <a:ea typeface="Times New Roman"/>
                <a:cs typeface="Times New Roman"/>
                <a:sym typeface="Times New Roman"/>
              </a:rPr>
              <a:t>Random forest is a Supervised Machine Learning Algorithm that is used widely in Classification and Regression problems. It builds decision trees on different samples and takes their majority vote for classification and average in case of regression, </a:t>
            </a:r>
            <a:r>
              <a:rPr lang="en" sz="1200">
                <a:solidFill>
                  <a:srgbClr val="202124"/>
                </a:solidFill>
                <a:latin typeface="Times New Roman"/>
                <a:ea typeface="Times New Roman"/>
                <a:cs typeface="Times New Roman"/>
                <a:sym typeface="Times New Roman"/>
              </a:rPr>
              <a:t>which also caters to our needs.</a:t>
            </a:r>
            <a:endParaRPr sz="1800">
              <a:latin typeface="Times New Roman"/>
              <a:ea typeface="Times New Roman"/>
              <a:cs typeface="Times New Roman"/>
              <a:sym typeface="Times New Roman"/>
            </a:endParaRPr>
          </a:p>
        </p:txBody>
      </p:sp>
      <p:sp>
        <p:nvSpPr>
          <p:cNvPr id="161" name="Google Shape;161;p3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idx="1" type="subTitle"/>
          </p:nvPr>
        </p:nvSpPr>
        <p:spPr>
          <a:xfrm>
            <a:off x="413775" y="3094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Before </a:t>
            </a:r>
            <a:r>
              <a:rPr lang="en">
                <a:solidFill>
                  <a:schemeClr val="dk1"/>
                </a:solidFill>
              </a:rPr>
              <a:t>we talk about our group went with two different models, let’s discuss an important feature in our system,an image detector HOG.</a:t>
            </a:r>
            <a:endParaRPr>
              <a:solidFill>
                <a:schemeClr val="dk1"/>
              </a:solidFill>
            </a:endParaRPr>
          </a:p>
        </p:txBody>
      </p:sp>
      <p:sp>
        <p:nvSpPr>
          <p:cNvPr id="167" name="Google Shape;167;p31"/>
          <p:cNvSpPr txBox="1"/>
          <p:nvPr/>
        </p:nvSpPr>
        <p:spPr>
          <a:xfrm>
            <a:off x="470975" y="2038300"/>
            <a:ext cx="7814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rgbClr val="FFFFFF"/>
                </a:solidFill>
                <a:latin typeface="Times New Roman"/>
                <a:ea typeface="Times New Roman"/>
                <a:cs typeface="Times New Roman"/>
                <a:sym typeface="Times New Roman"/>
              </a:rPr>
              <a:t>Histogram of Oriented Gradients</a:t>
            </a:r>
            <a:endParaRPr sz="3900">
              <a:solidFill>
                <a:srgbClr val="FFFFFF"/>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490250" y="526350"/>
            <a:ext cx="37266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 Parkinson’s Disease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311700" y="3065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4000">
                <a:latin typeface="Times New Roman"/>
                <a:ea typeface="Times New Roman"/>
                <a:cs typeface="Times New Roman"/>
                <a:sym typeface="Times New Roman"/>
              </a:rPr>
              <a:t>Histogram of Oriented Gradients</a:t>
            </a:r>
            <a:endParaRPr/>
          </a:p>
        </p:txBody>
      </p:sp>
      <p:sp>
        <p:nvSpPr>
          <p:cNvPr id="173" name="Google Shape;173;p3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solidFill>
                <a:srgbClr val="051E50"/>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a:solidFill>
                  <a:srgbClr val="051E50"/>
                </a:solidFill>
                <a:latin typeface="Times New Roman"/>
                <a:ea typeface="Times New Roman"/>
                <a:cs typeface="Times New Roman"/>
                <a:sym typeface="Times New Roman"/>
              </a:rPr>
              <a:t>Histogram of Oriented Gradients, or HOG for short, are descriptors mainly used in computer vision and machine learning for object detection. However, we can also use HOG descriptors for quantifying and representing both shape and texture.</a:t>
            </a:r>
            <a:endParaRPr>
              <a:solidFill>
                <a:srgbClr val="051E50"/>
              </a:solidFill>
              <a:latin typeface="Times New Roman"/>
              <a:ea typeface="Times New Roman"/>
              <a:cs typeface="Times New Roman"/>
              <a:sym typeface="Times New Roman"/>
            </a:endParaRPr>
          </a:p>
          <a:p>
            <a:pPr indent="0" lvl="0" marL="0" rtl="0" algn="l">
              <a:lnSpc>
                <a:spcPct val="100000"/>
              </a:lnSpc>
              <a:spcBef>
                <a:spcPts val="1600"/>
              </a:spcBef>
              <a:spcAft>
                <a:spcPts val="0"/>
              </a:spcAft>
              <a:buClr>
                <a:schemeClr val="dk1"/>
              </a:buClr>
              <a:buSzPts val="1100"/>
              <a:buFont typeface="Arial"/>
              <a:buNone/>
            </a:pPr>
            <a:r>
              <a:rPr lang="en">
                <a:solidFill>
                  <a:srgbClr val="051E50"/>
                </a:solidFill>
                <a:latin typeface="Times New Roman"/>
                <a:ea typeface="Times New Roman"/>
                <a:cs typeface="Times New Roman"/>
                <a:sym typeface="Times New Roman"/>
              </a:rPr>
              <a:t>HOG descriptors are mainly used to describe the structural shape and appearance of an object in an image, making them excellent descriptors for object classification. However, since HOG captures local intensity gradients and edge directions, it also makes for a good texture descriptor.</a:t>
            </a:r>
            <a:endParaRPr>
              <a:solidFill>
                <a:srgbClr val="051E50"/>
              </a:solidFill>
              <a:latin typeface="Times New Roman"/>
              <a:ea typeface="Times New Roman"/>
              <a:cs typeface="Times New Roman"/>
              <a:sym typeface="Times New Roman"/>
            </a:endParaRPr>
          </a:p>
          <a:p>
            <a:pPr indent="0" lvl="0" marL="0" rtl="0" algn="l">
              <a:lnSpc>
                <a:spcPct val="160000"/>
              </a:lnSpc>
              <a:spcBef>
                <a:spcPts val="1200"/>
              </a:spcBef>
              <a:spcAft>
                <a:spcPts val="0"/>
              </a:spcAft>
              <a:buClr>
                <a:schemeClr val="dk1"/>
              </a:buClr>
              <a:buSzPts val="1100"/>
              <a:buFont typeface="Arial"/>
              <a:buNone/>
            </a:pPr>
            <a:r>
              <a:t/>
            </a:r>
            <a:endParaRPr sz="1500">
              <a:solidFill>
                <a:srgbClr val="051E50"/>
              </a:solidFill>
              <a:latin typeface="Times New Roman"/>
              <a:ea typeface="Times New Roman"/>
              <a:cs typeface="Times New Roman"/>
              <a:sym typeface="Times New Roman"/>
            </a:endParaRPr>
          </a:p>
          <a:p>
            <a:pPr indent="0" lvl="0" marL="0" rtl="0" algn="l">
              <a:spcBef>
                <a:spcPts val="1200"/>
              </a:spcBef>
              <a:spcAft>
                <a:spcPts val="1600"/>
              </a:spcAft>
              <a:buNone/>
            </a:pPr>
            <a:r>
              <a:t/>
            </a:r>
            <a:endParaRPr>
              <a:solidFill>
                <a:srgbClr val="051E5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solidFill>
                <a:srgbClr val="051E50"/>
              </a:solidFill>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ts val="1100"/>
              <a:buFont typeface="Arial"/>
              <a:buNone/>
            </a:pPr>
            <a:r>
              <a:rPr lang="en">
                <a:solidFill>
                  <a:srgbClr val="051E50"/>
                </a:solidFill>
                <a:latin typeface="Times New Roman"/>
                <a:ea typeface="Times New Roman"/>
                <a:cs typeface="Times New Roman"/>
                <a:sym typeface="Times New Roman"/>
              </a:rPr>
              <a:t>The HOG descriptor returns a real-valued feature vector. The dimensionality of this feature vector is dependent on the parameters chosen for the orientations , pixels_per_cell , and cells_per_block  parameters.</a:t>
            </a:r>
            <a:endParaRPr>
              <a:solidFill>
                <a:srgbClr val="051E5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a:solidFill>
                  <a:srgbClr val="051E50"/>
                </a:solidFill>
                <a:latin typeface="Times New Roman"/>
                <a:ea typeface="Times New Roman"/>
                <a:cs typeface="Times New Roman"/>
                <a:sym typeface="Times New Roman"/>
              </a:rPr>
              <a:t>The resulting features are a 12,996-dim feature vector (list of numbers) quantifying the wave or spiral.</a:t>
            </a:r>
            <a:endParaRPr>
              <a:solidFill>
                <a:srgbClr val="051E50"/>
              </a:solidFill>
              <a:latin typeface="Times New Roman"/>
              <a:ea typeface="Times New Roman"/>
              <a:cs typeface="Times New Roman"/>
              <a:sym typeface="Times New Roman"/>
            </a:endParaRPr>
          </a:p>
          <a:p>
            <a:pPr indent="0" lvl="0" marL="0" rtl="0" algn="l">
              <a:lnSpc>
                <a:spcPct val="100000"/>
              </a:lnSpc>
              <a:spcBef>
                <a:spcPts val="1600"/>
              </a:spcBef>
              <a:spcAft>
                <a:spcPts val="1600"/>
              </a:spcAft>
              <a:buNone/>
            </a:pPr>
            <a:r>
              <a:t/>
            </a:r>
            <a:endParaRPr>
              <a:solidFill>
                <a:srgbClr val="051E50"/>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Here, for our models, the</a:t>
            </a:r>
            <a:r>
              <a:rPr lang="en" sz="2000">
                <a:solidFill>
                  <a:srgbClr val="051E50"/>
                </a:solidFill>
                <a:latin typeface="Times New Roman"/>
                <a:ea typeface="Times New Roman"/>
                <a:cs typeface="Times New Roman"/>
                <a:sym typeface="Times New Roman"/>
              </a:rPr>
              <a:t> features are extracted via our </a:t>
            </a:r>
            <a:r>
              <a:rPr lang="en" sz="2000">
                <a:latin typeface="Times New Roman"/>
                <a:ea typeface="Times New Roman"/>
                <a:cs typeface="Times New Roman"/>
                <a:sym typeface="Times New Roman"/>
              </a:rPr>
              <a:t>quantify_image</a:t>
            </a:r>
            <a:r>
              <a:rPr lang="en" sz="2000">
                <a:solidFill>
                  <a:srgbClr val="051E50"/>
                </a:solidFill>
                <a:latin typeface="Times New Roman"/>
                <a:ea typeface="Times New Roman"/>
                <a:cs typeface="Times New Roman"/>
                <a:sym typeface="Times New Roman"/>
              </a:rPr>
              <a:t> function. The </a:t>
            </a:r>
            <a:r>
              <a:rPr lang="en" sz="2000">
                <a:latin typeface="Times New Roman"/>
                <a:ea typeface="Times New Roman"/>
                <a:cs typeface="Times New Roman"/>
                <a:sym typeface="Times New Roman"/>
              </a:rPr>
              <a:t>features</a:t>
            </a:r>
            <a:r>
              <a:rPr lang="en" sz="2000">
                <a:solidFill>
                  <a:srgbClr val="051E50"/>
                </a:solidFill>
                <a:latin typeface="Times New Roman"/>
                <a:ea typeface="Times New Roman"/>
                <a:cs typeface="Times New Roman"/>
                <a:sym typeface="Times New Roman"/>
              </a:rPr>
              <a:t> and </a:t>
            </a:r>
            <a:r>
              <a:rPr lang="en" sz="2000">
                <a:latin typeface="Times New Roman"/>
                <a:ea typeface="Times New Roman"/>
                <a:cs typeface="Times New Roman"/>
                <a:sym typeface="Times New Roman"/>
              </a:rPr>
              <a:t>label</a:t>
            </a:r>
            <a:r>
              <a:rPr lang="en" sz="2000">
                <a:solidFill>
                  <a:srgbClr val="051E50"/>
                </a:solidFill>
                <a:latin typeface="Times New Roman"/>
                <a:ea typeface="Times New Roman"/>
                <a:cs typeface="Times New Roman"/>
                <a:sym typeface="Times New Roman"/>
              </a:rPr>
              <a:t> are appended to the </a:t>
            </a:r>
            <a:r>
              <a:rPr lang="en" sz="2000">
                <a:latin typeface="Times New Roman"/>
                <a:ea typeface="Times New Roman"/>
                <a:cs typeface="Times New Roman"/>
                <a:sym typeface="Times New Roman"/>
              </a:rPr>
              <a:t>data</a:t>
            </a:r>
            <a:r>
              <a:rPr lang="en" sz="2000">
                <a:solidFill>
                  <a:srgbClr val="051E50"/>
                </a:solidFill>
                <a:latin typeface="Times New Roman"/>
                <a:ea typeface="Times New Roman"/>
                <a:cs typeface="Times New Roman"/>
                <a:sym typeface="Times New Roman"/>
              </a:rPr>
              <a:t> and </a:t>
            </a:r>
            <a:r>
              <a:rPr lang="en" sz="2000">
                <a:latin typeface="Times New Roman"/>
                <a:ea typeface="Times New Roman"/>
                <a:cs typeface="Times New Roman"/>
                <a:sym typeface="Times New Roman"/>
              </a:rPr>
              <a:t>labels</a:t>
            </a:r>
            <a:r>
              <a:rPr lang="en" sz="2000">
                <a:solidFill>
                  <a:srgbClr val="051E50"/>
                </a:solidFill>
                <a:latin typeface="Times New Roman"/>
                <a:ea typeface="Times New Roman"/>
                <a:cs typeface="Times New Roman"/>
                <a:sym typeface="Times New Roman"/>
              </a:rPr>
              <a:t> lists respectively. Finally </a:t>
            </a:r>
            <a:r>
              <a:rPr lang="en" sz="2000">
                <a:latin typeface="Times New Roman"/>
                <a:ea typeface="Times New Roman"/>
                <a:cs typeface="Times New Roman"/>
                <a:sym typeface="Times New Roman"/>
              </a:rPr>
              <a:t>data</a:t>
            </a:r>
            <a:r>
              <a:rPr lang="en" sz="2000">
                <a:solidFill>
                  <a:srgbClr val="051E50"/>
                </a:solidFill>
                <a:latin typeface="Times New Roman"/>
                <a:ea typeface="Times New Roman"/>
                <a:cs typeface="Times New Roman"/>
                <a:sym typeface="Times New Roman"/>
              </a:rPr>
              <a:t> and </a:t>
            </a:r>
            <a:r>
              <a:rPr lang="en" sz="2000">
                <a:latin typeface="Times New Roman"/>
                <a:ea typeface="Times New Roman"/>
                <a:cs typeface="Times New Roman"/>
                <a:sym typeface="Times New Roman"/>
              </a:rPr>
              <a:t>labels</a:t>
            </a:r>
            <a:r>
              <a:rPr lang="en" sz="2000">
                <a:solidFill>
                  <a:srgbClr val="051E50"/>
                </a:solidFill>
                <a:latin typeface="Times New Roman"/>
                <a:ea typeface="Times New Roman"/>
                <a:cs typeface="Times New Roman"/>
                <a:sym typeface="Times New Roman"/>
              </a:rPr>
              <a:t> are converted to NumPy arrays and returned conveniently in a tuple.</a:t>
            </a:r>
            <a:endParaRPr sz="2000">
              <a:solidFill>
                <a:srgbClr val="051E50"/>
              </a:solidFill>
              <a:latin typeface="Times New Roman"/>
              <a:ea typeface="Times New Roman"/>
              <a:cs typeface="Times New Roman"/>
              <a:sym typeface="Times New Roman"/>
            </a:endParaRPr>
          </a:p>
          <a:p>
            <a:pPr indent="0" lvl="0" marL="0" rtl="0" algn="l">
              <a:spcBef>
                <a:spcPts val="1600"/>
              </a:spcBef>
              <a:spcAft>
                <a:spcPts val="0"/>
              </a:spcAft>
              <a:buNone/>
            </a:pPr>
            <a:r>
              <a:t/>
            </a:r>
            <a:endParaRPr sz="2000">
              <a:solidFill>
                <a:srgbClr val="051E50"/>
              </a:solidFill>
              <a:latin typeface="Times New Roman"/>
              <a:ea typeface="Times New Roman"/>
              <a:cs typeface="Times New Roman"/>
              <a:sym typeface="Times New Roman"/>
            </a:endParaRPr>
          </a:p>
          <a:p>
            <a:pPr indent="0" lvl="0" marL="0" rtl="0" algn="l">
              <a:spcBef>
                <a:spcPts val="1600"/>
              </a:spcBef>
              <a:spcAft>
                <a:spcPts val="0"/>
              </a:spcAft>
              <a:buNone/>
            </a:pPr>
            <a:r>
              <a:t/>
            </a:r>
            <a:endParaRPr sz="2000">
              <a:solidFill>
                <a:srgbClr val="051E5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pic>
        <p:nvPicPr>
          <p:cNvPr id="186" name="Google Shape;186;p34"/>
          <p:cNvPicPr preferRelativeResize="0"/>
          <p:nvPr/>
        </p:nvPicPr>
        <p:blipFill>
          <a:blip r:embed="rId3">
            <a:alphaModFix/>
          </a:blip>
          <a:stretch>
            <a:fillRect/>
          </a:stretch>
        </p:blipFill>
        <p:spPr>
          <a:xfrm>
            <a:off x="445125" y="3403925"/>
            <a:ext cx="8285100" cy="840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5"/>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our logistic regression model had low accuracy?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6"/>
          <p:cNvSpPr txBox="1"/>
          <p:nvPr>
            <p:ph type="title"/>
          </p:nvPr>
        </p:nvSpPr>
        <p:spPr>
          <a:xfrm>
            <a:off x="311700" y="13840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 Wave Classification</a:t>
            </a:r>
            <a:endParaRPr/>
          </a:p>
        </p:txBody>
      </p:sp>
      <p:pic>
        <p:nvPicPr>
          <p:cNvPr id="197" name="Google Shape;197;p36"/>
          <p:cNvPicPr preferRelativeResize="0"/>
          <p:nvPr/>
        </p:nvPicPr>
        <p:blipFill>
          <a:blip r:embed="rId3">
            <a:alphaModFix/>
          </a:blip>
          <a:stretch>
            <a:fillRect/>
          </a:stretch>
        </p:blipFill>
        <p:spPr>
          <a:xfrm>
            <a:off x="558550" y="751600"/>
            <a:ext cx="8026901" cy="4121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7"/>
          <p:cNvSpPr txBox="1"/>
          <p:nvPr>
            <p:ph type="title"/>
          </p:nvPr>
        </p:nvSpPr>
        <p:spPr>
          <a:xfrm>
            <a:off x="311700" y="1558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 Spiral Classification</a:t>
            </a:r>
            <a:endParaRPr/>
          </a:p>
        </p:txBody>
      </p:sp>
      <p:pic>
        <p:nvPicPr>
          <p:cNvPr id="203" name="Google Shape;203;p37"/>
          <p:cNvPicPr preferRelativeResize="0"/>
          <p:nvPr/>
        </p:nvPicPr>
        <p:blipFill>
          <a:blip r:embed="rId3">
            <a:alphaModFix/>
          </a:blip>
          <a:stretch>
            <a:fillRect/>
          </a:stretch>
        </p:blipFill>
        <p:spPr>
          <a:xfrm>
            <a:off x="814250" y="769025"/>
            <a:ext cx="7515491" cy="398772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8"/>
          <p:cNvSpPr txBox="1"/>
          <p:nvPr>
            <p:ph idx="1" type="body"/>
          </p:nvPr>
        </p:nvSpPr>
        <p:spPr>
          <a:xfrm>
            <a:off x="311700" y="240100"/>
            <a:ext cx="8520600" cy="3397200"/>
          </a:xfrm>
          <a:prstGeom prst="rect">
            <a:avLst/>
          </a:prstGeom>
        </p:spPr>
        <p:txBody>
          <a:bodyPr anchorCtr="0" anchor="t" bIns="91425" lIns="91425" spcFirstLastPara="1" rIns="91425" wrap="square" tIns="91425">
            <a:noAutofit/>
          </a:bodyPr>
          <a:lstStyle/>
          <a:p>
            <a:pPr indent="0" lvl="0" marL="0" rtl="0" algn="l">
              <a:lnSpc>
                <a:spcPct val="100000"/>
              </a:lnSpc>
              <a:spcBef>
                <a:spcPts val="3000"/>
              </a:spcBef>
              <a:spcAft>
                <a:spcPts val="0"/>
              </a:spcAft>
              <a:buNone/>
            </a:pPr>
            <a:r>
              <a:rPr lang="en">
                <a:solidFill>
                  <a:srgbClr val="292929"/>
                </a:solidFill>
                <a:latin typeface="Times New Roman"/>
                <a:ea typeface="Times New Roman"/>
                <a:cs typeface="Times New Roman"/>
                <a:sym typeface="Times New Roman"/>
              </a:rPr>
              <a:t>Logistic regression is a very commonly used method for predicting a target label from structured tabular data. Although there are some more advanced methods that generally perform better, the simplicity of logistic regression makes it the first choice.</a:t>
            </a:r>
            <a:endParaRPr>
              <a:solidFill>
                <a:srgbClr val="292929"/>
              </a:solidFill>
              <a:latin typeface="Times New Roman"/>
              <a:ea typeface="Times New Roman"/>
              <a:cs typeface="Times New Roman"/>
              <a:sym typeface="Times New Roman"/>
            </a:endParaRPr>
          </a:p>
          <a:p>
            <a:pPr indent="0" lvl="0" marL="0" rtl="0" algn="l">
              <a:lnSpc>
                <a:spcPct val="100000"/>
              </a:lnSpc>
              <a:spcBef>
                <a:spcPts val="3000"/>
              </a:spcBef>
              <a:spcAft>
                <a:spcPts val="0"/>
              </a:spcAft>
              <a:buNone/>
            </a:pPr>
            <a:r>
              <a:rPr lang="en">
                <a:solidFill>
                  <a:srgbClr val="292929"/>
                </a:solidFill>
                <a:latin typeface="Times New Roman"/>
                <a:ea typeface="Times New Roman"/>
                <a:cs typeface="Times New Roman"/>
                <a:sym typeface="Times New Roman"/>
              </a:rPr>
              <a:t>But it is also important to understand the limitations of logistic regression.</a:t>
            </a:r>
            <a:endParaRPr>
              <a:solidFill>
                <a:srgbClr val="2929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a:solidFill>
                  <a:srgbClr val="292929"/>
                </a:solidFill>
                <a:latin typeface="Times New Roman"/>
                <a:ea typeface="Times New Roman"/>
                <a:cs typeface="Times New Roman"/>
                <a:sym typeface="Times New Roman"/>
              </a:rPr>
              <a:t>The idea behind the generation of this dataset is pretty simple, there were plenty of data points, and no noise at all, the logistic regression model performed poorly on this dataset.</a:t>
            </a:r>
            <a:endParaRPr>
              <a:solidFill>
                <a:srgbClr val="292929"/>
              </a:solidFill>
              <a:latin typeface="Times New Roman"/>
              <a:ea typeface="Times New Roman"/>
              <a:cs typeface="Times New Roman"/>
              <a:sym typeface="Times New Roman"/>
            </a:endParaRPr>
          </a:p>
          <a:p>
            <a:pPr indent="0" lvl="0" marL="0" rtl="0" algn="l">
              <a:lnSpc>
                <a:spcPct val="100000"/>
              </a:lnSpc>
              <a:spcBef>
                <a:spcPts val="1600"/>
              </a:spcBef>
              <a:spcAft>
                <a:spcPts val="1600"/>
              </a:spcAft>
              <a:buNone/>
            </a:pPr>
            <a:r>
              <a:rPr lang="en">
                <a:solidFill>
                  <a:srgbClr val="292929"/>
                </a:solidFill>
                <a:latin typeface="Times New Roman"/>
                <a:ea typeface="Times New Roman"/>
                <a:cs typeface="Times New Roman"/>
                <a:sym typeface="Times New Roman"/>
              </a:rPr>
              <a:t>The reason is that the target label has no linear correlation with the features. In such cases, logistic regression (or linear regression for regression problems) can’t predict targets with good accuracy (even on the training data).</a:t>
            </a:r>
            <a:endParaRPr>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9"/>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Random Forest </a:t>
            </a:r>
            <a:endParaRPr/>
          </a:p>
        </p:txBody>
      </p:sp>
      <p:sp>
        <p:nvSpPr>
          <p:cNvPr id="214" name="Google Shape;214;p39"/>
          <p:cNvSpPr txBox="1"/>
          <p:nvPr>
            <p:ph idx="1" type="subTitle"/>
          </p:nvPr>
        </p:nvSpPr>
        <p:spPr>
          <a:xfrm>
            <a:off x="512700" y="68528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On the other hand,</a:t>
            </a:r>
            <a:endParaRPr>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202124"/>
                </a:solidFill>
                <a:latin typeface="Times New Roman"/>
                <a:ea typeface="Times New Roman"/>
                <a:cs typeface="Times New Roman"/>
                <a:sym typeface="Times New Roman"/>
              </a:rPr>
              <a:t>Random forest is a Supervised Machine Learning Algorithm that is used widely in Classification and Regression problems. It builds decision trees on different samples and takes their majority vote for classification and average in case of regression.</a:t>
            </a:r>
            <a:endParaRPr sz="1600">
              <a:solidFill>
                <a:srgbClr val="202124"/>
              </a:solidFill>
              <a:latin typeface="Times New Roman"/>
              <a:ea typeface="Times New Roman"/>
              <a:cs typeface="Times New Roman"/>
              <a:sym typeface="Times New Roman"/>
            </a:endParaRPr>
          </a:p>
          <a:p>
            <a:pPr indent="0" lvl="0" marL="0" rtl="0" algn="l">
              <a:spcBef>
                <a:spcPts val="1600"/>
              </a:spcBef>
              <a:spcAft>
                <a:spcPts val="0"/>
              </a:spcAft>
              <a:buNone/>
            </a:pPr>
            <a:r>
              <a:rPr lang="en" sz="1600">
                <a:solidFill>
                  <a:srgbClr val="202124"/>
                </a:solidFill>
                <a:latin typeface="Times New Roman"/>
                <a:ea typeface="Times New Roman"/>
                <a:cs typeface="Times New Roman"/>
                <a:sym typeface="Times New Roman"/>
              </a:rPr>
              <a:t>Random forest is a flexible, easy to use machine learning algorithm that produces, even without hyper-parameter tuning, a great result most of the time. It is also one of the most used algorithms, because of its simplicity and diversity (it can be used for both classification and regression tasks).</a:t>
            </a:r>
            <a:endParaRPr sz="1600">
              <a:solidFill>
                <a:srgbClr val="202124"/>
              </a:solidFill>
              <a:latin typeface="Times New Roman"/>
              <a:ea typeface="Times New Roman"/>
              <a:cs typeface="Times New Roman"/>
              <a:sym typeface="Times New Roman"/>
            </a:endParaRPr>
          </a:p>
          <a:p>
            <a:pPr indent="0" lvl="0" marL="0" rtl="0" algn="l">
              <a:spcBef>
                <a:spcPts val="1600"/>
              </a:spcBef>
              <a:spcAft>
                <a:spcPts val="1600"/>
              </a:spcAft>
              <a:buNone/>
            </a:pPr>
            <a:r>
              <a:rPr lang="en" sz="1600">
                <a:solidFill>
                  <a:srgbClr val="202124"/>
                </a:solidFill>
                <a:latin typeface="Times New Roman"/>
                <a:ea typeface="Times New Roman"/>
                <a:cs typeface="Times New Roman"/>
                <a:sym typeface="Times New Roman"/>
              </a:rPr>
              <a:t>In general, logistic regression performs better when the number of noise variables is less than or equal to the number of explanatory variables and random forest has a higher true and false positive rate as the number of explanatory variables increases in a dataset.</a:t>
            </a:r>
            <a:endParaRPr sz="1600">
              <a:solidFill>
                <a:srgbClr val="202124"/>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202124"/>
                </a:solidFill>
                <a:latin typeface="Times New Roman"/>
                <a:ea typeface="Times New Roman"/>
                <a:cs typeface="Times New Roman"/>
                <a:sym typeface="Times New Roman"/>
              </a:rPr>
              <a:t>In general, logistic regression performs better when the number of noise variables is less than or equal to the number of explanatory variables and random forest has a higher true and false positive rate as the number of explanatory variables increases in a dataset.</a:t>
            </a:r>
            <a:endParaRPr sz="1700">
              <a:solidFill>
                <a:srgbClr val="202124"/>
              </a:solidFill>
              <a:latin typeface="Times New Roman"/>
              <a:ea typeface="Times New Roman"/>
              <a:cs typeface="Times New Roman"/>
              <a:sym typeface="Times New Roman"/>
            </a:endParaRPr>
          </a:p>
          <a:p>
            <a:pPr indent="0" lvl="0" marL="0" rtl="0" algn="l">
              <a:spcBef>
                <a:spcPts val="1600"/>
              </a:spcBef>
              <a:spcAft>
                <a:spcPts val="0"/>
              </a:spcAft>
              <a:buNone/>
            </a:pPr>
            <a:r>
              <a:rPr lang="en" sz="1700">
                <a:solidFill>
                  <a:srgbClr val="202124"/>
                </a:solidFill>
                <a:latin typeface="Times New Roman"/>
                <a:ea typeface="Times New Roman"/>
                <a:cs typeface="Times New Roman"/>
                <a:sym typeface="Times New Roman"/>
              </a:rPr>
              <a:t>A random forest produces good predictions that can be understood easily. It can handle large datasets efficiently. The random forest algorithm provides a higher level of accuracy in predicting outcomes over the decision tree algorithm.</a:t>
            </a:r>
            <a:endParaRPr sz="1700">
              <a:solidFill>
                <a:srgbClr val="202124"/>
              </a:solidFill>
              <a:latin typeface="Times New Roman"/>
              <a:ea typeface="Times New Roman"/>
              <a:cs typeface="Times New Roman"/>
              <a:sym typeface="Times New Roman"/>
            </a:endParaRPr>
          </a:p>
          <a:p>
            <a:pPr indent="0" lvl="0" marL="0" rtl="0" algn="l">
              <a:spcBef>
                <a:spcPts val="1600"/>
              </a:spcBef>
              <a:spcAft>
                <a:spcPts val="1600"/>
              </a:spcAft>
              <a:buClr>
                <a:schemeClr val="dk1"/>
              </a:buClr>
              <a:buSzPts val="1100"/>
              <a:buFont typeface="Arial"/>
              <a:buNone/>
            </a:pPr>
            <a:r>
              <a:rPr lang="en" sz="1700">
                <a:solidFill>
                  <a:srgbClr val="202124"/>
                </a:solidFill>
                <a:latin typeface="Times New Roman"/>
                <a:ea typeface="Times New Roman"/>
                <a:cs typeface="Times New Roman"/>
                <a:sym typeface="Times New Roman"/>
              </a:rPr>
              <a:t>It can perform both regression and classification tasks.</a:t>
            </a:r>
            <a:endParaRPr sz="1700">
              <a:solidFill>
                <a:srgbClr val="202124"/>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512700" y="352500"/>
            <a:ext cx="8118600" cy="5745300"/>
          </a:xfrm>
          <a:prstGeom prst="rect">
            <a:avLst/>
          </a:prstGeom>
        </p:spPr>
        <p:txBody>
          <a:bodyPr anchorCtr="0" anchor="b"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 sz="1500"/>
              <a:t>Parkinson’s disease is a nervous system disorder that affects movement. The disease is progressive and is marked by five different stages.</a:t>
            </a:r>
            <a:endParaRPr sz="1500"/>
          </a:p>
          <a:p>
            <a:pPr indent="-323850" lvl="0" marL="508000" rtl="0" algn="l">
              <a:lnSpc>
                <a:spcPct val="115000"/>
              </a:lnSpc>
              <a:spcBef>
                <a:spcPts val="3600"/>
              </a:spcBef>
              <a:spcAft>
                <a:spcPts val="0"/>
              </a:spcAft>
              <a:buClr>
                <a:schemeClr val="accent1"/>
              </a:buClr>
              <a:buSzPts val="1500"/>
              <a:buFont typeface="Old Standard TT"/>
              <a:buChar char="➢"/>
            </a:pPr>
            <a:r>
              <a:rPr lang="en" sz="1500">
                <a:solidFill>
                  <a:schemeClr val="lt2"/>
                </a:solidFill>
              </a:rPr>
              <a:t>Stage 1</a:t>
            </a:r>
            <a:r>
              <a:rPr lang="en" sz="1500"/>
              <a:t>: Mild symptoms that do not typically interfere with daily life, including tremors and movement issues on only one side of the body.</a:t>
            </a:r>
            <a:endParaRPr sz="1500"/>
          </a:p>
          <a:p>
            <a:pPr indent="-323850" lvl="0" marL="508000" rtl="0" algn="l">
              <a:lnSpc>
                <a:spcPct val="115000"/>
              </a:lnSpc>
              <a:spcBef>
                <a:spcPts val="0"/>
              </a:spcBef>
              <a:spcAft>
                <a:spcPts val="0"/>
              </a:spcAft>
              <a:buClr>
                <a:schemeClr val="accent1"/>
              </a:buClr>
              <a:buSzPts val="1500"/>
              <a:buFont typeface="Old Standard TT"/>
              <a:buChar char="➢"/>
            </a:pPr>
            <a:r>
              <a:rPr lang="en" sz="1500">
                <a:solidFill>
                  <a:schemeClr val="lt2"/>
                </a:solidFill>
              </a:rPr>
              <a:t>Stage 2</a:t>
            </a:r>
            <a:r>
              <a:rPr lang="en" sz="1500"/>
              <a:t>: Symptoms continue to become worse with both tremors and rigidity now affecting both sides of the body. Daily tasks become challenging.</a:t>
            </a:r>
            <a:endParaRPr sz="1500"/>
          </a:p>
          <a:p>
            <a:pPr indent="-323850" lvl="0" marL="508000" rtl="0" algn="l">
              <a:lnSpc>
                <a:spcPct val="115000"/>
              </a:lnSpc>
              <a:spcBef>
                <a:spcPts val="0"/>
              </a:spcBef>
              <a:spcAft>
                <a:spcPts val="0"/>
              </a:spcAft>
              <a:buClr>
                <a:schemeClr val="accent1"/>
              </a:buClr>
              <a:buSzPts val="1500"/>
              <a:buFont typeface="Old Standard TT"/>
              <a:buChar char="➢"/>
            </a:pPr>
            <a:r>
              <a:rPr lang="en" sz="1500">
                <a:solidFill>
                  <a:schemeClr val="lt2"/>
                </a:solidFill>
              </a:rPr>
              <a:t>Stage 3</a:t>
            </a:r>
            <a:r>
              <a:rPr lang="en" sz="1500"/>
              <a:t>: Loss of balance and movements with falls becoming frequent and common. The patient is still capable of living independently.</a:t>
            </a:r>
            <a:endParaRPr sz="1500"/>
          </a:p>
          <a:p>
            <a:pPr indent="-323850" lvl="0" marL="508000" rtl="0" algn="l">
              <a:lnSpc>
                <a:spcPct val="115000"/>
              </a:lnSpc>
              <a:spcBef>
                <a:spcPts val="0"/>
              </a:spcBef>
              <a:spcAft>
                <a:spcPts val="0"/>
              </a:spcAft>
              <a:buClr>
                <a:schemeClr val="accent1"/>
              </a:buClr>
              <a:buSzPts val="1500"/>
              <a:buFont typeface="Old Standard TT"/>
              <a:buChar char="➢"/>
            </a:pPr>
            <a:r>
              <a:rPr lang="en" sz="1500">
                <a:solidFill>
                  <a:schemeClr val="lt2"/>
                </a:solidFill>
              </a:rPr>
              <a:t>Stage 4</a:t>
            </a:r>
            <a:r>
              <a:rPr lang="en" sz="1500"/>
              <a:t>: Symptoms become severe and constraining. The patient is unable to live alone and requires help to perform daily activities.</a:t>
            </a:r>
            <a:endParaRPr sz="1500"/>
          </a:p>
          <a:p>
            <a:pPr indent="-323850" lvl="0" marL="508000" rtl="0" algn="l">
              <a:lnSpc>
                <a:spcPct val="115000"/>
              </a:lnSpc>
              <a:spcBef>
                <a:spcPts val="0"/>
              </a:spcBef>
              <a:spcAft>
                <a:spcPts val="0"/>
              </a:spcAft>
              <a:buClr>
                <a:schemeClr val="accent1"/>
              </a:buClr>
              <a:buSzPts val="1500"/>
              <a:buFont typeface="Old Standard TT"/>
              <a:buChar char="➢"/>
            </a:pPr>
            <a:r>
              <a:rPr lang="en" sz="1500">
                <a:solidFill>
                  <a:schemeClr val="lt2"/>
                </a:solidFill>
              </a:rPr>
              <a:t>Stage 5</a:t>
            </a:r>
            <a:r>
              <a:rPr lang="en" sz="1500"/>
              <a:t>: Likely impossible to walk or stand. The patient is most likely wheelchair bound and may even experience hallucinations.</a:t>
            </a:r>
            <a:endParaRPr sz="1500"/>
          </a:p>
          <a:p>
            <a:pPr indent="0" lvl="0" marL="0" rtl="0" algn="l">
              <a:spcBef>
                <a:spcPts val="610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descr="Looking through a cardboard paper-towel roll towards light at the end of it" id="231" name="Google Shape;231;p42"/>
          <p:cNvPicPr preferRelativeResize="0"/>
          <p:nvPr/>
        </p:nvPicPr>
        <p:blipFill rotWithShape="1">
          <a:blip r:embed="rId3">
            <a:alphaModFix/>
          </a:blip>
          <a:srcRect b="984" l="22872" r="19354" t="1578"/>
          <a:stretch/>
        </p:blipFill>
        <p:spPr>
          <a:xfrm>
            <a:off x="0" y="0"/>
            <a:ext cx="4576348" cy="5143501"/>
          </a:xfrm>
          <a:prstGeom prst="rect">
            <a:avLst/>
          </a:prstGeom>
          <a:noFill/>
          <a:ln>
            <a:noFill/>
          </a:ln>
        </p:spPr>
      </p:pic>
      <p:pic>
        <p:nvPicPr>
          <p:cNvPr descr="Overhead shot of various masculine accessories including large headphones, a bow-tie, and a wrist watch" id="232" name="Google Shape;232;p42"/>
          <p:cNvPicPr preferRelativeResize="0"/>
          <p:nvPr/>
        </p:nvPicPr>
        <p:blipFill rotWithShape="1">
          <a:blip r:embed="rId4">
            <a:alphaModFix/>
          </a:blip>
          <a:srcRect b="6840" l="37422" r="8654" t="840"/>
          <a:stretch/>
        </p:blipFill>
        <p:spPr>
          <a:xfrm>
            <a:off x="4576350" y="0"/>
            <a:ext cx="4567649" cy="5143200"/>
          </a:xfrm>
          <a:prstGeom prst="rect">
            <a:avLst/>
          </a:prstGeom>
          <a:noFill/>
          <a:ln>
            <a:noFill/>
          </a:ln>
        </p:spPr>
      </p:pic>
      <p:sp>
        <p:nvSpPr>
          <p:cNvPr id="233" name="Google Shape;233;p42"/>
          <p:cNvSpPr txBox="1"/>
          <p:nvPr>
            <p:ph idx="1" type="body"/>
          </p:nvPr>
        </p:nvSpPr>
        <p:spPr>
          <a:xfrm>
            <a:off x="311700" y="4230575"/>
            <a:ext cx="5998800" cy="605100"/>
          </a:xfrm>
          <a:prstGeom prst="rect">
            <a:avLst/>
          </a:prstGeom>
          <a:solidFill>
            <a:schemeClr val="lt1"/>
          </a:solidFill>
        </p:spPr>
        <p:txBody>
          <a:bodyPr anchorCtr="0" anchor="ctr" bIns="91425" lIns="91425" spcFirstLastPara="1" rIns="91425" wrap="square" tIns="91425">
            <a:noAutofit/>
          </a:bodyPr>
          <a:lstStyle/>
          <a:p>
            <a:pPr indent="0" lvl="0" marL="0" rtl="0" algn="l">
              <a:spcBef>
                <a:spcPts val="0"/>
              </a:spcBef>
              <a:spcAft>
                <a:spcPts val="0"/>
              </a:spcAft>
              <a:buNone/>
            </a:pPr>
            <a:r>
              <a:rPr lang="en"/>
              <a:t>Our Results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pic>
        <p:nvPicPr>
          <p:cNvPr id="239" name="Google Shape;239;p43"/>
          <p:cNvPicPr preferRelativeResize="0"/>
          <p:nvPr/>
        </p:nvPicPr>
        <p:blipFill>
          <a:blip r:embed="rId3">
            <a:alphaModFix/>
          </a:blip>
          <a:stretch>
            <a:fillRect/>
          </a:stretch>
        </p:blipFill>
        <p:spPr>
          <a:xfrm>
            <a:off x="0" y="764381"/>
            <a:ext cx="9144000" cy="3614738"/>
          </a:xfrm>
          <a:prstGeom prst="rect">
            <a:avLst/>
          </a:prstGeom>
          <a:noFill/>
          <a:ln>
            <a:noFill/>
          </a:ln>
        </p:spPr>
      </p:pic>
      <p:sp>
        <p:nvSpPr>
          <p:cNvPr id="240" name="Google Shape;240;p43"/>
          <p:cNvSpPr txBox="1"/>
          <p:nvPr/>
        </p:nvSpPr>
        <p:spPr>
          <a:xfrm>
            <a:off x="59575" y="188575"/>
            <a:ext cx="507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ld Standard TT"/>
                <a:ea typeface="Old Standard TT"/>
                <a:cs typeface="Old Standard TT"/>
                <a:sym typeface="Old Standard TT"/>
              </a:rPr>
              <a:t>Random Forest Wave Classification</a:t>
            </a:r>
            <a:endParaRPr>
              <a:solidFill>
                <a:schemeClr val="lt1"/>
              </a:solidFill>
              <a:latin typeface="Old Standard TT"/>
              <a:ea typeface="Old Standard TT"/>
              <a:cs typeface="Old Standard TT"/>
              <a:sym typeface="Old Standard TT"/>
            </a:endParaRPr>
          </a:p>
        </p:txBody>
      </p:sp>
      <p:sp>
        <p:nvSpPr>
          <p:cNvPr id="241" name="Google Shape;241;p43"/>
          <p:cNvSpPr txBox="1"/>
          <p:nvPr/>
        </p:nvSpPr>
        <p:spPr>
          <a:xfrm>
            <a:off x="103175" y="4465675"/>
            <a:ext cx="507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ld Standard TT"/>
                <a:ea typeface="Old Standard TT"/>
                <a:cs typeface="Old Standard TT"/>
                <a:sym typeface="Old Standard TT"/>
              </a:rPr>
              <a:t>Accuracy : 77%</a:t>
            </a:r>
            <a:endParaRPr>
              <a:solidFill>
                <a:schemeClr val="lt1"/>
              </a:solidFill>
              <a:latin typeface="Old Standard TT"/>
              <a:ea typeface="Old Standard TT"/>
              <a:cs typeface="Old Standard TT"/>
              <a:sym typeface="Old Standard T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4"/>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pic>
        <p:nvPicPr>
          <p:cNvPr id="247" name="Google Shape;247;p44"/>
          <p:cNvPicPr preferRelativeResize="0"/>
          <p:nvPr/>
        </p:nvPicPr>
        <p:blipFill>
          <a:blip r:embed="rId3">
            <a:alphaModFix/>
          </a:blip>
          <a:stretch>
            <a:fillRect/>
          </a:stretch>
        </p:blipFill>
        <p:spPr>
          <a:xfrm>
            <a:off x="0" y="814388"/>
            <a:ext cx="9144000" cy="3514725"/>
          </a:xfrm>
          <a:prstGeom prst="rect">
            <a:avLst/>
          </a:prstGeom>
          <a:noFill/>
          <a:ln>
            <a:noFill/>
          </a:ln>
        </p:spPr>
      </p:pic>
      <p:sp>
        <p:nvSpPr>
          <p:cNvPr id="248" name="Google Shape;248;p44"/>
          <p:cNvSpPr txBox="1"/>
          <p:nvPr/>
        </p:nvSpPr>
        <p:spPr>
          <a:xfrm>
            <a:off x="59575" y="188575"/>
            <a:ext cx="507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ld Standard TT"/>
                <a:ea typeface="Old Standard TT"/>
                <a:cs typeface="Old Standard TT"/>
                <a:sym typeface="Old Standard TT"/>
              </a:rPr>
              <a:t>Random Forest Spiral Classification</a:t>
            </a:r>
            <a:endParaRPr>
              <a:solidFill>
                <a:schemeClr val="lt1"/>
              </a:solidFill>
              <a:latin typeface="Old Standard TT"/>
              <a:ea typeface="Old Standard TT"/>
              <a:cs typeface="Old Standard TT"/>
              <a:sym typeface="Old Standard TT"/>
            </a:endParaRPr>
          </a:p>
        </p:txBody>
      </p:sp>
      <p:sp>
        <p:nvSpPr>
          <p:cNvPr id="249" name="Google Shape;249;p44"/>
          <p:cNvSpPr txBox="1"/>
          <p:nvPr/>
        </p:nvSpPr>
        <p:spPr>
          <a:xfrm>
            <a:off x="103175" y="4465675"/>
            <a:ext cx="507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ld Standard TT"/>
                <a:ea typeface="Old Standard TT"/>
                <a:cs typeface="Old Standard TT"/>
                <a:sym typeface="Old Standard TT"/>
              </a:rPr>
              <a:t>Accuracy : 73%</a:t>
            </a:r>
            <a:endParaRPr>
              <a:solidFill>
                <a:schemeClr val="lt1"/>
              </a:solidFill>
              <a:latin typeface="Old Standard TT"/>
              <a:ea typeface="Old Standard TT"/>
              <a:cs typeface="Old Standard TT"/>
              <a:sym typeface="Old Standard T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5"/>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6"/>
          <p:cNvSpPr txBox="1"/>
          <p:nvPr>
            <p:ph type="title"/>
          </p:nvPr>
        </p:nvSpPr>
        <p:spPr>
          <a:xfrm>
            <a:off x="512700" y="3238500"/>
            <a:ext cx="8118600" cy="1522800"/>
          </a:xfrm>
          <a:prstGeom prst="rect">
            <a:avLst/>
          </a:prstGeom>
        </p:spPr>
        <p:txBody>
          <a:bodyPr anchorCtr="0" anchor="b" bIns="91425" lIns="91425" spcFirstLastPara="1" rIns="91425" wrap="square" tIns="91425">
            <a:noAutofit/>
          </a:bodyPr>
          <a:lstStyle/>
          <a:p>
            <a:pPr indent="0" lvl="0" marL="0" rtl="0" algn="l">
              <a:lnSpc>
                <a:spcPct val="115000"/>
              </a:lnSpc>
              <a:spcBef>
                <a:spcPts val="1800"/>
              </a:spcBef>
              <a:spcAft>
                <a:spcPts val="0"/>
              </a:spcAft>
              <a:buNone/>
            </a:pPr>
            <a:r>
              <a:rPr lang="en" sz="1500">
                <a:solidFill>
                  <a:schemeClr val="lt1"/>
                </a:solidFill>
                <a:latin typeface="Arial"/>
                <a:ea typeface="Arial"/>
                <a:cs typeface="Arial"/>
                <a:sym typeface="Arial"/>
              </a:rPr>
              <a:t>After extracting features from the input images we trained a Random Forest classifier with 100 total decision trees in the forest, obtaining:</a:t>
            </a:r>
            <a:endParaRPr sz="1500">
              <a:solidFill>
                <a:schemeClr val="lt1"/>
              </a:solidFill>
              <a:latin typeface="Arial"/>
              <a:ea typeface="Arial"/>
              <a:cs typeface="Arial"/>
              <a:sym typeface="Arial"/>
            </a:endParaRPr>
          </a:p>
          <a:p>
            <a:pPr indent="-323850" lvl="0" marL="685800" rtl="0" algn="l">
              <a:lnSpc>
                <a:spcPct val="115000"/>
              </a:lnSpc>
              <a:spcBef>
                <a:spcPts val="3600"/>
              </a:spcBef>
              <a:spcAft>
                <a:spcPts val="0"/>
              </a:spcAft>
              <a:buClr>
                <a:schemeClr val="lt1"/>
              </a:buClr>
              <a:buSzPts val="1500"/>
              <a:buFont typeface="Arial"/>
              <a:buChar char="●"/>
            </a:pPr>
            <a:r>
              <a:rPr lang="en" sz="1500">
                <a:solidFill>
                  <a:schemeClr val="lt1"/>
                </a:solidFill>
                <a:latin typeface="Arial"/>
                <a:ea typeface="Arial"/>
                <a:cs typeface="Arial"/>
                <a:sym typeface="Arial"/>
              </a:rPr>
              <a:t>77% accuracy for </a:t>
            </a:r>
            <a:r>
              <a:rPr i="1" lang="en" sz="1500">
                <a:solidFill>
                  <a:schemeClr val="lt1"/>
                </a:solidFill>
                <a:latin typeface="Arial"/>
                <a:ea typeface="Arial"/>
                <a:cs typeface="Arial"/>
                <a:sym typeface="Arial"/>
              </a:rPr>
              <a:t>spiral</a:t>
            </a:r>
            <a:endParaRPr i="1" sz="1500">
              <a:solidFill>
                <a:schemeClr val="lt1"/>
              </a:solidFill>
              <a:latin typeface="Arial"/>
              <a:ea typeface="Arial"/>
              <a:cs typeface="Arial"/>
              <a:sym typeface="Arial"/>
            </a:endParaRPr>
          </a:p>
          <a:p>
            <a:pPr indent="-323850" lvl="0" marL="685800" rtl="0" algn="l">
              <a:lnSpc>
                <a:spcPct val="115000"/>
              </a:lnSpc>
              <a:spcBef>
                <a:spcPts val="0"/>
              </a:spcBef>
              <a:spcAft>
                <a:spcPts val="0"/>
              </a:spcAft>
              <a:buClr>
                <a:schemeClr val="lt1"/>
              </a:buClr>
              <a:buSzPts val="1500"/>
              <a:buFont typeface="Arial"/>
              <a:buChar char="●"/>
            </a:pPr>
            <a:r>
              <a:rPr lang="en" sz="1500">
                <a:solidFill>
                  <a:schemeClr val="lt1"/>
                </a:solidFill>
                <a:latin typeface="Arial"/>
                <a:ea typeface="Arial"/>
                <a:cs typeface="Arial"/>
                <a:sym typeface="Arial"/>
              </a:rPr>
              <a:t>73% accuracy for the </a:t>
            </a:r>
            <a:r>
              <a:rPr i="1" lang="en" sz="1500">
                <a:solidFill>
                  <a:schemeClr val="lt1"/>
                </a:solidFill>
                <a:latin typeface="Arial"/>
                <a:ea typeface="Arial"/>
                <a:cs typeface="Arial"/>
                <a:sym typeface="Arial"/>
              </a:rPr>
              <a:t>wave</a:t>
            </a:r>
            <a:endParaRPr i="1" sz="1500">
              <a:solidFill>
                <a:schemeClr val="lt1"/>
              </a:solidFill>
              <a:latin typeface="Arial"/>
              <a:ea typeface="Arial"/>
              <a:cs typeface="Arial"/>
              <a:sym typeface="Arial"/>
            </a:endParaRPr>
          </a:p>
          <a:p>
            <a:pPr indent="0" lvl="0" marL="0" rtl="0" algn="l">
              <a:spcBef>
                <a:spcPts val="570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7"/>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Drawing spiral &amp; waves</a:t>
            </a:r>
            <a:endParaRPr/>
          </a:p>
        </p:txBody>
      </p:sp>
      <p:sp>
        <p:nvSpPr>
          <p:cNvPr id="76" name="Google Shape;76;p16"/>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Clr>
                <a:schemeClr val="dk1"/>
              </a:buClr>
              <a:buSzPts val="1100"/>
              <a:buFont typeface="Arial"/>
              <a:buNone/>
            </a:pPr>
            <a:r>
              <a:rPr lang="en" sz="1500">
                <a:solidFill>
                  <a:srgbClr val="051E50"/>
                </a:solidFill>
              </a:rPr>
              <a:t>The researchers found that the drawing speed was slower and the pen pressure lower among Parkinson’s patients — this was especially pronounced for patients with a more acute/advanced forms of the disease.</a:t>
            </a:r>
            <a:endParaRPr sz="1500">
              <a:solidFill>
                <a:srgbClr val="051E50"/>
              </a:solidFill>
            </a:endParaRPr>
          </a:p>
          <a:p>
            <a:pPr indent="0" lvl="0" marL="0" rtl="0" algn="l">
              <a:spcBef>
                <a:spcPts val="1800"/>
              </a:spcBef>
              <a:spcAft>
                <a:spcPts val="0"/>
              </a:spcAft>
              <a:buClr>
                <a:schemeClr val="dk1"/>
              </a:buClr>
              <a:buSzPts val="1100"/>
              <a:buFont typeface="Arial"/>
              <a:buNone/>
            </a:pPr>
            <a:r>
              <a:rPr lang="en" sz="1500">
                <a:solidFill>
                  <a:srgbClr val="051E50"/>
                </a:solidFill>
              </a:rPr>
              <a:t>We’ll be leveraging the fact that two of the most common Parkinson’s symptoms include tremors and muscle rigidity which directly impact the visual appearance of a hand drawn spiral and wave.</a:t>
            </a:r>
            <a:endParaRPr sz="1500">
              <a:solidFill>
                <a:srgbClr val="051E50"/>
              </a:solidFill>
            </a:endParaRPr>
          </a:p>
          <a:p>
            <a:pPr indent="0" lvl="0" marL="457200" rtl="0" algn="l">
              <a:spcBef>
                <a:spcPts val="1800"/>
              </a:spcBef>
              <a:spcAft>
                <a:spcPts val="1600"/>
              </a:spcAft>
              <a:buNone/>
            </a:pPr>
            <a:r>
              <a:t/>
            </a:r>
            <a:endParaRPr sz="1600"/>
          </a:p>
        </p:txBody>
      </p:sp>
      <p:pic>
        <p:nvPicPr>
          <p:cNvPr id="77" name="Google Shape;77;p16"/>
          <p:cNvPicPr preferRelativeResize="0"/>
          <p:nvPr/>
        </p:nvPicPr>
        <p:blipFill>
          <a:blip r:embed="rId3">
            <a:alphaModFix/>
          </a:blip>
          <a:stretch>
            <a:fillRect/>
          </a:stretch>
        </p:blipFill>
        <p:spPr>
          <a:xfrm>
            <a:off x="4364200" y="1484100"/>
            <a:ext cx="4627399" cy="2591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83" name="Google Shape;83;p17"/>
          <p:cNvSpPr txBox="1"/>
          <p:nvPr/>
        </p:nvSpPr>
        <p:spPr>
          <a:xfrm>
            <a:off x="603575" y="1553575"/>
            <a:ext cx="4490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rgbClr val="F7F7F7"/>
                </a:solidFill>
                <a:latin typeface="Old Standard TT"/>
                <a:ea typeface="Old Standard TT"/>
                <a:cs typeface="Old Standard TT"/>
                <a:sym typeface="Old Standard TT"/>
              </a:rPr>
              <a:t>This is our</a:t>
            </a:r>
            <a:endParaRPr sz="2500">
              <a:solidFill>
                <a:srgbClr val="F7F7F7"/>
              </a:solidFill>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txBox="1"/>
          <p:nvPr>
            <p:ph idx="1" type="body"/>
          </p:nvPr>
        </p:nvSpPr>
        <p:spPr>
          <a:xfrm>
            <a:off x="311700" y="1171675"/>
            <a:ext cx="8412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50">
                <a:solidFill>
                  <a:srgbClr val="333333"/>
                </a:solidFill>
                <a:latin typeface="Times New Roman"/>
                <a:ea typeface="Times New Roman"/>
                <a:cs typeface="Times New Roman"/>
                <a:sym typeface="Times New Roman"/>
              </a:rPr>
              <a:t>For the patients suffering from Parkinson's Disease, it has been observed that impairment in the handwriting is directly proportional to the severity of the disease. Also, the speed and pressure applied to the pen while sketching or writing something are also much lower in patients suffering from Parkinson's disease. Therefore, correctly identifying such biomarkers accurately and precisely at the onset of the disease will lead to a better clinical diagnosis. Henceforth, in this project, a system design is proposed for analyzing Spiral drawing patterns and wave drawing patterns in patients suffering from Parkinson's disease and healthy subjects.</a:t>
            </a:r>
            <a:endParaRPr sz="19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95" name="Google Shape;95;p19"/>
          <p:cNvSpPr txBox="1"/>
          <p:nvPr/>
        </p:nvSpPr>
        <p:spPr>
          <a:xfrm>
            <a:off x="512700" y="1771200"/>
            <a:ext cx="35709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rgbClr val="F7F7F7"/>
                </a:solidFill>
                <a:latin typeface="Old Standard TT"/>
                <a:ea typeface="Old Standard TT"/>
                <a:cs typeface="Old Standard TT"/>
                <a:sym typeface="Old Standard TT"/>
              </a:rPr>
              <a:t>The first step,</a:t>
            </a:r>
            <a:endParaRPr sz="2300">
              <a:solidFill>
                <a:srgbClr val="F7F7F7"/>
              </a:solidFill>
              <a:latin typeface="Old Standard TT"/>
              <a:ea typeface="Old Standard TT"/>
              <a:cs typeface="Old Standard TT"/>
              <a:sym typeface="Old Standard T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02325" y="331325"/>
            <a:ext cx="8111400" cy="84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Spiral &amp; Wave dataset</a:t>
            </a:r>
            <a:endParaRPr sz="3600"/>
          </a:p>
        </p:txBody>
      </p:sp>
      <p:pic>
        <p:nvPicPr>
          <p:cNvPr id="101" name="Google Shape;101;p20"/>
          <p:cNvPicPr preferRelativeResize="0"/>
          <p:nvPr/>
        </p:nvPicPr>
        <p:blipFill>
          <a:blip r:embed="rId3">
            <a:alphaModFix/>
          </a:blip>
          <a:stretch>
            <a:fillRect/>
          </a:stretch>
        </p:blipFill>
        <p:spPr>
          <a:xfrm>
            <a:off x="1714500" y="1338725"/>
            <a:ext cx="5715000" cy="3400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80925" y="376800"/>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600"/>
              <a:t>Spiral and Wave Dataset</a:t>
            </a:r>
            <a:endParaRPr/>
          </a:p>
        </p:txBody>
      </p:sp>
      <p:sp>
        <p:nvSpPr>
          <p:cNvPr id="107" name="Google Shape;107;p21"/>
          <p:cNvSpPr txBox="1"/>
          <p:nvPr>
            <p:ph idx="1" type="body"/>
          </p:nvPr>
        </p:nvSpPr>
        <p:spPr>
          <a:xfrm>
            <a:off x="380925" y="1103375"/>
            <a:ext cx="8520600" cy="33972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Clr>
                <a:schemeClr val="dk1"/>
              </a:buClr>
              <a:buSzPts val="1100"/>
              <a:buFont typeface="Arial"/>
              <a:buNone/>
            </a:pPr>
            <a:r>
              <a:rPr lang="en" sz="1500">
                <a:solidFill>
                  <a:srgbClr val="051E50"/>
                </a:solidFill>
                <a:latin typeface="Times New Roman"/>
                <a:ea typeface="Times New Roman"/>
                <a:cs typeface="Times New Roman"/>
                <a:sym typeface="Times New Roman"/>
              </a:rPr>
              <a:t>The dataset itself consists of 204 images and is pre-split into a training set and a testing set, consisting of:</a:t>
            </a:r>
            <a:endParaRPr sz="1500">
              <a:solidFill>
                <a:srgbClr val="051E50"/>
              </a:solidFill>
              <a:latin typeface="Times New Roman"/>
              <a:ea typeface="Times New Roman"/>
              <a:cs typeface="Times New Roman"/>
              <a:sym typeface="Times New Roman"/>
            </a:endParaRPr>
          </a:p>
          <a:p>
            <a:pPr indent="-323850" lvl="0" marL="685800" rtl="0" algn="l">
              <a:spcBef>
                <a:spcPts val="3600"/>
              </a:spcBef>
              <a:spcAft>
                <a:spcPts val="0"/>
              </a:spcAft>
              <a:buClr>
                <a:srgbClr val="051E50"/>
              </a:buClr>
              <a:buSzPts val="1500"/>
              <a:buFont typeface="Times New Roman"/>
              <a:buChar char="●"/>
            </a:pPr>
            <a:r>
              <a:rPr lang="en" sz="1500">
                <a:solidFill>
                  <a:srgbClr val="051E50"/>
                </a:solidFill>
                <a:latin typeface="Times New Roman"/>
                <a:ea typeface="Times New Roman"/>
                <a:cs typeface="Times New Roman"/>
                <a:sym typeface="Times New Roman"/>
              </a:rPr>
              <a:t>Spiral: 102 images, 72 training, and 30 testing</a:t>
            </a:r>
            <a:endParaRPr sz="1500">
              <a:solidFill>
                <a:srgbClr val="051E50"/>
              </a:solidFill>
              <a:latin typeface="Times New Roman"/>
              <a:ea typeface="Times New Roman"/>
              <a:cs typeface="Times New Roman"/>
              <a:sym typeface="Times New Roman"/>
            </a:endParaRPr>
          </a:p>
          <a:p>
            <a:pPr indent="-323850" lvl="0" marL="685800" rtl="0" algn="l">
              <a:spcBef>
                <a:spcPts val="0"/>
              </a:spcBef>
              <a:spcAft>
                <a:spcPts val="0"/>
              </a:spcAft>
              <a:buClr>
                <a:srgbClr val="051E50"/>
              </a:buClr>
              <a:buSzPts val="1500"/>
              <a:buFont typeface="Times New Roman"/>
              <a:buChar char="●"/>
            </a:pPr>
            <a:r>
              <a:rPr lang="en" sz="1500">
                <a:solidFill>
                  <a:srgbClr val="051E50"/>
                </a:solidFill>
                <a:latin typeface="Times New Roman"/>
                <a:ea typeface="Times New Roman"/>
                <a:cs typeface="Times New Roman"/>
                <a:sym typeface="Times New Roman"/>
              </a:rPr>
              <a:t>Wave: 102 images, 72 training, and 30 testing</a:t>
            </a:r>
            <a:endParaRPr sz="1500">
              <a:solidFill>
                <a:srgbClr val="051E50"/>
              </a:solidFill>
              <a:latin typeface="Times New Roman"/>
              <a:ea typeface="Times New Roman"/>
              <a:cs typeface="Times New Roman"/>
              <a:sym typeface="Times New Roman"/>
            </a:endParaRPr>
          </a:p>
          <a:p>
            <a:pPr indent="0" lvl="0" marL="457200" rtl="0" algn="l">
              <a:spcBef>
                <a:spcPts val="5700"/>
              </a:spcBef>
              <a:spcAft>
                <a:spcPts val="0"/>
              </a:spcAft>
              <a:buNone/>
            </a:pPr>
            <a:r>
              <a:rPr lang="en" sz="1500">
                <a:solidFill>
                  <a:srgbClr val="051E50"/>
                </a:solidFill>
                <a:latin typeface="Times New Roman"/>
                <a:ea typeface="Times New Roman"/>
                <a:cs typeface="Times New Roman"/>
                <a:sym typeface="Times New Roman"/>
              </a:rPr>
              <a:t>(While it would be challenging, if not impossible, for a person to classify Parkinson’s vs. healthy in some of these drawings, others show a clear deviation in visual appearance, our goal is to quantify the visual appearance of these drawings and then train a machine learning model to classify them.)</a:t>
            </a:r>
            <a:endParaRPr sz="1500">
              <a:solidFill>
                <a:srgbClr val="051E50"/>
              </a:solidFill>
              <a:latin typeface="Times New Roman"/>
              <a:ea typeface="Times New Roman"/>
              <a:cs typeface="Times New Roman"/>
              <a:sym typeface="Times New Roman"/>
            </a:endParaRPr>
          </a:p>
          <a:p>
            <a:pPr indent="0" lvl="0" marL="0" rtl="0" algn="l">
              <a:spcBef>
                <a:spcPts val="5700"/>
              </a:spcBef>
              <a:spcAft>
                <a:spcPts val="1600"/>
              </a:spcAft>
              <a:buNone/>
            </a:pPr>
            <a:r>
              <a:t/>
            </a:r>
            <a:endParaRPr sz="15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