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1"/>
  </p:notesMasterIdLst>
  <p:sldIdLst>
    <p:sldId id="256" r:id="rId2"/>
    <p:sldId id="257" r:id="rId3"/>
    <p:sldId id="275" r:id="rId4"/>
    <p:sldId id="270" r:id="rId5"/>
    <p:sldId id="258" r:id="rId6"/>
    <p:sldId id="259" r:id="rId7"/>
    <p:sldId id="260" r:id="rId8"/>
    <p:sldId id="261" r:id="rId9"/>
    <p:sldId id="262" r:id="rId10"/>
    <p:sldId id="263" r:id="rId11"/>
    <p:sldId id="272" r:id="rId12"/>
    <p:sldId id="264" r:id="rId13"/>
    <p:sldId id="267" r:id="rId14"/>
    <p:sldId id="273" r:id="rId15"/>
    <p:sldId id="274" r:id="rId16"/>
    <p:sldId id="266" r:id="rId17"/>
    <p:sldId id="269" r:id="rId18"/>
    <p:sldId id="271"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5A2"/>
    <a:srgbClr val="04AE92"/>
    <a:srgbClr val="01BCFF"/>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39F2B5-93A4-4FB1-8058-F2951BAB942F}" v="5" dt="2023-01-23T15:34:23.7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75" d="100"/>
          <a:sy n="75" d="100"/>
        </p:scale>
        <p:origin x="126"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16D269-FBB3-4D56-967F-A7B7AB8AD5CA}"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1EE41F-D868-4F49-AD9E-4C845B115672}" type="slidenum">
              <a:rPr lang="en-US" smtClean="0"/>
              <a:t>‹#›</a:t>
            </a:fld>
            <a:endParaRPr lang="en-US"/>
          </a:p>
        </p:txBody>
      </p:sp>
    </p:spTree>
    <p:extLst>
      <p:ext uri="{BB962C8B-B14F-4D97-AF65-F5344CB8AC3E}">
        <p14:creationId xmlns:p14="http://schemas.microsoft.com/office/powerpoint/2010/main" val="922886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fc620714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1fc620714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5C4E-29E0-4673-A143-A8CDC026AB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705D5F-081E-4AC6-8665-4331C4B585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A70A54-72AD-45C0-8D59-175ECA9D46BC}"/>
              </a:ext>
            </a:extLst>
          </p:cNvPr>
          <p:cNvSpPr>
            <a:spLocks noGrp="1"/>
          </p:cNvSpPr>
          <p:nvPr>
            <p:ph type="dt" sz="half" idx="10"/>
          </p:nvPr>
        </p:nvSpPr>
        <p:spPr/>
        <p:txBody>
          <a:bodyPr/>
          <a:lstStyle/>
          <a:p>
            <a:fld id="{7AFF8F4C-99A0-457D-B3E5-B0628BFA9321}" type="datetimeFigureOut">
              <a:rPr lang="en-US" smtClean="0"/>
              <a:t>1/24/2023</a:t>
            </a:fld>
            <a:endParaRPr lang="en-US"/>
          </a:p>
        </p:txBody>
      </p:sp>
      <p:sp>
        <p:nvSpPr>
          <p:cNvPr id="5" name="Footer Placeholder 4">
            <a:extLst>
              <a:ext uri="{FF2B5EF4-FFF2-40B4-BE49-F238E27FC236}">
                <a16:creationId xmlns:a16="http://schemas.microsoft.com/office/drawing/2014/main" id="{6490999B-3DC1-4D90-B1CB-4B23F43CD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F7258-3FC9-4F0F-80C4-24F44503070D}"/>
              </a:ext>
            </a:extLst>
          </p:cNvPr>
          <p:cNvSpPr>
            <a:spLocks noGrp="1"/>
          </p:cNvSpPr>
          <p:nvPr>
            <p:ph type="sldNum" sz="quarter" idx="12"/>
          </p:nvPr>
        </p:nvSpPr>
        <p:spPr/>
        <p:txBody>
          <a:bodyPr/>
          <a:lstStyle/>
          <a:p>
            <a:fld id="{E9722850-6CC6-486C-8441-A967E4A4A730}" type="slidenum">
              <a:rPr lang="en-US" smtClean="0"/>
              <a:t>‹#›</a:t>
            </a:fld>
            <a:endParaRPr lang="en-US"/>
          </a:p>
        </p:txBody>
      </p:sp>
    </p:spTree>
    <p:extLst>
      <p:ext uri="{BB962C8B-B14F-4D97-AF65-F5344CB8AC3E}">
        <p14:creationId xmlns:p14="http://schemas.microsoft.com/office/powerpoint/2010/main" val="281032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A46D-AF93-477E-BFE8-BC25156037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3087E9-8CED-4BEF-BEA1-5829237B37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59B31E-3D1B-4F3A-B31B-940C11C1A3E7}"/>
              </a:ext>
            </a:extLst>
          </p:cNvPr>
          <p:cNvSpPr>
            <a:spLocks noGrp="1"/>
          </p:cNvSpPr>
          <p:nvPr>
            <p:ph type="dt" sz="half" idx="10"/>
          </p:nvPr>
        </p:nvSpPr>
        <p:spPr/>
        <p:txBody>
          <a:bodyPr/>
          <a:lstStyle/>
          <a:p>
            <a:fld id="{7AFF8F4C-99A0-457D-B3E5-B0628BFA9321}" type="datetimeFigureOut">
              <a:rPr lang="en-US" smtClean="0"/>
              <a:t>1/24/2023</a:t>
            </a:fld>
            <a:endParaRPr lang="en-US"/>
          </a:p>
        </p:txBody>
      </p:sp>
      <p:sp>
        <p:nvSpPr>
          <p:cNvPr id="5" name="Footer Placeholder 4">
            <a:extLst>
              <a:ext uri="{FF2B5EF4-FFF2-40B4-BE49-F238E27FC236}">
                <a16:creationId xmlns:a16="http://schemas.microsoft.com/office/drawing/2014/main" id="{B74AABA9-83B7-4F5E-959A-577D1F6C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930C1-C5F7-428C-A02B-4058381496E4}"/>
              </a:ext>
            </a:extLst>
          </p:cNvPr>
          <p:cNvSpPr>
            <a:spLocks noGrp="1"/>
          </p:cNvSpPr>
          <p:nvPr>
            <p:ph type="sldNum" sz="quarter" idx="12"/>
          </p:nvPr>
        </p:nvSpPr>
        <p:spPr/>
        <p:txBody>
          <a:bodyPr/>
          <a:lstStyle/>
          <a:p>
            <a:fld id="{E9722850-6CC6-486C-8441-A967E4A4A730}" type="slidenum">
              <a:rPr lang="en-US" smtClean="0"/>
              <a:t>‹#›</a:t>
            </a:fld>
            <a:endParaRPr lang="en-US"/>
          </a:p>
        </p:txBody>
      </p:sp>
    </p:spTree>
    <p:extLst>
      <p:ext uri="{BB962C8B-B14F-4D97-AF65-F5344CB8AC3E}">
        <p14:creationId xmlns:p14="http://schemas.microsoft.com/office/powerpoint/2010/main" val="141261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E0A582-D413-446A-BA88-4BFC025D1A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36D83F-2FB2-47A9-841A-8ECBA26211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A3FB39-B452-4F15-93C4-ED15BD81FE83}"/>
              </a:ext>
            </a:extLst>
          </p:cNvPr>
          <p:cNvSpPr>
            <a:spLocks noGrp="1"/>
          </p:cNvSpPr>
          <p:nvPr>
            <p:ph type="dt" sz="half" idx="10"/>
          </p:nvPr>
        </p:nvSpPr>
        <p:spPr/>
        <p:txBody>
          <a:bodyPr/>
          <a:lstStyle/>
          <a:p>
            <a:fld id="{7AFF8F4C-99A0-457D-B3E5-B0628BFA9321}" type="datetimeFigureOut">
              <a:rPr lang="en-US" smtClean="0"/>
              <a:t>1/24/2023</a:t>
            </a:fld>
            <a:endParaRPr lang="en-US"/>
          </a:p>
        </p:txBody>
      </p:sp>
      <p:sp>
        <p:nvSpPr>
          <p:cNvPr id="5" name="Footer Placeholder 4">
            <a:extLst>
              <a:ext uri="{FF2B5EF4-FFF2-40B4-BE49-F238E27FC236}">
                <a16:creationId xmlns:a16="http://schemas.microsoft.com/office/drawing/2014/main" id="{0FEE82D6-6990-4389-B679-903BA2B58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609D6-B412-40F2-958F-47BA7FBC7907}"/>
              </a:ext>
            </a:extLst>
          </p:cNvPr>
          <p:cNvSpPr>
            <a:spLocks noGrp="1"/>
          </p:cNvSpPr>
          <p:nvPr>
            <p:ph type="sldNum" sz="quarter" idx="12"/>
          </p:nvPr>
        </p:nvSpPr>
        <p:spPr/>
        <p:txBody>
          <a:bodyPr/>
          <a:lstStyle/>
          <a:p>
            <a:fld id="{E9722850-6CC6-486C-8441-A967E4A4A730}" type="slidenum">
              <a:rPr lang="en-US" smtClean="0"/>
              <a:t>‹#›</a:t>
            </a:fld>
            <a:endParaRPr lang="en-US"/>
          </a:p>
        </p:txBody>
      </p:sp>
    </p:spTree>
    <p:extLst>
      <p:ext uri="{BB962C8B-B14F-4D97-AF65-F5344CB8AC3E}">
        <p14:creationId xmlns:p14="http://schemas.microsoft.com/office/powerpoint/2010/main" val="137059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21B6-541C-44F5-8C81-7920A4D1DC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17E8DF-2B28-4510-B69A-D7CB9CF505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007A2-EC54-427A-8D30-2BB9816F3B82}"/>
              </a:ext>
            </a:extLst>
          </p:cNvPr>
          <p:cNvSpPr>
            <a:spLocks noGrp="1"/>
          </p:cNvSpPr>
          <p:nvPr>
            <p:ph type="dt" sz="half" idx="10"/>
          </p:nvPr>
        </p:nvSpPr>
        <p:spPr/>
        <p:txBody>
          <a:bodyPr/>
          <a:lstStyle/>
          <a:p>
            <a:fld id="{7AFF8F4C-99A0-457D-B3E5-B0628BFA9321}" type="datetimeFigureOut">
              <a:rPr lang="en-US" smtClean="0"/>
              <a:t>1/24/2023</a:t>
            </a:fld>
            <a:endParaRPr lang="en-US"/>
          </a:p>
        </p:txBody>
      </p:sp>
      <p:sp>
        <p:nvSpPr>
          <p:cNvPr id="5" name="Footer Placeholder 4">
            <a:extLst>
              <a:ext uri="{FF2B5EF4-FFF2-40B4-BE49-F238E27FC236}">
                <a16:creationId xmlns:a16="http://schemas.microsoft.com/office/drawing/2014/main" id="{4466F8E5-0234-410B-BECE-A1F393755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08AF4-B322-4D3F-B7EA-D6479201698A}"/>
              </a:ext>
            </a:extLst>
          </p:cNvPr>
          <p:cNvSpPr>
            <a:spLocks noGrp="1"/>
          </p:cNvSpPr>
          <p:nvPr>
            <p:ph type="sldNum" sz="quarter" idx="12"/>
          </p:nvPr>
        </p:nvSpPr>
        <p:spPr/>
        <p:txBody>
          <a:bodyPr/>
          <a:lstStyle/>
          <a:p>
            <a:fld id="{E9722850-6CC6-486C-8441-A967E4A4A730}" type="slidenum">
              <a:rPr lang="en-US" smtClean="0"/>
              <a:t>‹#›</a:t>
            </a:fld>
            <a:endParaRPr lang="en-US"/>
          </a:p>
        </p:txBody>
      </p:sp>
    </p:spTree>
    <p:extLst>
      <p:ext uri="{BB962C8B-B14F-4D97-AF65-F5344CB8AC3E}">
        <p14:creationId xmlns:p14="http://schemas.microsoft.com/office/powerpoint/2010/main" val="406704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CF3C1-B268-42EC-A3F8-18CE4652C7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65182E-1FBC-45D1-9B02-3F3F5DBEC9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63DDFC-5F59-4483-ACFF-FEC1993E4F6E}"/>
              </a:ext>
            </a:extLst>
          </p:cNvPr>
          <p:cNvSpPr>
            <a:spLocks noGrp="1"/>
          </p:cNvSpPr>
          <p:nvPr>
            <p:ph type="dt" sz="half" idx="10"/>
          </p:nvPr>
        </p:nvSpPr>
        <p:spPr/>
        <p:txBody>
          <a:bodyPr/>
          <a:lstStyle/>
          <a:p>
            <a:fld id="{7AFF8F4C-99A0-457D-B3E5-B0628BFA9321}" type="datetimeFigureOut">
              <a:rPr lang="en-US" smtClean="0"/>
              <a:t>1/24/2023</a:t>
            </a:fld>
            <a:endParaRPr lang="en-US"/>
          </a:p>
        </p:txBody>
      </p:sp>
      <p:sp>
        <p:nvSpPr>
          <p:cNvPr id="5" name="Footer Placeholder 4">
            <a:extLst>
              <a:ext uri="{FF2B5EF4-FFF2-40B4-BE49-F238E27FC236}">
                <a16:creationId xmlns:a16="http://schemas.microsoft.com/office/drawing/2014/main" id="{98EDF2F7-057C-4B5A-8CCE-AEE68ACF5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9AF90-A2FE-449E-97C5-A384E730A9DA}"/>
              </a:ext>
            </a:extLst>
          </p:cNvPr>
          <p:cNvSpPr>
            <a:spLocks noGrp="1"/>
          </p:cNvSpPr>
          <p:nvPr>
            <p:ph type="sldNum" sz="quarter" idx="12"/>
          </p:nvPr>
        </p:nvSpPr>
        <p:spPr/>
        <p:txBody>
          <a:bodyPr/>
          <a:lstStyle/>
          <a:p>
            <a:fld id="{E9722850-6CC6-486C-8441-A967E4A4A730}" type="slidenum">
              <a:rPr lang="en-US" smtClean="0"/>
              <a:t>‹#›</a:t>
            </a:fld>
            <a:endParaRPr lang="en-US"/>
          </a:p>
        </p:txBody>
      </p:sp>
    </p:spTree>
    <p:extLst>
      <p:ext uri="{BB962C8B-B14F-4D97-AF65-F5344CB8AC3E}">
        <p14:creationId xmlns:p14="http://schemas.microsoft.com/office/powerpoint/2010/main" val="544646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567C8-B750-4F82-A48D-5ECF32A8B9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6C2621-77F3-42F0-A224-8028B7A834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8BD664-529E-497E-A7E1-27472216B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918BDB-B3DF-430C-9C31-D666BC36EE92}"/>
              </a:ext>
            </a:extLst>
          </p:cNvPr>
          <p:cNvSpPr>
            <a:spLocks noGrp="1"/>
          </p:cNvSpPr>
          <p:nvPr>
            <p:ph type="dt" sz="half" idx="10"/>
          </p:nvPr>
        </p:nvSpPr>
        <p:spPr/>
        <p:txBody>
          <a:bodyPr/>
          <a:lstStyle/>
          <a:p>
            <a:fld id="{7AFF8F4C-99A0-457D-B3E5-B0628BFA9321}" type="datetimeFigureOut">
              <a:rPr lang="en-US" smtClean="0"/>
              <a:t>1/24/2023</a:t>
            </a:fld>
            <a:endParaRPr lang="en-US"/>
          </a:p>
        </p:txBody>
      </p:sp>
      <p:sp>
        <p:nvSpPr>
          <p:cNvPr id="6" name="Footer Placeholder 5">
            <a:extLst>
              <a:ext uri="{FF2B5EF4-FFF2-40B4-BE49-F238E27FC236}">
                <a16:creationId xmlns:a16="http://schemas.microsoft.com/office/drawing/2014/main" id="{26254928-2402-411A-941D-3F5776F476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ECB0FA-BDF0-41AF-A4D5-06BC1BF35388}"/>
              </a:ext>
            </a:extLst>
          </p:cNvPr>
          <p:cNvSpPr>
            <a:spLocks noGrp="1"/>
          </p:cNvSpPr>
          <p:nvPr>
            <p:ph type="sldNum" sz="quarter" idx="12"/>
          </p:nvPr>
        </p:nvSpPr>
        <p:spPr/>
        <p:txBody>
          <a:bodyPr/>
          <a:lstStyle/>
          <a:p>
            <a:fld id="{E9722850-6CC6-486C-8441-A967E4A4A730}" type="slidenum">
              <a:rPr lang="en-US" smtClean="0"/>
              <a:t>‹#›</a:t>
            </a:fld>
            <a:endParaRPr lang="en-US"/>
          </a:p>
        </p:txBody>
      </p:sp>
    </p:spTree>
    <p:extLst>
      <p:ext uri="{BB962C8B-B14F-4D97-AF65-F5344CB8AC3E}">
        <p14:creationId xmlns:p14="http://schemas.microsoft.com/office/powerpoint/2010/main" val="187214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7B1FB-73AD-4E99-AF47-5DFD2C249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818AAC-6EB0-4920-8E59-FD531552D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E00282-8E05-433E-866A-D15C04E3AD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97940C-EBA7-4EDF-9441-E295A6EF02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C16021-3B03-4BA4-A768-4BDEF8FC73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3F69A4-A46D-41BC-A8BB-B226EAEAF019}"/>
              </a:ext>
            </a:extLst>
          </p:cNvPr>
          <p:cNvSpPr>
            <a:spLocks noGrp="1"/>
          </p:cNvSpPr>
          <p:nvPr>
            <p:ph type="dt" sz="half" idx="10"/>
          </p:nvPr>
        </p:nvSpPr>
        <p:spPr/>
        <p:txBody>
          <a:bodyPr/>
          <a:lstStyle/>
          <a:p>
            <a:fld id="{7AFF8F4C-99A0-457D-B3E5-B0628BFA9321}" type="datetimeFigureOut">
              <a:rPr lang="en-US" smtClean="0"/>
              <a:t>1/24/2023</a:t>
            </a:fld>
            <a:endParaRPr lang="en-US"/>
          </a:p>
        </p:txBody>
      </p:sp>
      <p:sp>
        <p:nvSpPr>
          <p:cNvPr id="8" name="Footer Placeholder 7">
            <a:extLst>
              <a:ext uri="{FF2B5EF4-FFF2-40B4-BE49-F238E27FC236}">
                <a16:creationId xmlns:a16="http://schemas.microsoft.com/office/drawing/2014/main" id="{600F4563-5BD4-4A8C-B486-3A65237F3C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7E9CF6-531C-4396-B09E-5A0CB9BBDF7E}"/>
              </a:ext>
            </a:extLst>
          </p:cNvPr>
          <p:cNvSpPr>
            <a:spLocks noGrp="1"/>
          </p:cNvSpPr>
          <p:nvPr>
            <p:ph type="sldNum" sz="quarter" idx="12"/>
          </p:nvPr>
        </p:nvSpPr>
        <p:spPr/>
        <p:txBody>
          <a:bodyPr/>
          <a:lstStyle/>
          <a:p>
            <a:fld id="{E9722850-6CC6-486C-8441-A967E4A4A730}" type="slidenum">
              <a:rPr lang="en-US" smtClean="0"/>
              <a:t>‹#›</a:t>
            </a:fld>
            <a:endParaRPr lang="en-US"/>
          </a:p>
        </p:txBody>
      </p:sp>
    </p:spTree>
    <p:extLst>
      <p:ext uri="{BB962C8B-B14F-4D97-AF65-F5344CB8AC3E}">
        <p14:creationId xmlns:p14="http://schemas.microsoft.com/office/powerpoint/2010/main" val="797434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A3BFE-09CF-4DD5-ADCC-8B1940F13C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AD66F-0950-420D-B5A9-8F20E1ED515F}"/>
              </a:ext>
            </a:extLst>
          </p:cNvPr>
          <p:cNvSpPr>
            <a:spLocks noGrp="1"/>
          </p:cNvSpPr>
          <p:nvPr>
            <p:ph type="dt" sz="half" idx="10"/>
          </p:nvPr>
        </p:nvSpPr>
        <p:spPr/>
        <p:txBody>
          <a:bodyPr/>
          <a:lstStyle/>
          <a:p>
            <a:fld id="{7AFF8F4C-99A0-457D-B3E5-B0628BFA9321}" type="datetimeFigureOut">
              <a:rPr lang="en-US" smtClean="0"/>
              <a:t>1/24/2023</a:t>
            </a:fld>
            <a:endParaRPr lang="en-US"/>
          </a:p>
        </p:txBody>
      </p:sp>
      <p:sp>
        <p:nvSpPr>
          <p:cNvPr id="4" name="Footer Placeholder 3">
            <a:extLst>
              <a:ext uri="{FF2B5EF4-FFF2-40B4-BE49-F238E27FC236}">
                <a16:creationId xmlns:a16="http://schemas.microsoft.com/office/drawing/2014/main" id="{15220BF7-9181-480D-9625-1B65CF647B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3F16CE-C428-4C8C-ADF5-2C2174077996}"/>
              </a:ext>
            </a:extLst>
          </p:cNvPr>
          <p:cNvSpPr>
            <a:spLocks noGrp="1"/>
          </p:cNvSpPr>
          <p:nvPr>
            <p:ph type="sldNum" sz="quarter" idx="12"/>
          </p:nvPr>
        </p:nvSpPr>
        <p:spPr/>
        <p:txBody>
          <a:bodyPr/>
          <a:lstStyle/>
          <a:p>
            <a:fld id="{E9722850-6CC6-486C-8441-A967E4A4A730}" type="slidenum">
              <a:rPr lang="en-US" smtClean="0"/>
              <a:t>‹#›</a:t>
            </a:fld>
            <a:endParaRPr lang="en-US"/>
          </a:p>
        </p:txBody>
      </p:sp>
    </p:spTree>
    <p:extLst>
      <p:ext uri="{BB962C8B-B14F-4D97-AF65-F5344CB8AC3E}">
        <p14:creationId xmlns:p14="http://schemas.microsoft.com/office/powerpoint/2010/main" val="1226473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347B01-FCBA-46E2-87FD-838BD90E7263}"/>
              </a:ext>
            </a:extLst>
          </p:cNvPr>
          <p:cNvSpPr>
            <a:spLocks noGrp="1"/>
          </p:cNvSpPr>
          <p:nvPr>
            <p:ph type="dt" sz="half" idx="10"/>
          </p:nvPr>
        </p:nvSpPr>
        <p:spPr/>
        <p:txBody>
          <a:bodyPr/>
          <a:lstStyle/>
          <a:p>
            <a:fld id="{7AFF8F4C-99A0-457D-B3E5-B0628BFA9321}" type="datetimeFigureOut">
              <a:rPr lang="en-US" smtClean="0"/>
              <a:t>1/24/2023</a:t>
            </a:fld>
            <a:endParaRPr lang="en-US"/>
          </a:p>
        </p:txBody>
      </p:sp>
      <p:sp>
        <p:nvSpPr>
          <p:cNvPr id="3" name="Footer Placeholder 2">
            <a:extLst>
              <a:ext uri="{FF2B5EF4-FFF2-40B4-BE49-F238E27FC236}">
                <a16:creationId xmlns:a16="http://schemas.microsoft.com/office/drawing/2014/main" id="{3884976F-4056-4243-812C-E4A0D41863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940589-FAD1-4B05-9C3F-25D15BA6FCE6}"/>
              </a:ext>
            </a:extLst>
          </p:cNvPr>
          <p:cNvSpPr>
            <a:spLocks noGrp="1"/>
          </p:cNvSpPr>
          <p:nvPr>
            <p:ph type="sldNum" sz="quarter" idx="12"/>
          </p:nvPr>
        </p:nvSpPr>
        <p:spPr/>
        <p:txBody>
          <a:bodyPr/>
          <a:lstStyle/>
          <a:p>
            <a:fld id="{E9722850-6CC6-486C-8441-A967E4A4A730}" type="slidenum">
              <a:rPr lang="en-US" smtClean="0"/>
              <a:t>‹#›</a:t>
            </a:fld>
            <a:endParaRPr lang="en-US"/>
          </a:p>
        </p:txBody>
      </p:sp>
    </p:spTree>
    <p:extLst>
      <p:ext uri="{BB962C8B-B14F-4D97-AF65-F5344CB8AC3E}">
        <p14:creationId xmlns:p14="http://schemas.microsoft.com/office/powerpoint/2010/main" val="4219755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9658D-2379-48EB-B74E-45D504D25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54B093-D7CE-4D27-B099-B1F6972B5D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AF5C52-915A-49B2-B501-6F88ACED0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686459-D42B-428A-A70E-8379035AB18A}"/>
              </a:ext>
            </a:extLst>
          </p:cNvPr>
          <p:cNvSpPr>
            <a:spLocks noGrp="1"/>
          </p:cNvSpPr>
          <p:nvPr>
            <p:ph type="dt" sz="half" idx="10"/>
          </p:nvPr>
        </p:nvSpPr>
        <p:spPr/>
        <p:txBody>
          <a:bodyPr/>
          <a:lstStyle/>
          <a:p>
            <a:fld id="{7AFF8F4C-99A0-457D-B3E5-B0628BFA9321}" type="datetimeFigureOut">
              <a:rPr lang="en-US" smtClean="0"/>
              <a:t>1/24/2023</a:t>
            </a:fld>
            <a:endParaRPr lang="en-US"/>
          </a:p>
        </p:txBody>
      </p:sp>
      <p:sp>
        <p:nvSpPr>
          <p:cNvPr id="6" name="Footer Placeholder 5">
            <a:extLst>
              <a:ext uri="{FF2B5EF4-FFF2-40B4-BE49-F238E27FC236}">
                <a16:creationId xmlns:a16="http://schemas.microsoft.com/office/drawing/2014/main" id="{E3C4789F-CFCF-4D13-A9F3-16FC005746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698C6D-3765-4D51-BCD3-27474B13AD39}"/>
              </a:ext>
            </a:extLst>
          </p:cNvPr>
          <p:cNvSpPr>
            <a:spLocks noGrp="1"/>
          </p:cNvSpPr>
          <p:nvPr>
            <p:ph type="sldNum" sz="quarter" idx="12"/>
          </p:nvPr>
        </p:nvSpPr>
        <p:spPr/>
        <p:txBody>
          <a:bodyPr/>
          <a:lstStyle/>
          <a:p>
            <a:fld id="{E9722850-6CC6-486C-8441-A967E4A4A730}" type="slidenum">
              <a:rPr lang="en-US" smtClean="0"/>
              <a:t>‹#›</a:t>
            </a:fld>
            <a:endParaRPr lang="en-US"/>
          </a:p>
        </p:txBody>
      </p:sp>
    </p:spTree>
    <p:extLst>
      <p:ext uri="{BB962C8B-B14F-4D97-AF65-F5344CB8AC3E}">
        <p14:creationId xmlns:p14="http://schemas.microsoft.com/office/powerpoint/2010/main" val="205731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CADB1-9D13-405C-9928-6ED15DBE82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91875B-60BA-43B5-814F-F56EFB3509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7065BB-A2A1-4806-A379-3224E8402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EE46DE-8FA7-47F0-9DD5-457785D579B7}"/>
              </a:ext>
            </a:extLst>
          </p:cNvPr>
          <p:cNvSpPr>
            <a:spLocks noGrp="1"/>
          </p:cNvSpPr>
          <p:nvPr>
            <p:ph type="dt" sz="half" idx="10"/>
          </p:nvPr>
        </p:nvSpPr>
        <p:spPr/>
        <p:txBody>
          <a:bodyPr/>
          <a:lstStyle/>
          <a:p>
            <a:fld id="{7AFF8F4C-99A0-457D-B3E5-B0628BFA9321}" type="datetimeFigureOut">
              <a:rPr lang="en-US" smtClean="0"/>
              <a:t>1/24/2023</a:t>
            </a:fld>
            <a:endParaRPr lang="en-US"/>
          </a:p>
        </p:txBody>
      </p:sp>
      <p:sp>
        <p:nvSpPr>
          <p:cNvPr id="6" name="Footer Placeholder 5">
            <a:extLst>
              <a:ext uri="{FF2B5EF4-FFF2-40B4-BE49-F238E27FC236}">
                <a16:creationId xmlns:a16="http://schemas.microsoft.com/office/drawing/2014/main" id="{A8856DCB-E51C-43F5-A889-67462D31AA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6D6B74-91D4-4DBD-B197-13D993A65B00}"/>
              </a:ext>
            </a:extLst>
          </p:cNvPr>
          <p:cNvSpPr>
            <a:spLocks noGrp="1"/>
          </p:cNvSpPr>
          <p:nvPr>
            <p:ph type="sldNum" sz="quarter" idx="12"/>
          </p:nvPr>
        </p:nvSpPr>
        <p:spPr/>
        <p:txBody>
          <a:bodyPr/>
          <a:lstStyle/>
          <a:p>
            <a:fld id="{E9722850-6CC6-486C-8441-A967E4A4A730}" type="slidenum">
              <a:rPr lang="en-US" smtClean="0"/>
              <a:t>‹#›</a:t>
            </a:fld>
            <a:endParaRPr lang="en-US"/>
          </a:p>
        </p:txBody>
      </p:sp>
    </p:spTree>
    <p:extLst>
      <p:ext uri="{BB962C8B-B14F-4D97-AF65-F5344CB8AC3E}">
        <p14:creationId xmlns:p14="http://schemas.microsoft.com/office/powerpoint/2010/main" val="92735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257E37-BBF8-4583-95FD-BA1F995A94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56F48E-8C47-42B3-8242-98A886C16F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1B846-8750-4081-A9B2-3D068E044A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F8F4C-99A0-457D-B3E5-B0628BFA9321}" type="datetimeFigureOut">
              <a:rPr lang="en-US" smtClean="0"/>
              <a:t>1/24/2023</a:t>
            </a:fld>
            <a:endParaRPr lang="en-US"/>
          </a:p>
        </p:txBody>
      </p:sp>
      <p:sp>
        <p:nvSpPr>
          <p:cNvPr id="5" name="Footer Placeholder 4">
            <a:extLst>
              <a:ext uri="{FF2B5EF4-FFF2-40B4-BE49-F238E27FC236}">
                <a16:creationId xmlns:a16="http://schemas.microsoft.com/office/drawing/2014/main" id="{A546BFB3-08B0-4ABB-868A-EDE72615FB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75942C-8427-4172-8E1B-0B060C552B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722850-6CC6-486C-8441-A967E4A4A730}" type="slidenum">
              <a:rPr lang="en-US" smtClean="0"/>
              <a:t>‹#›</a:t>
            </a:fld>
            <a:endParaRPr lang="en-US"/>
          </a:p>
        </p:txBody>
      </p:sp>
    </p:spTree>
    <p:extLst>
      <p:ext uri="{BB962C8B-B14F-4D97-AF65-F5344CB8AC3E}">
        <p14:creationId xmlns:p14="http://schemas.microsoft.com/office/powerpoint/2010/main" val="345360946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6D9D-2433-4539-B46F-F9CA7A88ED3B}"/>
              </a:ext>
            </a:extLst>
          </p:cNvPr>
          <p:cNvSpPr>
            <a:spLocks noGrp="1"/>
          </p:cNvSpPr>
          <p:nvPr>
            <p:ph type="ctrTitle"/>
          </p:nvPr>
        </p:nvSpPr>
        <p:spPr/>
        <p:txBody>
          <a:bodyPr/>
          <a:lstStyle/>
          <a:p>
            <a:r>
              <a:rPr lang="en-US" dirty="0"/>
              <a:t>Lead Scoring Case Study</a:t>
            </a:r>
          </a:p>
        </p:txBody>
      </p:sp>
      <p:sp>
        <p:nvSpPr>
          <p:cNvPr id="3" name="Subtitle 2">
            <a:extLst>
              <a:ext uri="{FF2B5EF4-FFF2-40B4-BE49-F238E27FC236}">
                <a16:creationId xmlns:a16="http://schemas.microsoft.com/office/drawing/2014/main" id="{5E778A51-25FE-45A5-8768-1B2C1FE46284}"/>
              </a:ext>
            </a:extLst>
          </p:cNvPr>
          <p:cNvSpPr>
            <a:spLocks noGrp="1"/>
          </p:cNvSpPr>
          <p:nvPr>
            <p:ph type="subTitle" idx="1"/>
          </p:nvPr>
        </p:nvSpPr>
        <p:spPr/>
        <p:txBody>
          <a:bodyPr/>
          <a:lstStyle/>
          <a:p>
            <a:r>
              <a:rPr lang="en-US" dirty="0"/>
              <a:t>By Saurav, </a:t>
            </a:r>
            <a:r>
              <a:rPr lang="en-US" dirty="0" err="1"/>
              <a:t>Veenal</a:t>
            </a:r>
            <a:r>
              <a:rPr lang="en-US" dirty="0"/>
              <a:t> and Mrityunjoy</a:t>
            </a:r>
          </a:p>
        </p:txBody>
      </p:sp>
    </p:spTree>
    <p:extLst>
      <p:ext uri="{BB962C8B-B14F-4D97-AF65-F5344CB8AC3E}">
        <p14:creationId xmlns:p14="http://schemas.microsoft.com/office/powerpoint/2010/main" val="1517258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CFD1-E32F-4D18-BC58-99C84EC648CE}"/>
              </a:ext>
            </a:extLst>
          </p:cNvPr>
          <p:cNvSpPr>
            <a:spLocks noGrp="1"/>
          </p:cNvSpPr>
          <p:nvPr>
            <p:ph type="title"/>
          </p:nvPr>
        </p:nvSpPr>
        <p:spPr>
          <a:xfrm>
            <a:off x="190500" y="114301"/>
            <a:ext cx="11798300" cy="812800"/>
          </a:xfrm>
          <a:solidFill>
            <a:srgbClr val="01BCFF"/>
          </a:solidFill>
        </p:spPr>
        <p:txBody>
          <a:bodyPr/>
          <a:lstStyle/>
          <a:p>
            <a:pPr algn="ctr"/>
            <a:r>
              <a:rPr lang="en-US" b="1" dirty="0">
                <a:solidFill>
                  <a:schemeClr val="tx1"/>
                </a:solidFill>
              </a:rPr>
              <a:t>EXPLORATORY DATA ANALYSIS</a:t>
            </a:r>
          </a:p>
        </p:txBody>
      </p:sp>
      <p:sp>
        <p:nvSpPr>
          <p:cNvPr id="3" name="TextBox 2">
            <a:extLst>
              <a:ext uri="{FF2B5EF4-FFF2-40B4-BE49-F238E27FC236}">
                <a16:creationId xmlns:a16="http://schemas.microsoft.com/office/drawing/2014/main" id="{91C9AB70-D180-4BB4-9485-13773DE46B07}"/>
              </a:ext>
            </a:extLst>
          </p:cNvPr>
          <p:cNvSpPr txBox="1"/>
          <p:nvPr/>
        </p:nvSpPr>
        <p:spPr>
          <a:xfrm>
            <a:off x="203198" y="5215682"/>
            <a:ext cx="5756273" cy="646331"/>
          </a:xfrm>
          <a:prstGeom prst="rect">
            <a:avLst/>
          </a:prstGeom>
          <a:noFill/>
        </p:spPr>
        <p:txBody>
          <a:bodyPr wrap="square" rtlCol="0">
            <a:spAutoFit/>
          </a:bodyPr>
          <a:lstStyle/>
          <a:p>
            <a:r>
              <a:rPr lang="en-US" dirty="0"/>
              <a:t>Above graph shows that Recommendations is not a good source for lead conversion.</a:t>
            </a:r>
          </a:p>
        </p:txBody>
      </p:sp>
      <p:sp>
        <p:nvSpPr>
          <p:cNvPr id="8" name="TextBox 7">
            <a:extLst>
              <a:ext uri="{FF2B5EF4-FFF2-40B4-BE49-F238E27FC236}">
                <a16:creationId xmlns:a16="http://schemas.microsoft.com/office/drawing/2014/main" id="{3EEB8976-F276-42CC-A5BA-377CF35BDF6E}"/>
              </a:ext>
            </a:extLst>
          </p:cNvPr>
          <p:cNvSpPr txBox="1"/>
          <p:nvPr/>
        </p:nvSpPr>
        <p:spPr>
          <a:xfrm>
            <a:off x="5959472" y="5179586"/>
            <a:ext cx="6019796" cy="646331"/>
          </a:xfrm>
          <a:prstGeom prst="rect">
            <a:avLst/>
          </a:prstGeom>
          <a:noFill/>
        </p:spPr>
        <p:txBody>
          <a:bodyPr wrap="square" rtlCol="0">
            <a:spAutoFit/>
          </a:bodyPr>
          <a:lstStyle/>
          <a:p>
            <a:r>
              <a:rPr lang="en-US" dirty="0"/>
              <a:t>Search also doesn’t seem to be a good source for lead conversion.</a:t>
            </a:r>
          </a:p>
        </p:txBody>
      </p:sp>
      <p:sp>
        <p:nvSpPr>
          <p:cNvPr id="7" name="Rectangle 6">
            <a:extLst>
              <a:ext uri="{FF2B5EF4-FFF2-40B4-BE49-F238E27FC236}">
                <a16:creationId xmlns:a16="http://schemas.microsoft.com/office/drawing/2014/main" id="{3A668B07-24E1-49A4-BF70-FB90C9429897}"/>
              </a:ext>
            </a:extLst>
          </p:cNvPr>
          <p:cNvSpPr/>
          <p:nvPr/>
        </p:nvSpPr>
        <p:spPr>
          <a:xfrm>
            <a:off x="203200" y="1041400"/>
            <a:ext cx="5756274" cy="5295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1912DD4-D7CA-4E18-96D7-33D46257D7DF}"/>
              </a:ext>
            </a:extLst>
          </p:cNvPr>
          <p:cNvSpPr/>
          <p:nvPr/>
        </p:nvSpPr>
        <p:spPr>
          <a:xfrm>
            <a:off x="5959475" y="1041400"/>
            <a:ext cx="6029323" cy="5295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B5A801B6-947E-49EC-846D-643094DBF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2" y="1214837"/>
            <a:ext cx="5572124" cy="353496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B84CF35-6AE6-4EA4-B76D-BA32EBC184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00" y="1214836"/>
            <a:ext cx="6019797" cy="353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58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CFD1-E32F-4D18-BC58-99C84EC648CE}"/>
              </a:ext>
            </a:extLst>
          </p:cNvPr>
          <p:cNvSpPr>
            <a:spLocks noGrp="1"/>
          </p:cNvSpPr>
          <p:nvPr>
            <p:ph type="title"/>
          </p:nvPr>
        </p:nvSpPr>
        <p:spPr>
          <a:xfrm>
            <a:off x="190500" y="114301"/>
            <a:ext cx="11798300" cy="812800"/>
          </a:xfrm>
          <a:solidFill>
            <a:srgbClr val="01BCFF"/>
          </a:solidFill>
        </p:spPr>
        <p:txBody>
          <a:bodyPr/>
          <a:lstStyle/>
          <a:p>
            <a:pPr algn="ctr"/>
            <a:r>
              <a:rPr lang="en-US" b="1" dirty="0"/>
              <a:t>EXPLORATORY DATA ANALYSIS</a:t>
            </a:r>
          </a:p>
        </p:txBody>
      </p:sp>
      <p:sp>
        <p:nvSpPr>
          <p:cNvPr id="3" name="TextBox 2">
            <a:extLst>
              <a:ext uri="{FF2B5EF4-FFF2-40B4-BE49-F238E27FC236}">
                <a16:creationId xmlns:a16="http://schemas.microsoft.com/office/drawing/2014/main" id="{91C9AB70-D180-4BB4-9485-13773DE46B07}"/>
              </a:ext>
            </a:extLst>
          </p:cNvPr>
          <p:cNvSpPr txBox="1"/>
          <p:nvPr/>
        </p:nvSpPr>
        <p:spPr>
          <a:xfrm>
            <a:off x="203198" y="5215682"/>
            <a:ext cx="5756273" cy="646331"/>
          </a:xfrm>
          <a:prstGeom prst="rect">
            <a:avLst/>
          </a:prstGeom>
          <a:noFill/>
        </p:spPr>
        <p:txBody>
          <a:bodyPr wrap="square" rtlCol="0">
            <a:spAutoFit/>
          </a:bodyPr>
          <a:lstStyle/>
          <a:p>
            <a:r>
              <a:rPr lang="en-US" dirty="0"/>
              <a:t>Above graph shows that Recommendations is not a good source for lead conversion.</a:t>
            </a:r>
          </a:p>
        </p:txBody>
      </p:sp>
      <p:sp>
        <p:nvSpPr>
          <p:cNvPr id="8" name="TextBox 7">
            <a:extLst>
              <a:ext uri="{FF2B5EF4-FFF2-40B4-BE49-F238E27FC236}">
                <a16:creationId xmlns:a16="http://schemas.microsoft.com/office/drawing/2014/main" id="{3EEB8976-F276-42CC-A5BA-377CF35BDF6E}"/>
              </a:ext>
            </a:extLst>
          </p:cNvPr>
          <p:cNvSpPr txBox="1"/>
          <p:nvPr/>
        </p:nvSpPr>
        <p:spPr>
          <a:xfrm>
            <a:off x="5959472" y="5179586"/>
            <a:ext cx="6019796" cy="646331"/>
          </a:xfrm>
          <a:prstGeom prst="rect">
            <a:avLst/>
          </a:prstGeom>
          <a:noFill/>
        </p:spPr>
        <p:txBody>
          <a:bodyPr wrap="square" rtlCol="0">
            <a:spAutoFit/>
          </a:bodyPr>
          <a:lstStyle/>
          <a:p>
            <a:r>
              <a:rPr lang="en-US" dirty="0"/>
              <a:t>Search also doesn’t seem to be a good source for lead conversion.</a:t>
            </a:r>
          </a:p>
        </p:txBody>
      </p:sp>
      <p:sp>
        <p:nvSpPr>
          <p:cNvPr id="7" name="Rectangle 6">
            <a:extLst>
              <a:ext uri="{FF2B5EF4-FFF2-40B4-BE49-F238E27FC236}">
                <a16:creationId xmlns:a16="http://schemas.microsoft.com/office/drawing/2014/main" id="{3A668B07-24E1-49A4-BF70-FB90C9429897}"/>
              </a:ext>
            </a:extLst>
          </p:cNvPr>
          <p:cNvSpPr/>
          <p:nvPr/>
        </p:nvSpPr>
        <p:spPr>
          <a:xfrm>
            <a:off x="203200" y="1041400"/>
            <a:ext cx="5756274" cy="5295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1912DD4-D7CA-4E18-96D7-33D46257D7DF}"/>
              </a:ext>
            </a:extLst>
          </p:cNvPr>
          <p:cNvSpPr/>
          <p:nvPr/>
        </p:nvSpPr>
        <p:spPr>
          <a:xfrm>
            <a:off x="5959475" y="1041400"/>
            <a:ext cx="6029323" cy="5295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B5A801B6-947E-49EC-846D-643094DBF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2" y="1214837"/>
            <a:ext cx="5572124" cy="353496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B84CF35-6AE6-4EA4-B76D-BA32EBC184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00" y="1214836"/>
            <a:ext cx="6019797" cy="353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626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CFD1-E32F-4D18-BC58-99C84EC648CE}"/>
              </a:ext>
            </a:extLst>
          </p:cNvPr>
          <p:cNvSpPr>
            <a:spLocks noGrp="1"/>
          </p:cNvSpPr>
          <p:nvPr>
            <p:ph type="title"/>
          </p:nvPr>
        </p:nvSpPr>
        <p:spPr>
          <a:xfrm>
            <a:off x="190500" y="114301"/>
            <a:ext cx="11798300" cy="812800"/>
          </a:xfrm>
          <a:solidFill>
            <a:srgbClr val="01BCFF"/>
          </a:solidFill>
        </p:spPr>
        <p:txBody>
          <a:bodyPr/>
          <a:lstStyle/>
          <a:p>
            <a:pPr algn="ctr"/>
            <a:r>
              <a:rPr lang="en-US" b="1" dirty="0"/>
              <a:t>EXPLORATORY DATA ANALYSIS</a:t>
            </a:r>
          </a:p>
        </p:txBody>
      </p:sp>
      <p:sp>
        <p:nvSpPr>
          <p:cNvPr id="3" name="TextBox 2">
            <a:extLst>
              <a:ext uri="{FF2B5EF4-FFF2-40B4-BE49-F238E27FC236}">
                <a16:creationId xmlns:a16="http://schemas.microsoft.com/office/drawing/2014/main" id="{91C9AB70-D180-4BB4-9485-13773DE46B07}"/>
              </a:ext>
            </a:extLst>
          </p:cNvPr>
          <p:cNvSpPr txBox="1"/>
          <p:nvPr/>
        </p:nvSpPr>
        <p:spPr>
          <a:xfrm>
            <a:off x="6584594" y="2973169"/>
            <a:ext cx="5308601"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There is a higher positive correlation between Page views per visit and Total Visit.</a:t>
            </a:r>
          </a:p>
        </p:txBody>
      </p:sp>
      <p:sp>
        <p:nvSpPr>
          <p:cNvPr id="12" name="Rectangle 11">
            <a:extLst>
              <a:ext uri="{FF2B5EF4-FFF2-40B4-BE49-F238E27FC236}">
                <a16:creationId xmlns:a16="http://schemas.microsoft.com/office/drawing/2014/main" id="{21912DD4-D7CA-4E18-96D7-33D46257D7DF}"/>
              </a:ext>
            </a:extLst>
          </p:cNvPr>
          <p:cNvSpPr/>
          <p:nvPr/>
        </p:nvSpPr>
        <p:spPr>
          <a:xfrm>
            <a:off x="190499" y="1041400"/>
            <a:ext cx="11798300" cy="5702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18E52517-9F62-4703-8B52-95F9E41C04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92" y="1219200"/>
            <a:ext cx="6240109"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718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CFD1-E32F-4D18-BC58-99C84EC648CE}"/>
              </a:ext>
            </a:extLst>
          </p:cNvPr>
          <p:cNvSpPr>
            <a:spLocks noGrp="1"/>
          </p:cNvSpPr>
          <p:nvPr>
            <p:ph type="title"/>
          </p:nvPr>
        </p:nvSpPr>
        <p:spPr>
          <a:xfrm>
            <a:off x="190499" y="108218"/>
            <a:ext cx="11798300" cy="812800"/>
          </a:xfrm>
          <a:solidFill>
            <a:srgbClr val="01BCFF"/>
          </a:solidFill>
        </p:spPr>
        <p:txBody>
          <a:bodyPr vert="horz" lIns="91440" tIns="45720" rIns="91440" bIns="45720" rtlCol="0" anchor="ctr">
            <a:normAutofit/>
          </a:bodyPr>
          <a:lstStyle/>
          <a:p>
            <a:pPr algn="ctr"/>
            <a:r>
              <a:rPr lang="en-US" b="1"/>
              <a:t>MODEL BUILDING</a:t>
            </a:r>
            <a:endParaRPr lang="en-US" b="1" dirty="0"/>
          </a:p>
        </p:txBody>
      </p:sp>
      <p:sp>
        <p:nvSpPr>
          <p:cNvPr id="12" name="Rectangle 11">
            <a:extLst>
              <a:ext uri="{FF2B5EF4-FFF2-40B4-BE49-F238E27FC236}">
                <a16:creationId xmlns:a16="http://schemas.microsoft.com/office/drawing/2014/main" id="{21912DD4-D7CA-4E18-96D7-33D46257D7DF}"/>
              </a:ext>
            </a:extLst>
          </p:cNvPr>
          <p:cNvSpPr/>
          <p:nvPr/>
        </p:nvSpPr>
        <p:spPr>
          <a:xfrm>
            <a:off x="190499" y="1041400"/>
            <a:ext cx="11798300" cy="5702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D9402F2-6B41-4165-A344-9CF1779F9F3F}"/>
              </a:ext>
            </a:extLst>
          </p:cNvPr>
          <p:cNvSpPr txBox="1"/>
          <p:nvPr/>
        </p:nvSpPr>
        <p:spPr>
          <a:xfrm>
            <a:off x="203201" y="1065464"/>
            <a:ext cx="3225799" cy="2957861"/>
          </a:xfrm>
          <a:prstGeom prst="rect">
            <a:avLst/>
          </a:prstGeom>
          <a:noFill/>
        </p:spPr>
        <p:txBody>
          <a:bodyPr wrap="square" rtlCol="0">
            <a:spAutoFit/>
          </a:bodyPr>
          <a:lstStyle/>
          <a:p>
            <a:pPr>
              <a:lnSpc>
                <a:spcPct val="150000"/>
              </a:lnSpc>
            </a:pPr>
            <a:r>
              <a:rPr lang="en-US" b="1" dirty="0"/>
              <a:t>1. Pre-requisite steps:</a:t>
            </a:r>
          </a:p>
          <a:p>
            <a:pPr marL="285750" indent="-285750">
              <a:lnSpc>
                <a:spcPct val="150000"/>
              </a:lnSpc>
              <a:buFont typeface="Wingdings" panose="05000000000000000000" pitchFamily="2" charset="2"/>
              <a:buChar char="Ø"/>
            </a:pPr>
            <a:r>
              <a:rPr lang="en-US" dirty="0"/>
              <a:t>Splitting into Train and Test Dataset at 70% and 30%</a:t>
            </a:r>
          </a:p>
          <a:p>
            <a:pPr marL="285750" indent="-285750">
              <a:lnSpc>
                <a:spcPct val="150000"/>
              </a:lnSpc>
              <a:buFont typeface="Wingdings" panose="05000000000000000000" pitchFamily="2" charset="2"/>
              <a:buChar char="Ø"/>
            </a:pPr>
            <a:r>
              <a:rPr lang="en-US" dirty="0"/>
              <a:t>Scale Variables in Train set</a:t>
            </a:r>
          </a:p>
          <a:p>
            <a:pPr marL="285750" indent="-285750">
              <a:lnSpc>
                <a:spcPct val="150000"/>
              </a:lnSpc>
              <a:buFont typeface="Wingdings" panose="05000000000000000000" pitchFamily="2" charset="2"/>
              <a:buChar char="Ø"/>
            </a:pPr>
            <a:r>
              <a:rPr lang="en-US" dirty="0"/>
              <a:t>Use RFE technique to eliminate the less relevant variables.</a:t>
            </a:r>
          </a:p>
        </p:txBody>
      </p:sp>
      <p:pic>
        <p:nvPicPr>
          <p:cNvPr id="1026" name="Picture 2">
            <a:extLst>
              <a:ext uri="{FF2B5EF4-FFF2-40B4-BE49-F238E27FC236}">
                <a16:creationId xmlns:a16="http://schemas.microsoft.com/office/drawing/2014/main" id="{31BC72C2-F665-4687-9F47-A32020F989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078" y="1079611"/>
            <a:ext cx="8194721" cy="56701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93E6BB7-B752-4817-A6BD-D17FD703C17D}"/>
              </a:ext>
            </a:extLst>
          </p:cNvPr>
          <p:cNvSpPr txBox="1"/>
          <p:nvPr/>
        </p:nvSpPr>
        <p:spPr>
          <a:xfrm>
            <a:off x="232012" y="6189701"/>
            <a:ext cx="3562066" cy="553998"/>
          </a:xfrm>
          <a:prstGeom prst="rect">
            <a:avLst/>
          </a:prstGeom>
          <a:noFill/>
        </p:spPr>
        <p:txBody>
          <a:bodyPr wrap="square" rtlCol="0">
            <a:spAutoFit/>
          </a:bodyPr>
          <a:lstStyle/>
          <a:p>
            <a:r>
              <a:rPr lang="en-US" sz="1500" b="1" dirty="0"/>
              <a:t>Correlation of the Top 20 features selected by RFE are depicted in the Heatmap</a:t>
            </a:r>
          </a:p>
        </p:txBody>
      </p:sp>
    </p:spTree>
    <p:extLst>
      <p:ext uri="{BB962C8B-B14F-4D97-AF65-F5344CB8AC3E}">
        <p14:creationId xmlns:p14="http://schemas.microsoft.com/office/powerpoint/2010/main" val="9247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CFD1-E32F-4D18-BC58-99C84EC648CE}"/>
              </a:ext>
            </a:extLst>
          </p:cNvPr>
          <p:cNvSpPr>
            <a:spLocks noGrp="1"/>
          </p:cNvSpPr>
          <p:nvPr>
            <p:ph type="title"/>
          </p:nvPr>
        </p:nvSpPr>
        <p:spPr>
          <a:xfrm>
            <a:off x="190500" y="114301"/>
            <a:ext cx="11798300" cy="812800"/>
          </a:xfrm>
          <a:solidFill>
            <a:srgbClr val="01BCFF"/>
          </a:solidFill>
        </p:spPr>
        <p:txBody>
          <a:bodyPr vert="horz" lIns="91440" tIns="45720" rIns="91440" bIns="45720" rtlCol="0" anchor="ctr">
            <a:normAutofit/>
          </a:bodyPr>
          <a:lstStyle/>
          <a:p>
            <a:pPr algn="ctr"/>
            <a:r>
              <a:rPr lang="en-US" b="1" dirty="0"/>
              <a:t>MODEL BUILDING</a:t>
            </a:r>
          </a:p>
        </p:txBody>
      </p:sp>
      <p:sp>
        <p:nvSpPr>
          <p:cNvPr id="12" name="Rectangle 11">
            <a:extLst>
              <a:ext uri="{FF2B5EF4-FFF2-40B4-BE49-F238E27FC236}">
                <a16:creationId xmlns:a16="http://schemas.microsoft.com/office/drawing/2014/main" id="{21912DD4-D7CA-4E18-96D7-33D46257D7DF}"/>
              </a:ext>
            </a:extLst>
          </p:cNvPr>
          <p:cNvSpPr/>
          <p:nvPr/>
        </p:nvSpPr>
        <p:spPr>
          <a:xfrm>
            <a:off x="190499" y="1041400"/>
            <a:ext cx="11798300" cy="5702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D9402F2-6B41-4165-A344-9CF1779F9F3F}"/>
              </a:ext>
            </a:extLst>
          </p:cNvPr>
          <p:cNvSpPr txBox="1"/>
          <p:nvPr/>
        </p:nvSpPr>
        <p:spPr>
          <a:xfrm>
            <a:off x="216849" y="1068696"/>
            <a:ext cx="4672651" cy="3788858"/>
          </a:xfrm>
          <a:prstGeom prst="rect">
            <a:avLst/>
          </a:prstGeom>
          <a:noFill/>
        </p:spPr>
        <p:txBody>
          <a:bodyPr wrap="square" rtlCol="0">
            <a:spAutoFit/>
          </a:bodyPr>
          <a:lstStyle/>
          <a:p>
            <a:pPr>
              <a:lnSpc>
                <a:spcPct val="150000"/>
              </a:lnSpc>
            </a:pPr>
            <a:r>
              <a:rPr lang="en-US" b="1" dirty="0"/>
              <a:t>2. Model Building steps:</a:t>
            </a:r>
          </a:p>
          <a:p>
            <a:pPr marL="285750" indent="-285750">
              <a:lnSpc>
                <a:spcPct val="150000"/>
              </a:lnSpc>
              <a:buFont typeface="Wingdings" panose="05000000000000000000" pitchFamily="2" charset="2"/>
              <a:buChar char="Ø"/>
            </a:pPr>
            <a:r>
              <a:rPr lang="en-US" dirty="0"/>
              <a:t>Build the model</a:t>
            </a:r>
          </a:p>
          <a:p>
            <a:pPr marL="285750" indent="-285750">
              <a:lnSpc>
                <a:spcPct val="150000"/>
              </a:lnSpc>
              <a:buFont typeface="Wingdings" panose="05000000000000000000" pitchFamily="2" charset="2"/>
              <a:buChar char="Ø"/>
            </a:pPr>
            <a:r>
              <a:rPr lang="en-US" dirty="0"/>
              <a:t>Iterative Elimination of variables based on high p-values and VIF</a:t>
            </a:r>
          </a:p>
          <a:p>
            <a:pPr marL="285750" indent="-285750">
              <a:lnSpc>
                <a:spcPct val="150000"/>
              </a:lnSpc>
              <a:buFont typeface="Wingdings" panose="05000000000000000000" pitchFamily="2" charset="2"/>
              <a:buChar char="Ø"/>
            </a:pPr>
            <a:r>
              <a:rPr lang="en-US" dirty="0"/>
              <a:t>Predict using train set</a:t>
            </a:r>
          </a:p>
          <a:p>
            <a:pPr marL="285750" indent="-285750">
              <a:lnSpc>
                <a:spcPct val="150000"/>
              </a:lnSpc>
              <a:buFont typeface="Wingdings" panose="05000000000000000000" pitchFamily="2" charset="2"/>
              <a:buChar char="Ø"/>
            </a:pPr>
            <a:r>
              <a:rPr lang="en-US" dirty="0"/>
              <a:t>Above steps are repeated until a stable model was found ROC curve of the model predicted at 0.5 probability is as seen on the right.</a:t>
            </a:r>
          </a:p>
        </p:txBody>
      </p:sp>
      <p:pic>
        <p:nvPicPr>
          <p:cNvPr id="6" name="Picture 2">
            <a:extLst>
              <a:ext uri="{FF2B5EF4-FFF2-40B4-BE49-F238E27FC236}">
                <a16:creationId xmlns:a16="http://schemas.microsoft.com/office/drawing/2014/main" id="{E46A7559-2CBD-4911-BB5C-24FBBDB73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0855" y="1068696"/>
            <a:ext cx="6180703" cy="47479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C1993FC-417E-43DE-ADEC-C4C1F08B06FD}"/>
              </a:ext>
            </a:extLst>
          </p:cNvPr>
          <p:cNvSpPr txBox="1"/>
          <p:nvPr/>
        </p:nvSpPr>
        <p:spPr>
          <a:xfrm>
            <a:off x="6014356" y="6003150"/>
            <a:ext cx="5473700" cy="553998"/>
          </a:xfrm>
          <a:prstGeom prst="rect">
            <a:avLst/>
          </a:prstGeom>
          <a:noFill/>
        </p:spPr>
        <p:txBody>
          <a:bodyPr wrap="square" rtlCol="0">
            <a:spAutoFit/>
          </a:bodyPr>
          <a:lstStyle/>
          <a:p>
            <a:pPr algn="just"/>
            <a:r>
              <a:rPr lang="en-US" sz="1500" b="1" dirty="0"/>
              <a:t>The area of the ROC curve indicates the performance of the model. The model value is better as it is close to 1.</a:t>
            </a:r>
          </a:p>
        </p:txBody>
      </p:sp>
    </p:spTree>
    <p:extLst>
      <p:ext uri="{BB962C8B-B14F-4D97-AF65-F5344CB8AC3E}">
        <p14:creationId xmlns:p14="http://schemas.microsoft.com/office/powerpoint/2010/main" val="3957091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CFD1-E32F-4D18-BC58-99C84EC648CE}"/>
              </a:ext>
            </a:extLst>
          </p:cNvPr>
          <p:cNvSpPr>
            <a:spLocks noGrp="1"/>
          </p:cNvSpPr>
          <p:nvPr>
            <p:ph type="title"/>
          </p:nvPr>
        </p:nvSpPr>
        <p:spPr>
          <a:xfrm>
            <a:off x="190500" y="114301"/>
            <a:ext cx="11798300" cy="812800"/>
          </a:xfrm>
          <a:solidFill>
            <a:srgbClr val="01BCFF"/>
          </a:solidFill>
        </p:spPr>
        <p:txBody>
          <a:bodyPr vert="horz" lIns="91440" tIns="45720" rIns="91440" bIns="45720" rtlCol="0" anchor="ctr">
            <a:normAutofit/>
          </a:bodyPr>
          <a:lstStyle/>
          <a:p>
            <a:pPr algn="ctr"/>
            <a:r>
              <a:rPr lang="en-US" b="1" dirty="0"/>
              <a:t>MODEL BUILDING</a:t>
            </a:r>
          </a:p>
        </p:txBody>
      </p:sp>
      <p:sp>
        <p:nvSpPr>
          <p:cNvPr id="12" name="Rectangle 11">
            <a:extLst>
              <a:ext uri="{FF2B5EF4-FFF2-40B4-BE49-F238E27FC236}">
                <a16:creationId xmlns:a16="http://schemas.microsoft.com/office/drawing/2014/main" id="{21912DD4-D7CA-4E18-96D7-33D46257D7DF}"/>
              </a:ext>
            </a:extLst>
          </p:cNvPr>
          <p:cNvSpPr/>
          <p:nvPr/>
        </p:nvSpPr>
        <p:spPr>
          <a:xfrm>
            <a:off x="190499" y="1041400"/>
            <a:ext cx="11798300" cy="5702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C455D21-D060-86C8-7CBD-0A21CE52C08C}"/>
              </a:ext>
            </a:extLst>
          </p:cNvPr>
          <p:cNvSpPr txBox="1"/>
          <p:nvPr/>
        </p:nvSpPr>
        <p:spPr>
          <a:xfrm>
            <a:off x="395711" y="1041400"/>
            <a:ext cx="4227089" cy="2957861"/>
          </a:xfrm>
          <a:prstGeom prst="rect">
            <a:avLst/>
          </a:prstGeom>
          <a:noFill/>
        </p:spPr>
        <p:txBody>
          <a:bodyPr wrap="square" rtlCol="0">
            <a:spAutoFit/>
          </a:bodyPr>
          <a:lstStyle/>
          <a:p>
            <a:pPr>
              <a:lnSpc>
                <a:spcPct val="150000"/>
              </a:lnSpc>
            </a:pPr>
            <a:r>
              <a:rPr lang="en-US" b="1" dirty="0"/>
              <a:t>3. Post Model Evaluation steps:</a:t>
            </a:r>
          </a:p>
          <a:p>
            <a:pPr marL="285750" indent="-285750">
              <a:lnSpc>
                <a:spcPct val="150000"/>
              </a:lnSpc>
              <a:buFont typeface="Wingdings" panose="05000000000000000000" pitchFamily="2" charset="2"/>
              <a:buChar char="Ø"/>
            </a:pPr>
            <a:r>
              <a:rPr lang="en-US" dirty="0"/>
              <a:t>Accuracy, Sensitivity and Specificity were evaluated to determine the optimal cutoff threshold for the test dataset.</a:t>
            </a:r>
          </a:p>
          <a:p>
            <a:pPr marL="285750" indent="-285750">
              <a:lnSpc>
                <a:spcPct val="150000"/>
              </a:lnSpc>
              <a:buFont typeface="Wingdings" panose="05000000000000000000" pitchFamily="2" charset="2"/>
              <a:buChar char="Ø"/>
            </a:pPr>
            <a:r>
              <a:rPr lang="en-US" dirty="0"/>
              <a:t>Precession and recall analysis on test predictions </a:t>
            </a:r>
          </a:p>
        </p:txBody>
      </p:sp>
      <p:sp>
        <p:nvSpPr>
          <p:cNvPr id="6" name="TextBox 5">
            <a:extLst>
              <a:ext uri="{FF2B5EF4-FFF2-40B4-BE49-F238E27FC236}">
                <a16:creationId xmlns:a16="http://schemas.microsoft.com/office/drawing/2014/main" id="{3332EE14-C16C-4DA0-ADD2-A29A91846FAC}"/>
              </a:ext>
            </a:extLst>
          </p:cNvPr>
          <p:cNvSpPr txBox="1"/>
          <p:nvPr/>
        </p:nvSpPr>
        <p:spPr>
          <a:xfrm>
            <a:off x="5845629" y="1265019"/>
            <a:ext cx="4588328" cy="369332"/>
          </a:xfrm>
          <a:prstGeom prst="rect">
            <a:avLst/>
          </a:prstGeom>
          <a:solidFill>
            <a:schemeClr val="accent6">
              <a:lumMod val="40000"/>
              <a:lumOff val="60000"/>
            </a:schemeClr>
          </a:solidFill>
        </p:spPr>
        <p:txBody>
          <a:bodyPr wrap="square" rtlCol="0">
            <a:spAutoFit/>
          </a:bodyPr>
          <a:lstStyle/>
          <a:p>
            <a:pPr algn="ctr"/>
            <a:r>
              <a:rPr lang="en-US" b="1" dirty="0"/>
              <a:t>Accuracy, Sensitivity and Specificity</a:t>
            </a:r>
          </a:p>
        </p:txBody>
      </p:sp>
      <p:graphicFrame>
        <p:nvGraphicFramePr>
          <p:cNvPr id="7" name="Table 13">
            <a:extLst>
              <a:ext uri="{FF2B5EF4-FFF2-40B4-BE49-F238E27FC236}">
                <a16:creationId xmlns:a16="http://schemas.microsoft.com/office/drawing/2014/main" id="{3A86B50C-864A-47B6-9A88-07FE4F0F0333}"/>
              </a:ext>
            </a:extLst>
          </p:cNvPr>
          <p:cNvGraphicFramePr>
            <a:graphicFrameLocks noGrp="1"/>
          </p:cNvGraphicFramePr>
          <p:nvPr>
            <p:extLst>
              <p:ext uri="{D42A27DB-BD31-4B8C-83A1-F6EECF244321}">
                <p14:modId xmlns:p14="http://schemas.microsoft.com/office/powerpoint/2010/main" val="2996478687"/>
              </p:ext>
            </p:extLst>
          </p:nvPr>
        </p:nvGraphicFramePr>
        <p:xfrm>
          <a:off x="6156567" y="1742300"/>
          <a:ext cx="1349360" cy="955992"/>
        </p:xfrm>
        <a:graphic>
          <a:graphicData uri="http://schemas.openxmlformats.org/drawingml/2006/table">
            <a:tbl>
              <a:tblPr firstRow="1" bandRow="1">
                <a:tableStyleId>{BC89EF96-8CEA-46FF-86C4-4CE0E7609802}</a:tableStyleId>
              </a:tblPr>
              <a:tblGrid>
                <a:gridCol w="674680">
                  <a:extLst>
                    <a:ext uri="{9D8B030D-6E8A-4147-A177-3AD203B41FA5}">
                      <a16:colId xmlns:a16="http://schemas.microsoft.com/office/drawing/2014/main" val="1933245173"/>
                    </a:ext>
                  </a:extLst>
                </a:gridCol>
                <a:gridCol w="674680">
                  <a:extLst>
                    <a:ext uri="{9D8B030D-6E8A-4147-A177-3AD203B41FA5}">
                      <a16:colId xmlns:a16="http://schemas.microsoft.com/office/drawing/2014/main" val="448929424"/>
                    </a:ext>
                  </a:extLst>
                </a:gridCol>
              </a:tblGrid>
              <a:tr h="477996">
                <a:tc>
                  <a:txBody>
                    <a:bodyPr/>
                    <a:lstStyle/>
                    <a:p>
                      <a:pPr algn="ctr"/>
                      <a:r>
                        <a:rPr lang="en-US" dirty="0"/>
                        <a:t>1515</a:t>
                      </a:r>
                    </a:p>
                  </a:txBody>
                  <a:tc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tcPr>
                </a:tc>
                <a:tc>
                  <a:txBody>
                    <a:bodyPr/>
                    <a:lstStyle/>
                    <a:p>
                      <a:pPr algn="ctr"/>
                      <a:r>
                        <a:rPr lang="en-US" dirty="0"/>
                        <a:t>162</a:t>
                      </a:r>
                    </a:p>
                  </a:txBody>
                  <a:tc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tcPr>
                </a:tc>
                <a:extLst>
                  <a:ext uri="{0D108BD9-81ED-4DB2-BD59-A6C34878D82A}">
                    <a16:rowId xmlns:a16="http://schemas.microsoft.com/office/drawing/2014/main" val="2292941472"/>
                  </a:ext>
                </a:extLst>
              </a:tr>
              <a:tr h="477996">
                <a:tc>
                  <a:txBody>
                    <a:bodyPr/>
                    <a:lstStyle/>
                    <a:p>
                      <a:pPr algn="ctr"/>
                      <a:r>
                        <a:rPr lang="en-US" b="1" dirty="0"/>
                        <a:t>93</a:t>
                      </a:r>
                    </a:p>
                  </a:txBody>
                  <a:tc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tcPr>
                </a:tc>
                <a:tc>
                  <a:txBody>
                    <a:bodyPr/>
                    <a:lstStyle/>
                    <a:p>
                      <a:pPr algn="ctr"/>
                      <a:r>
                        <a:rPr lang="en-US" b="1" dirty="0"/>
                        <a:t>1002</a:t>
                      </a:r>
                    </a:p>
                  </a:txBody>
                  <a:tc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tcPr>
                </a:tc>
                <a:extLst>
                  <a:ext uri="{0D108BD9-81ED-4DB2-BD59-A6C34878D82A}">
                    <a16:rowId xmlns:a16="http://schemas.microsoft.com/office/drawing/2014/main" val="2917925785"/>
                  </a:ext>
                </a:extLst>
              </a:tr>
            </a:tbl>
          </a:graphicData>
        </a:graphic>
      </p:graphicFrame>
      <p:sp>
        <p:nvSpPr>
          <p:cNvPr id="8" name="TextBox 7">
            <a:extLst>
              <a:ext uri="{FF2B5EF4-FFF2-40B4-BE49-F238E27FC236}">
                <a16:creationId xmlns:a16="http://schemas.microsoft.com/office/drawing/2014/main" id="{B9CB6C40-6B44-4C21-B0EC-21B79D8A186F}"/>
              </a:ext>
            </a:extLst>
          </p:cNvPr>
          <p:cNvSpPr txBox="1"/>
          <p:nvPr/>
        </p:nvSpPr>
        <p:spPr>
          <a:xfrm>
            <a:off x="7714300" y="1742300"/>
            <a:ext cx="1991314" cy="923330"/>
          </a:xfrm>
          <a:prstGeom prst="rect">
            <a:avLst/>
          </a:prstGeom>
          <a:noFill/>
        </p:spPr>
        <p:txBody>
          <a:bodyPr wrap="none" rtlCol="0">
            <a:spAutoFit/>
          </a:bodyPr>
          <a:lstStyle/>
          <a:p>
            <a:pPr marL="285750" indent="-285750">
              <a:buFont typeface="Arial" panose="020B0604020202020204" pitchFamily="34" charset="0"/>
              <a:buChar char="•"/>
            </a:pPr>
            <a:r>
              <a:rPr lang="en-US" dirty="0"/>
              <a:t>90.8 % Accuracy</a:t>
            </a:r>
          </a:p>
          <a:p>
            <a:pPr marL="285750" indent="-285750">
              <a:buFont typeface="Arial" panose="020B0604020202020204" pitchFamily="34" charset="0"/>
              <a:buChar char="•"/>
            </a:pPr>
            <a:r>
              <a:rPr lang="en-US" dirty="0"/>
              <a:t>92 % Sensitivity</a:t>
            </a:r>
          </a:p>
          <a:p>
            <a:pPr marL="285750" indent="-285750">
              <a:buFont typeface="Arial" panose="020B0604020202020204" pitchFamily="34" charset="0"/>
              <a:buChar char="•"/>
            </a:pPr>
            <a:r>
              <a:rPr lang="en-US" dirty="0"/>
              <a:t>90 % Specificity</a:t>
            </a:r>
          </a:p>
        </p:txBody>
      </p:sp>
      <p:sp>
        <p:nvSpPr>
          <p:cNvPr id="10" name="TextBox 9">
            <a:extLst>
              <a:ext uri="{FF2B5EF4-FFF2-40B4-BE49-F238E27FC236}">
                <a16:creationId xmlns:a16="http://schemas.microsoft.com/office/drawing/2014/main" id="{59A1801B-93E1-46CD-B506-CDDDACE0EA90}"/>
              </a:ext>
            </a:extLst>
          </p:cNvPr>
          <p:cNvSpPr txBox="1"/>
          <p:nvPr/>
        </p:nvSpPr>
        <p:spPr>
          <a:xfrm>
            <a:off x="5845629" y="3685581"/>
            <a:ext cx="4784271" cy="369332"/>
          </a:xfrm>
          <a:prstGeom prst="rect">
            <a:avLst/>
          </a:prstGeom>
          <a:solidFill>
            <a:schemeClr val="accent6">
              <a:lumMod val="40000"/>
              <a:lumOff val="60000"/>
            </a:schemeClr>
          </a:solidFill>
        </p:spPr>
        <p:txBody>
          <a:bodyPr wrap="square" rtlCol="0">
            <a:spAutoFit/>
          </a:bodyPr>
          <a:lstStyle/>
          <a:p>
            <a:pPr algn="ctr"/>
            <a:r>
              <a:rPr lang="en-US" b="1" dirty="0"/>
              <a:t>Precession and Recall</a:t>
            </a:r>
          </a:p>
        </p:txBody>
      </p:sp>
      <p:sp>
        <p:nvSpPr>
          <p:cNvPr id="11" name="TextBox 10">
            <a:extLst>
              <a:ext uri="{FF2B5EF4-FFF2-40B4-BE49-F238E27FC236}">
                <a16:creationId xmlns:a16="http://schemas.microsoft.com/office/drawing/2014/main" id="{C7099071-1385-4341-A85C-D8AE20B23CBC}"/>
              </a:ext>
            </a:extLst>
          </p:cNvPr>
          <p:cNvSpPr txBox="1"/>
          <p:nvPr/>
        </p:nvSpPr>
        <p:spPr>
          <a:xfrm>
            <a:off x="6070056" y="4136556"/>
            <a:ext cx="1940147" cy="646331"/>
          </a:xfrm>
          <a:prstGeom prst="rect">
            <a:avLst/>
          </a:prstGeom>
          <a:noFill/>
        </p:spPr>
        <p:txBody>
          <a:bodyPr wrap="none" rtlCol="0">
            <a:spAutoFit/>
          </a:bodyPr>
          <a:lstStyle/>
          <a:p>
            <a:pPr marL="285750" indent="-285750">
              <a:buFont typeface="Arial" panose="020B0604020202020204" pitchFamily="34" charset="0"/>
              <a:buChar char="•"/>
            </a:pPr>
            <a:r>
              <a:rPr lang="en-US" dirty="0"/>
              <a:t>86.1 % Pression</a:t>
            </a:r>
          </a:p>
          <a:p>
            <a:pPr marL="285750" indent="-285750">
              <a:buFont typeface="Arial" panose="020B0604020202020204" pitchFamily="34" charset="0"/>
              <a:buChar char="•"/>
            </a:pPr>
            <a:r>
              <a:rPr lang="en-US" dirty="0"/>
              <a:t>91.5 % Recall</a:t>
            </a:r>
          </a:p>
        </p:txBody>
      </p:sp>
    </p:spTree>
    <p:extLst>
      <p:ext uri="{BB962C8B-B14F-4D97-AF65-F5344CB8AC3E}">
        <p14:creationId xmlns:p14="http://schemas.microsoft.com/office/powerpoint/2010/main" val="70518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CFD1-E32F-4D18-BC58-99C84EC648CE}"/>
              </a:ext>
            </a:extLst>
          </p:cNvPr>
          <p:cNvSpPr>
            <a:spLocks noGrp="1"/>
          </p:cNvSpPr>
          <p:nvPr>
            <p:ph type="title"/>
          </p:nvPr>
        </p:nvSpPr>
        <p:spPr>
          <a:xfrm>
            <a:off x="190500" y="114301"/>
            <a:ext cx="11798300" cy="812800"/>
          </a:xfrm>
          <a:solidFill>
            <a:srgbClr val="01BCFF"/>
          </a:solidFill>
        </p:spPr>
        <p:txBody>
          <a:bodyPr/>
          <a:lstStyle/>
          <a:p>
            <a:pPr algn="ctr"/>
            <a:r>
              <a:rPr lang="en-US" b="1" dirty="0"/>
              <a:t>MODEL EVALUATION (TRAIN)</a:t>
            </a:r>
          </a:p>
        </p:txBody>
      </p:sp>
      <p:sp>
        <p:nvSpPr>
          <p:cNvPr id="12" name="Rectangle 11">
            <a:extLst>
              <a:ext uri="{FF2B5EF4-FFF2-40B4-BE49-F238E27FC236}">
                <a16:creationId xmlns:a16="http://schemas.microsoft.com/office/drawing/2014/main" id="{21912DD4-D7CA-4E18-96D7-33D46257D7DF}"/>
              </a:ext>
            </a:extLst>
          </p:cNvPr>
          <p:cNvSpPr/>
          <p:nvPr/>
        </p:nvSpPr>
        <p:spPr>
          <a:xfrm>
            <a:off x="212269" y="1046840"/>
            <a:ext cx="5857187" cy="51193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a:extLst>
              <a:ext uri="{FF2B5EF4-FFF2-40B4-BE49-F238E27FC236}">
                <a16:creationId xmlns:a16="http://schemas.microsoft.com/office/drawing/2014/main" id="{7984E2E6-A9BF-4644-973F-C7C4BA5C92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70" y="1046840"/>
            <a:ext cx="5470219" cy="362122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ED145A3A-CF65-4CC3-88D4-2DB1D259A42E}"/>
              </a:ext>
            </a:extLst>
          </p:cNvPr>
          <p:cNvSpPr/>
          <p:nvPr/>
        </p:nvSpPr>
        <p:spPr>
          <a:xfrm>
            <a:off x="6073085" y="1042609"/>
            <a:ext cx="5915715" cy="5123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291ED178-E7F6-4287-B30C-1558E7BE5D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1752" y="1046840"/>
            <a:ext cx="5613238" cy="365562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7A1F132-C524-4606-9023-025E425E5705}"/>
              </a:ext>
            </a:extLst>
          </p:cNvPr>
          <p:cNvSpPr txBox="1"/>
          <p:nvPr/>
        </p:nvSpPr>
        <p:spPr>
          <a:xfrm>
            <a:off x="816429" y="4717519"/>
            <a:ext cx="4588328" cy="369332"/>
          </a:xfrm>
          <a:prstGeom prst="rect">
            <a:avLst/>
          </a:prstGeom>
          <a:solidFill>
            <a:schemeClr val="accent6">
              <a:lumMod val="40000"/>
              <a:lumOff val="60000"/>
            </a:schemeClr>
          </a:solidFill>
        </p:spPr>
        <p:txBody>
          <a:bodyPr wrap="square" rtlCol="0">
            <a:spAutoFit/>
          </a:bodyPr>
          <a:lstStyle/>
          <a:p>
            <a:pPr algn="ctr"/>
            <a:r>
              <a:rPr lang="en-US" b="1" dirty="0"/>
              <a:t>Accuracy, Sensitivity and Specificity</a:t>
            </a:r>
          </a:p>
        </p:txBody>
      </p:sp>
      <p:graphicFrame>
        <p:nvGraphicFramePr>
          <p:cNvPr id="6" name="Table 13">
            <a:extLst>
              <a:ext uri="{FF2B5EF4-FFF2-40B4-BE49-F238E27FC236}">
                <a16:creationId xmlns:a16="http://schemas.microsoft.com/office/drawing/2014/main" id="{AF6A7A44-316F-474D-A9F4-CEAF58536CD0}"/>
              </a:ext>
            </a:extLst>
          </p:cNvPr>
          <p:cNvGraphicFramePr>
            <a:graphicFrameLocks noGrp="1"/>
          </p:cNvGraphicFramePr>
          <p:nvPr>
            <p:extLst>
              <p:ext uri="{D42A27DB-BD31-4B8C-83A1-F6EECF244321}">
                <p14:modId xmlns:p14="http://schemas.microsoft.com/office/powerpoint/2010/main" val="1013895435"/>
              </p:ext>
            </p:extLst>
          </p:nvPr>
        </p:nvGraphicFramePr>
        <p:xfrm>
          <a:off x="388452" y="5193894"/>
          <a:ext cx="1465748" cy="955992"/>
        </p:xfrm>
        <a:graphic>
          <a:graphicData uri="http://schemas.openxmlformats.org/drawingml/2006/table">
            <a:tbl>
              <a:tblPr firstRow="1" bandRow="1">
                <a:tableStyleId>{BC89EF96-8CEA-46FF-86C4-4CE0E7609802}</a:tableStyleId>
              </a:tblPr>
              <a:tblGrid>
                <a:gridCol w="732874">
                  <a:extLst>
                    <a:ext uri="{9D8B030D-6E8A-4147-A177-3AD203B41FA5}">
                      <a16:colId xmlns:a16="http://schemas.microsoft.com/office/drawing/2014/main" val="1933245173"/>
                    </a:ext>
                  </a:extLst>
                </a:gridCol>
                <a:gridCol w="732874">
                  <a:extLst>
                    <a:ext uri="{9D8B030D-6E8A-4147-A177-3AD203B41FA5}">
                      <a16:colId xmlns:a16="http://schemas.microsoft.com/office/drawing/2014/main" val="448929424"/>
                    </a:ext>
                  </a:extLst>
                </a:gridCol>
              </a:tblGrid>
              <a:tr h="477996">
                <a:tc>
                  <a:txBody>
                    <a:bodyPr/>
                    <a:lstStyle/>
                    <a:p>
                      <a:pPr algn="ctr"/>
                      <a:r>
                        <a:rPr lang="en-US" dirty="0"/>
                        <a:t>3633</a:t>
                      </a:r>
                    </a:p>
                  </a:txBody>
                  <a:tc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tcPr>
                </a:tc>
                <a:tc>
                  <a:txBody>
                    <a:bodyPr/>
                    <a:lstStyle/>
                    <a:p>
                      <a:pPr algn="ctr"/>
                      <a:r>
                        <a:rPr lang="en-US" dirty="0"/>
                        <a:t>369</a:t>
                      </a:r>
                    </a:p>
                  </a:txBody>
                  <a:tc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tcPr>
                </a:tc>
                <a:extLst>
                  <a:ext uri="{0D108BD9-81ED-4DB2-BD59-A6C34878D82A}">
                    <a16:rowId xmlns:a16="http://schemas.microsoft.com/office/drawing/2014/main" val="2292941472"/>
                  </a:ext>
                </a:extLst>
              </a:tr>
              <a:tr h="477996">
                <a:tc>
                  <a:txBody>
                    <a:bodyPr/>
                    <a:lstStyle/>
                    <a:p>
                      <a:pPr algn="ctr"/>
                      <a:r>
                        <a:rPr lang="en-US" b="1" dirty="0"/>
                        <a:t>242</a:t>
                      </a:r>
                    </a:p>
                  </a:txBody>
                  <a:tc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tcPr>
                </a:tc>
                <a:tc>
                  <a:txBody>
                    <a:bodyPr/>
                    <a:lstStyle/>
                    <a:p>
                      <a:pPr algn="ctr"/>
                      <a:r>
                        <a:rPr lang="en-US" b="1" dirty="0"/>
                        <a:t>2224</a:t>
                      </a:r>
                    </a:p>
                  </a:txBody>
                  <a:tc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tcPr>
                </a:tc>
                <a:extLst>
                  <a:ext uri="{0D108BD9-81ED-4DB2-BD59-A6C34878D82A}">
                    <a16:rowId xmlns:a16="http://schemas.microsoft.com/office/drawing/2014/main" val="2917925785"/>
                  </a:ext>
                </a:extLst>
              </a:tr>
            </a:tbl>
          </a:graphicData>
        </a:graphic>
      </p:graphicFrame>
      <p:sp>
        <p:nvSpPr>
          <p:cNvPr id="16" name="TextBox 15">
            <a:extLst>
              <a:ext uri="{FF2B5EF4-FFF2-40B4-BE49-F238E27FC236}">
                <a16:creationId xmlns:a16="http://schemas.microsoft.com/office/drawing/2014/main" id="{1243D262-DDDC-458B-B155-CE59A98493DC}"/>
              </a:ext>
            </a:extLst>
          </p:cNvPr>
          <p:cNvSpPr txBox="1"/>
          <p:nvPr/>
        </p:nvSpPr>
        <p:spPr>
          <a:xfrm>
            <a:off x="1966017" y="5169060"/>
            <a:ext cx="2106667" cy="923330"/>
          </a:xfrm>
          <a:prstGeom prst="rect">
            <a:avLst/>
          </a:prstGeom>
          <a:noFill/>
        </p:spPr>
        <p:txBody>
          <a:bodyPr wrap="none" rtlCol="0">
            <a:spAutoFit/>
          </a:bodyPr>
          <a:lstStyle/>
          <a:p>
            <a:pPr marL="285750" indent="-285750">
              <a:buFont typeface="Arial" panose="020B0604020202020204" pitchFamily="34" charset="0"/>
              <a:buChar char="•"/>
            </a:pPr>
            <a:r>
              <a:rPr lang="en-US" dirty="0"/>
              <a:t>90.6 % Accuracy</a:t>
            </a:r>
          </a:p>
          <a:p>
            <a:pPr marL="285750" indent="-285750">
              <a:buFont typeface="Arial" panose="020B0604020202020204" pitchFamily="34" charset="0"/>
              <a:buChar char="•"/>
            </a:pPr>
            <a:r>
              <a:rPr lang="en-US" dirty="0"/>
              <a:t>90.2 % Sensitivity</a:t>
            </a:r>
          </a:p>
          <a:p>
            <a:pPr marL="285750" indent="-285750">
              <a:buFont typeface="Arial" panose="020B0604020202020204" pitchFamily="34" charset="0"/>
              <a:buChar char="•"/>
            </a:pPr>
            <a:r>
              <a:rPr lang="en-US" dirty="0"/>
              <a:t>90.8% Specificity</a:t>
            </a:r>
          </a:p>
        </p:txBody>
      </p:sp>
      <p:sp>
        <p:nvSpPr>
          <p:cNvPr id="19" name="TextBox 18">
            <a:extLst>
              <a:ext uri="{FF2B5EF4-FFF2-40B4-BE49-F238E27FC236}">
                <a16:creationId xmlns:a16="http://schemas.microsoft.com/office/drawing/2014/main" id="{3CBFC21C-8C5D-4956-880D-6BBF07D2F7C3}"/>
              </a:ext>
            </a:extLst>
          </p:cNvPr>
          <p:cNvSpPr txBox="1"/>
          <p:nvPr/>
        </p:nvSpPr>
        <p:spPr>
          <a:xfrm>
            <a:off x="6544129" y="4717519"/>
            <a:ext cx="4588328" cy="369332"/>
          </a:xfrm>
          <a:prstGeom prst="rect">
            <a:avLst/>
          </a:prstGeom>
          <a:solidFill>
            <a:schemeClr val="accent6">
              <a:lumMod val="40000"/>
              <a:lumOff val="60000"/>
            </a:schemeClr>
          </a:solidFill>
        </p:spPr>
        <p:txBody>
          <a:bodyPr wrap="square" rtlCol="0">
            <a:spAutoFit/>
          </a:bodyPr>
          <a:lstStyle/>
          <a:p>
            <a:pPr algn="ctr"/>
            <a:r>
              <a:rPr lang="en-US" b="1" dirty="0"/>
              <a:t>Precession and Recall</a:t>
            </a:r>
          </a:p>
        </p:txBody>
      </p:sp>
      <p:sp>
        <p:nvSpPr>
          <p:cNvPr id="20" name="TextBox 19">
            <a:extLst>
              <a:ext uri="{FF2B5EF4-FFF2-40B4-BE49-F238E27FC236}">
                <a16:creationId xmlns:a16="http://schemas.microsoft.com/office/drawing/2014/main" id="{8E42508F-A58D-4751-8D18-0FC6FA2CD68C}"/>
              </a:ext>
            </a:extLst>
          </p:cNvPr>
          <p:cNvSpPr txBox="1"/>
          <p:nvPr/>
        </p:nvSpPr>
        <p:spPr>
          <a:xfrm>
            <a:off x="6568986" y="5169060"/>
            <a:ext cx="1940147" cy="646331"/>
          </a:xfrm>
          <a:prstGeom prst="rect">
            <a:avLst/>
          </a:prstGeom>
          <a:noFill/>
        </p:spPr>
        <p:txBody>
          <a:bodyPr wrap="none" rtlCol="0">
            <a:spAutoFit/>
          </a:bodyPr>
          <a:lstStyle/>
          <a:p>
            <a:pPr marL="285750" indent="-285750">
              <a:buFont typeface="Arial" panose="020B0604020202020204" pitchFamily="34" charset="0"/>
              <a:buChar char="•"/>
            </a:pPr>
            <a:r>
              <a:rPr lang="en-US" dirty="0"/>
              <a:t>90.5 % Pression</a:t>
            </a:r>
          </a:p>
          <a:p>
            <a:pPr marL="285750" indent="-285750">
              <a:buFont typeface="Arial" panose="020B0604020202020204" pitchFamily="34" charset="0"/>
              <a:buChar char="•"/>
            </a:pPr>
            <a:r>
              <a:rPr lang="en-US" dirty="0"/>
              <a:t>84.7 % Recall</a:t>
            </a:r>
          </a:p>
        </p:txBody>
      </p:sp>
      <p:sp>
        <p:nvSpPr>
          <p:cNvPr id="3" name="TextBox 2">
            <a:extLst>
              <a:ext uri="{FF2B5EF4-FFF2-40B4-BE49-F238E27FC236}">
                <a16:creationId xmlns:a16="http://schemas.microsoft.com/office/drawing/2014/main" id="{8CCB2141-C009-4650-B41A-9A5F85970620}"/>
              </a:ext>
            </a:extLst>
          </p:cNvPr>
          <p:cNvSpPr txBox="1"/>
          <p:nvPr/>
        </p:nvSpPr>
        <p:spPr>
          <a:xfrm>
            <a:off x="619052" y="6256929"/>
            <a:ext cx="10953896" cy="369332"/>
          </a:xfrm>
          <a:prstGeom prst="rect">
            <a:avLst/>
          </a:prstGeom>
          <a:noFill/>
        </p:spPr>
        <p:txBody>
          <a:bodyPr wrap="none" rtlCol="0">
            <a:spAutoFit/>
          </a:bodyPr>
          <a:lstStyle/>
          <a:p>
            <a:pPr algn="ctr"/>
            <a:r>
              <a:rPr lang="en-US" dirty="0"/>
              <a:t>0.37 is the tradeoff between Precision and Recall. However, the threshold was chosen at </a:t>
            </a:r>
            <a:r>
              <a:rPr lang="en-US" b="1" dirty="0"/>
              <a:t>0.30</a:t>
            </a:r>
            <a:r>
              <a:rPr lang="en-US" dirty="0"/>
              <a:t> so as to favor recall</a:t>
            </a:r>
          </a:p>
        </p:txBody>
      </p:sp>
    </p:spTree>
    <p:extLst>
      <p:ext uri="{BB962C8B-B14F-4D97-AF65-F5344CB8AC3E}">
        <p14:creationId xmlns:p14="http://schemas.microsoft.com/office/powerpoint/2010/main" val="2307898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CFD1-E32F-4D18-BC58-99C84EC648CE}"/>
              </a:ext>
            </a:extLst>
          </p:cNvPr>
          <p:cNvSpPr>
            <a:spLocks noGrp="1"/>
          </p:cNvSpPr>
          <p:nvPr>
            <p:ph type="title"/>
          </p:nvPr>
        </p:nvSpPr>
        <p:spPr>
          <a:xfrm>
            <a:off x="190500" y="114301"/>
            <a:ext cx="11798300" cy="812800"/>
          </a:xfrm>
          <a:solidFill>
            <a:srgbClr val="01BCFF"/>
          </a:solidFill>
        </p:spPr>
        <p:txBody>
          <a:bodyPr/>
          <a:lstStyle/>
          <a:p>
            <a:pPr algn="ctr"/>
            <a:r>
              <a:rPr lang="en-US" b="1" dirty="0"/>
              <a:t>MODEL EVALUATION (TEST)</a:t>
            </a:r>
          </a:p>
        </p:txBody>
      </p:sp>
      <p:sp>
        <p:nvSpPr>
          <p:cNvPr id="3" name="TextBox 2">
            <a:extLst>
              <a:ext uri="{FF2B5EF4-FFF2-40B4-BE49-F238E27FC236}">
                <a16:creationId xmlns:a16="http://schemas.microsoft.com/office/drawing/2014/main" id="{91C9AB70-D180-4BB4-9485-13773DE46B07}"/>
              </a:ext>
            </a:extLst>
          </p:cNvPr>
          <p:cNvSpPr txBox="1"/>
          <p:nvPr/>
        </p:nvSpPr>
        <p:spPr>
          <a:xfrm>
            <a:off x="6591299" y="1207869"/>
            <a:ext cx="5308601" cy="369332"/>
          </a:xfrm>
          <a:prstGeom prst="rect">
            <a:avLst/>
          </a:prstGeom>
          <a:noFill/>
        </p:spPr>
        <p:txBody>
          <a:bodyPr wrap="square" rtlCol="0">
            <a:spAutoFit/>
          </a:bodyPr>
          <a:lstStyle/>
          <a:p>
            <a:endParaRPr lang="en-US" dirty="0"/>
          </a:p>
        </p:txBody>
      </p:sp>
      <p:sp>
        <p:nvSpPr>
          <p:cNvPr id="12" name="Rectangle 11">
            <a:extLst>
              <a:ext uri="{FF2B5EF4-FFF2-40B4-BE49-F238E27FC236}">
                <a16:creationId xmlns:a16="http://schemas.microsoft.com/office/drawing/2014/main" id="{21912DD4-D7CA-4E18-96D7-33D46257D7DF}"/>
              </a:ext>
            </a:extLst>
          </p:cNvPr>
          <p:cNvSpPr/>
          <p:nvPr/>
        </p:nvSpPr>
        <p:spPr>
          <a:xfrm>
            <a:off x="190499" y="1041400"/>
            <a:ext cx="11798300" cy="4649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1D38AE37-3BC2-4CB6-92B0-5861368C0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13" y="1118043"/>
            <a:ext cx="5889151" cy="452393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01873CA-F9B3-4EEE-8E73-B4A9C5E503AC}"/>
              </a:ext>
            </a:extLst>
          </p:cNvPr>
          <p:cNvSpPr txBox="1"/>
          <p:nvPr/>
        </p:nvSpPr>
        <p:spPr>
          <a:xfrm>
            <a:off x="6391729" y="1265019"/>
            <a:ext cx="4588328" cy="369332"/>
          </a:xfrm>
          <a:prstGeom prst="rect">
            <a:avLst/>
          </a:prstGeom>
          <a:solidFill>
            <a:schemeClr val="accent6">
              <a:lumMod val="40000"/>
              <a:lumOff val="60000"/>
            </a:schemeClr>
          </a:solidFill>
        </p:spPr>
        <p:txBody>
          <a:bodyPr wrap="square" rtlCol="0">
            <a:spAutoFit/>
          </a:bodyPr>
          <a:lstStyle/>
          <a:p>
            <a:pPr algn="ctr"/>
            <a:r>
              <a:rPr lang="en-US" b="1" dirty="0"/>
              <a:t>Accuracy, Sensitivity and Specificity</a:t>
            </a:r>
          </a:p>
        </p:txBody>
      </p:sp>
      <p:graphicFrame>
        <p:nvGraphicFramePr>
          <p:cNvPr id="11" name="Table 13">
            <a:extLst>
              <a:ext uri="{FF2B5EF4-FFF2-40B4-BE49-F238E27FC236}">
                <a16:creationId xmlns:a16="http://schemas.microsoft.com/office/drawing/2014/main" id="{9E63632F-0923-481F-AC31-97BE28EA536D}"/>
              </a:ext>
            </a:extLst>
          </p:cNvPr>
          <p:cNvGraphicFramePr>
            <a:graphicFrameLocks noGrp="1"/>
          </p:cNvGraphicFramePr>
          <p:nvPr/>
        </p:nvGraphicFramePr>
        <p:xfrm>
          <a:off x="6702667" y="1691500"/>
          <a:ext cx="1349360" cy="955992"/>
        </p:xfrm>
        <a:graphic>
          <a:graphicData uri="http://schemas.openxmlformats.org/drawingml/2006/table">
            <a:tbl>
              <a:tblPr firstRow="1" bandRow="1">
                <a:tableStyleId>{BC89EF96-8CEA-46FF-86C4-4CE0E7609802}</a:tableStyleId>
              </a:tblPr>
              <a:tblGrid>
                <a:gridCol w="674680">
                  <a:extLst>
                    <a:ext uri="{9D8B030D-6E8A-4147-A177-3AD203B41FA5}">
                      <a16:colId xmlns:a16="http://schemas.microsoft.com/office/drawing/2014/main" val="1933245173"/>
                    </a:ext>
                  </a:extLst>
                </a:gridCol>
                <a:gridCol w="674680">
                  <a:extLst>
                    <a:ext uri="{9D8B030D-6E8A-4147-A177-3AD203B41FA5}">
                      <a16:colId xmlns:a16="http://schemas.microsoft.com/office/drawing/2014/main" val="448929424"/>
                    </a:ext>
                  </a:extLst>
                </a:gridCol>
              </a:tblGrid>
              <a:tr h="477996">
                <a:tc>
                  <a:txBody>
                    <a:bodyPr/>
                    <a:lstStyle/>
                    <a:p>
                      <a:pPr algn="ctr"/>
                      <a:r>
                        <a:rPr lang="en-US" dirty="0"/>
                        <a:t>1515</a:t>
                      </a:r>
                    </a:p>
                  </a:txBody>
                  <a:tc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tcPr>
                </a:tc>
                <a:tc>
                  <a:txBody>
                    <a:bodyPr/>
                    <a:lstStyle/>
                    <a:p>
                      <a:pPr algn="ctr"/>
                      <a:r>
                        <a:rPr lang="en-US" dirty="0"/>
                        <a:t>162</a:t>
                      </a:r>
                    </a:p>
                  </a:txBody>
                  <a:tc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tcPr>
                </a:tc>
                <a:extLst>
                  <a:ext uri="{0D108BD9-81ED-4DB2-BD59-A6C34878D82A}">
                    <a16:rowId xmlns:a16="http://schemas.microsoft.com/office/drawing/2014/main" val="2292941472"/>
                  </a:ext>
                </a:extLst>
              </a:tr>
              <a:tr h="477996">
                <a:tc>
                  <a:txBody>
                    <a:bodyPr/>
                    <a:lstStyle/>
                    <a:p>
                      <a:pPr algn="ctr"/>
                      <a:r>
                        <a:rPr lang="en-US" b="1" dirty="0"/>
                        <a:t>93</a:t>
                      </a:r>
                    </a:p>
                  </a:txBody>
                  <a:tc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tcPr>
                </a:tc>
                <a:tc>
                  <a:txBody>
                    <a:bodyPr/>
                    <a:lstStyle/>
                    <a:p>
                      <a:pPr algn="ctr"/>
                      <a:r>
                        <a:rPr lang="en-US" b="1" dirty="0"/>
                        <a:t>1002</a:t>
                      </a:r>
                    </a:p>
                  </a:txBody>
                  <a:tc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tcPr>
                </a:tc>
                <a:extLst>
                  <a:ext uri="{0D108BD9-81ED-4DB2-BD59-A6C34878D82A}">
                    <a16:rowId xmlns:a16="http://schemas.microsoft.com/office/drawing/2014/main" val="2917925785"/>
                  </a:ext>
                </a:extLst>
              </a:tr>
            </a:tbl>
          </a:graphicData>
        </a:graphic>
      </p:graphicFrame>
      <p:sp>
        <p:nvSpPr>
          <p:cNvPr id="13" name="TextBox 12">
            <a:extLst>
              <a:ext uri="{FF2B5EF4-FFF2-40B4-BE49-F238E27FC236}">
                <a16:creationId xmlns:a16="http://schemas.microsoft.com/office/drawing/2014/main" id="{AD98E3C4-643A-4DE9-8DCB-24FF7C09C8D8}"/>
              </a:ext>
            </a:extLst>
          </p:cNvPr>
          <p:cNvSpPr txBox="1"/>
          <p:nvPr/>
        </p:nvSpPr>
        <p:spPr>
          <a:xfrm>
            <a:off x="8260400" y="1691500"/>
            <a:ext cx="2106667" cy="923330"/>
          </a:xfrm>
          <a:prstGeom prst="rect">
            <a:avLst/>
          </a:prstGeom>
          <a:noFill/>
        </p:spPr>
        <p:txBody>
          <a:bodyPr wrap="none" rtlCol="0">
            <a:spAutoFit/>
          </a:bodyPr>
          <a:lstStyle/>
          <a:p>
            <a:pPr marL="285750" indent="-285750">
              <a:buFont typeface="Arial" panose="020B0604020202020204" pitchFamily="34" charset="0"/>
              <a:buChar char="•"/>
            </a:pPr>
            <a:r>
              <a:rPr lang="en-US" dirty="0"/>
              <a:t>90.8 % Accuracy</a:t>
            </a:r>
          </a:p>
          <a:p>
            <a:pPr marL="285750" indent="-285750">
              <a:buFont typeface="Arial" panose="020B0604020202020204" pitchFamily="34" charset="0"/>
              <a:buChar char="•"/>
            </a:pPr>
            <a:r>
              <a:rPr lang="en-US" dirty="0"/>
              <a:t>92.0 % Sensitivity</a:t>
            </a:r>
          </a:p>
          <a:p>
            <a:pPr marL="285750" indent="-285750">
              <a:buFont typeface="Arial" panose="020B0604020202020204" pitchFamily="34" charset="0"/>
              <a:buChar char="•"/>
            </a:pPr>
            <a:r>
              <a:rPr lang="en-US" dirty="0"/>
              <a:t>90.0 % Specificity</a:t>
            </a:r>
          </a:p>
        </p:txBody>
      </p:sp>
      <p:sp>
        <p:nvSpPr>
          <p:cNvPr id="15" name="TextBox 14">
            <a:extLst>
              <a:ext uri="{FF2B5EF4-FFF2-40B4-BE49-F238E27FC236}">
                <a16:creationId xmlns:a16="http://schemas.microsoft.com/office/drawing/2014/main" id="{8775BB20-D45F-4D7C-B61E-9753EF604697}"/>
              </a:ext>
            </a:extLst>
          </p:cNvPr>
          <p:cNvSpPr txBox="1"/>
          <p:nvPr/>
        </p:nvSpPr>
        <p:spPr>
          <a:xfrm>
            <a:off x="6591299" y="3685581"/>
            <a:ext cx="4588328" cy="369332"/>
          </a:xfrm>
          <a:prstGeom prst="rect">
            <a:avLst/>
          </a:prstGeom>
          <a:solidFill>
            <a:schemeClr val="accent6">
              <a:lumMod val="40000"/>
              <a:lumOff val="60000"/>
            </a:schemeClr>
          </a:solidFill>
        </p:spPr>
        <p:txBody>
          <a:bodyPr wrap="square" rtlCol="0">
            <a:spAutoFit/>
          </a:bodyPr>
          <a:lstStyle/>
          <a:p>
            <a:pPr algn="ctr"/>
            <a:r>
              <a:rPr lang="en-US" b="1" dirty="0"/>
              <a:t>Precession and Recall</a:t>
            </a:r>
          </a:p>
        </p:txBody>
      </p:sp>
      <p:sp>
        <p:nvSpPr>
          <p:cNvPr id="16" name="TextBox 15">
            <a:extLst>
              <a:ext uri="{FF2B5EF4-FFF2-40B4-BE49-F238E27FC236}">
                <a16:creationId xmlns:a16="http://schemas.microsoft.com/office/drawing/2014/main" id="{7159775C-DAA5-435E-BC02-1BFFA5308E3B}"/>
              </a:ext>
            </a:extLst>
          </p:cNvPr>
          <p:cNvSpPr txBox="1"/>
          <p:nvPr/>
        </p:nvSpPr>
        <p:spPr>
          <a:xfrm>
            <a:off x="6616156" y="4136556"/>
            <a:ext cx="1940147" cy="646331"/>
          </a:xfrm>
          <a:prstGeom prst="rect">
            <a:avLst/>
          </a:prstGeom>
          <a:noFill/>
        </p:spPr>
        <p:txBody>
          <a:bodyPr wrap="none" rtlCol="0">
            <a:spAutoFit/>
          </a:bodyPr>
          <a:lstStyle/>
          <a:p>
            <a:pPr marL="285750" indent="-285750">
              <a:buFont typeface="Arial" panose="020B0604020202020204" pitchFamily="34" charset="0"/>
              <a:buChar char="•"/>
            </a:pPr>
            <a:r>
              <a:rPr lang="en-US" dirty="0"/>
              <a:t>86.1 % Pression</a:t>
            </a:r>
          </a:p>
          <a:p>
            <a:pPr marL="285750" indent="-285750">
              <a:buFont typeface="Arial" panose="020B0604020202020204" pitchFamily="34" charset="0"/>
              <a:buChar char="•"/>
            </a:pPr>
            <a:r>
              <a:rPr lang="en-US" dirty="0"/>
              <a:t>91.5 % Recall</a:t>
            </a:r>
          </a:p>
        </p:txBody>
      </p:sp>
    </p:spTree>
    <p:extLst>
      <p:ext uri="{BB962C8B-B14F-4D97-AF65-F5344CB8AC3E}">
        <p14:creationId xmlns:p14="http://schemas.microsoft.com/office/powerpoint/2010/main" val="4063813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CFD1-E32F-4D18-BC58-99C84EC648CE}"/>
              </a:ext>
            </a:extLst>
          </p:cNvPr>
          <p:cNvSpPr>
            <a:spLocks noGrp="1"/>
          </p:cNvSpPr>
          <p:nvPr>
            <p:ph type="title"/>
          </p:nvPr>
        </p:nvSpPr>
        <p:spPr>
          <a:xfrm>
            <a:off x="190500" y="114301"/>
            <a:ext cx="11798300" cy="812800"/>
          </a:xfrm>
          <a:solidFill>
            <a:srgbClr val="01BCFF"/>
          </a:solidFill>
        </p:spPr>
        <p:txBody>
          <a:bodyPr vert="horz" lIns="91440" tIns="45720" rIns="91440" bIns="45720" rtlCol="0" anchor="ctr">
            <a:normAutofit/>
          </a:bodyPr>
          <a:lstStyle/>
          <a:p>
            <a:pPr algn="ctr"/>
            <a:r>
              <a:rPr lang="en-US" b="1" dirty="0"/>
              <a:t>CONCLUSION</a:t>
            </a:r>
          </a:p>
        </p:txBody>
      </p:sp>
      <p:sp>
        <p:nvSpPr>
          <p:cNvPr id="12" name="Rectangle 11">
            <a:extLst>
              <a:ext uri="{FF2B5EF4-FFF2-40B4-BE49-F238E27FC236}">
                <a16:creationId xmlns:a16="http://schemas.microsoft.com/office/drawing/2014/main" id="{21912DD4-D7CA-4E18-96D7-33D46257D7DF}"/>
              </a:ext>
            </a:extLst>
          </p:cNvPr>
          <p:cNvSpPr/>
          <p:nvPr/>
        </p:nvSpPr>
        <p:spPr>
          <a:xfrm>
            <a:off x="190499" y="1041400"/>
            <a:ext cx="11798300" cy="5702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D9402F2-6B41-4165-A344-9CF1779F9F3F}"/>
              </a:ext>
            </a:extLst>
          </p:cNvPr>
          <p:cNvSpPr txBox="1"/>
          <p:nvPr/>
        </p:nvSpPr>
        <p:spPr>
          <a:xfrm>
            <a:off x="203201" y="1041400"/>
            <a:ext cx="11785598" cy="461985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t>As the final model is derived, it can be observed that the probability of conversion will highly be influenced by the leads closed by </a:t>
            </a:r>
            <a:r>
              <a:rPr lang="en-US" dirty="0" err="1"/>
              <a:t>Horizzon</a:t>
            </a:r>
            <a:r>
              <a:rPr lang="en-US" dirty="0"/>
              <a:t>. </a:t>
            </a:r>
          </a:p>
          <a:p>
            <a:pPr marL="285750" indent="-285750" algn="just">
              <a:lnSpc>
                <a:spcPct val="150000"/>
              </a:lnSpc>
              <a:buFont typeface="Wingdings" panose="05000000000000000000" pitchFamily="2" charset="2"/>
              <a:buChar char="Ø"/>
            </a:pPr>
            <a:r>
              <a:rPr lang="en-US" dirty="0" err="1"/>
              <a:t>Welingak</a:t>
            </a:r>
            <a:r>
              <a:rPr lang="en-US" dirty="0"/>
              <a:t> website seems to be a source for hot leads as it has a strong positive impact on the model. </a:t>
            </a:r>
          </a:p>
          <a:p>
            <a:pPr marL="285750" indent="-285750" algn="just">
              <a:lnSpc>
                <a:spcPct val="150000"/>
              </a:lnSpc>
              <a:buFont typeface="Wingdings" panose="05000000000000000000" pitchFamily="2" charset="2"/>
              <a:buChar char="Ø"/>
            </a:pPr>
            <a:r>
              <a:rPr lang="en-US" dirty="0"/>
              <a:t>Students or potential customers who chose to revert after reading the email were more likely to be converted as leads. </a:t>
            </a:r>
          </a:p>
          <a:p>
            <a:pPr marL="285750" indent="-285750" algn="just">
              <a:lnSpc>
                <a:spcPct val="150000"/>
              </a:lnSpc>
              <a:buFont typeface="Wingdings" panose="05000000000000000000" pitchFamily="2" charset="2"/>
              <a:buChar char="Ø"/>
            </a:pPr>
            <a:r>
              <a:rPr lang="en-US" dirty="0"/>
              <a:t>Leads whose phones were generally switched off or ringing were less likely to be converted as leads. </a:t>
            </a:r>
          </a:p>
          <a:p>
            <a:pPr marL="285750" indent="-285750" algn="just">
              <a:lnSpc>
                <a:spcPct val="150000"/>
              </a:lnSpc>
              <a:buFont typeface="Wingdings" panose="05000000000000000000" pitchFamily="2" charset="2"/>
              <a:buChar char="Ø"/>
            </a:pPr>
            <a:r>
              <a:rPr lang="en-US" dirty="0"/>
              <a:t>It was also anticipated that potential leads who are already students or interested in other courses had a lesser chance of becoming strong leads. </a:t>
            </a:r>
          </a:p>
          <a:p>
            <a:pPr marL="285750" indent="-285750" algn="just">
              <a:lnSpc>
                <a:spcPct val="150000"/>
              </a:lnSpc>
              <a:buFont typeface="Wingdings" panose="05000000000000000000" pitchFamily="2" charset="2"/>
              <a:buChar char="Ø"/>
            </a:pPr>
            <a:r>
              <a:rPr lang="en-US" dirty="0"/>
              <a:t>In general, the Tags column seems to be an important column as most of the variables from the model are converted to dummy variables with high coefficient magnitudes. </a:t>
            </a:r>
          </a:p>
          <a:p>
            <a:pPr marL="285750" indent="-285750" algn="just">
              <a:lnSpc>
                <a:spcPct val="150000"/>
              </a:lnSpc>
              <a:buFont typeface="Wingdings" panose="05000000000000000000" pitchFamily="2" charset="2"/>
              <a:buChar char="Ø"/>
            </a:pPr>
            <a:r>
              <a:rPr lang="en-US" dirty="0"/>
              <a:t>Using this model, the sales team of X education can easily filter models using the lead score for identifying and converting high-potential leads.</a:t>
            </a:r>
          </a:p>
        </p:txBody>
      </p:sp>
    </p:spTree>
    <p:extLst>
      <p:ext uri="{BB962C8B-B14F-4D97-AF65-F5344CB8AC3E}">
        <p14:creationId xmlns:p14="http://schemas.microsoft.com/office/powerpoint/2010/main" val="623929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CFD1-E32F-4D18-BC58-99C84EC648CE}"/>
              </a:ext>
            </a:extLst>
          </p:cNvPr>
          <p:cNvSpPr>
            <a:spLocks noGrp="1"/>
          </p:cNvSpPr>
          <p:nvPr>
            <p:ph type="title"/>
          </p:nvPr>
        </p:nvSpPr>
        <p:spPr>
          <a:xfrm>
            <a:off x="190500" y="114301"/>
            <a:ext cx="11798300" cy="812800"/>
          </a:xfrm>
          <a:solidFill>
            <a:srgbClr val="01BCFF"/>
          </a:solidFill>
        </p:spPr>
        <p:txBody>
          <a:bodyPr vert="horz" lIns="91440" tIns="45720" rIns="91440" bIns="45720" rtlCol="0" anchor="ctr">
            <a:normAutofit/>
          </a:bodyPr>
          <a:lstStyle/>
          <a:p>
            <a:pPr algn="ctr"/>
            <a:r>
              <a:rPr lang="en-US" b="1" dirty="0"/>
              <a:t>RECOMMENDATION</a:t>
            </a:r>
          </a:p>
        </p:txBody>
      </p:sp>
      <p:sp>
        <p:nvSpPr>
          <p:cNvPr id="12" name="Rectangle 11">
            <a:extLst>
              <a:ext uri="{FF2B5EF4-FFF2-40B4-BE49-F238E27FC236}">
                <a16:creationId xmlns:a16="http://schemas.microsoft.com/office/drawing/2014/main" id="{21912DD4-D7CA-4E18-96D7-33D46257D7DF}"/>
              </a:ext>
            </a:extLst>
          </p:cNvPr>
          <p:cNvSpPr/>
          <p:nvPr/>
        </p:nvSpPr>
        <p:spPr>
          <a:xfrm>
            <a:off x="190499" y="1041400"/>
            <a:ext cx="11798300" cy="5702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D9402F2-6B41-4165-A344-9CF1779F9F3F}"/>
              </a:ext>
            </a:extLst>
          </p:cNvPr>
          <p:cNvSpPr txBox="1"/>
          <p:nvPr/>
        </p:nvSpPr>
        <p:spPr>
          <a:xfrm>
            <a:off x="203201" y="1041400"/>
            <a:ext cx="11785598" cy="378885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t>As Google Search is a preferred method of Marketing the conversion rate is not as high as </a:t>
            </a:r>
            <a:r>
              <a:rPr lang="en-US" dirty="0" err="1"/>
              <a:t>Welingak</a:t>
            </a:r>
            <a:r>
              <a:rPr lang="en-US" dirty="0"/>
              <a:t> website. Hence, apart from using optimum SEO options for Google, it is also imperative that the X Education company needs to use key words for their page to be more searchable and generate more traffic to their website.</a:t>
            </a:r>
          </a:p>
          <a:p>
            <a:pPr marL="285750" indent="-285750" algn="just">
              <a:lnSpc>
                <a:spcPct val="150000"/>
              </a:lnSpc>
              <a:buFont typeface="Wingdings" panose="05000000000000000000" pitchFamily="2" charset="2"/>
              <a:buChar char="Ø"/>
            </a:pPr>
            <a:r>
              <a:rPr lang="en-US" dirty="0"/>
              <a:t>Unemployed forms the highest volume in leads, and could be targeted for better conversion. However, the most focus area for the company is to concentrate more on the working professionals as they are usually converted.</a:t>
            </a:r>
          </a:p>
          <a:p>
            <a:pPr marL="285750" indent="-285750" algn="just">
              <a:lnSpc>
                <a:spcPct val="150000"/>
              </a:lnSpc>
              <a:buFont typeface="Wingdings" panose="05000000000000000000" pitchFamily="2" charset="2"/>
              <a:buChar char="Ø"/>
            </a:pPr>
            <a:r>
              <a:rPr lang="en-US" dirty="0"/>
              <a:t>The company also needs to focus more on their page content so that it becomes attractive for the users to explore more options and increase their duration of visit on their website.</a:t>
            </a:r>
          </a:p>
          <a:p>
            <a:pPr marL="285750" indent="-285750" algn="just">
              <a:lnSpc>
                <a:spcPct val="150000"/>
              </a:lnSpc>
              <a:buFont typeface="Wingdings" panose="05000000000000000000" pitchFamily="2" charset="2"/>
              <a:buChar char="Ø"/>
            </a:pPr>
            <a:r>
              <a:rPr lang="en-US" dirty="0"/>
              <a:t>Digital advertisement doesn’t seems to contribute to promising leads, should company should focus more on the same and make attractive offerings and user friendly webpage content to boost the users conversion rate.</a:t>
            </a:r>
          </a:p>
        </p:txBody>
      </p:sp>
    </p:spTree>
    <p:extLst>
      <p:ext uri="{BB962C8B-B14F-4D97-AF65-F5344CB8AC3E}">
        <p14:creationId xmlns:p14="http://schemas.microsoft.com/office/powerpoint/2010/main" val="28079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CFD1-E32F-4D18-BC58-99C84EC648CE}"/>
              </a:ext>
            </a:extLst>
          </p:cNvPr>
          <p:cNvSpPr>
            <a:spLocks noGrp="1"/>
          </p:cNvSpPr>
          <p:nvPr>
            <p:ph type="title"/>
          </p:nvPr>
        </p:nvSpPr>
        <p:spPr>
          <a:xfrm>
            <a:off x="0" y="114301"/>
            <a:ext cx="12191999" cy="812800"/>
          </a:xfrm>
          <a:solidFill>
            <a:srgbClr val="01BCFF"/>
          </a:solidFill>
        </p:spPr>
        <p:txBody>
          <a:bodyPr/>
          <a:lstStyle/>
          <a:p>
            <a:pPr algn="ctr"/>
            <a:r>
              <a:rPr lang="en-US" b="1" dirty="0">
                <a:solidFill>
                  <a:schemeClr val="tx1"/>
                </a:solidFill>
              </a:rPr>
              <a:t>Case Study – Summary</a:t>
            </a:r>
          </a:p>
        </p:txBody>
      </p:sp>
      <p:sp>
        <p:nvSpPr>
          <p:cNvPr id="3" name="TextBox 2">
            <a:extLst>
              <a:ext uri="{FF2B5EF4-FFF2-40B4-BE49-F238E27FC236}">
                <a16:creationId xmlns:a16="http://schemas.microsoft.com/office/drawing/2014/main" id="{052180FE-67B7-4812-9E4C-916E5D62F5AB}"/>
              </a:ext>
            </a:extLst>
          </p:cNvPr>
          <p:cNvSpPr txBox="1"/>
          <p:nvPr/>
        </p:nvSpPr>
        <p:spPr>
          <a:xfrm>
            <a:off x="47622" y="1041401"/>
            <a:ext cx="11941178" cy="3892732"/>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US" dirty="0"/>
              <a:t>X Education, an Education company is into selling of online courses to industry professionals.</a:t>
            </a:r>
          </a:p>
          <a:p>
            <a:pPr marL="285750" indent="-285750" algn="just">
              <a:lnSpc>
                <a:spcPct val="200000"/>
              </a:lnSpc>
              <a:buFont typeface="Wingdings" panose="05000000000000000000" pitchFamily="2" charset="2"/>
              <a:buChar char="Ø"/>
            </a:pPr>
            <a:r>
              <a:rPr lang="en-US" dirty="0"/>
              <a:t>Company markets its courses on several websites and search engines like Google and visitors land on the website, browse the courses or fill up a form for the course or watch some videos. </a:t>
            </a:r>
          </a:p>
          <a:p>
            <a:pPr marL="285750" indent="-285750" algn="just">
              <a:lnSpc>
                <a:spcPct val="200000"/>
              </a:lnSpc>
              <a:buFont typeface="Wingdings" panose="05000000000000000000" pitchFamily="2" charset="2"/>
              <a:buChar char="Ø"/>
            </a:pPr>
            <a:r>
              <a:rPr lang="en-US" dirty="0"/>
              <a:t>Visitors fill up a form providing their email address or phone number, they are classified to be a lead. </a:t>
            </a:r>
          </a:p>
          <a:p>
            <a:pPr marL="285750" indent="-285750" algn="just">
              <a:lnSpc>
                <a:spcPct val="200000"/>
              </a:lnSpc>
              <a:buFont typeface="Wingdings" panose="05000000000000000000" pitchFamily="2" charset="2"/>
              <a:buChar char="Ø"/>
            </a:pPr>
            <a:r>
              <a:rPr lang="en-US" dirty="0"/>
              <a:t>The company also gets leads through past referrals and these leads are acquired, employees from the sales team start approaching the potential leads by making calls, writing emails, etc. </a:t>
            </a:r>
          </a:p>
          <a:p>
            <a:pPr marL="285750" indent="-285750" algn="just">
              <a:lnSpc>
                <a:spcPct val="200000"/>
              </a:lnSpc>
              <a:buFont typeface="Wingdings" panose="05000000000000000000" pitchFamily="2" charset="2"/>
              <a:buChar char="Ø"/>
            </a:pPr>
            <a:r>
              <a:rPr lang="en-US" dirty="0"/>
              <a:t>As per company information lead conversion rate is around 30%. </a:t>
            </a:r>
          </a:p>
        </p:txBody>
      </p:sp>
    </p:spTree>
    <p:extLst>
      <p:ext uri="{BB962C8B-B14F-4D97-AF65-F5344CB8AC3E}">
        <p14:creationId xmlns:p14="http://schemas.microsoft.com/office/powerpoint/2010/main" val="1237371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CFD1-E32F-4D18-BC58-99C84EC648CE}"/>
              </a:ext>
            </a:extLst>
          </p:cNvPr>
          <p:cNvSpPr>
            <a:spLocks noGrp="1"/>
          </p:cNvSpPr>
          <p:nvPr>
            <p:ph type="title"/>
          </p:nvPr>
        </p:nvSpPr>
        <p:spPr>
          <a:xfrm>
            <a:off x="0" y="114301"/>
            <a:ext cx="12191999" cy="812800"/>
          </a:xfrm>
          <a:solidFill>
            <a:srgbClr val="01BCFF"/>
          </a:solidFill>
        </p:spPr>
        <p:txBody>
          <a:bodyPr/>
          <a:lstStyle/>
          <a:p>
            <a:pPr algn="ctr"/>
            <a:r>
              <a:rPr lang="en-US" b="1" dirty="0">
                <a:solidFill>
                  <a:schemeClr val="tx1"/>
                </a:solidFill>
              </a:rPr>
              <a:t>Case Study –Business Goal &amp; Requirement</a:t>
            </a:r>
            <a:endParaRPr lang="en-US" b="1" cap="small" dirty="0">
              <a:solidFill>
                <a:schemeClr val="tx1"/>
              </a:solidFill>
            </a:endParaRPr>
          </a:p>
        </p:txBody>
      </p:sp>
      <p:sp>
        <p:nvSpPr>
          <p:cNvPr id="4" name="TextBox 3">
            <a:extLst>
              <a:ext uri="{FF2B5EF4-FFF2-40B4-BE49-F238E27FC236}">
                <a16:creationId xmlns:a16="http://schemas.microsoft.com/office/drawing/2014/main" id="{8E98A45B-6F4C-4A18-93A0-C69B066E1115}"/>
              </a:ext>
            </a:extLst>
          </p:cNvPr>
          <p:cNvSpPr txBox="1"/>
          <p:nvPr/>
        </p:nvSpPr>
        <p:spPr>
          <a:xfrm>
            <a:off x="95244" y="1348753"/>
            <a:ext cx="11195056" cy="3650358"/>
          </a:xfrm>
          <a:prstGeom prst="rect">
            <a:avLst/>
          </a:prstGeom>
          <a:noFill/>
        </p:spPr>
        <p:txBody>
          <a:bodyPr wrap="square" rtlCol="0">
            <a:spAutoFit/>
          </a:bodyPr>
          <a:lstStyle/>
          <a:p>
            <a:pPr algn="just"/>
            <a:r>
              <a:rPr lang="en-US" b="1" dirty="0"/>
              <a:t>Business Goal: </a:t>
            </a:r>
          </a:p>
          <a:p>
            <a:pPr algn="just"/>
            <a:endParaRPr lang="en-US" dirty="0"/>
          </a:p>
          <a:p>
            <a:pPr algn="just">
              <a:lnSpc>
                <a:spcPct val="150000"/>
              </a:lnSpc>
            </a:pPr>
            <a:r>
              <a:rPr lang="en-US" dirty="0"/>
              <a:t>To find factors which would suffice the company’s objective of identifying potential leads and their sources to increase their lead conversion, thereby adding to their overall revenue. </a:t>
            </a:r>
          </a:p>
          <a:p>
            <a:pPr algn="just"/>
            <a:endParaRPr lang="en-US" dirty="0"/>
          </a:p>
          <a:p>
            <a:pPr algn="just"/>
            <a:endParaRPr lang="en-US" dirty="0"/>
          </a:p>
          <a:p>
            <a:pPr algn="just"/>
            <a:endParaRPr lang="en-US" dirty="0"/>
          </a:p>
          <a:p>
            <a:pPr algn="just"/>
            <a:r>
              <a:rPr lang="en-US" b="1" dirty="0"/>
              <a:t>Requirement guideline: </a:t>
            </a:r>
          </a:p>
          <a:p>
            <a:pPr algn="just"/>
            <a:endParaRPr lang="en-US" dirty="0"/>
          </a:p>
          <a:p>
            <a:pPr algn="just">
              <a:lnSpc>
                <a:spcPct val="150000"/>
              </a:lnSpc>
            </a:pPr>
            <a:r>
              <a:rPr lang="en-US" dirty="0"/>
              <a:t>A model with more than 80% conversion rate to assign was required to be built that would assign a lead score between 0 and 100 to each of the leads which would be used by the company to target potential leads.</a:t>
            </a:r>
            <a:endParaRPr lang="en-US" b="1" dirty="0"/>
          </a:p>
        </p:txBody>
      </p:sp>
    </p:spTree>
    <p:extLst>
      <p:ext uri="{BB962C8B-B14F-4D97-AF65-F5344CB8AC3E}">
        <p14:creationId xmlns:p14="http://schemas.microsoft.com/office/powerpoint/2010/main" val="354111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102"/>
        <p:cNvGrpSpPr/>
        <p:nvPr/>
      </p:nvGrpSpPr>
      <p:grpSpPr>
        <a:xfrm>
          <a:off x="0" y="0"/>
          <a:ext cx="0" cy="0"/>
          <a:chOff x="0" y="0"/>
          <a:chExt cx="0" cy="0"/>
        </a:xfrm>
      </p:grpSpPr>
      <p:sp>
        <p:nvSpPr>
          <p:cNvPr id="103" name="Google Shape;103;g1fc620714e1_0_0"/>
          <p:cNvSpPr txBox="1">
            <a:spLocks noGrp="1"/>
          </p:cNvSpPr>
          <p:nvPr>
            <p:ph type="title"/>
          </p:nvPr>
        </p:nvSpPr>
        <p:spPr>
          <a:xfrm>
            <a:off x="23750" y="114301"/>
            <a:ext cx="12148457" cy="812700"/>
          </a:xfrm>
          <a:prstGeom prst="rect">
            <a:avLst/>
          </a:prstGeom>
          <a:solidFill>
            <a:srgbClr val="01BCFF"/>
          </a:solidFill>
        </p:spPr>
        <p:txBody>
          <a:bodyPr vert="horz" lIns="91440" tIns="45720" rIns="91440" bIns="45720" rtlCol="0" anchor="t">
            <a:normAutofit/>
          </a:bodyPr>
          <a:lstStyle/>
          <a:p>
            <a:pPr algn="ctr"/>
            <a:r>
              <a:rPr lang="en-US" b="1" dirty="0"/>
              <a:t>X-Education Current</a:t>
            </a:r>
            <a:r>
              <a:rPr lang="en-US" b="1" dirty="0">
                <a:solidFill>
                  <a:schemeClr val="tx1"/>
                </a:solidFill>
              </a:rPr>
              <a:t> Model</a:t>
            </a:r>
            <a:endParaRPr b="1" dirty="0">
              <a:solidFill>
                <a:schemeClr val="tx1"/>
              </a:solidFill>
            </a:endParaRPr>
          </a:p>
        </p:txBody>
      </p:sp>
      <p:sp>
        <p:nvSpPr>
          <p:cNvPr id="2" name="Rectangle 1">
            <a:extLst>
              <a:ext uri="{FF2B5EF4-FFF2-40B4-BE49-F238E27FC236}">
                <a16:creationId xmlns:a16="http://schemas.microsoft.com/office/drawing/2014/main" id="{9F99B299-4617-47D2-83BE-FA857FCFE9B3}"/>
              </a:ext>
            </a:extLst>
          </p:cNvPr>
          <p:cNvSpPr/>
          <p:nvPr/>
        </p:nvSpPr>
        <p:spPr>
          <a:xfrm>
            <a:off x="2897579" y="3149765"/>
            <a:ext cx="1428997" cy="180702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86683FF-FE93-4063-8630-EF0635D3D91C}"/>
              </a:ext>
            </a:extLst>
          </p:cNvPr>
          <p:cNvSpPr/>
          <p:nvPr/>
        </p:nvSpPr>
        <p:spPr>
          <a:xfrm>
            <a:off x="564076" y="4868256"/>
            <a:ext cx="1428997" cy="475013"/>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35A8C2E-6AE5-478C-BBFF-EAC7E548BE4C}"/>
              </a:ext>
            </a:extLst>
          </p:cNvPr>
          <p:cNvSpPr/>
          <p:nvPr/>
        </p:nvSpPr>
        <p:spPr>
          <a:xfrm>
            <a:off x="564075" y="2756002"/>
            <a:ext cx="1428997" cy="475013"/>
          </a:xfrm>
          <a:prstGeom prst="rect">
            <a:avLst/>
          </a:prstGeom>
          <a:solidFill>
            <a:srgbClr val="00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90842CF-EC1F-4D3C-888B-D842898458EF}"/>
              </a:ext>
            </a:extLst>
          </p:cNvPr>
          <p:cNvSpPr/>
          <p:nvPr/>
        </p:nvSpPr>
        <p:spPr>
          <a:xfrm>
            <a:off x="564077" y="3771504"/>
            <a:ext cx="1428997" cy="475013"/>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100BCC2-8A8A-48E8-9E83-4815B87AA096}"/>
              </a:ext>
            </a:extLst>
          </p:cNvPr>
          <p:cNvSpPr/>
          <p:nvPr/>
        </p:nvSpPr>
        <p:spPr>
          <a:xfrm>
            <a:off x="5278582" y="3480557"/>
            <a:ext cx="1634836" cy="94540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8EEF1D8-57AC-45BE-8EFD-3E8172894515}"/>
              </a:ext>
            </a:extLst>
          </p:cNvPr>
          <p:cNvSpPr txBox="1"/>
          <p:nvPr/>
        </p:nvSpPr>
        <p:spPr>
          <a:xfrm>
            <a:off x="712519" y="2841495"/>
            <a:ext cx="1109599" cy="307777"/>
          </a:xfrm>
          <a:prstGeom prst="rect">
            <a:avLst/>
          </a:prstGeom>
          <a:noFill/>
        </p:spPr>
        <p:txBody>
          <a:bodyPr wrap="none" rtlCol="0">
            <a:spAutoFit/>
          </a:bodyPr>
          <a:lstStyle/>
          <a:p>
            <a:r>
              <a:rPr lang="en-US" b="1" dirty="0"/>
              <a:t>FB, Twitter</a:t>
            </a:r>
          </a:p>
        </p:txBody>
      </p:sp>
      <p:sp>
        <p:nvSpPr>
          <p:cNvPr id="9" name="TextBox 8">
            <a:extLst>
              <a:ext uri="{FF2B5EF4-FFF2-40B4-BE49-F238E27FC236}">
                <a16:creationId xmlns:a16="http://schemas.microsoft.com/office/drawing/2014/main" id="{064D5AF7-DDA7-44E3-AC42-73FCD307BBDF}"/>
              </a:ext>
            </a:extLst>
          </p:cNvPr>
          <p:cNvSpPr txBox="1"/>
          <p:nvPr/>
        </p:nvSpPr>
        <p:spPr>
          <a:xfrm>
            <a:off x="931535" y="3855120"/>
            <a:ext cx="681597" cy="307777"/>
          </a:xfrm>
          <a:prstGeom prst="rect">
            <a:avLst/>
          </a:prstGeom>
          <a:noFill/>
        </p:spPr>
        <p:txBody>
          <a:bodyPr wrap="none" rtlCol="0">
            <a:spAutoFit/>
          </a:bodyPr>
          <a:lstStyle/>
          <a:p>
            <a:r>
              <a:rPr lang="en-US" b="1" dirty="0"/>
              <a:t>Blogs</a:t>
            </a:r>
          </a:p>
        </p:txBody>
      </p:sp>
      <p:sp>
        <p:nvSpPr>
          <p:cNvPr id="10" name="TextBox 9">
            <a:extLst>
              <a:ext uri="{FF2B5EF4-FFF2-40B4-BE49-F238E27FC236}">
                <a16:creationId xmlns:a16="http://schemas.microsoft.com/office/drawing/2014/main" id="{1456E27B-C403-4117-A067-D8DF32BB74FF}"/>
              </a:ext>
            </a:extLst>
          </p:cNvPr>
          <p:cNvSpPr txBox="1"/>
          <p:nvPr/>
        </p:nvSpPr>
        <p:spPr>
          <a:xfrm>
            <a:off x="884030" y="4951873"/>
            <a:ext cx="870751" cy="307777"/>
          </a:xfrm>
          <a:prstGeom prst="rect">
            <a:avLst/>
          </a:prstGeom>
          <a:noFill/>
        </p:spPr>
        <p:txBody>
          <a:bodyPr wrap="none" rtlCol="0">
            <a:spAutoFit/>
          </a:bodyPr>
          <a:lstStyle/>
          <a:p>
            <a:r>
              <a:rPr lang="en-US" b="1" dirty="0"/>
              <a:t>Website</a:t>
            </a:r>
          </a:p>
        </p:txBody>
      </p:sp>
      <p:sp>
        <p:nvSpPr>
          <p:cNvPr id="8" name="TextBox 7">
            <a:extLst>
              <a:ext uri="{FF2B5EF4-FFF2-40B4-BE49-F238E27FC236}">
                <a16:creationId xmlns:a16="http://schemas.microsoft.com/office/drawing/2014/main" id="{D0B5D227-7ED5-4722-A515-E26743254D57}"/>
              </a:ext>
            </a:extLst>
          </p:cNvPr>
          <p:cNvSpPr txBox="1"/>
          <p:nvPr/>
        </p:nvSpPr>
        <p:spPr>
          <a:xfrm>
            <a:off x="3028208" y="3256415"/>
            <a:ext cx="1228221" cy="1169551"/>
          </a:xfrm>
          <a:prstGeom prst="rect">
            <a:avLst/>
          </a:prstGeom>
          <a:noFill/>
        </p:spPr>
        <p:txBody>
          <a:bodyPr wrap="none" rtlCol="0">
            <a:spAutoFit/>
          </a:bodyPr>
          <a:lstStyle/>
          <a:p>
            <a:r>
              <a:rPr lang="en-US" b="1" dirty="0"/>
              <a:t>X-Education</a:t>
            </a:r>
          </a:p>
          <a:p>
            <a:endParaRPr lang="en-US" b="1" dirty="0"/>
          </a:p>
          <a:p>
            <a:endParaRPr lang="en-US" b="1" dirty="0"/>
          </a:p>
          <a:p>
            <a:endParaRPr lang="en-US" b="1" dirty="0"/>
          </a:p>
          <a:p>
            <a:r>
              <a:rPr lang="en-US" b="1" dirty="0"/>
              <a:t>Website</a:t>
            </a:r>
          </a:p>
        </p:txBody>
      </p:sp>
      <p:sp>
        <p:nvSpPr>
          <p:cNvPr id="12" name="TextBox 11">
            <a:extLst>
              <a:ext uri="{FF2B5EF4-FFF2-40B4-BE49-F238E27FC236}">
                <a16:creationId xmlns:a16="http://schemas.microsoft.com/office/drawing/2014/main" id="{9C813228-7914-422D-8793-BB150DC4F30D}"/>
              </a:ext>
            </a:extLst>
          </p:cNvPr>
          <p:cNvSpPr txBox="1"/>
          <p:nvPr/>
        </p:nvSpPr>
        <p:spPr>
          <a:xfrm>
            <a:off x="5739973" y="3760308"/>
            <a:ext cx="712054" cy="307777"/>
          </a:xfrm>
          <a:prstGeom prst="rect">
            <a:avLst/>
          </a:prstGeom>
          <a:noFill/>
        </p:spPr>
        <p:txBody>
          <a:bodyPr wrap="none" rtlCol="0">
            <a:spAutoFit/>
          </a:bodyPr>
          <a:lstStyle/>
          <a:p>
            <a:r>
              <a:rPr lang="en-US" b="1" dirty="0"/>
              <a:t>FORM</a:t>
            </a:r>
          </a:p>
        </p:txBody>
      </p:sp>
      <p:sp>
        <p:nvSpPr>
          <p:cNvPr id="13" name="Rectangle 12">
            <a:extLst>
              <a:ext uri="{FF2B5EF4-FFF2-40B4-BE49-F238E27FC236}">
                <a16:creationId xmlns:a16="http://schemas.microsoft.com/office/drawing/2014/main" id="{0345B5EE-6CFC-4414-A93B-E210FE39F64B}"/>
              </a:ext>
            </a:extLst>
          </p:cNvPr>
          <p:cNvSpPr/>
          <p:nvPr/>
        </p:nvSpPr>
        <p:spPr>
          <a:xfrm>
            <a:off x="7865424" y="3673069"/>
            <a:ext cx="1634836" cy="56038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45C6A71-08F1-4A6B-ACAC-15498676A687}"/>
              </a:ext>
            </a:extLst>
          </p:cNvPr>
          <p:cNvSpPr txBox="1"/>
          <p:nvPr/>
        </p:nvSpPr>
        <p:spPr>
          <a:xfrm>
            <a:off x="8097585" y="3780440"/>
            <a:ext cx="1170513" cy="307777"/>
          </a:xfrm>
          <a:prstGeom prst="rect">
            <a:avLst/>
          </a:prstGeom>
          <a:noFill/>
        </p:spPr>
        <p:txBody>
          <a:bodyPr wrap="none" rtlCol="0">
            <a:spAutoFit/>
          </a:bodyPr>
          <a:lstStyle/>
          <a:p>
            <a:r>
              <a:rPr lang="en-US" b="1"/>
              <a:t>Sales Team</a:t>
            </a:r>
            <a:endParaRPr lang="en-US" b="1" dirty="0"/>
          </a:p>
        </p:txBody>
      </p:sp>
      <p:cxnSp>
        <p:nvCxnSpPr>
          <p:cNvPr id="15" name="Straight Arrow Connector 14">
            <a:extLst>
              <a:ext uri="{FF2B5EF4-FFF2-40B4-BE49-F238E27FC236}">
                <a16:creationId xmlns:a16="http://schemas.microsoft.com/office/drawing/2014/main" id="{3BEE1133-CC13-4AB5-BF7D-EAC19D3116DA}"/>
              </a:ext>
            </a:extLst>
          </p:cNvPr>
          <p:cNvCxnSpPr>
            <a:stCxn id="13" idx="3"/>
          </p:cNvCxnSpPr>
          <p:nvPr/>
        </p:nvCxnSpPr>
        <p:spPr>
          <a:xfrm flipV="1">
            <a:off x="9500260" y="3256415"/>
            <a:ext cx="1235034" cy="696846"/>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19DD8878-0C75-4DB7-95C8-EBB7440C1DEE}"/>
              </a:ext>
            </a:extLst>
          </p:cNvPr>
          <p:cNvCxnSpPr>
            <a:stCxn id="13" idx="3"/>
          </p:cNvCxnSpPr>
          <p:nvPr/>
        </p:nvCxnSpPr>
        <p:spPr>
          <a:xfrm>
            <a:off x="9500260" y="3953261"/>
            <a:ext cx="1341911" cy="47270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30882016-F988-4939-9A95-EDF24B590C02}"/>
              </a:ext>
            </a:extLst>
          </p:cNvPr>
          <p:cNvSpPr txBox="1"/>
          <p:nvPr/>
        </p:nvSpPr>
        <p:spPr>
          <a:xfrm>
            <a:off x="10796652" y="2902490"/>
            <a:ext cx="1235034" cy="646331"/>
          </a:xfrm>
          <a:prstGeom prst="rect">
            <a:avLst/>
          </a:prstGeom>
          <a:noFill/>
        </p:spPr>
        <p:txBody>
          <a:bodyPr wrap="square" rtlCol="0">
            <a:spAutoFit/>
          </a:bodyPr>
          <a:lstStyle/>
          <a:p>
            <a:pPr algn="ctr"/>
            <a:r>
              <a:rPr lang="en-US" b="1" dirty="0"/>
              <a:t>Converted 30%</a:t>
            </a:r>
          </a:p>
        </p:txBody>
      </p:sp>
      <p:sp>
        <p:nvSpPr>
          <p:cNvPr id="20" name="TextBox 19">
            <a:extLst>
              <a:ext uri="{FF2B5EF4-FFF2-40B4-BE49-F238E27FC236}">
                <a16:creationId xmlns:a16="http://schemas.microsoft.com/office/drawing/2014/main" id="{E200C8E9-B131-45C8-B9DF-FFCDD9D6F7B0}"/>
              </a:ext>
            </a:extLst>
          </p:cNvPr>
          <p:cNvSpPr txBox="1"/>
          <p:nvPr/>
        </p:nvSpPr>
        <p:spPr>
          <a:xfrm>
            <a:off x="10853999" y="4059818"/>
            <a:ext cx="1192133" cy="923330"/>
          </a:xfrm>
          <a:prstGeom prst="rect">
            <a:avLst/>
          </a:prstGeom>
          <a:noFill/>
        </p:spPr>
        <p:txBody>
          <a:bodyPr wrap="square" rtlCol="0">
            <a:spAutoFit/>
          </a:bodyPr>
          <a:lstStyle/>
          <a:p>
            <a:pPr algn="ctr"/>
            <a:r>
              <a:rPr lang="en-US" b="1" dirty="0"/>
              <a:t>Not Converted 70%</a:t>
            </a:r>
          </a:p>
        </p:txBody>
      </p:sp>
      <p:cxnSp>
        <p:nvCxnSpPr>
          <p:cNvPr id="21" name="Straight Arrow Connector 20">
            <a:extLst>
              <a:ext uri="{FF2B5EF4-FFF2-40B4-BE49-F238E27FC236}">
                <a16:creationId xmlns:a16="http://schemas.microsoft.com/office/drawing/2014/main" id="{16FB9FD0-C63D-4F0F-B215-7B1BA4E66C1E}"/>
              </a:ext>
            </a:extLst>
          </p:cNvPr>
          <p:cNvCxnSpPr>
            <a:cxnSpLocks/>
          </p:cNvCxnSpPr>
          <p:nvPr/>
        </p:nvCxnSpPr>
        <p:spPr>
          <a:xfrm>
            <a:off x="1993072" y="3018909"/>
            <a:ext cx="904507" cy="46164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FDE79E14-9635-4449-B6EC-C54C313C1365}"/>
              </a:ext>
            </a:extLst>
          </p:cNvPr>
          <p:cNvCxnSpPr>
            <a:cxnSpLocks/>
            <a:stCxn id="4" idx="3"/>
          </p:cNvCxnSpPr>
          <p:nvPr/>
        </p:nvCxnSpPr>
        <p:spPr>
          <a:xfrm flipV="1">
            <a:off x="1993073" y="4488517"/>
            <a:ext cx="904506" cy="617246"/>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995622C9-38BF-4D50-984D-0624CE4E5D6B}"/>
              </a:ext>
            </a:extLst>
          </p:cNvPr>
          <p:cNvCxnSpPr>
            <a:cxnSpLocks/>
            <a:stCxn id="6" idx="3"/>
            <a:endCxn id="2" idx="1"/>
          </p:cNvCxnSpPr>
          <p:nvPr/>
        </p:nvCxnSpPr>
        <p:spPr>
          <a:xfrm>
            <a:off x="1993074" y="4009011"/>
            <a:ext cx="904505" cy="4426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6689BF71-402B-400F-B615-146D698B4107}"/>
              </a:ext>
            </a:extLst>
          </p:cNvPr>
          <p:cNvCxnSpPr>
            <a:cxnSpLocks/>
            <a:endCxn id="7" idx="1"/>
          </p:cNvCxnSpPr>
          <p:nvPr/>
        </p:nvCxnSpPr>
        <p:spPr>
          <a:xfrm>
            <a:off x="4375134" y="3953261"/>
            <a:ext cx="903448" cy="1"/>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8D8030DD-2155-4F6C-BDEA-696BCCC9148F}"/>
              </a:ext>
            </a:extLst>
          </p:cNvPr>
          <p:cNvCxnSpPr>
            <a:cxnSpLocks/>
            <a:stCxn id="7" idx="3"/>
            <a:endCxn id="13" idx="1"/>
          </p:cNvCxnSpPr>
          <p:nvPr/>
        </p:nvCxnSpPr>
        <p:spPr>
          <a:xfrm flipV="1">
            <a:off x="6913418" y="3953261"/>
            <a:ext cx="952006" cy="1"/>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D54BD927-67AA-4DEB-94AB-DC015CCD4CF0}"/>
              </a:ext>
            </a:extLst>
          </p:cNvPr>
          <p:cNvCxnSpPr>
            <a:cxnSpLocks/>
          </p:cNvCxnSpPr>
          <p:nvPr/>
        </p:nvCxnSpPr>
        <p:spPr>
          <a:xfrm flipH="1" flipV="1">
            <a:off x="6096000" y="4461592"/>
            <a:ext cx="11828" cy="121962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94FA62BA-7358-4208-8F4F-337B5E0317E3}"/>
              </a:ext>
            </a:extLst>
          </p:cNvPr>
          <p:cNvCxnSpPr>
            <a:cxnSpLocks/>
          </p:cNvCxnSpPr>
          <p:nvPr/>
        </p:nvCxnSpPr>
        <p:spPr>
          <a:xfrm flipV="1">
            <a:off x="3582381" y="5004358"/>
            <a:ext cx="0" cy="102023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9" name="TextBox 108">
            <a:extLst>
              <a:ext uri="{FF2B5EF4-FFF2-40B4-BE49-F238E27FC236}">
                <a16:creationId xmlns:a16="http://schemas.microsoft.com/office/drawing/2014/main" id="{963B63AB-433E-468B-8DE0-45B953DB09E3}"/>
              </a:ext>
            </a:extLst>
          </p:cNvPr>
          <p:cNvSpPr txBox="1"/>
          <p:nvPr/>
        </p:nvSpPr>
        <p:spPr>
          <a:xfrm>
            <a:off x="5771411" y="5716820"/>
            <a:ext cx="700833" cy="307777"/>
          </a:xfrm>
          <a:prstGeom prst="rect">
            <a:avLst/>
          </a:prstGeom>
          <a:noFill/>
        </p:spPr>
        <p:txBody>
          <a:bodyPr wrap="none" rtlCol="0">
            <a:spAutoFit/>
          </a:bodyPr>
          <a:lstStyle/>
          <a:p>
            <a:r>
              <a:rPr lang="en-US" b="1" dirty="0"/>
              <a:t>Leads</a:t>
            </a:r>
          </a:p>
        </p:txBody>
      </p:sp>
      <p:sp>
        <p:nvSpPr>
          <p:cNvPr id="49" name="TextBox 48">
            <a:extLst>
              <a:ext uri="{FF2B5EF4-FFF2-40B4-BE49-F238E27FC236}">
                <a16:creationId xmlns:a16="http://schemas.microsoft.com/office/drawing/2014/main" id="{FF3B4038-BA73-477D-BF54-6D519740C152}"/>
              </a:ext>
            </a:extLst>
          </p:cNvPr>
          <p:cNvSpPr txBox="1"/>
          <p:nvPr/>
        </p:nvSpPr>
        <p:spPr>
          <a:xfrm>
            <a:off x="2808932" y="6077657"/>
            <a:ext cx="1537600" cy="307777"/>
          </a:xfrm>
          <a:prstGeom prst="rect">
            <a:avLst/>
          </a:prstGeom>
          <a:noFill/>
        </p:spPr>
        <p:txBody>
          <a:bodyPr wrap="none" rtlCol="0">
            <a:spAutoFit/>
          </a:bodyPr>
          <a:lstStyle/>
          <a:p>
            <a:r>
              <a:rPr lang="en-US" b="1" dirty="0"/>
              <a:t>Visitors / Traffic</a:t>
            </a:r>
          </a:p>
        </p:txBody>
      </p:sp>
      <p:sp>
        <p:nvSpPr>
          <p:cNvPr id="114" name="TextBox 113">
            <a:extLst>
              <a:ext uri="{FF2B5EF4-FFF2-40B4-BE49-F238E27FC236}">
                <a16:creationId xmlns:a16="http://schemas.microsoft.com/office/drawing/2014/main" id="{4CDEEDAA-47C4-4A8A-9956-61D2743057E7}"/>
              </a:ext>
            </a:extLst>
          </p:cNvPr>
          <p:cNvSpPr txBox="1"/>
          <p:nvPr/>
        </p:nvSpPr>
        <p:spPr>
          <a:xfrm>
            <a:off x="261449" y="1045530"/>
            <a:ext cx="11887199" cy="738664"/>
          </a:xfrm>
          <a:prstGeom prst="rect">
            <a:avLst/>
          </a:prstGeom>
          <a:noFill/>
        </p:spPr>
        <p:txBody>
          <a:bodyPr wrap="square" rtlCol="0">
            <a:spAutoFit/>
          </a:bodyPr>
          <a:lstStyle/>
          <a:p>
            <a:pPr algn="just"/>
            <a:r>
              <a:rPr lang="en-US" dirty="0"/>
              <a:t>The diagram below shows that Visitors or traffic gets access to X Education website Landing page and fill up a Form. This Form is finally processed by the Sales Team based on the level of interest of each visitors towards the educational courses. Sales Team then finally makes a call based on the contact information shared and uses appropriate strategies to convert these leads into prospect.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CFD1-E32F-4D18-BC58-99C84EC648CE}"/>
              </a:ext>
            </a:extLst>
          </p:cNvPr>
          <p:cNvSpPr>
            <a:spLocks noGrp="1"/>
          </p:cNvSpPr>
          <p:nvPr>
            <p:ph type="title"/>
          </p:nvPr>
        </p:nvSpPr>
        <p:spPr>
          <a:xfrm>
            <a:off x="0" y="114301"/>
            <a:ext cx="12192000" cy="812800"/>
          </a:xfrm>
          <a:solidFill>
            <a:srgbClr val="01BCFF"/>
          </a:solidFill>
        </p:spPr>
        <p:txBody>
          <a:bodyPr/>
          <a:lstStyle/>
          <a:p>
            <a:pPr algn="ctr"/>
            <a:r>
              <a:rPr lang="en-US" b="1" dirty="0">
                <a:solidFill>
                  <a:schemeClr val="tx1"/>
                </a:solidFill>
              </a:rPr>
              <a:t>Lead Scoring – Strategies Applied</a:t>
            </a:r>
          </a:p>
        </p:txBody>
      </p:sp>
      <p:sp>
        <p:nvSpPr>
          <p:cNvPr id="4" name="TextBox 3">
            <a:extLst>
              <a:ext uri="{FF2B5EF4-FFF2-40B4-BE49-F238E27FC236}">
                <a16:creationId xmlns:a16="http://schemas.microsoft.com/office/drawing/2014/main" id="{8E98A45B-6F4C-4A18-93A0-C69B066E1115}"/>
              </a:ext>
            </a:extLst>
          </p:cNvPr>
          <p:cNvSpPr txBox="1"/>
          <p:nvPr/>
        </p:nvSpPr>
        <p:spPr>
          <a:xfrm>
            <a:off x="176211" y="1068168"/>
            <a:ext cx="11901489" cy="503535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Importing and reading the Data Frame</a:t>
            </a:r>
          </a:p>
          <a:p>
            <a:pPr marL="285750" indent="-285750">
              <a:lnSpc>
                <a:spcPct val="150000"/>
              </a:lnSpc>
              <a:buFont typeface="Wingdings" panose="05000000000000000000" pitchFamily="2" charset="2"/>
              <a:buChar char="Ø"/>
            </a:pPr>
            <a:r>
              <a:rPr lang="en-US" dirty="0"/>
              <a:t>Clean and prepare the Dataset for further Analysis like – missing values treatment etc.</a:t>
            </a:r>
          </a:p>
          <a:p>
            <a:pPr marL="285750" indent="-285750">
              <a:lnSpc>
                <a:spcPct val="150000"/>
              </a:lnSpc>
              <a:buFont typeface="Wingdings" panose="05000000000000000000" pitchFamily="2" charset="2"/>
              <a:buChar char="Ø"/>
            </a:pPr>
            <a:r>
              <a:rPr lang="en-US" dirty="0"/>
              <a:t>Exploratory Data Analysis to figure out most helpful attributes for conversion and advanced Data cleaning like – bucketing of attributes, imputing values, etc.</a:t>
            </a:r>
          </a:p>
          <a:p>
            <a:pPr marL="285750" indent="-285750">
              <a:lnSpc>
                <a:spcPct val="150000"/>
              </a:lnSpc>
              <a:buFont typeface="Wingdings" panose="05000000000000000000" pitchFamily="2" charset="2"/>
              <a:buChar char="Ø"/>
            </a:pPr>
            <a:r>
              <a:rPr lang="en-US" dirty="0"/>
              <a:t>Prepare the data for model building like creating Dummies for categorical variables, splitting data in to Test and Train sets, Feature Scaling using </a:t>
            </a:r>
            <a:r>
              <a:rPr lang="en-US" dirty="0" err="1"/>
              <a:t>StandardScaler</a:t>
            </a:r>
            <a:r>
              <a:rPr lang="en-US" dirty="0"/>
              <a:t> method etc.</a:t>
            </a:r>
          </a:p>
          <a:p>
            <a:pPr marL="285750" indent="-285750">
              <a:lnSpc>
                <a:spcPct val="150000"/>
              </a:lnSpc>
              <a:buFont typeface="Wingdings" panose="05000000000000000000" pitchFamily="2" charset="2"/>
              <a:buChar char="Ø"/>
            </a:pPr>
            <a:r>
              <a:rPr lang="en-US" dirty="0"/>
              <a:t>RFE for feature selection</a:t>
            </a:r>
          </a:p>
          <a:p>
            <a:pPr marL="285750" indent="-285750">
              <a:lnSpc>
                <a:spcPct val="150000"/>
              </a:lnSpc>
              <a:buFont typeface="Wingdings" panose="05000000000000000000" pitchFamily="2" charset="2"/>
              <a:buChar char="Ø"/>
            </a:pPr>
            <a:r>
              <a:rPr lang="en-US" dirty="0"/>
              <a:t>Logistic Regression Model building and Training the model</a:t>
            </a:r>
          </a:p>
          <a:p>
            <a:pPr marL="285750" indent="-285750">
              <a:lnSpc>
                <a:spcPct val="150000"/>
              </a:lnSpc>
              <a:buFont typeface="Wingdings" panose="05000000000000000000" pitchFamily="2" charset="2"/>
              <a:buChar char="Ø"/>
            </a:pPr>
            <a:r>
              <a:rPr lang="en-US" dirty="0"/>
              <a:t>Lead Score assignment for each lead</a:t>
            </a:r>
          </a:p>
          <a:p>
            <a:pPr marL="285750" indent="-285750">
              <a:lnSpc>
                <a:spcPct val="150000"/>
              </a:lnSpc>
              <a:buFont typeface="Wingdings" panose="05000000000000000000" pitchFamily="2" charset="2"/>
              <a:buChar char="Ø"/>
            </a:pPr>
            <a:r>
              <a:rPr lang="en-US" dirty="0"/>
              <a:t>Evaluating the model by applying different measures and metrics</a:t>
            </a:r>
          </a:p>
          <a:p>
            <a:pPr marL="285750" indent="-285750">
              <a:lnSpc>
                <a:spcPct val="150000"/>
              </a:lnSpc>
              <a:buFont typeface="Wingdings" panose="05000000000000000000" pitchFamily="2" charset="2"/>
              <a:buChar char="Ø"/>
            </a:pPr>
            <a:r>
              <a:rPr lang="en-US" dirty="0"/>
              <a:t>Testing the model on Test dataset</a:t>
            </a:r>
          </a:p>
          <a:p>
            <a:pPr marL="285750" indent="-285750">
              <a:lnSpc>
                <a:spcPct val="150000"/>
              </a:lnSpc>
              <a:buFont typeface="Wingdings" panose="05000000000000000000" pitchFamily="2" charset="2"/>
              <a:buChar char="Ø"/>
            </a:pPr>
            <a:r>
              <a:rPr lang="en-US" dirty="0"/>
              <a:t>Measuring the model accuracy and other metrics for evaluation</a:t>
            </a:r>
          </a:p>
        </p:txBody>
      </p:sp>
    </p:spTree>
    <p:extLst>
      <p:ext uri="{BB962C8B-B14F-4D97-AF65-F5344CB8AC3E}">
        <p14:creationId xmlns:p14="http://schemas.microsoft.com/office/powerpoint/2010/main" val="2816006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CFD1-E32F-4D18-BC58-99C84EC648CE}"/>
              </a:ext>
            </a:extLst>
          </p:cNvPr>
          <p:cNvSpPr>
            <a:spLocks noGrp="1"/>
          </p:cNvSpPr>
          <p:nvPr>
            <p:ph type="title"/>
          </p:nvPr>
        </p:nvSpPr>
        <p:spPr>
          <a:xfrm>
            <a:off x="114300" y="114301"/>
            <a:ext cx="11909424" cy="812800"/>
          </a:xfrm>
          <a:solidFill>
            <a:srgbClr val="01BCFF"/>
          </a:solidFill>
        </p:spPr>
        <p:txBody>
          <a:bodyPr/>
          <a:lstStyle/>
          <a:p>
            <a:pPr algn="ctr"/>
            <a:r>
              <a:rPr lang="en-US" b="1" dirty="0">
                <a:solidFill>
                  <a:schemeClr val="tx1"/>
                </a:solidFill>
              </a:rPr>
              <a:t>EXPLORATORY DATA ANALYSIS</a:t>
            </a:r>
          </a:p>
        </p:txBody>
      </p:sp>
      <p:pic>
        <p:nvPicPr>
          <p:cNvPr id="1028" name="Picture 4">
            <a:extLst>
              <a:ext uri="{FF2B5EF4-FFF2-40B4-BE49-F238E27FC236}">
                <a16:creationId xmlns:a16="http://schemas.microsoft.com/office/drawing/2014/main" id="{C7E20240-352A-45C9-A3E3-4F9369E73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6" y="1160464"/>
            <a:ext cx="5470524" cy="323907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90CCA7C-56CA-49D4-A1BB-5949172A4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160464"/>
            <a:ext cx="5432424" cy="31241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C9AB70-D180-4BB4-9485-13773DE46B07}"/>
              </a:ext>
            </a:extLst>
          </p:cNvPr>
          <p:cNvSpPr txBox="1"/>
          <p:nvPr/>
        </p:nvSpPr>
        <p:spPr>
          <a:xfrm>
            <a:off x="114300" y="4393132"/>
            <a:ext cx="5892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Google search seems to provide a good number of leads</a:t>
            </a:r>
          </a:p>
          <a:p>
            <a:pPr marL="285750" indent="-285750">
              <a:buFont typeface="Arial" panose="020B0604020202020204" pitchFamily="34" charset="0"/>
              <a:buChar char="•"/>
            </a:pPr>
            <a:r>
              <a:rPr lang="en-US" dirty="0"/>
              <a:t>Similar other platforms like Olark Chat, Direct Traffic and Organic Search</a:t>
            </a:r>
          </a:p>
          <a:p>
            <a:pPr marL="285750" indent="-285750">
              <a:buFont typeface="Arial" panose="020B0604020202020204" pitchFamily="34" charset="0"/>
              <a:buChar char="•"/>
            </a:pPr>
            <a:r>
              <a:rPr lang="en-US" dirty="0"/>
              <a:t>Despite lower numbers the References and </a:t>
            </a:r>
            <a:r>
              <a:rPr lang="en-US" dirty="0" err="1"/>
              <a:t>Welingak</a:t>
            </a:r>
            <a:r>
              <a:rPr lang="en-US" dirty="0"/>
              <a:t> website, show high conversion rate.</a:t>
            </a:r>
          </a:p>
        </p:txBody>
      </p:sp>
      <p:sp>
        <p:nvSpPr>
          <p:cNvPr id="8" name="TextBox 7">
            <a:extLst>
              <a:ext uri="{FF2B5EF4-FFF2-40B4-BE49-F238E27FC236}">
                <a16:creationId xmlns:a16="http://schemas.microsoft.com/office/drawing/2014/main" id="{3EEB8976-F276-42CC-A5BA-377CF35BDF6E}"/>
              </a:ext>
            </a:extLst>
          </p:cNvPr>
          <p:cNvSpPr txBox="1"/>
          <p:nvPr/>
        </p:nvSpPr>
        <p:spPr>
          <a:xfrm>
            <a:off x="6007100" y="4406780"/>
            <a:ext cx="6016624"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users that expressed their interests in getting email have higher chances of lead conversion</a:t>
            </a:r>
          </a:p>
        </p:txBody>
      </p:sp>
      <p:sp>
        <p:nvSpPr>
          <p:cNvPr id="7" name="Rectangle 6">
            <a:extLst>
              <a:ext uri="{FF2B5EF4-FFF2-40B4-BE49-F238E27FC236}">
                <a16:creationId xmlns:a16="http://schemas.microsoft.com/office/drawing/2014/main" id="{3A668B07-24E1-49A4-BF70-FB90C9429897}"/>
              </a:ext>
            </a:extLst>
          </p:cNvPr>
          <p:cNvSpPr/>
          <p:nvPr/>
        </p:nvSpPr>
        <p:spPr>
          <a:xfrm>
            <a:off x="114300" y="1041400"/>
            <a:ext cx="5892800" cy="5194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1912DD4-D7CA-4E18-96D7-33D46257D7DF}"/>
              </a:ext>
            </a:extLst>
          </p:cNvPr>
          <p:cNvSpPr/>
          <p:nvPr/>
        </p:nvSpPr>
        <p:spPr>
          <a:xfrm>
            <a:off x="6007100" y="1041400"/>
            <a:ext cx="6016624" cy="5194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263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CFD1-E32F-4D18-BC58-99C84EC648CE}"/>
              </a:ext>
            </a:extLst>
          </p:cNvPr>
          <p:cNvSpPr>
            <a:spLocks noGrp="1"/>
          </p:cNvSpPr>
          <p:nvPr>
            <p:ph type="title"/>
          </p:nvPr>
        </p:nvSpPr>
        <p:spPr>
          <a:xfrm>
            <a:off x="190500" y="114301"/>
            <a:ext cx="11798299" cy="812800"/>
          </a:xfrm>
          <a:solidFill>
            <a:srgbClr val="01BCFF"/>
          </a:solidFill>
        </p:spPr>
        <p:txBody>
          <a:bodyPr/>
          <a:lstStyle/>
          <a:p>
            <a:pPr algn="ctr"/>
            <a:r>
              <a:rPr lang="en-US" b="1" dirty="0">
                <a:solidFill>
                  <a:schemeClr val="tx1"/>
                </a:solidFill>
              </a:rPr>
              <a:t>EXPLORATORY DATA ANALYSIS</a:t>
            </a:r>
          </a:p>
        </p:txBody>
      </p:sp>
      <p:sp>
        <p:nvSpPr>
          <p:cNvPr id="3" name="TextBox 2">
            <a:extLst>
              <a:ext uri="{FF2B5EF4-FFF2-40B4-BE49-F238E27FC236}">
                <a16:creationId xmlns:a16="http://schemas.microsoft.com/office/drawing/2014/main" id="{91C9AB70-D180-4BB4-9485-13773DE46B07}"/>
              </a:ext>
            </a:extLst>
          </p:cNvPr>
          <p:cNvSpPr txBox="1"/>
          <p:nvPr/>
        </p:nvSpPr>
        <p:spPr>
          <a:xfrm>
            <a:off x="216850" y="4645003"/>
            <a:ext cx="5818823" cy="369332"/>
          </a:xfrm>
          <a:prstGeom prst="rect">
            <a:avLst/>
          </a:prstGeom>
          <a:noFill/>
        </p:spPr>
        <p:txBody>
          <a:bodyPr wrap="square" rtlCol="0">
            <a:spAutoFit/>
          </a:bodyPr>
          <a:lstStyle/>
          <a:p>
            <a:r>
              <a:rPr lang="en-US" dirty="0"/>
              <a:t>Most Leads preferred to get call via phone.</a:t>
            </a:r>
          </a:p>
        </p:txBody>
      </p:sp>
      <p:sp>
        <p:nvSpPr>
          <p:cNvPr id="8" name="TextBox 7">
            <a:extLst>
              <a:ext uri="{FF2B5EF4-FFF2-40B4-BE49-F238E27FC236}">
                <a16:creationId xmlns:a16="http://schemas.microsoft.com/office/drawing/2014/main" id="{3EEB8976-F276-42CC-A5BA-377CF35BDF6E}"/>
              </a:ext>
            </a:extLst>
          </p:cNvPr>
          <p:cNvSpPr txBox="1"/>
          <p:nvPr/>
        </p:nvSpPr>
        <p:spPr>
          <a:xfrm>
            <a:off x="6016623" y="5275842"/>
            <a:ext cx="5972174" cy="923330"/>
          </a:xfrm>
          <a:prstGeom prst="rect">
            <a:avLst/>
          </a:prstGeom>
          <a:noFill/>
        </p:spPr>
        <p:txBody>
          <a:bodyPr wrap="square" rtlCol="0">
            <a:spAutoFit/>
          </a:bodyPr>
          <a:lstStyle/>
          <a:p>
            <a:r>
              <a:rPr lang="en-US" dirty="0"/>
              <a:t>SMS seems to be the most preferred method followed by Emails, however users getting SMS could be identified as potential lead</a:t>
            </a:r>
          </a:p>
        </p:txBody>
      </p:sp>
      <p:sp>
        <p:nvSpPr>
          <p:cNvPr id="7" name="Rectangle 6">
            <a:extLst>
              <a:ext uri="{FF2B5EF4-FFF2-40B4-BE49-F238E27FC236}">
                <a16:creationId xmlns:a16="http://schemas.microsoft.com/office/drawing/2014/main" id="{3A668B07-24E1-49A4-BF70-FB90C9429897}"/>
              </a:ext>
            </a:extLst>
          </p:cNvPr>
          <p:cNvSpPr/>
          <p:nvPr/>
        </p:nvSpPr>
        <p:spPr>
          <a:xfrm>
            <a:off x="190499" y="1041400"/>
            <a:ext cx="5826123" cy="5295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1912DD4-D7CA-4E18-96D7-33D46257D7DF}"/>
              </a:ext>
            </a:extLst>
          </p:cNvPr>
          <p:cNvSpPr/>
          <p:nvPr/>
        </p:nvSpPr>
        <p:spPr>
          <a:xfrm>
            <a:off x="6016623" y="1041400"/>
            <a:ext cx="5972175" cy="5295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DC13465F-0A7A-4D79-9D9C-72D49257FC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99" y="1041401"/>
            <a:ext cx="5277703" cy="28755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7AF2EC9-5229-4025-9AC7-801DA4C1C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5674" y="1028699"/>
            <a:ext cx="5886450" cy="4225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70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CFD1-E32F-4D18-BC58-99C84EC648CE}"/>
              </a:ext>
            </a:extLst>
          </p:cNvPr>
          <p:cNvSpPr>
            <a:spLocks noGrp="1"/>
          </p:cNvSpPr>
          <p:nvPr>
            <p:ph type="title"/>
          </p:nvPr>
        </p:nvSpPr>
        <p:spPr>
          <a:xfrm>
            <a:off x="190500" y="114301"/>
            <a:ext cx="11798299" cy="812800"/>
          </a:xfrm>
          <a:solidFill>
            <a:srgbClr val="01BCFF"/>
          </a:solidFill>
        </p:spPr>
        <p:txBody>
          <a:bodyPr/>
          <a:lstStyle/>
          <a:p>
            <a:pPr algn="ctr"/>
            <a:r>
              <a:rPr lang="en-US" b="1" dirty="0">
                <a:solidFill>
                  <a:schemeClr val="tx1"/>
                </a:solidFill>
              </a:rPr>
              <a:t>EXPLORATORY DATA ANALYSIS</a:t>
            </a:r>
          </a:p>
        </p:txBody>
      </p:sp>
      <p:sp>
        <p:nvSpPr>
          <p:cNvPr id="3" name="TextBox 2">
            <a:extLst>
              <a:ext uri="{FF2B5EF4-FFF2-40B4-BE49-F238E27FC236}">
                <a16:creationId xmlns:a16="http://schemas.microsoft.com/office/drawing/2014/main" id="{91C9AB70-D180-4BB4-9485-13773DE46B07}"/>
              </a:ext>
            </a:extLst>
          </p:cNvPr>
          <p:cNvSpPr txBox="1"/>
          <p:nvPr/>
        </p:nvSpPr>
        <p:spPr>
          <a:xfrm>
            <a:off x="203202" y="5307347"/>
            <a:ext cx="5794374" cy="923330"/>
          </a:xfrm>
          <a:prstGeom prst="rect">
            <a:avLst/>
          </a:prstGeom>
          <a:noFill/>
        </p:spPr>
        <p:txBody>
          <a:bodyPr wrap="square" rtlCol="0">
            <a:spAutoFit/>
          </a:bodyPr>
          <a:lstStyle/>
          <a:p>
            <a:pPr algn="just"/>
            <a:r>
              <a:rPr lang="en-US" dirty="0"/>
              <a:t>Individuals from Financial management made up the highest number of leads followed by Human Resource Management and Marketing Management.</a:t>
            </a:r>
          </a:p>
        </p:txBody>
      </p:sp>
      <p:sp>
        <p:nvSpPr>
          <p:cNvPr id="8" name="TextBox 7">
            <a:extLst>
              <a:ext uri="{FF2B5EF4-FFF2-40B4-BE49-F238E27FC236}">
                <a16:creationId xmlns:a16="http://schemas.microsoft.com/office/drawing/2014/main" id="{3EEB8976-F276-42CC-A5BA-377CF35BDF6E}"/>
              </a:ext>
            </a:extLst>
          </p:cNvPr>
          <p:cNvSpPr txBox="1"/>
          <p:nvPr/>
        </p:nvSpPr>
        <p:spPr>
          <a:xfrm>
            <a:off x="5994398" y="5361939"/>
            <a:ext cx="5994400" cy="646331"/>
          </a:xfrm>
          <a:prstGeom prst="rect">
            <a:avLst/>
          </a:prstGeom>
          <a:noFill/>
        </p:spPr>
        <p:txBody>
          <a:bodyPr wrap="square" rtlCol="0">
            <a:spAutoFit/>
          </a:bodyPr>
          <a:lstStyle/>
          <a:p>
            <a:pPr algn="just"/>
            <a:r>
              <a:rPr lang="en-US" dirty="0"/>
              <a:t>Unemployed forms the highest number of leads whereas Working Professionals could be targeted for better conversion.</a:t>
            </a:r>
          </a:p>
        </p:txBody>
      </p:sp>
      <p:sp>
        <p:nvSpPr>
          <p:cNvPr id="7" name="Rectangle 6">
            <a:extLst>
              <a:ext uri="{FF2B5EF4-FFF2-40B4-BE49-F238E27FC236}">
                <a16:creationId xmlns:a16="http://schemas.microsoft.com/office/drawing/2014/main" id="{3A668B07-24E1-49A4-BF70-FB90C9429897}"/>
              </a:ext>
            </a:extLst>
          </p:cNvPr>
          <p:cNvSpPr/>
          <p:nvPr/>
        </p:nvSpPr>
        <p:spPr>
          <a:xfrm>
            <a:off x="190500" y="1041400"/>
            <a:ext cx="5803898" cy="5295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1912DD4-D7CA-4E18-96D7-33D46257D7DF}"/>
              </a:ext>
            </a:extLst>
          </p:cNvPr>
          <p:cNvSpPr/>
          <p:nvPr/>
        </p:nvSpPr>
        <p:spPr>
          <a:xfrm>
            <a:off x="5994399" y="1041400"/>
            <a:ext cx="5994400" cy="5295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BD7C61CF-96C3-4B58-A129-5608FD3F6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23" y="1075227"/>
            <a:ext cx="5784850" cy="41733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8CBF5FD-BBF4-4757-98CD-C59199975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4399" y="1103893"/>
            <a:ext cx="5972174"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23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CFD1-E32F-4D18-BC58-99C84EC648CE}"/>
              </a:ext>
            </a:extLst>
          </p:cNvPr>
          <p:cNvSpPr>
            <a:spLocks noGrp="1"/>
          </p:cNvSpPr>
          <p:nvPr>
            <p:ph type="title"/>
          </p:nvPr>
        </p:nvSpPr>
        <p:spPr>
          <a:xfrm>
            <a:off x="190500" y="114301"/>
            <a:ext cx="11798299" cy="812800"/>
          </a:xfrm>
          <a:solidFill>
            <a:srgbClr val="01BCFF"/>
          </a:solidFill>
        </p:spPr>
        <p:txBody>
          <a:bodyPr/>
          <a:lstStyle/>
          <a:p>
            <a:pPr algn="ctr"/>
            <a:r>
              <a:rPr lang="en-US" b="1" dirty="0">
                <a:solidFill>
                  <a:schemeClr val="tx1"/>
                </a:solidFill>
              </a:rPr>
              <a:t>EXPLORATORY DATA ANALYSIS</a:t>
            </a:r>
          </a:p>
        </p:txBody>
      </p:sp>
      <p:sp>
        <p:nvSpPr>
          <p:cNvPr id="3" name="TextBox 2">
            <a:extLst>
              <a:ext uri="{FF2B5EF4-FFF2-40B4-BE49-F238E27FC236}">
                <a16:creationId xmlns:a16="http://schemas.microsoft.com/office/drawing/2014/main" id="{91C9AB70-D180-4BB4-9485-13773DE46B07}"/>
              </a:ext>
            </a:extLst>
          </p:cNvPr>
          <p:cNvSpPr txBox="1"/>
          <p:nvPr/>
        </p:nvSpPr>
        <p:spPr>
          <a:xfrm>
            <a:off x="203202" y="5275842"/>
            <a:ext cx="5810250"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t>Landing page submissions is most common Lead Origin, followed by API.</a:t>
            </a:r>
          </a:p>
          <a:p>
            <a:pPr marL="285750" indent="-285750" algn="just">
              <a:buFont typeface="Arial" panose="020B0604020202020204" pitchFamily="34" charset="0"/>
              <a:buChar char="•"/>
            </a:pPr>
            <a:r>
              <a:rPr lang="en-US" dirty="0"/>
              <a:t>Lead Add Form is having highest conversion rate.</a:t>
            </a:r>
          </a:p>
        </p:txBody>
      </p:sp>
      <p:sp>
        <p:nvSpPr>
          <p:cNvPr id="8" name="TextBox 7">
            <a:extLst>
              <a:ext uri="{FF2B5EF4-FFF2-40B4-BE49-F238E27FC236}">
                <a16:creationId xmlns:a16="http://schemas.microsoft.com/office/drawing/2014/main" id="{3EEB8976-F276-42CC-A5BA-377CF35BDF6E}"/>
              </a:ext>
            </a:extLst>
          </p:cNvPr>
          <p:cNvSpPr txBox="1"/>
          <p:nvPr/>
        </p:nvSpPr>
        <p:spPr>
          <a:xfrm>
            <a:off x="6026155" y="5203650"/>
            <a:ext cx="5962641" cy="923330"/>
          </a:xfrm>
          <a:prstGeom prst="rect">
            <a:avLst/>
          </a:prstGeom>
          <a:noFill/>
        </p:spPr>
        <p:txBody>
          <a:bodyPr wrap="square" rtlCol="0">
            <a:spAutoFit/>
          </a:bodyPr>
          <a:lstStyle/>
          <a:p>
            <a:pPr algn="just"/>
            <a:r>
              <a:rPr lang="en-US" dirty="0"/>
              <a:t>Digital advertisement doesn’t seem to contribute to promising leads as there are negligible leads that could be identified.</a:t>
            </a:r>
          </a:p>
        </p:txBody>
      </p:sp>
      <p:sp>
        <p:nvSpPr>
          <p:cNvPr id="7" name="Rectangle 6">
            <a:extLst>
              <a:ext uri="{FF2B5EF4-FFF2-40B4-BE49-F238E27FC236}">
                <a16:creationId xmlns:a16="http://schemas.microsoft.com/office/drawing/2014/main" id="{3A668B07-24E1-49A4-BF70-FB90C9429897}"/>
              </a:ext>
            </a:extLst>
          </p:cNvPr>
          <p:cNvSpPr/>
          <p:nvPr/>
        </p:nvSpPr>
        <p:spPr>
          <a:xfrm>
            <a:off x="190499" y="1041400"/>
            <a:ext cx="5822953" cy="5295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1912DD4-D7CA-4E18-96D7-33D46257D7DF}"/>
              </a:ext>
            </a:extLst>
          </p:cNvPr>
          <p:cNvSpPr/>
          <p:nvPr/>
        </p:nvSpPr>
        <p:spPr>
          <a:xfrm>
            <a:off x="6016623" y="1041400"/>
            <a:ext cx="5972175" cy="5295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BE436C58-1307-4898-AE97-09F3336F5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2" y="1042485"/>
            <a:ext cx="5562312" cy="409523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5DD45F03-B6B2-4011-A860-27AF1D8E5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6622" y="1041400"/>
            <a:ext cx="5972175"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888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41ff26dc-250f-4b13-8981-739be8610c21}" enabled="0" method="" siteId="{41ff26dc-250f-4b13-8981-739be8610c21}" removed="1"/>
</clbl:labelList>
</file>

<file path=docProps/app.xml><?xml version="1.0" encoding="utf-8"?>
<Properties xmlns="http://schemas.openxmlformats.org/officeDocument/2006/extended-properties" xmlns:vt="http://schemas.openxmlformats.org/officeDocument/2006/docPropsVTypes">
  <Template/>
  <TotalTime>590</TotalTime>
  <Words>1287</Words>
  <Application>Microsoft Office PowerPoint</Application>
  <PresentationFormat>Widescreen</PresentationFormat>
  <Paragraphs>134</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Lead Scoring Case Study</vt:lpstr>
      <vt:lpstr>Case Study – Summary</vt:lpstr>
      <vt:lpstr>Case Study –Business Goal &amp; Requirement</vt:lpstr>
      <vt:lpstr>X-Education Current Model</vt:lpstr>
      <vt:lpstr>Lead Scoring – Strategies Applied</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MODEL BUILDING</vt:lpstr>
      <vt:lpstr>MODEL BUILDING</vt:lpstr>
      <vt:lpstr>MODEL BUILDING</vt:lpstr>
      <vt:lpstr>MODEL EVALUATION (TRAIN)</vt:lpstr>
      <vt:lpstr>MODEL EVALUATION (TEST)</vt:lpstr>
      <vt:lpstr>CONCLUSION</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Assignment</dc:title>
  <dc:creator>Mrityunjoy Chatterjee</dc:creator>
  <cp:lastModifiedBy>Mrityunjoy Chatterjee</cp:lastModifiedBy>
  <cp:revision>55</cp:revision>
  <dcterms:created xsi:type="dcterms:W3CDTF">2023-01-23T05:45:23Z</dcterms:created>
  <dcterms:modified xsi:type="dcterms:W3CDTF">2023-01-24T14:05:54Z</dcterms:modified>
</cp:coreProperties>
</file>