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9737" autoAdjust="0"/>
    <p:restoredTop sz="94665" autoAdjust="0"/>
  </p:normalViewPr>
  <p:slideViewPr>
    <p:cSldViewPr snapToGrid="0" snapToObjects="1">
      <p:cViewPr>
        <p:scale>
          <a:sx n="97" d="100"/>
          <a:sy n="97" d="100"/>
        </p:scale>
        <p:origin x="-104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F5C5A-34D7-7441-99C8-CA9A1D25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dirty="0"/>
              <a:t>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87C8DA-64CB-E744-835D-5EBE3D83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Ames Housing Data Set and Our First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4EEDBB-9168-8E4B-96D8-7BEC0951B006}"/>
              </a:ext>
            </a:extLst>
          </p:cNvPr>
          <p:cNvSpPr txBox="1"/>
          <p:nvPr/>
        </p:nvSpPr>
        <p:spPr>
          <a:xfrm>
            <a:off x="847493" y="3289610"/>
            <a:ext cx="57428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by </a:t>
            </a:r>
            <a:r>
              <a:rPr lang="en-US" sz="2000" b="1" dirty="0">
                <a:solidFill>
                  <a:schemeClr val="bg1"/>
                </a:solidFill>
              </a:rPr>
              <a:t>Skewed Kurtosis</a:t>
            </a:r>
          </a:p>
          <a:p>
            <a:r>
              <a:rPr lang="en-US" dirty="0">
                <a:solidFill>
                  <a:schemeClr val="bg1"/>
                </a:solidFill>
              </a:rPr>
              <a:t>	Ken Colangelo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Sheetal</a:t>
            </a:r>
            <a:r>
              <a:rPr lang="en-US" dirty="0">
                <a:solidFill>
                  <a:schemeClr val="bg1"/>
                </a:solidFill>
              </a:rPr>
              <a:t> D</a:t>
            </a:r>
          </a:p>
          <a:p>
            <a:r>
              <a:rPr lang="en-US" dirty="0">
                <a:solidFill>
                  <a:schemeClr val="bg1"/>
                </a:solidFill>
              </a:rPr>
              <a:t>	Marissa Joy</a:t>
            </a:r>
          </a:p>
          <a:p>
            <a:r>
              <a:rPr lang="en-US" dirty="0">
                <a:solidFill>
                  <a:schemeClr val="bg1"/>
                </a:solidFill>
              </a:rPr>
              <a:t>	Merle </a:t>
            </a:r>
            <a:r>
              <a:rPr lang="en-US" dirty="0" err="1">
                <a:solidFill>
                  <a:schemeClr val="bg1"/>
                </a:solidFill>
              </a:rPr>
              <a:t>Strahlendorf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0042757"/>
              </p:ext>
            </p:extLst>
          </p:nvPr>
        </p:nvGraphicFramePr>
        <p:xfrm>
          <a:off x="581025" y="2227264"/>
          <a:ext cx="11029781" cy="400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/>
                        <a:t>Performs</a:t>
                      </a:r>
                      <a:r>
                        <a:rPr lang="de-DE" dirty="0" smtClean="0"/>
                        <a:t> variable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selection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Automatic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0.1154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0.1153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0.1251</a:t>
                      </a:r>
                      <a:endParaRPr lang="de-DE" dirty="0"/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8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Lasso Regression Residual Plot</a:t>
            </a:r>
            <a:endParaRPr lang="de-DE" dirty="0"/>
          </a:p>
        </p:txBody>
      </p:sp>
      <p:pic>
        <p:nvPicPr>
          <p:cNvPr id="5" name="Inhaltsplatzhalter 4" descr="Bildschirmfoto 2018-03-11 um 22.16.4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36" r="-5033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8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183693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0.1153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0.1251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ElasticNet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Solves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limitation</a:t>
                      </a:r>
                      <a:r>
                        <a:rPr lang="de-DE" baseline="0" dirty="0" smtClean="0"/>
                        <a:t> of </a:t>
                      </a:r>
                      <a:r>
                        <a:rPr lang="de-DE" baseline="0" dirty="0" err="1" smtClean="0"/>
                        <a:t>lasso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baseline="0" dirty="0" err="1" smtClean="0"/>
                        <a:t>ridge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Suffers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from</a:t>
                      </a:r>
                      <a:r>
                        <a:rPr lang="de-DE" dirty="0" smtClean="0"/>
                        <a:t> double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shrinkage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0.1144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0.1138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0.1235</a:t>
                      </a:r>
                      <a:endParaRPr lang="de-DE" dirty="0"/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ElasticNet Residual Plot</a:t>
            </a:r>
            <a:endParaRPr lang="de-DE" dirty="0"/>
          </a:p>
        </p:txBody>
      </p:sp>
      <p:pic>
        <p:nvPicPr>
          <p:cNvPr id="5" name="Inhaltsplatzhalter 4" descr="Bildschirmfoto 2018-03-11 um 22.17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6" r="-4884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6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4917154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0.1153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0.1251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ElasticNet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Solves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limitation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of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lasso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&amp;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ridge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Suffers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from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double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shrinkage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0.1175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0.1144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0.1138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0.1235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Boost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High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mtClean="0"/>
                        <a:t>overfitting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0.1270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3E7D8-8819-B544-B47B-FB5F13FA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The Pre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A12BFF-4C43-AA43-A56D-510C87E4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78339" cy="3633047"/>
          </a:xfrm>
        </p:spPr>
        <p:txBody>
          <a:bodyPr>
            <a:norm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Kept a Slack Channel</a:t>
            </a:r>
          </a:p>
          <a:p>
            <a:r>
              <a:rPr lang="en-US" dirty="0"/>
              <a:t>Read Journal of Statistics Education</a:t>
            </a:r>
          </a:p>
          <a:p>
            <a:pPr lvl="1"/>
            <a:r>
              <a:rPr lang="en-US" sz="1800" dirty="0"/>
              <a:t>Dean De Cock’s article on the origin of the Ames data</a:t>
            </a:r>
          </a:p>
          <a:p>
            <a:r>
              <a:rPr lang="en-US" dirty="0"/>
              <a:t>NJ Multiple Listing Example for Pertinent Variables</a:t>
            </a:r>
          </a:p>
          <a:p>
            <a:r>
              <a:rPr lang="en-US" dirty="0"/>
              <a:t>Started a Google Sheet to work cooperatively</a:t>
            </a:r>
          </a:p>
          <a:p>
            <a:r>
              <a:rPr lang="en-US" dirty="0"/>
              <a:t>Communication and Ideas are Key!!!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6618E66-5C20-7244-92E9-2990D6606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923803"/>
            <a:ext cx="5399313" cy="5676405"/>
          </a:xfrm>
        </p:spPr>
      </p:pic>
    </p:spTree>
    <p:extLst>
      <p:ext uri="{BB962C8B-B14F-4D97-AF65-F5344CB8AC3E}">
        <p14:creationId xmlns:p14="http://schemas.microsoft.com/office/powerpoint/2010/main" val="210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Understanding what kind of variables we have (i.e. Nominal, Ordinal, Continuous, Discrete)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738559"/>
            <a:ext cx="5422900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42239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Graphically representing the raw situation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0" y="2718246"/>
            <a:ext cx="5554187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Seeing if what relationships exist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913" y="2738559"/>
            <a:ext cx="5399911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65128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sure these relationships intuitively make sense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2" y="2718246"/>
            <a:ext cx="5441402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Looking for high correlations (i.e.  </a:t>
            </a:r>
            <a:r>
              <a:rPr lang="en-US" dirty="0" err="1"/>
              <a:t>TotalBsmntSF</a:t>
            </a:r>
            <a:r>
              <a:rPr lang="en-US" dirty="0"/>
              <a:t> and 1stFlrSF, or </a:t>
            </a:r>
            <a:r>
              <a:rPr lang="en-US" dirty="0" err="1"/>
              <a:t>GrLivArea</a:t>
            </a:r>
            <a:r>
              <a:rPr lang="en-US" dirty="0"/>
              <a:t> and </a:t>
            </a:r>
            <a:r>
              <a:rPr lang="en-US" dirty="0" err="1"/>
              <a:t>TotRmsAbvGrnd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4138" y="1934519"/>
            <a:ext cx="2076807" cy="436830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069664" y="1934519"/>
            <a:ext cx="3574474" cy="44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Focusing in on variables most correlated with </a:t>
            </a:r>
            <a:r>
              <a:rPr lang="en-US" dirty="0" err="1"/>
              <a:t>SalePrice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these correlations make sense?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helps guide us as to which variables we should focus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 previously, </a:t>
            </a:r>
            <a:r>
              <a:rPr lang="en-US" b="1" i="1" dirty="0" err="1">
                <a:solidFill>
                  <a:srgbClr val="FF0000"/>
                </a:solidFill>
              </a:rPr>
              <a:t>OverallQual</a:t>
            </a:r>
            <a:r>
              <a:rPr lang="en-US" dirty="0"/>
              <a:t> stands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017"/>
            <a:ext cx="4869582" cy="4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Missing Data???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5060263" y="1872370"/>
            <a:ext cx="5651280" cy="481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Our Data Decisions: </a:t>
            </a:r>
          </a:p>
          <a:p>
            <a:pPr lvl="1"/>
            <a:r>
              <a:rPr lang="en-US" dirty="0"/>
              <a:t>Categorical Values that have Na as a selection should be changed to None</a:t>
            </a:r>
          </a:p>
          <a:p>
            <a:pPr lvl="1"/>
            <a:r>
              <a:rPr lang="en-US" dirty="0"/>
              <a:t>Ordinal Values need to be be mapped to numerical values We used 9 separate ordinal dictionaries!</a:t>
            </a:r>
          </a:p>
          <a:p>
            <a:pPr lvl="1"/>
            <a:r>
              <a:rPr lang="en-US" dirty="0"/>
              <a:t>KNN (w/ k=54 = </a:t>
            </a:r>
            <a:r>
              <a:rPr lang="en-US" dirty="0" err="1"/>
              <a:t>sqrt</a:t>
            </a:r>
            <a:r>
              <a:rPr lang="en-US" dirty="0"/>
              <a:t>(2919 – test and train dataset)) was used for </a:t>
            </a:r>
            <a:r>
              <a:rPr lang="en-US" dirty="0" err="1"/>
              <a:t>LotFrontage</a:t>
            </a:r>
            <a:endParaRPr lang="en-US" dirty="0"/>
          </a:p>
          <a:p>
            <a:pPr lvl="1"/>
            <a:r>
              <a:rPr lang="en-US" dirty="0"/>
              <a:t>Variables near zero, such as Street, Id, Utilities, </a:t>
            </a:r>
            <a:r>
              <a:rPr lang="en-US" dirty="0" err="1"/>
              <a:t>LowQualFinSF</a:t>
            </a:r>
            <a:r>
              <a:rPr lang="en-US" dirty="0"/>
              <a:t> are dropped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get_dummies</a:t>
            </a:r>
            <a:r>
              <a:rPr lang="en-US" dirty="0"/>
              <a:t> for categorical variables</a:t>
            </a:r>
          </a:p>
          <a:p>
            <a:pPr lvl="1"/>
            <a:r>
              <a:rPr lang="en-US" dirty="0"/>
              <a:t>Dropping the houses (observations) with missing variables, quick and dirty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19293"/>
            <a:ext cx="4014558" cy="4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A63AB-FC32-684B-9A18-87863902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Dependent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234ADAB-42E6-6E47-B0C5-32BB7747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988568"/>
            <a:ext cx="5422900" cy="34104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7BFA443-27F8-3F4F-85E2-933247753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2942" y="1980947"/>
            <a:ext cx="4626113" cy="349893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FACDD19-44BF-3A49-B8D9-580BF27173F1}"/>
              </a:ext>
            </a:extLst>
          </p:cNvPr>
          <p:cNvSpPr txBox="1">
            <a:spLocks/>
          </p:cNvSpPr>
          <p:nvPr/>
        </p:nvSpPr>
        <p:spPr>
          <a:xfrm>
            <a:off x="786600" y="1980947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Skewed Variables Must be Transformed!</a:t>
            </a:r>
          </a:p>
          <a:p>
            <a:r>
              <a:rPr lang="en-US" dirty="0"/>
              <a:t>Right Skew = 1.883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762A245-75FA-4744-A300-412AC6A4B215}"/>
              </a:ext>
            </a:extLst>
          </p:cNvPr>
          <p:cNvSpPr txBox="1">
            <a:spLocks/>
          </p:cNvSpPr>
          <p:nvPr/>
        </p:nvSpPr>
        <p:spPr>
          <a:xfrm>
            <a:off x="6612070" y="5654354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Transformation to Normalize Plot</a:t>
            </a:r>
          </a:p>
          <a:p>
            <a:r>
              <a:rPr lang="en-US" dirty="0"/>
              <a:t>Skew = 0.121	MUCH BETTER! </a:t>
            </a:r>
          </a:p>
        </p:txBody>
      </p:sp>
    </p:spTree>
    <p:extLst>
      <p:ext uri="{BB962C8B-B14F-4D97-AF65-F5344CB8AC3E}">
        <p14:creationId xmlns:p14="http://schemas.microsoft.com/office/powerpoint/2010/main" val="19936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37092" y="1872370"/>
            <a:ext cx="4916385" cy="432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Our Data Decisions: </a:t>
            </a:r>
          </a:p>
          <a:p>
            <a:pPr lvl="1"/>
            <a:r>
              <a:rPr lang="en-US" sz="1800" dirty="0"/>
              <a:t>We created a new variable by adding </a:t>
            </a:r>
            <a:r>
              <a:rPr lang="en-US" sz="1800" dirty="0" err="1"/>
              <a:t>TotalBasementSF</a:t>
            </a:r>
            <a:r>
              <a:rPr lang="en-US" sz="1800" dirty="0"/>
              <a:t> and </a:t>
            </a:r>
            <a:r>
              <a:rPr lang="en-US" sz="1800" dirty="0" err="1"/>
              <a:t>GrLivingArea</a:t>
            </a:r>
            <a:endParaRPr lang="en-US" sz="1800" dirty="0"/>
          </a:p>
          <a:p>
            <a:pPr lvl="1"/>
            <a:r>
              <a:rPr lang="en-US" sz="1800" dirty="0"/>
              <a:t>There’s a strong linear relationship here, except for a few crazy outliers!</a:t>
            </a:r>
          </a:p>
          <a:p>
            <a:pPr lvl="1"/>
            <a:r>
              <a:rPr lang="en-US" sz="1800" dirty="0"/>
              <a:t>We standardized our points</a:t>
            </a:r>
          </a:p>
          <a:p>
            <a:pPr lvl="1"/>
            <a:r>
              <a:rPr lang="en-US" sz="1800" dirty="0"/>
              <a:t>Decided the cutoff would be greater than 4 standard deviations</a:t>
            </a:r>
          </a:p>
          <a:p>
            <a:pPr lvl="1"/>
            <a:r>
              <a:rPr lang="en-US" sz="1800" dirty="0"/>
              <a:t>Then dropped the five outliers to continue with our modeling</a:t>
            </a:r>
          </a:p>
          <a:p>
            <a:pPr lvl="1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7" y="1979248"/>
            <a:ext cx="4785820" cy="320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48748A-4028-F04B-9205-9957DA768280}"/>
              </a:ext>
            </a:extLst>
          </p:cNvPr>
          <p:cNvSpPr txBox="1"/>
          <p:nvPr/>
        </p:nvSpPr>
        <p:spPr>
          <a:xfrm>
            <a:off x="427942" y="2096362"/>
            <a:ext cx="461665" cy="27115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Log Transformed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1E9944-78C4-B249-A329-F1BABE2152D6}"/>
              </a:ext>
            </a:extLst>
          </p:cNvPr>
          <p:cNvSpPr txBox="1"/>
          <p:nvPr/>
        </p:nvSpPr>
        <p:spPr>
          <a:xfrm>
            <a:off x="2267843" y="5186240"/>
            <a:ext cx="207818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Square Feet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96245B-1D8A-EE40-AA57-479874CA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5968800"/>
            <a:ext cx="8699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641352"/>
              </p:ext>
            </p:extLst>
          </p:nvPr>
        </p:nvGraphicFramePr>
        <p:xfrm>
          <a:off x="581025" y="2227264"/>
          <a:ext cx="11029781" cy="382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Multiple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algn="ctr"/>
                      <a:r>
                        <a:rPr lang="de-DE" baseline="0" dirty="0" smtClean="0"/>
                        <a:t>Linear </a:t>
                      </a:r>
                    </a:p>
                    <a:p>
                      <a:pPr algn="ctr"/>
                      <a:r>
                        <a:rPr lang="de-DE" baseline="0" dirty="0" smtClean="0"/>
                        <a:t>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Easy to </a:t>
                      </a:r>
                      <a:r>
                        <a:rPr lang="de-DE" dirty="0" err="1" smtClean="0"/>
                        <a:t>apply</a:t>
                      </a:r>
                      <a:endParaRPr lang="de-DE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Simplifies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problem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0.1280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183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</TotalTime>
  <Words>538</Words>
  <Application>Microsoft Macintosh PowerPoint</Application>
  <PresentationFormat>Custom</PresentationFormat>
  <Paragraphs>196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House Prices:   Adv Regression Techniques</vt:lpstr>
      <vt:lpstr>Understanding our Data  The Pre Plan</vt:lpstr>
      <vt:lpstr>Understanding our Data  Exploratory Data Analysis</vt:lpstr>
      <vt:lpstr>Understanding our Data  Exploratory Data Analysis</vt:lpstr>
      <vt:lpstr>Understanding our Data  Exploratory Data Analysis</vt:lpstr>
      <vt:lpstr>Understanding our Data  Exploratory Data Analysis: Missing Data???</vt:lpstr>
      <vt:lpstr>Transforming our Dependent</vt:lpstr>
      <vt:lpstr>Understanding our Data  Exploratory Data Analysis:  Outliers</vt:lpstr>
      <vt:lpstr>Models: Multiple Linear Regression</vt:lpstr>
      <vt:lpstr>Models: Multiple Linear Regression</vt:lpstr>
      <vt:lpstr>Lasso Regression Residual Plot</vt:lpstr>
      <vt:lpstr>Models: Multiple Linear Regression</vt:lpstr>
      <vt:lpstr>ElasticNet Residual Plot</vt:lpstr>
      <vt:lpstr>Models: Multiple Linear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 Adv Regression Techniques</dc:title>
  <dc:creator>Kenneth Colangelo</dc:creator>
  <cp:lastModifiedBy>Sheetal Darekar</cp:lastModifiedBy>
  <cp:revision>17</cp:revision>
  <dcterms:created xsi:type="dcterms:W3CDTF">2018-03-03T19:36:33Z</dcterms:created>
  <dcterms:modified xsi:type="dcterms:W3CDTF">2018-03-12T04:44:10Z</dcterms:modified>
</cp:coreProperties>
</file>