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6"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6895"/>
    <a:srgbClr val="134B8F"/>
    <a:srgbClr val="C8D1DF"/>
    <a:srgbClr val="F5F5F5"/>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79446" autoAdjust="0"/>
  </p:normalViewPr>
  <p:slideViewPr>
    <p:cSldViewPr snapToGrid="0">
      <p:cViewPr varScale="1">
        <p:scale>
          <a:sx n="78" d="100"/>
          <a:sy n="78" d="100"/>
        </p:scale>
        <p:origin x="69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070BB-0FFC-451D-BC9A-7105EB2DDE07}"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0042B-C279-4C92-8F5F-9218C662FC62}" type="slidenum">
              <a:rPr lang="en-US" smtClean="0"/>
              <a:t>‹#›</a:t>
            </a:fld>
            <a:endParaRPr lang="en-US"/>
          </a:p>
        </p:txBody>
      </p:sp>
    </p:spTree>
    <p:extLst>
      <p:ext uri="{BB962C8B-B14F-4D97-AF65-F5344CB8AC3E}">
        <p14:creationId xmlns:p14="http://schemas.microsoft.com/office/powerpoint/2010/main" val="1544763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Present BEHAVIORAL Indicators for 18 Behaviors that have the potential to reduce the # of women and children who die from preventable causes. It was important that we use existing open-source data sources. In this case, we decided to  USAID DHS data to display baseline data over time in order to support USAID Missions to shift thinking of underlying behaviors vs. interventions and how to track those behaviors over time.  In theory, we could pull in any data source and display it in the same way.</a:t>
            </a:r>
          </a:p>
          <a:p>
            <a:br>
              <a:rPr lang="en-US" dirty="0"/>
            </a:br>
            <a:r>
              <a:rPr lang="en-US" dirty="0"/>
              <a:t>CHALLENGES: Needed global data that covered 26 Priority Maternal and Child Health countries</a:t>
            </a:r>
          </a:p>
          <a:p>
            <a:br>
              <a:rPr lang="en-US" dirty="0"/>
            </a:br>
            <a:r>
              <a:rPr lang="en-US" dirty="0"/>
              <a:t>UNDERLYING DATA – Pulled from DHS API with click on 2 buttons, can pull in data for any country in the system; But Indicator Database call pull in indicators from any open source set or be manually entered and maintained</a:t>
            </a:r>
          </a:p>
          <a:p>
            <a:endParaRPr lang="en-US" dirty="0"/>
          </a:p>
          <a:p>
            <a:endParaRPr lang="en-US" dirty="0"/>
          </a:p>
          <a:p>
            <a:r>
              <a:rPr lang="en-US" dirty="0"/>
              <a:t>WHY WE CHOSE THIS DESIGN – Sustainability, Interoperability – USAID focused, but extendable to other data sets</a:t>
            </a:r>
          </a:p>
          <a:p>
            <a:endParaRPr lang="en-US" dirty="0"/>
          </a:p>
          <a:p>
            <a:r>
              <a:rPr lang="en-US" dirty="0"/>
              <a:t>IMPACT ON DECISION-MAKING – Although originally they wanted “real time tracking”, the real impact was shifting USAID Mission program officers to think about behavior-centered programming and now to track behavioral indicators  vs. intervention driven indicators.  This is a slower process, but the dashboards helped visualize how it can be done across several countries and potential </a:t>
            </a:r>
            <a:r>
              <a:rPr lang="en-US"/>
              <a:t>for future uses.</a:t>
            </a:r>
            <a:endParaRPr lang="en-US" dirty="0"/>
          </a:p>
          <a:p>
            <a:br>
              <a:rPr lang="en-US" dirty="0"/>
            </a:br>
            <a:r>
              <a:rPr lang="en-US" dirty="0"/>
              <a:t>WHY: Sustainability and help shift in thinking about using </a:t>
            </a:r>
          </a:p>
        </p:txBody>
      </p:sp>
      <p:sp>
        <p:nvSpPr>
          <p:cNvPr id="4" name="Slide Number Placeholder 3"/>
          <p:cNvSpPr>
            <a:spLocks noGrp="1"/>
          </p:cNvSpPr>
          <p:nvPr>
            <p:ph type="sldNum" sz="quarter" idx="5"/>
          </p:nvPr>
        </p:nvSpPr>
        <p:spPr/>
        <p:txBody>
          <a:bodyPr/>
          <a:lstStyle/>
          <a:p>
            <a:fld id="{00F0042B-C279-4C92-8F5F-9218C662FC62}" type="slidenum">
              <a:rPr lang="en-US" smtClean="0"/>
              <a:t>2</a:t>
            </a:fld>
            <a:endParaRPr lang="en-US"/>
          </a:p>
        </p:txBody>
      </p:sp>
    </p:spTree>
    <p:extLst>
      <p:ext uri="{BB962C8B-B14F-4D97-AF65-F5344CB8AC3E}">
        <p14:creationId xmlns:p14="http://schemas.microsoft.com/office/powerpoint/2010/main" val="253342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C3B1-CC72-4374-9669-6D966C058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1BA5F3-9EAA-4FD3-B771-E5696505C6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CA792-6412-480C-9AD6-820BFCF67125}"/>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5" name="Footer Placeholder 4">
            <a:extLst>
              <a:ext uri="{FF2B5EF4-FFF2-40B4-BE49-F238E27FC236}">
                <a16:creationId xmlns:a16="http://schemas.microsoft.com/office/drawing/2014/main" id="{7AD5C7AC-8455-4B98-9BEF-10AF07331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0CBD4-620A-42F2-B821-F2607983BFE3}"/>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255201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A254-BD16-4E83-A6A5-75B412852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076970-6A81-4D47-B590-D43214435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68D33-265B-41A5-BD92-DFC3944A04DE}"/>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5" name="Footer Placeholder 4">
            <a:extLst>
              <a:ext uri="{FF2B5EF4-FFF2-40B4-BE49-F238E27FC236}">
                <a16:creationId xmlns:a16="http://schemas.microsoft.com/office/drawing/2014/main" id="{6BAB93BA-EABF-42B5-9A10-9A64CC2E4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3289E-395D-478B-B89E-F8A55D6C22A4}"/>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294102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FEC1D-9E1C-4D4C-85BF-871F43679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F0D80D-878E-48A9-8E38-832C1CE117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B586A-7EEB-4945-A8D8-2BF64631638C}"/>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5" name="Footer Placeholder 4">
            <a:extLst>
              <a:ext uri="{FF2B5EF4-FFF2-40B4-BE49-F238E27FC236}">
                <a16:creationId xmlns:a16="http://schemas.microsoft.com/office/drawing/2014/main" id="{F15E2C98-88AA-4485-A403-65F22E0D0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15DEB-394E-4A67-B457-1387C9816025}"/>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241617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7AD5-D0CE-4C61-86DE-9AB45BAB00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2DFB-3D50-464A-A786-3C1704854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D8508-3D1B-4278-8A9E-91878AE95EDB}"/>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5" name="Footer Placeholder 4">
            <a:extLst>
              <a:ext uri="{FF2B5EF4-FFF2-40B4-BE49-F238E27FC236}">
                <a16:creationId xmlns:a16="http://schemas.microsoft.com/office/drawing/2014/main" id="{4B83B34E-EBFD-4193-8AA8-2401468BB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86273-65DC-436B-901F-923E6069C012}"/>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261977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B592-3E59-4109-87F7-2B149F5744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B47C92-94E1-4CD9-9F62-7381574D8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186A5F-B392-4470-ADE4-8AE45A271AE2}"/>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5" name="Footer Placeholder 4">
            <a:extLst>
              <a:ext uri="{FF2B5EF4-FFF2-40B4-BE49-F238E27FC236}">
                <a16:creationId xmlns:a16="http://schemas.microsoft.com/office/drawing/2014/main" id="{CBB2872F-F7FF-49B5-A12A-89ED68429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8CA82-8189-4929-B94C-586E86944F99}"/>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286403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D7B1-D45E-4A19-8238-73B6AEB71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C12DBC-0D95-4435-8066-A4B242499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305ECE-5527-43D2-9D06-3259CAD59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4BE933-3824-4CCC-BDAE-FD3A9A8762DE}"/>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6" name="Footer Placeholder 5">
            <a:extLst>
              <a:ext uri="{FF2B5EF4-FFF2-40B4-BE49-F238E27FC236}">
                <a16:creationId xmlns:a16="http://schemas.microsoft.com/office/drawing/2014/main" id="{D3B10EE6-9C94-4991-AED2-C327B5B0B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08ACC-CDEE-4F1F-BD19-8DB82E20C529}"/>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342758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A554-3879-430C-8082-458FD7A90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577E20-FDC4-498A-A049-53C614802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B2AFE-ADCA-4960-8432-55066971A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8B345B-CBAA-4AB6-A58A-ED8D4805F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37C20B-5B75-4757-A375-023AD2440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C1C2B1-5443-4D86-B916-8837A2EC460C}"/>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8" name="Footer Placeholder 7">
            <a:extLst>
              <a:ext uri="{FF2B5EF4-FFF2-40B4-BE49-F238E27FC236}">
                <a16:creationId xmlns:a16="http://schemas.microsoft.com/office/drawing/2014/main" id="{A19C5634-B2A6-4ECC-8032-72DE06216B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E5026-C787-435A-9AE5-DCB547D1200C}"/>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411844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6692-2FF3-464C-8813-A3E62C6F0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E91A15-2106-43C1-A0EF-E69A2B6E247C}"/>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4" name="Footer Placeholder 3">
            <a:extLst>
              <a:ext uri="{FF2B5EF4-FFF2-40B4-BE49-F238E27FC236}">
                <a16:creationId xmlns:a16="http://schemas.microsoft.com/office/drawing/2014/main" id="{A9CF058F-0320-4D13-97ED-7A53C7E2DB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B9CC2B-8698-41E7-9EBA-FE898B97864F}"/>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123853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356D4-1295-4951-9D68-16C1FB8F7A48}"/>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3" name="Footer Placeholder 2">
            <a:extLst>
              <a:ext uri="{FF2B5EF4-FFF2-40B4-BE49-F238E27FC236}">
                <a16:creationId xmlns:a16="http://schemas.microsoft.com/office/drawing/2014/main" id="{94CD42E6-18C2-4914-95D4-B0943C3E1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B9527A-DBA9-41B1-822F-AD4137FC194D}"/>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5336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1829-95CA-449D-B227-35E44B592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3BD6FE-DE23-4472-AAC6-6CDB3C303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711514-DDBD-44FC-ACC1-7AE466C3E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09594-3DA9-4451-98B2-EDF03A966B39}"/>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6" name="Footer Placeholder 5">
            <a:extLst>
              <a:ext uri="{FF2B5EF4-FFF2-40B4-BE49-F238E27FC236}">
                <a16:creationId xmlns:a16="http://schemas.microsoft.com/office/drawing/2014/main" id="{307DE305-53BD-4A8A-9E24-49E5AEE8C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0788E-9159-4EFE-94EB-23AEA6E74EE3}"/>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296365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3E5D-10BA-40CA-BB33-A69CC0DC5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961423-EF7C-46B0-814A-84BDC71F1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18E291-44E2-4837-B873-092F64D4B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D3142-EB73-4F9F-A0B1-9CD26FA8C6C7}"/>
              </a:ext>
            </a:extLst>
          </p:cNvPr>
          <p:cNvSpPr>
            <a:spLocks noGrp="1"/>
          </p:cNvSpPr>
          <p:nvPr>
            <p:ph type="dt" sz="half" idx="10"/>
          </p:nvPr>
        </p:nvSpPr>
        <p:spPr/>
        <p:txBody>
          <a:bodyPr/>
          <a:lstStyle/>
          <a:p>
            <a:fld id="{4D0064ED-5B60-424C-ABD6-0B3D4379674A}" type="datetimeFigureOut">
              <a:rPr lang="en-US" smtClean="0"/>
              <a:t>9/5/2019</a:t>
            </a:fld>
            <a:endParaRPr lang="en-US"/>
          </a:p>
        </p:txBody>
      </p:sp>
      <p:sp>
        <p:nvSpPr>
          <p:cNvPr id="6" name="Footer Placeholder 5">
            <a:extLst>
              <a:ext uri="{FF2B5EF4-FFF2-40B4-BE49-F238E27FC236}">
                <a16:creationId xmlns:a16="http://schemas.microsoft.com/office/drawing/2014/main" id="{CC12A72E-826D-45F9-82EA-D88329D01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5A2EF-3CE7-40BA-B31E-9E5D78973574}"/>
              </a:ext>
            </a:extLst>
          </p:cNvPr>
          <p:cNvSpPr>
            <a:spLocks noGrp="1"/>
          </p:cNvSpPr>
          <p:nvPr>
            <p:ph type="sldNum" sz="quarter" idx="12"/>
          </p:nvPr>
        </p:nvSpPr>
        <p:spPr/>
        <p:txBody>
          <a:bodyPr/>
          <a:lstStyle/>
          <a:p>
            <a:fld id="{0C36F69D-CAF0-4EBD-96A6-42A1DD7BCB84}" type="slidenum">
              <a:rPr lang="en-US" smtClean="0"/>
              <a:t>‹#›</a:t>
            </a:fld>
            <a:endParaRPr lang="en-US"/>
          </a:p>
        </p:txBody>
      </p:sp>
    </p:spTree>
    <p:extLst>
      <p:ext uri="{BB962C8B-B14F-4D97-AF65-F5344CB8AC3E}">
        <p14:creationId xmlns:p14="http://schemas.microsoft.com/office/powerpoint/2010/main" val="260395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A414A-0395-49FA-9D03-5EDDB6569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BBD775-561D-4641-8E5D-9372B4874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7DC61-1B68-4D58-B3BA-FDE1254D0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064ED-5B60-424C-ABD6-0B3D4379674A}" type="datetimeFigureOut">
              <a:rPr lang="en-US" smtClean="0"/>
              <a:t>9/5/2019</a:t>
            </a:fld>
            <a:endParaRPr lang="en-US"/>
          </a:p>
        </p:txBody>
      </p:sp>
      <p:sp>
        <p:nvSpPr>
          <p:cNvPr id="5" name="Footer Placeholder 4">
            <a:extLst>
              <a:ext uri="{FF2B5EF4-FFF2-40B4-BE49-F238E27FC236}">
                <a16:creationId xmlns:a16="http://schemas.microsoft.com/office/drawing/2014/main" id="{3B0E1F23-0FC6-41D0-B08C-CE9A0093F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084CA6-CD1F-4501-8F90-AB6EF83421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6F69D-CAF0-4EBD-96A6-42A1DD7BCB84}" type="slidenum">
              <a:rPr lang="en-US" smtClean="0"/>
              <a:t>‹#›</a:t>
            </a:fld>
            <a:endParaRPr lang="en-US"/>
          </a:p>
        </p:txBody>
      </p:sp>
    </p:spTree>
    <p:extLst>
      <p:ext uri="{BB962C8B-B14F-4D97-AF65-F5344CB8AC3E}">
        <p14:creationId xmlns:p14="http://schemas.microsoft.com/office/powerpoint/2010/main" val="71357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DDB83DAE-45A2-490E-8B1B-882E9F981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76" y="41096"/>
            <a:ext cx="4363490" cy="6816903"/>
          </a:xfrm>
          <a:prstGeom prst="rect">
            <a:avLst/>
          </a:prstGeom>
          <a:ln>
            <a:solidFill>
              <a:srgbClr val="C8D1DF"/>
            </a:solidFill>
          </a:ln>
        </p:spPr>
      </p:pic>
      <p:sp>
        <p:nvSpPr>
          <p:cNvPr id="5" name="Isosceles Triangle 4">
            <a:extLst>
              <a:ext uri="{FF2B5EF4-FFF2-40B4-BE49-F238E27FC236}">
                <a16:creationId xmlns:a16="http://schemas.microsoft.com/office/drawing/2014/main" id="{144ED9BC-4F2A-46B0-B72D-4F97A561879E}"/>
              </a:ext>
            </a:extLst>
          </p:cNvPr>
          <p:cNvSpPr/>
          <p:nvPr/>
        </p:nvSpPr>
        <p:spPr>
          <a:xfrm rot="15028430">
            <a:off x="4267944" y="5550642"/>
            <a:ext cx="1071171" cy="1581517"/>
          </a:xfrm>
          <a:prstGeom prst="triangle">
            <a:avLst/>
          </a:prstGeom>
          <a:solidFill>
            <a:srgbClr val="466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03092CE-5520-4DD2-B721-41600E52C98C}"/>
              </a:ext>
            </a:extLst>
          </p:cNvPr>
          <p:cNvGrpSpPr/>
          <p:nvPr/>
        </p:nvGrpSpPr>
        <p:grpSpPr>
          <a:xfrm>
            <a:off x="5202820" y="1528091"/>
            <a:ext cx="5904992" cy="5066022"/>
            <a:chOff x="5040523" y="410214"/>
            <a:chExt cx="6215164" cy="5342562"/>
          </a:xfrm>
        </p:grpSpPr>
        <p:sp>
          <p:nvSpPr>
            <p:cNvPr id="13" name="Rectangle: Rounded Corners 12">
              <a:extLst>
                <a:ext uri="{FF2B5EF4-FFF2-40B4-BE49-F238E27FC236}">
                  <a16:creationId xmlns:a16="http://schemas.microsoft.com/office/drawing/2014/main" id="{4F4EEC4F-9796-44F5-8FF0-1C1F475996CE}"/>
                </a:ext>
              </a:extLst>
            </p:cNvPr>
            <p:cNvSpPr/>
            <p:nvPr/>
          </p:nvSpPr>
          <p:spPr>
            <a:xfrm>
              <a:off x="5040523" y="410214"/>
              <a:ext cx="6215164" cy="5342562"/>
            </a:xfrm>
            <a:prstGeom prst="roundRect">
              <a:avLst>
                <a:gd name="adj" fmla="val 4156"/>
              </a:avLst>
            </a:prstGeom>
            <a:solidFill>
              <a:srgbClr val="466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D26EAEB-D499-437A-B9B6-1BA9E1EB2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906" y="662701"/>
              <a:ext cx="5762399" cy="4778501"/>
            </a:xfrm>
            <a:prstGeom prst="rect">
              <a:avLst/>
            </a:prstGeom>
            <a:ln>
              <a:solidFill>
                <a:schemeClr val="accent1"/>
              </a:solidFill>
            </a:ln>
          </p:spPr>
        </p:pic>
      </p:grpSp>
      <p:grpSp>
        <p:nvGrpSpPr>
          <p:cNvPr id="8" name="Group 7">
            <a:extLst>
              <a:ext uri="{FF2B5EF4-FFF2-40B4-BE49-F238E27FC236}">
                <a16:creationId xmlns:a16="http://schemas.microsoft.com/office/drawing/2014/main" id="{4FA9B68B-ED86-4586-B058-8ACC5B9C1062}"/>
              </a:ext>
            </a:extLst>
          </p:cNvPr>
          <p:cNvGrpSpPr/>
          <p:nvPr/>
        </p:nvGrpSpPr>
        <p:grpSpPr>
          <a:xfrm>
            <a:off x="11289108" y="1"/>
            <a:ext cx="709409" cy="1110780"/>
            <a:chOff x="9898528" y="75133"/>
            <a:chExt cx="1440489" cy="2096690"/>
          </a:xfrm>
        </p:grpSpPr>
        <p:pic>
          <p:nvPicPr>
            <p:cNvPr id="9" name="Picture 8">
              <a:extLst>
                <a:ext uri="{FF2B5EF4-FFF2-40B4-BE49-F238E27FC236}">
                  <a16:creationId xmlns:a16="http://schemas.microsoft.com/office/drawing/2014/main" id="{ED2E98DF-A89A-46B1-AC54-1E21D2F10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5999" y="75133"/>
              <a:ext cx="1425549" cy="1614224"/>
            </a:xfrm>
            <a:prstGeom prst="rect">
              <a:avLst/>
            </a:prstGeom>
          </p:spPr>
        </p:pic>
        <p:pic>
          <p:nvPicPr>
            <p:cNvPr id="10" name="Picture 9">
              <a:extLst>
                <a:ext uri="{FF2B5EF4-FFF2-40B4-BE49-F238E27FC236}">
                  <a16:creationId xmlns:a16="http://schemas.microsoft.com/office/drawing/2014/main" id="{DB09DA28-279E-4290-BC37-C646B9DCF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8528" y="1762002"/>
              <a:ext cx="1440489" cy="409821"/>
            </a:xfrm>
            <a:prstGeom prst="rect">
              <a:avLst/>
            </a:prstGeom>
          </p:spPr>
        </p:pic>
      </p:grpSp>
      <p:sp>
        <p:nvSpPr>
          <p:cNvPr id="3" name="TextBox 2">
            <a:extLst>
              <a:ext uri="{FF2B5EF4-FFF2-40B4-BE49-F238E27FC236}">
                <a16:creationId xmlns:a16="http://schemas.microsoft.com/office/drawing/2014/main" id="{5F4C3C96-8389-4AA7-A1CC-784825CEAFD1}"/>
              </a:ext>
            </a:extLst>
          </p:cNvPr>
          <p:cNvSpPr txBox="1"/>
          <p:nvPr/>
        </p:nvSpPr>
        <p:spPr>
          <a:xfrm>
            <a:off x="5363662" y="135012"/>
            <a:ext cx="4964763" cy="1200329"/>
          </a:xfrm>
          <a:prstGeom prst="rect">
            <a:avLst/>
          </a:prstGeom>
          <a:noFill/>
        </p:spPr>
        <p:txBody>
          <a:bodyPr wrap="square" rtlCol="0">
            <a:spAutoFit/>
          </a:bodyPr>
          <a:lstStyle/>
          <a:p>
            <a:pPr algn="ctr"/>
            <a:r>
              <a:rPr lang="en-US" sz="2400" dirty="0">
                <a:latin typeface="Candara" panose="020E0502030303020204" pitchFamily="34" charset="0"/>
              </a:rPr>
              <a:t>COUNTRY DATA for </a:t>
            </a:r>
            <a:br>
              <a:rPr lang="en-US" sz="2400" dirty="0">
                <a:latin typeface="Candara" panose="020E0502030303020204" pitchFamily="34" charset="0"/>
              </a:rPr>
            </a:br>
            <a:r>
              <a:rPr lang="en-US" sz="2400" dirty="0">
                <a:latin typeface="Candara" panose="020E0502030303020204" pitchFamily="34" charset="0"/>
              </a:rPr>
              <a:t>USAID MATERNAL &amp; CHILD HEALTH PRIORITY BEHAVIORS</a:t>
            </a:r>
          </a:p>
        </p:txBody>
      </p:sp>
    </p:spTree>
    <p:extLst>
      <p:ext uri="{BB962C8B-B14F-4D97-AF65-F5344CB8AC3E}">
        <p14:creationId xmlns:p14="http://schemas.microsoft.com/office/powerpoint/2010/main" val="38946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FEBEDAC-6DF0-45F3-8F80-7A94AA43CEA2}"/>
              </a:ext>
            </a:extLst>
          </p:cNvPr>
          <p:cNvGrpSpPr/>
          <p:nvPr/>
        </p:nvGrpSpPr>
        <p:grpSpPr>
          <a:xfrm>
            <a:off x="10818009" y="4946853"/>
            <a:ext cx="1094592" cy="1621587"/>
            <a:chOff x="9898528" y="75133"/>
            <a:chExt cx="1440489" cy="2096690"/>
          </a:xfrm>
        </p:grpSpPr>
        <p:pic>
          <p:nvPicPr>
            <p:cNvPr id="6" name="Picture 5">
              <a:extLst>
                <a:ext uri="{FF2B5EF4-FFF2-40B4-BE49-F238E27FC236}">
                  <a16:creationId xmlns:a16="http://schemas.microsoft.com/office/drawing/2014/main" id="{1DCA114A-EDCA-447B-9E93-89D468F94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9" y="75133"/>
              <a:ext cx="1425549" cy="1614224"/>
            </a:xfrm>
            <a:prstGeom prst="rect">
              <a:avLst/>
            </a:prstGeom>
          </p:spPr>
        </p:pic>
        <p:pic>
          <p:nvPicPr>
            <p:cNvPr id="8" name="Picture 7">
              <a:extLst>
                <a:ext uri="{FF2B5EF4-FFF2-40B4-BE49-F238E27FC236}">
                  <a16:creationId xmlns:a16="http://schemas.microsoft.com/office/drawing/2014/main" id="{02CCB01B-FE5B-477E-8149-5753B4D5CD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8528" y="1762002"/>
              <a:ext cx="1440489" cy="409821"/>
            </a:xfrm>
            <a:prstGeom prst="rect">
              <a:avLst/>
            </a:prstGeom>
          </p:spPr>
        </p:pic>
      </p:grpSp>
      <p:pic>
        <p:nvPicPr>
          <p:cNvPr id="18" name="Picture 17">
            <a:extLst>
              <a:ext uri="{FF2B5EF4-FFF2-40B4-BE49-F238E27FC236}">
                <a16:creationId xmlns:a16="http://schemas.microsoft.com/office/drawing/2014/main" id="{217A5BE6-8573-4307-B0AE-5504535D32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59" y="96520"/>
            <a:ext cx="8037281" cy="6664960"/>
          </a:xfrm>
          <a:prstGeom prst="rect">
            <a:avLst/>
          </a:prstGeom>
          <a:ln>
            <a:solidFill>
              <a:schemeClr val="accent1"/>
            </a:solidFill>
          </a:ln>
        </p:spPr>
      </p:pic>
      <p:sp>
        <p:nvSpPr>
          <p:cNvPr id="2" name="TextBox 1">
            <a:extLst>
              <a:ext uri="{FF2B5EF4-FFF2-40B4-BE49-F238E27FC236}">
                <a16:creationId xmlns:a16="http://schemas.microsoft.com/office/drawing/2014/main" id="{3A1FB232-9831-4F7D-91DB-86A8B81FB44B}"/>
              </a:ext>
            </a:extLst>
          </p:cNvPr>
          <p:cNvSpPr txBox="1"/>
          <p:nvPr/>
        </p:nvSpPr>
        <p:spPr>
          <a:xfrm>
            <a:off x="8756454" y="1068385"/>
            <a:ext cx="3082965" cy="3170099"/>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Candara" panose="020E0502030303020204" pitchFamily="34" charset="0"/>
              </a:rPr>
              <a:t>Dashboard Goal</a:t>
            </a:r>
          </a:p>
          <a:p>
            <a:pPr marL="342900" indent="-342900">
              <a:buFont typeface="Wingdings" panose="05000000000000000000" pitchFamily="2" charset="2"/>
              <a:buChar char="ü"/>
            </a:pPr>
            <a:endParaRPr lang="en-US" sz="2000" dirty="0">
              <a:latin typeface="Candara" panose="020E0502030303020204" pitchFamily="34" charset="0"/>
            </a:endParaRPr>
          </a:p>
          <a:p>
            <a:pPr marL="342900" indent="-342900">
              <a:buFont typeface="Wingdings" panose="05000000000000000000" pitchFamily="2" charset="2"/>
              <a:buChar char="ü"/>
            </a:pPr>
            <a:r>
              <a:rPr lang="en-US" sz="2000" dirty="0">
                <a:latin typeface="Candara" panose="020E0502030303020204" pitchFamily="34" charset="0"/>
              </a:rPr>
              <a:t>How we organized underlying data</a:t>
            </a:r>
          </a:p>
          <a:p>
            <a:pPr marL="342900" indent="-342900">
              <a:buFont typeface="Wingdings" panose="05000000000000000000" pitchFamily="2" charset="2"/>
              <a:buChar char="ü"/>
            </a:pPr>
            <a:endParaRPr lang="en-US" sz="2000" dirty="0">
              <a:latin typeface="Candara" panose="020E0502030303020204" pitchFamily="34" charset="0"/>
            </a:endParaRPr>
          </a:p>
          <a:p>
            <a:pPr marL="342900" indent="-342900">
              <a:buFont typeface="Wingdings" panose="05000000000000000000" pitchFamily="2" charset="2"/>
              <a:buChar char="ü"/>
            </a:pPr>
            <a:r>
              <a:rPr lang="en-US" sz="2000" dirty="0">
                <a:latin typeface="Candara" panose="020E0502030303020204" pitchFamily="34" charset="0"/>
              </a:rPr>
              <a:t>Why we chose this design</a:t>
            </a:r>
          </a:p>
          <a:p>
            <a:pPr marL="342900" indent="-342900">
              <a:buFont typeface="Wingdings" panose="05000000000000000000" pitchFamily="2" charset="2"/>
              <a:buChar char="ü"/>
            </a:pPr>
            <a:endParaRPr lang="en-US" sz="2000" dirty="0">
              <a:latin typeface="Candara" panose="020E0502030303020204" pitchFamily="34" charset="0"/>
            </a:endParaRPr>
          </a:p>
          <a:p>
            <a:pPr marL="342900" indent="-342900">
              <a:buFont typeface="Wingdings" panose="05000000000000000000" pitchFamily="2" charset="2"/>
              <a:buChar char="ü"/>
            </a:pPr>
            <a:r>
              <a:rPr lang="en-US" sz="2000" dirty="0">
                <a:latin typeface="Candara" panose="020E0502030303020204" pitchFamily="34" charset="0"/>
              </a:rPr>
              <a:t>Impact it had on decision-making</a:t>
            </a:r>
          </a:p>
        </p:txBody>
      </p:sp>
    </p:spTree>
    <p:extLst>
      <p:ext uri="{BB962C8B-B14F-4D97-AF65-F5344CB8AC3E}">
        <p14:creationId xmlns:p14="http://schemas.microsoft.com/office/powerpoint/2010/main" val="960565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46F09A6-0E6B-4B2D-9B59-6B9BC9359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6" y="132080"/>
            <a:ext cx="8037281" cy="6664960"/>
          </a:xfrm>
          <a:prstGeom prst="rect">
            <a:avLst/>
          </a:prstGeom>
          <a:ln>
            <a:solidFill>
              <a:schemeClr val="accent1"/>
            </a:solidFill>
          </a:ln>
        </p:spPr>
      </p:pic>
      <p:pic>
        <p:nvPicPr>
          <p:cNvPr id="10" name="Picture 9">
            <a:extLst>
              <a:ext uri="{FF2B5EF4-FFF2-40B4-BE49-F238E27FC236}">
                <a16:creationId xmlns:a16="http://schemas.microsoft.com/office/drawing/2014/main" id="{C40F3C80-4692-4417-861D-0265C44C5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56" y="2867423"/>
            <a:ext cx="3594742" cy="2971727"/>
          </a:xfrm>
          <a:prstGeom prst="rect">
            <a:avLst/>
          </a:prstGeom>
        </p:spPr>
      </p:pic>
      <p:sp>
        <p:nvSpPr>
          <p:cNvPr id="15" name="Speech Bubble: Rectangle with Corners Rounded 14">
            <a:extLst>
              <a:ext uri="{FF2B5EF4-FFF2-40B4-BE49-F238E27FC236}">
                <a16:creationId xmlns:a16="http://schemas.microsoft.com/office/drawing/2014/main" id="{CC9B02B1-E552-4027-AB29-3816B9986768}"/>
              </a:ext>
            </a:extLst>
          </p:cNvPr>
          <p:cNvSpPr/>
          <p:nvPr/>
        </p:nvSpPr>
        <p:spPr>
          <a:xfrm>
            <a:off x="5908040" y="1438482"/>
            <a:ext cx="3740830" cy="1939718"/>
          </a:xfrm>
          <a:prstGeom prst="wedgeRoundRectCallout">
            <a:avLst>
              <a:gd name="adj1" fmla="val 59821"/>
              <a:gd name="adj2" fmla="val 42451"/>
              <a:gd name="adj3" fmla="val 16667"/>
            </a:avLst>
          </a:prstGeom>
          <a:solidFill>
            <a:srgbClr val="F5F5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9C0608A2-913B-4322-A625-44DD96AEE9D0}"/>
              </a:ext>
            </a:extLst>
          </p:cNvPr>
          <p:cNvPicPr>
            <a:picLocks noChangeAspect="1"/>
          </p:cNvPicPr>
          <p:nvPr/>
        </p:nvPicPr>
        <p:blipFill rotWithShape="1">
          <a:blip r:embed="rId4">
            <a:extLst>
              <a:ext uri="{28A0092B-C50C-407E-A947-70E740481C1C}">
                <a14:useLocalDpi xmlns:a14="http://schemas.microsoft.com/office/drawing/2010/main" val="0"/>
              </a:ext>
            </a:extLst>
          </a:blip>
          <a:srcRect r="4486" b="16427"/>
          <a:stretch/>
        </p:blipFill>
        <p:spPr>
          <a:xfrm>
            <a:off x="5994700" y="1620894"/>
            <a:ext cx="3388060" cy="1574893"/>
          </a:xfrm>
          <a:prstGeom prst="rect">
            <a:avLst/>
          </a:prstGeom>
        </p:spPr>
      </p:pic>
      <p:grpSp>
        <p:nvGrpSpPr>
          <p:cNvPr id="17" name="Group 16">
            <a:extLst>
              <a:ext uri="{FF2B5EF4-FFF2-40B4-BE49-F238E27FC236}">
                <a16:creationId xmlns:a16="http://schemas.microsoft.com/office/drawing/2014/main" id="{C576FC8A-475B-49F9-A9DD-4848B1BC9815}"/>
              </a:ext>
            </a:extLst>
          </p:cNvPr>
          <p:cNvGrpSpPr/>
          <p:nvPr/>
        </p:nvGrpSpPr>
        <p:grpSpPr>
          <a:xfrm>
            <a:off x="10818009" y="4946853"/>
            <a:ext cx="1094592" cy="1621587"/>
            <a:chOff x="9898528" y="75133"/>
            <a:chExt cx="1440489" cy="2096690"/>
          </a:xfrm>
        </p:grpSpPr>
        <p:pic>
          <p:nvPicPr>
            <p:cNvPr id="18" name="Picture 17">
              <a:extLst>
                <a:ext uri="{FF2B5EF4-FFF2-40B4-BE49-F238E27FC236}">
                  <a16:creationId xmlns:a16="http://schemas.microsoft.com/office/drawing/2014/main" id="{F6BFD36D-7523-4799-80C1-0FF9F5BF6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5999" y="75133"/>
              <a:ext cx="1425549" cy="1614224"/>
            </a:xfrm>
            <a:prstGeom prst="rect">
              <a:avLst/>
            </a:prstGeom>
          </p:spPr>
        </p:pic>
        <p:pic>
          <p:nvPicPr>
            <p:cNvPr id="19" name="Picture 18">
              <a:extLst>
                <a:ext uri="{FF2B5EF4-FFF2-40B4-BE49-F238E27FC236}">
                  <a16:creationId xmlns:a16="http://schemas.microsoft.com/office/drawing/2014/main" id="{F85B2D3F-465F-41E6-A5E6-ED2DB3CE57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8528" y="1762002"/>
              <a:ext cx="1440489" cy="409821"/>
            </a:xfrm>
            <a:prstGeom prst="rect">
              <a:avLst/>
            </a:prstGeom>
          </p:spPr>
        </p:pic>
      </p:grpSp>
      <p:sp>
        <p:nvSpPr>
          <p:cNvPr id="2" name="TextBox 1">
            <a:extLst>
              <a:ext uri="{FF2B5EF4-FFF2-40B4-BE49-F238E27FC236}">
                <a16:creationId xmlns:a16="http://schemas.microsoft.com/office/drawing/2014/main" id="{D4B81B7F-0B19-4C60-9B50-63066154AA5B}"/>
              </a:ext>
            </a:extLst>
          </p:cNvPr>
          <p:cNvSpPr txBox="1"/>
          <p:nvPr/>
        </p:nvSpPr>
        <p:spPr>
          <a:xfrm>
            <a:off x="9692640" y="3321009"/>
            <a:ext cx="2156684" cy="1569660"/>
          </a:xfrm>
          <a:prstGeom prst="rect">
            <a:avLst/>
          </a:prstGeom>
          <a:noFill/>
        </p:spPr>
        <p:txBody>
          <a:bodyPr wrap="square" rtlCol="0">
            <a:spAutoFit/>
          </a:bodyPr>
          <a:lstStyle/>
          <a:p>
            <a:r>
              <a:rPr lang="en-US" sz="1600" dirty="0"/>
              <a:t>Logged in users can set targets which displays the same map with overlay of target on pie chart and trend data charts.</a:t>
            </a:r>
          </a:p>
        </p:txBody>
      </p:sp>
    </p:spTree>
    <p:extLst>
      <p:ext uri="{BB962C8B-B14F-4D97-AF65-F5344CB8AC3E}">
        <p14:creationId xmlns:p14="http://schemas.microsoft.com/office/powerpoint/2010/main" val="121635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081E26C7-1CC4-4D11-B155-122E40259D7F}"/>
              </a:ext>
            </a:extLst>
          </p:cNvPr>
          <p:cNvPicPr>
            <a:picLocks noChangeAspect="1"/>
          </p:cNvPicPr>
          <p:nvPr/>
        </p:nvPicPr>
        <p:blipFill rotWithShape="1">
          <a:blip r:embed="rId2">
            <a:extLst>
              <a:ext uri="{28A0092B-C50C-407E-A947-70E740481C1C}">
                <a14:useLocalDpi xmlns:a14="http://schemas.microsoft.com/office/drawing/2010/main" val="0"/>
              </a:ext>
            </a:extLst>
          </a:blip>
          <a:srcRect t="1127"/>
          <a:stretch/>
        </p:blipFill>
        <p:spPr>
          <a:xfrm>
            <a:off x="6877981" y="221330"/>
            <a:ext cx="5224225" cy="6415340"/>
          </a:xfrm>
          <a:prstGeom prst="rect">
            <a:avLst/>
          </a:prstGeom>
        </p:spPr>
      </p:pic>
      <p:pic>
        <p:nvPicPr>
          <p:cNvPr id="7" name="Picture 6">
            <a:extLst>
              <a:ext uri="{FF2B5EF4-FFF2-40B4-BE49-F238E27FC236}">
                <a16:creationId xmlns:a16="http://schemas.microsoft.com/office/drawing/2014/main" id="{ADD2A4A4-3476-4EA4-B880-EA0374D4AF54}"/>
              </a:ext>
            </a:extLst>
          </p:cNvPr>
          <p:cNvPicPr>
            <a:picLocks noChangeAspect="1"/>
          </p:cNvPicPr>
          <p:nvPr/>
        </p:nvPicPr>
        <p:blipFill rotWithShape="1">
          <a:blip r:embed="rId3"/>
          <a:srcRect l="4363" r="5699"/>
          <a:stretch/>
        </p:blipFill>
        <p:spPr>
          <a:xfrm>
            <a:off x="251750" y="725767"/>
            <a:ext cx="6626231" cy="3933244"/>
          </a:xfrm>
          <a:prstGeom prst="rect">
            <a:avLst/>
          </a:prstGeom>
        </p:spPr>
      </p:pic>
      <p:sp>
        <p:nvSpPr>
          <p:cNvPr id="8" name="TextBox 7">
            <a:extLst>
              <a:ext uri="{FF2B5EF4-FFF2-40B4-BE49-F238E27FC236}">
                <a16:creationId xmlns:a16="http://schemas.microsoft.com/office/drawing/2014/main" id="{6A47C566-4438-4431-8531-BCAFD6DC8B15}"/>
              </a:ext>
            </a:extLst>
          </p:cNvPr>
          <p:cNvSpPr txBox="1"/>
          <p:nvPr/>
        </p:nvSpPr>
        <p:spPr>
          <a:xfrm>
            <a:off x="1434841" y="4742406"/>
            <a:ext cx="4729653" cy="1015663"/>
          </a:xfrm>
          <a:prstGeom prst="rect">
            <a:avLst/>
          </a:prstGeom>
          <a:noFill/>
        </p:spPr>
        <p:txBody>
          <a:bodyPr wrap="square" rtlCol="0">
            <a:spAutoFit/>
          </a:bodyPr>
          <a:lstStyle/>
          <a:p>
            <a:r>
              <a:rPr lang="en-US" sz="2000" dirty="0">
                <a:latin typeface="Candara" panose="020E0502030303020204" pitchFamily="34" charset="0"/>
              </a:rPr>
              <a:t>Same data shown across different life-saving behaviors by country and across different priority countries </a:t>
            </a:r>
          </a:p>
        </p:txBody>
      </p:sp>
    </p:spTree>
    <p:extLst>
      <p:ext uri="{BB962C8B-B14F-4D97-AF65-F5344CB8AC3E}">
        <p14:creationId xmlns:p14="http://schemas.microsoft.com/office/powerpoint/2010/main" val="2698245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153</Words>
  <Application>Microsoft Office PowerPoint</Application>
  <PresentationFormat>Widescreen</PresentationFormat>
  <Paragraphs>20</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Candara</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Margie Joyce</dc:creator>
  <cp:lastModifiedBy>Margie Joyce</cp:lastModifiedBy>
  <cp:revision>16</cp:revision>
  <dcterms:created xsi:type="dcterms:W3CDTF">2019-09-05T14:16:50Z</dcterms:created>
  <dcterms:modified xsi:type="dcterms:W3CDTF">2019-09-05T20:27:41Z</dcterms:modified>
</cp:coreProperties>
</file>