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1" r:id="rId6"/>
    <p:sldId id="262" r:id="rId7"/>
    <p:sldId id="263" r:id="rId8"/>
    <p:sldId id="264" r:id="rId9"/>
    <p:sldId id="270" r:id="rId10"/>
    <p:sldId id="271" r:id="rId11"/>
    <p:sldId id="272" r:id="rId12"/>
    <p:sldId id="273" r:id="rId13"/>
    <p:sldId id="274" r:id="rId14"/>
    <p:sldId id="265" r:id="rId15"/>
    <p:sldId id="275" r:id="rId16"/>
    <p:sldId id="267" r:id="rId17"/>
    <p:sldId id="268" r:id="rId18"/>
    <p:sldId id="276" r:id="rId19"/>
  </p:sldIdLst>
  <p:sldSz cx="12192000" cy="6858000"/>
  <p:notesSz cx="6858000" cy="9144000"/>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94660"/>
  </p:normalViewPr>
  <p:slideViewPr>
    <p:cSldViewPr snapToGrid="0">
      <p:cViewPr varScale="1">
        <p:scale>
          <a:sx n="80" d="100"/>
          <a:sy n="80" d="100"/>
        </p:scale>
        <p:origin x="60" y="5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V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D14532-D965-4094-82AB-AECB4DB24A73}" type="datetimeFigureOut">
              <a:rPr lang="es-VE" smtClean="0"/>
              <a:t>19/07/2022</a:t>
            </a:fld>
            <a:endParaRPr lang="es-V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V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V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25FA00-D19F-4F06-871C-2F4EBD2B814F}" type="slidenum">
              <a:rPr lang="es-VE" smtClean="0"/>
              <a:t>‹Nº›</a:t>
            </a:fld>
            <a:endParaRPr lang="es-VE"/>
          </a:p>
        </p:txBody>
      </p:sp>
    </p:spTree>
    <p:extLst>
      <p:ext uri="{BB962C8B-B14F-4D97-AF65-F5344CB8AC3E}">
        <p14:creationId xmlns:p14="http://schemas.microsoft.com/office/powerpoint/2010/main" val="156517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VE" dirty="0"/>
          </a:p>
        </p:txBody>
      </p:sp>
      <p:sp>
        <p:nvSpPr>
          <p:cNvPr id="4" name="Marcador de número de diapositiva 3"/>
          <p:cNvSpPr>
            <a:spLocks noGrp="1"/>
          </p:cNvSpPr>
          <p:nvPr>
            <p:ph type="sldNum" sz="quarter" idx="10"/>
          </p:nvPr>
        </p:nvSpPr>
        <p:spPr/>
        <p:txBody>
          <a:bodyPr/>
          <a:lstStyle/>
          <a:p>
            <a:fld id="{6325FA00-D19F-4F06-871C-2F4EBD2B814F}" type="slidenum">
              <a:rPr lang="es-VE" smtClean="0"/>
              <a:t>2</a:t>
            </a:fld>
            <a:endParaRPr lang="es-VE"/>
          </a:p>
        </p:txBody>
      </p:sp>
    </p:spTree>
    <p:extLst>
      <p:ext uri="{BB962C8B-B14F-4D97-AF65-F5344CB8AC3E}">
        <p14:creationId xmlns:p14="http://schemas.microsoft.com/office/powerpoint/2010/main" val="767887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VE" dirty="0"/>
          </a:p>
        </p:txBody>
      </p:sp>
      <p:sp>
        <p:nvSpPr>
          <p:cNvPr id="4" name="Marcador de número de diapositiva 3"/>
          <p:cNvSpPr>
            <a:spLocks noGrp="1"/>
          </p:cNvSpPr>
          <p:nvPr>
            <p:ph type="sldNum" sz="quarter" idx="10"/>
          </p:nvPr>
        </p:nvSpPr>
        <p:spPr/>
        <p:txBody>
          <a:bodyPr/>
          <a:lstStyle/>
          <a:p>
            <a:fld id="{6325FA00-D19F-4F06-871C-2F4EBD2B814F}" type="slidenum">
              <a:rPr lang="es-VE" smtClean="0"/>
              <a:t>3</a:t>
            </a:fld>
            <a:endParaRPr lang="es-VE"/>
          </a:p>
        </p:txBody>
      </p:sp>
    </p:spTree>
    <p:extLst>
      <p:ext uri="{BB962C8B-B14F-4D97-AF65-F5344CB8AC3E}">
        <p14:creationId xmlns:p14="http://schemas.microsoft.com/office/powerpoint/2010/main" val="1848204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VE" dirty="0"/>
          </a:p>
        </p:txBody>
      </p:sp>
      <p:sp>
        <p:nvSpPr>
          <p:cNvPr id="4" name="Marcador de número de diapositiva 3"/>
          <p:cNvSpPr>
            <a:spLocks noGrp="1"/>
          </p:cNvSpPr>
          <p:nvPr>
            <p:ph type="sldNum" sz="quarter" idx="10"/>
          </p:nvPr>
        </p:nvSpPr>
        <p:spPr/>
        <p:txBody>
          <a:bodyPr/>
          <a:lstStyle/>
          <a:p>
            <a:fld id="{6325FA00-D19F-4F06-871C-2F4EBD2B814F}" type="slidenum">
              <a:rPr lang="es-VE" smtClean="0"/>
              <a:t>4</a:t>
            </a:fld>
            <a:endParaRPr lang="es-VE"/>
          </a:p>
        </p:txBody>
      </p:sp>
    </p:spTree>
    <p:extLst>
      <p:ext uri="{BB962C8B-B14F-4D97-AF65-F5344CB8AC3E}">
        <p14:creationId xmlns:p14="http://schemas.microsoft.com/office/powerpoint/2010/main" val="2239243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65A4A77-C66B-4FD3-817B-4A2C2A343207}" type="datetimeFigureOut">
              <a:rPr lang="es-VE" smtClean="0"/>
              <a:t>19/07/2022</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C84678DF-02CA-479D-831C-A79EEC0F1AF6}" type="slidenum">
              <a:rPr lang="es-VE" smtClean="0"/>
              <a:t>‹Nº›</a:t>
            </a:fld>
            <a:endParaRPr lang="es-VE"/>
          </a:p>
        </p:txBody>
      </p:sp>
    </p:spTree>
    <p:extLst>
      <p:ext uri="{BB962C8B-B14F-4D97-AF65-F5344CB8AC3E}">
        <p14:creationId xmlns:p14="http://schemas.microsoft.com/office/powerpoint/2010/main" val="86860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C65A4A77-C66B-4FD3-817B-4A2C2A343207}" type="datetimeFigureOut">
              <a:rPr lang="es-VE" smtClean="0"/>
              <a:t>19/07/2022</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C84678DF-02CA-479D-831C-A79EEC0F1AF6}" type="slidenum">
              <a:rPr lang="es-VE" smtClean="0"/>
              <a:t>‹Nº›</a:t>
            </a:fld>
            <a:endParaRPr lang="es-VE"/>
          </a:p>
        </p:txBody>
      </p:sp>
    </p:spTree>
    <p:extLst>
      <p:ext uri="{BB962C8B-B14F-4D97-AF65-F5344CB8AC3E}">
        <p14:creationId xmlns:p14="http://schemas.microsoft.com/office/powerpoint/2010/main" val="3777246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C65A4A77-C66B-4FD3-817B-4A2C2A343207}" type="datetimeFigureOut">
              <a:rPr lang="es-VE" smtClean="0"/>
              <a:t>19/07/2022</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C84678DF-02CA-479D-831C-A79EEC0F1AF6}" type="slidenum">
              <a:rPr lang="es-VE" smtClean="0"/>
              <a:t>‹Nº›</a:t>
            </a:fld>
            <a:endParaRPr lang="es-VE"/>
          </a:p>
        </p:txBody>
      </p:sp>
    </p:spTree>
    <p:extLst>
      <p:ext uri="{BB962C8B-B14F-4D97-AF65-F5344CB8AC3E}">
        <p14:creationId xmlns:p14="http://schemas.microsoft.com/office/powerpoint/2010/main" val="2389909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C65A4A77-C66B-4FD3-817B-4A2C2A343207}" type="datetimeFigureOut">
              <a:rPr lang="es-VE" smtClean="0"/>
              <a:t>19/07/2022</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C84678DF-02CA-479D-831C-A79EEC0F1AF6}" type="slidenum">
              <a:rPr lang="es-VE" smtClean="0"/>
              <a:t>‹Nº›</a:t>
            </a:fld>
            <a:endParaRPr lang="es-VE"/>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27983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C65A4A77-C66B-4FD3-817B-4A2C2A343207}" type="datetimeFigureOut">
              <a:rPr lang="es-VE" smtClean="0"/>
              <a:t>19/07/2022</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C84678DF-02CA-479D-831C-A79EEC0F1AF6}" type="slidenum">
              <a:rPr lang="es-VE" smtClean="0"/>
              <a:t>‹Nº›</a:t>
            </a:fld>
            <a:endParaRPr lang="es-VE"/>
          </a:p>
        </p:txBody>
      </p:sp>
    </p:spTree>
    <p:extLst>
      <p:ext uri="{BB962C8B-B14F-4D97-AF65-F5344CB8AC3E}">
        <p14:creationId xmlns:p14="http://schemas.microsoft.com/office/powerpoint/2010/main" val="1753699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65A4A77-C66B-4FD3-817B-4A2C2A343207}" type="datetimeFigureOut">
              <a:rPr lang="es-VE" smtClean="0"/>
              <a:t>19/07/2022</a:t>
            </a:fld>
            <a:endParaRPr lang="es-VE"/>
          </a:p>
        </p:txBody>
      </p:sp>
      <p:sp>
        <p:nvSpPr>
          <p:cNvPr id="4"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C84678DF-02CA-479D-831C-A79EEC0F1AF6}" type="slidenum">
              <a:rPr lang="es-VE" smtClean="0"/>
              <a:t>‹Nº›</a:t>
            </a:fld>
            <a:endParaRPr lang="es-VE"/>
          </a:p>
        </p:txBody>
      </p:sp>
    </p:spTree>
    <p:extLst>
      <p:ext uri="{BB962C8B-B14F-4D97-AF65-F5344CB8AC3E}">
        <p14:creationId xmlns:p14="http://schemas.microsoft.com/office/powerpoint/2010/main" val="17341185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65A4A77-C66B-4FD3-817B-4A2C2A343207}" type="datetimeFigureOut">
              <a:rPr lang="es-VE" smtClean="0"/>
              <a:t>19/07/2022</a:t>
            </a:fld>
            <a:endParaRPr lang="es-VE"/>
          </a:p>
        </p:txBody>
      </p:sp>
      <p:sp>
        <p:nvSpPr>
          <p:cNvPr id="4"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C84678DF-02CA-479D-831C-A79EEC0F1AF6}" type="slidenum">
              <a:rPr lang="es-VE" smtClean="0"/>
              <a:t>‹Nº›</a:t>
            </a:fld>
            <a:endParaRPr lang="es-VE"/>
          </a:p>
        </p:txBody>
      </p:sp>
    </p:spTree>
    <p:extLst>
      <p:ext uri="{BB962C8B-B14F-4D97-AF65-F5344CB8AC3E}">
        <p14:creationId xmlns:p14="http://schemas.microsoft.com/office/powerpoint/2010/main" val="1678372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5A4A77-C66B-4FD3-817B-4A2C2A343207}" type="datetimeFigureOut">
              <a:rPr lang="es-VE" smtClean="0"/>
              <a:t>19/07/2022</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C84678DF-02CA-479D-831C-A79EEC0F1AF6}" type="slidenum">
              <a:rPr lang="es-VE" smtClean="0"/>
              <a:t>‹Nº›</a:t>
            </a:fld>
            <a:endParaRPr lang="es-VE"/>
          </a:p>
        </p:txBody>
      </p:sp>
    </p:spTree>
    <p:extLst>
      <p:ext uri="{BB962C8B-B14F-4D97-AF65-F5344CB8AC3E}">
        <p14:creationId xmlns:p14="http://schemas.microsoft.com/office/powerpoint/2010/main" val="2129341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5A4A77-C66B-4FD3-817B-4A2C2A343207}" type="datetimeFigureOut">
              <a:rPr lang="es-VE" smtClean="0"/>
              <a:t>19/07/2022</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C84678DF-02CA-479D-831C-A79EEC0F1AF6}" type="slidenum">
              <a:rPr lang="es-VE" smtClean="0"/>
              <a:t>‹Nº›</a:t>
            </a:fld>
            <a:endParaRPr lang="es-VE"/>
          </a:p>
        </p:txBody>
      </p:sp>
    </p:spTree>
    <p:extLst>
      <p:ext uri="{BB962C8B-B14F-4D97-AF65-F5344CB8AC3E}">
        <p14:creationId xmlns:p14="http://schemas.microsoft.com/office/powerpoint/2010/main" val="52998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C65A4A77-C66B-4FD3-817B-4A2C2A343207}" type="datetimeFigureOut">
              <a:rPr lang="es-VE" smtClean="0"/>
              <a:t>19/07/2022</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C84678DF-02CA-479D-831C-A79EEC0F1AF6}" type="slidenum">
              <a:rPr lang="es-VE" smtClean="0"/>
              <a:t>‹Nº›</a:t>
            </a:fld>
            <a:endParaRPr lang="es-VE"/>
          </a:p>
        </p:txBody>
      </p:sp>
    </p:spTree>
    <p:extLst>
      <p:ext uri="{BB962C8B-B14F-4D97-AF65-F5344CB8AC3E}">
        <p14:creationId xmlns:p14="http://schemas.microsoft.com/office/powerpoint/2010/main" val="1439770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C65A4A77-C66B-4FD3-817B-4A2C2A343207}" type="datetimeFigureOut">
              <a:rPr lang="es-VE" smtClean="0"/>
              <a:t>19/07/2022</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C84678DF-02CA-479D-831C-A79EEC0F1AF6}" type="slidenum">
              <a:rPr lang="es-VE" smtClean="0"/>
              <a:t>‹Nº›</a:t>
            </a:fld>
            <a:endParaRPr lang="es-VE"/>
          </a:p>
        </p:txBody>
      </p:sp>
    </p:spTree>
    <p:extLst>
      <p:ext uri="{BB962C8B-B14F-4D97-AF65-F5344CB8AC3E}">
        <p14:creationId xmlns:p14="http://schemas.microsoft.com/office/powerpoint/2010/main" val="649959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65A4A77-C66B-4FD3-817B-4A2C2A343207}" type="datetimeFigureOut">
              <a:rPr lang="es-VE" smtClean="0"/>
              <a:t>19/07/2022</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C84678DF-02CA-479D-831C-A79EEC0F1AF6}" type="slidenum">
              <a:rPr lang="es-VE" smtClean="0"/>
              <a:t>‹Nº›</a:t>
            </a:fld>
            <a:endParaRPr lang="es-VE"/>
          </a:p>
        </p:txBody>
      </p:sp>
    </p:spTree>
    <p:extLst>
      <p:ext uri="{BB962C8B-B14F-4D97-AF65-F5344CB8AC3E}">
        <p14:creationId xmlns:p14="http://schemas.microsoft.com/office/powerpoint/2010/main" val="4203099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65A4A77-C66B-4FD3-817B-4A2C2A343207}" type="datetimeFigureOut">
              <a:rPr lang="es-VE" smtClean="0"/>
              <a:t>19/07/2022</a:t>
            </a:fld>
            <a:endParaRPr lang="es-VE"/>
          </a:p>
        </p:txBody>
      </p:sp>
      <p:sp>
        <p:nvSpPr>
          <p:cNvPr id="8" name="Footer Placeholder 7"/>
          <p:cNvSpPr>
            <a:spLocks noGrp="1"/>
          </p:cNvSpPr>
          <p:nvPr>
            <p:ph type="ftr" sz="quarter" idx="11"/>
          </p:nvPr>
        </p:nvSpPr>
        <p:spPr/>
        <p:txBody>
          <a:bodyPr/>
          <a:lstStyle/>
          <a:p>
            <a:endParaRPr lang="es-VE"/>
          </a:p>
        </p:txBody>
      </p:sp>
      <p:sp>
        <p:nvSpPr>
          <p:cNvPr id="9" name="Slide Number Placeholder 8"/>
          <p:cNvSpPr>
            <a:spLocks noGrp="1"/>
          </p:cNvSpPr>
          <p:nvPr>
            <p:ph type="sldNum" sz="quarter" idx="12"/>
          </p:nvPr>
        </p:nvSpPr>
        <p:spPr/>
        <p:txBody>
          <a:bodyPr/>
          <a:lstStyle/>
          <a:p>
            <a:fld id="{C84678DF-02CA-479D-831C-A79EEC0F1AF6}" type="slidenum">
              <a:rPr lang="es-VE" smtClean="0"/>
              <a:t>‹Nº›</a:t>
            </a:fld>
            <a:endParaRPr lang="es-VE"/>
          </a:p>
        </p:txBody>
      </p:sp>
    </p:spTree>
    <p:extLst>
      <p:ext uri="{BB962C8B-B14F-4D97-AF65-F5344CB8AC3E}">
        <p14:creationId xmlns:p14="http://schemas.microsoft.com/office/powerpoint/2010/main" val="1382258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C65A4A77-C66B-4FD3-817B-4A2C2A343207}" type="datetimeFigureOut">
              <a:rPr lang="es-VE" smtClean="0"/>
              <a:t>19/07/2022</a:t>
            </a:fld>
            <a:endParaRPr lang="es-VE"/>
          </a:p>
        </p:txBody>
      </p:sp>
      <p:sp>
        <p:nvSpPr>
          <p:cNvPr id="5" name="Footer Placeholder 3"/>
          <p:cNvSpPr>
            <a:spLocks noGrp="1"/>
          </p:cNvSpPr>
          <p:nvPr>
            <p:ph type="ftr" sz="quarter" idx="11"/>
          </p:nvPr>
        </p:nvSpPr>
        <p:spPr/>
        <p:txBody>
          <a:bodyPr/>
          <a:lstStyle/>
          <a:p>
            <a:endParaRPr lang="es-VE"/>
          </a:p>
        </p:txBody>
      </p:sp>
      <p:sp>
        <p:nvSpPr>
          <p:cNvPr id="6" name="Slide Number Placeholder 4"/>
          <p:cNvSpPr>
            <a:spLocks noGrp="1"/>
          </p:cNvSpPr>
          <p:nvPr>
            <p:ph type="sldNum" sz="quarter" idx="12"/>
          </p:nvPr>
        </p:nvSpPr>
        <p:spPr/>
        <p:txBody>
          <a:bodyPr/>
          <a:lstStyle/>
          <a:p>
            <a:fld id="{C84678DF-02CA-479D-831C-A79EEC0F1AF6}" type="slidenum">
              <a:rPr lang="es-VE" smtClean="0"/>
              <a:t>‹Nº›</a:t>
            </a:fld>
            <a:endParaRPr lang="es-VE"/>
          </a:p>
        </p:txBody>
      </p:sp>
    </p:spTree>
    <p:extLst>
      <p:ext uri="{BB962C8B-B14F-4D97-AF65-F5344CB8AC3E}">
        <p14:creationId xmlns:p14="http://schemas.microsoft.com/office/powerpoint/2010/main" val="2491443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65A4A77-C66B-4FD3-817B-4A2C2A343207}" type="datetimeFigureOut">
              <a:rPr lang="es-VE" smtClean="0"/>
              <a:t>19/07/2022</a:t>
            </a:fld>
            <a:endParaRPr lang="es-VE"/>
          </a:p>
        </p:txBody>
      </p:sp>
      <p:sp>
        <p:nvSpPr>
          <p:cNvPr id="5" name="Footer Placeholder 2"/>
          <p:cNvSpPr>
            <a:spLocks noGrp="1"/>
          </p:cNvSpPr>
          <p:nvPr>
            <p:ph type="ftr" sz="quarter" idx="11"/>
          </p:nvPr>
        </p:nvSpPr>
        <p:spPr/>
        <p:txBody>
          <a:bodyPr/>
          <a:lstStyle/>
          <a:p>
            <a:endParaRPr lang="es-VE"/>
          </a:p>
        </p:txBody>
      </p:sp>
      <p:sp>
        <p:nvSpPr>
          <p:cNvPr id="6" name="Slide Number Placeholder 3"/>
          <p:cNvSpPr>
            <a:spLocks noGrp="1"/>
          </p:cNvSpPr>
          <p:nvPr>
            <p:ph type="sldNum" sz="quarter" idx="12"/>
          </p:nvPr>
        </p:nvSpPr>
        <p:spPr/>
        <p:txBody>
          <a:bodyPr/>
          <a:lstStyle/>
          <a:p>
            <a:fld id="{C84678DF-02CA-479D-831C-A79EEC0F1AF6}" type="slidenum">
              <a:rPr lang="es-VE" smtClean="0"/>
              <a:t>‹Nº›</a:t>
            </a:fld>
            <a:endParaRPr lang="es-VE"/>
          </a:p>
        </p:txBody>
      </p:sp>
    </p:spTree>
    <p:extLst>
      <p:ext uri="{BB962C8B-B14F-4D97-AF65-F5344CB8AC3E}">
        <p14:creationId xmlns:p14="http://schemas.microsoft.com/office/powerpoint/2010/main" val="1655743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7" name="Date Placeholder 4"/>
          <p:cNvSpPr>
            <a:spLocks noGrp="1"/>
          </p:cNvSpPr>
          <p:nvPr>
            <p:ph type="dt" sz="half" idx="10"/>
          </p:nvPr>
        </p:nvSpPr>
        <p:spPr/>
        <p:txBody>
          <a:bodyPr/>
          <a:lstStyle/>
          <a:p>
            <a:fld id="{C65A4A77-C66B-4FD3-817B-4A2C2A343207}" type="datetimeFigureOut">
              <a:rPr lang="es-VE" smtClean="0"/>
              <a:t>19/07/2022</a:t>
            </a:fld>
            <a:endParaRPr lang="es-VE"/>
          </a:p>
        </p:txBody>
      </p:sp>
      <p:sp>
        <p:nvSpPr>
          <p:cNvPr id="5" name="Footer Placeholder 5"/>
          <p:cNvSpPr>
            <a:spLocks noGrp="1"/>
          </p:cNvSpPr>
          <p:nvPr>
            <p:ph type="ftr" sz="quarter" idx="11"/>
          </p:nvPr>
        </p:nvSpPr>
        <p:spPr/>
        <p:txBody>
          <a:bodyPr/>
          <a:lstStyle/>
          <a:p>
            <a:endParaRPr lang="es-VE"/>
          </a:p>
        </p:txBody>
      </p:sp>
      <p:sp>
        <p:nvSpPr>
          <p:cNvPr id="6" name="Slide Number Placeholder 6"/>
          <p:cNvSpPr>
            <a:spLocks noGrp="1"/>
          </p:cNvSpPr>
          <p:nvPr>
            <p:ph type="sldNum" sz="quarter" idx="12"/>
          </p:nvPr>
        </p:nvSpPr>
        <p:spPr/>
        <p:txBody>
          <a:bodyPr/>
          <a:lstStyle/>
          <a:p>
            <a:fld id="{C84678DF-02CA-479D-831C-A79EEC0F1AF6}" type="slidenum">
              <a:rPr lang="es-VE" smtClean="0"/>
              <a:t>‹Nº›</a:t>
            </a:fld>
            <a:endParaRPr lang="es-VE"/>
          </a:p>
        </p:txBody>
      </p:sp>
    </p:spTree>
    <p:extLst>
      <p:ext uri="{BB962C8B-B14F-4D97-AF65-F5344CB8AC3E}">
        <p14:creationId xmlns:p14="http://schemas.microsoft.com/office/powerpoint/2010/main" val="3299509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C65A4A77-C66B-4FD3-817B-4A2C2A343207}" type="datetimeFigureOut">
              <a:rPr lang="es-VE" smtClean="0"/>
              <a:t>19/07/2022</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C84678DF-02CA-479D-831C-A79EEC0F1AF6}" type="slidenum">
              <a:rPr lang="es-VE" smtClean="0"/>
              <a:t>‹Nº›</a:t>
            </a:fld>
            <a:endParaRPr lang="es-VE"/>
          </a:p>
        </p:txBody>
      </p:sp>
    </p:spTree>
    <p:extLst>
      <p:ext uri="{BB962C8B-B14F-4D97-AF65-F5344CB8AC3E}">
        <p14:creationId xmlns:p14="http://schemas.microsoft.com/office/powerpoint/2010/main" val="3626028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65A4A77-C66B-4FD3-817B-4A2C2A343207}" type="datetimeFigureOut">
              <a:rPr lang="es-VE" smtClean="0"/>
              <a:t>19/07/2022</a:t>
            </a:fld>
            <a:endParaRPr lang="es-V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VE"/>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84678DF-02CA-479D-831C-A79EEC0F1AF6}" type="slidenum">
              <a:rPr lang="es-VE" smtClean="0"/>
              <a:t>‹Nº›</a:t>
            </a:fld>
            <a:endParaRPr lang="es-VE"/>
          </a:p>
        </p:txBody>
      </p:sp>
    </p:spTree>
    <p:extLst>
      <p:ext uri="{BB962C8B-B14F-4D97-AF65-F5344CB8AC3E}">
        <p14:creationId xmlns:p14="http://schemas.microsoft.com/office/powerpoint/2010/main" val="28724413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VE" dirty="0"/>
              <a:t>Auditoría técnica de sistemas.</a:t>
            </a:r>
          </a:p>
        </p:txBody>
      </p:sp>
      <p:sp>
        <p:nvSpPr>
          <p:cNvPr id="3" name="Subtítulo 2"/>
          <p:cNvSpPr>
            <a:spLocks noGrp="1"/>
          </p:cNvSpPr>
          <p:nvPr>
            <p:ph type="subTitle" idx="1"/>
          </p:nvPr>
        </p:nvSpPr>
        <p:spPr>
          <a:xfrm>
            <a:off x="1154955" y="4777379"/>
            <a:ext cx="8825658" cy="1664363"/>
          </a:xfrm>
        </p:spPr>
        <p:txBody>
          <a:bodyPr>
            <a:normAutofit lnSpcReduction="10000"/>
          </a:bodyPr>
          <a:lstStyle/>
          <a:p>
            <a:pPr algn="r"/>
            <a:r>
              <a:rPr lang="es-VE" dirty="0"/>
              <a:t>Realizado por:</a:t>
            </a:r>
          </a:p>
          <a:p>
            <a:pPr algn="r"/>
            <a:r>
              <a:rPr lang="es-VE" dirty="0"/>
              <a:t>Mario Pineda</a:t>
            </a:r>
          </a:p>
          <a:p>
            <a:pPr algn="r"/>
            <a:r>
              <a:rPr lang="es-VE" dirty="0"/>
              <a:t>Samir espina</a:t>
            </a:r>
          </a:p>
          <a:p>
            <a:pPr algn="r"/>
            <a:r>
              <a:rPr lang="es-VE" dirty="0"/>
              <a:t>Elizabeth villasmil</a:t>
            </a:r>
          </a:p>
        </p:txBody>
      </p:sp>
    </p:spTree>
    <p:extLst>
      <p:ext uri="{BB962C8B-B14F-4D97-AF65-F5344CB8AC3E}">
        <p14:creationId xmlns:p14="http://schemas.microsoft.com/office/powerpoint/2010/main" val="3808209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646111" y="452718"/>
            <a:ext cx="9404723" cy="1400530"/>
          </a:xfrm>
        </p:spPr>
        <p:txBody>
          <a:bodyPr/>
          <a:lstStyle/>
          <a:p>
            <a:r>
              <a:rPr lang="es-VE" dirty="0" smtClean="0"/>
              <a:t>Mantenimiento y Soporte </a:t>
            </a:r>
            <a:endParaRPr lang="es-VE" dirty="0"/>
          </a:p>
        </p:txBody>
      </p:sp>
      <p:sp>
        <p:nvSpPr>
          <p:cNvPr id="7" name="Marcador de contenido 2"/>
          <p:cNvSpPr>
            <a:spLocks noGrp="1"/>
          </p:cNvSpPr>
          <p:nvPr>
            <p:ph idx="1"/>
          </p:nvPr>
        </p:nvSpPr>
        <p:spPr>
          <a:xfrm>
            <a:off x="646111" y="1437457"/>
            <a:ext cx="11082827" cy="5121605"/>
          </a:xfrm>
        </p:spPr>
        <p:txBody>
          <a:bodyPr>
            <a:normAutofit/>
          </a:bodyPr>
          <a:lstStyle/>
          <a:p>
            <a:r>
              <a:rPr lang="es-VE" dirty="0" smtClean="0"/>
              <a:t>Acciones necesarias , asistencias de terceros y asistencia a prestar a otros colectivos para la puesta al día del elementos y facilitación de la información sobre el sistema y sus herramientas para su mejor utilización. </a:t>
            </a:r>
          </a:p>
          <a:p>
            <a:pPr marL="0" indent="0">
              <a:buNone/>
            </a:pPr>
            <a:endParaRPr lang="es-VE" dirty="0"/>
          </a:p>
          <a:p>
            <a:pPr marL="0" indent="0">
              <a:buNone/>
            </a:pPr>
            <a:r>
              <a:rPr lang="es-VE" dirty="0" smtClean="0"/>
              <a:t>	1. Planificación: Control del período de garantía y comienzo del mantenimiento del 	elemento. </a:t>
            </a:r>
          </a:p>
          <a:p>
            <a:pPr marL="0" indent="0">
              <a:buNone/>
            </a:pPr>
            <a:r>
              <a:rPr lang="es-VE" dirty="0"/>
              <a:t>	</a:t>
            </a:r>
            <a:r>
              <a:rPr lang="es-VE" dirty="0" smtClean="0"/>
              <a:t>2. Documentación: Procedimiento para contactar con el soporte.</a:t>
            </a:r>
          </a:p>
          <a:p>
            <a:pPr marL="0" indent="0">
              <a:buNone/>
            </a:pPr>
            <a:r>
              <a:rPr lang="es-VE" dirty="0"/>
              <a:t>	</a:t>
            </a:r>
            <a:r>
              <a:rPr lang="es-VE" dirty="0" smtClean="0"/>
              <a:t>3. Parametrización: Adaptación de los parámetros del sistema en función de nuevos 	requerimientos o como resultado de nuevas versiones o resolución de incidencias.</a:t>
            </a:r>
          </a:p>
          <a:p>
            <a:pPr marL="0" indent="0">
              <a:buNone/>
            </a:pPr>
            <a:r>
              <a:rPr lang="es-VE" dirty="0"/>
              <a:t>	</a:t>
            </a:r>
            <a:r>
              <a:rPr lang="es-VE" dirty="0" smtClean="0"/>
              <a:t>4, Pruebas: Verificaciones de los cambios o adaptaciones realizadas. </a:t>
            </a:r>
          </a:p>
        </p:txBody>
      </p:sp>
    </p:spTree>
    <p:extLst>
      <p:ext uri="{BB962C8B-B14F-4D97-AF65-F5344CB8AC3E}">
        <p14:creationId xmlns:p14="http://schemas.microsoft.com/office/powerpoint/2010/main" val="1690333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dirty="0" smtClean="0"/>
              <a:t>Requisitos para otros Componentes 	</a:t>
            </a:r>
            <a:endParaRPr lang="es-VE" dirty="0"/>
          </a:p>
        </p:txBody>
      </p:sp>
      <p:sp>
        <p:nvSpPr>
          <p:cNvPr id="3" name="Marcador de contenido 2"/>
          <p:cNvSpPr>
            <a:spLocks noGrp="1"/>
          </p:cNvSpPr>
          <p:nvPr>
            <p:ph idx="1"/>
          </p:nvPr>
        </p:nvSpPr>
        <p:spPr>
          <a:xfrm>
            <a:off x="509954" y="1565032"/>
            <a:ext cx="11201400" cy="4783014"/>
          </a:xfrm>
        </p:spPr>
        <p:txBody>
          <a:bodyPr/>
          <a:lstStyle/>
          <a:p>
            <a:r>
              <a:rPr lang="es-VE" dirty="0" smtClean="0"/>
              <a:t>Recomendaciones para el mejor comportamiento de otros componentes del SI.</a:t>
            </a:r>
          </a:p>
          <a:p>
            <a:pPr marL="0" indent="0">
              <a:buNone/>
            </a:pPr>
            <a:endParaRPr lang="es-VE" dirty="0"/>
          </a:p>
          <a:p>
            <a:pPr marL="0" indent="0">
              <a:buNone/>
            </a:pPr>
            <a:r>
              <a:rPr lang="es-VE" dirty="0"/>
              <a:t>	</a:t>
            </a:r>
            <a:r>
              <a:rPr lang="es-VE" dirty="0" smtClean="0"/>
              <a:t>1. Planificación: Considerar los requisitos cruzados de unos elementos con otros.</a:t>
            </a:r>
          </a:p>
          <a:p>
            <a:pPr marL="0" indent="0">
              <a:buNone/>
            </a:pPr>
            <a:r>
              <a:rPr lang="es-VE" dirty="0"/>
              <a:t>	</a:t>
            </a:r>
            <a:r>
              <a:rPr lang="es-VE" dirty="0" smtClean="0"/>
              <a:t>2. Documentación: Procedimiento que determina los efectos a considerar en otros 	componentes.</a:t>
            </a:r>
          </a:p>
          <a:p>
            <a:pPr marL="0" indent="0">
              <a:buNone/>
            </a:pPr>
            <a:r>
              <a:rPr lang="es-VE" dirty="0"/>
              <a:t>	</a:t>
            </a:r>
            <a:r>
              <a:rPr lang="es-VE" dirty="0" smtClean="0"/>
              <a:t>3. Parametrización: Adaptación de los parámetros del sistema en función de nuevos 	requerimientos o como resultado de nuevas versiones o resolución de incidencias.</a:t>
            </a:r>
          </a:p>
          <a:p>
            <a:pPr marL="0" indent="0">
              <a:buNone/>
            </a:pPr>
            <a:r>
              <a:rPr lang="es-VE" dirty="0" smtClean="0"/>
              <a:t>	4. Verificación de los cambios o adaptaciones realizadas.</a:t>
            </a:r>
            <a:endParaRPr lang="es-VE" dirty="0"/>
          </a:p>
        </p:txBody>
      </p:sp>
    </p:spTree>
    <p:extLst>
      <p:ext uri="{BB962C8B-B14F-4D97-AF65-F5344CB8AC3E}">
        <p14:creationId xmlns:p14="http://schemas.microsoft.com/office/powerpoint/2010/main" val="1536271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dirty="0" smtClean="0"/>
              <a:t>Resolución de Incidencias</a:t>
            </a:r>
            <a:endParaRPr lang="es-VE" dirty="0"/>
          </a:p>
        </p:txBody>
      </p:sp>
      <p:sp>
        <p:nvSpPr>
          <p:cNvPr id="4" name="Marcador de contenido 2"/>
          <p:cNvSpPr>
            <a:spLocks noGrp="1"/>
          </p:cNvSpPr>
          <p:nvPr>
            <p:ph idx="1"/>
          </p:nvPr>
        </p:nvSpPr>
        <p:spPr>
          <a:xfrm>
            <a:off x="509954" y="1371600"/>
            <a:ext cx="11201400" cy="5187462"/>
          </a:xfrm>
        </p:spPr>
        <p:txBody>
          <a:bodyPr>
            <a:normAutofit/>
          </a:bodyPr>
          <a:lstStyle/>
          <a:p>
            <a:r>
              <a:rPr lang="es-VE" dirty="0" smtClean="0"/>
              <a:t>Procedimiento para seguir las incidencias que se produzcan en relación con el elemento en cuestión con el objetivo de su resolución. </a:t>
            </a:r>
          </a:p>
          <a:p>
            <a:pPr marL="457200" indent="-457200">
              <a:buAutoNum type="arabicPeriod"/>
            </a:pPr>
            <a:r>
              <a:rPr lang="es-VE" dirty="0" smtClean="0"/>
              <a:t>Registrar: Supone abrir un formulario en el medio habilitado que permita recoger los datos que identifican la anomalía.</a:t>
            </a:r>
          </a:p>
          <a:p>
            <a:pPr marL="457200" indent="-457200">
              <a:buAutoNum type="arabicPeriod"/>
            </a:pPr>
            <a:r>
              <a:rPr lang="es-VE" dirty="0" smtClean="0"/>
              <a:t>Analizar: Supone buscar una relación entre el efecto y sus posibles causas, para lo que se cuenta con los comentarios de los observadores y la experiencia del técnico.</a:t>
            </a:r>
          </a:p>
          <a:p>
            <a:pPr marL="457200" indent="-457200">
              <a:buAutoNum type="arabicPeriod"/>
            </a:pPr>
            <a:r>
              <a:rPr lang="es-VE" dirty="0" smtClean="0"/>
              <a:t>Diagnosticar: Determinar entre las causas posibles, aquellas que tuviera más probabilidad de resultar el origen del problema una vez analizada la información.</a:t>
            </a:r>
          </a:p>
          <a:p>
            <a:pPr marL="457200" indent="-457200">
              <a:buAutoNum type="arabicPeriod"/>
            </a:pPr>
            <a:r>
              <a:rPr lang="es-VE" dirty="0" smtClean="0"/>
              <a:t>Calificar: Ayuda al enfoque de la resolución.</a:t>
            </a:r>
          </a:p>
          <a:p>
            <a:pPr marL="457200" indent="-457200">
              <a:buAutoNum type="arabicPeriod"/>
            </a:pPr>
            <a:r>
              <a:rPr lang="es-VE" dirty="0" smtClean="0"/>
              <a:t>Resolución: En caso de disponerse solución deberá atenerse a los criterios del nivel de servicio, evaluando la problemática creada en caso de falta de solución.</a:t>
            </a:r>
          </a:p>
          <a:p>
            <a:pPr marL="457200" indent="-457200">
              <a:buAutoNum type="arabicPeriod"/>
            </a:pPr>
            <a:r>
              <a:rPr lang="es-VE" dirty="0" smtClean="0"/>
              <a:t>Seguimiento: Acción continua y normalizada para conseguir el diagnostico de una incidencia y la persecución de su resolución.</a:t>
            </a:r>
            <a:endParaRPr lang="es-VE" dirty="0"/>
          </a:p>
        </p:txBody>
      </p:sp>
    </p:spTree>
    <p:extLst>
      <p:ext uri="{BB962C8B-B14F-4D97-AF65-F5344CB8AC3E}">
        <p14:creationId xmlns:p14="http://schemas.microsoft.com/office/powerpoint/2010/main" val="3861446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dirty="0" smtClean="0"/>
              <a:t>Información Sobre la Actividad</a:t>
            </a:r>
            <a:endParaRPr lang="es-VE" dirty="0"/>
          </a:p>
        </p:txBody>
      </p:sp>
      <p:sp>
        <p:nvSpPr>
          <p:cNvPr id="3" name="Marcador de contenido 2"/>
          <p:cNvSpPr>
            <a:spLocks noGrp="1"/>
          </p:cNvSpPr>
          <p:nvPr>
            <p:ph idx="1"/>
          </p:nvPr>
        </p:nvSpPr>
        <p:spPr>
          <a:xfrm>
            <a:off x="646112" y="1389186"/>
            <a:ext cx="10836642" cy="5064368"/>
          </a:xfrm>
        </p:spPr>
        <p:txBody>
          <a:bodyPr/>
          <a:lstStyle/>
          <a:p>
            <a:r>
              <a:rPr lang="es-VE" dirty="0" smtClean="0"/>
              <a:t>Es de suma importancia disponer de información estructurada, de acuerdo con los parámetros de seguimiento más acordes, esto es primordial para: </a:t>
            </a:r>
          </a:p>
          <a:p>
            <a:pPr marL="457200" indent="-457200">
              <a:buAutoNum type="arabicPeriod"/>
            </a:pPr>
            <a:r>
              <a:rPr lang="es-VE" dirty="0" smtClean="0"/>
              <a:t>Conocer la Evolución de la Actividad.</a:t>
            </a:r>
          </a:p>
          <a:p>
            <a:pPr marL="457200" indent="-457200">
              <a:buAutoNum type="arabicPeriod"/>
            </a:pPr>
            <a:r>
              <a:rPr lang="es-VE" dirty="0" smtClean="0"/>
              <a:t>Comparar la realidad con objetivos y estándares.</a:t>
            </a:r>
          </a:p>
          <a:p>
            <a:pPr marL="457200" indent="-457200">
              <a:buAutoNum type="arabicPeriod"/>
            </a:pPr>
            <a:r>
              <a:rPr lang="es-VE" dirty="0" smtClean="0"/>
              <a:t>Mejorar la Calidad de la Tarea.</a:t>
            </a:r>
          </a:p>
          <a:p>
            <a:pPr marL="457200" indent="-457200">
              <a:buAutoNum type="arabicPeriod"/>
            </a:pPr>
            <a:r>
              <a:rPr lang="es-VE" dirty="0" smtClean="0"/>
              <a:t>Anticiparse a situaciones críticas analizando las tendencias.</a:t>
            </a:r>
          </a:p>
          <a:p>
            <a:pPr marL="0" indent="0">
              <a:buNone/>
            </a:pPr>
            <a:endParaRPr lang="es-VE" dirty="0"/>
          </a:p>
          <a:p>
            <a:pPr marL="0" indent="0">
              <a:buNone/>
            </a:pPr>
            <a:r>
              <a:rPr lang="es-VE" dirty="0" smtClean="0"/>
              <a:t>La información debe servir para gestionar por ende debe ser resumida y expresiva. Es uno de los elementos básicos del nivel de servicio siempre que se objetiven parámetros para su seguimiento.</a:t>
            </a:r>
            <a:endParaRPr lang="es-VE" dirty="0"/>
          </a:p>
        </p:txBody>
      </p:sp>
    </p:spTree>
    <p:extLst>
      <p:ext uri="{BB962C8B-B14F-4D97-AF65-F5344CB8AC3E}">
        <p14:creationId xmlns:p14="http://schemas.microsoft.com/office/powerpoint/2010/main" val="3176579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0D6711E-61F5-2F78-E94C-2E4D6B005652}"/>
              </a:ext>
            </a:extLst>
          </p:cNvPr>
          <p:cNvSpPr txBox="1"/>
          <p:nvPr/>
        </p:nvSpPr>
        <p:spPr>
          <a:xfrm>
            <a:off x="126609" y="281354"/>
            <a:ext cx="9537896" cy="707886"/>
          </a:xfrm>
          <a:prstGeom prst="rect">
            <a:avLst/>
          </a:prstGeom>
          <a:noFill/>
        </p:spPr>
        <p:txBody>
          <a:bodyPr wrap="square" rtlCol="0">
            <a:spAutoFit/>
          </a:bodyPr>
          <a:lstStyle/>
          <a:p>
            <a:r>
              <a:rPr lang="es-ES" sz="4000" b="1" dirty="0">
                <a:solidFill>
                  <a:schemeClr val="tx1">
                    <a:lumMod val="95000"/>
                  </a:schemeClr>
                </a:solidFill>
              </a:rPr>
              <a:t>Información Sobre la Actividad.</a:t>
            </a:r>
            <a:endParaRPr lang="es-VE" sz="4000" b="1" dirty="0">
              <a:solidFill>
                <a:schemeClr val="tx1">
                  <a:lumMod val="95000"/>
                </a:schemeClr>
              </a:solidFill>
            </a:endParaRPr>
          </a:p>
        </p:txBody>
      </p:sp>
      <p:sp>
        <p:nvSpPr>
          <p:cNvPr id="5" name="CuadroTexto 4">
            <a:extLst>
              <a:ext uri="{FF2B5EF4-FFF2-40B4-BE49-F238E27FC236}">
                <a16:creationId xmlns:a16="http://schemas.microsoft.com/office/drawing/2014/main" id="{DE21E039-5F0C-5426-D3B0-6DB1218080FC}"/>
              </a:ext>
            </a:extLst>
          </p:cNvPr>
          <p:cNvSpPr txBox="1"/>
          <p:nvPr/>
        </p:nvSpPr>
        <p:spPr>
          <a:xfrm>
            <a:off x="506436" y="1294228"/>
            <a:ext cx="8285871" cy="1631216"/>
          </a:xfrm>
          <a:prstGeom prst="rect">
            <a:avLst/>
          </a:prstGeom>
          <a:noFill/>
        </p:spPr>
        <p:txBody>
          <a:bodyPr wrap="square" rtlCol="0">
            <a:spAutoFit/>
          </a:bodyPr>
          <a:lstStyle/>
          <a:p>
            <a:r>
              <a:rPr lang="es-ES" sz="2000" dirty="0"/>
              <a:t>Es esencial de cualquier actividad rendir cuentas al responsable superior del trabajo realizado. Disponer de una Información estructurada, de acuerdo con los parámetros de seguimiento más acordes con los objetivos de desempeño, es cuestión primordial para:</a:t>
            </a:r>
            <a:endParaRPr lang="es-VE" sz="2000" dirty="0"/>
          </a:p>
        </p:txBody>
      </p:sp>
      <p:sp>
        <p:nvSpPr>
          <p:cNvPr id="6" name="CuadroTexto 5">
            <a:extLst>
              <a:ext uri="{FF2B5EF4-FFF2-40B4-BE49-F238E27FC236}">
                <a16:creationId xmlns:a16="http://schemas.microsoft.com/office/drawing/2014/main" id="{1356689E-2BCF-5C3B-3B29-F98BC2DDDB75}"/>
              </a:ext>
            </a:extLst>
          </p:cNvPr>
          <p:cNvSpPr txBox="1"/>
          <p:nvPr/>
        </p:nvSpPr>
        <p:spPr>
          <a:xfrm>
            <a:off x="4649371" y="3502332"/>
            <a:ext cx="4839287" cy="2246769"/>
          </a:xfrm>
          <a:prstGeom prst="rect">
            <a:avLst/>
          </a:prstGeom>
          <a:noFill/>
        </p:spPr>
        <p:txBody>
          <a:bodyPr wrap="square" rtlCol="0">
            <a:spAutoFit/>
          </a:bodyPr>
          <a:lstStyle/>
          <a:p>
            <a:pPr marL="285750" indent="-285750">
              <a:buFont typeface="Arial" panose="020B0604020202020204" pitchFamily="34" charset="0"/>
              <a:buChar char="•"/>
            </a:pPr>
            <a:r>
              <a:rPr lang="es-ES" sz="2000" dirty="0"/>
              <a:t>Conocer la evolución de la actividad.</a:t>
            </a:r>
          </a:p>
          <a:p>
            <a:pPr marL="285750" indent="-285750">
              <a:buFont typeface="Arial" panose="020B0604020202020204" pitchFamily="34" charset="0"/>
              <a:buChar char="•"/>
            </a:pPr>
            <a:r>
              <a:rPr lang="es-ES" sz="2000" dirty="0"/>
              <a:t>Comparar la realidad con objetivos y estándares.</a:t>
            </a:r>
          </a:p>
          <a:p>
            <a:pPr marL="285750" indent="-285750">
              <a:buFont typeface="Arial" panose="020B0604020202020204" pitchFamily="34" charset="0"/>
              <a:buChar char="•"/>
            </a:pPr>
            <a:r>
              <a:rPr lang="es-ES" sz="2000" dirty="0"/>
              <a:t>Mejorar la calidad de la tarea.</a:t>
            </a:r>
          </a:p>
          <a:p>
            <a:pPr marL="285750" indent="-285750">
              <a:buFont typeface="Arial" panose="020B0604020202020204" pitchFamily="34" charset="0"/>
              <a:buChar char="•"/>
            </a:pPr>
            <a:r>
              <a:rPr lang="es-ES" sz="2000" dirty="0"/>
              <a:t>Anticiparse a situaciones críticas analizando las tendencias.</a:t>
            </a:r>
            <a:endParaRPr lang="es-VE" sz="2000" dirty="0"/>
          </a:p>
        </p:txBody>
      </p:sp>
      <p:pic>
        <p:nvPicPr>
          <p:cNvPr id="1026" name="Picture 2" descr="Informacion PNG Imágenes Transparentes | Vectores y Archivos PSD | Descarga  Gratuita en Pngtree">
            <a:extLst>
              <a:ext uri="{FF2B5EF4-FFF2-40B4-BE49-F238E27FC236}">
                <a16:creationId xmlns:a16="http://schemas.microsoft.com/office/drawing/2014/main" id="{1E041F17-4BDC-A170-CDD8-99105D2A61B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100000">
                        <a14:foregroundMark x1="10667" y1="66222" x2="10667" y2="66222"/>
                        <a14:foregroundMark x1="10222" y1="68000" x2="10667" y2="64889"/>
                        <a14:foregroundMark x1="12444" y1="43111" x2="12444" y2="43111"/>
                        <a14:foregroundMark x1="23556" y1="13778" x2="23556" y2="13778"/>
                        <a14:foregroundMark x1="70222" y1="15556" x2="70222" y2="15556"/>
                        <a14:foregroundMark x1="90222" y1="17778" x2="90222" y2="17778"/>
                      </a14:backgroundRemoval>
                    </a14:imgEffect>
                  </a14:imgLayer>
                </a14:imgProps>
              </a:ext>
              <a:ext uri="{28A0092B-C50C-407E-A947-70E740481C1C}">
                <a14:useLocalDpi xmlns:a14="http://schemas.microsoft.com/office/drawing/2010/main" val="0"/>
              </a:ext>
            </a:extLst>
          </a:blip>
          <a:srcRect/>
          <a:stretch>
            <a:fillRect/>
          </a:stretch>
        </p:blipFill>
        <p:spPr bwMode="auto">
          <a:xfrm>
            <a:off x="8994852" y="407518"/>
            <a:ext cx="2317220" cy="23172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formación Lapis Escuela - Imagen gratis en Pixabay">
            <a:extLst>
              <a:ext uri="{FF2B5EF4-FFF2-40B4-BE49-F238E27FC236}">
                <a16:creationId xmlns:a16="http://schemas.microsoft.com/office/drawing/2014/main" id="{9E68D9CF-F834-B03A-88F1-0CE1717FC3C6}"/>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0" b="97423" l="0" r="97683">
                        <a14:foregroundMark x1="39382" y1="36598" x2="54826" y2="66495"/>
                        <a14:foregroundMark x1="41699" y1="65979" x2="56757" y2="37629"/>
                        <a14:foregroundMark x1="44015" y1="37629" x2="57143" y2="37629"/>
                      </a14:backgroundRemoval>
                    </a14:imgEffect>
                  </a14:imgLayer>
                </a14:imgProps>
              </a:ext>
              <a:ext uri="{28A0092B-C50C-407E-A947-70E740481C1C}">
                <a14:useLocalDpi xmlns:a14="http://schemas.microsoft.com/office/drawing/2010/main" val="0"/>
              </a:ext>
            </a:extLst>
          </a:blip>
          <a:srcRect/>
          <a:stretch>
            <a:fillRect/>
          </a:stretch>
        </p:blipFill>
        <p:spPr bwMode="auto">
          <a:xfrm>
            <a:off x="973046" y="3382348"/>
            <a:ext cx="3319920" cy="2486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612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4277638-D9D4-F709-8367-B3C9D0AB80B3}"/>
              </a:ext>
            </a:extLst>
          </p:cNvPr>
          <p:cNvSpPr txBox="1"/>
          <p:nvPr/>
        </p:nvSpPr>
        <p:spPr>
          <a:xfrm>
            <a:off x="152406" y="450166"/>
            <a:ext cx="7793501" cy="858129"/>
          </a:xfrm>
          <a:prstGeom prst="rect">
            <a:avLst/>
          </a:prstGeom>
          <a:noFill/>
        </p:spPr>
        <p:txBody>
          <a:bodyPr wrap="square" rtlCol="0">
            <a:spAutoFit/>
          </a:bodyPr>
          <a:lstStyle/>
          <a:p>
            <a:r>
              <a:rPr lang="es-ES" sz="4800" b="1" dirty="0">
                <a:solidFill>
                  <a:schemeClr val="tx1">
                    <a:lumMod val="95000"/>
                  </a:schemeClr>
                </a:solidFill>
              </a:rPr>
              <a:t>Los Controles</a:t>
            </a:r>
            <a:endParaRPr lang="es-VE" sz="4800" b="1" dirty="0">
              <a:solidFill>
                <a:schemeClr val="tx1">
                  <a:lumMod val="95000"/>
                </a:schemeClr>
              </a:solidFill>
            </a:endParaRPr>
          </a:p>
        </p:txBody>
      </p:sp>
      <p:sp>
        <p:nvSpPr>
          <p:cNvPr id="3" name="CuadroTexto 2">
            <a:extLst>
              <a:ext uri="{FF2B5EF4-FFF2-40B4-BE49-F238E27FC236}">
                <a16:creationId xmlns:a16="http://schemas.microsoft.com/office/drawing/2014/main" id="{8BEB03AD-8A19-FABC-2C94-AFADCD9082D9}"/>
              </a:ext>
            </a:extLst>
          </p:cNvPr>
          <p:cNvSpPr txBox="1"/>
          <p:nvPr/>
        </p:nvSpPr>
        <p:spPr>
          <a:xfrm>
            <a:off x="152406" y="1653520"/>
            <a:ext cx="4346917" cy="2031325"/>
          </a:xfrm>
          <a:prstGeom prst="rect">
            <a:avLst/>
          </a:prstGeom>
          <a:noFill/>
        </p:spPr>
        <p:txBody>
          <a:bodyPr wrap="square" rtlCol="0">
            <a:spAutoFit/>
          </a:bodyPr>
          <a:lstStyle/>
          <a:p>
            <a:r>
              <a:rPr lang="es-ES" dirty="0"/>
              <a:t>Hardware.</a:t>
            </a:r>
          </a:p>
          <a:p>
            <a:endParaRPr lang="es-ES" dirty="0"/>
          </a:p>
          <a:p>
            <a:pPr marL="285750" indent="-285750">
              <a:buFont typeface="Arial" panose="020B0604020202020204" pitchFamily="34" charset="0"/>
              <a:buChar char="•"/>
            </a:pPr>
            <a:r>
              <a:rPr lang="es-ES" dirty="0"/>
              <a:t>Existen los componentes adquiridos.</a:t>
            </a:r>
          </a:p>
          <a:p>
            <a:pPr marL="285750" indent="-285750">
              <a:buFont typeface="Arial" panose="020B0604020202020204" pitchFamily="34" charset="0"/>
              <a:buChar char="•"/>
            </a:pPr>
            <a:r>
              <a:rPr lang="es-ES" dirty="0"/>
              <a:t>Están correctamente instalados.</a:t>
            </a:r>
          </a:p>
          <a:p>
            <a:pPr marL="285750" indent="-285750">
              <a:buFont typeface="Arial" panose="020B0604020202020204" pitchFamily="34" charset="0"/>
              <a:buChar char="•"/>
            </a:pPr>
            <a:r>
              <a:rPr lang="es-ES" dirty="0"/>
              <a:t>Se mantienen adecuadamente.</a:t>
            </a:r>
          </a:p>
          <a:p>
            <a:pPr marL="285750" indent="-285750">
              <a:buFont typeface="Arial" panose="020B0604020202020204" pitchFamily="34" charset="0"/>
              <a:buChar char="•"/>
            </a:pPr>
            <a:r>
              <a:rPr lang="es-ES" dirty="0"/>
              <a:t>Dan el rendimiento requerido</a:t>
            </a:r>
            <a:endParaRPr lang="es-VE" dirty="0"/>
          </a:p>
        </p:txBody>
      </p:sp>
      <p:sp>
        <p:nvSpPr>
          <p:cNvPr id="4" name="CuadroTexto 3">
            <a:extLst>
              <a:ext uri="{FF2B5EF4-FFF2-40B4-BE49-F238E27FC236}">
                <a16:creationId xmlns:a16="http://schemas.microsoft.com/office/drawing/2014/main" id="{F585383D-19AD-3058-A63B-75F50D0035D6}"/>
              </a:ext>
            </a:extLst>
          </p:cNvPr>
          <p:cNvSpPr txBox="1"/>
          <p:nvPr/>
        </p:nvSpPr>
        <p:spPr>
          <a:xfrm>
            <a:off x="152406" y="4087230"/>
            <a:ext cx="4225883" cy="2031325"/>
          </a:xfrm>
          <a:prstGeom prst="rect">
            <a:avLst/>
          </a:prstGeom>
          <a:noFill/>
        </p:spPr>
        <p:txBody>
          <a:bodyPr wrap="square" rtlCol="0">
            <a:spAutoFit/>
          </a:bodyPr>
          <a:lstStyle/>
          <a:p>
            <a:r>
              <a:rPr lang="es-ES" dirty="0"/>
              <a:t>Software.</a:t>
            </a:r>
          </a:p>
          <a:p>
            <a:endParaRPr lang="es-ES" dirty="0"/>
          </a:p>
          <a:p>
            <a:pPr marL="285750" indent="-285750">
              <a:buFont typeface="Arial" panose="020B0604020202020204" pitchFamily="34" charset="0"/>
              <a:buChar char="•"/>
            </a:pPr>
            <a:r>
              <a:rPr lang="es-ES" dirty="0"/>
              <a:t>Se dispone de las correspondiente licencias.</a:t>
            </a:r>
          </a:p>
          <a:p>
            <a:pPr marL="285750" indent="-285750">
              <a:buFont typeface="Arial" panose="020B0604020202020204" pitchFamily="34" charset="0"/>
              <a:buChar char="•"/>
            </a:pPr>
            <a:r>
              <a:rPr lang="es-ES" dirty="0"/>
              <a:t>Está correctamente instalado.</a:t>
            </a:r>
          </a:p>
          <a:p>
            <a:pPr marL="285750" indent="-285750">
              <a:buFont typeface="Arial" panose="020B0604020202020204" pitchFamily="34" charset="0"/>
              <a:buChar char="•"/>
            </a:pPr>
            <a:r>
              <a:rPr lang="es-ES" dirty="0"/>
              <a:t>Se mantiene adecuadamente.</a:t>
            </a:r>
          </a:p>
          <a:p>
            <a:pPr marL="285750" indent="-285750">
              <a:buFont typeface="Arial" panose="020B0604020202020204" pitchFamily="34" charset="0"/>
              <a:buChar char="•"/>
            </a:pPr>
            <a:r>
              <a:rPr lang="es-ES" dirty="0"/>
              <a:t>Dan el rendimiento adecuado.</a:t>
            </a:r>
            <a:endParaRPr lang="es-VE" dirty="0"/>
          </a:p>
        </p:txBody>
      </p:sp>
      <p:sp>
        <p:nvSpPr>
          <p:cNvPr id="6" name="CuadroTexto 5">
            <a:extLst>
              <a:ext uri="{FF2B5EF4-FFF2-40B4-BE49-F238E27FC236}">
                <a16:creationId xmlns:a16="http://schemas.microsoft.com/office/drawing/2014/main" id="{719EE3C9-E131-C8B0-34D4-CE8760678081}"/>
              </a:ext>
            </a:extLst>
          </p:cNvPr>
          <p:cNvSpPr txBox="1"/>
          <p:nvPr/>
        </p:nvSpPr>
        <p:spPr>
          <a:xfrm>
            <a:off x="4337706" y="104941"/>
            <a:ext cx="4346917" cy="1754326"/>
          </a:xfrm>
          <a:prstGeom prst="rect">
            <a:avLst/>
          </a:prstGeom>
          <a:noFill/>
        </p:spPr>
        <p:txBody>
          <a:bodyPr wrap="square" rtlCol="0">
            <a:spAutoFit/>
          </a:bodyPr>
          <a:lstStyle/>
          <a:p>
            <a:r>
              <a:rPr lang="es-ES" dirty="0"/>
              <a:t>Comunicaciones</a:t>
            </a:r>
          </a:p>
          <a:p>
            <a:endParaRPr lang="es-ES" dirty="0"/>
          </a:p>
          <a:p>
            <a:pPr marL="285750" indent="-285750">
              <a:buFont typeface="Arial" panose="020B0604020202020204" pitchFamily="34" charset="0"/>
              <a:buChar char="•"/>
            </a:pPr>
            <a:r>
              <a:rPr lang="es-ES" dirty="0"/>
              <a:t>Existen componentes.</a:t>
            </a:r>
          </a:p>
          <a:p>
            <a:pPr marL="285750" indent="-285750">
              <a:buFont typeface="Arial" panose="020B0604020202020204" pitchFamily="34" charset="0"/>
              <a:buChar char="•"/>
            </a:pPr>
            <a:r>
              <a:rPr lang="es-ES" dirty="0"/>
              <a:t>Están correctamente instalados.</a:t>
            </a:r>
          </a:p>
          <a:p>
            <a:pPr marL="285750" indent="-285750">
              <a:buFont typeface="Arial" panose="020B0604020202020204" pitchFamily="34" charset="0"/>
              <a:buChar char="•"/>
            </a:pPr>
            <a:r>
              <a:rPr lang="es-ES" dirty="0"/>
              <a:t>Se mantienen adecuadamente.</a:t>
            </a:r>
          </a:p>
          <a:p>
            <a:pPr marL="285750" indent="-285750">
              <a:buFont typeface="Arial" panose="020B0604020202020204" pitchFamily="34" charset="0"/>
              <a:buChar char="•"/>
            </a:pPr>
            <a:r>
              <a:rPr lang="es-ES" dirty="0"/>
              <a:t>Dan el rendimiento adecuado.</a:t>
            </a:r>
            <a:endParaRPr lang="es-VE" dirty="0"/>
          </a:p>
        </p:txBody>
      </p:sp>
      <p:sp>
        <p:nvSpPr>
          <p:cNvPr id="7" name="CuadroTexto 6">
            <a:extLst>
              <a:ext uri="{FF2B5EF4-FFF2-40B4-BE49-F238E27FC236}">
                <a16:creationId xmlns:a16="http://schemas.microsoft.com/office/drawing/2014/main" id="{481D4BBB-7252-4EE0-70C8-41971043E4E1}"/>
              </a:ext>
            </a:extLst>
          </p:cNvPr>
          <p:cNvSpPr txBox="1"/>
          <p:nvPr/>
        </p:nvSpPr>
        <p:spPr>
          <a:xfrm>
            <a:off x="4337705" y="2067233"/>
            <a:ext cx="4346917" cy="1200329"/>
          </a:xfrm>
          <a:prstGeom prst="rect">
            <a:avLst/>
          </a:prstGeom>
          <a:noFill/>
        </p:spPr>
        <p:txBody>
          <a:bodyPr wrap="square" rtlCol="0">
            <a:spAutoFit/>
          </a:bodyPr>
          <a:lstStyle/>
          <a:p>
            <a:r>
              <a:rPr lang="es-ES" dirty="0"/>
              <a:t>Conmutación</a:t>
            </a:r>
          </a:p>
          <a:p>
            <a:endParaRPr lang="es-ES" dirty="0"/>
          </a:p>
          <a:p>
            <a:pPr marL="285750" indent="-285750">
              <a:buFont typeface="Arial" panose="020B0604020202020204" pitchFamily="34" charset="0"/>
              <a:buChar char="•"/>
            </a:pPr>
            <a:r>
              <a:rPr lang="es-ES" dirty="0"/>
              <a:t>Se mantienen adecuadamente.</a:t>
            </a:r>
          </a:p>
          <a:p>
            <a:pPr marL="285750" indent="-285750">
              <a:buFont typeface="Arial" panose="020B0604020202020204" pitchFamily="34" charset="0"/>
              <a:buChar char="•"/>
            </a:pPr>
            <a:r>
              <a:rPr lang="es-ES" dirty="0"/>
              <a:t>Dan el rendimiento adecuado.</a:t>
            </a:r>
            <a:endParaRPr lang="es-VE" dirty="0"/>
          </a:p>
        </p:txBody>
      </p:sp>
      <p:sp>
        <p:nvSpPr>
          <p:cNvPr id="8" name="CuadroTexto 7">
            <a:extLst>
              <a:ext uri="{FF2B5EF4-FFF2-40B4-BE49-F238E27FC236}">
                <a16:creationId xmlns:a16="http://schemas.microsoft.com/office/drawing/2014/main" id="{C5405783-DCBC-204A-A925-4A8D1CECB6B2}"/>
              </a:ext>
            </a:extLst>
          </p:cNvPr>
          <p:cNvSpPr txBox="1"/>
          <p:nvPr/>
        </p:nvSpPr>
        <p:spPr>
          <a:xfrm>
            <a:off x="4337704" y="3294427"/>
            <a:ext cx="4346917" cy="1477328"/>
          </a:xfrm>
          <a:prstGeom prst="rect">
            <a:avLst/>
          </a:prstGeom>
          <a:noFill/>
        </p:spPr>
        <p:txBody>
          <a:bodyPr wrap="square" rtlCol="0">
            <a:spAutoFit/>
          </a:bodyPr>
          <a:lstStyle/>
          <a:p>
            <a:r>
              <a:rPr lang="es-ES" dirty="0"/>
              <a:t>Comunicaciones.</a:t>
            </a:r>
          </a:p>
          <a:p>
            <a:endParaRPr lang="es-ES" dirty="0"/>
          </a:p>
          <a:p>
            <a:pPr marL="285750" indent="-285750">
              <a:buFont typeface="Arial" panose="020B0604020202020204" pitchFamily="34" charset="0"/>
              <a:buChar char="•"/>
            </a:pPr>
            <a:r>
              <a:rPr lang="es-ES" dirty="0"/>
              <a:t>Existen los contratos o servicios.</a:t>
            </a:r>
          </a:p>
          <a:p>
            <a:pPr marL="285750" indent="-285750">
              <a:buFont typeface="Arial" panose="020B0604020202020204" pitchFamily="34" charset="0"/>
              <a:buChar char="•"/>
            </a:pPr>
            <a:r>
              <a:rPr lang="es-ES" dirty="0"/>
              <a:t>Están correctamente parametrizados.</a:t>
            </a:r>
            <a:endParaRPr lang="es-VE" dirty="0"/>
          </a:p>
        </p:txBody>
      </p:sp>
      <p:sp>
        <p:nvSpPr>
          <p:cNvPr id="9" name="CuadroTexto 8">
            <a:extLst>
              <a:ext uri="{FF2B5EF4-FFF2-40B4-BE49-F238E27FC236}">
                <a16:creationId xmlns:a16="http://schemas.microsoft.com/office/drawing/2014/main" id="{0358980B-68E7-6183-3737-57C114B996DD}"/>
              </a:ext>
            </a:extLst>
          </p:cNvPr>
          <p:cNvSpPr txBox="1"/>
          <p:nvPr/>
        </p:nvSpPr>
        <p:spPr>
          <a:xfrm>
            <a:off x="4378289" y="4910858"/>
            <a:ext cx="4346917" cy="1477328"/>
          </a:xfrm>
          <a:prstGeom prst="rect">
            <a:avLst/>
          </a:prstGeom>
          <a:noFill/>
        </p:spPr>
        <p:txBody>
          <a:bodyPr wrap="square" rtlCol="0">
            <a:spAutoFit/>
          </a:bodyPr>
          <a:lstStyle/>
          <a:p>
            <a:r>
              <a:rPr lang="es-ES" dirty="0"/>
              <a:t>Enlaces.</a:t>
            </a:r>
          </a:p>
          <a:p>
            <a:endParaRPr lang="es-ES" dirty="0"/>
          </a:p>
          <a:p>
            <a:pPr marL="285750" indent="-285750">
              <a:buFont typeface="Arial" panose="020B0604020202020204" pitchFamily="34" charset="0"/>
              <a:buChar char="•"/>
            </a:pPr>
            <a:r>
              <a:rPr lang="es-ES" dirty="0"/>
              <a:t>Se mantienen adecuadamente</a:t>
            </a:r>
          </a:p>
          <a:p>
            <a:pPr marL="285750" indent="-285750">
              <a:buFont typeface="Arial" panose="020B0604020202020204" pitchFamily="34" charset="0"/>
              <a:buChar char="•"/>
            </a:pPr>
            <a:r>
              <a:rPr lang="es-ES" dirty="0"/>
              <a:t>Dan el ancho de banda y respuesta necesarios.</a:t>
            </a:r>
            <a:endParaRPr lang="es-VE" dirty="0"/>
          </a:p>
        </p:txBody>
      </p:sp>
      <p:sp>
        <p:nvSpPr>
          <p:cNvPr id="10" name="CuadroTexto 9">
            <a:extLst>
              <a:ext uri="{FF2B5EF4-FFF2-40B4-BE49-F238E27FC236}">
                <a16:creationId xmlns:a16="http://schemas.microsoft.com/office/drawing/2014/main" id="{604A446D-3B23-C696-6D86-CABDD0520002}"/>
              </a:ext>
            </a:extLst>
          </p:cNvPr>
          <p:cNvSpPr txBox="1"/>
          <p:nvPr/>
        </p:nvSpPr>
        <p:spPr>
          <a:xfrm>
            <a:off x="8554787" y="1181312"/>
            <a:ext cx="3406731" cy="2862322"/>
          </a:xfrm>
          <a:prstGeom prst="rect">
            <a:avLst/>
          </a:prstGeom>
          <a:noFill/>
        </p:spPr>
        <p:txBody>
          <a:bodyPr wrap="square" rtlCol="0">
            <a:spAutoFit/>
          </a:bodyPr>
          <a:lstStyle/>
          <a:p>
            <a:r>
              <a:rPr lang="es-ES" dirty="0"/>
              <a:t>Plan de Contingencia.</a:t>
            </a:r>
          </a:p>
          <a:p>
            <a:endParaRPr lang="es-ES" dirty="0"/>
          </a:p>
          <a:p>
            <a:pPr marL="285750" indent="-285750">
              <a:buFont typeface="Arial" panose="020B0604020202020204" pitchFamily="34" charset="0"/>
              <a:buChar char="•"/>
            </a:pPr>
            <a:r>
              <a:rPr lang="es-ES" dirty="0"/>
              <a:t>Se dispone de un procedimiento.</a:t>
            </a:r>
          </a:p>
          <a:p>
            <a:pPr marL="285750" indent="-285750">
              <a:buFont typeface="Arial" panose="020B0604020202020204" pitchFamily="34" charset="0"/>
              <a:buChar char="•"/>
            </a:pPr>
            <a:r>
              <a:rPr lang="es-ES" dirty="0"/>
              <a:t>Están contratados los servicios necesarios.</a:t>
            </a:r>
          </a:p>
          <a:p>
            <a:pPr marL="285750" indent="-285750">
              <a:buFont typeface="Arial" panose="020B0604020202020204" pitchFamily="34" charset="0"/>
              <a:buChar char="•"/>
            </a:pPr>
            <a:r>
              <a:rPr lang="es-ES" dirty="0"/>
              <a:t>Están debidamente actualizados.</a:t>
            </a:r>
          </a:p>
          <a:p>
            <a:pPr marL="285750" indent="-285750">
              <a:buFont typeface="Arial" panose="020B0604020202020204" pitchFamily="34" charset="0"/>
              <a:buChar char="•"/>
            </a:pPr>
            <a:r>
              <a:rPr lang="es-ES" dirty="0"/>
              <a:t>Se realizan los ensayos periódicos.</a:t>
            </a:r>
          </a:p>
        </p:txBody>
      </p:sp>
      <p:sp>
        <p:nvSpPr>
          <p:cNvPr id="5" name="CuadroTexto 4">
            <a:extLst>
              <a:ext uri="{FF2B5EF4-FFF2-40B4-BE49-F238E27FC236}">
                <a16:creationId xmlns:a16="http://schemas.microsoft.com/office/drawing/2014/main" id="{12C07A60-A5C5-C770-03B3-C39AB119AB98}"/>
              </a:ext>
            </a:extLst>
          </p:cNvPr>
          <p:cNvSpPr txBox="1"/>
          <p:nvPr/>
        </p:nvSpPr>
        <p:spPr>
          <a:xfrm>
            <a:off x="8396787" y="4028928"/>
            <a:ext cx="3866991" cy="2585323"/>
          </a:xfrm>
          <a:prstGeom prst="rect">
            <a:avLst/>
          </a:prstGeom>
          <a:noFill/>
        </p:spPr>
        <p:txBody>
          <a:bodyPr wrap="square" rtlCol="0">
            <a:spAutoFit/>
          </a:bodyPr>
          <a:lstStyle/>
          <a:p>
            <a:r>
              <a:rPr lang="es-ES" dirty="0"/>
              <a:t>Información.</a:t>
            </a:r>
          </a:p>
          <a:p>
            <a:endParaRPr lang="es-ES" dirty="0"/>
          </a:p>
          <a:p>
            <a:pPr marL="285750" indent="-285750">
              <a:buFont typeface="Arial" panose="020B0604020202020204" pitchFamily="34" charset="0"/>
              <a:buChar char="•"/>
            </a:pPr>
            <a:r>
              <a:rPr lang="es-ES" dirty="0"/>
              <a:t>Se dispone de procedimientos de back-up.</a:t>
            </a:r>
          </a:p>
          <a:p>
            <a:pPr marL="285750" indent="-285750">
              <a:buFont typeface="Arial" panose="020B0604020202020204" pitchFamily="34" charset="0"/>
              <a:buChar char="•"/>
            </a:pPr>
            <a:r>
              <a:rPr lang="es-ES" dirty="0"/>
              <a:t>Se realizan los back-ups correspondientes.</a:t>
            </a:r>
          </a:p>
          <a:p>
            <a:pPr marL="285750" indent="-285750">
              <a:buFont typeface="Arial" panose="020B0604020202020204" pitchFamily="34" charset="0"/>
              <a:buChar char="•"/>
            </a:pPr>
            <a:r>
              <a:rPr lang="es-ES" dirty="0"/>
              <a:t>Se guardan adecuadamente.</a:t>
            </a:r>
          </a:p>
          <a:p>
            <a:pPr marL="285750" indent="-285750">
              <a:buFont typeface="Arial" panose="020B0604020202020204" pitchFamily="34" charset="0"/>
              <a:buChar char="•"/>
            </a:pPr>
            <a:r>
              <a:rPr lang="es-ES" dirty="0"/>
              <a:t>Se comprueban por muestreo.</a:t>
            </a:r>
            <a:endParaRPr lang="es-VE" dirty="0"/>
          </a:p>
        </p:txBody>
      </p:sp>
    </p:spTree>
    <p:extLst>
      <p:ext uri="{BB962C8B-B14F-4D97-AF65-F5344CB8AC3E}">
        <p14:creationId xmlns:p14="http://schemas.microsoft.com/office/powerpoint/2010/main" val="429323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A90EA63-A421-9AAC-297E-9C86CE1B9599}"/>
              </a:ext>
            </a:extLst>
          </p:cNvPr>
          <p:cNvSpPr txBox="1"/>
          <p:nvPr/>
        </p:nvSpPr>
        <p:spPr>
          <a:xfrm>
            <a:off x="548639" y="450167"/>
            <a:ext cx="7104185" cy="646331"/>
          </a:xfrm>
          <a:prstGeom prst="rect">
            <a:avLst/>
          </a:prstGeom>
          <a:noFill/>
        </p:spPr>
        <p:txBody>
          <a:bodyPr wrap="square" rtlCol="0">
            <a:spAutoFit/>
          </a:bodyPr>
          <a:lstStyle/>
          <a:p>
            <a:r>
              <a:rPr lang="es-ES" sz="3600" dirty="0">
                <a:solidFill>
                  <a:schemeClr val="tx1">
                    <a:lumMod val="95000"/>
                  </a:schemeClr>
                </a:solidFill>
              </a:rPr>
              <a:t>Auditoría de la Función.</a:t>
            </a:r>
            <a:endParaRPr lang="es-VE" sz="3600" dirty="0">
              <a:solidFill>
                <a:schemeClr val="tx1">
                  <a:lumMod val="95000"/>
                </a:schemeClr>
              </a:solidFill>
            </a:endParaRPr>
          </a:p>
        </p:txBody>
      </p:sp>
      <p:sp>
        <p:nvSpPr>
          <p:cNvPr id="3" name="CuadroTexto 2">
            <a:extLst>
              <a:ext uri="{FF2B5EF4-FFF2-40B4-BE49-F238E27FC236}">
                <a16:creationId xmlns:a16="http://schemas.microsoft.com/office/drawing/2014/main" id="{692E3A36-A970-4A80-760A-2A782DB1A01A}"/>
              </a:ext>
            </a:extLst>
          </p:cNvPr>
          <p:cNvSpPr txBox="1"/>
          <p:nvPr/>
        </p:nvSpPr>
        <p:spPr>
          <a:xfrm>
            <a:off x="534571" y="1688123"/>
            <a:ext cx="8314006" cy="1200329"/>
          </a:xfrm>
          <a:prstGeom prst="rect">
            <a:avLst/>
          </a:prstGeom>
          <a:noFill/>
        </p:spPr>
        <p:txBody>
          <a:bodyPr wrap="square" rtlCol="0">
            <a:spAutoFit/>
          </a:bodyPr>
          <a:lstStyle/>
          <a:p>
            <a:r>
              <a:rPr lang="es-ES" dirty="0"/>
              <a:t>El ultimo informe realizado sirve para fijar un objetivo concreto; la comprobación de que las recomendaciones expuestas se han llevado a cabo y se corrigieron las debilidades o puntos negro detectados con anterioridad.</a:t>
            </a:r>
            <a:endParaRPr lang="es-VE" dirty="0"/>
          </a:p>
        </p:txBody>
      </p:sp>
      <p:sp>
        <p:nvSpPr>
          <p:cNvPr id="4" name="CuadroTexto 3">
            <a:extLst>
              <a:ext uri="{FF2B5EF4-FFF2-40B4-BE49-F238E27FC236}">
                <a16:creationId xmlns:a16="http://schemas.microsoft.com/office/drawing/2014/main" id="{287EE3D2-E812-908D-735C-60C8B3C57ADA}"/>
              </a:ext>
            </a:extLst>
          </p:cNvPr>
          <p:cNvSpPr txBox="1"/>
          <p:nvPr/>
        </p:nvSpPr>
        <p:spPr>
          <a:xfrm>
            <a:off x="548639" y="3429000"/>
            <a:ext cx="5866228" cy="1754326"/>
          </a:xfrm>
          <a:prstGeom prst="rect">
            <a:avLst/>
          </a:prstGeom>
          <a:noFill/>
        </p:spPr>
        <p:txBody>
          <a:bodyPr wrap="square" rtlCol="0">
            <a:spAutoFit/>
          </a:bodyPr>
          <a:lstStyle/>
          <a:p>
            <a:r>
              <a:rPr lang="es-ES" dirty="0"/>
              <a:t>De acuerdo a lo anterior se debe comprobar:</a:t>
            </a:r>
          </a:p>
          <a:p>
            <a:endParaRPr lang="es-ES" dirty="0"/>
          </a:p>
          <a:p>
            <a:pPr marL="342900" indent="-342900">
              <a:buFont typeface="+mj-lt"/>
              <a:buAutoNum type="arabicPeriod"/>
            </a:pPr>
            <a:r>
              <a:rPr lang="es-ES" dirty="0"/>
              <a:t>Que existen.</a:t>
            </a:r>
          </a:p>
          <a:p>
            <a:pPr marL="342900" indent="-342900">
              <a:buFont typeface="+mj-lt"/>
              <a:buAutoNum type="arabicPeriod"/>
            </a:pPr>
            <a:r>
              <a:rPr lang="es-ES" dirty="0"/>
              <a:t>Que son consistentes con los objetivos de control.</a:t>
            </a:r>
          </a:p>
          <a:p>
            <a:pPr marL="342900" indent="-342900">
              <a:buFont typeface="+mj-lt"/>
              <a:buAutoNum type="arabicPeriod"/>
            </a:pPr>
            <a:r>
              <a:rPr lang="es-ES" dirty="0"/>
              <a:t>Que se ejecutan.</a:t>
            </a:r>
          </a:p>
        </p:txBody>
      </p:sp>
      <p:sp>
        <p:nvSpPr>
          <p:cNvPr id="5" name="CuadroTexto 4">
            <a:extLst>
              <a:ext uri="{FF2B5EF4-FFF2-40B4-BE49-F238E27FC236}">
                <a16:creationId xmlns:a16="http://schemas.microsoft.com/office/drawing/2014/main" id="{932FE726-D3EE-642B-A8E8-576864FC68E5}"/>
              </a:ext>
            </a:extLst>
          </p:cNvPr>
          <p:cNvSpPr txBox="1"/>
          <p:nvPr/>
        </p:nvSpPr>
        <p:spPr>
          <a:xfrm>
            <a:off x="6414867" y="3784209"/>
            <a:ext cx="5120641" cy="1754326"/>
          </a:xfrm>
          <a:prstGeom prst="rect">
            <a:avLst/>
          </a:prstGeom>
          <a:noFill/>
        </p:spPr>
        <p:txBody>
          <a:bodyPr wrap="square" rtlCol="0">
            <a:spAutoFit/>
          </a:bodyPr>
          <a:lstStyle/>
          <a:p>
            <a:r>
              <a:rPr lang="es-ES" dirty="0"/>
              <a:t>Una adecuada metodología en el desarrollo de la auditoría es fundamental y requiere de aspectos generales, tanto del campo de la auditoría como de la organización de los Sistemas de Información.</a:t>
            </a:r>
            <a:endParaRPr lang="es-VE" dirty="0"/>
          </a:p>
        </p:txBody>
      </p:sp>
      <p:sp>
        <p:nvSpPr>
          <p:cNvPr id="6" name="AutoShape 2" descr="Imágenes de Auditoria | Vectores, fotos de stock y PSD gratuitos">
            <a:extLst>
              <a:ext uri="{FF2B5EF4-FFF2-40B4-BE49-F238E27FC236}">
                <a16:creationId xmlns:a16="http://schemas.microsoft.com/office/drawing/2014/main" id="{7CEEDEB4-A77F-5105-A9A3-C8416756927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VE"/>
          </a:p>
        </p:txBody>
      </p:sp>
      <p:pic>
        <p:nvPicPr>
          <p:cNvPr id="3076" name="Picture 4" descr="Imágenes de Auditoria | Vectores, fotos de stock y PSD gratuitos">
            <a:extLst>
              <a:ext uri="{FF2B5EF4-FFF2-40B4-BE49-F238E27FC236}">
                <a16:creationId xmlns:a16="http://schemas.microsoft.com/office/drawing/2014/main" id="{9F16EFA2-8C35-1A9F-F318-77E380A177FA}"/>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10450" b="90000" l="10350" r="90000"/>
                    </a14:imgEffect>
                  </a14:imgLayer>
                </a14:imgProps>
              </a:ext>
              <a:ext uri="{28A0092B-C50C-407E-A947-70E740481C1C}">
                <a14:useLocalDpi xmlns:a14="http://schemas.microsoft.com/office/drawing/2010/main" val="0"/>
              </a:ext>
            </a:extLst>
          </a:blip>
          <a:srcRect/>
          <a:stretch>
            <a:fillRect/>
          </a:stretch>
        </p:blipFill>
        <p:spPr bwMode="auto">
          <a:xfrm>
            <a:off x="8574844" y="304800"/>
            <a:ext cx="327660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0643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5F1C73-724B-6F54-0169-55BC67729139}"/>
              </a:ext>
            </a:extLst>
          </p:cNvPr>
          <p:cNvSpPr txBox="1"/>
          <p:nvPr/>
        </p:nvSpPr>
        <p:spPr>
          <a:xfrm>
            <a:off x="225083" y="196950"/>
            <a:ext cx="11085342" cy="1200329"/>
          </a:xfrm>
          <a:prstGeom prst="rect">
            <a:avLst/>
          </a:prstGeom>
          <a:noFill/>
        </p:spPr>
        <p:txBody>
          <a:bodyPr wrap="square" rtlCol="0">
            <a:spAutoFit/>
          </a:bodyPr>
          <a:lstStyle/>
          <a:p>
            <a:r>
              <a:rPr lang="es-ES" sz="3600" dirty="0">
                <a:solidFill>
                  <a:schemeClr val="tx1">
                    <a:lumMod val="95000"/>
                  </a:schemeClr>
                </a:solidFill>
              </a:rPr>
              <a:t>Consideraciones sobre la Tecnología y su Evolución.</a:t>
            </a:r>
            <a:endParaRPr lang="es-VE" sz="3600" dirty="0">
              <a:solidFill>
                <a:schemeClr val="tx1">
                  <a:lumMod val="95000"/>
                </a:schemeClr>
              </a:solidFill>
            </a:endParaRPr>
          </a:p>
        </p:txBody>
      </p:sp>
      <p:sp>
        <p:nvSpPr>
          <p:cNvPr id="3" name="CuadroTexto 2">
            <a:extLst>
              <a:ext uri="{FF2B5EF4-FFF2-40B4-BE49-F238E27FC236}">
                <a16:creationId xmlns:a16="http://schemas.microsoft.com/office/drawing/2014/main" id="{E9F64E23-024C-272C-28C7-59ED6431C013}"/>
              </a:ext>
            </a:extLst>
          </p:cNvPr>
          <p:cNvSpPr txBox="1"/>
          <p:nvPr/>
        </p:nvSpPr>
        <p:spPr>
          <a:xfrm>
            <a:off x="506437" y="1730326"/>
            <a:ext cx="6428936" cy="923330"/>
          </a:xfrm>
          <a:prstGeom prst="rect">
            <a:avLst/>
          </a:prstGeom>
          <a:noFill/>
        </p:spPr>
        <p:txBody>
          <a:bodyPr wrap="square" rtlCol="0">
            <a:spAutoFit/>
          </a:bodyPr>
          <a:lstStyle/>
          <a:p>
            <a:r>
              <a:rPr lang="es-ES" dirty="0"/>
              <a:t>El cambio de paradigma que se nos avecina, puesto a la complejidad alcanzada por los sistemas distribuidos no compensa su solo aparente eficiencia.</a:t>
            </a:r>
            <a:endParaRPr lang="es-VE" dirty="0"/>
          </a:p>
        </p:txBody>
      </p:sp>
      <p:sp>
        <p:nvSpPr>
          <p:cNvPr id="4" name="CuadroTexto 3">
            <a:extLst>
              <a:ext uri="{FF2B5EF4-FFF2-40B4-BE49-F238E27FC236}">
                <a16:creationId xmlns:a16="http://schemas.microsoft.com/office/drawing/2014/main" id="{5461547C-2D05-200F-87B1-00329516611C}"/>
              </a:ext>
            </a:extLst>
          </p:cNvPr>
          <p:cNvSpPr txBox="1"/>
          <p:nvPr/>
        </p:nvSpPr>
        <p:spPr>
          <a:xfrm>
            <a:off x="2025747" y="3074354"/>
            <a:ext cx="7484013" cy="1200329"/>
          </a:xfrm>
          <a:prstGeom prst="rect">
            <a:avLst/>
          </a:prstGeom>
          <a:noFill/>
        </p:spPr>
        <p:txBody>
          <a:bodyPr wrap="square" rtlCol="0">
            <a:spAutoFit/>
          </a:bodyPr>
          <a:lstStyle/>
          <a:p>
            <a:r>
              <a:rPr lang="es-ES" dirty="0"/>
              <a:t>En el límite un sistema distribuido podría tener ciertas ventajas en los costes de las comunicaciones siempre que parte de los accesos puedan ser locales y la diferencia compense las actualizaciones distribuidas.</a:t>
            </a:r>
            <a:endParaRPr lang="es-VE" dirty="0"/>
          </a:p>
        </p:txBody>
      </p:sp>
      <p:sp>
        <p:nvSpPr>
          <p:cNvPr id="5" name="CuadroTexto 4">
            <a:extLst>
              <a:ext uri="{FF2B5EF4-FFF2-40B4-BE49-F238E27FC236}">
                <a16:creationId xmlns:a16="http://schemas.microsoft.com/office/drawing/2014/main" id="{D46627F6-EB34-6F56-ABE5-D60EDE8ED196}"/>
              </a:ext>
            </a:extLst>
          </p:cNvPr>
          <p:cNvSpPr txBox="1"/>
          <p:nvPr/>
        </p:nvSpPr>
        <p:spPr>
          <a:xfrm>
            <a:off x="6096000" y="4695381"/>
            <a:ext cx="6372665" cy="923330"/>
          </a:xfrm>
          <a:prstGeom prst="rect">
            <a:avLst/>
          </a:prstGeom>
          <a:noFill/>
        </p:spPr>
        <p:txBody>
          <a:bodyPr wrap="square" rtlCol="0">
            <a:spAutoFit/>
          </a:bodyPr>
          <a:lstStyle/>
          <a:p>
            <a:r>
              <a:rPr lang="es-ES" dirty="0"/>
              <a:t>En el momento en que la microinformática ha adquirido el espectacular desarrollo de hoy nos planteemos el retorno a los sistemas centralizados.</a:t>
            </a:r>
            <a:endParaRPr lang="es-VE" dirty="0"/>
          </a:p>
        </p:txBody>
      </p:sp>
      <p:pic>
        <p:nvPicPr>
          <p:cNvPr id="4100" name="Picture 4" descr="Empresa digital: humana… tecnológica y conectada - FECE">
            <a:extLst>
              <a:ext uri="{FF2B5EF4-FFF2-40B4-BE49-F238E27FC236}">
                <a16:creationId xmlns:a16="http://schemas.microsoft.com/office/drawing/2014/main" id="{8CEB7E7C-1DED-CD6B-3AFE-8AC213EFAD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148" y="4330731"/>
            <a:ext cx="3066757" cy="2406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527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ECB25CD-7A13-5B3A-412B-8D356A4ED66E}"/>
              </a:ext>
            </a:extLst>
          </p:cNvPr>
          <p:cNvSpPr txBox="1"/>
          <p:nvPr/>
        </p:nvSpPr>
        <p:spPr>
          <a:xfrm>
            <a:off x="436098" y="309489"/>
            <a:ext cx="6738425" cy="646331"/>
          </a:xfrm>
          <a:prstGeom prst="rect">
            <a:avLst/>
          </a:prstGeom>
          <a:noFill/>
        </p:spPr>
        <p:txBody>
          <a:bodyPr wrap="square" rtlCol="0">
            <a:spAutoFit/>
          </a:bodyPr>
          <a:lstStyle/>
          <a:p>
            <a:r>
              <a:rPr lang="es-ES" sz="3600" dirty="0">
                <a:solidFill>
                  <a:schemeClr val="tx1">
                    <a:lumMod val="95000"/>
                  </a:schemeClr>
                </a:solidFill>
              </a:rPr>
              <a:t>Algunas Referencias.</a:t>
            </a:r>
            <a:endParaRPr lang="es-VE" sz="3600" dirty="0">
              <a:solidFill>
                <a:schemeClr val="tx1">
                  <a:lumMod val="95000"/>
                </a:schemeClr>
              </a:solidFill>
            </a:endParaRPr>
          </a:p>
        </p:txBody>
      </p:sp>
      <p:sp>
        <p:nvSpPr>
          <p:cNvPr id="3" name="CuadroTexto 2">
            <a:extLst>
              <a:ext uri="{FF2B5EF4-FFF2-40B4-BE49-F238E27FC236}">
                <a16:creationId xmlns:a16="http://schemas.microsoft.com/office/drawing/2014/main" id="{7F43C7FC-AD24-8E8A-CB98-CE0EB7C31EA7}"/>
              </a:ext>
            </a:extLst>
          </p:cNvPr>
          <p:cNvSpPr txBox="1"/>
          <p:nvPr/>
        </p:nvSpPr>
        <p:spPr>
          <a:xfrm>
            <a:off x="787790" y="1477108"/>
            <a:ext cx="8384345" cy="1200329"/>
          </a:xfrm>
          <a:prstGeom prst="rect">
            <a:avLst/>
          </a:prstGeom>
          <a:noFill/>
        </p:spPr>
        <p:txBody>
          <a:bodyPr wrap="square" rtlCol="0">
            <a:spAutoFit/>
          </a:bodyPr>
          <a:lstStyle/>
          <a:p>
            <a:r>
              <a:rPr lang="es-ES" dirty="0"/>
              <a:t>Desde el punto de vista metodológico y para ayudar en el proceso de recopilación y tabulación de la información, así como en la redacción de resultados, LOGIC CONTROL dispone de un programa: AUDINFORM que funciona en entorno PC.</a:t>
            </a:r>
            <a:endParaRPr lang="es-VE" dirty="0"/>
          </a:p>
        </p:txBody>
      </p:sp>
      <p:sp>
        <p:nvSpPr>
          <p:cNvPr id="4" name="CuadroTexto 3">
            <a:extLst>
              <a:ext uri="{FF2B5EF4-FFF2-40B4-BE49-F238E27FC236}">
                <a16:creationId xmlns:a16="http://schemas.microsoft.com/office/drawing/2014/main" id="{4C4D454B-FB3E-2475-8F04-3B416E63E5BA}"/>
              </a:ext>
            </a:extLst>
          </p:cNvPr>
          <p:cNvSpPr txBox="1"/>
          <p:nvPr/>
        </p:nvSpPr>
        <p:spPr>
          <a:xfrm>
            <a:off x="5224894" y="2703236"/>
            <a:ext cx="7202659" cy="1477328"/>
          </a:xfrm>
          <a:prstGeom prst="rect">
            <a:avLst/>
          </a:prstGeom>
          <a:noFill/>
        </p:spPr>
        <p:txBody>
          <a:bodyPr wrap="square" rtlCol="0">
            <a:spAutoFit/>
          </a:bodyPr>
          <a:lstStyle/>
          <a:p>
            <a:r>
              <a:rPr lang="es-ES" dirty="0"/>
              <a:t>Tal es el caso de Computer Associates, que con su sistema UNICENTER pretende integrar un conjunto de herramientas como el descrito, buscando, además, una homogeneidad funcional de dichas herramientas en los distintos sistemas operativos.</a:t>
            </a:r>
            <a:endParaRPr lang="es-VE" dirty="0"/>
          </a:p>
        </p:txBody>
      </p:sp>
      <p:pic>
        <p:nvPicPr>
          <p:cNvPr id="5124" name="Picture 4" descr="Tecnología De La Información, Comunicación Y AI Ilustración del Vector -  Ilustración de redes, androide: 116359724">
            <a:extLst>
              <a:ext uri="{FF2B5EF4-FFF2-40B4-BE49-F238E27FC236}">
                <a16:creationId xmlns:a16="http://schemas.microsoft.com/office/drawing/2014/main" id="{AAED7AD5-B609-E9B9-F160-2C9DBE0DD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98" y="3162340"/>
            <a:ext cx="4788796" cy="2394398"/>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40DC16DC-A6F7-9B8A-AD2C-BF23827947AD}"/>
              </a:ext>
            </a:extLst>
          </p:cNvPr>
          <p:cNvSpPr txBox="1"/>
          <p:nvPr/>
        </p:nvSpPr>
        <p:spPr>
          <a:xfrm>
            <a:off x="5224894" y="4359539"/>
            <a:ext cx="6569612" cy="2031325"/>
          </a:xfrm>
          <a:prstGeom prst="rect">
            <a:avLst/>
          </a:prstGeom>
          <a:noFill/>
        </p:spPr>
        <p:txBody>
          <a:bodyPr wrap="square" rtlCol="0">
            <a:spAutoFit/>
          </a:bodyPr>
          <a:lstStyle/>
          <a:p>
            <a:r>
              <a:rPr lang="es-ES" dirty="0"/>
              <a:t>También existen compañías cuya especialización consiste en la monitorización de los sistemas, tratando alertas de sistemas operativos, bases de datos, y aplicaciones, tal es el caso de la línea PATROL de BMC Software y otras líneas como TÍVOLI o productos de fabricantes de software de base como Oracle </a:t>
            </a:r>
            <a:r>
              <a:rPr lang="es-ES" dirty="0" err="1"/>
              <a:t>Alert</a:t>
            </a:r>
            <a:r>
              <a:rPr lang="es-ES" dirty="0"/>
              <a:t> o equipos como AV/</a:t>
            </a:r>
            <a:r>
              <a:rPr lang="es-ES" dirty="0" err="1"/>
              <a:t>Alert</a:t>
            </a:r>
            <a:r>
              <a:rPr lang="es-ES" dirty="0"/>
              <a:t> (Data General)</a:t>
            </a:r>
            <a:endParaRPr lang="es-VE" dirty="0"/>
          </a:p>
        </p:txBody>
      </p:sp>
    </p:spTree>
    <p:extLst>
      <p:ext uri="{BB962C8B-B14F-4D97-AF65-F5344CB8AC3E}">
        <p14:creationId xmlns:p14="http://schemas.microsoft.com/office/powerpoint/2010/main" val="2635678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ctr"/>
          <a:lstStyle/>
          <a:p>
            <a:r>
              <a:rPr lang="es-VE" dirty="0"/>
              <a:t>Definición</a:t>
            </a:r>
          </a:p>
        </p:txBody>
      </p:sp>
      <p:sp>
        <p:nvSpPr>
          <p:cNvPr id="3" name="Marcador de contenido 2"/>
          <p:cNvSpPr>
            <a:spLocks noGrp="1"/>
          </p:cNvSpPr>
          <p:nvPr>
            <p:ph idx="1"/>
          </p:nvPr>
        </p:nvSpPr>
        <p:spPr>
          <a:xfrm>
            <a:off x="900752" y="2057312"/>
            <a:ext cx="3971499" cy="3538264"/>
          </a:xfrm>
        </p:spPr>
        <p:txBody>
          <a:bodyPr>
            <a:normAutofit/>
          </a:bodyPr>
          <a:lstStyle/>
          <a:p>
            <a:endParaRPr lang="es-VE" dirty="0"/>
          </a:p>
          <a:p>
            <a:pPr algn="just">
              <a:lnSpc>
                <a:spcPct val="150000"/>
              </a:lnSpc>
            </a:pPr>
            <a:r>
              <a:rPr lang="es-VE" dirty="0"/>
              <a:t>La auditoría técnica de sistemas es aquella que se enfoca en la infraestructura informática de la institución o sistema en cuestión.</a:t>
            </a:r>
          </a:p>
        </p:txBody>
      </p:sp>
      <p:pic>
        <p:nvPicPr>
          <p:cNvPr id="4" name="Imagen 3"/>
          <p:cNvPicPr>
            <a:picLocks noChangeAspect="1"/>
          </p:cNvPicPr>
          <p:nvPr/>
        </p:nvPicPr>
        <p:blipFill>
          <a:blip r:embed="rId3"/>
          <a:stretch>
            <a:fillRect/>
          </a:stretch>
        </p:blipFill>
        <p:spPr>
          <a:xfrm>
            <a:off x="5113062" y="2268569"/>
            <a:ext cx="5059623" cy="2923338"/>
          </a:xfrm>
          <a:prstGeom prst="rect">
            <a:avLst/>
          </a:prstGeom>
        </p:spPr>
      </p:pic>
    </p:spTree>
    <p:extLst>
      <p:ext uri="{BB962C8B-B14F-4D97-AF65-F5344CB8AC3E}">
        <p14:creationId xmlns:p14="http://schemas.microsoft.com/office/powerpoint/2010/main" val="2413089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ctr"/>
          <a:lstStyle/>
          <a:p>
            <a:r>
              <a:rPr lang="es-VE" dirty="0"/>
              <a:t>Ámbito.</a:t>
            </a:r>
          </a:p>
        </p:txBody>
      </p:sp>
      <p:sp>
        <p:nvSpPr>
          <p:cNvPr id="3" name="Marcador de contenido 2"/>
          <p:cNvSpPr>
            <a:spLocks noGrp="1"/>
          </p:cNvSpPr>
          <p:nvPr>
            <p:ph idx="1"/>
          </p:nvPr>
        </p:nvSpPr>
        <p:spPr>
          <a:xfrm>
            <a:off x="1063355" y="2057312"/>
            <a:ext cx="8987479" cy="4479966"/>
          </a:xfrm>
        </p:spPr>
        <p:txBody>
          <a:bodyPr>
            <a:normAutofit/>
          </a:bodyPr>
          <a:lstStyle/>
          <a:p>
            <a:pPr marL="0" indent="0" algn="just">
              <a:buNone/>
            </a:pPr>
            <a:r>
              <a:rPr lang="es-VE" dirty="0"/>
              <a:t>La evolución que ha presentado la informática ha dado paso a la existencia de ramas de especialización necesarias, ejemplos de esto son las ramas de comunicaciones, seguridad y bases de datos. Debido a esto, con el paso del tiempo el campo de acción de este tipo de auditoría se ha visto alterado.</a:t>
            </a:r>
          </a:p>
          <a:p>
            <a:pPr marL="0" indent="0" algn="just">
              <a:buNone/>
            </a:pPr>
            <a:r>
              <a:rPr lang="es-VE" dirty="0"/>
              <a:t>Este cambio provoca que el espectro de aplicación de la auditoría técnica sea extenso y reducido a la vez, debido a la aparición de ramas de la auditoria informática mucho más puntuales y delimitadas, como la auditoría física, la auditoria de seguridad, la auditoria de bases de datos, entre otras, que actúan individualmente y de forma minuciosa en elementos concretos que son cubiertos de manera un poco más superficial por la auditoría estudiada.</a:t>
            </a:r>
          </a:p>
        </p:txBody>
      </p:sp>
    </p:spTree>
    <p:extLst>
      <p:ext uri="{BB962C8B-B14F-4D97-AF65-F5344CB8AC3E}">
        <p14:creationId xmlns:p14="http://schemas.microsoft.com/office/powerpoint/2010/main" val="805266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ctr"/>
          <a:lstStyle/>
          <a:p>
            <a:r>
              <a:rPr lang="es-VE" dirty="0"/>
              <a:t>Ámbito.</a:t>
            </a:r>
          </a:p>
        </p:txBody>
      </p:sp>
      <p:sp>
        <p:nvSpPr>
          <p:cNvPr id="3" name="Marcador de contenido 2"/>
          <p:cNvSpPr>
            <a:spLocks noGrp="1"/>
          </p:cNvSpPr>
          <p:nvPr>
            <p:ph idx="1"/>
          </p:nvPr>
        </p:nvSpPr>
        <p:spPr>
          <a:xfrm>
            <a:off x="1063355" y="2057312"/>
            <a:ext cx="8987479" cy="4479966"/>
          </a:xfrm>
        </p:spPr>
        <p:txBody>
          <a:bodyPr>
            <a:normAutofit/>
          </a:bodyPr>
          <a:lstStyle/>
          <a:p>
            <a:pPr marL="0" indent="0" algn="just">
              <a:buNone/>
            </a:pPr>
            <a:r>
              <a:rPr lang="es-VE" sz="2800" dirty="0"/>
              <a:t>Ámbito general:</a:t>
            </a:r>
          </a:p>
          <a:p>
            <a:pPr algn="just"/>
            <a:r>
              <a:rPr lang="es-VE" u="sng" dirty="0"/>
              <a:t>Instalaciones</a:t>
            </a:r>
            <a:r>
              <a:rPr lang="es-VE" dirty="0"/>
              <a:t>: este apartado incluye salas de procesos, sistemas de seguridad y control de las mismas, y elementos de conexión y cableado.</a:t>
            </a:r>
          </a:p>
          <a:p>
            <a:pPr algn="just"/>
            <a:r>
              <a:rPr lang="es-VE" u="sng" dirty="0"/>
              <a:t>Equipos de proceso</a:t>
            </a:r>
            <a:r>
              <a:rPr lang="es-VE" dirty="0"/>
              <a:t>: aquí se incluyen los diferentes ordenadores y periféricos, así como dispositivos de comunicación (</a:t>
            </a:r>
            <a:r>
              <a:rPr lang="es-VE" dirty="0" err="1"/>
              <a:t>routers</a:t>
            </a:r>
            <a:r>
              <a:rPr lang="es-VE" dirty="0"/>
              <a:t>, módems, </a:t>
            </a:r>
            <a:r>
              <a:rPr lang="es-VE" dirty="0" err="1"/>
              <a:t>switchs</a:t>
            </a:r>
            <a:r>
              <a:rPr lang="es-VE" dirty="0"/>
              <a:t>…).</a:t>
            </a:r>
          </a:p>
          <a:p>
            <a:pPr algn="just"/>
            <a:r>
              <a:rPr lang="es-VE" dirty="0"/>
              <a:t>Software de base: está compuesto por los sistemas operativos, compiladores, traductores e intérpretes, gestores de bases de datos y toda una serie de herramientas intermedias usadas para el desarrollo de software.</a:t>
            </a:r>
          </a:p>
        </p:txBody>
      </p:sp>
    </p:spTree>
    <p:extLst>
      <p:ext uri="{BB962C8B-B14F-4D97-AF65-F5344CB8AC3E}">
        <p14:creationId xmlns:p14="http://schemas.microsoft.com/office/powerpoint/2010/main" val="1417109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ctr"/>
          <a:lstStyle/>
          <a:p>
            <a:r>
              <a:rPr lang="es-VE" dirty="0"/>
              <a:t>Ámbito.</a:t>
            </a:r>
          </a:p>
        </p:txBody>
      </p:sp>
      <p:sp>
        <p:nvSpPr>
          <p:cNvPr id="3" name="Marcador de contenido 2"/>
          <p:cNvSpPr>
            <a:spLocks noGrp="1"/>
          </p:cNvSpPr>
          <p:nvPr>
            <p:ph idx="1"/>
          </p:nvPr>
        </p:nvSpPr>
        <p:spPr>
          <a:xfrm>
            <a:off x="1064525" y="2052918"/>
            <a:ext cx="8971680" cy="4195481"/>
          </a:xfrm>
        </p:spPr>
        <p:txBody>
          <a:bodyPr/>
          <a:lstStyle/>
          <a:p>
            <a:pPr marL="0" indent="0">
              <a:buNone/>
            </a:pPr>
            <a:r>
              <a:rPr lang="es-VE" sz="2800" dirty="0"/>
              <a:t>Ámbito específico:</a:t>
            </a:r>
          </a:p>
          <a:p>
            <a:pPr algn="just"/>
            <a:r>
              <a:rPr lang="es-VE" dirty="0"/>
              <a:t>Dado que existen auditorías que se dedican de manera específica a muchos aspectos de la auditoría técnica (Auditoría física, auditoría de explotación, auditoría de bases de datos, auditoría de la seguridad y la auditoría de redes) el espectro específico de la misma se centra en los sistemas operativos y las comunicaciones</a:t>
            </a:r>
          </a:p>
        </p:txBody>
      </p:sp>
    </p:spTree>
    <p:extLst>
      <p:ext uri="{BB962C8B-B14F-4D97-AF65-F5344CB8AC3E}">
        <p14:creationId xmlns:p14="http://schemas.microsoft.com/office/powerpoint/2010/main" val="2251352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ctr"/>
          <a:lstStyle/>
          <a:p>
            <a:r>
              <a:rPr lang="es-VE" dirty="0"/>
              <a:t>Definición de la función.</a:t>
            </a:r>
          </a:p>
        </p:txBody>
      </p:sp>
      <p:sp>
        <p:nvSpPr>
          <p:cNvPr id="3" name="Marcador de contenido 2"/>
          <p:cNvSpPr>
            <a:spLocks noGrp="1"/>
          </p:cNvSpPr>
          <p:nvPr>
            <p:ph idx="1"/>
          </p:nvPr>
        </p:nvSpPr>
        <p:spPr>
          <a:xfrm>
            <a:off x="1089664" y="2052918"/>
            <a:ext cx="8946541" cy="4195481"/>
          </a:xfrm>
        </p:spPr>
        <p:txBody>
          <a:bodyPr/>
          <a:lstStyle/>
          <a:p>
            <a:pPr marL="0" indent="0" algn="just">
              <a:buNone/>
            </a:pPr>
            <a:r>
              <a:rPr lang="es-VE" dirty="0"/>
              <a:t>Podemos decir que la tarea técnica de sistema consiste en la actividad a desempeñar para instalar y mantener en adecuado orden de utilización de utilización la infraestructura informática.</a:t>
            </a:r>
          </a:p>
          <a:p>
            <a:pPr marL="0" indent="0" algn="just">
              <a:buNone/>
            </a:pPr>
            <a:r>
              <a:rPr lang="es-VE" dirty="0"/>
              <a:t>El funcionamiento correcto se caracteriza por:</a:t>
            </a:r>
          </a:p>
          <a:p>
            <a:r>
              <a:rPr lang="es-VE" dirty="0"/>
              <a:t>Disponer de todos los elementos necesarios.</a:t>
            </a:r>
          </a:p>
          <a:p>
            <a:r>
              <a:rPr lang="es-VE" dirty="0"/>
              <a:t>Por parte de los usuarios autorizados.</a:t>
            </a:r>
          </a:p>
          <a:p>
            <a:r>
              <a:rPr lang="es-VE" dirty="0"/>
              <a:t>En el momento requerido.</a:t>
            </a:r>
          </a:p>
          <a:p>
            <a:r>
              <a:rPr lang="es-VE" dirty="0"/>
              <a:t>Con el rendimiento adecuado.</a:t>
            </a:r>
          </a:p>
        </p:txBody>
      </p:sp>
    </p:spTree>
    <p:extLst>
      <p:ext uri="{BB962C8B-B14F-4D97-AF65-F5344CB8AC3E}">
        <p14:creationId xmlns:p14="http://schemas.microsoft.com/office/powerpoint/2010/main" val="807853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ctr"/>
          <a:lstStyle/>
          <a:p>
            <a:r>
              <a:rPr lang="es-VE" dirty="0"/>
              <a:t>Nivel de servicio.</a:t>
            </a:r>
          </a:p>
        </p:txBody>
      </p:sp>
      <p:sp>
        <p:nvSpPr>
          <p:cNvPr id="3" name="Marcador de contenido 2"/>
          <p:cNvSpPr>
            <a:spLocks noGrp="1"/>
          </p:cNvSpPr>
          <p:nvPr>
            <p:ph idx="1"/>
          </p:nvPr>
        </p:nvSpPr>
        <p:spPr/>
        <p:txBody>
          <a:bodyPr>
            <a:normAutofit/>
          </a:bodyPr>
          <a:lstStyle/>
          <a:p>
            <a:pPr marL="0" indent="0" algn="just">
              <a:buNone/>
            </a:pPr>
            <a:r>
              <a:rPr lang="es-VE" dirty="0"/>
              <a:t>Definimos nivel de servicio como la serie de parámetros cuya medición es capaz de determinar objetivamente el mayor o menor grado de eficacia del servicio prestado.</a:t>
            </a:r>
          </a:p>
          <a:p>
            <a:pPr marL="0" indent="0" algn="just">
              <a:buNone/>
            </a:pPr>
            <a:r>
              <a:rPr lang="es-VE" dirty="0"/>
              <a:t>El cumplimiento de las características planteadas en el punto anterior constituye el objetivo de los sistemas de información, y sus consecuencias o resultados se expresan en términos de nivel de servicio.</a:t>
            </a:r>
          </a:p>
          <a:p>
            <a:pPr marL="0" indent="0" algn="just">
              <a:buNone/>
            </a:pPr>
            <a:r>
              <a:rPr lang="es-VE" dirty="0"/>
              <a:t>La obtención de este nivel se ve afectada por los incidentes que afectan en el normal funcionamiento del sistema de información.</a:t>
            </a:r>
          </a:p>
          <a:p>
            <a:pPr marL="0" indent="0" algn="just">
              <a:buNone/>
            </a:pPr>
            <a:r>
              <a:rPr lang="es-VE" dirty="0"/>
              <a:t>Las consecuencias de estas incidencias se traducen en fallos del funcionamiento adecuado de la organización y el impacto económico que esto supone.</a:t>
            </a:r>
          </a:p>
        </p:txBody>
      </p:sp>
    </p:spTree>
    <p:extLst>
      <p:ext uri="{BB962C8B-B14F-4D97-AF65-F5344CB8AC3E}">
        <p14:creationId xmlns:p14="http://schemas.microsoft.com/office/powerpoint/2010/main" val="3880887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ctr"/>
          <a:lstStyle/>
          <a:p>
            <a:r>
              <a:rPr lang="es-VE" dirty="0"/>
              <a:t>Procedimientos.</a:t>
            </a:r>
          </a:p>
        </p:txBody>
      </p:sp>
      <p:sp>
        <p:nvSpPr>
          <p:cNvPr id="3" name="Marcador de contenido 2"/>
          <p:cNvSpPr>
            <a:spLocks noGrp="1"/>
          </p:cNvSpPr>
          <p:nvPr>
            <p:ph idx="1"/>
          </p:nvPr>
        </p:nvSpPr>
        <p:spPr>
          <a:xfrm>
            <a:off x="1103312" y="2052918"/>
            <a:ext cx="8946541" cy="4538951"/>
          </a:xfrm>
        </p:spPr>
        <p:txBody>
          <a:bodyPr>
            <a:normAutofit lnSpcReduction="10000"/>
          </a:bodyPr>
          <a:lstStyle/>
          <a:p>
            <a:pPr marL="0" indent="0" algn="just">
              <a:buNone/>
            </a:pPr>
            <a:r>
              <a:rPr lang="es-VE" dirty="0"/>
              <a:t>Toda tarea organizada debe estar descompuesta en una serie de actividades o acciones a realizar con unos procedimientos específicos que garanticen su correcto funcionamiento.</a:t>
            </a:r>
          </a:p>
          <a:p>
            <a:pPr marL="0" indent="0" algn="just">
              <a:buNone/>
            </a:pPr>
            <a:r>
              <a:rPr lang="es-VE" dirty="0"/>
              <a:t>La tarea de administración de los recursos de infraestructura debe optimizar estas actividades, para que sean el objetivo de los procedimientos. Estos se pueden clasificar en:</a:t>
            </a:r>
          </a:p>
          <a:p>
            <a:pPr algn="just"/>
            <a:r>
              <a:rPr lang="es-VE" dirty="0"/>
              <a:t>Instalación y puesta en servicio.</a:t>
            </a:r>
          </a:p>
          <a:p>
            <a:pPr algn="just"/>
            <a:r>
              <a:rPr lang="es-VE" dirty="0"/>
              <a:t>Mantenimiento y soporte.</a:t>
            </a:r>
          </a:p>
          <a:p>
            <a:pPr algn="just"/>
            <a:r>
              <a:rPr lang="es-VE" dirty="0"/>
              <a:t>Requisitos para otros componentes.</a:t>
            </a:r>
          </a:p>
          <a:p>
            <a:pPr algn="just"/>
            <a:r>
              <a:rPr lang="es-VE" dirty="0"/>
              <a:t>Resolución de incidencias.</a:t>
            </a:r>
          </a:p>
          <a:p>
            <a:pPr algn="just"/>
            <a:r>
              <a:rPr lang="es-VE" dirty="0"/>
              <a:t>Seguridad y control.</a:t>
            </a:r>
          </a:p>
          <a:p>
            <a:pPr algn="just"/>
            <a:r>
              <a:rPr lang="es-VE" dirty="0"/>
              <a:t>Información sobre la actividad.</a:t>
            </a:r>
          </a:p>
        </p:txBody>
      </p:sp>
    </p:spTree>
    <p:extLst>
      <p:ext uri="{BB962C8B-B14F-4D97-AF65-F5344CB8AC3E}">
        <p14:creationId xmlns:p14="http://schemas.microsoft.com/office/powerpoint/2010/main" val="3104168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dirty="0" smtClean="0"/>
              <a:t>Instalación y Puesta en Marcha</a:t>
            </a:r>
            <a:endParaRPr lang="es-VE" dirty="0"/>
          </a:p>
        </p:txBody>
      </p:sp>
      <p:sp>
        <p:nvSpPr>
          <p:cNvPr id="3" name="Marcador de contenido 2"/>
          <p:cNvSpPr>
            <a:spLocks noGrp="1"/>
          </p:cNvSpPr>
          <p:nvPr>
            <p:ph idx="1"/>
          </p:nvPr>
        </p:nvSpPr>
        <p:spPr>
          <a:xfrm>
            <a:off x="646111" y="1437457"/>
            <a:ext cx="11082827" cy="5121605"/>
          </a:xfrm>
        </p:spPr>
        <p:txBody>
          <a:bodyPr/>
          <a:lstStyle/>
          <a:p>
            <a:r>
              <a:rPr lang="es-VE" dirty="0" smtClean="0"/>
              <a:t>Actividades para Conseguir el Funcionamiento adecuado: </a:t>
            </a:r>
          </a:p>
          <a:p>
            <a:pPr marL="0" indent="0">
              <a:buNone/>
            </a:pPr>
            <a:endParaRPr lang="es-VE" dirty="0"/>
          </a:p>
          <a:p>
            <a:pPr marL="0" indent="0">
              <a:buNone/>
            </a:pPr>
            <a:r>
              <a:rPr lang="es-VE" dirty="0" smtClean="0"/>
              <a:t>	1. Planificación: Procedimiento general del suministrador adaptado a las 	instalaciones concretas. </a:t>
            </a:r>
          </a:p>
          <a:p>
            <a:pPr marL="0" indent="0">
              <a:buNone/>
            </a:pPr>
            <a:r>
              <a:rPr lang="es-VE" dirty="0"/>
              <a:t>	</a:t>
            </a:r>
            <a:r>
              <a:rPr lang="es-VE" dirty="0" smtClean="0"/>
              <a:t>2. Documentación: Inventario de componentes del elemento y normas de 	actualización.</a:t>
            </a:r>
          </a:p>
          <a:p>
            <a:pPr marL="0" indent="0">
              <a:buNone/>
            </a:pPr>
            <a:r>
              <a:rPr lang="es-VE" dirty="0"/>
              <a:t>	</a:t>
            </a:r>
            <a:r>
              <a:rPr lang="es-VE" dirty="0" smtClean="0"/>
              <a:t>3. Parametrización: Valores de parámetros del sistema en función del resto de 	elementos planificados.</a:t>
            </a:r>
          </a:p>
          <a:p>
            <a:pPr marL="0" indent="0">
              <a:buNone/>
            </a:pPr>
            <a:r>
              <a:rPr lang="es-VE" dirty="0"/>
              <a:t>	</a:t>
            </a:r>
            <a:r>
              <a:rPr lang="es-VE" dirty="0" smtClean="0"/>
              <a:t>4, Pruebas: Verificaciones a realizar y sus resultados. </a:t>
            </a:r>
          </a:p>
          <a:p>
            <a:pPr marL="0" indent="0">
              <a:buNone/>
            </a:pPr>
            <a:endParaRPr lang="es-VE" dirty="0"/>
          </a:p>
          <a:p>
            <a:pPr marL="0" indent="0">
              <a:buNone/>
            </a:pPr>
            <a:r>
              <a:rPr lang="es-VE" dirty="0" smtClean="0"/>
              <a:t>Debe partirse de los documentos existentes en la organización sobre normativa general y demás informaciones que puedan y deban acondicionar la instalación.</a:t>
            </a:r>
            <a:endParaRPr lang="es-VE" dirty="0"/>
          </a:p>
        </p:txBody>
      </p:sp>
    </p:spTree>
    <p:extLst>
      <p:ext uri="{BB962C8B-B14F-4D97-AF65-F5344CB8AC3E}">
        <p14:creationId xmlns:p14="http://schemas.microsoft.com/office/powerpoint/2010/main" val="30055490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255</TotalTime>
  <Words>1457</Words>
  <Application>Microsoft Office PowerPoint</Application>
  <PresentationFormat>Panorámica</PresentationFormat>
  <Paragraphs>147</Paragraphs>
  <Slides>18</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Calibri</vt:lpstr>
      <vt:lpstr>Century Gothic</vt:lpstr>
      <vt:lpstr>Wingdings 3</vt:lpstr>
      <vt:lpstr>Ion</vt:lpstr>
      <vt:lpstr>Auditoría técnica de sistemas.</vt:lpstr>
      <vt:lpstr>Definición</vt:lpstr>
      <vt:lpstr>Ámbito.</vt:lpstr>
      <vt:lpstr>Ámbito.</vt:lpstr>
      <vt:lpstr>Ámbito.</vt:lpstr>
      <vt:lpstr>Definición de la función.</vt:lpstr>
      <vt:lpstr>Nivel de servicio.</vt:lpstr>
      <vt:lpstr>Procedimientos.</vt:lpstr>
      <vt:lpstr>Instalación y Puesta en Marcha</vt:lpstr>
      <vt:lpstr>Mantenimiento y Soporte </vt:lpstr>
      <vt:lpstr>Requisitos para otros Componentes  </vt:lpstr>
      <vt:lpstr>Resolución de Incidencias</vt:lpstr>
      <vt:lpstr>Información Sobre la Actividad</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Auditoría técnica de sistemas.</dc:title>
  <dc:creator>Mario José Pineda</dc:creator>
  <cp:lastModifiedBy>COMERCIAL02</cp:lastModifiedBy>
  <cp:revision>20</cp:revision>
  <dcterms:created xsi:type="dcterms:W3CDTF">2022-07-19T00:12:36Z</dcterms:created>
  <dcterms:modified xsi:type="dcterms:W3CDTF">2022-07-19T12:28:52Z</dcterms:modified>
</cp:coreProperties>
</file>