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0"/>
    <p:restoredTop sz="94637"/>
  </p:normalViewPr>
  <p:slideViewPr>
    <p:cSldViewPr snapToGrid="0" snapToObjects="1">
      <p:cViewPr varScale="1">
        <p:scale>
          <a:sx n="130" d="100"/>
          <a:sy n="130" d="100"/>
        </p:scale>
        <p:origin x="208" y="1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7C71-A508-4943-83D8-C48C7946A0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FF0A20-8AD0-7B49-B611-8FE5E2BBC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6B0363-048A-D34A-87A7-79E39C3C3908}"/>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5" name="Footer Placeholder 4">
            <a:extLst>
              <a:ext uri="{FF2B5EF4-FFF2-40B4-BE49-F238E27FC236}">
                <a16:creationId xmlns:a16="http://schemas.microsoft.com/office/drawing/2014/main" id="{4C03AD31-EAEC-AF4E-8ED9-9BF6C068D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EA268-D9F0-3840-A18C-B84160EA5CE1}"/>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42926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B804-3797-3843-BEAC-705441B288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0DDB7E-F01E-BB44-A51A-C941E0A639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05777-57CD-0F45-B03E-FF4368C6BC7C}"/>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5" name="Footer Placeholder 4">
            <a:extLst>
              <a:ext uri="{FF2B5EF4-FFF2-40B4-BE49-F238E27FC236}">
                <a16:creationId xmlns:a16="http://schemas.microsoft.com/office/drawing/2014/main" id="{165B53FF-A78C-864A-8AD1-F3D6F32E9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00D0F-7894-B341-9A79-0831FD362EDD}"/>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10534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383538-3380-9245-836A-B399205B55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B6C95-7FDB-0445-B3B7-40DB37F6C2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B545F-F7B5-2D4C-8563-CBA44248EBFF}"/>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5" name="Footer Placeholder 4">
            <a:extLst>
              <a:ext uri="{FF2B5EF4-FFF2-40B4-BE49-F238E27FC236}">
                <a16:creationId xmlns:a16="http://schemas.microsoft.com/office/drawing/2014/main" id="{F069DD0B-321F-4944-BC13-9385E3F0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07A7B-BEAB-4248-AF6D-9B73A190B93B}"/>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280345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646D-7EA6-9349-A4EE-ABC602DD2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EDEEC-2D36-2D4C-BA45-C6EC9297B7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2D8D6-0D5F-C04B-821F-5C8BF1A93FBB}"/>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5" name="Footer Placeholder 4">
            <a:extLst>
              <a:ext uri="{FF2B5EF4-FFF2-40B4-BE49-F238E27FC236}">
                <a16:creationId xmlns:a16="http://schemas.microsoft.com/office/drawing/2014/main" id="{0A218219-803C-B048-AE9E-839DE76AE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84244-F42A-3643-8B25-D9E5AF45E050}"/>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4214884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90BE-FAD2-0349-BA55-FE1A0A0B7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24BC7D-BAE7-6447-BD19-DD336AE509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23693CB-D344-3444-BCF0-9FE99AACE70D}"/>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5" name="Footer Placeholder 4">
            <a:extLst>
              <a:ext uri="{FF2B5EF4-FFF2-40B4-BE49-F238E27FC236}">
                <a16:creationId xmlns:a16="http://schemas.microsoft.com/office/drawing/2014/main" id="{6DAAA3E7-A510-4A4E-AEF5-3C8A5DDFE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9470B-AF1C-9048-B8ED-7BEB5D230CC5}"/>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408863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0D1E-5871-0348-AA14-67D90395C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AFB53-BA91-7940-92B8-068227E372C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EF8B9-78DE-F14D-88B4-283F433BADE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F4B67A-00D2-B741-820C-D44520C3F7BF}"/>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6" name="Footer Placeholder 5">
            <a:extLst>
              <a:ext uri="{FF2B5EF4-FFF2-40B4-BE49-F238E27FC236}">
                <a16:creationId xmlns:a16="http://schemas.microsoft.com/office/drawing/2014/main" id="{1D71113D-BC7B-A540-A9FF-959D4CADD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92FA9-87B5-1E46-B80B-9ADE40F786E4}"/>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124803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E76F-5A41-4649-9F5D-E39E75E1A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F2509-5A75-9743-BF43-BE2552923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ECE16B-83B7-5E4F-AD79-8B5A454AA0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534922-51FA-CF42-9BAB-90E637EE7C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BC34B2-39AA-A342-A1CB-0306C9C625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1A8572-70F6-A44F-91D0-DBB02FC9C863}"/>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8" name="Footer Placeholder 7">
            <a:extLst>
              <a:ext uri="{FF2B5EF4-FFF2-40B4-BE49-F238E27FC236}">
                <a16:creationId xmlns:a16="http://schemas.microsoft.com/office/drawing/2014/main" id="{2D152CF2-BFE6-CD46-8083-52E2A608C7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8CD34A-A1CC-2141-A938-FCA3415B7629}"/>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3514678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CAA6-D825-D74E-8AE0-C94ED654D0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D02099-9F25-914D-A210-B4ECBED5B23B}"/>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4" name="Footer Placeholder 3">
            <a:extLst>
              <a:ext uri="{FF2B5EF4-FFF2-40B4-BE49-F238E27FC236}">
                <a16:creationId xmlns:a16="http://schemas.microsoft.com/office/drawing/2014/main" id="{668A81E7-75C7-204C-92C9-2E6EAD8362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98245B-5E27-1F4F-965B-F351FE3F4816}"/>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1996105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8C967-FC76-7647-AF02-D8A78B7728D1}"/>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3" name="Footer Placeholder 2">
            <a:extLst>
              <a:ext uri="{FF2B5EF4-FFF2-40B4-BE49-F238E27FC236}">
                <a16:creationId xmlns:a16="http://schemas.microsoft.com/office/drawing/2014/main" id="{EEBE6634-96A3-034D-A77D-C83639BA7D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CCA977-A4E0-6743-98AD-1322EE5BBC87}"/>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181673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39CC-3B2A-6F43-8A56-6BD8AEC52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ADFF53-9CCF-C64F-93B8-E24EC33D5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0E7D30-104F-1143-8E45-0D77E625B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17A68B-E63B-B448-8A8B-8AA6650E2AE8}"/>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6" name="Footer Placeholder 5">
            <a:extLst>
              <a:ext uri="{FF2B5EF4-FFF2-40B4-BE49-F238E27FC236}">
                <a16:creationId xmlns:a16="http://schemas.microsoft.com/office/drawing/2014/main" id="{439257F3-59E7-CD48-BD3E-AB081F1EEB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D4849-BDBC-2C48-B2ED-C3F35F850F29}"/>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558073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DC34-53B8-034F-9DBF-2B692BDC4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C58600-5615-B843-8D4F-C6FE0301EE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8E216D-577D-774B-8896-92CDE081D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6EBC710-E5EF-1145-A0F2-4C111D1287F3}"/>
              </a:ext>
            </a:extLst>
          </p:cNvPr>
          <p:cNvSpPr>
            <a:spLocks noGrp="1"/>
          </p:cNvSpPr>
          <p:nvPr>
            <p:ph type="dt" sz="half" idx="10"/>
          </p:nvPr>
        </p:nvSpPr>
        <p:spPr/>
        <p:txBody>
          <a:bodyPr/>
          <a:lstStyle/>
          <a:p>
            <a:fld id="{351A8719-B58F-3443-A3FF-254B9AB26FC4}" type="datetimeFigureOut">
              <a:rPr lang="en-US" smtClean="0"/>
              <a:t>3/21/22</a:t>
            </a:fld>
            <a:endParaRPr lang="en-US"/>
          </a:p>
        </p:txBody>
      </p:sp>
      <p:sp>
        <p:nvSpPr>
          <p:cNvPr id="6" name="Footer Placeholder 5">
            <a:extLst>
              <a:ext uri="{FF2B5EF4-FFF2-40B4-BE49-F238E27FC236}">
                <a16:creationId xmlns:a16="http://schemas.microsoft.com/office/drawing/2014/main" id="{D64E0FD5-E6C0-A145-9E17-763622D39A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295B8-2B7C-5847-98A9-B1B338ACD1C6}"/>
              </a:ext>
            </a:extLst>
          </p:cNvPr>
          <p:cNvSpPr>
            <a:spLocks noGrp="1"/>
          </p:cNvSpPr>
          <p:nvPr>
            <p:ph type="sldNum" sz="quarter" idx="12"/>
          </p:nvPr>
        </p:nvSpPr>
        <p:spPr/>
        <p:txBody>
          <a:bodyPr/>
          <a:lstStyle/>
          <a:p>
            <a:fld id="{44325421-1B19-764B-8C9D-6917DF7FE64A}" type="slidenum">
              <a:rPr lang="en-US" smtClean="0"/>
              <a:t>‹#›</a:t>
            </a:fld>
            <a:endParaRPr lang="en-US"/>
          </a:p>
        </p:txBody>
      </p:sp>
    </p:spTree>
    <p:extLst>
      <p:ext uri="{BB962C8B-B14F-4D97-AF65-F5344CB8AC3E}">
        <p14:creationId xmlns:p14="http://schemas.microsoft.com/office/powerpoint/2010/main" val="182972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90C49-B308-FA41-BCA3-2CD59E95E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244FAF-EB3D-7E4A-87E2-829D01653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4F503-1FA6-A14F-B938-F8DF6136E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A8719-B58F-3443-A3FF-254B9AB26FC4}" type="datetimeFigureOut">
              <a:rPr lang="en-US" smtClean="0"/>
              <a:t>3/21/22</a:t>
            </a:fld>
            <a:endParaRPr lang="en-US"/>
          </a:p>
        </p:txBody>
      </p:sp>
      <p:sp>
        <p:nvSpPr>
          <p:cNvPr id="5" name="Footer Placeholder 4">
            <a:extLst>
              <a:ext uri="{FF2B5EF4-FFF2-40B4-BE49-F238E27FC236}">
                <a16:creationId xmlns:a16="http://schemas.microsoft.com/office/drawing/2014/main" id="{F747E409-E6D3-3F49-950F-36187EF66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150138-298E-0A43-88D8-9D0E4843A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25421-1B19-764B-8C9D-6917DF7FE64A}" type="slidenum">
              <a:rPr lang="en-US" smtClean="0"/>
              <a:t>‹#›</a:t>
            </a:fld>
            <a:endParaRPr lang="en-US"/>
          </a:p>
        </p:txBody>
      </p:sp>
    </p:spTree>
    <p:extLst>
      <p:ext uri="{BB962C8B-B14F-4D97-AF65-F5344CB8AC3E}">
        <p14:creationId xmlns:p14="http://schemas.microsoft.com/office/powerpoint/2010/main" val="24866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C11F-E372-6D45-92A7-2CA38D858551}"/>
              </a:ext>
            </a:extLst>
          </p:cNvPr>
          <p:cNvSpPr>
            <a:spLocks noGrp="1"/>
          </p:cNvSpPr>
          <p:nvPr>
            <p:ph type="ctrTitle"/>
          </p:nvPr>
        </p:nvSpPr>
        <p:spPr>
          <a:xfrm>
            <a:off x="74428" y="1653992"/>
            <a:ext cx="6801293" cy="982883"/>
          </a:xfrm>
        </p:spPr>
        <p:txBody>
          <a:bodyPr/>
          <a:lstStyle/>
          <a:p>
            <a:pPr algn="l"/>
            <a:r>
              <a:rPr lang="en-US" dirty="0"/>
              <a:t>Governance as Code</a:t>
            </a:r>
          </a:p>
        </p:txBody>
      </p:sp>
      <p:sp>
        <p:nvSpPr>
          <p:cNvPr id="4" name="Title 1">
            <a:extLst>
              <a:ext uri="{FF2B5EF4-FFF2-40B4-BE49-F238E27FC236}">
                <a16:creationId xmlns:a16="http://schemas.microsoft.com/office/drawing/2014/main" id="{7756B06B-1382-6E45-957F-DF191B2245B1}"/>
              </a:ext>
            </a:extLst>
          </p:cNvPr>
          <p:cNvSpPr txBox="1">
            <a:spLocks/>
          </p:cNvSpPr>
          <p:nvPr/>
        </p:nvSpPr>
        <p:spPr>
          <a:xfrm>
            <a:off x="318977" y="2636875"/>
            <a:ext cx="5004390" cy="8080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 Software Engineering Approach to the 3-Lines-of-Defense in a Bank</a:t>
            </a:r>
          </a:p>
        </p:txBody>
      </p:sp>
      <p:pic>
        <p:nvPicPr>
          <p:cNvPr id="5" name="Picture 4">
            <a:extLst>
              <a:ext uri="{FF2B5EF4-FFF2-40B4-BE49-F238E27FC236}">
                <a16:creationId xmlns:a16="http://schemas.microsoft.com/office/drawing/2014/main" id="{54DD0CB5-AF07-0E49-A5C2-F14EFA16A7AB}"/>
              </a:ext>
            </a:extLst>
          </p:cNvPr>
          <p:cNvPicPr>
            <a:picLocks noChangeAspect="1"/>
          </p:cNvPicPr>
          <p:nvPr/>
        </p:nvPicPr>
        <p:blipFill>
          <a:blip r:embed="rId2"/>
          <a:stretch>
            <a:fillRect/>
          </a:stretch>
        </p:blipFill>
        <p:spPr>
          <a:xfrm>
            <a:off x="6968950" y="1356280"/>
            <a:ext cx="4948973" cy="3296093"/>
          </a:xfrm>
          <a:prstGeom prst="rect">
            <a:avLst/>
          </a:prstGeom>
        </p:spPr>
      </p:pic>
    </p:spTree>
    <p:extLst>
      <p:ext uri="{BB962C8B-B14F-4D97-AF65-F5344CB8AC3E}">
        <p14:creationId xmlns:p14="http://schemas.microsoft.com/office/powerpoint/2010/main" val="322216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9C41AC-160D-D246-AE77-AAF756A5AED2}"/>
              </a:ext>
            </a:extLst>
          </p:cNvPr>
          <p:cNvSpPr txBox="1">
            <a:spLocks/>
          </p:cNvSpPr>
          <p:nvPr/>
        </p:nvSpPr>
        <p:spPr>
          <a:xfrm>
            <a:off x="2317898" y="91005"/>
            <a:ext cx="6801293" cy="982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Problem Statement</a:t>
            </a:r>
          </a:p>
        </p:txBody>
      </p:sp>
      <p:sp>
        <p:nvSpPr>
          <p:cNvPr id="7" name="TextBox 6">
            <a:extLst>
              <a:ext uri="{FF2B5EF4-FFF2-40B4-BE49-F238E27FC236}">
                <a16:creationId xmlns:a16="http://schemas.microsoft.com/office/drawing/2014/main" id="{D0999301-5B30-4A45-A4A9-1D8AB0AD2138}"/>
              </a:ext>
            </a:extLst>
          </p:cNvPr>
          <p:cNvSpPr txBox="1"/>
          <p:nvPr/>
        </p:nvSpPr>
        <p:spPr>
          <a:xfrm>
            <a:off x="308345" y="1169582"/>
            <a:ext cx="7060018" cy="4154984"/>
          </a:xfrm>
          <a:prstGeom prst="rect">
            <a:avLst/>
          </a:prstGeom>
          <a:noFill/>
        </p:spPr>
        <p:txBody>
          <a:bodyPr wrap="square" rtlCol="0">
            <a:spAutoFit/>
          </a:bodyPr>
          <a:lstStyle/>
          <a:p>
            <a:r>
              <a:rPr lang="en-US" dirty="0"/>
              <a:t>Governance in Banks and other highly regulated industries, is hard:</a:t>
            </a:r>
          </a:p>
          <a:p>
            <a:endParaRPr lang="en-US" dirty="0"/>
          </a:p>
          <a:p>
            <a:pPr marL="285750" indent="-285750">
              <a:buFont typeface="Arial" panose="020B0604020202020204" pitchFamily="34" charset="0"/>
              <a:buChar char="•"/>
            </a:pPr>
            <a:r>
              <a:rPr lang="en-US" dirty="0"/>
              <a:t>Complex</a:t>
            </a:r>
          </a:p>
          <a:p>
            <a:pPr marL="285750" indent="-285750">
              <a:buFont typeface="Arial" panose="020B0604020202020204" pitchFamily="34" charset="0"/>
              <a:buChar char="•"/>
            </a:pPr>
            <a:r>
              <a:rPr lang="en-US" dirty="0"/>
              <a:t>Time Consuming</a:t>
            </a:r>
          </a:p>
          <a:p>
            <a:pPr marL="285750" indent="-285750">
              <a:buFont typeface="Arial" panose="020B0604020202020204" pitchFamily="34" charset="0"/>
              <a:buChar char="•"/>
            </a:pPr>
            <a:r>
              <a:rPr lang="en-US" dirty="0"/>
              <a:t>Expensive</a:t>
            </a:r>
          </a:p>
          <a:p>
            <a:pPr marL="285750" indent="-285750">
              <a:buFont typeface="Arial" panose="020B0604020202020204" pitchFamily="34" charset="0"/>
              <a:buChar char="•"/>
            </a:pPr>
            <a:r>
              <a:rPr lang="en-US" dirty="0"/>
              <a:t>Full of Toil (perceived as non-value added work)</a:t>
            </a:r>
          </a:p>
          <a:p>
            <a:pPr marL="285750" indent="-285750">
              <a:buFont typeface="Arial" panose="020B0604020202020204" pitchFamily="34" charset="0"/>
              <a:buChar char="•"/>
            </a:pPr>
            <a:r>
              <a:rPr lang="en-US" dirty="0"/>
              <a:t>Simple Changes or Approvals take forever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Since a Bank itself is a complex Organization, and if you view Governance as one of many systems within that Organization, Conway’s Law will apply and helps us understand the complexity.</a:t>
            </a:r>
          </a:p>
          <a:p>
            <a:endParaRPr lang="en-US" sz="1600" b="1" dirty="0"/>
          </a:p>
          <a:p>
            <a:r>
              <a:rPr lang="en-US" sz="1600" b="1" dirty="0"/>
              <a:t>“Organizations, who design systems, are constrained to produce designs which are copies of the communication structures of these organizations”</a:t>
            </a:r>
          </a:p>
        </p:txBody>
      </p:sp>
      <p:pic>
        <p:nvPicPr>
          <p:cNvPr id="9" name="Picture 8">
            <a:extLst>
              <a:ext uri="{FF2B5EF4-FFF2-40B4-BE49-F238E27FC236}">
                <a16:creationId xmlns:a16="http://schemas.microsoft.com/office/drawing/2014/main" id="{8A64583A-17B4-7948-BF1F-76219BA1C7DE}"/>
              </a:ext>
            </a:extLst>
          </p:cNvPr>
          <p:cNvPicPr>
            <a:picLocks noChangeAspect="1"/>
          </p:cNvPicPr>
          <p:nvPr/>
        </p:nvPicPr>
        <p:blipFill>
          <a:blip r:embed="rId2"/>
          <a:stretch>
            <a:fillRect/>
          </a:stretch>
        </p:blipFill>
        <p:spPr>
          <a:xfrm>
            <a:off x="9034858" y="1169582"/>
            <a:ext cx="2278184" cy="1713053"/>
          </a:xfrm>
          <a:prstGeom prst="rect">
            <a:avLst/>
          </a:prstGeom>
        </p:spPr>
      </p:pic>
      <p:pic>
        <p:nvPicPr>
          <p:cNvPr id="10" name="Picture 9">
            <a:extLst>
              <a:ext uri="{FF2B5EF4-FFF2-40B4-BE49-F238E27FC236}">
                <a16:creationId xmlns:a16="http://schemas.microsoft.com/office/drawing/2014/main" id="{D7F4D9CC-52B6-7143-9767-B6B2E312455C}"/>
              </a:ext>
            </a:extLst>
          </p:cNvPr>
          <p:cNvPicPr>
            <a:picLocks noChangeAspect="1"/>
          </p:cNvPicPr>
          <p:nvPr/>
        </p:nvPicPr>
        <p:blipFill>
          <a:blip r:embed="rId3"/>
          <a:stretch>
            <a:fillRect/>
          </a:stretch>
        </p:blipFill>
        <p:spPr>
          <a:xfrm>
            <a:off x="9119191" y="4148174"/>
            <a:ext cx="2365237" cy="1338226"/>
          </a:xfrm>
          <a:prstGeom prst="rect">
            <a:avLst/>
          </a:prstGeom>
        </p:spPr>
      </p:pic>
    </p:spTree>
    <p:extLst>
      <p:ext uri="{BB962C8B-B14F-4D97-AF65-F5344CB8AC3E}">
        <p14:creationId xmlns:p14="http://schemas.microsoft.com/office/powerpoint/2010/main" val="254544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9C41AC-160D-D246-AE77-AAF756A5AED2}"/>
              </a:ext>
            </a:extLst>
          </p:cNvPr>
          <p:cNvSpPr txBox="1">
            <a:spLocks/>
          </p:cNvSpPr>
          <p:nvPr/>
        </p:nvSpPr>
        <p:spPr>
          <a:xfrm>
            <a:off x="1892596" y="80372"/>
            <a:ext cx="8357191" cy="982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Complexity and The 3 Lines of Defense</a:t>
            </a:r>
          </a:p>
        </p:txBody>
      </p:sp>
      <p:sp>
        <p:nvSpPr>
          <p:cNvPr id="7" name="TextBox 6">
            <a:extLst>
              <a:ext uri="{FF2B5EF4-FFF2-40B4-BE49-F238E27FC236}">
                <a16:creationId xmlns:a16="http://schemas.microsoft.com/office/drawing/2014/main" id="{D0999301-5B30-4A45-A4A9-1D8AB0AD2138}"/>
              </a:ext>
            </a:extLst>
          </p:cNvPr>
          <p:cNvSpPr txBox="1"/>
          <p:nvPr/>
        </p:nvSpPr>
        <p:spPr>
          <a:xfrm>
            <a:off x="233918" y="1148317"/>
            <a:ext cx="11408734" cy="2585323"/>
          </a:xfrm>
          <a:prstGeom prst="rect">
            <a:avLst/>
          </a:prstGeom>
          <a:noFill/>
        </p:spPr>
        <p:txBody>
          <a:bodyPr wrap="square" rtlCol="0">
            <a:spAutoFit/>
          </a:bodyPr>
          <a:lstStyle/>
          <a:p>
            <a:r>
              <a:rPr lang="en-US" dirty="0"/>
              <a:t>Most Banks are setup with a Risk and Governance Model based on the 3 Lines of Defense.  To understand the Complexity of Governance you need to understand the Model:</a:t>
            </a:r>
          </a:p>
          <a:p>
            <a:endParaRPr lang="en-US" dirty="0"/>
          </a:p>
          <a:p>
            <a:pPr marL="342900" indent="-342900">
              <a:buFont typeface="+mj-lt"/>
              <a:buAutoNum type="arabicPeriod"/>
            </a:pPr>
            <a:r>
              <a:rPr lang="en-US" b="1" dirty="0"/>
              <a:t>First Line of Defense</a:t>
            </a:r>
            <a:r>
              <a:rPr lang="en-US" dirty="0"/>
              <a:t>: Business and process owners</a:t>
            </a:r>
          </a:p>
          <a:p>
            <a:pPr marL="342900" indent="-342900">
              <a:buFont typeface="+mj-lt"/>
              <a:buAutoNum type="arabicPeriod"/>
            </a:pPr>
            <a:endParaRPr lang="en-US" dirty="0"/>
          </a:p>
          <a:p>
            <a:pPr marL="342900" indent="-342900">
              <a:buFont typeface="+mj-lt"/>
              <a:buAutoNum type="arabicPeriod"/>
            </a:pPr>
            <a:r>
              <a:rPr lang="en-US" b="1" dirty="0"/>
              <a:t>Second Line of Defense</a:t>
            </a:r>
            <a:r>
              <a:rPr lang="en-US" dirty="0"/>
              <a:t>: Risk Management and Compliance</a:t>
            </a:r>
          </a:p>
          <a:p>
            <a:pPr marL="342900" indent="-342900">
              <a:buFont typeface="+mj-lt"/>
              <a:buAutoNum type="arabicPeriod"/>
            </a:pPr>
            <a:endParaRPr lang="en-US" dirty="0"/>
          </a:p>
          <a:p>
            <a:pPr marL="342900" indent="-342900">
              <a:buFont typeface="+mj-lt"/>
              <a:buAutoNum type="arabicPeriod"/>
            </a:pPr>
            <a:r>
              <a:rPr lang="en-US" b="1" dirty="0"/>
              <a:t>Third Line of Defense</a:t>
            </a:r>
            <a:r>
              <a:rPr lang="en-US" dirty="0"/>
              <a:t>: Internal Audit</a:t>
            </a:r>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EC782D0-2716-DC4E-A060-FC246002900D}"/>
              </a:ext>
            </a:extLst>
          </p:cNvPr>
          <p:cNvPicPr>
            <a:picLocks noChangeAspect="1"/>
          </p:cNvPicPr>
          <p:nvPr/>
        </p:nvPicPr>
        <p:blipFill>
          <a:blip r:embed="rId2"/>
          <a:stretch>
            <a:fillRect/>
          </a:stretch>
        </p:blipFill>
        <p:spPr>
          <a:xfrm>
            <a:off x="6632954" y="1686321"/>
            <a:ext cx="5307408" cy="3610404"/>
          </a:xfrm>
          <a:prstGeom prst="rect">
            <a:avLst/>
          </a:prstGeom>
        </p:spPr>
      </p:pic>
      <p:sp>
        <p:nvSpPr>
          <p:cNvPr id="8" name="TextBox 7">
            <a:extLst>
              <a:ext uri="{FF2B5EF4-FFF2-40B4-BE49-F238E27FC236}">
                <a16:creationId xmlns:a16="http://schemas.microsoft.com/office/drawing/2014/main" id="{62030742-378B-834C-B1F2-04F48515E743}"/>
              </a:ext>
            </a:extLst>
          </p:cNvPr>
          <p:cNvSpPr txBox="1"/>
          <p:nvPr/>
        </p:nvSpPr>
        <p:spPr>
          <a:xfrm>
            <a:off x="233918" y="3818702"/>
            <a:ext cx="6266130" cy="2862322"/>
          </a:xfrm>
          <a:prstGeom prst="rect">
            <a:avLst/>
          </a:prstGeom>
          <a:noFill/>
        </p:spPr>
        <p:txBody>
          <a:bodyPr wrap="square" rtlCol="0">
            <a:spAutoFit/>
          </a:bodyPr>
          <a:lstStyle/>
          <a:p>
            <a:r>
              <a:rPr lang="en-US" dirty="0"/>
              <a:t>IT Controls, Security, Management, and Operations all work within this Model and require auditable processes and immutable artifacts to provide assurance that the appropriate level of risk mitigation is in place.</a:t>
            </a:r>
          </a:p>
          <a:p>
            <a:endParaRPr lang="en-US" dirty="0"/>
          </a:p>
          <a:p>
            <a:endParaRPr lang="en-US" dirty="0"/>
          </a:p>
          <a:p>
            <a:r>
              <a:rPr lang="en-US" dirty="0"/>
              <a:t> </a:t>
            </a:r>
          </a:p>
          <a:p>
            <a:endParaRPr lang="en-US" dirty="0"/>
          </a:p>
          <a:p>
            <a:r>
              <a:rPr lang="en-US" dirty="0"/>
              <a:t> </a:t>
            </a: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1C7AEDE4-218F-6A4F-A673-255C36C762FD}"/>
              </a:ext>
            </a:extLst>
          </p:cNvPr>
          <p:cNvSpPr txBox="1"/>
          <p:nvPr/>
        </p:nvSpPr>
        <p:spPr>
          <a:xfrm>
            <a:off x="233918" y="5296725"/>
            <a:ext cx="11408734" cy="923330"/>
          </a:xfrm>
          <a:prstGeom prst="rect">
            <a:avLst/>
          </a:prstGeom>
          <a:noFill/>
        </p:spPr>
        <p:txBody>
          <a:bodyPr wrap="square" rtlCol="0">
            <a:spAutoFit/>
          </a:bodyPr>
          <a:lstStyle/>
          <a:p>
            <a:r>
              <a:rPr lang="en-US" dirty="0"/>
              <a:t>Designing and executing the processes and managing the artifacts can be extremely time consuming; as well as running periodic Control Reviews with each line of Defense and Regulators.  This simply does not scale well in the world of Cloud Native Delivery (Microservices Architecture &amp; API First Development).</a:t>
            </a:r>
          </a:p>
        </p:txBody>
      </p:sp>
    </p:spTree>
    <p:extLst>
      <p:ext uri="{BB962C8B-B14F-4D97-AF65-F5344CB8AC3E}">
        <p14:creationId xmlns:p14="http://schemas.microsoft.com/office/powerpoint/2010/main" val="859834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9C41AC-160D-D246-AE77-AAF756A5AED2}"/>
              </a:ext>
            </a:extLst>
          </p:cNvPr>
          <p:cNvSpPr txBox="1">
            <a:spLocks/>
          </p:cNvSpPr>
          <p:nvPr/>
        </p:nvSpPr>
        <p:spPr>
          <a:xfrm>
            <a:off x="1148314" y="168862"/>
            <a:ext cx="9494875" cy="98288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Software Engineering Approach to Governance</a:t>
            </a:r>
          </a:p>
          <a:p>
            <a:pPr algn="ctr"/>
            <a:r>
              <a:rPr lang="en-US" sz="3600" b="1" dirty="0"/>
              <a:t>Treat it “as code”</a:t>
            </a:r>
          </a:p>
        </p:txBody>
      </p:sp>
      <p:sp>
        <p:nvSpPr>
          <p:cNvPr id="7" name="TextBox 6">
            <a:extLst>
              <a:ext uri="{FF2B5EF4-FFF2-40B4-BE49-F238E27FC236}">
                <a16:creationId xmlns:a16="http://schemas.microsoft.com/office/drawing/2014/main" id="{D0999301-5B30-4A45-A4A9-1D8AB0AD2138}"/>
              </a:ext>
            </a:extLst>
          </p:cNvPr>
          <p:cNvSpPr txBox="1"/>
          <p:nvPr/>
        </p:nvSpPr>
        <p:spPr>
          <a:xfrm>
            <a:off x="191384" y="1151745"/>
            <a:ext cx="11784306" cy="4647426"/>
          </a:xfrm>
          <a:prstGeom prst="rect">
            <a:avLst/>
          </a:prstGeom>
          <a:noFill/>
        </p:spPr>
        <p:txBody>
          <a:bodyPr wrap="square" rtlCol="0">
            <a:spAutoFit/>
          </a:bodyPr>
          <a:lstStyle/>
          <a:p>
            <a:r>
              <a:rPr lang="en-US" dirty="0"/>
              <a:t>Since its impossible to break Conway’s Law, the only viable approach to scale Governance in the world of Cloud Native is to treat it the same way you treat your source code. </a:t>
            </a:r>
          </a:p>
          <a:p>
            <a:endParaRPr lang="en-US" dirty="0"/>
          </a:p>
          <a:p>
            <a:r>
              <a:rPr lang="en-US" dirty="0"/>
              <a:t>Governance as Code can be defined as an opinionated ideal Governance “state” which can be described declaratively; within a JSON or YMAL file for example.</a:t>
            </a:r>
          </a:p>
          <a:p>
            <a:endParaRPr lang="en-US" dirty="0"/>
          </a:p>
          <a:p>
            <a:r>
              <a:rPr lang="en-US" dirty="0"/>
              <a:t>Each of 3 Lines of Defense can see benefits of taking this approach:</a:t>
            </a:r>
          </a:p>
          <a:p>
            <a:endParaRPr lang="en-US" dirty="0"/>
          </a:p>
          <a:p>
            <a:pPr marL="342900" indent="-342900">
              <a:buAutoNum type="arabicPeriod"/>
            </a:pPr>
            <a:r>
              <a:rPr lang="en-US" sz="1600" b="1" dirty="0"/>
              <a:t>First Line of Defense</a:t>
            </a:r>
            <a:r>
              <a:rPr lang="en-US" sz="1600" dirty="0"/>
              <a:t>: Governance simply becomes part of the existing Development and Change Management Processes</a:t>
            </a:r>
          </a:p>
          <a:p>
            <a:pPr marL="342900" indent="-342900">
              <a:buAutoNum type="arabicPeriod"/>
            </a:pPr>
            <a:r>
              <a:rPr lang="en-US" sz="1600" b="1" dirty="0"/>
              <a:t>Second Line of Defense</a:t>
            </a:r>
            <a:r>
              <a:rPr lang="en-US" sz="1600" dirty="0"/>
              <a:t>: Risk Management and Compliance reviews and challenges can happen in real-time</a:t>
            </a:r>
          </a:p>
          <a:p>
            <a:pPr marL="342900" indent="-342900">
              <a:buAutoNum type="arabicPeriod"/>
            </a:pPr>
            <a:r>
              <a:rPr lang="en-US" sz="1600" b="1" dirty="0"/>
              <a:t>Third Line of Defense</a:t>
            </a:r>
            <a:r>
              <a:rPr lang="en-US" sz="1600" dirty="0"/>
              <a:t>:  Audits simply become Change Management exercises to review Risks associated with any deviation from the Ideal State.</a:t>
            </a:r>
          </a:p>
          <a:p>
            <a:pPr marL="342900" indent="-342900">
              <a:buAutoNum type="arabicPeriod"/>
            </a:pPr>
            <a:endParaRPr lang="en-US" sz="1600"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350BA698-6236-9246-9807-9415F6456FEE}"/>
              </a:ext>
            </a:extLst>
          </p:cNvPr>
          <p:cNvPicPr>
            <a:picLocks noChangeAspect="1"/>
          </p:cNvPicPr>
          <p:nvPr/>
        </p:nvPicPr>
        <p:blipFill>
          <a:blip r:embed="rId2"/>
          <a:stretch>
            <a:fillRect/>
          </a:stretch>
        </p:blipFill>
        <p:spPr>
          <a:xfrm>
            <a:off x="3143863" y="4432963"/>
            <a:ext cx="6545826" cy="2181942"/>
          </a:xfrm>
          <a:prstGeom prst="rect">
            <a:avLst/>
          </a:prstGeom>
        </p:spPr>
      </p:pic>
    </p:spTree>
    <p:extLst>
      <p:ext uri="{BB962C8B-B14F-4D97-AF65-F5344CB8AC3E}">
        <p14:creationId xmlns:p14="http://schemas.microsoft.com/office/powerpoint/2010/main" val="2636531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9C41AC-160D-D246-AE77-AAF756A5AED2}"/>
              </a:ext>
            </a:extLst>
          </p:cNvPr>
          <p:cNvSpPr txBox="1">
            <a:spLocks/>
          </p:cNvSpPr>
          <p:nvPr/>
        </p:nvSpPr>
        <p:spPr>
          <a:xfrm>
            <a:off x="1148314" y="168862"/>
            <a:ext cx="9494875" cy="982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t>Governance as Code Demo</a:t>
            </a:r>
          </a:p>
        </p:txBody>
      </p:sp>
      <p:sp>
        <p:nvSpPr>
          <p:cNvPr id="7" name="TextBox 6">
            <a:extLst>
              <a:ext uri="{FF2B5EF4-FFF2-40B4-BE49-F238E27FC236}">
                <a16:creationId xmlns:a16="http://schemas.microsoft.com/office/drawing/2014/main" id="{D0999301-5B30-4A45-A4A9-1D8AB0AD2138}"/>
              </a:ext>
            </a:extLst>
          </p:cNvPr>
          <p:cNvSpPr txBox="1"/>
          <p:nvPr/>
        </p:nvSpPr>
        <p:spPr>
          <a:xfrm>
            <a:off x="191384" y="1220571"/>
            <a:ext cx="11784306" cy="3447098"/>
          </a:xfrm>
          <a:prstGeom prst="rect">
            <a:avLst/>
          </a:prstGeom>
          <a:noFill/>
        </p:spPr>
        <p:txBody>
          <a:bodyPr wrap="square" rtlCol="0">
            <a:spAutoFit/>
          </a:bodyPr>
          <a:lstStyle/>
          <a:p>
            <a:r>
              <a:rPr lang="en-US" dirty="0"/>
              <a:t>The Demo will show a very practical use case for how Governance as Code can work within the 3 Lines of Defense in a Bank.</a:t>
            </a:r>
          </a:p>
          <a:p>
            <a:endParaRPr lang="en-US" sz="1600" dirty="0"/>
          </a:p>
          <a:p>
            <a:r>
              <a:rPr lang="en-US" sz="1600" dirty="0"/>
              <a:t>It will be showing configuration changes to MTLS within a Service Mesh.  This simple use cases includes related controls in several Industry Control Frameworks such as COBIT, NIST Cybersecurity Framework, and ISO 2700 Series and even demonstrates the Security concept of Zero Trust (secure everything with trusted identities).</a:t>
            </a:r>
          </a:p>
          <a:p>
            <a:endParaRPr lang="en-US" sz="1600" dirty="0"/>
          </a:p>
          <a:p>
            <a:r>
              <a:rPr lang="en-US" sz="1600" dirty="0"/>
              <a:t>All of the configurations within the Demo are Declarative and saved within a GitHub repo and immutable auditable artifacts are generated and can be reviewed on demand when required.  </a:t>
            </a:r>
          </a:p>
          <a:p>
            <a:pPr marL="342900" indent="-342900">
              <a:buAutoNum type="arabicPeriod"/>
            </a:pPr>
            <a:endParaRPr lang="en-US" sz="1600" dirty="0"/>
          </a:p>
          <a:p>
            <a:endParaRPr lang="en-US" dirty="0"/>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929B3664-DC37-304F-8377-891F002336A0}"/>
              </a:ext>
            </a:extLst>
          </p:cNvPr>
          <p:cNvPicPr>
            <a:picLocks noChangeAspect="1"/>
          </p:cNvPicPr>
          <p:nvPr/>
        </p:nvPicPr>
        <p:blipFill>
          <a:blip r:embed="rId2"/>
          <a:stretch>
            <a:fillRect/>
          </a:stretch>
        </p:blipFill>
        <p:spPr>
          <a:xfrm>
            <a:off x="3775522" y="3446808"/>
            <a:ext cx="5521914" cy="3101475"/>
          </a:xfrm>
          <a:prstGeom prst="rect">
            <a:avLst/>
          </a:prstGeom>
        </p:spPr>
      </p:pic>
    </p:spTree>
    <p:extLst>
      <p:ext uri="{BB962C8B-B14F-4D97-AF65-F5344CB8AC3E}">
        <p14:creationId xmlns:p14="http://schemas.microsoft.com/office/powerpoint/2010/main" val="366723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512</Words>
  <Application>Microsoft Macintosh PowerPoint</Application>
  <PresentationFormat>Widescreen</PresentationFormat>
  <Paragraphs>53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Governance as Code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Governance as Code</dc:title>
  <dc:creator>Microsoft Office User</dc:creator>
  <cp:lastModifiedBy>Microsoft Office User</cp:lastModifiedBy>
  <cp:revision>13</cp:revision>
  <dcterms:created xsi:type="dcterms:W3CDTF">2022-03-21T19:30:53Z</dcterms:created>
  <dcterms:modified xsi:type="dcterms:W3CDTF">2022-03-21T21:49:39Z</dcterms:modified>
</cp:coreProperties>
</file>