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036" r:id="rId2"/>
    <p:sldId id="1999" r:id="rId3"/>
    <p:sldId id="2019" r:id="rId4"/>
    <p:sldId id="2003" r:id="rId5"/>
    <p:sldId id="2047" r:id="rId6"/>
    <p:sldId id="2041" r:id="rId7"/>
    <p:sldId id="2035" r:id="rId8"/>
    <p:sldId id="2038" r:id="rId9"/>
    <p:sldId id="2002" r:id="rId10"/>
    <p:sldId id="2008" r:id="rId11"/>
    <p:sldId id="2048" r:id="rId12"/>
    <p:sldId id="2044" r:id="rId13"/>
    <p:sldId id="2049" r:id="rId14"/>
    <p:sldId id="2016" r:id="rId15"/>
    <p:sldId id="2005" r:id="rId16"/>
    <p:sldId id="2022" r:id="rId17"/>
    <p:sldId id="2043" r:id="rId18"/>
    <p:sldId id="2007" r:id="rId19"/>
    <p:sldId id="2004" r:id="rId20"/>
    <p:sldId id="2021" r:id="rId21"/>
    <p:sldId id="2024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3B1F4D"/>
    <a:srgbClr val="00B8DB"/>
    <a:srgbClr val="EC72A5"/>
    <a:srgbClr val="2D1E42"/>
    <a:srgbClr val="583F52"/>
    <a:srgbClr val="4AEDDE"/>
    <a:srgbClr val="FA5C79"/>
    <a:srgbClr val="F6DC0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6202" autoAdjust="0"/>
  </p:normalViewPr>
  <p:slideViewPr>
    <p:cSldViewPr snapToGrid="0" snapToObjects="1">
      <p:cViewPr>
        <p:scale>
          <a:sx n="30" d="100"/>
          <a:sy n="30" d="100"/>
        </p:scale>
        <p:origin x="-888" y="-300"/>
      </p:cViewPr>
      <p:guideLst>
        <p:guide orient="horz" pos="8136"/>
        <p:guide orient="horz" pos="504"/>
        <p:guide pos="14278"/>
        <p:guide pos="1078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B5582-2430-41BD-9198-76F59D702AF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947B900F-7719-4E52-993B-D357FAD75F9D}">
      <dgm:prSet phldrT="[Text]"/>
      <dgm:spPr/>
      <dgm:t>
        <a:bodyPr/>
        <a:lstStyle/>
        <a:p>
          <a:r>
            <a:rPr lang="en-PH" dirty="0" smtClean="0"/>
            <a:t>Work</a:t>
          </a:r>
          <a:endParaRPr lang="en-PH" dirty="0"/>
        </a:p>
      </dgm:t>
    </dgm:pt>
    <dgm:pt modelId="{8CBD0329-9B50-4693-864C-41D28CE73F08}" type="parTrans" cxnId="{5D05EDFE-B741-4354-A611-308845F10956}">
      <dgm:prSet/>
      <dgm:spPr/>
      <dgm:t>
        <a:bodyPr/>
        <a:lstStyle/>
        <a:p>
          <a:endParaRPr lang="en-PH"/>
        </a:p>
      </dgm:t>
    </dgm:pt>
    <dgm:pt modelId="{B2B56044-9B54-487C-B61D-BE7FB9FBB3B4}" type="sibTrans" cxnId="{5D05EDFE-B741-4354-A611-308845F10956}">
      <dgm:prSet/>
      <dgm:spPr/>
      <dgm:t>
        <a:bodyPr/>
        <a:lstStyle/>
        <a:p>
          <a:endParaRPr lang="en-PH"/>
        </a:p>
      </dgm:t>
    </dgm:pt>
    <dgm:pt modelId="{066E3F94-1EAF-4BF1-8C5B-3068B76343C2}">
      <dgm:prSet phldrT="[Text]"/>
      <dgm:spPr/>
      <dgm:t>
        <a:bodyPr/>
        <a:lstStyle/>
        <a:p>
          <a:r>
            <a:rPr lang="en-PH" dirty="0" smtClean="0"/>
            <a:t>Community</a:t>
          </a:r>
          <a:endParaRPr lang="en-PH" dirty="0"/>
        </a:p>
      </dgm:t>
    </dgm:pt>
    <dgm:pt modelId="{4101C006-33BD-42E7-B4B2-181B7EABAD7F}" type="parTrans" cxnId="{5CEF587C-9F8E-4645-B099-F44E947605CF}">
      <dgm:prSet/>
      <dgm:spPr/>
      <dgm:t>
        <a:bodyPr/>
        <a:lstStyle/>
        <a:p>
          <a:endParaRPr lang="en-PH"/>
        </a:p>
      </dgm:t>
    </dgm:pt>
    <dgm:pt modelId="{CD0F5D57-4F74-44BD-801D-012E6C2251AF}" type="sibTrans" cxnId="{5CEF587C-9F8E-4645-B099-F44E947605CF}">
      <dgm:prSet/>
      <dgm:spPr/>
      <dgm:t>
        <a:bodyPr/>
        <a:lstStyle/>
        <a:p>
          <a:endParaRPr lang="en-PH"/>
        </a:p>
      </dgm:t>
    </dgm:pt>
    <dgm:pt modelId="{780A9D20-A262-4BAD-A670-B9F3D59A79C9}">
      <dgm:prSet phldrT="[Text]"/>
      <dgm:spPr/>
      <dgm:t>
        <a:bodyPr/>
        <a:lstStyle/>
        <a:p>
          <a:r>
            <a:rPr lang="en-PH" dirty="0" smtClean="0"/>
            <a:t>Self</a:t>
          </a:r>
          <a:endParaRPr lang="en-PH" dirty="0"/>
        </a:p>
      </dgm:t>
    </dgm:pt>
    <dgm:pt modelId="{91EF81E9-1077-42C1-8DD6-6B68F96971E6}" type="parTrans" cxnId="{58E761AA-2848-4B49-822D-81E37C8B057F}">
      <dgm:prSet/>
      <dgm:spPr/>
      <dgm:t>
        <a:bodyPr/>
        <a:lstStyle/>
        <a:p>
          <a:endParaRPr lang="en-PH"/>
        </a:p>
      </dgm:t>
    </dgm:pt>
    <dgm:pt modelId="{63C5868C-3733-4030-B468-1A503BC05B06}" type="sibTrans" cxnId="{58E761AA-2848-4B49-822D-81E37C8B057F}">
      <dgm:prSet/>
      <dgm:spPr/>
      <dgm:t>
        <a:bodyPr/>
        <a:lstStyle/>
        <a:p>
          <a:endParaRPr lang="en-PH"/>
        </a:p>
      </dgm:t>
    </dgm:pt>
    <dgm:pt modelId="{F0232B99-C002-4AF3-8459-A9324F1BBE0B}">
      <dgm:prSet/>
      <dgm:spPr/>
      <dgm:t>
        <a:bodyPr/>
        <a:lstStyle/>
        <a:p>
          <a:r>
            <a:rPr lang="en-PH" dirty="0" smtClean="0"/>
            <a:t>Family</a:t>
          </a:r>
          <a:endParaRPr lang="en-PH" dirty="0"/>
        </a:p>
      </dgm:t>
    </dgm:pt>
    <dgm:pt modelId="{32CCCAFC-F547-49D5-87D5-175133CDAEBF}" type="parTrans" cxnId="{BC30EEAF-CB9D-4484-8DF1-E0AE3D46AA54}">
      <dgm:prSet/>
      <dgm:spPr/>
      <dgm:t>
        <a:bodyPr/>
        <a:lstStyle/>
        <a:p>
          <a:endParaRPr lang="en-PH"/>
        </a:p>
      </dgm:t>
    </dgm:pt>
    <dgm:pt modelId="{5DA51559-DB5B-4FE0-B7E2-98E1DF1DA5B0}" type="sibTrans" cxnId="{BC30EEAF-CB9D-4484-8DF1-E0AE3D46AA54}">
      <dgm:prSet/>
      <dgm:spPr/>
      <dgm:t>
        <a:bodyPr/>
        <a:lstStyle/>
        <a:p>
          <a:endParaRPr lang="en-PH"/>
        </a:p>
      </dgm:t>
    </dgm:pt>
    <dgm:pt modelId="{6CA62CC9-0738-4897-BD3C-E1754446F9EB}" type="pres">
      <dgm:prSet presAssocID="{5FDB5582-2430-41BD-9198-76F59D702AF8}" presName="Name0" presStyleCnt="0">
        <dgm:presLayoutVars>
          <dgm:chMax val="7"/>
          <dgm:chPref val="7"/>
          <dgm:dir/>
        </dgm:presLayoutVars>
      </dgm:prSet>
      <dgm:spPr/>
    </dgm:pt>
    <dgm:pt modelId="{6FC5B4EF-ECCB-45E8-B9C2-FE898FE3A90C}" type="pres">
      <dgm:prSet presAssocID="{5FDB5582-2430-41BD-9198-76F59D702AF8}" presName="Name1" presStyleCnt="0"/>
      <dgm:spPr/>
    </dgm:pt>
    <dgm:pt modelId="{8D86DAC6-5EF2-461F-BD0D-22C4F124F2AF}" type="pres">
      <dgm:prSet presAssocID="{5FDB5582-2430-41BD-9198-76F59D702AF8}" presName="cycle" presStyleCnt="0"/>
      <dgm:spPr/>
    </dgm:pt>
    <dgm:pt modelId="{C098C14E-7EF0-4CAF-98DF-522A954E5D16}" type="pres">
      <dgm:prSet presAssocID="{5FDB5582-2430-41BD-9198-76F59D702AF8}" presName="srcNode" presStyleLbl="node1" presStyleIdx="0" presStyleCnt="4"/>
      <dgm:spPr/>
    </dgm:pt>
    <dgm:pt modelId="{D37F69F8-B1B9-4A2F-BF9A-B5970FFD7663}" type="pres">
      <dgm:prSet presAssocID="{5FDB5582-2430-41BD-9198-76F59D702AF8}" presName="conn" presStyleLbl="parChTrans1D2" presStyleIdx="0" presStyleCnt="1"/>
      <dgm:spPr/>
    </dgm:pt>
    <dgm:pt modelId="{78A01A4D-31F1-4783-A298-0E6BB5708FEB}" type="pres">
      <dgm:prSet presAssocID="{5FDB5582-2430-41BD-9198-76F59D702AF8}" presName="extraNode" presStyleLbl="node1" presStyleIdx="0" presStyleCnt="4"/>
      <dgm:spPr/>
    </dgm:pt>
    <dgm:pt modelId="{E402B4DB-1A32-4F5B-81BC-8E792A0CB436}" type="pres">
      <dgm:prSet presAssocID="{5FDB5582-2430-41BD-9198-76F59D702AF8}" presName="dstNode" presStyleLbl="node1" presStyleIdx="0" presStyleCnt="4"/>
      <dgm:spPr/>
    </dgm:pt>
    <dgm:pt modelId="{882960D6-00CD-4BE4-BD05-F1DE57491D6C}" type="pres">
      <dgm:prSet presAssocID="{947B900F-7719-4E52-993B-D357FAD75F9D}" presName="text_1" presStyleLbl="node1" presStyleIdx="0" presStyleCnt="4">
        <dgm:presLayoutVars>
          <dgm:bulletEnabled val="1"/>
        </dgm:presLayoutVars>
      </dgm:prSet>
      <dgm:spPr/>
    </dgm:pt>
    <dgm:pt modelId="{B7F5AAF9-0678-4299-B610-C1E3511155BF}" type="pres">
      <dgm:prSet presAssocID="{947B900F-7719-4E52-993B-D357FAD75F9D}" presName="accent_1" presStyleCnt="0"/>
      <dgm:spPr/>
    </dgm:pt>
    <dgm:pt modelId="{C080FD2D-4E94-416C-AD9E-10022BF4002C}" type="pres">
      <dgm:prSet presAssocID="{947B900F-7719-4E52-993B-D357FAD75F9D}" presName="accentRepeatNode" presStyleLbl="solidFgAcc1" presStyleIdx="0" presStyleCnt="4"/>
      <dgm:spPr/>
    </dgm:pt>
    <dgm:pt modelId="{883115C8-31D0-4AB8-A699-FCFE6E46777E}" type="pres">
      <dgm:prSet presAssocID="{F0232B99-C002-4AF3-8459-A9324F1BBE0B}" presName="text_2" presStyleLbl="node1" presStyleIdx="1" presStyleCnt="4">
        <dgm:presLayoutVars>
          <dgm:bulletEnabled val="1"/>
        </dgm:presLayoutVars>
      </dgm:prSet>
      <dgm:spPr/>
    </dgm:pt>
    <dgm:pt modelId="{D17ABA2C-6447-422A-8A74-9EBE29E1609A}" type="pres">
      <dgm:prSet presAssocID="{F0232B99-C002-4AF3-8459-A9324F1BBE0B}" presName="accent_2" presStyleCnt="0"/>
      <dgm:spPr/>
    </dgm:pt>
    <dgm:pt modelId="{2768C335-1788-4A31-9601-9BD0F4B3DBC2}" type="pres">
      <dgm:prSet presAssocID="{F0232B99-C002-4AF3-8459-A9324F1BBE0B}" presName="accentRepeatNode" presStyleLbl="solidFgAcc1" presStyleIdx="1" presStyleCnt="4"/>
      <dgm:spPr/>
    </dgm:pt>
    <dgm:pt modelId="{620F2E73-F8CA-44A5-8EA4-BA639554889A}" type="pres">
      <dgm:prSet presAssocID="{066E3F94-1EAF-4BF1-8C5B-3068B76343C2}" presName="text_3" presStyleLbl="node1" presStyleIdx="2" presStyleCnt="4">
        <dgm:presLayoutVars>
          <dgm:bulletEnabled val="1"/>
        </dgm:presLayoutVars>
      </dgm:prSet>
      <dgm:spPr/>
    </dgm:pt>
    <dgm:pt modelId="{D02A77F8-81B8-416E-B176-3AEB62FA10ED}" type="pres">
      <dgm:prSet presAssocID="{066E3F94-1EAF-4BF1-8C5B-3068B76343C2}" presName="accent_3" presStyleCnt="0"/>
      <dgm:spPr/>
    </dgm:pt>
    <dgm:pt modelId="{48383E12-99AB-4E3E-8073-2F9CAA65986E}" type="pres">
      <dgm:prSet presAssocID="{066E3F94-1EAF-4BF1-8C5B-3068B76343C2}" presName="accentRepeatNode" presStyleLbl="solidFgAcc1" presStyleIdx="2" presStyleCnt="4"/>
      <dgm:spPr/>
    </dgm:pt>
    <dgm:pt modelId="{F24354E6-ED42-4113-88B8-6C2A470FF698}" type="pres">
      <dgm:prSet presAssocID="{780A9D20-A262-4BAD-A670-B9F3D59A79C9}" presName="text_4" presStyleLbl="node1" presStyleIdx="3" presStyleCnt="4">
        <dgm:presLayoutVars>
          <dgm:bulletEnabled val="1"/>
        </dgm:presLayoutVars>
      </dgm:prSet>
      <dgm:spPr/>
    </dgm:pt>
    <dgm:pt modelId="{B2EA8109-29C2-4A1D-A895-77DA0F65DF57}" type="pres">
      <dgm:prSet presAssocID="{780A9D20-A262-4BAD-A670-B9F3D59A79C9}" presName="accent_4" presStyleCnt="0"/>
      <dgm:spPr/>
    </dgm:pt>
    <dgm:pt modelId="{C46BF690-D606-4264-AEBD-60F51DB061C9}" type="pres">
      <dgm:prSet presAssocID="{780A9D20-A262-4BAD-A670-B9F3D59A79C9}" presName="accentRepeatNode" presStyleLbl="solidFgAcc1" presStyleIdx="3" presStyleCnt="4"/>
      <dgm:spPr/>
    </dgm:pt>
  </dgm:ptLst>
  <dgm:cxnLst>
    <dgm:cxn modelId="{5D05EDFE-B741-4354-A611-308845F10956}" srcId="{5FDB5582-2430-41BD-9198-76F59D702AF8}" destId="{947B900F-7719-4E52-993B-D357FAD75F9D}" srcOrd="0" destOrd="0" parTransId="{8CBD0329-9B50-4693-864C-41D28CE73F08}" sibTransId="{B2B56044-9B54-487C-B61D-BE7FB9FBB3B4}"/>
    <dgm:cxn modelId="{C3A725A6-F1AC-4B8B-A642-2B1DDEEFE8CF}" type="presOf" srcId="{F0232B99-C002-4AF3-8459-A9324F1BBE0B}" destId="{883115C8-31D0-4AB8-A699-FCFE6E46777E}" srcOrd="0" destOrd="0" presId="urn:microsoft.com/office/officeart/2008/layout/VerticalCurvedList"/>
    <dgm:cxn modelId="{AE465E9D-0EB9-48A5-9078-B83DC8D12963}" type="presOf" srcId="{5FDB5582-2430-41BD-9198-76F59D702AF8}" destId="{6CA62CC9-0738-4897-BD3C-E1754446F9EB}" srcOrd="0" destOrd="0" presId="urn:microsoft.com/office/officeart/2008/layout/VerticalCurvedList"/>
    <dgm:cxn modelId="{BC30EEAF-CB9D-4484-8DF1-E0AE3D46AA54}" srcId="{5FDB5582-2430-41BD-9198-76F59D702AF8}" destId="{F0232B99-C002-4AF3-8459-A9324F1BBE0B}" srcOrd="1" destOrd="0" parTransId="{32CCCAFC-F547-49D5-87D5-175133CDAEBF}" sibTransId="{5DA51559-DB5B-4FE0-B7E2-98E1DF1DA5B0}"/>
    <dgm:cxn modelId="{58E761AA-2848-4B49-822D-81E37C8B057F}" srcId="{5FDB5582-2430-41BD-9198-76F59D702AF8}" destId="{780A9D20-A262-4BAD-A670-B9F3D59A79C9}" srcOrd="3" destOrd="0" parTransId="{91EF81E9-1077-42C1-8DD6-6B68F96971E6}" sibTransId="{63C5868C-3733-4030-B468-1A503BC05B06}"/>
    <dgm:cxn modelId="{7821EA75-1D3D-48C1-9B7C-6DFA8682D11F}" type="presOf" srcId="{780A9D20-A262-4BAD-A670-B9F3D59A79C9}" destId="{F24354E6-ED42-4113-88B8-6C2A470FF698}" srcOrd="0" destOrd="0" presId="urn:microsoft.com/office/officeart/2008/layout/VerticalCurvedList"/>
    <dgm:cxn modelId="{A14CFB5D-0903-42A1-A53D-8D382066EE87}" type="presOf" srcId="{947B900F-7719-4E52-993B-D357FAD75F9D}" destId="{882960D6-00CD-4BE4-BD05-F1DE57491D6C}" srcOrd="0" destOrd="0" presId="urn:microsoft.com/office/officeart/2008/layout/VerticalCurvedList"/>
    <dgm:cxn modelId="{214B55A8-1226-4E5A-AFC0-E688B4F47798}" type="presOf" srcId="{B2B56044-9B54-487C-B61D-BE7FB9FBB3B4}" destId="{D37F69F8-B1B9-4A2F-BF9A-B5970FFD7663}" srcOrd="0" destOrd="0" presId="urn:microsoft.com/office/officeart/2008/layout/VerticalCurvedList"/>
    <dgm:cxn modelId="{6E23045E-CF66-4473-BFEC-D1C59F5743BB}" type="presOf" srcId="{066E3F94-1EAF-4BF1-8C5B-3068B76343C2}" destId="{620F2E73-F8CA-44A5-8EA4-BA639554889A}" srcOrd="0" destOrd="0" presId="urn:microsoft.com/office/officeart/2008/layout/VerticalCurvedList"/>
    <dgm:cxn modelId="{5CEF587C-9F8E-4645-B099-F44E947605CF}" srcId="{5FDB5582-2430-41BD-9198-76F59D702AF8}" destId="{066E3F94-1EAF-4BF1-8C5B-3068B76343C2}" srcOrd="2" destOrd="0" parTransId="{4101C006-33BD-42E7-B4B2-181B7EABAD7F}" sibTransId="{CD0F5D57-4F74-44BD-801D-012E6C2251AF}"/>
    <dgm:cxn modelId="{D933C20A-2725-466E-99A5-C2F51DD85542}" type="presParOf" srcId="{6CA62CC9-0738-4897-BD3C-E1754446F9EB}" destId="{6FC5B4EF-ECCB-45E8-B9C2-FE898FE3A90C}" srcOrd="0" destOrd="0" presId="urn:microsoft.com/office/officeart/2008/layout/VerticalCurvedList"/>
    <dgm:cxn modelId="{9D40EF0D-1072-406A-807C-54AABFA095BF}" type="presParOf" srcId="{6FC5B4EF-ECCB-45E8-B9C2-FE898FE3A90C}" destId="{8D86DAC6-5EF2-461F-BD0D-22C4F124F2AF}" srcOrd="0" destOrd="0" presId="urn:microsoft.com/office/officeart/2008/layout/VerticalCurvedList"/>
    <dgm:cxn modelId="{14AB46EF-4F0F-40FA-BC64-D48D337C98D5}" type="presParOf" srcId="{8D86DAC6-5EF2-461F-BD0D-22C4F124F2AF}" destId="{C098C14E-7EF0-4CAF-98DF-522A954E5D16}" srcOrd="0" destOrd="0" presId="urn:microsoft.com/office/officeart/2008/layout/VerticalCurvedList"/>
    <dgm:cxn modelId="{E5C258E9-5BF2-419E-83AF-6F4B2E52D449}" type="presParOf" srcId="{8D86DAC6-5EF2-461F-BD0D-22C4F124F2AF}" destId="{D37F69F8-B1B9-4A2F-BF9A-B5970FFD7663}" srcOrd="1" destOrd="0" presId="urn:microsoft.com/office/officeart/2008/layout/VerticalCurvedList"/>
    <dgm:cxn modelId="{02BDF73E-D389-4BE2-B8FB-1F6C71BC85BF}" type="presParOf" srcId="{8D86DAC6-5EF2-461F-BD0D-22C4F124F2AF}" destId="{78A01A4D-31F1-4783-A298-0E6BB5708FEB}" srcOrd="2" destOrd="0" presId="urn:microsoft.com/office/officeart/2008/layout/VerticalCurvedList"/>
    <dgm:cxn modelId="{5490BF6C-6724-4DEA-AD83-D9F81FD0C347}" type="presParOf" srcId="{8D86DAC6-5EF2-461F-BD0D-22C4F124F2AF}" destId="{E402B4DB-1A32-4F5B-81BC-8E792A0CB436}" srcOrd="3" destOrd="0" presId="urn:microsoft.com/office/officeart/2008/layout/VerticalCurvedList"/>
    <dgm:cxn modelId="{4EA7E748-57A9-44AA-804E-6565DF115BD7}" type="presParOf" srcId="{6FC5B4EF-ECCB-45E8-B9C2-FE898FE3A90C}" destId="{882960D6-00CD-4BE4-BD05-F1DE57491D6C}" srcOrd="1" destOrd="0" presId="urn:microsoft.com/office/officeart/2008/layout/VerticalCurvedList"/>
    <dgm:cxn modelId="{426E60DB-D72E-4742-BE58-84205155ABD5}" type="presParOf" srcId="{6FC5B4EF-ECCB-45E8-B9C2-FE898FE3A90C}" destId="{B7F5AAF9-0678-4299-B610-C1E3511155BF}" srcOrd="2" destOrd="0" presId="urn:microsoft.com/office/officeart/2008/layout/VerticalCurvedList"/>
    <dgm:cxn modelId="{C61E1A81-1B32-4260-9067-4263C6041967}" type="presParOf" srcId="{B7F5AAF9-0678-4299-B610-C1E3511155BF}" destId="{C080FD2D-4E94-416C-AD9E-10022BF4002C}" srcOrd="0" destOrd="0" presId="urn:microsoft.com/office/officeart/2008/layout/VerticalCurvedList"/>
    <dgm:cxn modelId="{52D076DD-8A27-4E85-89B6-D142D64DBBCB}" type="presParOf" srcId="{6FC5B4EF-ECCB-45E8-B9C2-FE898FE3A90C}" destId="{883115C8-31D0-4AB8-A699-FCFE6E46777E}" srcOrd="3" destOrd="0" presId="urn:microsoft.com/office/officeart/2008/layout/VerticalCurvedList"/>
    <dgm:cxn modelId="{01FCD25A-21F2-4AC5-8BD7-961F68FF5B5A}" type="presParOf" srcId="{6FC5B4EF-ECCB-45E8-B9C2-FE898FE3A90C}" destId="{D17ABA2C-6447-422A-8A74-9EBE29E1609A}" srcOrd="4" destOrd="0" presId="urn:microsoft.com/office/officeart/2008/layout/VerticalCurvedList"/>
    <dgm:cxn modelId="{4CE94648-5524-4C04-B71B-5A1873271DA0}" type="presParOf" srcId="{D17ABA2C-6447-422A-8A74-9EBE29E1609A}" destId="{2768C335-1788-4A31-9601-9BD0F4B3DBC2}" srcOrd="0" destOrd="0" presId="urn:microsoft.com/office/officeart/2008/layout/VerticalCurvedList"/>
    <dgm:cxn modelId="{5F2E2B17-BA0E-40CE-BBCC-A9E930628D9C}" type="presParOf" srcId="{6FC5B4EF-ECCB-45E8-B9C2-FE898FE3A90C}" destId="{620F2E73-F8CA-44A5-8EA4-BA639554889A}" srcOrd="5" destOrd="0" presId="urn:microsoft.com/office/officeart/2008/layout/VerticalCurvedList"/>
    <dgm:cxn modelId="{F83F1C27-1A65-46FB-99D6-413E036C602D}" type="presParOf" srcId="{6FC5B4EF-ECCB-45E8-B9C2-FE898FE3A90C}" destId="{D02A77F8-81B8-416E-B176-3AEB62FA10ED}" srcOrd="6" destOrd="0" presId="urn:microsoft.com/office/officeart/2008/layout/VerticalCurvedList"/>
    <dgm:cxn modelId="{A700576B-F5CF-4EC1-B02C-E4B0739FA9C3}" type="presParOf" srcId="{D02A77F8-81B8-416E-B176-3AEB62FA10ED}" destId="{48383E12-99AB-4E3E-8073-2F9CAA65986E}" srcOrd="0" destOrd="0" presId="urn:microsoft.com/office/officeart/2008/layout/VerticalCurvedList"/>
    <dgm:cxn modelId="{E180F3B7-BE49-42B6-8CDA-4CBC1BA0B641}" type="presParOf" srcId="{6FC5B4EF-ECCB-45E8-B9C2-FE898FE3A90C}" destId="{F24354E6-ED42-4113-88B8-6C2A470FF698}" srcOrd="7" destOrd="0" presId="urn:microsoft.com/office/officeart/2008/layout/VerticalCurvedList"/>
    <dgm:cxn modelId="{1BA91CE5-90C6-4BBB-AFFF-6262A84248A0}" type="presParOf" srcId="{6FC5B4EF-ECCB-45E8-B9C2-FE898FE3A90C}" destId="{B2EA8109-29C2-4A1D-A895-77DA0F65DF57}" srcOrd="8" destOrd="0" presId="urn:microsoft.com/office/officeart/2008/layout/VerticalCurvedList"/>
    <dgm:cxn modelId="{AA80680A-7336-465F-AB08-5D3A554F91E3}" type="presParOf" srcId="{B2EA8109-29C2-4A1D-A895-77DA0F65DF57}" destId="{C46BF690-D606-4264-AEBD-60F51DB061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69F8-B1B9-4A2F-BF9A-B5970FFD7663}">
      <dsp:nvSpPr>
        <dsp:cNvPr id="0" name=""/>
        <dsp:cNvSpPr/>
      </dsp:nvSpPr>
      <dsp:spPr>
        <a:xfrm>
          <a:off x="-8069596" y="-1232739"/>
          <a:ext cx="9601175" cy="9601175"/>
        </a:xfrm>
        <a:prstGeom prst="blockArc">
          <a:avLst>
            <a:gd name="adj1" fmla="val 18900000"/>
            <a:gd name="adj2" fmla="val 2700000"/>
            <a:gd name="adj3" fmla="val 22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960D6-00CD-4BE4-BD05-F1DE57491D6C}">
      <dsp:nvSpPr>
        <dsp:cNvPr id="0" name=""/>
        <dsp:cNvSpPr/>
      </dsp:nvSpPr>
      <dsp:spPr>
        <a:xfrm>
          <a:off x="801105" y="548592"/>
          <a:ext cx="9837651" cy="1097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343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6000" kern="1200" dirty="0" smtClean="0"/>
            <a:t>Work</a:t>
          </a:r>
          <a:endParaRPr lang="en-PH" sz="6000" kern="1200" dirty="0"/>
        </a:p>
      </dsp:txBody>
      <dsp:txXfrm>
        <a:off x="801105" y="548592"/>
        <a:ext cx="9837651" cy="1097755"/>
      </dsp:txXfrm>
    </dsp:sp>
    <dsp:sp modelId="{C080FD2D-4E94-416C-AD9E-10022BF4002C}">
      <dsp:nvSpPr>
        <dsp:cNvPr id="0" name=""/>
        <dsp:cNvSpPr/>
      </dsp:nvSpPr>
      <dsp:spPr>
        <a:xfrm>
          <a:off x="115008" y="411372"/>
          <a:ext cx="1372194" cy="1372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115C8-31D0-4AB8-A699-FCFE6E46777E}">
      <dsp:nvSpPr>
        <dsp:cNvPr id="0" name=""/>
        <dsp:cNvSpPr/>
      </dsp:nvSpPr>
      <dsp:spPr>
        <a:xfrm>
          <a:off x="1430473" y="2195510"/>
          <a:ext cx="9208283" cy="1097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343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6000" kern="1200" dirty="0" smtClean="0"/>
            <a:t>Family</a:t>
          </a:r>
          <a:endParaRPr lang="en-PH" sz="6000" kern="1200" dirty="0"/>
        </a:p>
      </dsp:txBody>
      <dsp:txXfrm>
        <a:off x="1430473" y="2195510"/>
        <a:ext cx="9208283" cy="1097755"/>
      </dsp:txXfrm>
    </dsp:sp>
    <dsp:sp modelId="{2768C335-1788-4A31-9601-9BD0F4B3DBC2}">
      <dsp:nvSpPr>
        <dsp:cNvPr id="0" name=""/>
        <dsp:cNvSpPr/>
      </dsp:nvSpPr>
      <dsp:spPr>
        <a:xfrm>
          <a:off x="744376" y="2058291"/>
          <a:ext cx="1372194" cy="1372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F2E73-F8CA-44A5-8EA4-BA639554889A}">
      <dsp:nvSpPr>
        <dsp:cNvPr id="0" name=""/>
        <dsp:cNvSpPr/>
      </dsp:nvSpPr>
      <dsp:spPr>
        <a:xfrm>
          <a:off x="1430473" y="3842429"/>
          <a:ext cx="9208283" cy="1097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343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6000" kern="1200" dirty="0" smtClean="0"/>
            <a:t>Community</a:t>
          </a:r>
          <a:endParaRPr lang="en-PH" sz="6000" kern="1200" dirty="0"/>
        </a:p>
      </dsp:txBody>
      <dsp:txXfrm>
        <a:off x="1430473" y="3842429"/>
        <a:ext cx="9208283" cy="1097755"/>
      </dsp:txXfrm>
    </dsp:sp>
    <dsp:sp modelId="{48383E12-99AB-4E3E-8073-2F9CAA65986E}">
      <dsp:nvSpPr>
        <dsp:cNvPr id="0" name=""/>
        <dsp:cNvSpPr/>
      </dsp:nvSpPr>
      <dsp:spPr>
        <a:xfrm>
          <a:off x="744376" y="3705210"/>
          <a:ext cx="1372194" cy="1372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354E6-ED42-4113-88B8-6C2A470FF698}">
      <dsp:nvSpPr>
        <dsp:cNvPr id="0" name=""/>
        <dsp:cNvSpPr/>
      </dsp:nvSpPr>
      <dsp:spPr>
        <a:xfrm>
          <a:off x="801105" y="5489348"/>
          <a:ext cx="9837651" cy="1097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343" tIns="152400" rIns="152400" bIns="1524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6000" kern="1200" dirty="0" smtClean="0"/>
            <a:t>Self</a:t>
          </a:r>
          <a:endParaRPr lang="en-PH" sz="6000" kern="1200" dirty="0"/>
        </a:p>
      </dsp:txBody>
      <dsp:txXfrm>
        <a:off x="801105" y="5489348"/>
        <a:ext cx="9837651" cy="1097755"/>
      </dsp:txXfrm>
    </dsp:sp>
    <dsp:sp modelId="{C46BF690-D606-4264-AEBD-60F51DB061C9}">
      <dsp:nvSpPr>
        <dsp:cNvPr id="0" name=""/>
        <dsp:cNvSpPr/>
      </dsp:nvSpPr>
      <dsp:spPr>
        <a:xfrm>
          <a:off x="115008" y="5352128"/>
          <a:ext cx="1372194" cy="1372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680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35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01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04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42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42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43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116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417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507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99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867751" y="4518870"/>
            <a:ext cx="8003365" cy="45382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483712" y="3314539"/>
            <a:ext cx="8149654" cy="143712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016277" y="2042067"/>
            <a:ext cx="8389538" cy="52806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5879336" y="0"/>
            <a:ext cx="8498313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68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2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21740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2748030" y="2861987"/>
            <a:ext cx="7915138" cy="7910092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38473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58" r:id="rId2"/>
    <p:sldLayoutId id="2147483959" r:id="rId3"/>
    <p:sldLayoutId id="2147483960" r:id="rId4"/>
    <p:sldLayoutId id="2147483953" r:id="rId5"/>
    <p:sldLayoutId id="2147483954" r:id="rId6"/>
    <p:sldLayoutId id="2147483955" r:id="rId7"/>
    <p:sldLayoutId id="2147483956" r:id="rId8"/>
    <p:sldLayoutId id="2147483962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3" b="7643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Regula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02" y="676656"/>
            <a:ext cx="22636887" cy="12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4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99946" y="5969727"/>
            <a:ext cx="175627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12,800,000 people in Metro Manila alone</a:t>
            </a:r>
            <a:endParaRPr lang="en-US" sz="12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35299" y="10138073"/>
            <a:ext cx="3324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Source: PSA 2015</a:t>
            </a:r>
            <a:endParaRPr lang="en-US" sz="3000" dirty="0" smtClean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7787" y="3048000"/>
            <a:ext cx="19142076" cy="7620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 2546"/>
          <p:cNvSpPr/>
          <p:nvPr/>
        </p:nvSpPr>
        <p:spPr>
          <a:xfrm>
            <a:off x="11530357" y="4583056"/>
            <a:ext cx="1346854" cy="1101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Roboto Regular" charset="0"/>
              <a:ea typeface="Roboto Regular" charset="0"/>
              <a:cs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1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99946" y="5059760"/>
            <a:ext cx="175627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7,680,000 commute to and from work everyday </a:t>
            </a:r>
            <a:endParaRPr lang="en-US" sz="12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35299" y="10138073"/>
            <a:ext cx="3324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Source: PSA 2015</a:t>
            </a:r>
            <a:endParaRPr lang="en-US" sz="3000" dirty="0" smtClean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7787" y="3048000"/>
            <a:ext cx="19142076" cy="7620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 2546"/>
          <p:cNvSpPr/>
          <p:nvPr/>
        </p:nvSpPr>
        <p:spPr>
          <a:xfrm>
            <a:off x="11530357" y="3952270"/>
            <a:ext cx="1346854" cy="1101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Roboto Regular" charset="0"/>
              <a:ea typeface="Roboto Regular" charset="0"/>
              <a:cs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2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636" y="1109849"/>
            <a:ext cx="15293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Major Philippine Cities and Population</a:t>
            </a:r>
            <a:endParaRPr lang="en-US" sz="5000" b="1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Freeform 511"/>
          <p:cNvSpPr>
            <a:spLocks noChangeArrowheads="1"/>
          </p:cNvSpPr>
          <p:nvPr/>
        </p:nvSpPr>
        <p:spPr bwMode="auto">
          <a:xfrm>
            <a:off x="6067484" y="6514808"/>
            <a:ext cx="669247" cy="831462"/>
          </a:xfrm>
          <a:custGeom>
            <a:avLst/>
            <a:gdLst>
              <a:gd name="T0" fmla="*/ 569 w 1145"/>
              <a:gd name="T1" fmla="*/ 0 h 1424"/>
              <a:gd name="T2" fmla="*/ 569 w 1145"/>
              <a:gd name="T3" fmla="*/ 0 h 1424"/>
              <a:gd name="T4" fmla="*/ 0 w 1145"/>
              <a:gd name="T5" fmla="*/ 569 h 1424"/>
              <a:gd name="T6" fmla="*/ 569 w 1145"/>
              <a:gd name="T7" fmla="*/ 1423 h 1424"/>
              <a:gd name="T8" fmla="*/ 1144 w 1145"/>
              <a:gd name="T9" fmla="*/ 569 h 1424"/>
              <a:gd name="T10" fmla="*/ 569 w 1145"/>
              <a:gd name="T11" fmla="*/ 0 h 1424"/>
              <a:gd name="T12" fmla="*/ 569 w 1145"/>
              <a:gd name="T13" fmla="*/ 925 h 1424"/>
              <a:gd name="T14" fmla="*/ 569 w 1145"/>
              <a:gd name="T15" fmla="*/ 925 h 1424"/>
              <a:gd name="T16" fmla="*/ 219 w 1145"/>
              <a:gd name="T17" fmla="*/ 569 h 1424"/>
              <a:gd name="T18" fmla="*/ 569 w 1145"/>
              <a:gd name="T19" fmla="*/ 219 h 1424"/>
              <a:gd name="T20" fmla="*/ 925 w 1145"/>
              <a:gd name="T21" fmla="*/ 569 h 1424"/>
              <a:gd name="T22" fmla="*/ 569 w 1145"/>
              <a:gd name="T23" fmla="*/ 925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5" h="1424">
                <a:moveTo>
                  <a:pt x="569" y="0"/>
                </a:moveTo>
                <a:lnTo>
                  <a:pt x="569" y="0"/>
                </a:lnTo>
                <a:cubicBezTo>
                  <a:pt x="254" y="0"/>
                  <a:pt x="0" y="254"/>
                  <a:pt x="0" y="569"/>
                </a:cubicBezTo>
                <a:cubicBezTo>
                  <a:pt x="0" y="889"/>
                  <a:pt x="373" y="1423"/>
                  <a:pt x="569" y="1423"/>
                </a:cubicBezTo>
                <a:cubicBezTo>
                  <a:pt x="770" y="1423"/>
                  <a:pt x="1144" y="889"/>
                  <a:pt x="1144" y="569"/>
                </a:cubicBezTo>
                <a:cubicBezTo>
                  <a:pt x="1144" y="254"/>
                  <a:pt x="889" y="0"/>
                  <a:pt x="569" y="0"/>
                </a:cubicBezTo>
                <a:close/>
                <a:moveTo>
                  <a:pt x="569" y="925"/>
                </a:moveTo>
                <a:lnTo>
                  <a:pt x="569" y="925"/>
                </a:lnTo>
                <a:cubicBezTo>
                  <a:pt x="379" y="925"/>
                  <a:pt x="219" y="764"/>
                  <a:pt x="219" y="569"/>
                </a:cubicBezTo>
                <a:cubicBezTo>
                  <a:pt x="219" y="379"/>
                  <a:pt x="379" y="219"/>
                  <a:pt x="569" y="219"/>
                </a:cubicBezTo>
                <a:cubicBezTo>
                  <a:pt x="764" y="219"/>
                  <a:pt x="925" y="379"/>
                  <a:pt x="925" y="569"/>
                </a:cubicBezTo>
                <a:cubicBezTo>
                  <a:pt x="925" y="764"/>
                  <a:pt x="764" y="925"/>
                  <a:pt x="569" y="9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7518" y="7590265"/>
            <a:ext cx="2169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USA</a:t>
            </a:r>
          </a:p>
          <a:p>
            <a:pPr algn="ctr"/>
            <a:r>
              <a:rPr lang="en-US" sz="3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19,450000</a:t>
            </a:r>
            <a:endParaRPr lang="en-US" sz="3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59" y="2592000"/>
            <a:ext cx="7847485" cy="105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29" y="2592000"/>
            <a:ext cx="8328974" cy="104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99946" y="5059760"/>
            <a:ext cx="175627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4,800,000 commute to and from work everyday </a:t>
            </a:r>
            <a:endParaRPr lang="en-US" sz="12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00806" y="10692071"/>
            <a:ext cx="6859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Source: World Population Review 2018</a:t>
            </a:r>
            <a:endParaRPr lang="en-US" sz="3000" dirty="0" smtClean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7787" y="3048000"/>
            <a:ext cx="19142076" cy="7620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 2546"/>
          <p:cNvSpPr/>
          <p:nvPr/>
        </p:nvSpPr>
        <p:spPr>
          <a:xfrm>
            <a:off x="11530357" y="3952270"/>
            <a:ext cx="1346854" cy="1101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Roboto Regular" charset="0"/>
              <a:ea typeface="Roboto Regular" charset="0"/>
              <a:cs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1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35981" y="1191755"/>
            <a:ext cx="11013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TARGET MARKET AND SEGMENTS</a:t>
            </a:r>
            <a:endParaRPr lang="en-US" sz="5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37772" y="7671802"/>
            <a:ext cx="5024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A platform where they can be in touch with the community they belong to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8234" y="8989415"/>
            <a:ext cx="502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A platform that can help them work away from home 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98233" y="8056523"/>
            <a:ext cx="1789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PWD’s</a:t>
            </a:r>
            <a:endParaRPr lang="en-US" sz="4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7772" y="3694160"/>
            <a:ext cx="5024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An app where they can manage their day to day schedule with just one click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7772" y="2878704"/>
            <a:ext cx="5078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Workers/Employees</a:t>
            </a:r>
            <a:endParaRPr lang="en-US" sz="4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8233" y="3694160"/>
            <a:ext cx="5024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A platform where they can manage their work – chat, email, schedules, </a:t>
            </a:r>
            <a:r>
              <a:rPr lang="en-US" sz="3000" dirty="0" err="1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etc</a:t>
            </a:r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 – in one place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98234" y="2922347"/>
            <a:ext cx="3939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Telecommuters</a:t>
            </a:r>
            <a:endParaRPr lang="en-US" sz="4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8234" y="5633152"/>
            <a:ext cx="502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OUR SOLUTION: Work Management System 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7772" y="5633151"/>
            <a:ext cx="5024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OUR SOLUTION: Time Management App with Virtual </a:t>
            </a:r>
            <a:r>
              <a:rPr lang="en-US" sz="3000" dirty="0" err="1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Queueing</a:t>
            </a:r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8233" y="10005078"/>
            <a:ext cx="502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OUR SOLUTION: Work Management System 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7772" y="9266414"/>
            <a:ext cx="5024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OUR SOLUTION: Community Involvement System with Citizen’s Desk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614" y="1716017"/>
            <a:ext cx="11068970" cy="102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96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11325" y="3655660"/>
            <a:ext cx="4777130" cy="4777130"/>
          </a:xfrm>
          <a:custGeom>
            <a:avLst/>
            <a:gdLst>
              <a:gd name="connsiteX0" fmla="*/ 0 w 4777130"/>
              <a:gd name="connsiteY0" fmla="*/ 2388565 h 4777130"/>
              <a:gd name="connsiteX1" fmla="*/ 2388565 w 4777130"/>
              <a:gd name="connsiteY1" fmla="*/ 0 h 4777130"/>
              <a:gd name="connsiteX2" fmla="*/ 4777130 w 4777130"/>
              <a:gd name="connsiteY2" fmla="*/ 2388565 h 4777130"/>
              <a:gd name="connsiteX3" fmla="*/ 2388565 w 4777130"/>
              <a:gd name="connsiteY3" fmla="*/ 4777130 h 4777130"/>
              <a:gd name="connsiteX4" fmla="*/ 0 w 4777130"/>
              <a:gd name="connsiteY4" fmla="*/ 2388565 h 47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130" h="4777130">
                <a:moveTo>
                  <a:pt x="0" y="2388565"/>
                </a:moveTo>
                <a:cubicBezTo>
                  <a:pt x="0" y="1069397"/>
                  <a:pt x="1069397" y="0"/>
                  <a:pt x="2388565" y="0"/>
                </a:cubicBezTo>
                <a:cubicBezTo>
                  <a:pt x="3707733" y="0"/>
                  <a:pt x="4777130" y="1069397"/>
                  <a:pt x="4777130" y="2388565"/>
                </a:cubicBezTo>
                <a:cubicBezTo>
                  <a:pt x="4777130" y="3707733"/>
                  <a:pt x="3707733" y="4777130"/>
                  <a:pt x="2388565" y="4777130"/>
                </a:cubicBezTo>
                <a:cubicBezTo>
                  <a:pt x="1069397" y="4777130"/>
                  <a:pt x="0" y="3707733"/>
                  <a:pt x="0" y="2388565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2495" tIns="782144" rIns="962495" bIns="78214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/>
          </a:p>
        </p:txBody>
      </p:sp>
      <p:sp>
        <p:nvSpPr>
          <p:cNvPr id="5" name="Freeform 4"/>
          <p:cNvSpPr/>
          <p:nvPr/>
        </p:nvSpPr>
        <p:spPr>
          <a:xfrm>
            <a:off x="5944189" y="3767170"/>
            <a:ext cx="4777130" cy="4777130"/>
          </a:xfrm>
          <a:custGeom>
            <a:avLst/>
            <a:gdLst>
              <a:gd name="connsiteX0" fmla="*/ 0 w 4777130"/>
              <a:gd name="connsiteY0" fmla="*/ 2388565 h 4777130"/>
              <a:gd name="connsiteX1" fmla="*/ 2388565 w 4777130"/>
              <a:gd name="connsiteY1" fmla="*/ 0 h 4777130"/>
              <a:gd name="connsiteX2" fmla="*/ 4777130 w 4777130"/>
              <a:gd name="connsiteY2" fmla="*/ 2388565 h 4777130"/>
              <a:gd name="connsiteX3" fmla="*/ 2388565 w 4777130"/>
              <a:gd name="connsiteY3" fmla="*/ 4777130 h 4777130"/>
              <a:gd name="connsiteX4" fmla="*/ 0 w 4777130"/>
              <a:gd name="connsiteY4" fmla="*/ 2388565 h 47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130" h="4777130">
                <a:moveTo>
                  <a:pt x="0" y="2388565"/>
                </a:moveTo>
                <a:cubicBezTo>
                  <a:pt x="0" y="1069397"/>
                  <a:pt x="1069397" y="0"/>
                  <a:pt x="2388565" y="0"/>
                </a:cubicBezTo>
                <a:cubicBezTo>
                  <a:pt x="3707733" y="0"/>
                  <a:pt x="4777130" y="1069397"/>
                  <a:pt x="4777130" y="2388565"/>
                </a:cubicBezTo>
                <a:cubicBezTo>
                  <a:pt x="4777130" y="3707733"/>
                  <a:pt x="3707733" y="4777130"/>
                  <a:pt x="2388565" y="4777130"/>
                </a:cubicBezTo>
                <a:cubicBezTo>
                  <a:pt x="1069397" y="4777130"/>
                  <a:pt x="0" y="3707733"/>
                  <a:pt x="0" y="2388565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2495" tIns="782144" rIns="962495" bIns="78214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/>
          </a:p>
        </p:txBody>
      </p:sp>
      <p:sp>
        <p:nvSpPr>
          <p:cNvPr id="6" name="Freeform 5"/>
          <p:cNvSpPr/>
          <p:nvPr/>
        </p:nvSpPr>
        <p:spPr>
          <a:xfrm>
            <a:off x="5780489" y="8037262"/>
            <a:ext cx="4777130" cy="4777130"/>
          </a:xfrm>
          <a:custGeom>
            <a:avLst/>
            <a:gdLst>
              <a:gd name="connsiteX0" fmla="*/ 0 w 4777130"/>
              <a:gd name="connsiteY0" fmla="*/ 2388565 h 4777130"/>
              <a:gd name="connsiteX1" fmla="*/ 2388565 w 4777130"/>
              <a:gd name="connsiteY1" fmla="*/ 0 h 4777130"/>
              <a:gd name="connsiteX2" fmla="*/ 4777130 w 4777130"/>
              <a:gd name="connsiteY2" fmla="*/ 2388565 h 4777130"/>
              <a:gd name="connsiteX3" fmla="*/ 2388565 w 4777130"/>
              <a:gd name="connsiteY3" fmla="*/ 4777130 h 4777130"/>
              <a:gd name="connsiteX4" fmla="*/ 0 w 4777130"/>
              <a:gd name="connsiteY4" fmla="*/ 2388565 h 47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130" h="4777130">
                <a:moveTo>
                  <a:pt x="0" y="2388565"/>
                </a:moveTo>
                <a:cubicBezTo>
                  <a:pt x="0" y="1069397"/>
                  <a:pt x="1069397" y="0"/>
                  <a:pt x="2388565" y="0"/>
                </a:cubicBezTo>
                <a:cubicBezTo>
                  <a:pt x="3707733" y="0"/>
                  <a:pt x="4777130" y="1069397"/>
                  <a:pt x="4777130" y="2388565"/>
                </a:cubicBezTo>
                <a:cubicBezTo>
                  <a:pt x="4777130" y="3707733"/>
                  <a:pt x="3707733" y="4777130"/>
                  <a:pt x="2388565" y="4777130"/>
                </a:cubicBezTo>
                <a:cubicBezTo>
                  <a:pt x="1069397" y="4777130"/>
                  <a:pt x="0" y="3707733"/>
                  <a:pt x="0" y="2388565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2495" tIns="782144" rIns="962495" bIns="78214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/>
          </a:p>
        </p:txBody>
      </p:sp>
      <p:sp>
        <p:nvSpPr>
          <p:cNvPr id="20" name="TextBox 19"/>
          <p:cNvSpPr txBox="1"/>
          <p:nvPr/>
        </p:nvSpPr>
        <p:spPr>
          <a:xfrm>
            <a:off x="2271578" y="1469322"/>
            <a:ext cx="74174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THE BUSINESS MODEL</a:t>
            </a:r>
            <a:endParaRPr lang="en-US" sz="5000" b="1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2715" y="6115301"/>
            <a:ext cx="28504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Advertising</a:t>
            </a:r>
            <a:endParaRPr lang="en-US" sz="42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4074" y="5520464"/>
            <a:ext cx="3277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Affiliate Marketing</a:t>
            </a:r>
            <a:endParaRPr lang="en-US" sz="42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03965" y="9733330"/>
            <a:ext cx="3177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“Lead” Generation</a:t>
            </a:r>
            <a:endParaRPr lang="en-US" sz="42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85556" y="6599579"/>
            <a:ext cx="8592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Partnering with apps with similar target market; sponsorships from related websites or apps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183669" y="6488069"/>
            <a:ext cx="832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2.-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015948" y="8211490"/>
            <a:ext cx="8592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Generating “leads” for other companies; use of big data analytics 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12458" y="8099980"/>
            <a:ext cx="833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3.-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085556" y="3767170"/>
            <a:ext cx="8592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Selling advertisement slots of the website to potential advertisers; use of Google Ad Sense; maintained through Content Strategy or regular update and refresh of app content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42979" y="3655660"/>
            <a:ext cx="772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1.-</a:t>
            </a:r>
          </a:p>
        </p:txBody>
      </p:sp>
      <p:sp>
        <p:nvSpPr>
          <p:cNvPr id="16" name="Freeform 15"/>
          <p:cNvSpPr/>
          <p:nvPr/>
        </p:nvSpPr>
        <p:spPr>
          <a:xfrm>
            <a:off x="1863725" y="8211490"/>
            <a:ext cx="4777130" cy="4777130"/>
          </a:xfrm>
          <a:custGeom>
            <a:avLst/>
            <a:gdLst>
              <a:gd name="connsiteX0" fmla="*/ 0 w 4777130"/>
              <a:gd name="connsiteY0" fmla="*/ 2388565 h 4777130"/>
              <a:gd name="connsiteX1" fmla="*/ 2388565 w 4777130"/>
              <a:gd name="connsiteY1" fmla="*/ 0 h 4777130"/>
              <a:gd name="connsiteX2" fmla="*/ 4777130 w 4777130"/>
              <a:gd name="connsiteY2" fmla="*/ 2388565 h 4777130"/>
              <a:gd name="connsiteX3" fmla="*/ 2388565 w 4777130"/>
              <a:gd name="connsiteY3" fmla="*/ 4777130 h 4777130"/>
              <a:gd name="connsiteX4" fmla="*/ 0 w 4777130"/>
              <a:gd name="connsiteY4" fmla="*/ 2388565 h 47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130" h="4777130">
                <a:moveTo>
                  <a:pt x="0" y="2388565"/>
                </a:moveTo>
                <a:cubicBezTo>
                  <a:pt x="0" y="1069397"/>
                  <a:pt x="1069397" y="0"/>
                  <a:pt x="2388565" y="0"/>
                </a:cubicBezTo>
                <a:cubicBezTo>
                  <a:pt x="3707733" y="0"/>
                  <a:pt x="4777130" y="1069397"/>
                  <a:pt x="4777130" y="2388565"/>
                </a:cubicBezTo>
                <a:cubicBezTo>
                  <a:pt x="4777130" y="3707733"/>
                  <a:pt x="3707733" y="4777130"/>
                  <a:pt x="2388565" y="4777130"/>
                </a:cubicBezTo>
                <a:cubicBezTo>
                  <a:pt x="1069397" y="4777130"/>
                  <a:pt x="0" y="3707733"/>
                  <a:pt x="0" y="2388565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2495" tIns="782144" rIns="962495" bIns="78214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/>
          </a:p>
        </p:txBody>
      </p:sp>
      <p:sp>
        <p:nvSpPr>
          <p:cNvPr id="17" name="TextBox 16"/>
          <p:cNvSpPr txBox="1"/>
          <p:nvPr/>
        </p:nvSpPr>
        <p:spPr>
          <a:xfrm>
            <a:off x="13146469" y="9917995"/>
            <a:ext cx="8592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Customized services to various markets/clients; it’s all about the experience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33360" y="9806485"/>
            <a:ext cx="843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4</a:t>
            </a:r>
            <a:r>
              <a:rPr lang="en-US" sz="44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.-</a:t>
            </a:r>
            <a:endParaRPr lang="en-US" sz="4400" dirty="0" smtClean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4203" y="9633494"/>
            <a:ext cx="3177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Customization</a:t>
            </a:r>
            <a:endParaRPr lang="en-US" sz="42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86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evron 15"/>
          <p:cNvSpPr/>
          <p:nvPr/>
        </p:nvSpPr>
        <p:spPr>
          <a:xfrm>
            <a:off x="1895708" y="5531005"/>
            <a:ext cx="6742072" cy="2943922"/>
          </a:xfrm>
          <a:prstGeom prst="chevron">
            <a:avLst>
              <a:gd name="adj" fmla="val 31257"/>
            </a:avLst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301752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8817250" y="5531005"/>
            <a:ext cx="6742070" cy="2943922"/>
          </a:xfrm>
          <a:prstGeom prst="chevron">
            <a:avLst>
              <a:gd name="adj" fmla="val 31257"/>
            </a:avLst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301752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8831368" y="9251667"/>
            <a:ext cx="6742071" cy="2943922"/>
          </a:xfrm>
          <a:prstGeom prst="chevron">
            <a:avLst>
              <a:gd name="adj" fmla="val 31257"/>
            </a:avLst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301752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5636" y="1109849"/>
            <a:ext cx="15293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FUTURE PLANS</a:t>
            </a:r>
            <a:endParaRPr lang="en-US" sz="5000" b="1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78583" y="5762991"/>
            <a:ext cx="46194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Automated Transcribing of Teleconferencing Highlights</a:t>
            </a:r>
            <a:endParaRPr lang="en-US" sz="44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62785" y="6248912"/>
            <a:ext cx="4148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Game-like Structure</a:t>
            </a:r>
            <a:endParaRPr lang="en-US" sz="44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8455" y="6310467"/>
            <a:ext cx="3177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Personal Gantt</a:t>
            </a:r>
            <a:endParaRPr lang="en-US" sz="42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5891190" y="5683405"/>
            <a:ext cx="6742071" cy="2943922"/>
          </a:xfrm>
          <a:prstGeom prst="chevron">
            <a:avLst>
              <a:gd name="adj" fmla="val 31257"/>
            </a:avLst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301752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78583" y="10000353"/>
            <a:ext cx="4148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Mobile App</a:t>
            </a:r>
            <a:endParaRPr lang="en-US" sz="44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43700" y="1525052"/>
            <a:ext cx="65918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Personal Gantt Chart</a:t>
            </a:r>
            <a:endParaRPr lang="en-US" sz="5000" b="1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8149841"/>
              </p:ext>
            </p:extLst>
          </p:nvPr>
        </p:nvGraphicFramePr>
        <p:xfrm>
          <a:off x="909838" y="2765199"/>
          <a:ext cx="10742458" cy="7135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lh3.googleusercontent.com/Z6vNI4elrihfEwO7PLBwcKEOcYraDG_FRVUsmZ8aIrvwWLRGjkMAa3pbeuo1t4c4tuty6Mbit9_Su6nqkLQT88Syxmd7Pk2FtwbCWD7AQrW_fVl8EOfrC72bY57shgTc1abM_BY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3" y="2576012"/>
            <a:ext cx="11410565" cy="893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04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726" y="1469322"/>
            <a:ext cx="99171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GAME LIKE STRUCTURE</a:t>
            </a:r>
            <a:endParaRPr lang="en-US" sz="5000" b="1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2628" y="2674752"/>
            <a:ext cx="8887206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itchFamily="2" charset="2"/>
              <a:buChar char="v"/>
            </a:pPr>
            <a:r>
              <a:rPr lang="en-PH" sz="4000" dirty="0">
                <a:solidFill>
                  <a:schemeClr val="tx2"/>
                </a:solidFill>
              </a:rPr>
              <a:t>tasks - treated like levels - can only be accessed one at a time as a current task moves from backlog to validated (tasks are locked until priority cards are </a:t>
            </a:r>
            <a:r>
              <a:rPr lang="en-PH" sz="4000" dirty="0" smtClean="0">
                <a:solidFill>
                  <a:schemeClr val="tx2"/>
                </a:solidFill>
              </a:rPr>
              <a:t>accomplished)</a:t>
            </a:r>
          </a:p>
          <a:p>
            <a:pPr marL="457200" indent="-457200" fontAlgn="base">
              <a:buFont typeface="Wingdings" pitchFamily="2" charset="2"/>
              <a:buChar char="v"/>
            </a:pPr>
            <a:r>
              <a:rPr lang="en-PH" sz="4000" dirty="0" smtClean="0">
                <a:solidFill>
                  <a:schemeClr val="tx2"/>
                </a:solidFill>
              </a:rPr>
              <a:t>Employees </a:t>
            </a:r>
            <a:r>
              <a:rPr lang="en-PH" sz="4000" dirty="0">
                <a:solidFill>
                  <a:schemeClr val="tx2"/>
                </a:solidFill>
              </a:rPr>
              <a:t>have stats (can increase/decrease like health/damage points in a game but relates to their actual </a:t>
            </a:r>
            <a:r>
              <a:rPr lang="en-PH" sz="4000" dirty="0" smtClean="0">
                <a:solidFill>
                  <a:schemeClr val="tx2"/>
                </a:solidFill>
              </a:rPr>
              <a:t>performance/efficiency)</a:t>
            </a:r>
          </a:p>
          <a:p>
            <a:pPr marL="457200" indent="-457200" fontAlgn="base">
              <a:buFont typeface="Wingdings" pitchFamily="2" charset="2"/>
              <a:buChar char="v"/>
            </a:pPr>
            <a:r>
              <a:rPr lang="en-PH" sz="4000" dirty="0" smtClean="0">
                <a:solidFill>
                  <a:schemeClr val="tx2"/>
                </a:solidFill>
              </a:rPr>
              <a:t>TPR </a:t>
            </a:r>
            <a:r>
              <a:rPr lang="en-PH" sz="4000" dirty="0">
                <a:solidFill>
                  <a:schemeClr val="tx2"/>
                </a:solidFill>
              </a:rPr>
              <a:t>is partly affected by the employee’s community involvement </a:t>
            </a:r>
            <a:r>
              <a:rPr lang="en-PH" sz="4000" dirty="0" smtClean="0">
                <a:solidFill>
                  <a:schemeClr val="tx2"/>
                </a:solidFill>
              </a:rPr>
              <a:t>rating</a:t>
            </a:r>
            <a:endParaRPr lang="en-PH" sz="4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07926" y="1469322"/>
            <a:ext cx="99171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Automatic Transcription</a:t>
            </a:r>
            <a:endParaRPr lang="en-US" sz="5000" b="1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37828" y="2674752"/>
            <a:ext cx="88872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itchFamily="2" charset="2"/>
              <a:buChar char="v"/>
            </a:pPr>
            <a:r>
              <a:rPr lang="en-PH" sz="4000" dirty="0">
                <a:solidFill>
                  <a:schemeClr val="tx2"/>
                </a:solidFill>
              </a:rPr>
              <a:t>an audio recorder like in </a:t>
            </a:r>
            <a:r>
              <a:rPr lang="en-PH" sz="4000" dirty="0" err="1">
                <a:solidFill>
                  <a:schemeClr val="tx2"/>
                </a:solidFill>
              </a:rPr>
              <a:t>soundcloud</a:t>
            </a:r>
            <a:r>
              <a:rPr lang="en-PH" sz="4000" dirty="0">
                <a:solidFill>
                  <a:schemeClr val="tx2"/>
                </a:solidFill>
              </a:rPr>
              <a:t> where anyone can transcribe a highlight on a specific time elapsed of the audio recording then anyone can comment on that transcription segment in real time (for those working remotely, a mechanism similar to </a:t>
            </a:r>
            <a:r>
              <a:rPr lang="en-PH" sz="4000" dirty="0" smtClean="0">
                <a:solidFill>
                  <a:schemeClr val="tx2"/>
                </a:solidFill>
              </a:rPr>
              <a:t>FB </a:t>
            </a:r>
            <a:r>
              <a:rPr lang="en-PH" sz="4000" dirty="0">
                <a:solidFill>
                  <a:schemeClr val="tx2"/>
                </a:solidFill>
              </a:rPr>
              <a:t>live)</a:t>
            </a:r>
          </a:p>
        </p:txBody>
      </p:sp>
    </p:spTree>
    <p:extLst>
      <p:ext uri="{BB962C8B-B14F-4D97-AF65-F5344CB8AC3E}">
        <p14:creationId xmlns:p14="http://schemas.microsoft.com/office/powerpoint/2010/main" val="2139329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79337" y="0"/>
            <a:ext cx="8498313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Regula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7811" y="1525052"/>
            <a:ext cx="6845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PRICING - FREEMIUM</a:t>
            </a:r>
            <a:endParaRPr lang="en-US" sz="5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9930" y="5733262"/>
            <a:ext cx="59086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Different pricing based on number of users</a:t>
            </a:r>
          </a:p>
          <a:p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Offering will be based on group brackets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9929" y="4778069"/>
            <a:ext cx="5444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CORPORATE/GROUP</a:t>
            </a:r>
            <a:endParaRPr lang="en-US" sz="4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0523" y="4778069"/>
            <a:ext cx="3943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INDIVIVIDUALS</a:t>
            </a:r>
            <a:endParaRPr lang="en-US" sz="4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7" r="40759"/>
          <a:stretch/>
        </p:blipFill>
        <p:spPr/>
      </p:pic>
      <p:sp>
        <p:nvSpPr>
          <p:cNvPr id="9" name="TextBox 8"/>
          <p:cNvSpPr txBox="1"/>
          <p:nvPr/>
        </p:nvSpPr>
        <p:spPr>
          <a:xfrm>
            <a:off x="1660523" y="5906552"/>
            <a:ext cx="59086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Free lite version for individuals</a:t>
            </a:r>
          </a:p>
          <a:p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Additional prices for every personalized  and additional add-ons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0522" y="8786517"/>
            <a:ext cx="13018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Another premium would be removal of ads for a number of days</a:t>
            </a:r>
          </a:p>
          <a:p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Updated every sixth months or depending on the updates made by the system administrators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94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3" b="7853"/>
          <a:stretch>
            <a:fillRect/>
          </a:stretch>
        </p:blipFill>
        <p:spPr/>
      </p:pic>
      <p:sp>
        <p:nvSpPr>
          <p:cNvPr id="2" name="Oval 1"/>
          <p:cNvSpPr/>
          <p:nvPr/>
        </p:nvSpPr>
        <p:spPr>
          <a:xfrm>
            <a:off x="8275289" y="2788350"/>
            <a:ext cx="7871676" cy="78716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289" y="7147547"/>
            <a:ext cx="73641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5500" b="1" spc="6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KATIPUNAN.com</a:t>
            </a:r>
            <a:endParaRPr lang="en-US" sz="55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784096" y="2252550"/>
            <a:ext cx="8854062" cy="885406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327" y="3209366"/>
            <a:ext cx="3657599" cy="33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4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585159" y="1625376"/>
            <a:ext cx="11162728" cy="6425804"/>
            <a:chOff x="5898415" y="1976415"/>
            <a:chExt cx="5654530" cy="3255020"/>
          </a:xfrm>
        </p:grpSpPr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4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5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8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9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6973104" y="9964322"/>
            <a:ext cx="502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Remains as staggering app, and used only by few people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817463" y="9031430"/>
            <a:ext cx="5335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Worst-Case Scenario</a:t>
            </a:r>
            <a:endParaRPr lang="en-US" sz="4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3142" y="9964322"/>
            <a:ext cx="502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Captures 5-10% of the Market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24239" y="9031430"/>
            <a:ext cx="6001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Realistic-Case Scenario</a:t>
            </a:r>
            <a:endParaRPr lang="en-US" sz="4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80015" y="9964322"/>
            <a:ext cx="5024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Market Leader,</a:t>
            </a:r>
            <a:b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Generates Millions of Revenue per Year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0445" y="9031430"/>
            <a:ext cx="5003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Best-Case Scenario</a:t>
            </a:r>
            <a:endParaRPr lang="en-US" sz="4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71216" y="2608146"/>
            <a:ext cx="670792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POTENTIAL OUTCOMES</a:t>
            </a:r>
            <a:endParaRPr lang="en-US" sz="8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4438" y="4612375"/>
            <a:ext cx="7088800" cy="175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6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Thanks!</a:t>
            </a:r>
            <a:endParaRPr lang="en-US" sz="136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03980" y="6257989"/>
            <a:ext cx="5658921" cy="1032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0" b="1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Any questions?</a:t>
            </a:r>
            <a:endParaRPr lang="en-US" sz="55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269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487931" y="4115903"/>
            <a:ext cx="8763006" cy="7124288"/>
            <a:chOff x="4300539" y="1984376"/>
            <a:chExt cx="3589338" cy="28908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300539" y="4154489"/>
              <a:ext cx="3589338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Roboto Regular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3746901" y="6734077"/>
            <a:ext cx="8592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Itself is what the end-user derives value from also can refer to the information provided through the </a:t>
            </a:r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medium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845014" y="6622567"/>
            <a:ext cx="832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2.-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746901" y="9566490"/>
            <a:ext cx="8592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Itself is what the end-user derives value from also can refer to the information provided through the </a:t>
            </a:r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medium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843411" y="9454980"/>
            <a:ext cx="833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3.-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46901" y="3901668"/>
            <a:ext cx="8592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Itself is what the end-user derives value from also can refer to the information provided through the </a:t>
            </a:r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medium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04324" y="3790158"/>
            <a:ext cx="772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1.-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55636" y="1109849"/>
            <a:ext cx="15293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PRESENT THE DESIGN</a:t>
            </a:r>
          </a:p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OF YOUR WEBSITE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r="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79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702399" y="1661166"/>
            <a:ext cx="129566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THE PROBLEM</a:t>
            </a:r>
            <a:endParaRPr lang="en-US" sz="7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0237" y="1198180"/>
            <a:ext cx="15321775" cy="10625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8739" y="3113458"/>
            <a:ext cx="12603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Traffic causing longer commute hours, that in effect, making the economy lost billions of pesos in opportunity cost each year</a:t>
            </a:r>
            <a:endParaRPr lang="en-US" sz="48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Shape 2540"/>
          <p:cNvSpPr/>
          <p:nvPr/>
        </p:nvSpPr>
        <p:spPr>
          <a:xfrm>
            <a:off x="4936993" y="345389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7" name="Shape 2540"/>
          <p:cNvSpPr/>
          <p:nvPr/>
        </p:nvSpPr>
        <p:spPr>
          <a:xfrm>
            <a:off x="4936993" y="586078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1140" y="5724962"/>
            <a:ext cx="12603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Opportunity cost involves time lost that should be spent with family or self</a:t>
            </a:r>
            <a:endParaRPr lang="en-US" sz="48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Shape 2540"/>
          <p:cNvSpPr/>
          <p:nvPr/>
        </p:nvSpPr>
        <p:spPr>
          <a:xfrm>
            <a:off x="4936993" y="765160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1140" y="7515782"/>
            <a:ext cx="12603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PWD’s not given opportunity to work, especially those who are limp, mute, deaf</a:t>
            </a:r>
            <a:endParaRPr lang="en-US" sz="48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hape 2540"/>
          <p:cNvSpPr/>
          <p:nvPr/>
        </p:nvSpPr>
        <p:spPr>
          <a:xfrm>
            <a:off x="4936993" y="937366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1140" y="9237842"/>
            <a:ext cx="12603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Because of lost opportunity time, people fail to be a part of the community</a:t>
            </a:r>
            <a:endParaRPr lang="en-US" sz="48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49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732810" y="5332364"/>
            <a:ext cx="129566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“An app that brings the world to your fingertips and lets you control your own life at your own pace”</a:t>
            </a:r>
            <a:endParaRPr lang="en-US" sz="7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0237" y="1858697"/>
            <a:ext cx="155980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charset="0"/>
                <a:ea typeface="Montserrat" charset="0"/>
                <a:cs typeface="Montserrat" charset="0"/>
              </a:rPr>
              <a:t>OUR SOLUTION</a:t>
            </a:r>
            <a:endParaRPr lang="en-US" sz="115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0237" y="4444080"/>
            <a:ext cx="15321775" cy="6177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06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3417858" y="1001122"/>
            <a:ext cx="9477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“Why Now?”</a:t>
            </a:r>
            <a:endParaRPr lang="en-US" sz="8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17858" y="2324561"/>
            <a:ext cx="8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“Are you one of them?”</a:t>
            </a:r>
            <a:endParaRPr lang="en-US" sz="3000" dirty="0" smtClean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2" r="27442"/>
          <a:stretch>
            <a:fillRect/>
          </a:stretch>
        </p:blipFill>
        <p:spPr>
          <a:xfrm>
            <a:off x="1" y="0"/>
            <a:ext cx="12217400" cy="75674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567448"/>
            <a:ext cx="12217400" cy="60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385" y="7632699"/>
            <a:ext cx="12197265" cy="608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00" y="3144613"/>
            <a:ext cx="12160249" cy="44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47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035512" y="5696811"/>
            <a:ext cx="6972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Your all-in-one, one-stop app for managing your time and achieving work-life balance</a:t>
            </a:r>
            <a:endParaRPr lang="en-US" sz="4000" dirty="0" smtClean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35512" y="3865595"/>
            <a:ext cx="70683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 smtClean="0">
                <a:solidFill>
                  <a:schemeClr val="accent1"/>
                </a:solidFill>
                <a:latin typeface="Arial Rounded MT Bold" pitchFamily="34" charset="0"/>
                <a:ea typeface="Montserrat" charset="0"/>
                <a:cs typeface="Montserrat" charset="0"/>
              </a:rPr>
              <a:t>KATIPUNAN</a:t>
            </a:r>
            <a:endParaRPr lang="en-US" sz="9000" b="1" dirty="0">
              <a:solidFill>
                <a:schemeClr val="accent1"/>
              </a:solidFill>
              <a:latin typeface="Arial Rounded MT Bold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450" y="12039600"/>
            <a:ext cx="8331200" cy="1676400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r="3990"/>
          <a:stretch>
            <a:fillRect/>
          </a:stretch>
        </p:blipFill>
        <p:spPr>
          <a:xfrm>
            <a:off x="2527313" y="3002098"/>
            <a:ext cx="7915138" cy="7910092"/>
          </a:xfrm>
        </p:spPr>
      </p:pic>
    </p:spTree>
    <p:extLst>
      <p:ext uri="{BB962C8B-B14F-4D97-AF65-F5344CB8AC3E}">
        <p14:creationId xmlns:p14="http://schemas.microsoft.com/office/powerpoint/2010/main" val="13847802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6" r="21966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2389060" y="2998252"/>
            <a:ext cx="50787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APP FEATURES</a:t>
            </a:r>
            <a:endParaRPr lang="en-US" sz="5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7243" y="6642651"/>
            <a:ext cx="75868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Community Involvement and Citizen’s Desk</a:t>
            </a:r>
            <a:endParaRPr lang="en-US" sz="3000" dirty="0" smtClean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" name="Shape 2540"/>
          <p:cNvSpPr/>
          <p:nvPr/>
        </p:nvSpPr>
        <p:spPr>
          <a:xfrm>
            <a:off x="2023559" y="660575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7243" y="4724639"/>
            <a:ext cx="7765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Personal Life Planner – personal </a:t>
            </a:r>
            <a:r>
              <a:rPr lang="en-US" sz="3000" dirty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G</a:t>
            </a:r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antt chart</a:t>
            </a:r>
            <a:endParaRPr lang="en-US" sz="3000" dirty="0" smtClean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1" name="Shape 2540"/>
          <p:cNvSpPr/>
          <p:nvPr/>
        </p:nvSpPr>
        <p:spPr>
          <a:xfrm>
            <a:off x="2023559" y="468774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7243" y="5683645"/>
            <a:ext cx="4192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Work Management App</a:t>
            </a:r>
            <a:endParaRPr lang="en-US" sz="3000" dirty="0" smtClean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3" name="Shape 2540"/>
          <p:cNvSpPr/>
          <p:nvPr/>
        </p:nvSpPr>
        <p:spPr>
          <a:xfrm>
            <a:off x="2023559" y="564675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23559" y="8624674"/>
            <a:ext cx="9083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Personal planner is updated for every activity/event inputted</a:t>
            </a:r>
            <a:endParaRPr lang="en-US" sz="3000" dirty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" name="Hexagon 4"/>
          <p:cNvSpPr/>
          <p:nvPr/>
        </p:nvSpPr>
        <p:spPr>
          <a:xfrm rot="16200000">
            <a:off x="15777898" y="4698226"/>
            <a:ext cx="5010676" cy="4319548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513343" y="5176932"/>
            <a:ext cx="3539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5</a:t>
            </a:r>
            <a:endParaRPr lang="en-US" sz="20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Shape 2540"/>
          <p:cNvSpPr/>
          <p:nvPr/>
        </p:nvSpPr>
        <p:spPr>
          <a:xfrm>
            <a:off x="2023559" y="760220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accent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676" y="7546711"/>
            <a:ext cx="3593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Raleway" charset="0"/>
                <a:ea typeface="Raleway" charset="0"/>
                <a:cs typeface="Raleway" charset="0"/>
              </a:rPr>
              <a:t>Virtual Queuing App</a:t>
            </a:r>
            <a:endParaRPr lang="en-US" sz="3000" dirty="0" smtClean="0">
              <a:solidFill>
                <a:schemeClr val="tx2"/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45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5211" y="7028041"/>
            <a:ext cx="1522724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4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THE BUSINESS MODEL</a:t>
            </a:r>
            <a:endParaRPr lang="en-US" sz="10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62119" y="3885747"/>
            <a:ext cx="3873862" cy="1908031"/>
            <a:chOff x="10048118" y="1964813"/>
            <a:chExt cx="4313354" cy="2124498"/>
          </a:xfrm>
          <a:solidFill>
            <a:schemeClr val="bg1">
              <a:lumMod val="95000"/>
            </a:schemeClr>
          </a:solidFill>
        </p:grpSpPr>
        <p:sp>
          <p:nvSpPr>
            <p:cNvPr id="13" name="Freeform 1025"/>
            <p:cNvSpPr>
              <a:spLocks/>
            </p:cNvSpPr>
            <p:nvPr/>
          </p:nvSpPr>
          <p:spPr bwMode="auto">
            <a:xfrm>
              <a:off x="13681008" y="2847729"/>
              <a:ext cx="680464" cy="1031944"/>
            </a:xfrm>
            <a:custGeom>
              <a:avLst/>
              <a:gdLst>
                <a:gd name="T0" fmla="*/ 14 w 242"/>
                <a:gd name="T1" fmla="*/ 367 h 367"/>
                <a:gd name="T2" fmla="*/ 0 w 242"/>
                <a:gd name="T3" fmla="*/ 358 h 367"/>
                <a:gd name="T4" fmla="*/ 229 w 242"/>
                <a:gd name="T5" fmla="*/ 0 h 367"/>
                <a:gd name="T6" fmla="*/ 242 w 242"/>
                <a:gd name="T7" fmla="*/ 9 h 367"/>
                <a:gd name="T8" fmla="*/ 14 w 242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67">
                  <a:moveTo>
                    <a:pt x="14" y="367"/>
                  </a:moveTo>
                  <a:lnTo>
                    <a:pt x="0" y="358"/>
                  </a:lnTo>
                  <a:lnTo>
                    <a:pt x="229" y="0"/>
                  </a:lnTo>
                  <a:lnTo>
                    <a:pt x="242" y="9"/>
                  </a:lnTo>
                  <a:lnTo>
                    <a:pt x="14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14" name="Freeform 1026"/>
            <p:cNvSpPr>
              <a:spLocks/>
            </p:cNvSpPr>
            <p:nvPr/>
          </p:nvSpPr>
          <p:spPr bwMode="auto">
            <a:xfrm>
              <a:off x="13298599" y="2926460"/>
              <a:ext cx="421775" cy="947590"/>
            </a:xfrm>
            <a:custGeom>
              <a:avLst/>
              <a:gdLst>
                <a:gd name="T0" fmla="*/ 136 w 150"/>
                <a:gd name="T1" fmla="*/ 337 h 337"/>
                <a:gd name="T2" fmla="*/ 0 w 150"/>
                <a:gd name="T3" fmla="*/ 6 h 337"/>
                <a:gd name="T4" fmla="*/ 14 w 150"/>
                <a:gd name="T5" fmla="*/ 0 h 337"/>
                <a:gd name="T6" fmla="*/ 150 w 150"/>
                <a:gd name="T7" fmla="*/ 331 h 337"/>
                <a:gd name="T8" fmla="*/ 136 w 150"/>
                <a:gd name="T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37">
                  <a:moveTo>
                    <a:pt x="136" y="337"/>
                  </a:moveTo>
                  <a:lnTo>
                    <a:pt x="0" y="6"/>
                  </a:lnTo>
                  <a:lnTo>
                    <a:pt x="14" y="0"/>
                  </a:lnTo>
                  <a:lnTo>
                    <a:pt x="150" y="331"/>
                  </a:lnTo>
                  <a:lnTo>
                    <a:pt x="136" y="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15" name="Freeform 1027"/>
            <p:cNvSpPr>
              <a:spLocks/>
            </p:cNvSpPr>
            <p:nvPr/>
          </p:nvSpPr>
          <p:spPr bwMode="auto">
            <a:xfrm>
              <a:off x="13318282" y="2839292"/>
              <a:ext cx="1026320" cy="118098"/>
            </a:xfrm>
            <a:custGeom>
              <a:avLst/>
              <a:gdLst>
                <a:gd name="T0" fmla="*/ 1 w 365"/>
                <a:gd name="T1" fmla="*/ 42 h 42"/>
                <a:gd name="T2" fmla="*/ 0 w 365"/>
                <a:gd name="T3" fmla="*/ 27 h 42"/>
                <a:gd name="T4" fmla="*/ 364 w 365"/>
                <a:gd name="T5" fmla="*/ 0 h 42"/>
                <a:gd name="T6" fmla="*/ 365 w 365"/>
                <a:gd name="T7" fmla="*/ 16 h 42"/>
                <a:gd name="T8" fmla="*/ 1 w 36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2">
                  <a:moveTo>
                    <a:pt x="1" y="42"/>
                  </a:moveTo>
                  <a:lnTo>
                    <a:pt x="0" y="27"/>
                  </a:lnTo>
                  <a:lnTo>
                    <a:pt x="364" y="0"/>
                  </a:lnTo>
                  <a:lnTo>
                    <a:pt x="365" y="16"/>
                  </a:lnTo>
                  <a:lnTo>
                    <a:pt x="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16" name="Freeform 1028"/>
            <p:cNvSpPr>
              <a:spLocks/>
            </p:cNvSpPr>
            <p:nvPr/>
          </p:nvSpPr>
          <p:spPr bwMode="auto">
            <a:xfrm>
              <a:off x="13247985" y="1984495"/>
              <a:ext cx="92791" cy="950400"/>
            </a:xfrm>
            <a:custGeom>
              <a:avLst/>
              <a:gdLst>
                <a:gd name="T0" fmla="*/ 17 w 33"/>
                <a:gd name="T1" fmla="*/ 338 h 338"/>
                <a:gd name="T2" fmla="*/ 0 w 33"/>
                <a:gd name="T3" fmla="*/ 1 h 338"/>
                <a:gd name="T4" fmla="*/ 16 w 33"/>
                <a:gd name="T5" fmla="*/ 0 h 338"/>
                <a:gd name="T6" fmla="*/ 33 w 33"/>
                <a:gd name="T7" fmla="*/ 338 h 338"/>
                <a:gd name="T8" fmla="*/ 17 w 33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8">
                  <a:moveTo>
                    <a:pt x="17" y="338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33" y="338"/>
                  </a:lnTo>
                  <a:lnTo>
                    <a:pt x="17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17" name="Freeform 1029"/>
            <p:cNvSpPr>
              <a:spLocks/>
            </p:cNvSpPr>
            <p:nvPr/>
          </p:nvSpPr>
          <p:spPr bwMode="auto">
            <a:xfrm>
              <a:off x="13256422" y="1967623"/>
              <a:ext cx="1102239" cy="911035"/>
            </a:xfrm>
            <a:custGeom>
              <a:avLst/>
              <a:gdLst>
                <a:gd name="T0" fmla="*/ 382 w 392"/>
                <a:gd name="T1" fmla="*/ 324 h 324"/>
                <a:gd name="T2" fmla="*/ 0 w 392"/>
                <a:gd name="T3" fmla="*/ 13 h 324"/>
                <a:gd name="T4" fmla="*/ 10 w 392"/>
                <a:gd name="T5" fmla="*/ 0 h 324"/>
                <a:gd name="T6" fmla="*/ 392 w 392"/>
                <a:gd name="T7" fmla="*/ 312 h 324"/>
                <a:gd name="T8" fmla="*/ 382 w 392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324">
                  <a:moveTo>
                    <a:pt x="382" y="324"/>
                  </a:moveTo>
                  <a:lnTo>
                    <a:pt x="0" y="13"/>
                  </a:lnTo>
                  <a:lnTo>
                    <a:pt x="10" y="0"/>
                  </a:lnTo>
                  <a:lnTo>
                    <a:pt x="392" y="312"/>
                  </a:lnTo>
                  <a:lnTo>
                    <a:pt x="382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18" name="Rectangle 1030"/>
            <p:cNvSpPr>
              <a:spLocks noChangeArrowheads="1"/>
            </p:cNvSpPr>
            <p:nvPr/>
          </p:nvSpPr>
          <p:spPr bwMode="auto">
            <a:xfrm>
              <a:off x="12134499" y="1964813"/>
              <a:ext cx="1135981" cy="421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19" name="Freeform 1031"/>
            <p:cNvSpPr>
              <a:spLocks/>
            </p:cNvSpPr>
            <p:nvPr/>
          </p:nvSpPr>
          <p:spPr bwMode="auto">
            <a:xfrm>
              <a:off x="12123250" y="1967623"/>
              <a:ext cx="1158476" cy="660783"/>
            </a:xfrm>
            <a:custGeom>
              <a:avLst/>
              <a:gdLst>
                <a:gd name="T0" fmla="*/ 8 w 412"/>
                <a:gd name="T1" fmla="*/ 235 h 235"/>
                <a:gd name="T2" fmla="*/ 0 w 412"/>
                <a:gd name="T3" fmla="*/ 221 h 235"/>
                <a:gd name="T4" fmla="*/ 404 w 412"/>
                <a:gd name="T5" fmla="*/ 0 h 235"/>
                <a:gd name="T6" fmla="*/ 412 w 412"/>
                <a:gd name="T7" fmla="*/ 14 h 235"/>
                <a:gd name="T8" fmla="*/ 8 w 412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35">
                  <a:moveTo>
                    <a:pt x="8" y="235"/>
                  </a:moveTo>
                  <a:lnTo>
                    <a:pt x="0" y="221"/>
                  </a:lnTo>
                  <a:lnTo>
                    <a:pt x="404" y="0"/>
                  </a:lnTo>
                  <a:lnTo>
                    <a:pt x="412" y="14"/>
                  </a:lnTo>
                  <a:lnTo>
                    <a:pt x="8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20" name="Freeform 1032"/>
            <p:cNvSpPr>
              <a:spLocks/>
            </p:cNvSpPr>
            <p:nvPr/>
          </p:nvSpPr>
          <p:spPr bwMode="auto">
            <a:xfrm>
              <a:off x="11167227" y="2586227"/>
              <a:ext cx="972895" cy="292431"/>
            </a:xfrm>
            <a:custGeom>
              <a:avLst/>
              <a:gdLst>
                <a:gd name="T0" fmla="*/ 4 w 346"/>
                <a:gd name="T1" fmla="*/ 104 h 104"/>
                <a:gd name="T2" fmla="*/ 0 w 346"/>
                <a:gd name="T3" fmla="*/ 89 h 104"/>
                <a:gd name="T4" fmla="*/ 342 w 346"/>
                <a:gd name="T5" fmla="*/ 0 h 104"/>
                <a:gd name="T6" fmla="*/ 346 w 346"/>
                <a:gd name="T7" fmla="*/ 16 h 104"/>
                <a:gd name="T8" fmla="*/ 4 w 346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04">
                  <a:moveTo>
                    <a:pt x="4" y="104"/>
                  </a:moveTo>
                  <a:lnTo>
                    <a:pt x="0" y="89"/>
                  </a:lnTo>
                  <a:lnTo>
                    <a:pt x="342" y="0"/>
                  </a:lnTo>
                  <a:lnTo>
                    <a:pt x="346" y="16"/>
                  </a:lnTo>
                  <a:lnTo>
                    <a:pt x="4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21" name="Freeform 1033"/>
            <p:cNvSpPr>
              <a:spLocks/>
            </p:cNvSpPr>
            <p:nvPr/>
          </p:nvSpPr>
          <p:spPr bwMode="auto">
            <a:xfrm>
              <a:off x="10343362" y="1964813"/>
              <a:ext cx="1793950" cy="354291"/>
            </a:xfrm>
            <a:custGeom>
              <a:avLst/>
              <a:gdLst>
                <a:gd name="T0" fmla="*/ 3 w 638"/>
                <a:gd name="T1" fmla="*/ 126 h 126"/>
                <a:gd name="T2" fmla="*/ 0 w 638"/>
                <a:gd name="T3" fmla="*/ 111 h 126"/>
                <a:gd name="T4" fmla="*/ 635 w 638"/>
                <a:gd name="T5" fmla="*/ 0 h 126"/>
                <a:gd name="T6" fmla="*/ 638 w 638"/>
                <a:gd name="T7" fmla="*/ 15 h 126"/>
                <a:gd name="T8" fmla="*/ 3 w 63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126">
                  <a:moveTo>
                    <a:pt x="3" y="126"/>
                  </a:moveTo>
                  <a:lnTo>
                    <a:pt x="0" y="111"/>
                  </a:lnTo>
                  <a:lnTo>
                    <a:pt x="635" y="0"/>
                  </a:lnTo>
                  <a:lnTo>
                    <a:pt x="638" y="15"/>
                  </a:lnTo>
                  <a:lnTo>
                    <a:pt x="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22" name="Rectangle 1034"/>
            <p:cNvSpPr>
              <a:spLocks noChangeArrowheads="1"/>
            </p:cNvSpPr>
            <p:nvPr/>
          </p:nvSpPr>
          <p:spPr bwMode="auto">
            <a:xfrm>
              <a:off x="12112003" y="1987307"/>
              <a:ext cx="44989" cy="6214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23" name="Freeform 1035"/>
            <p:cNvSpPr>
              <a:spLocks/>
            </p:cNvSpPr>
            <p:nvPr/>
          </p:nvSpPr>
          <p:spPr bwMode="auto">
            <a:xfrm>
              <a:off x="10334925" y="2279738"/>
              <a:ext cx="851987" cy="596109"/>
            </a:xfrm>
            <a:custGeom>
              <a:avLst/>
              <a:gdLst>
                <a:gd name="T0" fmla="*/ 294 w 303"/>
                <a:gd name="T1" fmla="*/ 212 h 212"/>
                <a:gd name="T2" fmla="*/ 0 w 303"/>
                <a:gd name="T3" fmla="*/ 13 h 212"/>
                <a:gd name="T4" fmla="*/ 9 w 303"/>
                <a:gd name="T5" fmla="*/ 0 h 212"/>
                <a:gd name="T6" fmla="*/ 303 w 303"/>
                <a:gd name="T7" fmla="*/ 199 h 212"/>
                <a:gd name="T8" fmla="*/ 294 w 303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12">
                  <a:moveTo>
                    <a:pt x="294" y="212"/>
                  </a:moveTo>
                  <a:lnTo>
                    <a:pt x="0" y="13"/>
                  </a:lnTo>
                  <a:lnTo>
                    <a:pt x="9" y="0"/>
                  </a:lnTo>
                  <a:lnTo>
                    <a:pt x="303" y="199"/>
                  </a:lnTo>
                  <a:lnTo>
                    <a:pt x="294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24" name="Freeform 1036"/>
            <p:cNvSpPr>
              <a:spLocks/>
            </p:cNvSpPr>
            <p:nvPr/>
          </p:nvSpPr>
          <p:spPr bwMode="auto">
            <a:xfrm>
              <a:off x="10059365" y="2839292"/>
              <a:ext cx="1124734" cy="624227"/>
            </a:xfrm>
            <a:custGeom>
              <a:avLst/>
              <a:gdLst>
                <a:gd name="T0" fmla="*/ 7 w 400"/>
                <a:gd name="T1" fmla="*/ 222 h 222"/>
                <a:gd name="T2" fmla="*/ 0 w 400"/>
                <a:gd name="T3" fmla="*/ 208 h 222"/>
                <a:gd name="T4" fmla="*/ 393 w 400"/>
                <a:gd name="T5" fmla="*/ 0 h 222"/>
                <a:gd name="T6" fmla="*/ 400 w 400"/>
                <a:gd name="T7" fmla="*/ 14 h 222"/>
                <a:gd name="T8" fmla="*/ 7 w 400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22">
                  <a:moveTo>
                    <a:pt x="7" y="222"/>
                  </a:moveTo>
                  <a:lnTo>
                    <a:pt x="0" y="208"/>
                  </a:lnTo>
                  <a:lnTo>
                    <a:pt x="393" y="0"/>
                  </a:lnTo>
                  <a:lnTo>
                    <a:pt x="400" y="14"/>
                  </a:lnTo>
                  <a:lnTo>
                    <a:pt x="7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25" name="Freeform 1037"/>
            <p:cNvSpPr>
              <a:spLocks/>
            </p:cNvSpPr>
            <p:nvPr/>
          </p:nvSpPr>
          <p:spPr bwMode="auto">
            <a:xfrm>
              <a:off x="10048118" y="2290984"/>
              <a:ext cx="320549" cy="1158477"/>
            </a:xfrm>
            <a:custGeom>
              <a:avLst/>
              <a:gdLst>
                <a:gd name="T0" fmla="*/ 15 w 114"/>
                <a:gd name="T1" fmla="*/ 412 h 412"/>
                <a:gd name="T2" fmla="*/ 0 w 114"/>
                <a:gd name="T3" fmla="*/ 408 h 412"/>
                <a:gd name="T4" fmla="*/ 99 w 114"/>
                <a:gd name="T5" fmla="*/ 0 h 412"/>
                <a:gd name="T6" fmla="*/ 114 w 114"/>
                <a:gd name="T7" fmla="*/ 4 h 412"/>
                <a:gd name="T8" fmla="*/ 15 w 114"/>
                <a:gd name="T9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12">
                  <a:moveTo>
                    <a:pt x="15" y="412"/>
                  </a:moveTo>
                  <a:lnTo>
                    <a:pt x="0" y="408"/>
                  </a:lnTo>
                  <a:lnTo>
                    <a:pt x="99" y="0"/>
                  </a:lnTo>
                  <a:lnTo>
                    <a:pt x="114" y="4"/>
                  </a:lnTo>
                  <a:lnTo>
                    <a:pt x="15" y="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26" name="Freeform 1038"/>
            <p:cNvSpPr>
              <a:spLocks/>
            </p:cNvSpPr>
            <p:nvPr/>
          </p:nvSpPr>
          <p:spPr bwMode="auto">
            <a:xfrm>
              <a:off x="12128875" y="2589040"/>
              <a:ext cx="1195030" cy="368352"/>
            </a:xfrm>
            <a:custGeom>
              <a:avLst/>
              <a:gdLst>
                <a:gd name="T0" fmla="*/ 421 w 425"/>
                <a:gd name="T1" fmla="*/ 131 h 131"/>
                <a:gd name="T2" fmla="*/ 0 w 425"/>
                <a:gd name="T3" fmla="*/ 15 h 131"/>
                <a:gd name="T4" fmla="*/ 4 w 425"/>
                <a:gd name="T5" fmla="*/ 0 h 131"/>
                <a:gd name="T6" fmla="*/ 425 w 425"/>
                <a:gd name="T7" fmla="*/ 116 h 131"/>
                <a:gd name="T8" fmla="*/ 421 w 425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131">
                  <a:moveTo>
                    <a:pt x="421" y="131"/>
                  </a:moveTo>
                  <a:lnTo>
                    <a:pt x="0" y="15"/>
                  </a:lnTo>
                  <a:lnTo>
                    <a:pt x="4" y="0"/>
                  </a:lnTo>
                  <a:lnTo>
                    <a:pt x="425" y="116"/>
                  </a:lnTo>
                  <a:lnTo>
                    <a:pt x="421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27" name="Freeform 1039"/>
            <p:cNvSpPr>
              <a:spLocks/>
            </p:cNvSpPr>
            <p:nvPr/>
          </p:nvSpPr>
          <p:spPr bwMode="auto">
            <a:xfrm>
              <a:off x="12840270" y="3883178"/>
              <a:ext cx="866046" cy="206133"/>
            </a:xfrm>
            <a:custGeom>
              <a:avLst/>
              <a:gdLst>
                <a:gd name="T0" fmla="*/ 4 w 406"/>
                <a:gd name="T1" fmla="*/ 105 h 105"/>
                <a:gd name="T2" fmla="*/ 0 w 406"/>
                <a:gd name="T3" fmla="*/ 90 h 105"/>
                <a:gd name="T4" fmla="*/ 402 w 406"/>
                <a:gd name="T5" fmla="*/ 0 h 105"/>
                <a:gd name="T6" fmla="*/ 406 w 406"/>
                <a:gd name="T7" fmla="*/ 15 h 105"/>
                <a:gd name="T8" fmla="*/ 4 w 406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05">
                  <a:moveTo>
                    <a:pt x="4" y="105"/>
                  </a:moveTo>
                  <a:lnTo>
                    <a:pt x="0" y="90"/>
                  </a:lnTo>
                  <a:lnTo>
                    <a:pt x="402" y="0"/>
                  </a:lnTo>
                  <a:lnTo>
                    <a:pt x="406" y="15"/>
                  </a:lnTo>
                  <a:lnTo>
                    <a:pt x="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28" name="Freeform 1040"/>
            <p:cNvSpPr>
              <a:spLocks/>
            </p:cNvSpPr>
            <p:nvPr/>
          </p:nvSpPr>
          <p:spPr bwMode="auto">
            <a:xfrm>
              <a:off x="12530969" y="2918023"/>
              <a:ext cx="801373" cy="669218"/>
            </a:xfrm>
            <a:custGeom>
              <a:avLst/>
              <a:gdLst>
                <a:gd name="T0" fmla="*/ 10 w 285"/>
                <a:gd name="T1" fmla="*/ 238 h 238"/>
                <a:gd name="T2" fmla="*/ 0 w 285"/>
                <a:gd name="T3" fmla="*/ 226 h 238"/>
                <a:gd name="T4" fmla="*/ 275 w 285"/>
                <a:gd name="T5" fmla="*/ 0 h 238"/>
                <a:gd name="T6" fmla="*/ 285 w 285"/>
                <a:gd name="T7" fmla="*/ 12 h 238"/>
                <a:gd name="T8" fmla="*/ 10 w 285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38">
                  <a:moveTo>
                    <a:pt x="10" y="238"/>
                  </a:moveTo>
                  <a:lnTo>
                    <a:pt x="0" y="226"/>
                  </a:lnTo>
                  <a:lnTo>
                    <a:pt x="275" y="0"/>
                  </a:lnTo>
                  <a:lnTo>
                    <a:pt x="285" y="12"/>
                  </a:lnTo>
                  <a:lnTo>
                    <a:pt x="1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29" name="Rectangle 1041"/>
            <p:cNvSpPr>
              <a:spLocks noChangeArrowheads="1"/>
            </p:cNvSpPr>
            <p:nvPr/>
          </p:nvSpPr>
          <p:spPr bwMode="auto">
            <a:xfrm>
              <a:off x="12112003" y="2608723"/>
              <a:ext cx="50906" cy="8355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30" name="Freeform 1042"/>
            <p:cNvSpPr>
              <a:spLocks/>
            </p:cNvSpPr>
            <p:nvPr/>
          </p:nvSpPr>
          <p:spPr bwMode="auto">
            <a:xfrm>
              <a:off x="11155979" y="2844918"/>
              <a:ext cx="539873" cy="699672"/>
            </a:xfrm>
            <a:custGeom>
              <a:avLst/>
              <a:gdLst>
                <a:gd name="T0" fmla="*/ 171 w 184"/>
                <a:gd name="T1" fmla="*/ 252 h 252"/>
                <a:gd name="T2" fmla="*/ 0 w 184"/>
                <a:gd name="T3" fmla="*/ 9 h 252"/>
                <a:gd name="T4" fmla="*/ 12 w 184"/>
                <a:gd name="T5" fmla="*/ 0 h 252"/>
                <a:gd name="T6" fmla="*/ 184 w 184"/>
                <a:gd name="T7" fmla="*/ 243 h 252"/>
                <a:gd name="T8" fmla="*/ 171 w 184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52">
                  <a:moveTo>
                    <a:pt x="171" y="252"/>
                  </a:moveTo>
                  <a:lnTo>
                    <a:pt x="0" y="9"/>
                  </a:lnTo>
                  <a:lnTo>
                    <a:pt x="12" y="0"/>
                  </a:lnTo>
                  <a:lnTo>
                    <a:pt x="184" y="243"/>
                  </a:lnTo>
                  <a:lnTo>
                    <a:pt x="171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31" name="Freeform 1043"/>
            <p:cNvSpPr>
              <a:spLocks/>
            </p:cNvSpPr>
            <p:nvPr/>
          </p:nvSpPr>
          <p:spPr bwMode="auto">
            <a:xfrm>
              <a:off x="10064988" y="3421343"/>
              <a:ext cx="1459344" cy="371114"/>
            </a:xfrm>
            <a:custGeom>
              <a:avLst/>
              <a:gdLst>
                <a:gd name="T0" fmla="*/ 550 w 553"/>
                <a:gd name="T1" fmla="*/ 128 h 128"/>
                <a:gd name="T2" fmla="*/ 0 w 553"/>
                <a:gd name="T3" fmla="*/ 16 h 128"/>
                <a:gd name="T4" fmla="*/ 3 w 553"/>
                <a:gd name="T5" fmla="*/ 0 h 128"/>
                <a:gd name="T6" fmla="*/ 553 w 553"/>
                <a:gd name="T7" fmla="*/ 113 h 128"/>
                <a:gd name="T8" fmla="*/ 550 w 553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28">
                  <a:moveTo>
                    <a:pt x="550" y="128"/>
                  </a:moveTo>
                  <a:lnTo>
                    <a:pt x="0" y="16"/>
                  </a:lnTo>
                  <a:lnTo>
                    <a:pt x="3" y="0"/>
                  </a:lnTo>
                  <a:lnTo>
                    <a:pt x="553" y="113"/>
                  </a:lnTo>
                  <a:lnTo>
                    <a:pt x="55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209087" y="3827238"/>
            <a:ext cx="3982452" cy="1861171"/>
            <a:chOff x="9989069" y="1874834"/>
            <a:chExt cx="4434264" cy="2072322"/>
          </a:xfrm>
          <a:solidFill>
            <a:schemeClr val="bg1"/>
          </a:solidFill>
        </p:grpSpPr>
        <p:sp>
          <p:nvSpPr>
            <p:cNvPr id="43" name="Oval 1044"/>
            <p:cNvSpPr>
              <a:spLocks noChangeArrowheads="1"/>
            </p:cNvSpPr>
            <p:nvPr/>
          </p:nvSpPr>
          <p:spPr bwMode="auto">
            <a:xfrm>
              <a:off x="12033273" y="2490624"/>
              <a:ext cx="196828" cy="1968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44" name="Oval 1045"/>
            <p:cNvSpPr>
              <a:spLocks noChangeArrowheads="1"/>
            </p:cNvSpPr>
            <p:nvPr/>
          </p:nvSpPr>
          <p:spPr bwMode="auto">
            <a:xfrm>
              <a:off x="13211433" y="2828044"/>
              <a:ext cx="219324" cy="2165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45" name="Oval 1046"/>
            <p:cNvSpPr>
              <a:spLocks noChangeArrowheads="1"/>
            </p:cNvSpPr>
            <p:nvPr/>
          </p:nvSpPr>
          <p:spPr bwMode="auto">
            <a:xfrm>
              <a:off x="13163631" y="1874834"/>
              <a:ext cx="219324" cy="2193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46" name="Oval 1047"/>
            <p:cNvSpPr>
              <a:spLocks noChangeArrowheads="1"/>
            </p:cNvSpPr>
            <p:nvPr/>
          </p:nvSpPr>
          <p:spPr bwMode="auto">
            <a:xfrm>
              <a:off x="14263058" y="2780244"/>
              <a:ext cx="160275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47" name="Oval 1048"/>
            <p:cNvSpPr>
              <a:spLocks noChangeArrowheads="1"/>
            </p:cNvSpPr>
            <p:nvPr/>
          </p:nvSpPr>
          <p:spPr bwMode="auto">
            <a:xfrm>
              <a:off x="11091308" y="2777432"/>
              <a:ext cx="160275" cy="160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48" name="Oval 1049"/>
            <p:cNvSpPr>
              <a:spLocks noChangeArrowheads="1"/>
            </p:cNvSpPr>
            <p:nvPr/>
          </p:nvSpPr>
          <p:spPr bwMode="auto">
            <a:xfrm>
              <a:off x="12038896" y="1891704"/>
              <a:ext cx="185582" cy="1855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49" name="Oval 1050"/>
            <p:cNvSpPr>
              <a:spLocks noChangeArrowheads="1"/>
            </p:cNvSpPr>
            <p:nvPr/>
          </p:nvSpPr>
          <p:spPr bwMode="auto">
            <a:xfrm>
              <a:off x="9989069" y="3348235"/>
              <a:ext cx="160275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50" name="Oval 1051"/>
            <p:cNvSpPr>
              <a:spLocks noChangeArrowheads="1"/>
            </p:cNvSpPr>
            <p:nvPr/>
          </p:nvSpPr>
          <p:spPr bwMode="auto">
            <a:xfrm>
              <a:off x="13621961" y="3786881"/>
              <a:ext cx="154651" cy="160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  <p:sp>
          <p:nvSpPr>
            <p:cNvPr id="51" name="Oval 1052"/>
            <p:cNvSpPr>
              <a:spLocks noChangeArrowheads="1"/>
            </p:cNvSpPr>
            <p:nvPr/>
          </p:nvSpPr>
          <p:spPr bwMode="auto">
            <a:xfrm>
              <a:off x="10267440" y="2217877"/>
              <a:ext cx="157463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Roboto Regular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24304" y="3203173"/>
            <a:ext cx="17552019" cy="76497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053"/>
          <p:cNvSpPr>
            <a:spLocks/>
          </p:cNvSpPr>
          <p:nvPr/>
        </p:nvSpPr>
        <p:spPr bwMode="auto">
          <a:xfrm>
            <a:off x="11469228" y="5196789"/>
            <a:ext cx="1300548" cy="1596013"/>
          </a:xfrm>
          <a:custGeom>
            <a:avLst/>
            <a:gdLst>
              <a:gd name="T0" fmla="*/ 265 w 521"/>
              <a:gd name="T1" fmla="*/ 0 h 638"/>
              <a:gd name="T2" fmla="*/ 54 w 521"/>
              <a:gd name="T3" fmla="*/ 117 h 638"/>
              <a:gd name="T4" fmla="*/ 41 w 521"/>
              <a:gd name="T5" fmla="*/ 251 h 638"/>
              <a:gd name="T6" fmla="*/ 0 w 521"/>
              <a:gd name="T7" fmla="*/ 391 h 638"/>
              <a:gd name="T8" fmla="*/ 48 w 521"/>
              <a:gd name="T9" fmla="*/ 413 h 638"/>
              <a:gd name="T10" fmla="*/ 34 w 521"/>
              <a:gd name="T11" fmla="*/ 444 h 638"/>
              <a:gd name="T12" fmla="*/ 52 w 521"/>
              <a:gd name="T13" fmla="*/ 459 h 638"/>
              <a:gd name="T14" fmla="*/ 37 w 521"/>
              <a:gd name="T15" fmla="*/ 470 h 638"/>
              <a:gd name="T16" fmla="*/ 49 w 521"/>
              <a:gd name="T17" fmla="*/ 507 h 638"/>
              <a:gd name="T18" fmla="*/ 49 w 521"/>
              <a:gd name="T19" fmla="*/ 506 h 638"/>
              <a:gd name="T20" fmla="*/ 74 w 521"/>
              <a:gd name="T21" fmla="*/ 556 h 638"/>
              <a:gd name="T22" fmla="*/ 180 w 521"/>
              <a:gd name="T23" fmla="*/ 544 h 638"/>
              <a:gd name="T24" fmla="*/ 180 w 521"/>
              <a:gd name="T25" fmla="*/ 638 h 638"/>
              <a:gd name="T26" fmla="*/ 423 w 521"/>
              <a:gd name="T27" fmla="*/ 638 h 638"/>
              <a:gd name="T28" fmla="*/ 416 w 521"/>
              <a:gd name="T29" fmla="*/ 504 h 638"/>
              <a:gd name="T30" fmla="*/ 521 w 521"/>
              <a:gd name="T31" fmla="*/ 265 h 638"/>
              <a:gd name="T32" fmla="*/ 265 w 521"/>
              <a:gd name="T3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1" h="638">
                <a:moveTo>
                  <a:pt x="265" y="0"/>
                </a:moveTo>
                <a:cubicBezTo>
                  <a:pt x="158" y="0"/>
                  <a:pt x="92" y="39"/>
                  <a:pt x="54" y="117"/>
                </a:cubicBezTo>
                <a:cubicBezTo>
                  <a:pt x="38" y="149"/>
                  <a:pt x="27" y="237"/>
                  <a:pt x="41" y="251"/>
                </a:cubicBezTo>
                <a:cubicBezTo>
                  <a:pt x="71" y="281"/>
                  <a:pt x="0" y="345"/>
                  <a:pt x="0" y="391"/>
                </a:cubicBezTo>
                <a:cubicBezTo>
                  <a:pt x="0" y="417"/>
                  <a:pt x="37" y="403"/>
                  <a:pt x="48" y="413"/>
                </a:cubicBezTo>
                <a:cubicBezTo>
                  <a:pt x="57" y="423"/>
                  <a:pt x="34" y="438"/>
                  <a:pt x="34" y="444"/>
                </a:cubicBezTo>
                <a:cubicBezTo>
                  <a:pt x="34" y="456"/>
                  <a:pt x="45" y="459"/>
                  <a:pt x="52" y="459"/>
                </a:cubicBezTo>
                <a:cubicBezTo>
                  <a:pt x="52" y="459"/>
                  <a:pt x="37" y="458"/>
                  <a:pt x="37" y="470"/>
                </a:cubicBezTo>
                <a:cubicBezTo>
                  <a:pt x="37" y="485"/>
                  <a:pt x="50" y="478"/>
                  <a:pt x="49" y="507"/>
                </a:cubicBezTo>
                <a:cubicBezTo>
                  <a:pt x="49" y="506"/>
                  <a:pt x="49" y="506"/>
                  <a:pt x="49" y="506"/>
                </a:cubicBezTo>
                <a:cubicBezTo>
                  <a:pt x="46" y="528"/>
                  <a:pt x="46" y="556"/>
                  <a:pt x="74" y="556"/>
                </a:cubicBezTo>
                <a:cubicBezTo>
                  <a:pt x="108" y="556"/>
                  <a:pt x="148" y="533"/>
                  <a:pt x="180" y="544"/>
                </a:cubicBezTo>
                <a:cubicBezTo>
                  <a:pt x="203" y="551"/>
                  <a:pt x="196" y="622"/>
                  <a:pt x="180" y="638"/>
                </a:cubicBezTo>
                <a:cubicBezTo>
                  <a:pt x="423" y="638"/>
                  <a:pt x="423" y="638"/>
                  <a:pt x="423" y="638"/>
                </a:cubicBezTo>
                <a:cubicBezTo>
                  <a:pt x="423" y="638"/>
                  <a:pt x="386" y="595"/>
                  <a:pt x="416" y="504"/>
                </a:cubicBezTo>
                <a:cubicBezTo>
                  <a:pt x="438" y="437"/>
                  <a:pt x="521" y="448"/>
                  <a:pt x="521" y="265"/>
                </a:cubicBezTo>
                <a:cubicBezTo>
                  <a:pt x="521" y="119"/>
                  <a:pt x="422" y="0"/>
                  <a:pt x="26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dirty="0">
              <a:latin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14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Elevation Ligh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2FC0D6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29337</TotalTime>
  <Words>661</Words>
  <Application>Microsoft Office PowerPoint</Application>
  <PresentationFormat>Custom</PresentationFormat>
  <Paragraphs>99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HP</cp:lastModifiedBy>
  <cp:revision>5710</cp:revision>
  <dcterms:created xsi:type="dcterms:W3CDTF">2014-11-12T21:47:38Z</dcterms:created>
  <dcterms:modified xsi:type="dcterms:W3CDTF">2018-11-26T07:49:28Z</dcterms:modified>
  <cp:category/>
</cp:coreProperties>
</file>