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84" r:id="rId6"/>
    <p:sldId id="279" r:id="rId7"/>
    <p:sldId id="267" r:id="rId8"/>
    <p:sldId id="285" r:id="rId9"/>
    <p:sldId id="287" r:id="rId10"/>
    <p:sldId id="268" r:id="rId11"/>
    <p:sldId id="280" r:id="rId12"/>
    <p:sldId id="269" r:id="rId13"/>
    <p:sldId id="286" r:id="rId14"/>
    <p:sldId id="270" r:id="rId15"/>
    <p:sldId id="2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4C52"/>
    <a:srgbClr val="E2E6C3"/>
    <a:srgbClr val="E5B350"/>
    <a:srgbClr val="17324D"/>
    <a:srgbClr val="E9EDE7"/>
    <a:srgbClr val="3D3D3D"/>
    <a:srgbClr val="020202"/>
    <a:srgbClr val="A958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102" autoAdjust="0"/>
  </p:normalViewPr>
  <p:slideViewPr>
    <p:cSldViewPr snapToGrid="0" showGuides="1">
      <p:cViewPr varScale="1">
        <p:scale>
          <a:sx n="63" d="100"/>
          <a:sy n="63" d="100"/>
        </p:scale>
        <p:origin x="99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326E5-2009-E748-A9ED-6A3FAF72D83B}" type="doc">
      <dgm:prSet loTypeId="urn:microsoft.com/office/officeart/2005/8/layout/chevron2" loCatId="" qsTypeId="urn:microsoft.com/office/officeart/2005/8/quickstyle/simple1" qsCatId="simple" csTypeId="urn:microsoft.com/office/officeart/2005/8/colors/accent2_2" csCatId="accent2" phldr="1"/>
      <dgm:spPr/>
      <dgm:t>
        <a:bodyPr/>
        <a:lstStyle/>
        <a:p>
          <a:endParaRPr lang="zh-CN" altLang="en-US"/>
        </a:p>
      </dgm:t>
    </dgm:pt>
    <dgm:pt modelId="{9D0EA3C4-8410-6F45-86EC-77FC9EF2E40D}">
      <dgm:prSet phldrT="[文本]"/>
      <dgm:spPr/>
      <dgm:t>
        <a:bodyPr/>
        <a:lstStyle/>
        <a:p>
          <a:r>
            <a:rPr lang="en-US" altLang="zh-CN" dirty="0"/>
            <a:t>1</a:t>
          </a:r>
          <a:endParaRPr lang="zh-CN" altLang="en-US" dirty="0"/>
        </a:p>
      </dgm:t>
    </dgm:pt>
    <dgm:pt modelId="{E6629037-E112-CF4F-9FE9-4787B2B65E93}" type="parTrans" cxnId="{268CBDF7-F0A0-384C-B859-D98C65E577F2}">
      <dgm:prSet/>
      <dgm:spPr/>
      <dgm:t>
        <a:bodyPr/>
        <a:lstStyle/>
        <a:p>
          <a:endParaRPr lang="zh-CN" altLang="en-US"/>
        </a:p>
      </dgm:t>
    </dgm:pt>
    <dgm:pt modelId="{24B4CD86-01F0-1F44-BB6C-F8B2F4C244A9}" type="sibTrans" cxnId="{268CBDF7-F0A0-384C-B859-D98C65E577F2}">
      <dgm:prSet/>
      <dgm:spPr/>
      <dgm:t>
        <a:bodyPr/>
        <a:lstStyle/>
        <a:p>
          <a:endParaRPr lang="zh-CN" altLang="en-US"/>
        </a:p>
      </dgm:t>
    </dgm:pt>
    <dgm:pt modelId="{6A9443AB-1DBB-774B-BEE6-42BF3B70DF06}">
      <dgm:prSet phldrT="[文本]" custT="1"/>
      <dgm:spPr/>
      <dgm:t>
        <a:bodyPr/>
        <a:lstStyle/>
        <a:p>
          <a:r>
            <a:rPr lang="zh-CN" altLang="en-US" sz="2400" dirty="0">
              <a:latin typeface="SimHei" charset="-122"/>
              <a:ea typeface="SimHei" charset="-122"/>
              <a:cs typeface="SimHei" charset="-122"/>
            </a:rPr>
            <a:t>动态监测方法，系统运行负荷也相对较高，拖慢系统的整体运行效率</a:t>
          </a:r>
        </a:p>
      </dgm:t>
    </dgm:pt>
    <dgm:pt modelId="{D11D8418-81BA-BB41-8F3B-FD969009BEC5}" type="parTrans" cxnId="{DF645176-7884-264A-BB3A-98E12AE38AAA}">
      <dgm:prSet/>
      <dgm:spPr/>
      <dgm:t>
        <a:bodyPr/>
        <a:lstStyle/>
        <a:p>
          <a:endParaRPr lang="zh-CN" altLang="en-US"/>
        </a:p>
      </dgm:t>
    </dgm:pt>
    <dgm:pt modelId="{678D5133-A2BB-D041-87CE-28DD4AC01DB9}" type="sibTrans" cxnId="{DF645176-7884-264A-BB3A-98E12AE38AAA}">
      <dgm:prSet/>
      <dgm:spPr/>
      <dgm:t>
        <a:bodyPr/>
        <a:lstStyle/>
        <a:p>
          <a:endParaRPr lang="zh-CN" altLang="en-US"/>
        </a:p>
      </dgm:t>
    </dgm:pt>
    <dgm:pt modelId="{D1CD9346-7E84-C840-8822-7DC02882D558}">
      <dgm:prSet phldrT="[文本]" custT="1"/>
      <dgm:spPr/>
      <dgm:t>
        <a:bodyPr/>
        <a:lstStyle/>
        <a:p>
          <a:r>
            <a:rPr lang="zh-CN" altLang="en-US" sz="2400" dirty="0">
              <a:latin typeface="SimHei" charset="-122"/>
              <a:ea typeface="SimHei" charset="-122"/>
              <a:cs typeface="SimHei" charset="-122"/>
            </a:rPr>
            <a:t>静态检测方法中特征码检测对变种检测具有滞后性</a:t>
          </a:r>
        </a:p>
      </dgm:t>
    </dgm:pt>
    <dgm:pt modelId="{4766C1CF-E412-8248-A992-B7228D36A529}" type="parTrans" cxnId="{59F79611-6465-4F46-9CCA-95A732D49FD4}">
      <dgm:prSet/>
      <dgm:spPr/>
      <dgm:t>
        <a:bodyPr/>
        <a:lstStyle/>
        <a:p>
          <a:endParaRPr lang="zh-CN" altLang="en-US"/>
        </a:p>
      </dgm:t>
    </dgm:pt>
    <dgm:pt modelId="{E507C439-9AA0-334C-95E1-883E2C9184B3}" type="sibTrans" cxnId="{59F79611-6465-4F46-9CCA-95A732D49FD4}">
      <dgm:prSet/>
      <dgm:spPr/>
      <dgm:t>
        <a:bodyPr/>
        <a:lstStyle/>
        <a:p>
          <a:endParaRPr lang="zh-CN" altLang="en-US"/>
        </a:p>
      </dgm:t>
    </dgm:pt>
    <dgm:pt modelId="{7D49FC57-FC07-B448-8DBD-E28552F851A9}">
      <dgm:prSet/>
      <dgm:spPr/>
      <dgm:t>
        <a:bodyPr/>
        <a:lstStyle/>
        <a:p>
          <a:r>
            <a:rPr lang="en-US" altLang="zh-CN" dirty="0"/>
            <a:t>3</a:t>
          </a:r>
          <a:endParaRPr lang="zh-CN" altLang="en-US" dirty="0"/>
        </a:p>
      </dgm:t>
    </dgm:pt>
    <dgm:pt modelId="{7A5B9801-6979-224A-BE7E-82401E5A5E9F}" type="parTrans" cxnId="{72E0FB78-60B1-B74E-822A-731191AA4142}">
      <dgm:prSet/>
      <dgm:spPr/>
      <dgm:t>
        <a:bodyPr/>
        <a:lstStyle/>
        <a:p>
          <a:endParaRPr lang="zh-CN" altLang="en-US"/>
        </a:p>
      </dgm:t>
    </dgm:pt>
    <dgm:pt modelId="{2F6E4543-78F7-6043-901D-7D8DF751FCFD}" type="sibTrans" cxnId="{72E0FB78-60B1-B74E-822A-731191AA4142}">
      <dgm:prSet/>
      <dgm:spPr/>
      <dgm:t>
        <a:bodyPr/>
        <a:lstStyle/>
        <a:p>
          <a:endParaRPr lang="zh-CN" altLang="en-US"/>
        </a:p>
      </dgm:t>
    </dgm:pt>
    <dgm:pt modelId="{E49BED65-672A-C046-BC89-D97D98307E34}">
      <dgm:prSet phldrT="[文本]"/>
      <dgm:spPr/>
      <dgm:t>
        <a:bodyPr/>
        <a:lstStyle/>
        <a:p>
          <a:r>
            <a:rPr lang="en-US" altLang="zh-CN" dirty="0"/>
            <a:t>2</a:t>
          </a:r>
          <a:endParaRPr lang="zh-CN" altLang="en-US" dirty="0"/>
        </a:p>
      </dgm:t>
    </dgm:pt>
    <dgm:pt modelId="{06AB9FDA-ECB5-BA4E-940D-D2224B88D7A0}" type="sibTrans" cxnId="{2890B568-5165-CE42-9C0C-421233E32EC3}">
      <dgm:prSet/>
      <dgm:spPr/>
      <dgm:t>
        <a:bodyPr/>
        <a:lstStyle/>
        <a:p>
          <a:endParaRPr lang="zh-CN" altLang="en-US"/>
        </a:p>
      </dgm:t>
    </dgm:pt>
    <dgm:pt modelId="{3400CAA4-A491-8543-A74C-8F40BFF1627C}" type="parTrans" cxnId="{2890B568-5165-CE42-9C0C-421233E32EC3}">
      <dgm:prSet/>
      <dgm:spPr/>
      <dgm:t>
        <a:bodyPr/>
        <a:lstStyle/>
        <a:p>
          <a:endParaRPr lang="zh-CN" altLang="en-US"/>
        </a:p>
      </dgm:t>
    </dgm:pt>
    <dgm:pt modelId="{0AB1ADF5-F7D5-494B-B938-DEFB7730576E}">
      <dgm:prSet phldrT="[文本]" custT="1"/>
      <dgm:spPr/>
      <dgm:t>
        <a:bodyPr/>
        <a:lstStyle/>
        <a:p>
          <a:r>
            <a:rPr lang="zh-CN" altLang="en-US" sz="2400" dirty="0">
              <a:latin typeface="SimHei" charset="-122"/>
              <a:ea typeface="SimHei" charset="-122"/>
              <a:cs typeface="SimHei" charset="-122"/>
            </a:rPr>
            <a:t>目前还没有令人满意的去除混淆的方法 </a:t>
          </a:r>
          <a:endParaRPr lang="zh-CN" altLang="en-US" sz="2400" dirty="0"/>
        </a:p>
      </dgm:t>
    </dgm:pt>
    <dgm:pt modelId="{262B3DAD-F7AF-4717-8F15-BD1745970870}" type="parTrans" cxnId="{FAB900F8-9A72-4067-B82C-E79DE2AC4001}">
      <dgm:prSet/>
      <dgm:spPr/>
      <dgm:t>
        <a:bodyPr/>
        <a:lstStyle/>
        <a:p>
          <a:endParaRPr lang="zh-CN" altLang="en-US"/>
        </a:p>
      </dgm:t>
    </dgm:pt>
    <dgm:pt modelId="{784CAC6A-3EB9-4100-9199-2C50A7994DD6}" type="sibTrans" cxnId="{FAB900F8-9A72-4067-B82C-E79DE2AC4001}">
      <dgm:prSet/>
      <dgm:spPr/>
      <dgm:t>
        <a:bodyPr/>
        <a:lstStyle/>
        <a:p>
          <a:endParaRPr lang="zh-CN" altLang="en-US"/>
        </a:p>
      </dgm:t>
    </dgm:pt>
    <dgm:pt modelId="{E2A0E1DE-A8C0-0A49-8095-5519DB66C84E}" type="pres">
      <dgm:prSet presAssocID="{6C5326E5-2009-E748-A9ED-6A3FAF72D83B}" presName="linearFlow" presStyleCnt="0">
        <dgm:presLayoutVars>
          <dgm:dir/>
          <dgm:animLvl val="lvl"/>
          <dgm:resizeHandles val="exact"/>
        </dgm:presLayoutVars>
      </dgm:prSet>
      <dgm:spPr/>
    </dgm:pt>
    <dgm:pt modelId="{A359FCC8-98E4-6E49-94D4-E8BF8E9947AE}" type="pres">
      <dgm:prSet presAssocID="{9D0EA3C4-8410-6F45-86EC-77FC9EF2E40D}" presName="composite" presStyleCnt="0"/>
      <dgm:spPr/>
    </dgm:pt>
    <dgm:pt modelId="{00FC090C-BA87-F746-B925-DF03D17989B7}" type="pres">
      <dgm:prSet presAssocID="{9D0EA3C4-8410-6F45-86EC-77FC9EF2E40D}" presName="parentText" presStyleLbl="alignNode1" presStyleIdx="0" presStyleCnt="3">
        <dgm:presLayoutVars>
          <dgm:chMax val="1"/>
          <dgm:bulletEnabled val="1"/>
        </dgm:presLayoutVars>
      </dgm:prSet>
      <dgm:spPr/>
    </dgm:pt>
    <dgm:pt modelId="{6B9244EA-1D58-5643-8CC9-C3D43637A46B}" type="pres">
      <dgm:prSet presAssocID="{9D0EA3C4-8410-6F45-86EC-77FC9EF2E40D}" presName="descendantText" presStyleLbl="alignAcc1" presStyleIdx="0" presStyleCnt="3">
        <dgm:presLayoutVars>
          <dgm:bulletEnabled val="1"/>
        </dgm:presLayoutVars>
      </dgm:prSet>
      <dgm:spPr/>
    </dgm:pt>
    <dgm:pt modelId="{3686ECB9-5021-0042-9198-424B693BBF13}" type="pres">
      <dgm:prSet presAssocID="{24B4CD86-01F0-1F44-BB6C-F8B2F4C244A9}" presName="sp" presStyleCnt="0"/>
      <dgm:spPr/>
    </dgm:pt>
    <dgm:pt modelId="{B94A6410-4A68-344C-8D1C-F341EC94EFC6}" type="pres">
      <dgm:prSet presAssocID="{E49BED65-672A-C046-BC89-D97D98307E34}" presName="composite" presStyleCnt="0"/>
      <dgm:spPr/>
    </dgm:pt>
    <dgm:pt modelId="{E1C87B44-F3AB-B047-88A7-270737BDA29F}" type="pres">
      <dgm:prSet presAssocID="{E49BED65-672A-C046-BC89-D97D98307E34}" presName="parentText" presStyleLbl="alignNode1" presStyleIdx="1" presStyleCnt="3">
        <dgm:presLayoutVars>
          <dgm:chMax val="1"/>
          <dgm:bulletEnabled val="1"/>
        </dgm:presLayoutVars>
      </dgm:prSet>
      <dgm:spPr/>
    </dgm:pt>
    <dgm:pt modelId="{23C72C11-0609-9840-9938-DC4B30C10C42}" type="pres">
      <dgm:prSet presAssocID="{E49BED65-672A-C046-BC89-D97D98307E34}" presName="descendantText" presStyleLbl="alignAcc1" presStyleIdx="1" presStyleCnt="3">
        <dgm:presLayoutVars>
          <dgm:bulletEnabled val="1"/>
        </dgm:presLayoutVars>
      </dgm:prSet>
      <dgm:spPr/>
    </dgm:pt>
    <dgm:pt modelId="{BBEF2BD8-7A6B-6D46-BF3F-1A225819EC7A}" type="pres">
      <dgm:prSet presAssocID="{06AB9FDA-ECB5-BA4E-940D-D2224B88D7A0}" presName="sp" presStyleCnt="0"/>
      <dgm:spPr/>
    </dgm:pt>
    <dgm:pt modelId="{111C73A0-3265-1A42-8BC1-1A3F83ADB617}" type="pres">
      <dgm:prSet presAssocID="{7D49FC57-FC07-B448-8DBD-E28552F851A9}" presName="composite" presStyleCnt="0"/>
      <dgm:spPr/>
    </dgm:pt>
    <dgm:pt modelId="{98210D59-99D4-0442-B9F9-77F65E344B50}" type="pres">
      <dgm:prSet presAssocID="{7D49FC57-FC07-B448-8DBD-E28552F851A9}" presName="parentText" presStyleLbl="alignNode1" presStyleIdx="2" presStyleCnt="3">
        <dgm:presLayoutVars>
          <dgm:chMax val="1"/>
          <dgm:bulletEnabled val="1"/>
        </dgm:presLayoutVars>
      </dgm:prSet>
      <dgm:spPr/>
    </dgm:pt>
    <dgm:pt modelId="{C61EBBF7-E224-5243-96FC-2C4DAC73163C}" type="pres">
      <dgm:prSet presAssocID="{7D49FC57-FC07-B448-8DBD-E28552F851A9}" presName="descendantText" presStyleLbl="alignAcc1" presStyleIdx="2" presStyleCnt="3">
        <dgm:presLayoutVars>
          <dgm:bulletEnabled val="1"/>
        </dgm:presLayoutVars>
      </dgm:prSet>
      <dgm:spPr/>
    </dgm:pt>
  </dgm:ptLst>
  <dgm:cxnLst>
    <dgm:cxn modelId="{8AA5D8CC-D336-6A45-A3AE-70A1E4740F85}" type="presOf" srcId="{6A9443AB-1DBB-774B-BEE6-42BF3B70DF06}" destId="{6B9244EA-1D58-5643-8CC9-C3D43637A46B}" srcOrd="0" destOrd="0" presId="urn:microsoft.com/office/officeart/2005/8/layout/chevron2"/>
    <dgm:cxn modelId="{D5E87ADE-9E1F-CB46-92BF-4CB37DE887B5}" type="presOf" srcId="{7D49FC57-FC07-B448-8DBD-E28552F851A9}" destId="{98210D59-99D4-0442-B9F9-77F65E344B50}" srcOrd="0" destOrd="0" presId="urn:microsoft.com/office/officeart/2005/8/layout/chevron2"/>
    <dgm:cxn modelId="{9F72C2EA-6F31-0B41-8343-731B12641482}" type="presOf" srcId="{6C5326E5-2009-E748-A9ED-6A3FAF72D83B}" destId="{E2A0E1DE-A8C0-0A49-8095-5519DB66C84E}" srcOrd="0" destOrd="0" presId="urn:microsoft.com/office/officeart/2005/8/layout/chevron2"/>
    <dgm:cxn modelId="{FAB900F8-9A72-4067-B82C-E79DE2AC4001}" srcId="{7D49FC57-FC07-B448-8DBD-E28552F851A9}" destId="{0AB1ADF5-F7D5-494B-B938-DEFB7730576E}" srcOrd="0" destOrd="0" parTransId="{262B3DAD-F7AF-4717-8F15-BD1745970870}" sibTransId="{784CAC6A-3EB9-4100-9199-2C50A7994DD6}"/>
    <dgm:cxn modelId="{40859960-C012-0440-8E63-03BE842C4B7E}" type="presOf" srcId="{9D0EA3C4-8410-6F45-86EC-77FC9EF2E40D}" destId="{00FC090C-BA87-F746-B925-DF03D17989B7}" srcOrd="0" destOrd="0" presId="urn:microsoft.com/office/officeart/2005/8/layout/chevron2"/>
    <dgm:cxn modelId="{7EDAA6F0-C57E-FC4C-89E0-4C03F4F98770}" type="presOf" srcId="{D1CD9346-7E84-C840-8822-7DC02882D558}" destId="{23C72C11-0609-9840-9938-DC4B30C10C42}" srcOrd="0" destOrd="0" presId="urn:microsoft.com/office/officeart/2005/8/layout/chevron2"/>
    <dgm:cxn modelId="{599FA532-602E-4D42-959D-5B41AA46C26E}" type="presOf" srcId="{0AB1ADF5-F7D5-494B-B938-DEFB7730576E}" destId="{C61EBBF7-E224-5243-96FC-2C4DAC73163C}" srcOrd="0" destOrd="0" presId="urn:microsoft.com/office/officeart/2005/8/layout/chevron2"/>
    <dgm:cxn modelId="{72E0FB78-60B1-B74E-822A-731191AA4142}" srcId="{6C5326E5-2009-E748-A9ED-6A3FAF72D83B}" destId="{7D49FC57-FC07-B448-8DBD-E28552F851A9}" srcOrd="2" destOrd="0" parTransId="{7A5B9801-6979-224A-BE7E-82401E5A5E9F}" sibTransId="{2F6E4543-78F7-6043-901D-7D8DF751FCFD}"/>
    <dgm:cxn modelId="{DF645176-7884-264A-BB3A-98E12AE38AAA}" srcId="{9D0EA3C4-8410-6F45-86EC-77FC9EF2E40D}" destId="{6A9443AB-1DBB-774B-BEE6-42BF3B70DF06}" srcOrd="0" destOrd="0" parTransId="{D11D8418-81BA-BB41-8F3B-FD969009BEC5}" sibTransId="{678D5133-A2BB-D041-87CE-28DD4AC01DB9}"/>
    <dgm:cxn modelId="{59F79611-6465-4F46-9CCA-95A732D49FD4}" srcId="{E49BED65-672A-C046-BC89-D97D98307E34}" destId="{D1CD9346-7E84-C840-8822-7DC02882D558}" srcOrd="0" destOrd="0" parTransId="{4766C1CF-E412-8248-A992-B7228D36A529}" sibTransId="{E507C439-9AA0-334C-95E1-883E2C9184B3}"/>
    <dgm:cxn modelId="{268CBDF7-F0A0-384C-B859-D98C65E577F2}" srcId="{6C5326E5-2009-E748-A9ED-6A3FAF72D83B}" destId="{9D0EA3C4-8410-6F45-86EC-77FC9EF2E40D}" srcOrd="0" destOrd="0" parTransId="{E6629037-E112-CF4F-9FE9-4787B2B65E93}" sibTransId="{24B4CD86-01F0-1F44-BB6C-F8B2F4C244A9}"/>
    <dgm:cxn modelId="{2890B568-5165-CE42-9C0C-421233E32EC3}" srcId="{6C5326E5-2009-E748-A9ED-6A3FAF72D83B}" destId="{E49BED65-672A-C046-BC89-D97D98307E34}" srcOrd="1" destOrd="0" parTransId="{3400CAA4-A491-8543-A74C-8F40BFF1627C}" sibTransId="{06AB9FDA-ECB5-BA4E-940D-D2224B88D7A0}"/>
    <dgm:cxn modelId="{8029E9CF-DC10-184A-B8AB-624A41C02787}" type="presOf" srcId="{E49BED65-672A-C046-BC89-D97D98307E34}" destId="{E1C87B44-F3AB-B047-88A7-270737BDA29F}" srcOrd="0" destOrd="0" presId="urn:microsoft.com/office/officeart/2005/8/layout/chevron2"/>
    <dgm:cxn modelId="{D5EB1BA4-BBE5-0A48-A879-74E4C44D5929}" type="presParOf" srcId="{E2A0E1DE-A8C0-0A49-8095-5519DB66C84E}" destId="{A359FCC8-98E4-6E49-94D4-E8BF8E9947AE}" srcOrd="0" destOrd="0" presId="urn:microsoft.com/office/officeart/2005/8/layout/chevron2"/>
    <dgm:cxn modelId="{7C78979C-6B3C-C64E-AED4-4E83CE1094D4}" type="presParOf" srcId="{A359FCC8-98E4-6E49-94D4-E8BF8E9947AE}" destId="{00FC090C-BA87-F746-B925-DF03D17989B7}" srcOrd="0" destOrd="0" presId="urn:microsoft.com/office/officeart/2005/8/layout/chevron2"/>
    <dgm:cxn modelId="{05E6BDC2-4C66-C740-92B4-819AE2CEF8A0}" type="presParOf" srcId="{A359FCC8-98E4-6E49-94D4-E8BF8E9947AE}" destId="{6B9244EA-1D58-5643-8CC9-C3D43637A46B}" srcOrd="1" destOrd="0" presId="urn:microsoft.com/office/officeart/2005/8/layout/chevron2"/>
    <dgm:cxn modelId="{C4322630-E45E-BC48-84D1-CC44EC196750}" type="presParOf" srcId="{E2A0E1DE-A8C0-0A49-8095-5519DB66C84E}" destId="{3686ECB9-5021-0042-9198-424B693BBF13}" srcOrd="1" destOrd="0" presId="urn:microsoft.com/office/officeart/2005/8/layout/chevron2"/>
    <dgm:cxn modelId="{B965962B-1203-B44D-B691-0D3ED0FF9AD3}" type="presParOf" srcId="{E2A0E1DE-A8C0-0A49-8095-5519DB66C84E}" destId="{B94A6410-4A68-344C-8D1C-F341EC94EFC6}" srcOrd="2" destOrd="0" presId="urn:microsoft.com/office/officeart/2005/8/layout/chevron2"/>
    <dgm:cxn modelId="{7B16561A-3D51-B34C-848A-2AB0F04C2DBA}" type="presParOf" srcId="{B94A6410-4A68-344C-8D1C-F341EC94EFC6}" destId="{E1C87B44-F3AB-B047-88A7-270737BDA29F}" srcOrd="0" destOrd="0" presId="urn:microsoft.com/office/officeart/2005/8/layout/chevron2"/>
    <dgm:cxn modelId="{8C8EF662-AB8C-E748-A1FC-B3929FA15C2C}" type="presParOf" srcId="{B94A6410-4A68-344C-8D1C-F341EC94EFC6}" destId="{23C72C11-0609-9840-9938-DC4B30C10C42}" srcOrd="1" destOrd="0" presId="urn:microsoft.com/office/officeart/2005/8/layout/chevron2"/>
    <dgm:cxn modelId="{F2D8CFE8-D69F-4D45-98BB-BD44128DCD7D}" type="presParOf" srcId="{E2A0E1DE-A8C0-0A49-8095-5519DB66C84E}" destId="{BBEF2BD8-7A6B-6D46-BF3F-1A225819EC7A}" srcOrd="3" destOrd="0" presId="urn:microsoft.com/office/officeart/2005/8/layout/chevron2"/>
    <dgm:cxn modelId="{019435EC-6207-6746-BAE2-2ADB2467408D}" type="presParOf" srcId="{E2A0E1DE-A8C0-0A49-8095-5519DB66C84E}" destId="{111C73A0-3265-1A42-8BC1-1A3F83ADB617}" srcOrd="4" destOrd="0" presId="urn:microsoft.com/office/officeart/2005/8/layout/chevron2"/>
    <dgm:cxn modelId="{4D6240CD-0645-F24D-9F76-C15EEACA23C6}" type="presParOf" srcId="{111C73A0-3265-1A42-8BC1-1A3F83ADB617}" destId="{98210D59-99D4-0442-B9F9-77F65E344B50}" srcOrd="0" destOrd="0" presId="urn:microsoft.com/office/officeart/2005/8/layout/chevron2"/>
    <dgm:cxn modelId="{01E3AD43-52DE-F144-AE2A-4BDCA160663B}" type="presParOf" srcId="{111C73A0-3265-1A42-8BC1-1A3F83ADB617}" destId="{C61EBBF7-E224-5243-96FC-2C4DAC73163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C090C-BA87-F746-B925-DF03D17989B7}">
      <dsp:nvSpPr>
        <dsp:cNvPr id="0" name=""/>
        <dsp:cNvSpPr/>
      </dsp:nvSpPr>
      <dsp:spPr>
        <a:xfrm rot="5400000">
          <a:off x="-289718" y="292805"/>
          <a:ext cx="1931458" cy="135202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1</a:t>
          </a:r>
          <a:endParaRPr lang="zh-CN" altLang="en-US" sz="3300" kern="1200" dirty="0"/>
        </a:p>
      </dsp:txBody>
      <dsp:txXfrm rot="-5400000">
        <a:off x="1" y="679096"/>
        <a:ext cx="1352020" cy="579438"/>
      </dsp:txXfrm>
    </dsp:sp>
    <dsp:sp modelId="{6B9244EA-1D58-5643-8CC9-C3D43637A46B}">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SimHei" charset="-122"/>
              <a:ea typeface="SimHei" charset="-122"/>
              <a:cs typeface="SimHei" charset="-122"/>
            </a:rPr>
            <a:t>动态监测方法，系统运行负荷也相对较高，拖慢系统的整体运行效率</a:t>
          </a:r>
        </a:p>
      </dsp:txBody>
      <dsp:txXfrm rot="-5400000">
        <a:off x="1352020" y="64373"/>
        <a:ext cx="6714693" cy="1132875"/>
      </dsp:txXfrm>
    </dsp:sp>
    <dsp:sp modelId="{E1C87B44-F3AB-B047-88A7-270737BDA29F}">
      <dsp:nvSpPr>
        <dsp:cNvPr id="0" name=""/>
        <dsp:cNvSpPr/>
      </dsp:nvSpPr>
      <dsp:spPr>
        <a:xfrm rot="5400000">
          <a:off x="-289718" y="2033323"/>
          <a:ext cx="1931458" cy="135202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2</a:t>
          </a:r>
          <a:endParaRPr lang="zh-CN" altLang="en-US" sz="3300" kern="1200" dirty="0"/>
        </a:p>
      </dsp:txBody>
      <dsp:txXfrm rot="-5400000">
        <a:off x="1" y="2419614"/>
        <a:ext cx="1352020" cy="579438"/>
      </dsp:txXfrm>
    </dsp:sp>
    <dsp:sp modelId="{23C72C11-0609-9840-9938-DC4B30C10C42}">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SimHei" charset="-122"/>
              <a:ea typeface="SimHei" charset="-122"/>
              <a:cs typeface="SimHei" charset="-122"/>
            </a:rPr>
            <a:t>静态检测方法中特征码检测对变种检测具有滞后性</a:t>
          </a:r>
        </a:p>
      </dsp:txBody>
      <dsp:txXfrm rot="-5400000">
        <a:off x="1352020" y="1804891"/>
        <a:ext cx="6714693" cy="1132875"/>
      </dsp:txXfrm>
    </dsp:sp>
    <dsp:sp modelId="{98210D59-99D4-0442-B9F9-77F65E344B50}">
      <dsp:nvSpPr>
        <dsp:cNvPr id="0" name=""/>
        <dsp:cNvSpPr/>
      </dsp:nvSpPr>
      <dsp:spPr>
        <a:xfrm rot="5400000">
          <a:off x="-289718" y="3773840"/>
          <a:ext cx="1931458" cy="135202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3</a:t>
          </a:r>
          <a:endParaRPr lang="zh-CN" altLang="en-US" sz="3300" kern="1200" dirty="0"/>
        </a:p>
      </dsp:txBody>
      <dsp:txXfrm rot="-5400000">
        <a:off x="1" y="4160131"/>
        <a:ext cx="1352020" cy="579438"/>
      </dsp:txXfrm>
    </dsp:sp>
    <dsp:sp modelId="{C61EBBF7-E224-5243-96FC-2C4DAC73163C}">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SimHei" charset="-122"/>
              <a:ea typeface="SimHei" charset="-122"/>
              <a:cs typeface="SimHei" charset="-122"/>
            </a:rPr>
            <a:t>目前还没有令人满意的去除混淆的方法 </a:t>
          </a:r>
          <a:endParaRPr lang="zh-CN" altLang="en-US" sz="24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08120-5185-4628-B1B9-F5EB961B2C94}" type="datetimeFigureOut">
              <a:rPr lang="zh-CN" altLang="en-US" smtClean="0"/>
              <a:t>2016/8/13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4B64C-33B9-41C3-AF6B-58BD076462CE}" type="slidenum">
              <a:rPr lang="zh-CN" altLang="en-US" smtClean="0"/>
              <a:t>‹#›</a:t>
            </a:fld>
            <a:endParaRPr lang="zh-CN" altLang="en-US"/>
          </a:p>
        </p:txBody>
      </p:sp>
    </p:spTree>
    <p:extLst>
      <p:ext uri="{BB962C8B-B14F-4D97-AF65-F5344CB8AC3E}">
        <p14:creationId xmlns:p14="http://schemas.microsoft.com/office/powerpoint/2010/main" val="158318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BF4B64C-33B9-41C3-AF6B-58BD076462CE}" type="slidenum">
              <a:rPr lang="zh-CN" altLang="en-US" smtClean="0"/>
              <a:t>2</a:t>
            </a:fld>
            <a:endParaRPr lang="zh-CN" altLang="en-US"/>
          </a:p>
        </p:txBody>
      </p:sp>
    </p:spTree>
    <p:extLst>
      <p:ext uri="{BB962C8B-B14F-4D97-AF65-F5344CB8AC3E}">
        <p14:creationId xmlns:p14="http://schemas.microsoft.com/office/powerpoint/2010/main" val="44159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57146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113913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64960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416869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8959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98636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276883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1828304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4378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89306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86FE9E-9020-4955-AFB6-56A3F3FD4E5F}" type="datetimeFigureOut">
              <a:rPr lang="zh-CN" altLang="en-US" smtClean="0"/>
              <a:t>2016/8/13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2674250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6FE9E-9020-4955-AFB6-56A3F3FD4E5F}" type="datetimeFigureOut">
              <a:rPr lang="zh-CN" altLang="en-US" smtClean="0"/>
              <a:t>2016/8/13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D541D-5D3E-45EF-B19A-3862AA264931}" type="slidenum">
              <a:rPr lang="zh-CN" altLang="en-US" smtClean="0"/>
              <a:t>‹#›</a:t>
            </a:fld>
            <a:endParaRPr lang="zh-CN" altLang="en-US"/>
          </a:p>
        </p:txBody>
      </p:sp>
    </p:spTree>
    <p:extLst>
      <p:ext uri="{BB962C8B-B14F-4D97-AF65-F5344CB8AC3E}">
        <p14:creationId xmlns:p14="http://schemas.microsoft.com/office/powerpoint/2010/main" val="3839992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52399" y="4487490"/>
            <a:ext cx="9568825" cy="923330"/>
          </a:xfrm>
          <a:prstGeom prst="rect">
            <a:avLst/>
          </a:prstGeom>
          <a:noFill/>
        </p:spPr>
        <p:txBody>
          <a:bodyPr wrap="square" rtlCol="0">
            <a:spAutoFit/>
          </a:bodyPr>
          <a:lstStyle/>
          <a:p>
            <a:r>
              <a:rPr lang="zh-CN" altLang="en-US" sz="5400" dirty="0">
                <a:solidFill>
                  <a:srgbClr val="17324D"/>
                </a:solidFill>
                <a:latin typeface="SimHei" charset="-122"/>
                <a:ea typeface="SimHei" charset="-122"/>
                <a:cs typeface="SimHei" charset="-122"/>
              </a:rPr>
              <a:t>基于图像处理的恶意代码检测</a:t>
            </a:r>
          </a:p>
        </p:txBody>
      </p:sp>
      <p:cxnSp>
        <p:nvCxnSpPr>
          <p:cNvPr id="11" name="直接连接符 10"/>
          <p:cNvCxnSpPr/>
          <p:nvPr/>
        </p:nvCxnSpPr>
        <p:spPr>
          <a:xfrm flipV="1">
            <a:off x="170545" y="5583382"/>
            <a:ext cx="8973455" cy="2655"/>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862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cxnSp>
        <p:nvCxnSpPr>
          <p:cNvPr id="4" name="直接连接符 3"/>
          <p:cNvCxnSpPr/>
          <p:nvPr/>
        </p:nvCxnSpPr>
        <p:spPr>
          <a:xfrm>
            <a:off x="1175397" y="659757"/>
            <a:ext cx="11016601"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1424447" y="60825"/>
            <a:ext cx="5322719" cy="646331"/>
          </a:xfrm>
          <a:prstGeom prst="rect">
            <a:avLst/>
          </a:prstGeom>
          <a:noFill/>
        </p:spPr>
        <p:txBody>
          <a:bodyPr wrap="square" rtlCol="0">
            <a:spAutoFit/>
          </a:bodyPr>
          <a:lstStyle/>
          <a:p>
            <a:r>
              <a:rPr lang="zh-CN" altLang="en-US" sz="3600" b="1" dirty="0">
                <a:solidFill>
                  <a:srgbClr val="17324D"/>
                </a:solidFill>
                <a:latin typeface="SimHei" charset="-122"/>
                <a:ea typeface="SimHei" charset="-122"/>
                <a:cs typeface="SimHei" charset="-122"/>
              </a:rPr>
              <a:t>特征点匹配结果</a:t>
            </a:r>
          </a:p>
        </p:txBody>
      </p:sp>
      <p:sp>
        <p:nvSpPr>
          <p:cNvPr id="32" name="Freeform 29"/>
          <p:cNvSpPr>
            <a:spLocks noChangeAspect="1" noEditPoints="1"/>
          </p:cNvSpPr>
          <p:nvPr/>
        </p:nvSpPr>
        <p:spPr bwMode="auto">
          <a:xfrm>
            <a:off x="950276" y="47757"/>
            <a:ext cx="640106" cy="612000"/>
          </a:xfrm>
          <a:custGeom>
            <a:avLst/>
            <a:gdLst>
              <a:gd name="T0" fmla="*/ 130 w 274"/>
              <a:gd name="T1" fmla="*/ 30 h 247"/>
              <a:gd name="T2" fmla="*/ 225 w 274"/>
              <a:gd name="T3" fmla="*/ 30 h 247"/>
              <a:gd name="T4" fmla="*/ 228 w 274"/>
              <a:gd name="T5" fmla="*/ 30 h 247"/>
              <a:gd name="T6" fmla="*/ 232 w 274"/>
              <a:gd name="T7" fmla="*/ 31 h 247"/>
              <a:gd name="T8" fmla="*/ 236 w 274"/>
              <a:gd name="T9" fmla="*/ 33 h 247"/>
              <a:gd name="T10" fmla="*/ 240 w 274"/>
              <a:gd name="T11" fmla="*/ 34 h 247"/>
              <a:gd name="T12" fmla="*/ 272 w 274"/>
              <a:gd name="T13" fmla="*/ 57 h 247"/>
              <a:gd name="T14" fmla="*/ 274 w 274"/>
              <a:gd name="T15" fmla="*/ 58 h 247"/>
              <a:gd name="T16" fmla="*/ 274 w 274"/>
              <a:gd name="T17" fmla="*/ 61 h 247"/>
              <a:gd name="T18" fmla="*/ 274 w 274"/>
              <a:gd name="T19" fmla="*/ 63 h 247"/>
              <a:gd name="T20" fmla="*/ 272 w 274"/>
              <a:gd name="T21" fmla="*/ 66 h 247"/>
              <a:gd name="T22" fmla="*/ 240 w 274"/>
              <a:gd name="T23" fmla="*/ 89 h 247"/>
              <a:gd name="T24" fmla="*/ 236 w 274"/>
              <a:gd name="T25" fmla="*/ 90 h 247"/>
              <a:gd name="T26" fmla="*/ 232 w 274"/>
              <a:gd name="T27" fmla="*/ 91 h 247"/>
              <a:gd name="T28" fmla="*/ 228 w 274"/>
              <a:gd name="T29" fmla="*/ 93 h 247"/>
              <a:gd name="T30" fmla="*/ 225 w 274"/>
              <a:gd name="T31" fmla="*/ 93 h 247"/>
              <a:gd name="T32" fmla="*/ 142 w 274"/>
              <a:gd name="T33" fmla="*/ 93 h 247"/>
              <a:gd name="T34" fmla="*/ 130 w 274"/>
              <a:gd name="T35" fmla="*/ 30 h 247"/>
              <a:gd name="T36" fmla="*/ 105 w 274"/>
              <a:gd name="T37" fmla="*/ 0 h 247"/>
              <a:gd name="T38" fmla="*/ 116 w 274"/>
              <a:gd name="T39" fmla="*/ 0 h 247"/>
              <a:gd name="T40" fmla="*/ 120 w 274"/>
              <a:gd name="T41" fmla="*/ 0 h 247"/>
              <a:gd name="T42" fmla="*/ 121 w 274"/>
              <a:gd name="T43" fmla="*/ 2 h 247"/>
              <a:gd name="T44" fmla="*/ 123 w 274"/>
              <a:gd name="T45" fmla="*/ 5 h 247"/>
              <a:gd name="T46" fmla="*/ 123 w 274"/>
              <a:gd name="T47" fmla="*/ 242 h 247"/>
              <a:gd name="T48" fmla="*/ 121 w 274"/>
              <a:gd name="T49" fmla="*/ 244 h 247"/>
              <a:gd name="T50" fmla="*/ 120 w 274"/>
              <a:gd name="T51" fmla="*/ 246 h 247"/>
              <a:gd name="T52" fmla="*/ 116 w 274"/>
              <a:gd name="T53" fmla="*/ 247 h 247"/>
              <a:gd name="T54" fmla="*/ 105 w 274"/>
              <a:gd name="T55" fmla="*/ 247 h 247"/>
              <a:gd name="T56" fmla="*/ 101 w 274"/>
              <a:gd name="T57" fmla="*/ 246 h 247"/>
              <a:gd name="T58" fmla="*/ 100 w 274"/>
              <a:gd name="T59" fmla="*/ 244 h 247"/>
              <a:gd name="T60" fmla="*/ 98 w 274"/>
              <a:gd name="T61" fmla="*/ 242 h 247"/>
              <a:gd name="T62" fmla="*/ 98 w 274"/>
              <a:gd name="T63" fmla="*/ 121 h 247"/>
              <a:gd name="T64" fmla="*/ 50 w 274"/>
              <a:gd name="T65" fmla="*/ 121 h 247"/>
              <a:gd name="T66" fmla="*/ 46 w 274"/>
              <a:gd name="T67" fmla="*/ 119 h 247"/>
              <a:gd name="T68" fmla="*/ 42 w 274"/>
              <a:gd name="T69" fmla="*/ 119 h 247"/>
              <a:gd name="T70" fmla="*/ 38 w 274"/>
              <a:gd name="T71" fmla="*/ 117 h 247"/>
              <a:gd name="T72" fmla="*/ 35 w 274"/>
              <a:gd name="T73" fmla="*/ 116 h 247"/>
              <a:gd name="T74" fmla="*/ 3 w 274"/>
              <a:gd name="T75" fmla="*/ 94 h 247"/>
              <a:gd name="T76" fmla="*/ 0 w 274"/>
              <a:gd name="T77" fmla="*/ 91 h 247"/>
              <a:gd name="T78" fmla="*/ 0 w 274"/>
              <a:gd name="T79" fmla="*/ 89 h 247"/>
              <a:gd name="T80" fmla="*/ 0 w 274"/>
              <a:gd name="T81" fmla="*/ 86 h 247"/>
              <a:gd name="T82" fmla="*/ 3 w 274"/>
              <a:gd name="T83" fmla="*/ 84 h 247"/>
              <a:gd name="T84" fmla="*/ 35 w 274"/>
              <a:gd name="T85" fmla="*/ 62 h 247"/>
              <a:gd name="T86" fmla="*/ 38 w 274"/>
              <a:gd name="T87" fmla="*/ 59 h 247"/>
              <a:gd name="T88" fmla="*/ 42 w 274"/>
              <a:gd name="T89" fmla="*/ 58 h 247"/>
              <a:gd name="T90" fmla="*/ 46 w 274"/>
              <a:gd name="T91" fmla="*/ 57 h 247"/>
              <a:gd name="T92" fmla="*/ 50 w 274"/>
              <a:gd name="T93" fmla="*/ 57 h 247"/>
              <a:gd name="T94" fmla="*/ 98 w 274"/>
              <a:gd name="T95" fmla="*/ 57 h 247"/>
              <a:gd name="T96" fmla="*/ 98 w 274"/>
              <a:gd name="T97" fmla="*/ 5 h 247"/>
              <a:gd name="T98" fmla="*/ 100 w 274"/>
              <a:gd name="T99" fmla="*/ 2 h 247"/>
              <a:gd name="T100" fmla="*/ 101 w 274"/>
              <a:gd name="T101" fmla="*/ 0 h 247"/>
              <a:gd name="T102" fmla="*/ 105 w 274"/>
              <a:gd name="T10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4" h="247">
                <a:moveTo>
                  <a:pt x="130" y="30"/>
                </a:moveTo>
                <a:lnTo>
                  <a:pt x="225" y="30"/>
                </a:lnTo>
                <a:lnTo>
                  <a:pt x="228" y="30"/>
                </a:lnTo>
                <a:lnTo>
                  <a:pt x="232" y="31"/>
                </a:lnTo>
                <a:lnTo>
                  <a:pt x="236" y="33"/>
                </a:lnTo>
                <a:lnTo>
                  <a:pt x="240" y="34"/>
                </a:lnTo>
                <a:lnTo>
                  <a:pt x="272" y="57"/>
                </a:lnTo>
                <a:lnTo>
                  <a:pt x="274" y="58"/>
                </a:lnTo>
                <a:lnTo>
                  <a:pt x="274" y="61"/>
                </a:lnTo>
                <a:lnTo>
                  <a:pt x="274" y="63"/>
                </a:lnTo>
                <a:lnTo>
                  <a:pt x="272" y="66"/>
                </a:lnTo>
                <a:lnTo>
                  <a:pt x="240" y="89"/>
                </a:lnTo>
                <a:lnTo>
                  <a:pt x="236" y="90"/>
                </a:lnTo>
                <a:lnTo>
                  <a:pt x="232" y="91"/>
                </a:lnTo>
                <a:lnTo>
                  <a:pt x="228" y="93"/>
                </a:lnTo>
                <a:lnTo>
                  <a:pt x="225" y="93"/>
                </a:lnTo>
                <a:lnTo>
                  <a:pt x="142" y="93"/>
                </a:lnTo>
                <a:lnTo>
                  <a:pt x="130" y="30"/>
                </a:lnTo>
                <a:close/>
                <a:moveTo>
                  <a:pt x="105" y="0"/>
                </a:moveTo>
                <a:lnTo>
                  <a:pt x="116" y="0"/>
                </a:lnTo>
                <a:lnTo>
                  <a:pt x="120" y="0"/>
                </a:lnTo>
                <a:lnTo>
                  <a:pt x="121" y="2"/>
                </a:lnTo>
                <a:lnTo>
                  <a:pt x="123" y="5"/>
                </a:lnTo>
                <a:lnTo>
                  <a:pt x="123" y="242"/>
                </a:lnTo>
                <a:lnTo>
                  <a:pt x="121" y="244"/>
                </a:lnTo>
                <a:lnTo>
                  <a:pt x="120" y="246"/>
                </a:lnTo>
                <a:lnTo>
                  <a:pt x="116" y="247"/>
                </a:lnTo>
                <a:lnTo>
                  <a:pt x="105" y="247"/>
                </a:lnTo>
                <a:lnTo>
                  <a:pt x="101" y="246"/>
                </a:lnTo>
                <a:lnTo>
                  <a:pt x="100" y="244"/>
                </a:lnTo>
                <a:lnTo>
                  <a:pt x="98" y="242"/>
                </a:lnTo>
                <a:lnTo>
                  <a:pt x="98" y="121"/>
                </a:lnTo>
                <a:lnTo>
                  <a:pt x="50" y="121"/>
                </a:lnTo>
                <a:lnTo>
                  <a:pt x="46" y="119"/>
                </a:lnTo>
                <a:lnTo>
                  <a:pt x="42" y="119"/>
                </a:lnTo>
                <a:lnTo>
                  <a:pt x="38" y="117"/>
                </a:lnTo>
                <a:lnTo>
                  <a:pt x="35" y="116"/>
                </a:lnTo>
                <a:lnTo>
                  <a:pt x="3" y="94"/>
                </a:lnTo>
                <a:lnTo>
                  <a:pt x="0" y="91"/>
                </a:lnTo>
                <a:lnTo>
                  <a:pt x="0" y="89"/>
                </a:lnTo>
                <a:lnTo>
                  <a:pt x="0" y="86"/>
                </a:lnTo>
                <a:lnTo>
                  <a:pt x="3" y="84"/>
                </a:lnTo>
                <a:lnTo>
                  <a:pt x="35" y="62"/>
                </a:lnTo>
                <a:lnTo>
                  <a:pt x="38" y="59"/>
                </a:lnTo>
                <a:lnTo>
                  <a:pt x="42" y="58"/>
                </a:lnTo>
                <a:lnTo>
                  <a:pt x="46" y="57"/>
                </a:lnTo>
                <a:lnTo>
                  <a:pt x="50" y="57"/>
                </a:lnTo>
                <a:lnTo>
                  <a:pt x="98" y="57"/>
                </a:lnTo>
                <a:lnTo>
                  <a:pt x="98" y="5"/>
                </a:lnTo>
                <a:lnTo>
                  <a:pt x="100" y="2"/>
                </a:lnTo>
                <a:lnTo>
                  <a:pt x="101" y="0"/>
                </a:lnTo>
                <a:lnTo>
                  <a:pt x="105"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661" y="3500438"/>
            <a:ext cx="6798462" cy="335756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7537"/>
            <a:ext cx="6747166" cy="3042278"/>
          </a:xfrm>
          <a:prstGeom prst="rect">
            <a:avLst/>
          </a:prstGeom>
        </p:spPr>
      </p:pic>
    </p:spTree>
    <p:extLst>
      <p:ext uri="{BB962C8B-B14F-4D97-AF65-F5344CB8AC3E}">
        <p14:creationId xmlns:p14="http://schemas.microsoft.com/office/powerpoint/2010/main" val="5984027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8" name="矩形 7"/>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Aharoni" panose="02010803020104030203" pitchFamily="2" charset="-79"/>
                <a:cs typeface="Aharoni" panose="02010803020104030203" pitchFamily="2" charset="-79"/>
              </a:rPr>
              <a:t>H</a:t>
            </a:r>
            <a:endParaRPr lang="zh-CN" altLang="en-US" sz="9600" dirty="0">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2969460" y="2649361"/>
            <a:ext cx="1097647" cy="1569660"/>
          </a:xfrm>
          <a:prstGeom prst="rect">
            <a:avLst/>
          </a:prstGeom>
          <a:solidFill>
            <a:srgbClr val="994C52"/>
          </a:solid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13" name="文本框 12"/>
          <p:cNvSpPr txBox="1"/>
          <p:nvPr/>
        </p:nvSpPr>
        <p:spPr>
          <a:xfrm>
            <a:off x="5620595"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R</a:t>
            </a:r>
          </a:p>
        </p:txBody>
      </p:sp>
      <p:sp>
        <p:nvSpPr>
          <p:cNvPr id="14" name="文本框 13"/>
          <p:cNvSpPr txBox="1"/>
          <p:nvPr/>
        </p:nvSpPr>
        <p:spPr>
          <a:xfrm>
            <a:off x="692605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E</a:t>
            </a:r>
          </a:p>
        </p:txBody>
      </p:sp>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 name="文本框 1"/>
          <p:cNvSpPr txBox="1"/>
          <p:nvPr/>
        </p:nvSpPr>
        <p:spPr>
          <a:xfrm>
            <a:off x="3007584" y="4312104"/>
            <a:ext cx="5700058" cy="830997"/>
          </a:xfrm>
          <a:prstGeom prst="rect">
            <a:avLst/>
          </a:prstGeom>
          <a:noFill/>
        </p:spPr>
        <p:txBody>
          <a:bodyPr wrap="square" rtlCol="0">
            <a:spAutoFit/>
          </a:bodyPr>
          <a:lstStyle/>
          <a:p>
            <a:pPr algn="ctr"/>
            <a:r>
              <a:rPr kumimoji="1" lang="zh-CN" altLang="en-US" sz="4800" dirty="0">
                <a:solidFill>
                  <a:srgbClr val="994C52"/>
                </a:solidFill>
                <a:latin typeface="SimHei" charset="-122"/>
                <a:ea typeface="SimHei" charset="-122"/>
                <a:cs typeface="SimHei" charset="-122"/>
              </a:rPr>
              <a:t>创新性</a:t>
            </a:r>
          </a:p>
        </p:txBody>
      </p:sp>
      <p:sp>
        <p:nvSpPr>
          <p:cNvPr id="16" name="文本框 15"/>
          <p:cNvSpPr txBox="1"/>
          <p:nvPr/>
        </p:nvSpPr>
        <p:spPr>
          <a:xfrm>
            <a:off x="8141580" y="2650579"/>
            <a:ext cx="1097647" cy="1569660"/>
          </a:xfrm>
          <a:prstGeom prst="rect">
            <a:avLst/>
          </a:prstGeom>
          <a:solidFill>
            <a:srgbClr val="994C52"/>
          </a:solid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E</a:t>
            </a:r>
          </a:p>
        </p:txBody>
      </p:sp>
    </p:spTree>
    <p:extLst>
      <p:ext uri="{BB962C8B-B14F-4D97-AF65-F5344CB8AC3E}">
        <p14:creationId xmlns:p14="http://schemas.microsoft.com/office/powerpoint/2010/main" val="345407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
                                          </p:val>
                                        </p:tav>
                                        <p:tav tm="100000">
                                          <p:val>
                                            <p:strVal val="#ppt_x"/>
                                          </p:val>
                                        </p:tav>
                                      </p:tavLst>
                                    </p:anim>
                                    <p:anim calcmode="lin" valueType="num">
                                      <p:cBhvr>
                                        <p:cTn id="8" dur="300" fill="hold"/>
                                        <p:tgtEl>
                                          <p:spTgt spid="9"/>
                                        </p:tgtEl>
                                        <p:attrNameLst>
                                          <p:attrName>ppt_y</p:attrName>
                                        </p:attrNameLst>
                                      </p:cBhvr>
                                      <p:tavLst>
                                        <p:tav tm="0">
                                          <p:val>
                                            <p:strVal val="#ppt_y-#ppt_h/2"/>
                                          </p:val>
                                        </p:tav>
                                        <p:tav tm="100000">
                                          <p:val>
                                            <p:strVal val="#ppt_y"/>
                                          </p:val>
                                        </p:tav>
                                      </p:tavLst>
                                    </p:anim>
                                    <p:anim calcmode="lin" valueType="num">
                                      <p:cBhvr>
                                        <p:cTn id="9" dur="300" fill="hold"/>
                                        <p:tgtEl>
                                          <p:spTgt spid="9"/>
                                        </p:tgtEl>
                                        <p:attrNameLst>
                                          <p:attrName>ppt_w</p:attrName>
                                        </p:attrNameLst>
                                      </p:cBhvr>
                                      <p:tavLst>
                                        <p:tav tm="0">
                                          <p:val>
                                            <p:strVal val="#ppt_w"/>
                                          </p:val>
                                        </p:tav>
                                        <p:tav tm="100000">
                                          <p:val>
                                            <p:strVal val="#ppt_w"/>
                                          </p:val>
                                        </p:tav>
                                      </p:tavLst>
                                    </p:anim>
                                    <p:anim calcmode="lin" valueType="num">
                                      <p:cBhvr>
                                        <p:cTn id="10" dur="3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ppt_x</p:attrName>
                                        </p:attrNameLst>
                                      </p:cBhvr>
                                      <p:tavLst>
                                        <p:tav tm="0">
                                          <p:val>
                                            <p:strVal val="#ppt_x"/>
                                          </p:val>
                                        </p:tav>
                                        <p:tav tm="100000">
                                          <p:val>
                                            <p:strVal val="#ppt_x"/>
                                          </p:val>
                                        </p:tav>
                                      </p:tavLst>
                                    </p:anim>
                                    <p:anim calcmode="lin" valueType="num">
                                      <p:cBhvr>
                                        <p:cTn id="14" dur="300" fill="hold"/>
                                        <p:tgtEl>
                                          <p:spTgt spid="8"/>
                                        </p:tgtEl>
                                        <p:attrNameLst>
                                          <p:attrName>ppt_y</p:attrName>
                                        </p:attrNameLst>
                                      </p:cBhvr>
                                      <p:tavLst>
                                        <p:tav tm="0">
                                          <p:val>
                                            <p:strVal val="#ppt_y+#ppt_h/2"/>
                                          </p:val>
                                        </p:tav>
                                        <p:tav tm="100000">
                                          <p:val>
                                            <p:strVal val="#ppt_y"/>
                                          </p:val>
                                        </p:tav>
                                      </p:tavLst>
                                    </p:anim>
                                    <p:anim calcmode="lin" valueType="num">
                                      <p:cBhvr>
                                        <p:cTn id="15" dur="300" fill="hold"/>
                                        <p:tgtEl>
                                          <p:spTgt spid="8"/>
                                        </p:tgtEl>
                                        <p:attrNameLst>
                                          <p:attrName>ppt_w</p:attrName>
                                        </p:attrNameLst>
                                      </p:cBhvr>
                                      <p:tavLst>
                                        <p:tav tm="0">
                                          <p:val>
                                            <p:strVal val="#ppt_w"/>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ppt_x</p:attrName>
                                        </p:attrNameLst>
                                      </p:cBhvr>
                                      <p:tavLst>
                                        <p:tav tm="0">
                                          <p:val>
                                            <p:strVal val="#ppt_x+#ppt_w/2"/>
                                          </p:val>
                                        </p:tav>
                                        <p:tav tm="100000">
                                          <p:val>
                                            <p:strVal val="#ppt_x"/>
                                          </p:val>
                                        </p:tav>
                                      </p:tavLst>
                                    </p:anim>
                                    <p:anim calcmode="lin" valueType="num">
                                      <p:cBhvr>
                                        <p:cTn id="20" dur="300" fill="hold"/>
                                        <p:tgtEl>
                                          <p:spTgt spid="10"/>
                                        </p:tgtEl>
                                        <p:attrNameLst>
                                          <p:attrName>ppt_y</p:attrName>
                                        </p:attrNameLst>
                                      </p:cBhvr>
                                      <p:tavLst>
                                        <p:tav tm="0">
                                          <p:val>
                                            <p:strVal val="#ppt_y"/>
                                          </p:val>
                                        </p:tav>
                                        <p:tav tm="100000">
                                          <p:val>
                                            <p:strVal val="#ppt_y"/>
                                          </p:val>
                                        </p:tav>
                                      </p:tavLst>
                                    </p:anim>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strVal val="#ppt_h"/>
                                          </p:val>
                                        </p:tav>
                                        <p:tav tm="100000">
                                          <p:val>
                                            <p:strVal val="#ppt_h"/>
                                          </p:val>
                                        </p:tav>
                                      </p:tavLst>
                                    </p:anim>
                                  </p:childTnLst>
                                </p:cTn>
                              </p:par>
                              <p:par>
                                <p:cTn id="23" presetID="2" presetClass="entr" presetSubtype="4" fill="hold" nodeType="withEffect">
                                  <p:stCondLst>
                                    <p:cond delay="2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par>
                                <p:cTn id="30" presetID="6" presetClass="emph" presetSubtype="0" fill="hold" grpId="1" nodeType="withEffect">
                                  <p:stCondLst>
                                    <p:cond delay="1100"/>
                                  </p:stCondLst>
                                  <p:childTnLst>
                                    <p:animScale>
                                      <p:cBhvr>
                                        <p:cTn id="31" dur="500" fill="hold"/>
                                        <p:tgtEl>
                                          <p:spTgt spid="11"/>
                                        </p:tgtEl>
                                      </p:cBhvr>
                                      <p:by x="150000" y="150000"/>
                                    </p:animScale>
                                  </p:childTnLst>
                                </p:cTn>
                              </p:par>
                              <p:par>
                                <p:cTn id="32" presetID="10" presetClass="exit" presetSubtype="0" fill="hold" grpId="2" nodeType="withEffect">
                                  <p:stCondLst>
                                    <p:cond delay="110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grpSp>
        <p:nvGrpSpPr>
          <p:cNvPr id="10" name="组合 9"/>
          <p:cNvGrpSpPr/>
          <p:nvPr/>
        </p:nvGrpSpPr>
        <p:grpSpPr>
          <a:xfrm>
            <a:off x="1535429" y="1001637"/>
            <a:ext cx="4821002" cy="882968"/>
            <a:chOff x="1776569" y="1947843"/>
            <a:chExt cx="4821002" cy="882968"/>
          </a:xfrm>
        </p:grpSpPr>
        <p:sp>
          <p:nvSpPr>
            <p:cNvPr id="8" name="TextBox 2"/>
            <p:cNvSpPr txBox="1"/>
            <p:nvPr/>
          </p:nvSpPr>
          <p:spPr>
            <a:xfrm>
              <a:off x="1776569" y="2387933"/>
              <a:ext cx="4815069" cy="442878"/>
            </a:xfrm>
            <a:prstGeom prst="rect">
              <a:avLst/>
            </a:prstGeom>
            <a:noFill/>
          </p:spPr>
          <p:txBody>
            <a:bodyPr wrap="square" rtlCol="0">
              <a:spAutoFit/>
            </a:bodyPr>
            <a:lstStyle/>
            <a:p>
              <a:pPr>
                <a:lnSpc>
                  <a:spcPct val="150000"/>
                </a:lnSpc>
              </a:pPr>
              <a:endParaRPr lang="zh-CN" altLang="en-US" dirty="0">
                <a:solidFill>
                  <a:srgbClr val="17324D"/>
                </a:solidFill>
                <a:latin typeface="SimHei" charset="-122"/>
                <a:ea typeface="SimHei" charset="-122"/>
                <a:cs typeface="SimHei" charset="-122"/>
              </a:endParaRPr>
            </a:p>
          </p:txBody>
        </p:sp>
        <p:sp>
          <p:nvSpPr>
            <p:cNvPr id="9" name="文本框 8"/>
            <p:cNvSpPr txBox="1"/>
            <p:nvPr/>
          </p:nvSpPr>
          <p:spPr>
            <a:xfrm>
              <a:off x="1782501" y="1947843"/>
              <a:ext cx="4815070" cy="523220"/>
            </a:xfrm>
            <a:prstGeom prst="rect">
              <a:avLst/>
            </a:prstGeom>
            <a:noFill/>
          </p:spPr>
          <p:txBody>
            <a:bodyPr wrap="square" rtlCol="0">
              <a:spAutoFit/>
            </a:bodyPr>
            <a:lstStyle/>
            <a:p>
              <a:r>
                <a:rPr lang="zh-CN" altLang="en-US" sz="2800" b="1" dirty="0">
                  <a:solidFill>
                    <a:srgbClr val="17324D"/>
                  </a:solidFill>
                  <a:latin typeface="SimHei" charset="-122"/>
                  <a:ea typeface="SimHei" charset="-122"/>
                  <a:cs typeface="SimHei" charset="-122"/>
                </a:rPr>
                <a:t>对恶意代码的去混淆处理 </a:t>
              </a:r>
            </a:p>
          </p:txBody>
        </p:sp>
      </p:grpSp>
      <p:grpSp>
        <p:nvGrpSpPr>
          <p:cNvPr id="11" name="组合 10"/>
          <p:cNvGrpSpPr/>
          <p:nvPr/>
        </p:nvGrpSpPr>
        <p:grpSpPr>
          <a:xfrm>
            <a:off x="6718630" y="2350776"/>
            <a:ext cx="5471351" cy="1301781"/>
            <a:chOff x="1102979" y="2350776"/>
            <a:chExt cx="4276987" cy="1301781"/>
          </a:xfrm>
        </p:grpSpPr>
        <p:sp>
          <p:nvSpPr>
            <p:cNvPr id="12" name="TextBox 2"/>
            <p:cNvSpPr txBox="1"/>
            <p:nvPr/>
          </p:nvSpPr>
          <p:spPr>
            <a:xfrm>
              <a:off x="1102979" y="3209679"/>
              <a:ext cx="4276987" cy="442878"/>
            </a:xfrm>
            <a:prstGeom prst="rect">
              <a:avLst/>
            </a:prstGeom>
            <a:noFill/>
          </p:spPr>
          <p:txBody>
            <a:bodyPr wrap="square" rtlCol="0">
              <a:spAutoFit/>
            </a:bodyPr>
            <a:lstStyle/>
            <a:p>
              <a:pPr>
                <a:lnSpc>
                  <a:spcPct val="150000"/>
                </a:lnSpc>
              </a:pPr>
              <a:endParaRPr lang="zh-CN" altLang="en-US" dirty="0">
                <a:solidFill>
                  <a:srgbClr val="17324D"/>
                </a:solidFill>
                <a:latin typeface="SimHei" charset="-122"/>
                <a:ea typeface="SimHei" charset="-122"/>
                <a:cs typeface="SimHei" charset="-122"/>
              </a:endParaRPr>
            </a:p>
          </p:txBody>
        </p:sp>
        <p:sp>
          <p:nvSpPr>
            <p:cNvPr id="13" name="文本框 12"/>
            <p:cNvSpPr txBox="1"/>
            <p:nvPr/>
          </p:nvSpPr>
          <p:spPr>
            <a:xfrm>
              <a:off x="1104558" y="2350776"/>
              <a:ext cx="4060383" cy="523220"/>
            </a:xfrm>
            <a:prstGeom prst="rect">
              <a:avLst/>
            </a:prstGeom>
            <a:noFill/>
          </p:spPr>
          <p:txBody>
            <a:bodyPr wrap="square" rtlCol="0">
              <a:spAutoFit/>
            </a:bodyPr>
            <a:lstStyle/>
            <a:p>
              <a:r>
                <a:rPr lang="zh-CN" altLang="en-US" sz="2800" b="1" dirty="0">
                  <a:solidFill>
                    <a:srgbClr val="17324D"/>
                  </a:solidFill>
                  <a:latin typeface="SimHei" charset="-122"/>
                  <a:ea typeface="SimHei" charset="-122"/>
                  <a:cs typeface="SimHei" charset="-122"/>
                </a:rPr>
                <a:t>将恶意代码转化为图像</a:t>
              </a:r>
            </a:p>
          </p:txBody>
        </p:sp>
      </p:grpSp>
      <p:grpSp>
        <p:nvGrpSpPr>
          <p:cNvPr id="14" name="组合 13"/>
          <p:cNvGrpSpPr/>
          <p:nvPr/>
        </p:nvGrpSpPr>
        <p:grpSpPr>
          <a:xfrm>
            <a:off x="1738646" y="4170951"/>
            <a:ext cx="5382590" cy="1396985"/>
            <a:chOff x="1782501" y="1573760"/>
            <a:chExt cx="5382590" cy="1396985"/>
          </a:xfrm>
        </p:grpSpPr>
        <p:sp>
          <p:nvSpPr>
            <p:cNvPr id="15" name="TextBox 2"/>
            <p:cNvSpPr txBox="1"/>
            <p:nvPr/>
          </p:nvSpPr>
          <p:spPr>
            <a:xfrm>
              <a:off x="1782501" y="2527867"/>
              <a:ext cx="5382590" cy="442878"/>
            </a:xfrm>
            <a:prstGeom prst="rect">
              <a:avLst/>
            </a:prstGeom>
            <a:noFill/>
          </p:spPr>
          <p:txBody>
            <a:bodyPr wrap="square" rtlCol="0">
              <a:spAutoFit/>
            </a:bodyPr>
            <a:lstStyle/>
            <a:p>
              <a:pPr>
                <a:lnSpc>
                  <a:spcPct val="150000"/>
                </a:lnSpc>
              </a:pPr>
              <a:endParaRPr lang="zh-CN" altLang="en-US" dirty="0">
                <a:solidFill>
                  <a:srgbClr val="17324D"/>
                </a:solidFill>
                <a:latin typeface="SimHei" charset="-122"/>
                <a:ea typeface="SimHei" charset="-122"/>
                <a:cs typeface="SimHei" charset="-122"/>
              </a:endParaRPr>
            </a:p>
          </p:txBody>
        </p:sp>
        <p:sp>
          <p:nvSpPr>
            <p:cNvPr id="16" name="文本框 15"/>
            <p:cNvSpPr txBox="1"/>
            <p:nvPr/>
          </p:nvSpPr>
          <p:spPr>
            <a:xfrm>
              <a:off x="1782501" y="1573760"/>
              <a:ext cx="4701841" cy="954107"/>
            </a:xfrm>
            <a:prstGeom prst="rect">
              <a:avLst/>
            </a:prstGeom>
            <a:noFill/>
          </p:spPr>
          <p:txBody>
            <a:bodyPr wrap="square" rtlCol="0">
              <a:spAutoFit/>
            </a:bodyPr>
            <a:lstStyle/>
            <a:p>
              <a:r>
                <a:rPr lang="zh-CN" altLang="en-US" sz="2800" b="1" dirty="0">
                  <a:solidFill>
                    <a:srgbClr val="17324D"/>
                  </a:solidFill>
                  <a:latin typeface="SimHei" charset="-122"/>
                  <a:ea typeface="SimHei" charset="-122"/>
                  <a:cs typeface="SimHei" charset="-122"/>
                </a:rPr>
                <a:t>基于 </a:t>
              </a:r>
              <a:r>
                <a:rPr lang="en-US" altLang="zh-CN" sz="2800" b="1" dirty="0">
                  <a:solidFill>
                    <a:srgbClr val="17324D"/>
                  </a:solidFill>
                  <a:latin typeface="SimHei" charset="-122"/>
                  <a:ea typeface="SimHei" charset="-122"/>
                  <a:cs typeface="SimHei" charset="-122"/>
                </a:rPr>
                <a:t>surf </a:t>
              </a:r>
              <a:r>
                <a:rPr lang="zh-CN" altLang="en-US" sz="2800" b="1" dirty="0">
                  <a:solidFill>
                    <a:srgbClr val="17324D"/>
                  </a:solidFill>
                  <a:latin typeface="SimHei" charset="-122"/>
                  <a:ea typeface="SimHei" charset="-122"/>
                  <a:cs typeface="SimHei" charset="-122"/>
                </a:rPr>
                <a:t>特征点匹配算法的图像特征分析 </a:t>
              </a:r>
            </a:p>
          </p:txBody>
        </p:sp>
      </p:grpSp>
      <p:grpSp>
        <p:nvGrpSpPr>
          <p:cNvPr id="2" name="组 1"/>
          <p:cNvGrpSpPr/>
          <p:nvPr/>
        </p:nvGrpSpPr>
        <p:grpSpPr>
          <a:xfrm>
            <a:off x="449856" y="1140465"/>
            <a:ext cx="1041721" cy="1041721"/>
            <a:chOff x="767657" y="1986162"/>
            <a:chExt cx="1041721" cy="1041721"/>
          </a:xfrm>
        </p:grpSpPr>
        <p:sp>
          <p:nvSpPr>
            <p:cNvPr id="4" name="矩形 3"/>
            <p:cNvSpPr/>
            <p:nvPr/>
          </p:nvSpPr>
          <p:spPr>
            <a:xfrm>
              <a:off x="767657" y="1986162"/>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0" name="Freeform 29"/>
            <p:cNvSpPr>
              <a:spLocks noChangeAspect="1" noEditPoints="1"/>
            </p:cNvSpPr>
            <p:nvPr/>
          </p:nvSpPr>
          <p:spPr bwMode="auto">
            <a:xfrm>
              <a:off x="955132" y="2217280"/>
              <a:ext cx="678898" cy="612000"/>
            </a:xfrm>
            <a:custGeom>
              <a:avLst/>
              <a:gdLst>
                <a:gd name="T0" fmla="*/ 130 w 274"/>
                <a:gd name="T1" fmla="*/ 30 h 247"/>
                <a:gd name="T2" fmla="*/ 225 w 274"/>
                <a:gd name="T3" fmla="*/ 30 h 247"/>
                <a:gd name="T4" fmla="*/ 228 w 274"/>
                <a:gd name="T5" fmla="*/ 30 h 247"/>
                <a:gd name="T6" fmla="*/ 232 w 274"/>
                <a:gd name="T7" fmla="*/ 31 h 247"/>
                <a:gd name="T8" fmla="*/ 236 w 274"/>
                <a:gd name="T9" fmla="*/ 33 h 247"/>
                <a:gd name="T10" fmla="*/ 240 w 274"/>
                <a:gd name="T11" fmla="*/ 34 h 247"/>
                <a:gd name="T12" fmla="*/ 272 w 274"/>
                <a:gd name="T13" fmla="*/ 57 h 247"/>
                <a:gd name="T14" fmla="*/ 274 w 274"/>
                <a:gd name="T15" fmla="*/ 58 h 247"/>
                <a:gd name="T16" fmla="*/ 274 w 274"/>
                <a:gd name="T17" fmla="*/ 61 h 247"/>
                <a:gd name="T18" fmla="*/ 274 w 274"/>
                <a:gd name="T19" fmla="*/ 63 h 247"/>
                <a:gd name="T20" fmla="*/ 272 w 274"/>
                <a:gd name="T21" fmla="*/ 66 h 247"/>
                <a:gd name="T22" fmla="*/ 240 w 274"/>
                <a:gd name="T23" fmla="*/ 89 h 247"/>
                <a:gd name="T24" fmla="*/ 236 w 274"/>
                <a:gd name="T25" fmla="*/ 90 h 247"/>
                <a:gd name="T26" fmla="*/ 232 w 274"/>
                <a:gd name="T27" fmla="*/ 91 h 247"/>
                <a:gd name="T28" fmla="*/ 228 w 274"/>
                <a:gd name="T29" fmla="*/ 93 h 247"/>
                <a:gd name="T30" fmla="*/ 225 w 274"/>
                <a:gd name="T31" fmla="*/ 93 h 247"/>
                <a:gd name="T32" fmla="*/ 142 w 274"/>
                <a:gd name="T33" fmla="*/ 93 h 247"/>
                <a:gd name="T34" fmla="*/ 130 w 274"/>
                <a:gd name="T35" fmla="*/ 30 h 247"/>
                <a:gd name="T36" fmla="*/ 105 w 274"/>
                <a:gd name="T37" fmla="*/ 0 h 247"/>
                <a:gd name="T38" fmla="*/ 116 w 274"/>
                <a:gd name="T39" fmla="*/ 0 h 247"/>
                <a:gd name="T40" fmla="*/ 120 w 274"/>
                <a:gd name="T41" fmla="*/ 0 h 247"/>
                <a:gd name="T42" fmla="*/ 121 w 274"/>
                <a:gd name="T43" fmla="*/ 2 h 247"/>
                <a:gd name="T44" fmla="*/ 123 w 274"/>
                <a:gd name="T45" fmla="*/ 5 h 247"/>
                <a:gd name="T46" fmla="*/ 123 w 274"/>
                <a:gd name="T47" fmla="*/ 242 h 247"/>
                <a:gd name="T48" fmla="*/ 121 w 274"/>
                <a:gd name="T49" fmla="*/ 244 h 247"/>
                <a:gd name="T50" fmla="*/ 120 w 274"/>
                <a:gd name="T51" fmla="*/ 246 h 247"/>
                <a:gd name="T52" fmla="*/ 116 w 274"/>
                <a:gd name="T53" fmla="*/ 247 h 247"/>
                <a:gd name="T54" fmla="*/ 105 w 274"/>
                <a:gd name="T55" fmla="*/ 247 h 247"/>
                <a:gd name="T56" fmla="*/ 101 w 274"/>
                <a:gd name="T57" fmla="*/ 246 h 247"/>
                <a:gd name="T58" fmla="*/ 100 w 274"/>
                <a:gd name="T59" fmla="*/ 244 h 247"/>
                <a:gd name="T60" fmla="*/ 98 w 274"/>
                <a:gd name="T61" fmla="*/ 242 h 247"/>
                <a:gd name="T62" fmla="*/ 98 w 274"/>
                <a:gd name="T63" fmla="*/ 121 h 247"/>
                <a:gd name="T64" fmla="*/ 50 w 274"/>
                <a:gd name="T65" fmla="*/ 121 h 247"/>
                <a:gd name="T66" fmla="*/ 46 w 274"/>
                <a:gd name="T67" fmla="*/ 119 h 247"/>
                <a:gd name="T68" fmla="*/ 42 w 274"/>
                <a:gd name="T69" fmla="*/ 119 h 247"/>
                <a:gd name="T70" fmla="*/ 38 w 274"/>
                <a:gd name="T71" fmla="*/ 117 h 247"/>
                <a:gd name="T72" fmla="*/ 35 w 274"/>
                <a:gd name="T73" fmla="*/ 116 h 247"/>
                <a:gd name="T74" fmla="*/ 3 w 274"/>
                <a:gd name="T75" fmla="*/ 94 h 247"/>
                <a:gd name="T76" fmla="*/ 0 w 274"/>
                <a:gd name="T77" fmla="*/ 91 h 247"/>
                <a:gd name="T78" fmla="*/ 0 w 274"/>
                <a:gd name="T79" fmla="*/ 89 h 247"/>
                <a:gd name="T80" fmla="*/ 0 w 274"/>
                <a:gd name="T81" fmla="*/ 86 h 247"/>
                <a:gd name="T82" fmla="*/ 3 w 274"/>
                <a:gd name="T83" fmla="*/ 84 h 247"/>
                <a:gd name="T84" fmla="*/ 35 w 274"/>
                <a:gd name="T85" fmla="*/ 62 h 247"/>
                <a:gd name="T86" fmla="*/ 38 w 274"/>
                <a:gd name="T87" fmla="*/ 59 h 247"/>
                <a:gd name="T88" fmla="*/ 42 w 274"/>
                <a:gd name="T89" fmla="*/ 58 h 247"/>
                <a:gd name="T90" fmla="*/ 46 w 274"/>
                <a:gd name="T91" fmla="*/ 57 h 247"/>
                <a:gd name="T92" fmla="*/ 50 w 274"/>
                <a:gd name="T93" fmla="*/ 57 h 247"/>
                <a:gd name="T94" fmla="*/ 98 w 274"/>
                <a:gd name="T95" fmla="*/ 57 h 247"/>
                <a:gd name="T96" fmla="*/ 98 w 274"/>
                <a:gd name="T97" fmla="*/ 5 h 247"/>
                <a:gd name="T98" fmla="*/ 100 w 274"/>
                <a:gd name="T99" fmla="*/ 2 h 247"/>
                <a:gd name="T100" fmla="*/ 101 w 274"/>
                <a:gd name="T101" fmla="*/ 0 h 247"/>
                <a:gd name="T102" fmla="*/ 105 w 274"/>
                <a:gd name="T10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4" h="247">
                  <a:moveTo>
                    <a:pt x="130" y="30"/>
                  </a:moveTo>
                  <a:lnTo>
                    <a:pt x="225" y="30"/>
                  </a:lnTo>
                  <a:lnTo>
                    <a:pt x="228" y="30"/>
                  </a:lnTo>
                  <a:lnTo>
                    <a:pt x="232" y="31"/>
                  </a:lnTo>
                  <a:lnTo>
                    <a:pt x="236" y="33"/>
                  </a:lnTo>
                  <a:lnTo>
                    <a:pt x="240" y="34"/>
                  </a:lnTo>
                  <a:lnTo>
                    <a:pt x="272" y="57"/>
                  </a:lnTo>
                  <a:lnTo>
                    <a:pt x="274" y="58"/>
                  </a:lnTo>
                  <a:lnTo>
                    <a:pt x="274" y="61"/>
                  </a:lnTo>
                  <a:lnTo>
                    <a:pt x="274" y="63"/>
                  </a:lnTo>
                  <a:lnTo>
                    <a:pt x="272" y="66"/>
                  </a:lnTo>
                  <a:lnTo>
                    <a:pt x="240" y="89"/>
                  </a:lnTo>
                  <a:lnTo>
                    <a:pt x="236" y="90"/>
                  </a:lnTo>
                  <a:lnTo>
                    <a:pt x="232" y="91"/>
                  </a:lnTo>
                  <a:lnTo>
                    <a:pt x="228" y="93"/>
                  </a:lnTo>
                  <a:lnTo>
                    <a:pt x="225" y="93"/>
                  </a:lnTo>
                  <a:lnTo>
                    <a:pt x="142" y="93"/>
                  </a:lnTo>
                  <a:lnTo>
                    <a:pt x="130" y="30"/>
                  </a:lnTo>
                  <a:close/>
                  <a:moveTo>
                    <a:pt x="105" y="0"/>
                  </a:moveTo>
                  <a:lnTo>
                    <a:pt x="116" y="0"/>
                  </a:lnTo>
                  <a:lnTo>
                    <a:pt x="120" y="0"/>
                  </a:lnTo>
                  <a:lnTo>
                    <a:pt x="121" y="2"/>
                  </a:lnTo>
                  <a:lnTo>
                    <a:pt x="123" y="5"/>
                  </a:lnTo>
                  <a:lnTo>
                    <a:pt x="123" y="242"/>
                  </a:lnTo>
                  <a:lnTo>
                    <a:pt x="121" y="244"/>
                  </a:lnTo>
                  <a:lnTo>
                    <a:pt x="120" y="246"/>
                  </a:lnTo>
                  <a:lnTo>
                    <a:pt x="116" y="247"/>
                  </a:lnTo>
                  <a:lnTo>
                    <a:pt x="105" y="247"/>
                  </a:lnTo>
                  <a:lnTo>
                    <a:pt x="101" y="246"/>
                  </a:lnTo>
                  <a:lnTo>
                    <a:pt x="100" y="244"/>
                  </a:lnTo>
                  <a:lnTo>
                    <a:pt x="98" y="242"/>
                  </a:lnTo>
                  <a:lnTo>
                    <a:pt x="98" y="121"/>
                  </a:lnTo>
                  <a:lnTo>
                    <a:pt x="50" y="121"/>
                  </a:lnTo>
                  <a:lnTo>
                    <a:pt x="46" y="119"/>
                  </a:lnTo>
                  <a:lnTo>
                    <a:pt x="42" y="119"/>
                  </a:lnTo>
                  <a:lnTo>
                    <a:pt x="38" y="117"/>
                  </a:lnTo>
                  <a:lnTo>
                    <a:pt x="35" y="116"/>
                  </a:lnTo>
                  <a:lnTo>
                    <a:pt x="3" y="94"/>
                  </a:lnTo>
                  <a:lnTo>
                    <a:pt x="0" y="91"/>
                  </a:lnTo>
                  <a:lnTo>
                    <a:pt x="0" y="89"/>
                  </a:lnTo>
                  <a:lnTo>
                    <a:pt x="0" y="86"/>
                  </a:lnTo>
                  <a:lnTo>
                    <a:pt x="3" y="84"/>
                  </a:lnTo>
                  <a:lnTo>
                    <a:pt x="35" y="62"/>
                  </a:lnTo>
                  <a:lnTo>
                    <a:pt x="38" y="59"/>
                  </a:lnTo>
                  <a:lnTo>
                    <a:pt x="42" y="58"/>
                  </a:lnTo>
                  <a:lnTo>
                    <a:pt x="46" y="57"/>
                  </a:lnTo>
                  <a:lnTo>
                    <a:pt x="50" y="57"/>
                  </a:lnTo>
                  <a:lnTo>
                    <a:pt x="98" y="57"/>
                  </a:lnTo>
                  <a:lnTo>
                    <a:pt x="98" y="5"/>
                  </a:lnTo>
                  <a:lnTo>
                    <a:pt x="100" y="2"/>
                  </a:lnTo>
                  <a:lnTo>
                    <a:pt x="101" y="0"/>
                  </a:lnTo>
                  <a:lnTo>
                    <a:pt x="105" y="0"/>
                  </a:lnTo>
                  <a:close/>
                </a:path>
              </a:pathLst>
            </a:custGeom>
            <a:solidFill>
              <a:srgbClr val="E7B55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grpSp>
        <p:nvGrpSpPr>
          <p:cNvPr id="3" name="组 2"/>
          <p:cNvGrpSpPr/>
          <p:nvPr/>
        </p:nvGrpSpPr>
        <p:grpSpPr>
          <a:xfrm>
            <a:off x="5538627" y="2561547"/>
            <a:ext cx="1041721" cy="1041721"/>
            <a:chOff x="6356431" y="2002420"/>
            <a:chExt cx="1041721" cy="1041721"/>
          </a:xfrm>
        </p:grpSpPr>
        <p:sp>
          <p:nvSpPr>
            <p:cNvPr id="6" name="矩形 5"/>
            <p:cNvSpPr/>
            <p:nvPr/>
          </p:nvSpPr>
          <p:spPr>
            <a:xfrm>
              <a:off x="6356431" y="2002420"/>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1" name="Freeform 53"/>
            <p:cNvSpPr>
              <a:spLocks noChangeAspect="1" noEditPoints="1"/>
            </p:cNvSpPr>
            <p:nvPr/>
          </p:nvSpPr>
          <p:spPr bwMode="auto">
            <a:xfrm>
              <a:off x="6496291" y="2217280"/>
              <a:ext cx="762000" cy="612000"/>
            </a:xfrm>
            <a:custGeom>
              <a:avLst/>
              <a:gdLst>
                <a:gd name="T0" fmla="*/ 130 w 254"/>
                <a:gd name="T1" fmla="*/ 167 h 204"/>
                <a:gd name="T2" fmla="*/ 123 w 254"/>
                <a:gd name="T3" fmla="*/ 174 h 204"/>
                <a:gd name="T4" fmla="*/ 107 w 254"/>
                <a:gd name="T5" fmla="*/ 188 h 204"/>
                <a:gd name="T6" fmla="*/ 95 w 254"/>
                <a:gd name="T7" fmla="*/ 199 h 204"/>
                <a:gd name="T8" fmla="*/ 90 w 254"/>
                <a:gd name="T9" fmla="*/ 204 h 204"/>
                <a:gd name="T10" fmla="*/ 87 w 254"/>
                <a:gd name="T11" fmla="*/ 203 h 204"/>
                <a:gd name="T12" fmla="*/ 87 w 254"/>
                <a:gd name="T13" fmla="*/ 144 h 204"/>
                <a:gd name="T14" fmla="*/ 253 w 254"/>
                <a:gd name="T15" fmla="*/ 2 h 204"/>
                <a:gd name="T16" fmla="*/ 253 w 254"/>
                <a:gd name="T17" fmla="*/ 7 h 204"/>
                <a:gd name="T18" fmla="*/ 250 w 254"/>
                <a:gd name="T19" fmla="*/ 23 h 204"/>
                <a:gd name="T20" fmla="*/ 241 w 254"/>
                <a:gd name="T21" fmla="*/ 59 h 204"/>
                <a:gd name="T22" fmla="*/ 231 w 254"/>
                <a:gd name="T23" fmla="*/ 103 h 204"/>
                <a:gd name="T24" fmla="*/ 221 w 254"/>
                <a:gd name="T25" fmla="*/ 146 h 204"/>
                <a:gd name="T26" fmla="*/ 214 w 254"/>
                <a:gd name="T27" fmla="*/ 174 h 204"/>
                <a:gd name="T28" fmla="*/ 212 w 254"/>
                <a:gd name="T29" fmla="*/ 181 h 204"/>
                <a:gd name="T30" fmla="*/ 208 w 254"/>
                <a:gd name="T31" fmla="*/ 184 h 204"/>
                <a:gd name="T32" fmla="*/ 203 w 254"/>
                <a:gd name="T33" fmla="*/ 184 h 204"/>
                <a:gd name="T34" fmla="*/ 190 w 254"/>
                <a:gd name="T35" fmla="*/ 176 h 204"/>
                <a:gd name="T36" fmla="*/ 167 w 254"/>
                <a:gd name="T37" fmla="*/ 165 h 204"/>
                <a:gd name="T38" fmla="*/ 144 w 254"/>
                <a:gd name="T39" fmla="*/ 152 h 204"/>
                <a:gd name="T40" fmla="*/ 134 w 254"/>
                <a:gd name="T41" fmla="*/ 147 h 204"/>
                <a:gd name="T42" fmla="*/ 127 w 254"/>
                <a:gd name="T43" fmla="*/ 142 h 204"/>
                <a:gd name="T44" fmla="*/ 133 w 254"/>
                <a:gd name="T45" fmla="*/ 135 h 204"/>
                <a:gd name="T46" fmla="*/ 141 w 254"/>
                <a:gd name="T47" fmla="*/ 126 h 204"/>
                <a:gd name="T48" fmla="*/ 160 w 254"/>
                <a:gd name="T49" fmla="*/ 105 h 204"/>
                <a:gd name="T50" fmla="*/ 186 w 254"/>
                <a:gd name="T51" fmla="*/ 77 h 204"/>
                <a:gd name="T52" fmla="*/ 212 w 254"/>
                <a:gd name="T53" fmla="*/ 49 h 204"/>
                <a:gd name="T54" fmla="*/ 232 w 254"/>
                <a:gd name="T55" fmla="*/ 27 h 204"/>
                <a:gd name="T56" fmla="*/ 241 w 254"/>
                <a:gd name="T57" fmla="*/ 18 h 204"/>
                <a:gd name="T58" fmla="*/ 240 w 254"/>
                <a:gd name="T59" fmla="*/ 16 h 204"/>
                <a:gd name="T60" fmla="*/ 237 w 254"/>
                <a:gd name="T61" fmla="*/ 16 h 204"/>
                <a:gd name="T62" fmla="*/ 227 w 254"/>
                <a:gd name="T63" fmla="*/ 23 h 204"/>
                <a:gd name="T64" fmla="*/ 203 w 254"/>
                <a:gd name="T65" fmla="*/ 41 h 204"/>
                <a:gd name="T66" fmla="*/ 170 w 254"/>
                <a:gd name="T67" fmla="*/ 65 h 204"/>
                <a:gd name="T68" fmla="*/ 137 w 254"/>
                <a:gd name="T69" fmla="*/ 89 h 204"/>
                <a:gd name="T70" fmla="*/ 107 w 254"/>
                <a:gd name="T71" fmla="*/ 111 h 204"/>
                <a:gd name="T72" fmla="*/ 90 w 254"/>
                <a:gd name="T73" fmla="*/ 124 h 204"/>
                <a:gd name="T74" fmla="*/ 56 w 254"/>
                <a:gd name="T75" fmla="*/ 114 h 204"/>
                <a:gd name="T76" fmla="*/ 54 w 254"/>
                <a:gd name="T77" fmla="*/ 112 h 204"/>
                <a:gd name="T78" fmla="*/ 37 w 254"/>
                <a:gd name="T79" fmla="*/ 106 h 204"/>
                <a:gd name="T80" fmla="*/ 17 w 254"/>
                <a:gd name="T81" fmla="*/ 98 h 204"/>
                <a:gd name="T82" fmla="*/ 4 w 254"/>
                <a:gd name="T83" fmla="*/ 93 h 204"/>
                <a:gd name="T84" fmla="*/ 0 w 254"/>
                <a:gd name="T85" fmla="*/ 91 h 204"/>
                <a:gd name="T86" fmla="*/ 2 w 254"/>
                <a:gd name="T87" fmla="*/ 87 h 204"/>
                <a:gd name="T88" fmla="*/ 8 w 254"/>
                <a:gd name="T89" fmla="*/ 84 h 204"/>
                <a:gd name="T90" fmla="*/ 33 w 254"/>
                <a:gd name="T91" fmla="*/ 75 h 204"/>
                <a:gd name="T92" fmla="*/ 76 w 254"/>
                <a:gd name="T93" fmla="*/ 61 h 204"/>
                <a:gd name="T94" fmla="*/ 125 w 254"/>
                <a:gd name="T95" fmla="*/ 44 h 204"/>
                <a:gd name="T96" fmla="*/ 175 w 254"/>
                <a:gd name="T97" fmla="*/ 26 h 204"/>
                <a:gd name="T98" fmla="*/ 217 w 254"/>
                <a:gd name="T99" fmla="*/ 12 h 204"/>
                <a:gd name="T100" fmla="*/ 243 w 254"/>
                <a:gd name="T101" fmla="*/ 3 h 204"/>
                <a:gd name="T102" fmla="*/ 250 w 254"/>
                <a:gd name="T103"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4" h="204">
                  <a:moveTo>
                    <a:pt x="87" y="144"/>
                  </a:moveTo>
                  <a:lnTo>
                    <a:pt x="130" y="167"/>
                  </a:lnTo>
                  <a:lnTo>
                    <a:pt x="128" y="169"/>
                  </a:lnTo>
                  <a:lnTo>
                    <a:pt x="123" y="174"/>
                  </a:lnTo>
                  <a:lnTo>
                    <a:pt x="116" y="180"/>
                  </a:lnTo>
                  <a:lnTo>
                    <a:pt x="107" y="188"/>
                  </a:lnTo>
                  <a:lnTo>
                    <a:pt x="100" y="194"/>
                  </a:lnTo>
                  <a:lnTo>
                    <a:pt x="95" y="199"/>
                  </a:lnTo>
                  <a:lnTo>
                    <a:pt x="91" y="203"/>
                  </a:lnTo>
                  <a:lnTo>
                    <a:pt x="90" y="204"/>
                  </a:lnTo>
                  <a:lnTo>
                    <a:pt x="88" y="204"/>
                  </a:lnTo>
                  <a:lnTo>
                    <a:pt x="87" y="203"/>
                  </a:lnTo>
                  <a:lnTo>
                    <a:pt x="87" y="200"/>
                  </a:lnTo>
                  <a:lnTo>
                    <a:pt x="87" y="144"/>
                  </a:lnTo>
                  <a:close/>
                  <a:moveTo>
                    <a:pt x="250" y="0"/>
                  </a:moveTo>
                  <a:lnTo>
                    <a:pt x="253" y="2"/>
                  </a:lnTo>
                  <a:lnTo>
                    <a:pt x="254" y="4"/>
                  </a:lnTo>
                  <a:lnTo>
                    <a:pt x="253" y="7"/>
                  </a:lnTo>
                  <a:lnTo>
                    <a:pt x="253" y="12"/>
                  </a:lnTo>
                  <a:lnTo>
                    <a:pt x="250" y="23"/>
                  </a:lnTo>
                  <a:lnTo>
                    <a:pt x="246" y="38"/>
                  </a:lnTo>
                  <a:lnTo>
                    <a:pt x="241" y="59"/>
                  </a:lnTo>
                  <a:lnTo>
                    <a:pt x="236" y="81"/>
                  </a:lnTo>
                  <a:lnTo>
                    <a:pt x="231" y="103"/>
                  </a:lnTo>
                  <a:lnTo>
                    <a:pt x="226" y="125"/>
                  </a:lnTo>
                  <a:lnTo>
                    <a:pt x="221" y="146"/>
                  </a:lnTo>
                  <a:lnTo>
                    <a:pt x="217" y="162"/>
                  </a:lnTo>
                  <a:lnTo>
                    <a:pt x="214" y="174"/>
                  </a:lnTo>
                  <a:lnTo>
                    <a:pt x="213" y="179"/>
                  </a:lnTo>
                  <a:lnTo>
                    <a:pt x="212" y="181"/>
                  </a:lnTo>
                  <a:lnTo>
                    <a:pt x="211" y="184"/>
                  </a:lnTo>
                  <a:lnTo>
                    <a:pt x="208" y="184"/>
                  </a:lnTo>
                  <a:lnTo>
                    <a:pt x="206" y="184"/>
                  </a:lnTo>
                  <a:lnTo>
                    <a:pt x="203" y="184"/>
                  </a:lnTo>
                  <a:lnTo>
                    <a:pt x="199" y="181"/>
                  </a:lnTo>
                  <a:lnTo>
                    <a:pt x="190" y="176"/>
                  </a:lnTo>
                  <a:lnTo>
                    <a:pt x="179" y="171"/>
                  </a:lnTo>
                  <a:lnTo>
                    <a:pt x="167" y="165"/>
                  </a:lnTo>
                  <a:lnTo>
                    <a:pt x="155" y="157"/>
                  </a:lnTo>
                  <a:lnTo>
                    <a:pt x="144" y="152"/>
                  </a:lnTo>
                  <a:lnTo>
                    <a:pt x="137" y="148"/>
                  </a:lnTo>
                  <a:lnTo>
                    <a:pt x="134" y="147"/>
                  </a:lnTo>
                  <a:lnTo>
                    <a:pt x="134" y="147"/>
                  </a:lnTo>
                  <a:lnTo>
                    <a:pt x="127" y="142"/>
                  </a:lnTo>
                  <a:lnTo>
                    <a:pt x="133" y="135"/>
                  </a:lnTo>
                  <a:lnTo>
                    <a:pt x="133" y="135"/>
                  </a:lnTo>
                  <a:lnTo>
                    <a:pt x="134" y="133"/>
                  </a:lnTo>
                  <a:lnTo>
                    <a:pt x="141" y="126"/>
                  </a:lnTo>
                  <a:lnTo>
                    <a:pt x="149" y="118"/>
                  </a:lnTo>
                  <a:lnTo>
                    <a:pt x="160" y="105"/>
                  </a:lnTo>
                  <a:lnTo>
                    <a:pt x="172" y="92"/>
                  </a:lnTo>
                  <a:lnTo>
                    <a:pt x="186" y="77"/>
                  </a:lnTo>
                  <a:lnTo>
                    <a:pt x="199" y="63"/>
                  </a:lnTo>
                  <a:lnTo>
                    <a:pt x="212" y="49"/>
                  </a:lnTo>
                  <a:lnTo>
                    <a:pt x="223" y="37"/>
                  </a:lnTo>
                  <a:lnTo>
                    <a:pt x="232" y="27"/>
                  </a:lnTo>
                  <a:lnTo>
                    <a:pt x="239" y="21"/>
                  </a:lnTo>
                  <a:lnTo>
                    <a:pt x="241" y="18"/>
                  </a:lnTo>
                  <a:lnTo>
                    <a:pt x="241" y="17"/>
                  </a:lnTo>
                  <a:lnTo>
                    <a:pt x="240" y="16"/>
                  </a:lnTo>
                  <a:lnTo>
                    <a:pt x="240" y="16"/>
                  </a:lnTo>
                  <a:lnTo>
                    <a:pt x="237" y="16"/>
                  </a:lnTo>
                  <a:lnTo>
                    <a:pt x="235" y="18"/>
                  </a:lnTo>
                  <a:lnTo>
                    <a:pt x="227" y="23"/>
                  </a:lnTo>
                  <a:lnTo>
                    <a:pt x="217" y="31"/>
                  </a:lnTo>
                  <a:lnTo>
                    <a:pt x="203" y="41"/>
                  </a:lnTo>
                  <a:lnTo>
                    <a:pt x="188" y="53"/>
                  </a:lnTo>
                  <a:lnTo>
                    <a:pt x="170" y="65"/>
                  </a:lnTo>
                  <a:lnTo>
                    <a:pt x="153" y="78"/>
                  </a:lnTo>
                  <a:lnTo>
                    <a:pt x="137" y="89"/>
                  </a:lnTo>
                  <a:lnTo>
                    <a:pt x="120" y="101"/>
                  </a:lnTo>
                  <a:lnTo>
                    <a:pt x="107" y="111"/>
                  </a:lnTo>
                  <a:lnTo>
                    <a:pt x="96" y="119"/>
                  </a:lnTo>
                  <a:lnTo>
                    <a:pt x="90" y="124"/>
                  </a:lnTo>
                  <a:lnTo>
                    <a:pt x="87" y="126"/>
                  </a:lnTo>
                  <a:lnTo>
                    <a:pt x="56" y="114"/>
                  </a:lnTo>
                  <a:lnTo>
                    <a:pt x="56" y="114"/>
                  </a:lnTo>
                  <a:lnTo>
                    <a:pt x="54" y="112"/>
                  </a:lnTo>
                  <a:lnTo>
                    <a:pt x="46" y="110"/>
                  </a:lnTo>
                  <a:lnTo>
                    <a:pt x="37" y="106"/>
                  </a:lnTo>
                  <a:lnTo>
                    <a:pt x="27" y="102"/>
                  </a:lnTo>
                  <a:lnTo>
                    <a:pt x="17" y="98"/>
                  </a:lnTo>
                  <a:lnTo>
                    <a:pt x="8" y="95"/>
                  </a:lnTo>
                  <a:lnTo>
                    <a:pt x="4" y="93"/>
                  </a:lnTo>
                  <a:lnTo>
                    <a:pt x="2" y="92"/>
                  </a:lnTo>
                  <a:lnTo>
                    <a:pt x="0" y="91"/>
                  </a:lnTo>
                  <a:lnTo>
                    <a:pt x="0" y="88"/>
                  </a:lnTo>
                  <a:lnTo>
                    <a:pt x="2" y="87"/>
                  </a:lnTo>
                  <a:lnTo>
                    <a:pt x="4" y="87"/>
                  </a:lnTo>
                  <a:lnTo>
                    <a:pt x="8" y="84"/>
                  </a:lnTo>
                  <a:lnTo>
                    <a:pt x="18" y="81"/>
                  </a:lnTo>
                  <a:lnTo>
                    <a:pt x="33" y="75"/>
                  </a:lnTo>
                  <a:lnTo>
                    <a:pt x="53" y="69"/>
                  </a:lnTo>
                  <a:lnTo>
                    <a:pt x="76" y="61"/>
                  </a:lnTo>
                  <a:lnTo>
                    <a:pt x="100" y="53"/>
                  </a:lnTo>
                  <a:lnTo>
                    <a:pt x="125" y="44"/>
                  </a:lnTo>
                  <a:lnTo>
                    <a:pt x="151" y="35"/>
                  </a:lnTo>
                  <a:lnTo>
                    <a:pt x="175" y="26"/>
                  </a:lnTo>
                  <a:lnTo>
                    <a:pt x="197" y="18"/>
                  </a:lnTo>
                  <a:lnTo>
                    <a:pt x="217" y="12"/>
                  </a:lnTo>
                  <a:lnTo>
                    <a:pt x="232" y="5"/>
                  </a:lnTo>
                  <a:lnTo>
                    <a:pt x="243" y="3"/>
                  </a:lnTo>
                  <a:lnTo>
                    <a:pt x="246" y="0"/>
                  </a:lnTo>
                  <a:lnTo>
                    <a:pt x="250" y="0"/>
                  </a:lnTo>
                  <a:close/>
                </a:path>
              </a:pathLst>
            </a:custGeom>
            <a:solidFill>
              <a:srgbClr val="E7B55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grpSp>
        <p:nvGrpSpPr>
          <p:cNvPr id="25" name="组 24"/>
          <p:cNvGrpSpPr/>
          <p:nvPr/>
        </p:nvGrpSpPr>
        <p:grpSpPr>
          <a:xfrm>
            <a:off x="449855" y="4326832"/>
            <a:ext cx="1041721" cy="1041721"/>
            <a:chOff x="740780" y="3972045"/>
            <a:chExt cx="1041721" cy="1041721"/>
          </a:xfrm>
        </p:grpSpPr>
        <p:sp>
          <p:nvSpPr>
            <p:cNvPr id="5" name="矩形 4"/>
            <p:cNvSpPr/>
            <p:nvPr/>
          </p:nvSpPr>
          <p:spPr>
            <a:xfrm>
              <a:off x="740780" y="3972045"/>
              <a:ext cx="1041721" cy="1041721"/>
            </a:xfrm>
            <a:prstGeom prst="rect">
              <a:avLst/>
            </a:prstGeom>
            <a:solidFill>
              <a:srgbClr val="173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2" name="Freeform 60"/>
            <p:cNvSpPr>
              <a:spLocks noChangeAspect="1" noEditPoints="1"/>
            </p:cNvSpPr>
            <p:nvPr/>
          </p:nvSpPr>
          <p:spPr bwMode="auto">
            <a:xfrm>
              <a:off x="987850" y="4186905"/>
              <a:ext cx="547579" cy="612000"/>
            </a:xfrm>
            <a:custGeom>
              <a:avLst/>
              <a:gdLst>
                <a:gd name="T0" fmla="*/ 43 w 221"/>
                <a:gd name="T1" fmla="*/ 89 h 247"/>
                <a:gd name="T2" fmla="*/ 36 w 221"/>
                <a:gd name="T3" fmla="*/ 99 h 247"/>
                <a:gd name="T4" fmla="*/ 28 w 221"/>
                <a:gd name="T5" fmla="*/ 121 h 247"/>
                <a:gd name="T6" fmla="*/ 31 w 221"/>
                <a:gd name="T7" fmla="*/ 220 h 247"/>
                <a:gd name="T8" fmla="*/ 41 w 221"/>
                <a:gd name="T9" fmla="*/ 235 h 247"/>
                <a:gd name="T10" fmla="*/ 42 w 221"/>
                <a:gd name="T11" fmla="*/ 239 h 247"/>
                <a:gd name="T12" fmla="*/ 29 w 221"/>
                <a:gd name="T13" fmla="*/ 238 h 247"/>
                <a:gd name="T14" fmla="*/ 14 w 221"/>
                <a:gd name="T15" fmla="*/ 229 h 247"/>
                <a:gd name="T16" fmla="*/ 3 w 221"/>
                <a:gd name="T17" fmla="*/ 211 h 247"/>
                <a:gd name="T18" fmla="*/ 0 w 221"/>
                <a:gd name="T19" fmla="*/ 131 h 247"/>
                <a:gd name="T20" fmla="*/ 8 w 221"/>
                <a:gd name="T21" fmla="*/ 105 h 247"/>
                <a:gd name="T22" fmla="*/ 22 w 221"/>
                <a:gd name="T23" fmla="*/ 93 h 247"/>
                <a:gd name="T24" fmla="*/ 37 w 221"/>
                <a:gd name="T25" fmla="*/ 89 h 247"/>
                <a:gd name="T26" fmla="*/ 176 w 221"/>
                <a:gd name="T27" fmla="*/ 0 h 247"/>
                <a:gd name="T28" fmla="*/ 187 w 221"/>
                <a:gd name="T29" fmla="*/ 14 h 247"/>
                <a:gd name="T30" fmla="*/ 186 w 221"/>
                <a:gd name="T31" fmla="*/ 42 h 247"/>
                <a:gd name="T32" fmla="*/ 173 w 221"/>
                <a:gd name="T33" fmla="*/ 67 h 247"/>
                <a:gd name="T34" fmla="*/ 162 w 221"/>
                <a:gd name="T35" fmla="*/ 82 h 247"/>
                <a:gd name="T36" fmla="*/ 164 w 221"/>
                <a:gd name="T37" fmla="*/ 89 h 247"/>
                <a:gd name="T38" fmla="*/ 185 w 221"/>
                <a:gd name="T39" fmla="*/ 91 h 247"/>
                <a:gd name="T40" fmla="*/ 209 w 221"/>
                <a:gd name="T41" fmla="*/ 98 h 247"/>
                <a:gd name="T42" fmla="*/ 221 w 221"/>
                <a:gd name="T43" fmla="*/ 111 h 247"/>
                <a:gd name="T44" fmla="*/ 217 w 221"/>
                <a:gd name="T45" fmla="*/ 135 h 247"/>
                <a:gd name="T46" fmla="*/ 208 w 221"/>
                <a:gd name="T47" fmla="*/ 174 h 247"/>
                <a:gd name="T48" fmla="*/ 195 w 221"/>
                <a:gd name="T49" fmla="*/ 215 h 247"/>
                <a:gd name="T50" fmla="*/ 181 w 221"/>
                <a:gd name="T51" fmla="*/ 243 h 247"/>
                <a:gd name="T52" fmla="*/ 152 w 221"/>
                <a:gd name="T53" fmla="*/ 246 h 247"/>
                <a:gd name="T54" fmla="*/ 106 w 221"/>
                <a:gd name="T55" fmla="*/ 238 h 247"/>
                <a:gd name="T56" fmla="*/ 70 w 221"/>
                <a:gd name="T57" fmla="*/ 225 h 247"/>
                <a:gd name="T58" fmla="*/ 56 w 221"/>
                <a:gd name="T59" fmla="*/ 211 h 247"/>
                <a:gd name="T60" fmla="*/ 59 w 221"/>
                <a:gd name="T61" fmla="*/ 108 h 247"/>
                <a:gd name="T62" fmla="*/ 79 w 221"/>
                <a:gd name="T63" fmla="*/ 89 h 247"/>
                <a:gd name="T64" fmla="*/ 106 w 221"/>
                <a:gd name="T65" fmla="*/ 71 h 247"/>
                <a:gd name="T66" fmla="*/ 130 w 221"/>
                <a:gd name="T67" fmla="*/ 52 h 247"/>
                <a:gd name="T68" fmla="*/ 153 w 221"/>
                <a:gd name="T69" fmla="*/ 26 h 247"/>
                <a:gd name="T70" fmla="*/ 170 w 221"/>
                <a:gd name="T71" fmla="*/ 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47">
                  <a:moveTo>
                    <a:pt x="42" y="88"/>
                  </a:moveTo>
                  <a:lnTo>
                    <a:pt x="43" y="89"/>
                  </a:lnTo>
                  <a:lnTo>
                    <a:pt x="41" y="93"/>
                  </a:lnTo>
                  <a:lnTo>
                    <a:pt x="36" y="99"/>
                  </a:lnTo>
                  <a:lnTo>
                    <a:pt x="31" y="108"/>
                  </a:lnTo>
                  <a:lnTo>
                    <a:pt x="28" y="121"/>
                  </a:lnTo>
                  <a:lnTo>
                    <a:pt x="28" y="207"/>
                  </a:lnTo>
                  <a:lnTo>
                    <a:pt x="31" y="220"/>
                  </a:lnTo>
                  <a:lnTo>
                    <a:pt x="36" y="229"/>
                  </a:lnTo>
                  <a:lnTo>
                    <a:pt x="41" y="235"/>
                  </a:lnTo>
                  <a:lnTo>
                    <a:pt x="43" y="238"/>
                  </a:lnTo>
                  <a:lnTo>
                    <a:pt x="42" y="239"/>
                  </a:lnTo>
                  <a:lnTo>
                    <a:pt x="37" y="239"/>
                  </a:lnTo>
                  <a:lnTo>
                    <a:pt x="29" y="238"/>
                  </a:lnTo>
                  <a:lnTo>
                    <a:pt x="22" y="234"/>
                  </a:lnTo>
                  <a:lnTo>
                    <a:pt x="14" y="229"/>
                  </a:lnTo>
                  <a:lnTo>
                    <a:pt x="8" y="223"/>
                  </a:lnTo>
                  <a:lnTo>
                    <a:pt x="3" y="211"/>
                  </a:lnTo>
                  <a:lnTo>
                    <a:pt x="0" y="197"/>
                  </a:lnTo>
                  <a:lnTo>
                    <a:pt x="0" y="131"/>
                  </a:lnTo>
                  <a:lnTo>
                    <a:pt x="3" y="117"/>
                  </a:lnTo>
                  <a:lnTo>
                    <a:pt x="8" y="105"/>
                  </a:lnTo>
                  <a:lnTo>
                    <a:pt x="14" y="98"/>
                  </a:lnTo>
                  <a:lnTo>
                    <a:pt x="22" y="93"/>
                  </a:lnTo>
                  <a:lnTo>
                    <a:pt x="29" y="90"/>
                  </a:lnTo>
                  <a:lnTo>
                    <a:pt x="37" y="89"/>
                  </a:lnTo>
                  <a:lnTo>
                    <a:pt x="42" y="88"/>
                  </a:lnTo>
                  <a:close/>
                  <a:moveTo>
                    <a:pt x="176" y="0"/>
                  </a:moveTo>
                  <a:lnTo>
                    <a:pt x="180" y="0"/>
                  </a:lnTo>
                  <a:lnTo>
                    <a:pt x="187" y="14"/>
                  </a:lnTo>
                  <a:lnTo>
                    <a:pt x="189" y="29"/>
                  </a:lnTo>
                  <a:lnTo>
                    <a:pt x="186" y="42"/>
                  </a:lnTo>
                  <a:lnTo>
                    <a:pt x="181" y="56"/>
                  </a:lnTo>
                  <a:lnTo>
                    <a:pt x="173" y="67"/>
                  </a:lnTo>
                  <a:lnTo>
                    <a:pt x="167" y="76"/>
                  </a:lnTo>
                  <a:lnTo>
                    <a:pt x="162" y="82"/>
                  </a:lnTo>
                  <a:lnTo>
                    <a:pt x="161" y="86"/>
                  </a:lnTo>
                  <a:lnTo>
                    <a:pt x="164" y="89"/>
                  </a:lnTo>
                  <a:lnTo>
                    <a:pt x="173" y="90"/>
                  </a:lnTo>
                  <a:lnTo>
                    <a:pt x="185" y="91"/>
                  </a:lnTo>
                  <a:lnTo>
                    <a:pt x="198" y="94"/>
                  </a:lnTo>
                  <a:lnTo>
                    <a:pt x="209" y="98"/>
                  </a:lnTo>
                  <a:lnTo>
                    <a:pt x="217" y="103"/>
                  </a:lnTo>
                  <a:lnTo>
                    <a:pt x="221" y="111"/>
                  </a:lnTo>
                  <a:lnTo>
                    <a:pt x="219" y="119"/>
                  </a:lnTo>
                  <a:lnTo>
                    <a:pt x="217" y="135"/>
                  </a:lnTo>
                  <a:lnTo>
                    <a:pt x="213" y="154"/>
                  </a:lnTo>
                  <a:lnTo>
                    <a:pt x="208" y="174"/>
                  </a:lnTo>
                  <a:lnTo>
                    <a:pt x="201" y="196"/>
                  </a:lnTo>
                  <a:lnTo>
                    <a:pt x="195" y="215"/>
                  </a:lnTo>
                  <a:lnTo>
                    <a:pt x="187" y="232"/>
                  </a:lnTo>
                  <a:lnTo>
                    <a:pt x="181" y="243"/>
                  </a:lnTo>
                  <a:lnTo>
                    <a:pt x="175" y="247"/>
                  </a:lnTo>
                  <a:lnTo>
                    <a:pt x="152" y="246"/>
                  </a:lnTo>
                  <a:lnTo>
                    <a:pt x="129" y="243"/>
                  </a:lnTo>
                  <a:lnTo>
                    <a:pt x="106" y="238"/>
                  </a:lnTo>
                  <a:lnTo>
                    <a:pt x="87" y="232"/>
                  </a:lnTo>
                  <a:lnTo>
                    <a:pt x="70" y="225"/>
                  </a:lnTo>
                  <a:lnTo>
                    <a:pt x="60" y="218"/>
                  </a:lnTo>
                  <a:lnTo>
                    <a:pt x="56" y="211"/>
                  </a:lnTo>
                  <a:lnTo>
                    <a:pt x="56" y="117"/>
                  </a:lnTo>
                  <a:lnTo>
                    <a:pt x="59" y="108"/>
                  </a:lnTo>
                  <a:lnTo>
                    <a:pt x="68" y="99"/>
                  </a:lnTo>
                  <a:lnTo>
                    <a:pt x="79" y="89"/>
                  </a:lnTo>
                  <a:lnTo>
                    <a:pt x="93" y="80"/>
                  </a:lnTo>
                  <a:lnTo>
                    <a:pt x="106" y="71"/>
                  </a:lnTo>
                  <a:lnTo>
                    <a:pt x="116" y="63"/>
                  </a:lnTo>
                  <a:lnTo>
                    <a:pt x="130" y="52"/>
                  </a:lnTo>
                  <a:lnTo>
                    <a:pt x="143" y="39"/>
                  </a:lnTo>
                  <a:lnTo>
                    <a:pt x="153" y="26"/>
                  </a:lnTo>
                  <a:lnTo>
                    <a:pt x="162" y="15"/>
                  </a:lnTo>
                  <a:lnTo>
                    <a:pt x="170" y="5"/>
                  </a:lnTo>
                  <a:lnTo>
                    <a:pt x="176" y="0"/>
                  </a:lnTo>
                  <a:close/>
                </a:path>
              </a:pathLst>
            </a:custGeom>
            <a:solidFill>
              <a:srgbClr val="E7B55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cxnSp>
        <p:nvCxnSpPr>
          <p:cNvPr id="24" name="直接连接符 23"/>
          <p:cNvCxnSpPr/>
          <p:nvPr/>
        </p:nvCxnSpPr>
        <p:spPr>
          <a:xfrm>
            <a:off x="0" y="659757"/>
            <a:ext cx="11262167"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815578" y="48310"/>
            <a:ext cx="3465203" cy="646331"/>
          </a:xfrm>
          <a:prstGeom prst="rect">
            <a:avLst/>
          </a:prstGeom>
          <a:noFill/>
        </p:spPr>
        <p:txBody>
          <a:bodyPr wrap="square" rtlCol="0">
            <a:spAutoFit/>
          </a:bodyPr>
          <a:lstStyle/>
          <a:p>
            <a:r>
              <a:rPr lang="zh-CN" altLang="en-US" sz="3600" b="1" dirty="0">
                <a:solidFill>
                  <a:srgbClr val="17324D"/>
                </a:solidFill>
                <a:latin typeface="SimHei" charset="-122"/>
                <a:ea typeface="SimHei" charset="-122"/>
                <a:cs typeface="SimHei" charset="-122"/>
              </a:rPr>
              <a:t>创新性</a:t>
            </a:r>
          </a:p>
        </p:txBody>
      </p:sp>
      <p:sp>
        <p:nvSpPr>
          <p:cNvPr id="28" name="Freeform 6"/>
          <p:cNvSpPr>
            <a:spLocks noChangeAspect="1" noEditPoints="1"/>
          </p:cNvSpPr>
          <p:nvPr/>
        </p:nvSpPr>
        <p:spPr bwMode="auto">
          <a:xfrm>
            <a:off x="449855" y="155712"/>
            <a:ext cx="314743" cy="504045"/>
          </a:xfrm>
          <a:custGeom>
            <a:avLst/>
            <a:gdLst>
              <a:gd name="T0" fmla="*/ 69 w 138"/>
              <a:gd name="T1" fmla="*/ 32 h 221"/>
              <a:gd name="T2" fmla="*/ 55 w 138"/>
              <a:gd name="T3" fmla="*/ 36 h 221"/>
              <a:gd name="T4" fmla="*/ 42 w 138"/>
              <a:gd name="T5" fmla="*/ 43 h 221"/>
              <a:gd name="T6" fmla="*/ 35 w 138"/>
              <a:gd name="T7" fmla="*/ 55 h 221"/>
              <a:gd name="T8" fmla="*/ 32 w 138"/>
              <a:gd name="T9" fmla="*/ 70 h 221"/>
              <a:gd name="T10" fmla="*/ 35 w 138"/>
              <a:gd name="T11" fmla="*/ 84 h 221"/>
              <a:gd name="T12" fmla="*/ 42 w 138"/>
              <a:gd name="T13" fmla="*/ 96 h 221"/>
              <a:gd name="T14" fmla="*/ 55 w 138"/>
              <a:gd name="T15" fmla="*/ 103 h 221"/>
              <a:gd name="T16" fmla="*/ 69 w 138"/>
              <a:gd name="T17" fmla="*/ 107 h 221"/>
              <a:gd name="T18" fmla="*/ 83 w 138"/>
              <a:gd name="T19" fmla="*/ 103 h 221"/>
              <a:gd name="T20" fmla="*/ 96 w 138"/>
              <a:gd name="T21" fmla="*/ 96 h 221"/>
              <a:gd name="T22" fmla="*/ 104 w 138"/>
              <a:gd name="T23" fmla="*/ 84 h 221"/>
              <a:gd name="T24" fmla="*/ 106 w 138"/>
              <a:gd name="T25" fmla="*/ 70 h 221"/>
              <a:gd name="T26" fmla="*/ 104 w 138"/>
              <a:gd name="T27" fmla="*/ 55 h 221"/>
              <a:gd name="T28" fmla="*/ 96 w 138"/>
              <a:gd name="T29" fmla="*/ 43 h 221"/>
              <a:gd name="T30" fmla="*/ 83 w 138"/>
              <a:gd name="T31" fmla="*/ 36 h 221"/>
              <a:gd name="T32" fmla="*/ 69 w 138"/>
              <a:gd name="T33" fmla="*/ 32 h 221"/>
              <a:gd name="T34" fmla="*/ 69 w 138"/>
              <a:gd name="T35" fmla="*/ 0 h 221"/>
              <a:gd name="T36" fmla="*/ 91 w 138"/>
              <a:gd name="T37" fmla="*/ 4 h 221"/>
              <a:gd name="T38" fmla="*/ 110 w 138"/>
              <a:gd name="T39" fmla="*/ 13 h 221"/>
              <a:gd name="T40" fmla="*/ 124 w 138"/>
              <a:gd name="T41" fmla="*/ 28 h 221"/>
              <a:gd name="T42" fmla="*/ 134 w 138"/>
              <a:gd name="T43" fmla="*/ 47 h 221"/>
              <a:gd name="T44" fmla="*/ 138 w 138"/>
              <a:gd name="T45" fmla="*/ 69 h 221"/>
              <a:gd name="T46" fmla="*/ 135 w 138"/>
              <a:gd name="T47" fmla="*/ 89 h 221"/>
              <a:gd name="T48" fmla="*/ 130 w 138"/>
              <a:gd name="T49" fmla="*/ 110 h 221"/>
              <a:gd name="T50" fmla="*/ 123 w 138"/>
              <a:gd name="T51" fmla="*/ 130 h 221"/>
              <a:gd name="T52" fmla="*/ 114 w 138"/>
              <a:gd name="T53" fmla="*/ 150 h 221"/>
              <a:gd name="T54" fmla="*/ 104 w 138"/>
              <a:gd name="T55" fmla="*/ 170 h 221"/>
              <a:gd name="T56" fmla="*/ 93 w 138"/>
              <a:gd name="T57" fmla="*/ 186 h 221"/>
              <a:gd name="T58" fmla="*/ 84 w 138"/>
              <a:gd name="T59" fmla="*/ 200 h 221"/>
              <a:gd name="T60" fmla="*/ 77 w 138"/>
              <a:gd name="T61" fmla="*/ 210 h 221"/>
              <a:gd name="T62" fmla="*/ 70 w 138"/>
              <a:gd name="T63" fmla="*/ 218 h 221"/>
              <a:gd name="T64" fmla="*/ 69 w 138"/>
              <a:gd name="T65" fmla="*/ 221 h 221"/>
              <a:gd name="T66" fmla="*/ 67 w 138"/>
              <a:gd name="T67" fmla="*/ 218 h 221"/>
              <a:gd name="T68" fmla="*/ 62 w 138"/>
              <a:gd name="T69" fmla="*/ 210 h 221"/>
              <a:gd name="T70" fmla="*/ 54 w 138"/>
              <a:gd name="T71" fmla="*/ 200 h 221"/>
              <a:gd name="T72" fmla="*/ 45 w 138"/>
              <a:gd name="T73" fmla="*/ 186 h 221"/>
              <a:gd name="T74" fmla="*/ 35 w 138"/>
              <a:gd name="T75" fmla="*/ 170 h 221"/>
              <a:gd name="T76" fmla="*/ 25 w 138"/>
              <a:gd name="T77" fmla="*/ 150 h 221"/>
              <a:gd name="T78" fmla="*/ 16 w 138"/>
              <a:gd name="T79" fmla="*/ 130 h 221"/>
              <a:gd name="T80" fmla="*/ 8 w 138"/>
              <a:gd name="T81" fmla="*/ 110 h 221"/>
              <a:gd name="T82" fmla="*/ 3 w 138"/>
              <a:gd name="T83" fmla="*/ 89 h 221"/>
              <a:gd name="T84" fmla="*/ 0 w 138"/>
              <a:gd name="T85" fmla="*/ 69 h 221"/>
              <a:gd name="T86" fmla="*/ 4 w 138"/>
              <a:gd name="T87" fmla="*/ 47 h 221"/>
              <a:gd name="T88" fmla="*/ 13 w 138"/>
              <a:gd name="T89" fmla="*/ 28 h 221"/>
              <a:gd name="T90" fmla="*/ 28 w 138"/>
              <a:gd name="T91" fmla="*/ 13 h 221"/>
              <a:gd name="T92" fmla="*/ 48 w 138"/>
              <a:gd name="T93" fmla="*/ 4 h 221"/>
              <a:gd name="T94" fmla="*/ 69 w 138"/>
              <a:gd name="T9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21">
                <a:moveTo>
                  <a:pt x="69" y="32"/>
                </a:moveTo>
                <a:lnTo>
                  <a:pt x="55" y="36"/>
                </a:lnTo>
                <a:lnTo>
                  <a:pt x="42" y="43"/>
                </a:lnTo>
                <a:lnTo>
                  <a:pt x="35" y="55"/>
                </a:lnTo>
                <a:lnTo>
                  <a:pt x="32" y="70"/>
                </a:lnTo>
                <a:lnTo>
                  <a:pt x="35" y="84"/>
                </a:lnTo>
                <a:lnTo>
                  <a:pt x="42" y="96"/>
                </a:lnTo>
                <a:lnTo>
                  <a:pt x="55" y="103"/>
                </a:lnTo>
                <a:lnTo>
                  <a:pt x="69" y="107"/>
                </a:lnTo>
                <a:lnTo>
                  <a:pt x="83" y="103"/>
                </a:lnTo>
                <a:lnTo>
                  <a:pt x="96" y="96"/>
                </a:lnTo>
                <a:lnTo>
                  <a:pt x="104" y="84"/>
                </a:lnTo>
                <a:lnTo>
                  <a:pt x="106" y="70"/>
                </a:lnTo>
                <a:lnTo>
                  <a:pt x="104" y="55"/>
                </a:lnTo>
                <a:lnTo>
                  <a:pt x="96" y="43"/>
                </a:lnTo>
                <a:lnTo>
                  <a:pt x="83" y="36"/>
                </a:lnTo>
                <a:lnTo>
                  <a:pt x="69" y="32"/>
                </a:lnTo>
                <a:close/>
                <a:moveTo>
                  <a:pt x="69" y="0"/>
                </a:moveTo>
                <a:lnTo>
                  <a:pt x="91" y="4"/>
                </a:lnTo>
                <a:lnTo>
                  <a:pt x="110" y="13"/>
                </a:lnTo>
                <a:lnTo>
                  <a:pt x="124" y="28"/>
                </a:lnTo>
                <a:lnTo>
                  <a:pt x="134" y="47"/>
                </a:lnTo>
                <a:lnTo>
                  <a:pt x="138" y="69"/>
                </a:lnTo>
                <a:lnTo>
                  <a:pt x="135" y="89"/>
                </a:lnTo>
                <a:lnTo>
                  <a:pt x="130" y="110"/>
                </a:lnTo>
                <a:lnTo>
                  <a:pt x="123" y="130"/>
                </a:lnTo>
                <a:lnTo>
                  <a:pt x="114" y="150"/>
                </a:lnTo>
                <a:lnTo>
                  <a:pt x="104" y="170"/>
                </a:lnTo>
                <a:lnTo>
                  <a:pt x="93" y="186"/>
                </a:lnTo>
                <a:lnTo>
                  <a:pt x="84" y="200"/>
                </a:lnTo>
                <a:lnTo>
                  <a:pt x="77" y="210"/>
                </a:lnTo>
                <a:lnTo>
                  <a:pt x="70" y="218"/>
                </a:lnTo>
                <a:lnTo>
                  <a:pt x="69" y="221"/>
                </a:lnTo>
                <a:lnTo>
                  <a:pt x="67" y="218"/>
                </a:lnTo>
                <a:lnTo>
                  <a:pt x="62" y="210"/>
                </a:lnTo>
                <a:lnTo>
                  <a:pt x="54" y="200"/>
                </a:lnTo>
                <a:lnTo>
                  <a:pt x="45" y="186"/>
                </a:lnTo>
                <a:lnTo>
                  <a:pt x="35" y="170"/>
                </a:lnTo>
                <a:lnTo>
                  <a:pt x="25" y="150"/>
                </a:lnTo>
                <a:lnTo>
                  <a:pt x="16" y="130"/>
                </a:lnTo>
                <a:lnTo>
                  <a:pt x="8" y="110"/>
                </a:lnTo>
                <a:lnTo>
                  <a:pt x="3" y="89"/>
                </a:lnTo>
                <a:lnTo>
                  <a:pt x="0" y="69"/>
                </a:lnTo>
                <a:lnTo>
                  <a:pt x="4" y="47"/>
                </a:lnTo>
                <a:lnTo>
                  <a:pt x="13" y="28"/>
                </a:lnTo>
                <a:lnTo>
                  <a:pt x="28" y="13"/>
                </a:lnTo>
                <a:lnTo>
                  <a:pt x="48" y="4"/>
                </a:lnTo>
                <a:lnTo>
                  <a:pt x="69" y="0"/>
                </a:lnTo>
                <a:close/>
              </a:path>
            </a:pathLst>
          </a:custGeom>
          <a:solidFill>
            <a:srgbClr val="17324D"/>
          </a:solidFill>
          <a:ln w="0">
            <a:solidFill>
              <a:srgbClr val="17324D"/>
            </a:solidFill>
            <a:prstDash val="solid"/>
            <a:round/>
            <a:headEnd/>
            <a:tailEnd/>
          </a:ln>
        </p:spPr>
        <p:txBody>
          <a:bodyPr vert="horz" wrap="square" lIns="91440" tIns="45720" rIns="91440" bIns="45720" numCol="1" anchor="t" anchorCtr="0" compatLnSpc="1">
            <a:prstTxWarp prst="textNoShape">
              <a:avLst/>
            </a:prstTxWarp>
          </a:bodyPr>
          <a:lstStyle/>
          <a:p>
            <a:endParaRPr lang="en-US" altLang="zh-CN" dirty="0">
              <a:latin typeface="Calibri" panose="020F0502020204030204" pitchFamily="34" charset="0"/>
            </a:endParaRPr>
          </a:p>
        </p:txBody>
      </p:sp>
    </p:spTree>
    <p:extLst>
      <p:ext uri="{BB962C8B-B14F-4D97-AF65-F5344CB8AC3E}">
        <p14:creationId xmlns:p14="http://schemas.microsoft.com/office/powerpoint/2010/main" val="2270948230"/>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40" name="文本框 39"/>
          <p:cNvSpPr txBox="1"/>
          <p:nvPr/>
        </p:nvSpPr>
        <p:spPr>
          <a:xfrm>
            <a:off x="5911367" y="2111390"/>
            <a:ext cx="5781869" cy="646331"/>
          </a:xfrm>
          <a:prstGeom prst="rect">
            <a:avLst/>
          </a:prstGeom>
        </p:spPr>
        <p:txBody>
          <a:bodyPr wrap="square">
            <a:spAutoFit/>
          </a:bodyPr>
          <a:lstStyle>
            <a:defPPr>
              <a:defRPr lang="zh-CN"/>
            </a:defPPr>
            <a:lvl1pPr>
              <a:defRPr>
                <a:solidFill>
                  <a:srgbClr val="17324D"/>
                </a:solidFill>
                <a:ea typeface="华文细黑" panose="02010600040101010101" pitchFamily="2" charset="-122"/>
                <a:cs typeface="Aharoni" panose="02010803020104030203" pitchFamily="2" charset="-79"/>
              </a:defRPr>
            </a:lvl1pPr>
          </a:lstStyle>
          <a:p>
            <a:r>
              <a:rPr lang="zh-CN" altLang="en-US" sz="3600" dirty="0">
                <a:latin typeface="SimHei" charset="-122"/>
                <a:ea typeface="SimHei" charset="-122"/>
                <a:cs typeface="SimHei" charset="-122"/>
                <a:sym typeface="Nixie One" charset="-122"/>
              </a:rPr>
              <a:t>基于语义识别代码功能</a:t>
            </a:r>
            <a:endParaRPr lang="zh-CN" altLang="en-US" sz="3600" dirty="0">
              <a:latin typeface="SimHei" charset="-122"/>
              <a:ea typeface="SimHei" charset="-122"/>
              <a:cs typeface="SimHei" charset="-122"/>
            </a:endParaRPr>
          </a:p>
        </p:txBody>
      </p:sp>
      <p:sp>
        <p:nvSpPr>
          <p:cNvPr id="41" name="文本框 40"/>
          <p:cNvSpPr txBox="1"/>
          <p:nvPr/>
        </p:nvSpPr>
        <p:spPr>
          <a:xfrm>
            <a:off x="5911367" y="2735208"/>
            <a:ext cx="5781869" cy="646331"/>
          </a:xfrm>
          <a:prstGeom prst="rect">
            <a:avLst/>
          </a:prstGeom>
        </p:spPr>
        <p:txBody>
          <a:bodyPr wrap="square">
            <a:spAutoFit/>
          </a:bodyPr>
          <a:lstStyle>
            <a:defPPr>
              <a:defRPr lang="zh-CN"/>
            </a:defPPr>
            <a:lvl1pPr>
              <a:defRPr>
                <a:solidFill>
                  <a:srgbClr val="17324D"/>
                </a:solidFill>
                <a:ea typeface="华文细黑" panose="02010600040101010101" pitchFamily="2" charset="-122"/>
                <a:cs typeface="Aharoni" panose="02010803020104030203" pitchFamily="2" charset="-79"/>
              </a:defRPr>
            </a:lvl1pPr>
          </a:lstStyle>
          <a:p>
            <a:r>
              <a:rPr lang="zh-CN" altLang="en-US" sz="3600" dirty="0">
                <a:latin typeface="SimHei" charset="-122"/>
                <a:ea typeface="SimHei" charset="-122"/>
                <a:cs typeface="SimHei" charset="-122"/>
                <a:sym typeface="Nixie One" charset="-122"/>
              </a:rPr>
              <a:t>图像匹配算法的改进</a:t>
            </a:r>
            <a:endParaRPr lang="zh-CN" altLang="en-US" sz="3600" dirty="0">
              <a:latin typeface="SimHei" charset="-122"/>
              <a:ea typeface="SimHei" charset="-122"/>
              <a:cs typeface="SimHei" charset="-122"/>
            </a:endParaRPr>
          </a:p>
        </p:txBody>
      </p:sp>
      <p:sp>
        <p:nvSpPr>
          <p:cNvPr id="43" name="椭圆 42"/>
          <p:cNvSpPr/>
          <p:nvPr/>
        </p:nvSpPr>
        <p:spPr>
          <a:xfrm>
            <a:off x="5543063" y="2263847"/>
            <a:ext cx="182347" cy="182347"/>
          </a:xfrm>
          <a:prstGeom prst="ellipse">
            <a:avLst/>
          </a:prstGeom>
          <a:solidFill>
            <a:srgbClr val="17324D"/>
          </a:solid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44" name="椭圆 43"/>
          <p:cNvSpPr/>
          <p:nvPr/>
        </p:nvSpPr>
        <p:spPr>
          <a:xfrm>
            <a:off x="5543063" y="2893596"/>
            <a:ext cx="182347" cy="182347"/>
          </a:xfrm>
          <a:prstGeom prst="ellipse">
            <a:avLst/>
          </a:prstGeom>
          <a:solidFill>
            <a:srgbClr val="17324D"/>
          </a:solidFill>
          <a:ln>
            <a:solidFill>
              <a:srgbClr val="1732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grpSp>
        <p:nvGrpSpPr>
          <p:cNvPr id="46" name="组合 1"/>
          <p:cNvGrpSpPr/>
          <p:nvPr/>
        </p:nvGrpSpPr>
        <p:grpSpPr>
          <a:xfrm>
            <a:off x="-185234" y="1736014"/>
            <a:ext cx="5910643" cy="5245028"/>
            <a:chOff x="-185234" y="1736014"/>
            <a:chExt cx="5910643" cy="5245028"/>
          </a:xfrm>
        </p:grpSpPr>
        <p:sp>
          <p:nvSpPr>
            <p:cNvPr id="47" name="Rectangle 8"/>
            <p:cNvSpPr>
              <a:spLocks noChangeArrowheads="1"/>
            </p:cNvSpPr>
            <p:nvPr/>
          </p:nvSpPr>
          <p:spPr bwMode="auto">
            <a:xfrm rot="16200000">
              <a:off x="80117" y="4247005"/>
              <a:ext cx="2812282" cy="588555"/>
            </a:xfrm>
            <a:prstGeom prst="homePlate">
              <a:avLst/>
            </a:prstGeom>
            <a:solidFill>
              <a:srgbClr val="17324D"/>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48" name="Rectangle 9"/>
            <p:cNvSpPr>
              <a:spLocks noChangeArrowheads="1"/>
            </p:cNvSpPr>
            <p:nvPr/>
          </p:nvSpPr>
          <p:spPr bwMode="auto">
            <a:xfrm rot="16200000">
              <a:off x="996049" y="4516149"/>
              <a:ext cx="2266196" cy="596353"/>
            </a:xfrm>
            <a:prstGeom prst="homePlate">
              <a:avLst/>
            </a:prstGeom>
            <a:solidFill>
              <a:srgbClr val="984C50"/>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49" name="Rectangle 10"/>
            <p:cNvSpPr>
              <a:spLocks noChangeArrowheads="1"/>
            </p:cNvSpPr>
            <p:nvPr/>
          </p:nvSpPr>
          <p:spPr bwMode="auto">
            <a:xfrm rot="16200000">
              <a:off x="975835" y="3856945"/>
              <a:ext cx="3592402" cy="588555"/>
            </a:xfrm>
            <a:prstGeom prst="homePlate">
              <a:avLst/>
            </a:prstGeom>
            <a:solidFill>
              <a:srgbClr val="D9742C"/>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0" name="Rectangle 11"/>
            <p:cNvSpPr>
              <a:spLocks noChangeArrowheads="1"/>
            </p:cNvSpPr>
            <p:nvPr/>
          </p:nvSpPr>
          <p:spPr bwMode="auto">
            <a:xfrm rot="16200000">
              <a:off x="2006835" y="4245053"/>
              <a:ext cx="2812284" cy="592458"/>
            </a:xfrm>
            <a:prstGeom prst="homePlate">
              <a:avLst/>
            </a:prstGeom>
            <a:solidFill>
              <a:srgbClr val="E2E6C3"/>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1" name="Rectangle 12"/>
            <p:cNvSpPr>
              <a:spLocks noChangeArrowheads="1"/>
            </p:cNvSpPr>
            <p:nvPr/>
          </p:nvSpPr>
          <p:spPr bwMode="auto">
            <a:xfrm rot="16200000">
              <a:off x="2419589" y="4007121"/>
              <a:ext cx="3280354" cy="600249"/>
            </a:xfrm>
            <a:prstGeom prst="homePlate">
              <a:avLst/>
            </a:prstGeom>
            <a:solidFill>
              <a:srgbClr val="984C50"/>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2" name="Rectangle 9"/>
            <p:cNvSpPr>
              <a:spLocks noChangeArrowheads="1"/>
            </p:cNvSpPr>
            <p:nvPr/>
          </p:nvSpPr>
          <p:spPr bwMode="auto">
            <a:xfrm rot="16200000">
              <a:off x="280841" y="5481347"/>
              <a:ext cx="1033620" cy="1965769"/>
            </a:xfrm>
            <a:custGeom>
              <a:avLst/>
              <a:gdLst>
                <a:gd name="T0" fmla="*/ 2 w 954069"/>
                <a:gd name="T1" fmla="*/ 0 h 1814477"/>
                <a:gd name="T2" fmla="*/ 954069 w 954069"/>
                <a:gd name="T3" fmla="*/ 1264019 h 1814477"/>
                <a:gd name="T4" fmla="*/ 954069 w 954069"/>
                <a:gd name="T5" fmla="*/ 1814477 h 1814477"/>
                <a:gd name="T6" fmla="*/ 0 w 954069"/>
                <a:gd name="T7" fmla="*/ 1155577 h 1814477"/>
                <a:gd name="T8" fmla="*/ 2 w 954069"/>
                <a:gd name="T9" fmla="*/ 0 h 1814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9" h="1814477">
                  <a:moveTo>
                    <a:pt x="2" y="0"/>
                  </a:moveTo>
                  <a:lnTo>
                    <a:pt x="954069" y="1264019"/>
                  </a:lnTo>
                  <a:lnTo>
                    <a:pt x="954069" y="1814477"/>
                  </a:lnTo>
                  <a:lnTo>
                    <a:pt x="0" y="1155577"/>
                  </a:lnTo>
                  <a:cubicBezTo>
                    <a:pt x="1" y="851066"/>
                    <a:pt x="1" y="304511"/>
                    <a:pt x="2" y="0"/>
                  </a:cubicBezTo>
                  <a:close/>
                </a:path>
              </a:pathLst>
            </a:custGeom>
            <a:solidFill>
              <a:srgbClr val="17324D"/>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3" name="Rectangle 9"/>
            <p:cNvSpPr>
              <a:spLocks noChangeArrowheads="1"/>
            </p:cNvSpPr>
            <p:nvPr/>
          </p:nvSpPr>
          <p:spPr bwMode="auto">
            <a:xfrm rot="16200000">
              <a:off x="2259126" y="5903822"/>
              <a:ext cx="1033618" cy="1120818"/>
            </a:xfrm>
            <a:custGeom>
              <a:avLst/>
              <a:gdLst>
                <a:gd name="T0" fmla="*/ 0 w 954068"/>
                <a:gd name="T1" fmla="*/ 0 h 1034556"/>
                <a:gd name="T2" fmla="*/ 954068 w 954068"/>
                <a:gd name="T3" fmla="*/ 242046 h 1034556"/>
                <a:gd name="T4" fmla="*/ 954068 w 954068"/>
                <a:gd name="T5" fmla="*/ 792504 h 1034556"/>
                <a:gd name="T6" fmla="*/ 13447 w 954068"/>
                <a:gd name="T7" fmla="*/ 1034556 h 1034556"/>
                <a:gd name="T8" fmla="*/ 0 w 954068"/>
                <a:gd name="T9" fmla="*/ 0 h 10345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8" h="1034556">
                  <a:moveTo>
                    <a:pt x="0" y="0"/>
                  </a:moveTo>
                  <a:lnTo>
                    <a:pt x="954068" y="242046"/>
                  </a:lnTo>
                  <a:lnTo>
                    <a:pt x="954068" y="792504"/>
                  </a:lnTo>
                  <a:lnTo>
                    <a:pt x="13447" y="1034556"/>
                  </a:lnTo>
                  <a:cubicBezTo>
                    <a:pt x="13447" y="747977"/>
                    <a:pt x="0" y="286579"/>
                    <a:pt x="0" y="0"/>
                  </a:cubicBezTo>
                  <a:close/>
                </a:path>
              </a:pathLst>
            </a:custGeom>
            <a:solidFill>
              <a:srgbClr val="D9742C"/>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4" name="Rectangle 9"/>
            <p:cNvSpPr>
              <a:spLocks noChangeArrowheads="1"/>
            </p:cNvSpPr>
            <p:nvPr/>
          </p:nvSpPr>
          <p:spPr bwMode="auto">
            <a:xfrm rot="5400000" flipH="1">
              <a:off x="4225715" y="5481346"/>
              <a:ext cx="1033620" cy="1965769"/>
            </a:xfrm>
            <a:custGeom>
              <a:avLst/>
              <a:gdLst>
                <a:gd name="T0" fmla="*/ 2 w 954069"/>
                <a:gd name="T1" fmla="*/ 0 h 1814477"/>
                <a:gd name="T2" fmla="*/ 954069 w 954069"/>
                <a:gd name="T3" fmla="*/ 1264019 h 1814477"/>
                <a:gd name="T4" fmla="*/ 954069 w 954069"/>
                <a:gd name="T5" fmla="*/ 1814477 h 1814477"/>
                <a:gd name="T6" fmla="*/ 0 w 954069"/>
                <a:gd name="T7" fmla="*/ 1155577 h 1814477"/>
                <a:gd name="T8" fmla="*/ 2 w 954069"/>
                <a:gd name="T9" fmla="*/ 0 h 18144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4069" h="1814477">
                  <a:moveTo>
                    <a:pt x="2" y="0"/>
                  </a:moveTo>
                  <a:lnTo>
                    <a:pt x="954069" y="1264019"/>
                  </a:lnTo>
                  <a:lnTo>
                    <a:pt x="954069" y="1814477"/>
                  </a:lnTo>
                  <a:lnTo>
                    <a:pt x="0" y="1155577"/>
                  </a:lnTo>
                  <a:cubicBezTo>
                    <a:pt x="1" y="851066"/>
                    <a:pt x="1" y="304511"/>
                    <a:pt x="2" y="0"/>
                  </a:cubicBezTo>
                  <a:close/>
                </a:path>
              </a:pathLst>
            </a:custGeom>
            <a:solidFill>
              <a:srgbClr val="984C50"/>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5" name="Rectangle 9"/>
            <p:cNvSpPr>
              <a:spLocks noChangeArrowheads="1"/>
            </p:cNvSpPr>
            <p:nvPr/>
          </p:nvSpPr>
          <p:spPr bwMode="auto">
            <a:xfrm rot="16200000">
              <a:off x="1299120" y="5823700"/>
              <a:ext cx="1004482" cy="1251927"/>
            </a:xfrm>
            <a:custGeom>
              <a:avLst/>
              <a:gdLst>
                <a:gd name="T0" fmla="*/ 0 w 927174"/>
                <a:gd name="T1" fmla="*/ 0 h 1155574"/>
                <a:gd name="T2" fmla="*/ 927174 w 927174"/>
                <a:gd name="T3" fmla="*/ 605116 h 1155574"/>
                <a:gd name="T4" fmla="*/ 927174 w 927174"/>
                <a:gd name="T5" fmla="*/ 1155574 h 1155574"/>
                <a:gd name="T6" fmla="*/ 1 w 927174"/>
                <a:gd name="T7" fmla="*/ 900081 h 1155574"/>
                <a:gd name="T8" fmla="*/ 0 w 927174"/>
                <a:gd name="T9" fmla="*/ 0 h 11555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174" h="1155574">
                  <a:moveTo>
                    <a:pt x="0" y="0"/>
                  </a:moveTo>
                  <a:lnTo>
                    <a:pt x="927174" y="605116"/>
                  </a:lnTo>
                  <a:lnTo>
                    <a:pt x="927174" y="1155574"/>
                  </a:lnTo>
                  <a:lnTo>
                    <a:pt x="1" y="900081"/>
                  </a:lnTo>
                  <a:cubicBezTo>
                    <a:pt x="1" y="568678"/>
                    <a:pt x="0" y="331403"/>
                    <a:pt x="0" y="0"/>
                  </a:cubicBezTo>
                  <a:close/>
                </a:path>
              </a:pathLst>
            </a:custGeom>
            <a:solidFill>
              <a:srgbClr val="984C50"/>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6" name="Rectangle 9"/>
            <p:cNvSpPr>
              <a:spLocks noChangeArrowheads="1"/>
            </p:cNvSpPr>
            <p:nvPr/>
          </p:nvSpPr>
          <p:spPr bwMode="auto">
            <a:xfrm rot="5400000" flipH="1">
              <a:off x="3240470" y="5823698"/>
              <a:ext cx="1004482" cy="1251927"/>
            </a:xfrm>
            <a:custGeom>
              <a:avLst/>
              <a:gdLst>
                <a:gd name="T0" fmla="*/ 0 w 927174"/>
                <a:gd name="T1" fmla="*/ 0 h 1155574"/>
                <a:gd name="T2" fmla="*/ 927174 w 927174"/>
                <a:gd name="T3" fmla="*/ 605116 h 1155574"/>
                <a:gd name="T4" fmla="*/ 927174 w 927174"/>
                <a:gd name="T5" fmla="*/ 1155574 h 1155574"/>
                <a:gd name="T6" fmla="*/ 1 w 927174"/>
                <a:gd name="T7" fmla="*/ 900081 h 1155574"/>
                <a:gd name="T8" fmla="*/ 0 w 927174"/>
                <a:gd name="T9" fmla="*/ 0 h 11555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7174" h="1155574">
                  <a:moveTo>
                    <a:pt x="0" y="0"/>
                  </a:moveTo>
                  <a:lnTo>
                    <a:pt x="927174" y="605116"/>
                  </a:lnTo>
                  <a:lnTo>
                    <a:pt x="927174" y="1155574"/>
                  </a:lnTo>
                  <a:lnTo>
                    <a:pt x="1" y="900081"/>
                  </a:lnTo>
                  <a:cubicBezTo>
                    <a:pt x="1" y="568678"/>
                    <a:pt x="0" y="331403"/>
                    <a:pt x="0" y="0"/>
                  </a:cubicBezTo>
                  <a:close/>
                </a:path>
              </a:pathLst>
            </a:custGeom>
            <a:solidFill>
              <a:srgbClr val="E2E6C3"/>
            </a:solidFill>
            <a:ln>
              <a:noFill/>
            </a:ln>
            <a:extLst/>
          </p:spPr>
          <p:txBody>
            <a:bodyPr/>
            <a:lstStyle/>
            <a:p>
              <a:pPr fontAlgn="base">
                <a:spcBef>
                  <a:spcPct val="0"/>
                </a:spcBef>
                <a:spcAft>
                  <a:spcPct val="0"/>
                </a:spcAft>
              </a:pPr>
              <a:endParaRPr lang="zh-CN" altLang="en-US" sz="2400">
                <a:solidFill>
                  <a:prstClr val="black"/>
                </a:solidFill>
                <a:latin typeface="Calibri" panose="020F0502020204030204" pitchFamily="34" charset="0"/>
              </a:endParaRPr>
            </a:p>
          </p:txBody>
        </p:sp>
        <p:sp>
          <p:nvSpPr>
            <p:cNvPr id="57" name="Freeform 25"/>
            <p:cNvSpPr>
              <a:spLocks noEditPoints="1"/>
            </p:cNvSpPr>
            <p:nvPr/>
          </p:nvSpPr>
          <p:spPr bwMode="auto">
            <a:xfrm>
              <a:off x="1293479" y="2667068"/>
              <a:ext cx="378739" cy="378739"/>
            </a:xfrm>
            <a:custGeom>
              <a:avLst/>
              <a:gdLst>
                <a:gd name="T0" fmla="*/ 264 w 384"/>
                <a:gd name="T1" fmla="*/ 264 h 384"/>
                <a:gd name="T2" fmla="*/ 72 w 384"/>
                <a:gd name="T3" fmla="*/ 312 h 384"/>
                <a:gd name="T4" fmla="*/ 169 w 384"/>
                <a:gd name="T5" fmla="*/ 48 h 384"/>
                <a:gd name="T6" fmla="*/ 55 w 384"/>
                <a:gd name="T7" fmla="*/ 295 h 384"/>
                <a:gd name="T8" fmla="*/ 49 w 384"/>
                <a:gd name="T9" fmla="*/ 318 h 384"/>
                <a:gd name="T10" fmla="*/ 59 w 384"/>
                <a:gd name="T11" fmla="*/ 333 h 384"/>
                <a:gd name="T12" fmla="*/ 68 w 384"/>
                <a:gd name="T13" fmla="*/ 336 h 384"/>
                <a:gd name="T14" fmla="*/ 312 w 384"/>
                <a:gd name="T15" fmla="*/ 336 h 384"/>
                <a:gd name="T16" fmla="*/ 319 w 384"/>
                <a:gd name="T17" fmla="*/ 335 h 384"/>
                <a:gd name="T18" fmla="*/ 330 w 384"/>
                <a:gd name="T19" fmla="*/ 329 h 384"/>
                <a:gd name="T20" fmla="*/ 335 w 384"/>
                <a:gd name="T21" fmla="*/ 320 h 384"/>
                <a:gd name="T22" fmla="*/ 336 w 384"/>
                <a:gd name="T23" fmla="*/ 312 h 384"/>
                <a:gd name="T24" fmla="*/ 335 w 384"/>
                <a:gd name="T25" fmla="*/ 304 h 384"/>
                <a:gd name="T26" fmla="*/ 330 w 384"/>
                <a:gd name="T27" fmla="*/ 295 h 384"/>
                <a:gd name="T28" fmla="*/ 216 w 384"/>
                <a:gd name="T29" fmla="*/ 48 h 384"/>
                <a:gd name="T30" fmla="*/ 120 w 384"/>
                <a:gd name="T31" fmla="*/ 0 h 384"/>
                <a:gd name="T32" fmla="*/ 275 w 384"/>
                <a:gd name="T33" fmla="*/ 3 h 384"/>
                <a:gd name="T34" fmla="*/ 288 w 384"/>
                <a:gd name="T35" fmla="*/ 24 h 384"/>
                <a:gd name="T36" fmla="*/ 275 w 384"/>
                <a:gd name="T37" fmla="*/ 46 h 384"/>
                <a:gd name="T38" fmla="*/ 264 w 384"/>
                <a:gd name="T39" fmla="*/ 163 h 384"/>
                <a:gd name="T40" fmla="*/ 375 w 384"/>
                <a:gd name="T41" fmla="*/ 277 h 384"/>
                <a:gd name="T42" fmla="*/ 384 w 384"/>
                <a:gd name="T43" fmla="*/ 312 h 384"/>
                <a:gd name="T44" fmla="*/ 375 w 384"/>
                <a:gd name="T45" fmla="*/ 348 h 384"/>
                <a:gd name="T46" fmla="*/ 348 w 384"/>
                <a:gd name="T47" fmla="*/ 375 h 384"/>
                <a:gd name="T48" fmla="*/ 312 w 384"/>
                <a:gd name="T49" fmla="*/ 384 h 384"/>
                <a:gd name="T50" fmla="*/ 54 w 384"/>
                <a:gd name="T51" fmla="*/ 382 h 384"/>
                <a:gd name="T52" fmla="*/ 20 w 384"/>
                <a:gd name="T53" fmla="*/ 364 h 384"/>
                <a:gd name="T54" fmla="*/ 2 w 384"/>
                <a:gd name="T55" fmla="*/ 330 h 384"/>
                <a:gd name="T56" fmla="*/ 2 w 384"/>
                <a:gd name="T57" fmla="*/ 294 h 384"/>
                <a:gd name="T58" fmla="*/ 20 w 384"/>
                <a:gd name="T59" fmla="*/ 262 h 384"/>
                <a:gd name="T60" fmla="*/ 120 w 384"/>
                <a:gd name="T61" fmla="*/ 48 h 384"/>
                <a:gd name="T62" fmla="*/ 99 w 384"/>
                <a:gd name="T63" fmla="*/ 37 h 384"/>
                <a:gd name="T64" fmla="*/ 99 w 384"/>
                <a:gd name="T65" fmla="*/ 12 h 384"/>
                <a:gd name="T66" fmla="*/ 120 w 384"/>
                <a:gd name="T67"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4" h="384">
                  <a:moveTo>
                    <a:pt x="120" y="264"/>
                  </a:moveTo>
                  <a:lnTo>
                    <a:pt x="264" y="264"/>
                  </a:lnTo>
                  <a:lnTo>
                    <a:pt x="312" y="312"/>
                  </a:lnTo>
                  <a:lnTo>
                    <a:pt x="72" y="312"/>
                  </a:lnTo>
                  <a:lnTo>
                    <a:pt x="120" y="264"/>
                  </a:lnTo>
                  <a:close/>
                  <a:moveTo>
                    <a:pt x="169" y="48"/>
                  </a:moveTo>
                  <a:lnTo>
                    <a:pt x="169" y="182"/>
                  </a:lnTo>
                  <a:lnTo>
                    <a:pt x="55" y="295"/>
                  </a:lnTo>
                  <a:lnTo>
                    <a:pt x="49" y="306"/>
                  </a:lnTo>
                  <a:lnTo>
                    <a:pt x="49" y="318"/>
                  </a:lnTo>
                  <a:lnTo>
                    <a:pt x="55" y="329"/>
                  </a:lnTo>
                  <a:lnTo>
                    <a:pt x="59" y="333"/>
                  </a:lnTo>
                  <a:lnTo>
                    <a:pt x="64" y="335"/>
                  </a:lnTo>
                  <a:lnTo>
                    <a:pt x="68" y="336"/>
                  </a:lnTo>
                  <a:lnTo>
                    <a:pt x="72" y="336"/>
                  </a:lnTo>
                  <a:lnTo>
                    <a:pt x="312" y="336"/>
                  </a:lnTo>
                  <a:lnTo>
                    <a:pt x="315" y="336"/>
                  </a:lnTo>
                  <a:lnTo>
                    <a:pt x="319" y="335"/>
                  </a:lnTo>
                  <a:lnTo>
                    <a:pt x="324" y="333"/>
                  </a:lnTo>
                  <a:lnTo>
                    <a:pt x="330" y="329"/>
                  </a:lnTo>
                  <a:lnTo>
                    <a:pt x="332" y="325"/>
                  </a:lnTo>
                  <a:lnTo>
                    <a:pt x="335" y="320"/>
                  </a:lnTo>
                  <a:lnTo>
                    <a:pt x="336" y="316"/>
                  </a:lnTo>
                  <a:lnTo>
                    <a:pt x="336" y="312"/>
                  </a:lnTo>
                  <a:lnTo>
                    <a:pt x="336" y="309"/>
                  </a:lnTo>
                  <a:lnTo>
                    <a:pt x="335" y="304"/>
                  </a:lnTo>
                  <a:lnTo>
                    <a:pt x="332" y="300"/>
                  </a:lnTo>
                  <a:lnTo>
                    <a:pt x="330" y="295"/>
                  </a:lnTo>
                  <a:lnTo>
                    <a:pt x="216" y="182"/>
                  </a:lnTo>
                  <a:lnTo>
                    <a:pt x="216" y="48"/>
                  </a:lnTo>
                  <a:lnTo>
                    <a:pt x="169" y="48"/>
                  </a:lnTo>
                  <a:close/>
                  <a:moveTo>
                    <a:pt x="120" y="0"/>
                  </a:moveTo>
                  <a:lnTo>
                    <a:pt x="264" y="0"/>
                  </a:lnTo>
                  <a:lnTo>
                    <a:pt x="275" y="3"/>
                  </a:lnTo>
                  <a:lnTo>
                    <a:pt x="284" y="12"/>
                  </a:lnTo>
                  <a:lnTo>
                    <a:pt x="288" y="24"/>
                  </a:lnTo>
                  <a:lnTo>
                    <a:pt x="284" y="37"/>
                  </a:lnTo>
                  <a:lnTo>
                    <a:pt x="275" y="46"/>
                  </a:lnTo>
                  <a:lnTo>
                    <a:pt x="264" y="48"/>
                  </a:lnTo>
                  <a:lnTo>
                    <a:pt x="264" y="163"/>
                  </a:lnTo>
                  <a:lnTo>
                    <a:pt x="363" y="262"/>
                  </a:lnTo>
                  <a:lnTo>
                    <a:pt x="375" y="277"/>
                  </a:lnTo>
                  <a:lnTo>
                    <a:pt x="381" y="294"/>
                  </a:lnTo>
                  <a:lnTo>
                    <a:pt x="384" y="312"/>
                  </a:lnTo>
                  <a:lnTo>
                    <a:pt x="381" y="330"/>
                  </a:lnTo>
                  <a:lnTo>
                    <a:pt x="375" y="348"/>
                  </a:lnTo>
                  <a:lnTo>
                    <a:pt x="363" y="364"/>
                  </a:lnTo>
                  <a:lnTo>
                    <a:pt x="348" y="375"/>
                  </a:lnTo>
                  <a:lnTo>
                    <a:pt x="331" y="382"/>
                  </a:lnTo>
                  <a:lnTo>
                    <a:pt x="312" y="384"/>
                  </a:lnTo>
                  <a:lnTo>
                    <a:pt x="72" y="384"/>
                  </a:lnTo>
                  <a:lnTo>
                    <a:pt x="54" y="382"/>
                  </a:lnTo>
                  <a:lnTo>
                    <a:pt x="36" y="375"/>
                  </a:lnTo>
                  <a:lnTo>
                    <a:pt x="20" y="364"/>
                  </a:lnTo>
                  <a:lnTo>
                    <a:pt x="9" y="348"/>
                  </a:lnTo>
                  <a:lnTo>
                    <a:pt x="2" y="330"/>
                  </a:lnTo>
                  <a:lnTo>
                    <a:pt x="0" y="312"/>
                  </a:lnTo>
                  <a:lnTo>
                    <a:pt x="2" y="294"/>
                  </a:lnTo>
                  <a:lnTo>
                    <a:pt x="9" y="277"/>
                  </a:lnTo>
                  <a:lnTo>
                    <a:pt x="20" y="262"/>
                  </a:lnTo>
                  <a:lnTo>
                    <a:pt x="120" y="163"/>
                  </a:lnTo>
                  <a:lnTo>
                    <a:pt x="120" y="48"/>
                  </a:lnTo>
                  <a:lnTo>
                    <a:pt x="108" y="46"/>
                  </a:lnTo>
                  <a:lnTo>
                    <a:pt x="99" y="37"/>
                  </a:lnTo>
                  <a:lnTo>
                    <a:pt x="96" y="24"/>
                  </a:lnTo>
                  <a:lnTo>
                    <a:pt x="99" y="12"/>
                  </a:lnTo>
                  <a:lnTo>
                    <a:pt x="108" y="3"/>
                  </a:lnTo>
                  <a:lnTo>
                    <a:pt x="120"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58" name="Freeform 15"/>
            <p:cNvSpPr>
              <a:spLocks noEditPoints="1"/>
            </p:cNvSpPr>
            <p:nvPr/>
          </p:nvSpPr>
          <p:spPr bwMode="auto">
            <a:xfrm>
              <a:off x="1952374" y="3167496"/>
              <a:ext cx="378000" cy="378000"/>
            </a:xfrm>
            <a:custGeom>
              <a:avLst/>
              <a:gdLst>
                <a:gd name="T0" fmla="*/ 192 w 383"/>
                <a:gd name="T1" fmla="*/ 64 h 385"/>
                <a:gd name="T2" fmla="*/ 336 w 383"/>
                <a:gd name="T3" fmla="*/ 224 h 385"/>
                <a:gd name="T4" fmla="*/ 336 w 383"/>
                <a:gd name="T5" fmla="*/ 385 h 385"/>
                <a:gd name="T6" fmla="*/ 239 w 383"/>
                <a:gd name="T7" fmla="*/ 385 h 385"/>
                <a:gd name="T8" fmla="*/ 239 w 383"/>
                <a:gd name="T9" fmla="*/ 264 h 385"/>
                <a:gd name="T10" fmla="*/ 236 w 383"/>
                <a:gd name="T11" fmla="*/ 253 h 385"/>
                <a:gd name="T12" fmla="*/ 227 w 383"/>
                <a:gd name="T13" fmla="*/ 244 h 385"/>
                <a:gd name="T14" fmla="*/ 215 w 383"/>
                <a:gd name="T15" fmla="*/ 241 h 385"/>
                <a:gd name="T16" fmla="*/ 168 w 383"/>
                <a:gd name="T17" fmla="*/ 241 h 385"/>
                <a:gd name="T18" fmla="*/ 156 w 383"/>
                <a:gd name="T19" fmla="*/ 244 h 385"/>
                <a:gd name="T20" fmla="*/ 146 w 383"/>
                <a:gd name="T21" fmla="*/ 253 h 385"/>
                <a:gd name="T22" fmla="*/ 144 w 383"/>
                <a:gd name="T23" fmla="*/ 264 h 385"/>
                <a:gd name="T24" fmla="*/ 144 w 383"/>
                <a:gd name="T25" fmla="*/ 385 h 385"/>
                <a:gd name="T26" fmla="*/ 48 w 383"/>
                <a:gd name="T27" fmla="*/ 385 h 385"/>
                <a:gd name="T28" fmla="*/ 48 w 383"/>
                <a:gd name="T29" fmla="*/ 224 h 385"/>
                <a:gd name="T30" fmla="*/ 192 w 383"/>
                <a:gd name="T31" fmla="*/ 64 h 385"/>
                <a:gd name="T32" fmla="*/ 312 w 383"/>
                <a:gd name="T33" fmla="*/ 24 h 385"/>
                <a:gd name="T34" fmla="*/ 360 w 383"/>
                <a:gd name="T35" fmla="*/ 24 h 385"/>
                <a:gd name="T36" fmla="*/ 360 w 383"/>
                <a:gd name="T37" fmla="*/ 129 h 385"/>
                <a:gd name="T38" fmla="*/ 312 w 383"/>
                <a:gd name="T39" fmla="*/ 74 h 385"/>
                <a:gd name="T40" fmla="*/ 312 w 383"/>
                <a:gd name="T41" fmla="*/ 24 h 385"/>
                <a:gd name="T42" fmla="*/ 168 w 383"/>
                <a:gd name="T43" fmla="*/ 0 h 385"/>
                <a:gd name="T44" fmla="*/ 215 w 383"/>
                <a:gd name="T45" fmla="*/ 0 h 385"/>
                <a:gd name="T46" fmla="*/ 383 w 383"/>
                <a:gd name="T47" fmla="*/ 193 h 385"/>
                <a:gd name="T48" fmla="*/ 336 w 383"/>
                <a:gd name="T49" fmla="*/ 193 h 385"/>
                <a:gd name="T50" fmla="*/ 192 w 383"/>
                <a:gd name="T51" fmla="*/ 27 h 385"/>
                <a:gd name="T52" fmla="*/ 48 w 383"/>
                <a:gd name="T53" fmla="*/ 193 h 385"/>
                <a:gd name="T54" fmla="*/ 0 w 383"/>
                <a:gd name="T55" fmla="*/ 193 h 385"/>
                <a:gd name="T56" fmla="*/ 168 w 383"/>
                <a:gd name="T5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3" h="385">
                  <a:moveTo>
                    <a:pt x="192" y="64"/>
                  </a:moveTo>
                  <a:lnTo>
                    <a:pt x="336" y="224"/>
                  </a:lnTo>
                  <a:lnTo>
                    <a:pt x="336" y="385"/>
                  </a:lnTo>
                  <a:lnTo>
                    <a:pt x="239" y="385"/>
                  </a:lnTo>
                  <a:lnTo>
                    <a:pt x="239" y="264"/>
                  </a:lnTo>
                  <a:lnTo>
                    <a:pt x="236" y="253"/>
                  </a:lnTo>
                  <a:lnTo>
                    <a:pt x="227" y="244"/>
                  </a:lnTo>
                  <a:lnTo>
                    <a:pt x="215" y="241"/>
                  </a:lnTo>
                  <a:lnTo>
                    <a:pt x="168" y="241"/>
                  </a:lnTo>
                  <a:lnTo>
                    <a:pt x="156" y="244"/>
                  </a:lnTo>
                  <a:lnTo>
                    <a:pt x="146" y="253"/>
                  </a:lnTo>
                  <a:lnTo>
                    <a:pt x="144" y="264"/>
                  </a:lnTo>
                  <a:lnTo>
                    <a:pt x="144" y="385"/>
                  </a:lnTo>
                  <a:lnTo>
                    <a:pt x="48" y="385"/>
                  </a:lnTo>
                  <a:lnTo>
                    <a:pt x="48" y="224"/>
                  </a:lnTo>
                  <a:lnTo>
                    <a:pt x="192" y="64"/>
                  </a:lnTo>
                  <a:close/>
                  <a:moveTo>
                    <a:pt x="312" y="24"/>
                  </a:moveTo>
                  <a:lnTo>
                    <a:pt x="360" y="24"/>
                  </a:lnTo>
                  <a:lnTo>
                    <a:pt x="360" y="129"/>
                  </a:lnTo>
                  <a:lnTo>
                    <a:pt x="312" y="74"/>
                  </a:lnTo>
                  <a:lnTo>
                    <a:pt x="312" y="24"/>
                  </a:lnTo>
                  <a:close/>
                  <a:moveTo>
                    <a:pt x="168" y="0"/>
                  </a:moveTo>
                  <a:lnTo>
                    <a:pt x="215" y="0"/>
                  </a:lnTo>
                  <a:lnTo>
                    <a:pt x="383" y="193"/>
                  </a:lnTo>
                  <a:lnTo>
                    <a:pt x="336" y="193"/>
                  </a:lnTo>
                  <a:lnTo>
                    <a:pt x="192" y="27"/>
                  </a:lnTo>
                  <a:lnTo>
                    <a:pt x="48" y="193"/>
                  </a:lnTo>
                  <a:lnTo>
                    <a:pt x="0" y="193"/>
                  </a:lnTo>
                  <a:lnTo>
                    <a:pt x="168"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59" name="Freeform 19"/>
            <p:cNvSpPr>
              <a:spLocks/>
            </p:cNvSpPr>
            <p:nvPr/>
          </p:nvSpPr>
          <p:spPr bwMode="auto">
            <a:xfrm>
              <a:off x="2585474" y="1736014"/>
              <a:ext cx="378000" cy="378000"/>
            </a:xfrm>
            <a:custGeom>
              <a:avLst/>
              <a:gdLst>
                <a:gd name="T0" fmla="*/ 162 w 323"/>
                <a:gd name="T1" fmla="*/ 0 h 307"/>
                <a:gd name="T2" fmla="*/ 211 w 323"/>
                <a:gd name="T3" fmla="*/ 102 h 307"/>
                <a:gd name="T4" fmla="*/ 323 w 323"/>
                <a:gd name="T5" fmla="*/ 117 h 307"/>
                <a:gd name="T6" fmla="*/ 242 w 323"/>
                <a:gd name="T7" fmla="*/ 195 h 307"/>
                <a:gd name="T8" fmla="*/ 261 w 323"/>
                <a:gd name="T9" fmla="*/ 307 h 307"/>
                <a:gd name="T10" fmla="*/ 162 w 323"/>
                <a:gd name="T11" fmla="*/ 255 h 307"/>
                <a:gd name="T12" fmla="*/ 62 w 323"/>
                <a:gd name="T13" fmla="*/ 307 h 307"/>
                <a:gd name="T14" fmla="*/ 81 w 323"/>
                <a:gd name="T15" fmla="*/ 195 h 307"/>
                <a:gd name="T16" fmla="*/ 0 w 323"/>
                <a:gd name="T17" fmla="*/ 117 h 307"/>
                <a:gd name="T18" fmla="*/ 112 w 323"/>
                <a:gd name="T19" fmla="*/ 102 h 307"/>
                <a:gd name="T20" fmla="*/ 162 w 323"/>
                <a:gd name="T2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307">
                  <a:moveTo>
                    <a:pt x="162" y="0"/>
                  </a:moveTo>
                  <a:lnTo>
                    <a:pt x="211" y="102"/>
                  </a:lnTo>
                  <a:lnTo>
                    <a:pt x="323" y="117"/>
                  </a:lnTo>
                  <a:lnTo>
                    <a:pt x="242" y="195"/>
                  </a:lnTo>
                  <a:lnTo>
                    <a:pt x="261" y="307"/>
                  </a:lnTo>
                  <a:lnTo>
                    <a:pt x="162" y="255"/>
                  </a:lnTo>
                  <a:lnTo>
                    <a:pt x="62" y="307"/>
                  </a:lnTo>
                  <a:lnTo>
                    <a:pt x="81" y="195"/>
                  </a:lnTo>
                  <a:lnTo>
                    <a:pt x="0" y="117"/>
                  </a:lnTo>
                  <a:lnTo>
                    <a:pt x="112" y="102"/>
                  </a:lnTo>
                  <a:lnTo>
                    <a:pt x="162" y="0"/>
                  </a:lnTo>
                  <a:close/>
                </a:path>
              </a:pathLst>
            </a:custGeom>
            <a:solidFill>
              <a:srgbClr val="D9742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0" name="Freeform 36"/>
            <p:cNvSpPr>
              <a:spLocks noEditPoints="1"/>
            </p:cNvSpPr>
            <p:nvPr/>
          </p:nvSpPr>
          <p:spPr bwMode="auto">
            <a:xfrm>
              <a:off x="3229203" y="2611643"/>
              <a:ext cx="378000" cy="378000"/>
            </a:xfrm>
            <a:custGeom>
              <a:avLst/>
              <a:gdLst>
                <a:gd name="T0" fmla="*/ 152 w 262"/>
                <a:gd name="T1" fmla="*/ 61 h 262"/>
                <a:gd name="T2" fmla="*/ 201 w 262"/>
                <a:gd name="T3" fmla="*/ 111 h 262"/>
                <a:gd name="T4" fmla="*/ 110 w 262"/>
                <a:gd name="T5" fmla="*/ 202 h 262"/>
                <a:gd name="T6" fmla="*/ 60 w 262"/>
                <a:gd name="T7" fmla="*/ 153 h 262"/>
                <a:gd name="T8" fmla="*/ 152 w 262"/>
                <a:gd name="T9" fmla="*/ 61 h 262"/>
                <a:gd name="T10" fmla="*/ 152 w 262"/>
                <a:gd name="T11" fmla="*/ 38 h 262"/>
                <a:gd name="T12" fmla="*/ 37 w 262"/>
                <a:gd name="T13" fmla="*/ 153 h 262"/>
                <a:gd name="T14" fmla="*/ 110 w 262"/>
                <a:gd name="T15" fmla="*/ 225 h 262"/>
                <a:gd name="T16" fmla="*/ 224 w 262"/>
                <a:gd name="T17" fmla="*/ 111 h 262"/>
                <a:gd name="T18" fmla="*/ 152 w 262"/>
                <a:gd name="T19" fmla="*/ 38 h 262"/>
                <a:gd name="T20" fmla="*/ 171 w 262"/>
                <a:gd name="T21" fmla="*/ 0 h 262"/>
                <a:gd name="T22" fmla="*/ 174 w 262"/>
                <a:gd name="T23" fmla="*/ 1 h 262"/>
                <a:gd name="T24" fmla="*/ 178 w 262"/>
                <a:gd name="T25" fmla="*/ 4 h 262"/>
                <a:gd name="T26" fmla="*/ 200 w 262"/>
                <a:gd name="T27" fmla="*/ 24 h 262"/>
                <a:gd name="T28" fmla="*/ 197 w 262"/>
                <a:gd name="T29" fmla="*/ 31 h 262"/>
                <a:gd name="T30" fmla="*/ 196 w 262"/>
                <a:gd name="T31" fmla="*/ 38 h 262"/>
                <a:gd name="T32" fmla="*/ 199 w 262"/>
                <a:gd name="T33" fmla="*/ 50 h 262"/>
                <a:gd name="T34" fmla="*/ 204 w 262"/>
                <a:gd name="T35" fmla="*/ 59 h 262"/>
                <a:gd name="T36" fmla="*/ 212 w 262"/>
                <a:gd name="T37" fmla="*/ 64 h 262"/>
                <a:gd name="T38" fmla="*/ 224 w 262"/>
                <a:gd name="T39" fmla="*/ 66 h 262"/>
                <a:gd name="T40" fmla="*/ 232 w 262"/>
                <a:gd name="T41" fmla="*/ 65 h 262"/>
                <a:gd name="T42" fmla="*/ 238 w 262"/>
                <a:gd name="T43" fmla="*/ 62 h 262"/>
                <a:gd name="T44" fmla="*/ 258 w 262"/>
                <a:gd name="T45" fmla="*/ 84 h 262"/>
                <a:gd name="T46" fmla="*/ 261 w 262"/>
                <a:gd name="T47" fmla="*/ 88 h 262"/>
                <a:gd name="T48" fmla="*/ 262 w 262"/>
                <a:gd name="T49" fmla="*/ 92 h 262"/>
                <a:gd name="T50" fmla="*/ 262 w 262"/>
                <a:gd name="T51" fmla="*/ 97 h 262"/>
                <a:gd name="T52" fmla="*/ 261 w 262"/>
                <a:gd name="T53" fmla="*/ 100 h 262"/>
                <a:gd name="T54" fmla="*/ 258 w 262"/>
                <a:gd name="T55" fmla="*/ 104 h 262"/>
                <a:gd name="T56" fmla="*/ 105 w 262"/>
                <a:gd name="T57" fmla="*/ 258 h 262"/>
                <a:gd name="T58" fmla="*/ 101 w 262"/>
                <a:gd name="T59" fmla="*/ 260 h 262"/>
                <a:gd name="T60" fmla="*/ 97 w 262"/>
                <a:gd name="T61" fmla="*/ 262 h 262"/>
                <a:gd name="T62" fmla="*/ 93 w 262"/>
                <a:gd name="T63" fmla="*/ 262 h 262"/>
                <a:gd name="T64" fmla="*/ 88 w 262"/>
                <a:gd name="T65" fmla="*/ 260 h 262"/>
                <a:gd name="T66" fmla="*/ 86 w 262"/>
                <a:gd name="T67" fmla="*/ 258 h 262"/>
                <a:gd name="T68" fmla="*/ 64 w 262"/>
                <a:gd name="T69" fmla="*/ 236 h 262"/>
                <a:gd name="T70" fmla="*/ 66 w 262"/>
                <a:gd name="T71" fmla="*/ 230 h 262"/>
                <a:gd name="T72" fmla="*/ 68 w 262"/>
                <a:gd name="T73" fmla="*/ 224 h 262"/>
                <a:gd name="T74" fmla="*/ 65 w 262"/>
                <a:gd name="T75" fmla="*/ 212 h 262"/>
                <a:gd name="T76" fmla="*/ 59 w 262"/>
                <a:gd name="T77" fmla="*/ 203 h 262"/>
                <a:gd name="T78" fmla="*/ 50 w 262"/>
                <a:gd name="T79" fmla="*/ 197 h 262"/>
                <a:gd name="T80" fmla="*/ 39 w 262"/>
                <a:gd name="T81" fmla="*/ 194 h 262"/>
                <a:gd name="T82" fmla="*/ 32 w 262"/>
                <a:gd name="T83" fmla="*/ 196 h 262"/>
                <a:gd name="T84" fmla="*/ 26 w 262"/>
                <a:gd name="T85" fmla="*/ 198 h 262"/>
                <a:gd name="T86" fmla="*/ 4 w 262"/>
                <a:gd name="T87" fmla="*/ 177 h 262"/>
                <a:gd name="T88" fmla="*/ 2 w 262"/>
                <a:gd name="T89" fmla="*/ 174 h 262"/>
                <a:gd name="T90" fmla="*/ 0 w 262"/>
                <a:gd name="T91" fmla="*/ 169 h 262"/>
                <a:gd name="T92" fmla="*/ 0 w 262"/>
                <a:gd name="T93" fmla="*/ 165 h 262"/>
                <a:gd name="T94" fmla="*/ 2 w 262"/>
                <a:gd name="T95" fmla="*/ 161 h 262"/>
                <a:gd name="T96" fmla="*/ 4 w 262"/>
                <a:gd name="T97" fmla="*/ 158 h 262"/>
                <a:gd name="T98" fmla="*/ 158 w 262"/>
                <a:gd name="T99" fmla="*/ 4 h 262"/>
                <a:gd name="T100" fmla="*/ 162 w 262"/>
                <a:gd name="T101" fmla="*/ 1 h 262"/>
                <a:gd name="T102" fmla="*/ 166 w 262"/>
                <a:gd name="T103" fmla="*/ 0 h 262"/>
                <a:gd name="T104" fmla="*/ 171 w 262"/>
                <a:gd name="T105"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2" h="262">
                  <a:moveTo>
                    <a:pt x="152" y="61"/>
                  </a:moveTo>
                  <a:lnTo>
                    <a:pt x="201" y="111"/>
                  </a:lnTo>
                  <a:lnTo>
                    <a:pt x="110" y="202"/>
                  </a:lnTo>
                  <a:lnTo>
                    <a:pt x="60" y="153"/>
                  </a:lnTo>
                  <a:lnTo>
                    <a:pt x="152" y="61"/>
                  </a:lnTo>
                  <a:close/>
                  <a:moveTo>
                    <a:pt x="152" y="38"/>
                  </a:moveTo>
                  <a:lnTo>
                    <a:pt x="37" y="153"/>
                  </a:lnTo>
                  <a:lnTo>
                    <a:pt x="110" y="225"/>
                  </a:lnTo>
                  <a:lnTo>
                    <a:pt x="224" y="111"/>
                  </a:lnTo>
                  <a:lnTo>
                    <a:pt x="152" y="38"/>
                  </a:lnTo>
                  <a:close/>
                  <a:moveTo>
                    <a:pt x="171" y="0"/>
                  </a:moveTo>
                  <a:lnTo>
                    <a:pt x="174" y="1"/>
                  </a:lnTo>
                  <a:lnTo>
                    <a:pt x="178" y="4"/>
                  </a:lnTo>
                  <a:lnTo>
                    <a:pt x="200" y="24"/>
                  </a:lnTo>
                  <a:lnTo>
                    <a:pt x="197" y="31"/>
                  </a:lnTo>
                  <a:lnTo>
                    <a:pt x="196" y="38"/>
                  </a:lnTo>
                  <a:lnTo>
                    <a:pt x="199" y="50"/>
                  </a:lnTo>
                  <a:lnTo>
                    <a:pt x="204" y="59"/>
                  </a:lnTo>
                  <a:lnTo>
                    <a:pt x="212" y="64"/>
                  </a:lnTo>
                  <a:lnTo>
                    <a:pt x="224" y="66"/>
                  </a:lnTo>
                  <a:lnTo>
                    <a:pt x="232" y="65"/>
                  </a:lnTo>
                  <a:lnTo>
                    <a:pt x="238" y="62"/>
                  </a:lnTo>
                  <a:lnTo>
                    <a:pt x="258" y="84"/>
                  </a:lnTo>
                  <a:lnTo>
                    <a:pt x="261" y="88"/>
                  </a:lnTo>
                  <a:lnTo>
                    <a:pt x="262" y="92"/>
                  </a:lnTo>
                  <a:lnTo>
                    <a:pt x="262" y="97"/>
                  </a:lnTo>
                  <a:lnTo>
                    <a:pt x="261" y="100"/>
                  </a:lnTo>
                  <a:lnTo>
                    <a:pt x="258" y="104"/>
                  </a:lnTo>
                  <a:lnTo>
                    <a:pt x="105" y="258"/>
                  </a:lnTo>
                  <a:lnTo>
                    <a:pt x="101" y="260"/>
                  </a:lnTo>
                  <a:lnTo>
                    <a:pt x="97" y="262"/>
                  </a:lnTo>
                  <a:lnTo>
                    <a:pt x="93" y="262"/>
                  </a:lnTo>
                  <a:lnTo>
                    <a:pt x="88" y="260"/>
                  </a:lnTo>
                  <a:lnTo>
                    <a:pt x="86" y="258"/>
                  </a:lnTo>
                  <a:lnTo>
                    <a:pt x="64" y="236"/>
                  </a:lnTo>
                  <a:lnTo>
                    <a:pt x="66" y="230"/>
                  </a:lnTo>
                  <a:lnTo>
                    <a:pt x="68" y="224"/>
                  </a:lnTo>
                  <a:lnTo>
                    <a:pt x="65" y="212"/>
                  </a:lnTo>
                  <a:lnTo>
                    <a:pt x="59" y="203"/>
                  </a:lnTo>
                  <a:lnTo>
                    <a:pt x="50" y="197"/>
                  </a:lnTo>
                  <a:lnTo>
                    <a:pt x="39" y="194"/>
                  </a:lnTo>
                  <a:lnTo>
                    <a:pt x="32" y="196"/>
                  </a:lnTo>
                  <a:lnTo>
                    <a:pt x="26" y="198"/>
                  </a:lnTo>
                  <a:lnTo>
                    <a:pt x="4" y="177"/>
                  </a:lnTo>
                  <a:lnTo>
                    <a:pt x="2" y="174"/>
                  </a:lnTo>
                  <a:lnTo>
                    <a:pt x="0" y="169"/>
                  </a:lnTo>
                  <a:lnTo>
                    <a:pt x="0" y="165"/>
                  </a:lnTo>
                  <a:lnTo>
                    <a:pt x="2" y="161"/>
                  </a:lnTo>
                  <a:lnTo>
                    <a:pt x="4" y="158"/>
                  </a:lnTo>
                  <a:lnTo>
                    <a:pt x="158" y="4"/>
                  </a:lnTo>
                  <a:lnTo>
                    <a:pt x="162" y="1"/>
                  </a:lnTo>
                  <a:lnTo>
                    <a:pt x="166" y="0"/>
                  </a:lnTo>
                  <a:lnTo>
                    <a:pt x="171" y="0"/>
                  </a:lnTo>
                  <a:close/>
                </a:path>
              </a:pathLst>
            </a:custGeom>
            <a:solidFill>
              <a:srgbClr val="E2E6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
          <p:nvSpPr>
            <p:cNvPr id="61" name="Freeform 49"/>
            <p:cNvSpPr>
              <a:spLocks noEditPoints="1"/>
            </p:cNvSpPr>
            <p:nvPr/>
          </p:nvSpPr>
          <p:spPr bwMode="auto">
            <a:xfrm>
              <a:off x="3883845" y="2111390"/>
              <a:ext cx="378000" cy="360000"/>
            </a:xfrm>
            <a:custGeom>
              <a:avLst/>
              <a:gdLst>
                <a:gd name="T0" fmla="*/ 60 w 273"/>
                <a:gd name="T1" fmla="*/ 239 h 243"/>
                <a:gd name="T2" fmla="*/ 52 w 273"/>
                <a:gd name="T3" fmla="*/ 243 h 243"/>
                <a:gd name="T4" fmla="*/ 36 w 273"/>
                <a:gd name="T5" fmla="*/ 225 h 243"/>
                <a:gd name="T6" fmla="*/ 37 w 273"/>
                <a:gd name="T7" fmla="*/ 218 h 243"/>
                <a:gd name="T8" fmla="*/ 118 w 273"/>
                <a:gd name="T9" fmla="*/ 84 h 243"/>
                <a:gd name="T10" fmla="*/ 234 w 273"/>
                <a:gd name="T11" fmla="*/ 219 h 243"/>
                <a:gd name="T12" fmla="*/ 233 w 273"/>
                <a:gd name="T13" fmla="*/ 226 h 243"/>
                <a:gd name="T14" fmla="*/ 214 w 273"/>
                <a:gd name="T15" fmla="*/ 239 h 243"/>
                <a:gd name="T16" fmla="*/ 95 w 273"/>
                <a:gd name="T17" fmla="*/ 108 h 243"/>
                <a:gd name="T18" fmla="*/ 95 w 273"/>
                <a:gd name="T19" fmla="*/ 102 h 243"/>
                <a:gd name="T20" fmla="*/ 228 w 273"/>
                <a:gd name="T21" fmla="*/ 2 h 243"/>
                <a:gd name="T22" fmla="*/ 232 w 273"/>
                <a:gd name="T23" fmla="*/ 5 h 243"/>
                <a:gd name="T24" fmla="*/ 229 w 273"/>
                <a:gd name="T25" fmla="*/ 11 h 243"/>
                <a:gd name="T26" fmla="*/ 219 w 273"/>
                <a:gd name="T27" fmla="*/ 30 h 243"/>
                <a:gd name="T28" fmla="*/ 218 w 273"/>
                <a:gd name="T29" fmla="*/ 45 h 243"/>
                <a:gd name="T30" fmla="*/ 241 w 273"/>
                <a:gd name="T31" fmla="*/ 58 h 243"/>
                <a:gd name="T32" fmla="*/ 254 w 273"/>
                <a:gd name="T33" fmla="*/ 48 h 243"/>
                <a:gd name="T34" fmla="*/ 264 w 273"/>
                <a:gd name="T35" fmla="*/ 31 h 243"/>
                <a:gd name="T36" fmla="*/ 269 w 273"/>
                <a:gd name="T37" fmla="*/ 25 h 243"/>
                <a:gd name="T38" fmla="*/ 271 w 273"/>
                <a:gd name="T39" fmla="*/ 28 h 243"/>
                <a:gd name="T40" fmla="*/ 273 w 273"/>
                <a:gd name="T41" fmla="*/ 51 h 243"/>
                <a:gd name="T42" fmla="*/ 261 w 273"/>
                <a:gd name="T43" fmla="*/ 85 h 243"/>
                <a:gd name="T44" fmla="*/ 225 w 273"/>
                <a:gd name="T45" fmla="*/ 93 h 243"/>
                <a:gd name="T46" fmla="*/ 199 w 273"/>
                <a:gd name="T47" fmla="*/ 102 h 243"/>
                <a:gd name="T48" fmla="*/ 176 w 273"/>
                <a:gd name="T49" fmla="*/ 82 h 243"/>
                <a:gd name="T50" fmla="*/ 186 w 273"/>
                <a:gd name="T51" fmla="*/ 47 h 243"/>
                <a:gd name="T52" fmla="*/ 201 w 273"/>
                <a:gd name="T53" fmla="*/ 16 h 243"/>
                <a:gd name="T54" fmla="*/ 227 w 273"/>
                <a:gd name="T55" fmla="*/ 3 h 243"/>
                <a:gd name="T56" fmla="*/ 141 w 273"/>
                <a:gd name="T57" fmla="*/ 0 h 243"/>
                <a:gd name="T58" fmla="*/ 145 w 273"/>
                <a:gd name="T59" fmla="*/ 2 h 243"/>
                <a:gd name="T60" fmla="*/ 113 w 273"/>
                <a:gd name="T61" fmla="*/ 19 h 243"/>
                <a:gd name="T62" fmla="*/ 92 w 273"/>
                <a:gd name="T63" fmla="*/ 44 h 243"/>
                <a:gd name="T64" fmla="*/ 101 w 273"/>
                <a:gd name="T65" fmla="*/ 61 h 243"/>
                <a:gd name="T66" fmla="*/ 106 w 273"/>
                <a:gd name="T67" fmla="*/ 67 h 243"/>
                <a:gd name="T68" fmla="*/ 106 w 273"/>
                <a:gd name="T69" fmla="*/ 71 h 243"/>
                <a:gd name="T70" fmla="*/ 92 w 273"/>
                <a:gd name="T71" fmla="*/ 84 h 243"/>
                <a:gd name="T72" fmla="*/ 84 w 273"/>
                <a:gd name="T73" fmla="*/ 91 h 243"/>
                <a:gd name="T74" fmla="*/ 80 w 273"/>
                <a:gd name="T75" fmla="*/ 91 h 243"/>
                <a:gd name="T76" fmla="*/ 51 w 273"/>
                <a:gd name="T77" fmla="*/ 74 h 243"/>
                <a:gd name="T78" fmla="*/ 38 w 273"/>
                <a:gd name="T79" fmla="*/ 84 h 243"/>
                <a:gd name="T80" fmla="*/ 37 w 273"/>
                <a:gd name="T81" fmla="*/ 93 h 243"/>
                <a:gd name="T82" fmla="*/ 34 w 273"/>
                <a:gd name="T83" fmla="*/ 98 h 243"/>
                <a:gd name="T84" fmla="*/ 28 w 273"/>
                <a:gd name="T85" fmla="*/ 103 h 243"/>
                <a:gd name="T86" fmla="*/ 22 w 273"/>
                <a:gd name="T87" fmla="*/ 103 h 243"/>
                <a:gd name="T88" fmla="*/ 13 w 273"/>
                <a:gd name="T89" fmla="*/ 94 h 243"/>
                <a:gd name="T90" fmla="*/ 1 w 273"/>
                <a:gd name="T91" fmla="*/ 81 h 243"/>
                <a:gd name="T92" fmla="*/ 1 w 273"/>
                <a:gd name="T93" fmla="*/ 75 h 243"/>
                <a:gd name="T94" fmla="*/ 8 w 273"/>
                <a:gd name="T95" fmla="*/ 70 h 243"/>
                <a:gd name="T96" fmla="*/ 14 w 273"/>
                <a:gd name="T97" fmla="*/ 65 h 243"/>
                <a:gd name="T98" fmla="*/ 22 w 273"/>
                <a:gd name="T99" fmla="*/ 65 h 243"/>
                <a:gd name="T100" fmla="*/ 32 w 273"/>
                <a:gd name="T101" fmla="*/ 57 h 243"/>
                <a:gd name="T102" fmla="*/ 34 w 273"/>
                <a:gd name="T103" fmla="*/ 47 h 243"/>
                <a:gd name="T104" fmla="*/ 39 w 273"/>
                <a:gd name="T105" fmla="*/ 39 h 243"/>
                <a:gd name="T106" fmla="*/ 69 w 273"/>
                <a:gd name="T107" fmla="*/ 19 h 243"/>
                <a:gd name="T108" fmla="*/ 110 w 273"/>
                <a:gd name="T10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43">
                  <a:moveTo>
                    <a:pt x="107" y="150"/>
                  </a:moveTo>
                  <a:lnTo>
                    <a:pt x="127" y="173"/>
                  </a:lnTo>
                  <a:lnTo>
                    <a:pt x="60" y="239"/>
                  </a:lnTo>
                  <a:lnTo>
                    <a:pt x="57" y="242"/>
                  </a:lnTo>
                  <a:lnTo>
                    <a:pt x="55" y="243"/>
                  </a:lnTo>
                  <a:lnTo>
                    <a:pt x="52" y="243"/>
                  </a:lnTo>
                  <a:lnTo>
                    <a:pt x="50" y="240"/>
                  </a:lnTo>
                  <a:lnTo>
                    <a:pt x="37" y="228"/>
                  </a:lnTo>
                  <a:lnTo>
                    <a:pt x="36" y="225"/>
                  </a:lnTo>
                  <a:lnTo>
                    <a:pt x="34" y="223"/>
                  </a:lnTo>
                  <a:lnTo>
                    <a:pt x="36" y="220"/>
                  </a:lnTo>
                  <a:lnTo>
                    <a:pt x="37" y="218"/>
                  </a:lnTo>
                  <a:lnTo>
                    <a:pt x="107" y="150"/>
                  </a:lnTo>
                  <a:close/>
                  <a:moveTo>
                    <a:pt x="117" y="84"/>
                  </a:moveTo>
                  <a:lnTo>
                    <a:pt x="118" y="84"/>
                  </a:lnTo>
                  <a:lnTo>
                    <a:pt x="121" y="85"/>
                  </a:lnTo>
                  <a:lnTo>
                    <a:pt x="233" y="216"/>
                  </a:lnTo>
                  <a:lnTo>
                    <a:pt x="234" y="219"/>
                  </a:lnTo>
                  <a:lnTo>
                    <a:pt x="236" y="221"/>
                  </a:lnTo>
                  <a:lnTo>
                    <a:pt x="234" y="224"/>
                  </a:lnTo>
                  <a:lnTo>
                    <a:pt x="233" y="226"/>
                  </a:lnTo>
                  <a:lnTo>
                    <a:pt x="219" y="238"/>
                  </a:lnTo>
                  <a:lnTo>
                    <a:pt x="217" y="239"/>
                  </a:lnTo>
                  <a:lnTo>
                    <a:pt x="214" y="239"/>
                  </a:lnTo>
                  <a:lnTo>
                    <a:pt x="211" y="239"/>
                  </a:lnTo>
                  <a:lnTo>
                    <a:pt x="209" y="237"/>
                  </a:lnTo>
                  <a:lnTo>
                    <a:pt x="95" y="108"/>
                  </a:lnTo>
                  <a:lnTo>
                    <a:pt x="94" y="105"/>
                  </a:lnTo>
                  <a:lnTo>
                    <a:pt x="94" y="104"/>
                  </a:lnTo>
                  <a:lnTo>
                    <a:pt x="95" y="102"/>
                  </a:lnTo>
                  <a:lnTo>
                    <a:pt x="115" y="85"/>
                  </a:lnTo>
                  <a:lnTo>
                    <a:pt x="117" y="84"/>
                  </a:lnTo>
                  <a:close/>
                  <a:moveTo>
                    <a:pt x="228" y="2"/>
                  </a:moveTo>
                  <a:lnTo>
                    <a:pt x="229" y="2"/>
                  </a:lnTo>
                  <a:lnTo>
                    <a:pt x="231" y="3"/>
                  </a:lnTo>
                  <a:lnTo>
                    <a:pt x="232" y="5"/>
                  </a:lnTo>
                  <a:lnTo>
                    <a:pt x="232" y="7"/>
                  </a:lnTo>
                  <a:lnTo>
                    <a:pt x="232" y="7"/>
                  </a:lnTo>
                  <a:lnTo>
                    <a:pt x="229" y="11"/>
                  </a:lnTo>
                  <a:lnTo>
                    <a:pt x="225" y="17"/>
                  </a:lnTo>
                  <a:lnTo>
                    <a:pt x="222" y="24"/>
                  </a:lnTo>
                  <a:lnTo>
                    <a:pt x="219" y="30"/>
                  </a:lnTo>
                  <a:lnTo>
                    <a:pt x="217" y="34"/>
                  </a:lnTo>
                  <a:lnTo>
                    <a:pt x="215" y="39"/>
                  </a:lnTo>
                  <a:lnTo>
                    <a:pt x="218" y="45"/>
                  </a:lnTo>
                  <a:lnTo>
                    <a:pt x="227" y="54"/>
                  </a:lnTo>
                  <a:lnTo>
                    <a:pt x="234" y="58"/>
                  </a:lnTo>
                  <a:lnTo>
                    <a:pt x="241" y="58"/>
                  </a:lnTo>
                  <a:lnTo>
                    <a:pt x="246" y="56"/>
                  </a:lnTo>
                  <a:lnTo>
                    <a:pt x="250" y="52"/>
                  </a:lnTo>
                  <a:lnTo>
                    <a:pt x="254" y="48"/>
                  </a:lnTo>
                  <a:lnTo>
                    <a:pt x="256" y="43"/>
                  </a:lnTo>
                  <a:lnTo>
                    <a:pt x="260" y="37"/>
                  </a:lnTo>
                  <a:lnTo>
                    <a:pt x="264" y="31"/>
                  </a:lnTo>
                  <a:lnTo>
                    <a:pt x="266" y="28"/>
                  </a:lnTo>
                  <a:lnTo>
                    <a:pt x="268" y="26"/>
                  </a:lnTo>
                  <a:lnTo>
                    <a:pt x="269" y="25"/>
                  </a:lnTo>
                  <a:lnTo>
                    <a:pt x="270" y="25"/>
                  </a:lnTo>
                  <a:lnTo>
                    <a:pt x="271" y="25"/>
                  </a:lnTo>
                  <a:lnTo>
                    <a:pt x="271" y="28"/>
                  </a:lnTo>
                  <a:lnTo>
                    <a:pt x="273" y="30"/>
                  </a:lnTo>
                  <a:lnTo>
                    <a:pt x="273" y="38"/>
                  </a:lnTo>
                  <a:lnTo>
                    <a:pt x="273" y="51"/>
                  </a:lnTo>
                  <a:lnTo>
                    <a:pt x="271" y="65"/>
                  </a:lnTo>
                  <a:lnTo>
                    <a:pt x="268" y="76"/>
                  </a:lnTo>
                  <a:lnTo>
                    <a:pt x="261" y="85"/>
                  </a:lnTo>
                  <a:lnTo>
                    <a:pt x="252" y="91"/>
                  </a:lnTo>
                  <a:lnTo>
                    <a:pt x="241" y="94"/>
                  </a:lnTo>
                  <a:lnTo>
                    <a:pt x="225" y="93"/>
                  </a:lnTo>
                  <a:lnTo>
                    <a:pt x="215" y="93"/>
                  </a:lnTo>
                  <a:lnTo>
                    <a:pt x="205" y="96"/>
                  </a:lnTo>
                  <a:lnTo>
                    <a:pt x="199" y="102"/>
                  </a:lnTo>
                  <a:lnTo>
                    <a:pt x="176" y="123"/>
                  </a:lnTo>
                  <a:lnTo>
                    <a:pt x="157" y="102"/>
                  </a:lnTo>
                  <a:lnTo>
                    <a:pt x="176" y="82"/>
                  </a:lnTo>
                  <a:lnTo>
                    <a:pt x="183" y="71"/>
                  </a:lnTo>
                  <a:lnTo>
                    <a:pt x="186" y="58"/>
                  </a:lnTo>
                  <a:lnTo>
                    <a:pt x="186" y="47"/>
                  </a:lnTo>
                  <a:lnTo>
                    <a:pt x="187" y="34"/>
                  </a:lnTo>
                  <a:lnTo>
                    <a:pt x="192" y="24"/>
                  </a:lnTo>
                  <a:lnTo>
                    <a:pt x="201" y="16"/>
                  </a:lnTo>
                  <a:lnTo>
                    <a:pt x="211" y="10"/>
                  </a:lnTo>
                  <a:lnTo>
                    <a:pt x="220" y="5"/>
                  </a:lnTo>
                  <a:lnTo>
                    <a:pt x="227" y="3"/>
                  </a:lnTo>
                  <a:lnTo>
                    <a:pt x="228" y="2"/>
                  </a:lnTo>
                  <a:close/>
                  <a:moveTo>
                    <a:pt x="129" y="0"/>
                  </a:moveTo>
                  <a:lnTo>
                    <a:pt x="141" y="0"/>
                  </a:lnTo>
                  <a:lnTo>
                    <a:pt x="149" y="0"/>
                  </a:lnTo>
                  <a:lnTo>
                    <a:pt x="150" y="1"/>
                  </a:lnTo>
                  <a:lnTo>
                    <a:pt x="145" y="2"/>
                  </a:lnTo>
                  <a:lnTo>
                    <a:pt x="136" y="6"/>
                  </a:lnTo>
                  <a:lnTo>
                    <a:pt x="125" y="12"/>
                  </a:lnTo>
                  <a:lnTo>
                    <a:pt x="113" y="19"/>
                  </a:lnTo>
                  <a:lnTo>
                    <a:pt x="102" y="25"/>
                  </a:lnTo>
                  <a:lnTo>
                    <a:pt x="94" y="34"/>
                  </a:lnTo>
                  <a:lnTo>
                    <a:pt x="92" y="44"/>
                  </a:lnTo>
                  <a:lnTo>
                    <a:pt x="95" y="54"/>
                  </a:lnTo>
                  <a:lnTo>
                    <a:pt x="98" y="57"/>
                  </a:lnTo>
                  <a:lnTo>
                    <a:pt x="101" y="61"/>
                  </a:lnTo>
                  <a:lnTo>
                    <a:pt x="103" y="63"/>
                  </a:lnTo>
                  <a:lnTo>
                    <a:pt x="104" y="66"/>
                  </a:lnTo>
                  <a:lnTo>
                    <a:pt x="106" y="67"/>
                  </a:lnTo>
                  <a:lnTo>
                    <a:pt x="107" y="68"/>
                  </a:lnTo>
                  <a:lnTo>
                    <a:pt x="107" y="71"/>
                  </a:lnTo>
                  <a:lnTo>
                    <a:pt x="106" y="71"/>
                  </a:lnTo>
                  <a:lnTo>
                    <a:pt x="103" y="74"/>
                  </a:lnTo>
                  <a:lnTo>
                    <a:pt x="98" y="79"/>
                  </a:lnTo>
                  <a:lnTo>
                    <a:pt x="92" y="84"/>
                  </a:lnTo>
                  <a:lnTo>
                    <a:pt x="87" y="88"/>
                  </a:lnTo>
                  <a:lnTo>
                    <a:pt x="84" y="90"/>
                  </a:lnTo>
                  <a:lnTo>
                    <a:pt x="84" y="91"/>
                  </a:lnTo>
                  <a:lnTo>
                    <a:pt x="83" y="91"/>
                  </a:lnTo>
                  <a:lnTo>
                    <a:pt x="81" y="93"/>
                  </a:lnTo>
                  <a:lnTo>
                    <a:pt x="80" y="91"/>
                  </a:lnTo>
                  <a:lnTo>
                    <a:pt x="70" y="81"/>
                  </a:lnTo>
                  <a:lnTo>
                    <a:pt x="60" y="75"/>
                  </a:lnTo>
                  <a:lnTo>
                    <a:pt x="51" y="74"/>
                  </a:lnTo>
                  <a:lnTo>
                    <a:pt x="42" y="79"/>
                  </a:lnTo>
                  <a:lnTo>
                    <a:pt x="39" y="81"/>
                  </a:lnTo>
                  <a:lnTo>
                    <a:pt x="38" y="84"/>
                  </a:lnTo>
                  <a:lnTo>
                    <a:pt x="38" y="88"/>
                  </a:lnTo>
                  <a:lnTo>
                    <a:pt x="38" y="90"/>
                  </a:lnTo>
                  <a:lnTo>
                    <a:pt x="37" y="93"/>
                  </a:lnTo>
                  <a:lnTo>
                    <a:pt x="37" y="94"/>
                  </a:lnTo>
                  <a:lnTo>
                    <a:pt x="36" y="95"/>
                  </a:lnTo>
                  <a:lnTo>
                    <a:pt x="34" y="98"/>
                  </a:lnTo>
                  <a:lnTo>
                    <a:pt x="32" y="99"/>
                  </a:lnTo>
                  <a:lnTo>
                    <a:pt x="29" y="102"/>
                  </a:lnTo>
                  <a:lnTo>
                    <a:pt x="28" y="103"/>
                  </a:lnTo>
                  <a:lnTo>
                    <a:pt x="25" y="104"/>
                  </a:lnTo>
                  <a:lnTo>
                    <a:pt x="23" y="104"/>
                  </a:lnTo>
                  <a:lnTo>
                    <a:pt x="22" y="103"/>
                  </a:lnTo>
                  <a:lnTo>
                    <a:pt x="19" y="102"/>
                  </a:lnTo>
                  <a:lnTo>
                    <a:pt x="16" y="99"/>
                  </a:lnTo>
                  <a:lnTo>
                    <a:pt x="13" y="94"/>
                  </a:lnTo>
                  <a:lnTo>
                    <a:pt x="8" y="88"/>
                  </a:lnTo>
                  <a:lnTo>
                    <a:pt x="2" y="82"/>
                  </a:lnTo>
                  <a:lnTo>
                    <a:pt x="1" y="81"/>
                  </a:lnTo>
                  <a:lnTo>
                    <a:pt x="0" y="79"/>
                  </a:lnTo>
                  <a:lnTo>
                    <a:pt x="0" y="76"/>
                  </a:lnTo>
                  <a:lnTo>
                    <a:pt x="1" y="75"/>
                  </a:lnTo>
                  <a:lnTo>
                    <a:pt x="2" y="74"/>
                  </a:lnTo>
                  <a:lnTo>
                    <a:pt x="5" y="71"/>
                  </a:lnTo>
                  <a:lnTo>
                    <a:pt x="8" y="70"/>
                  </a:lnTo>
                  <a:lnTo>
                    <a:pt x="10" y="67"/>
                  </a:lnTo>
                  <a:lnTo>
                    <a:pt x="11" y="66"/>
                  </a:lnTo>
                  <a:lnTo>
                    <a:pt x="14" y="65"/>
                  </a:lnTo>
                  <a:lnTo>
                    <a:pt x="16" y="65"/>
                  </a:lnTo>
                  <a:lnTo>
                    <a:pt x="19" y="65"/>
                  </a:lnTo>
                  <a:lnTo>
                    <a:pt x="22" y="65"/>
                  </a:lnTo>
                  <a:lnTo>
                    <a:pt x="25" y="63"/>
                  </a:lnTo>
                  <a:lnTo>
                    <a:pt x="29" y="61"/>
                  </a:lnTo>
                  <a:lnTo>
                    <a:pt x="32" y="57"/>
                  </a:lnTo>
                  <a:lnTo>
                    <a:pt x="33" y="53"/>
                  </a:lnTo>
                  <a:lnTo>
                    <a:pt x="34" y="51"/>
                  </a:lnTo>
                  <a:lnTo>
                    <a:pt x="34" y="47"/>
                  </a:lnTo>
                  <a:lnTo>
                    <a:pt x="36" y="44"/>
                  </a:lnTo>
                  <a:lnTo>
                    <a:pt x="37" y="42"/>
                  </a:lnTo>
                  <a:lnTo>
                    <a:pt x="39" y="39"/>
                  </a:lnTo>
                  <a:lnTo>
                    <a:pt x="46" y="34"/>
                  </a:lnTo>
                  <a:lnTo>
                    <a:pt x="59" y="25"/>
                  </a:lnTo>
                  <a:lnTo>
                    <a:pt x="69" y="19"/>
                  </a:lnTo>
                  <a:lnTo>
                    <a:pt x="81" y="10"/>
                  </a:lnTo>
                  <a:lnTo>
                    <a:pt x="95" y="3"/>
                  </a:lnTo>
                  <a:lnTo>
                    <a:pt x="110" y="0"/>
                  </a:lnTo>
                  <a:lnTo>
                    <a:pt x="116" y="0"/>
                  </a:lnTo>
                  <a:lnTo>
                    <a:pt x="129" y="0"/>
                  </a:lnTo>
                  <a:close/>
                </a:path>
              </a:pathLst>
            </a:custGeom>
            <a:solidFill>
              <a:srgbClr val="984C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grpSp>
      <p:cxnSp>
        <p:nvCxnSpPr>
          <p:cNvPr id="63" name="直接连接符 3"/>
          <p:cNvCxnSpPr/>
          <p:nvPr/>
        </p:nvCxnSpPr>
        <p:spPr>
          <a:xfrm>
            <a:off x="1175397" y="659757"/>
            <a:ext cx="11016601" cy="0"/>
          </a:xfrm>
          <a:prstGeom prst="line">
            <a:avLst/>
          </a:prstGeom>
          <a:ln w="19050">
            <a:solidFill>
              <a:srgbClr val="17324D"/>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529009" y="99351"/>
            <a:ext cx="3465203" cy="646331"/>
          </a:xfrm>
          <a:prstGeom prst="rect">
            <a:avLst/>
          </a:prstGeom>
          <a:noFill/>
        </p:spPr>
        <p:txBody>
          <a:bodyPr wrap="square" rtlCol="0">
            <a:spAutoFit/>
          </a:bodyPr>
          <a:lstStyle/>
          <a:p>
            <a:r>
              <a:rPr lang="zh-CN" altLang="en-US" sz="3600" b="1" dirty="0">
                <a:solidFill>
                  <a:srgbClr val="17324D"/>
                </a:solidFill>
                <a:latin typeface="Calibri" panose="020F0502020204030204" pitchFamily="34" charset="0"/>
              </a:rPr>
              <a:t>工作展望</a:t>
            </a:r>
          </a:p>
        </p:txBody>
      </p:sp>
      <p:sp>
        <p:nvSpPr>
          <p:cNvPr id="65" name="Freeform 29"/>
          <p:cNvSpPr>
            <a:spLocks noChangeAspect="1" noEditPoints="1"/>
          </p:cNvSpPr>
          <p:nvPr/>
        </p:nvSpPr>
        <p:spPr bwMode="auto">
          <a:xfrm>
            <a:off x="950276" y="47757"/>
            <a:ext cx="640106" cy="612000"/>
          </a:xfrm>
          <a:custGeom>
            <a:avLst/>
            <a:gdLst>
              <a:gd name="T0" fmla="*/ 130 w 274"/>
              <a:gd name="T1" fmla="*/ 30 h 247"/>
              <a:gd name="T2" fmla="*/ 225 w 274"/>
              <a:gd name="T3" fmla="*/ 30 h 247"/>
              <a:gd name="T4" fmla="*/ 228 w 274"/>
              <a:gd name="T5" fmla="*/ 30 h 247"/>
              <a:gd name="T6" fmla="*/ 232 w 274"/>
              <a:gd name="T7" fmla="*/ 31 h 247"/>
              <a:gd name="T8" fmla="*/ 236 w 274"/>
              <a:gd name="T9" fmla="*/ 33 h 247"/>
              <a:gd name="T10" fmla="*/ 240 w 274"/>
              <a:gd name="T11" fmla="*/ 34 h 247"/>
              <a:gd name="T12" fmla="*/ 272 w 274"/>
              <a:gd name="T13" fmla="*/ 57 h 247"/>
              <a:gd name="T14" fmla="*/ 274 w 274"/>
              <a:gd name="T15" fmla="*/ 58 h 247"/>
              <a:gd name="T16" fmla="*/ 274 w 274"/>
              <a:gd name="T17" fmla="*/ 61 h 247"/>
              <a:gd name="T18" fmla="*/ 274 w 274"/>
              <a:gd name="T19" fmla="*/ 63 h 247"/>
              <a:gd name="T20" fmla="*/ 272 w 274"/>
              <a:gd name="T21" fmla="*/ 66 h 247"/>
              <a:gd name="T22" fmla="*/ 240 w 274"/>
              <a:gd name="T23" fmla="*/ 89 h 247"/>
              <a:gd name="T24" fmla="*/ 236 w 274"/>
              <a:gd name="T25" fmla="*/ 90 h 247"/>
              <a:gd name="T26" fmla="*/ 232 w 274"/>
              <a:gd name="T27" fmla="*/ 91 h 247"/>
              <a:gd name="T28" fmla="*/ 228 w 274"/>
              <a:gd name="T29" fmla="*/ 93 h 247"/>
              <a:gd name="T30" fmla="*/ 225 w 274"/>
              <a:gd name="T31" fmla="*/ 93 h 247"/>
              <a:gd name="T32" fmla="*/ 142 w 274"/>
              <a:gd name="T33" fmla="*/ 93 h 247"/>
              <a:gd name="T34" fmla="*/ 130 w 274"/>
              <a:gd name="T35" fmla="*/ 30 h 247"/>
              <a:gd name="T36" fmla="*/ 105 w 274"/>
              <a:gd name="T37" fmla="*/ 0 h 247"/>
              <a:gd name="T38" fmla="*/ 116 w 274"/>
              <a:gd name="T39" fmla="*/ 0 h 247"/>
              <a:gd name="T40" fmla="*/ 120 w 274"/>
              <a:gd name="T41" fmla="*/ 0 h 247"/>
              <a:gd name="T42" fmla="*/ 121 w 274"/>
              <a:gd name="T43" fmla="*/ 2 h 247"/>
              <a:gd name="T44" fmla="*/ 123 w 274"/>
              <a:gd name="T45" fmla="*/ 5 h 247"/>
              <a:gd name="T46" fmla="*/ 123 w 274"/>
              <a:gd name="T47" fmla="*/ 242 h 247"/>
              <a:gd name="T48" fmla="*/ 121 w 274"/>
              <a:gd name="T49" fmla="*/ 244 h 247"/>
              <a:gd name="T50" fmla="*/ 120 w 274"/>
              <a:gd name="T51" fmla="*/ 246 h 247"/>
              <a:gd name="T52" fmla="*/ 116 w 274"/>
              <a:gd name="T53" fmla="*/ 247 h 247"/>
              <a:gd name="T54" fmla="*/ 105 w 274"/>
              <a:gd name="T55" fmla="*/ 247 h 247"/>
              <a:gd name="T56" fmla="*/ 101 w 274"/>
              <a:gd name="T57" fmla="*/ 246 h 247"/>
              <a:gd name="T58" fmla="*/ 100 w 274"/>
              <a:gd name="T59" fmla="*/ 244 h 247"/>
              <a:gd name="T60" fmla="*/ 98 w 274"/>
              <a:gd name="T61" fmla="*/ 242 h 247"/>
              <a:gd name="T62" fmla="*/ 98 w 274"/>
              <a:gd name="T63" fmla="*/ 121 h 247"/>
              <a:gd name="T64" fmla="*/ 50 w 274"/>
              <a:gd name="T65" fmla="*/ 121 h 247"/>
              <a:gd name="T66" fmla="*/ 46 w 274"/>
              <a:gd name="T67" fmla="*/ 119 h 247"/>
              <a:gd name="T68" fmla="*/ 42 w 274"/>
              <a:gd name="T69" fmla="*/ 119 h 247"/>
              <a:gd name="T70" fmla="*/ 38 w 274"/>
              <a:gd name="T71" fmla="*/ 117 h 247"/>
              <a:gd name="T72" fmla="*/ 35 w 274"/>
              <a:gd name="T73" fmla="*/ 116 h 247"/>
              <a:gd name="T74" fmla="*/ 3 w 274"/>
              <a:gd name="T75" fmla="*/ 94 h 247"/>
              <a:gd name="T76" fmla="*/ 0 w 274"/>
              <a:gd name="T77" fmla="*/ 91 h 247"/>
              <a:gd name="T78" fmla="*/ 0 w 274"/>
              <a:gd name="T79" fmla="*/ 89 h 247"/>
              <a:gd name="T80" fmla="*/ 0 w 274"/>
              <a:gd name="T81" fmla="*/ 86 h 247"/>
              <a:gd name="T82" fmla="*/ 3 w 274"/>
              <a:gd name="T83" fmla="*/ 84 h 247"/>
              <a:gd name="T84" fmla="*/ 35 w 274"/>
              <a:gd name="T85" fmla="*/ 62 h 247"/>
              <a:gd name="T86" fmla="*/ 38 w 274"/>
              <a:gd name="T87" fmla="*/ 59 h 247"/>
              <a:gd name="T88" fmla="*/ 42 w 274"/>
              <a:gd name="T89" fmla="*/ 58 h 247"/>
              <a:gd name="T90" fmla="*/ 46 w 274"/>
              <a:gd name="T91" fmla="*/ 57 h 247"/>
              <a:gd name="T92" fmla="*/ 50 w 274"/>
              <a:gd name="T93" fmla="*/ 57 h 247"/>
              <a:gd name="T94" fmla="*/ 98 w 274"/>
              <a:gd name="T95" fmla="*/ 57 h 247"/>
              <a:gd name="T96" fmla="*/ 98 w 274"/>
              <a:gd name="T97" fmla="*/ 5 h 247"/>
              <a:gd name="T98" fmla="*/ 100 w 274"/>
              <a:gd name="T99" fmla="*/ 2 h 247"/>
              <a:gd name="T100" fmla="*/ 101 w 274"/>
              <a:gd name="T101" fmla="*/ 0 h 247"/>
              <a:gd name="T102" fmla="*/ 105 w 274"/>
              <a:gd name="T10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4" h="247">
                <a:moveTo>
                  <a:pt x="130" y="30"/>
                </a:moveTo>
                <a:lnTo>
                  <a:pt x="225" y="30"/>
                </a:lnTo>
                <a:lnTo>
                  <a:pt x="228" y="30"/>
                </a:lnTo>
                <a:lnTo>
                  <a:pt x="232" y="31"/>
                </a:lnTo>
                <a:lnTo>
                  <a:pt x="236" y="33"/>
                </a:lnTo>
                <a:lnTo>
                  <a:pt x="240" y="34"/>
                </a:lnTo>
                <a:lnTo>
                  <a:pt x="272" y="57"/>
                </a:lnTo>
                <a:lnTo>
                  <a:pt x="274" y="58"/>
                </a:lnTo>
                <a:lnTo>
                  <a:pt x="274" y="61"/>
                </a:lnTo>
                <a:lnTo>
                  <a:pt x="274" y="63"/>
                </a:lnTo>
                <a:lnTo>
                  <a:pt x="272" y="66"/>
                </a:lnTo>
                <a:lnTo>
                  <a:pt x="240" y="89"/>
                </a:lnTo>
                <a:lnTo>
                  <a:pt x="236" y="90"/>
                </a:lnTo>
                <a:lnTo>
                  <a:pt x="232" y="91"/>
                </a:lnTo>
                <a:lnTo>
                  <a:pt x="228" y="93"/>
                </a:lnTo>
                <a:lnTo>
                  <a:pt x="225" y="93"/>
                </a:lnTo>
                <a:lnTo>
                  <a:pt x="142" y="93"/>
                </a:lnTo>
                <a:lnTo>
                  <a:pt x="130" y="30"/>
                </a:lnTo>
                <a:close/>
                <a:moveTo>
                  <a:pt x="105" y="0"/>
                </a:moveTo>
                <a:lnTo>
                  <a:pt x="116" y="0"/>
                </a:lnTo>
                <a:lnTo>
                  <a:pt x="120" y="0"/>
                </a:lnTo>
                <a:lnTo>
                  <a:pt x="121" y="2"/>
                </a:lnTo>
                <a:lnTo>
                  <a:pt x="123" y="5"/>
                </a:lnTo>
                <a:lnTo>
                  <a:pt x="123" y="242"/>
                </a:lnTo>
                <a:lnTo>
                  <a:pt x="121" y="244"/>
                </a:lnTo>
                <a:lnTo>
                  <a:pt x="120" y="246"/>
                </a:lnTo>
                <a:lnTo>
                  <a:pt x="116" y="247"/>
                </a:lnTo>
                <a:lnTo>
                  <a:pt x="105" y="247"/>
                </a:lnTo>
                <a:lnTo>
                  <a:pt x="101" y="246"/>
                </a:lnTo>
                <a:lnTo>
                  <a:pt x="100" y="244"/>
                </a:lnTo>
                <a:lnTo>
                  <a:pt x="98" y="242"/>
                </a:lnTo>
                <a:lnTo>
                  <a:pt x="98" y="121"/>
                </a:lnTo>
                <a:lnTo>
                  <a:pt x="50" y="121"/>
                </a:lnTo>
                <a:lnTo>
                  <a:pt x="46" y="119"/>
                </a:lnTo>
                <a:lnTo>
                  <a:pt x="42" y="119"/>
                </a:lnTo>
                <a:lnTo>
                  <a:pt x="38" y="117"/>
                </a:lnTo>
                <a:lnTo>
                  <a:pt x="35" y="116"/>
                </a:lnTo>
                <a:lnTo>
                  <a:pt x="3" y="94"/>
                </a:lnTo>
                <a:lnTo>
                  <a:pt x="0" y="91"/>
                </a:lnTo>
                <a:lnTo>
                  <a:pt x="0" y="89"/>
                </a:lnTo>
                <a:lnTo>
                  <a:pt x="0" y="86"/>
                </a:lnTo>
                <a:lnTo>
                  <a:pt x="3" y="84"/>
                </a:lnTo>
                <a:lnTo>
                  <a:pt x="35" y="62"/>
                </a:lnTo>
                <a:lnTo>
                  <a:pt x="38" y="59"/>
                </a:lnTo>
                <a:lnTo>
                  <a:pt x="42" y="58"/>
                </a:lnTo>
                <a:lnTo>
                  <a:pt x="46" y="57"/>
                </a:lnTo>
                <a:lnTo>
                  <a:pt x="50" y="57"/>
                </a:lnTo>
                <a:lnTo>
                  <a:pt x="98" y="57"/>
                </a:lnTo>
                <a:lnTo>
                  <a:pt x="98" y="5"/>
                </a:lnTo>
                <a:lnTo>
                  <a:pt x="100" y="2"/>
                </a:lnTo>
                <a:lnTo>
                  <a:pt x="101" y="0"/>
                </a:lnTo>
                <a:lnTo>
                  <a:pt x="105" y="0"/>
                </a:lnTo>
                <a:close/>
              </a:path>
            </a:pathLst>
          </a:custGeom>
          <a:solidFill>
            <a:srgbClr val="17324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Calibri" panose="020F0502020204030204" pitchFamily="34" charset="0"/>
            </a:endParaRPr>
          </a:p>
        </p:txBody>
      </p:sp>
    </p:spTree>
    <p:extLst>
      <p:ext uri="{BB962C8B-B14F-4D97-AF65-F5344CB8AC3E}">
        <p14:creationId xmlns:p14="http://schemas.microsoft.com/office/powerpoint/2010/main" val="37978152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94C52"/>
        </a:solidFill>
        <a:effectLst/>
      </p:bgPr>
    </p:bg>
    <p:spTree>
      <p:nvGrpSpPr>
        <p:cNvPr id="1" name=""/>
        <p:cNvGrpSpPr/>
        <p:nvPr/>
      </p:nvGrpSpPr>
      <p:grpSpPr>
        <a:xfrm>
          <a:off x="0" y="0"/>
          <a:ext cx="0" cy="0"/>
          <a:chOff x="0" y="0"/>
          <a:chExt cx="0" cy="0"/>
        </a:xfrm>
      </p:grpSpPr>
      <p:sp>
        <p:nvSpPr>
          <p:cNvPr id="4" name="矩形 3"/>
          <p:cNvSpPr>
            <a:spLocks noChangeAspect="1"/>
          </p:cNvSpPr>
          <p:nvPr/>
        </p:nvSpPr>
        <p:spPr>
          <a:xfrm>
            <a:off x="4837660" y="2649361"/>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5" name="矩形 4"/>
          <p:cNvSpPr>
            <a:spLocks noChangeAspect="1"/>
          </p:cNvSpPr>
          <p:nvPr/>
        </p:nvSpPr>
        <p:spPr>
          <a:xfrm>
            <a:off x="3532206" y="2649361"/>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6" name="矩形 5"/>
          <p:cNvSpPr>
            <a:spLocks noChangeAspect="1"/>
          </p:cNvSpPr>
          <p:nvPr/>
        </p:nvSpPr>
        <p:spPr>
          <a:xfrm>
            <a:off x="6143115" y="2649361"/>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7" name="文本框 6"/>
          <p:cNvSpPr txBox="1"/>
          <p:nvPr/>
        </p:nvSpPr>
        <p:spPr>
          <a:xfrm>
            <a:off x="3671771" y="2649361"/>
            <a:ext cx="890328" cy="1569660"/>
          </a:xfrm>
          <a:prstGeom prst="rect">
            <a:avLst/>
          </a:prstGeom>
          <a:noFill/>
        </p:spPr>
        <p:txBody>
          <a:bodyPr wrap="square" rtlCol="0">
            <a:spAutoFit/>
          </a:bodyPr>
          <a:lstStyle/>
          <a:p>
            <a:pPr algn="ctr"/>
            <a:r>
              <a:rPr lang="en-US" altLang="zh-CN" sz="9600" dirty="0">
                <a:solidFill>
                  <a:srgbClr val="984C50"/>
                </a:solidFill>
                <a:latin typeface="Aharoni" panose="02010803020104030203" pitchFamily="2" charset="-79"/>
                <a:ea typeface="+mj-ea"/>
                <a:cs typeface="Aharoni" panose="02010803020104030203" pitchFamily="2" charset="-79"/>
              </a:rPr>
              <a:t>F</a:t>
            </a:r>
          </a:p>
        </p:txBody>
      </p:sp>
      <p:sp>
        <p:nvSpPr>
          <p:cNvPr id="8" name="文本框 7"/>
          <p:cNvSpPr txBox="1"/>
          <p:nvPr/>
        </p:nvSpPr>
        <p:spPr>
          <a:xfrm>
            <a:off x="4941925" y="2649361"/>
            <a:ext cx="890328" cy="1569660"/>
          </a:xfrm>
          <a:prstGeom prst="rect">
            <a:avLst/>
          </a:prstGeom>
          <a:noFill/>
        </p:spPr>
        <p:txBody>
          <a:bodyPr wrap="square" rtlCol="0">
            <a:spAutoFit/>
          </a:bodyPr>
          <a:lstStyle/>
          <a:p>
            <a:pPr algn="ctr"/>
            <a:r>
              <a:rPr lang="en-US" altLang="zh-CN" sz="9600" dirty="0">
                <a:solidFill>
                  <a:srgbClr val="984C50"/>
                </a:solidFill>
                <a:latin typeface="Aharoni" panose="02010803020104030203" pitchFamily="2" charset="-79"/>
                <a:ea typeface="+mj-ea"/>
                <a:cs typeface="Aharoni" panose="02010803020104030203" pitchFamily="2" charset="-79"/>
              </a:rPr>
              <a:t>O</a:t>
            </a:r>
          </a:p>
        </p:txBody>
      </p:sp>
      <p:sp>
        <p:nvSpPr>
          <p:cNvPr id="9" name="文本框 8"/>
          <p:cNvSpPr txBox="1"/>
          <p:nvPr/>
        </p:nvSpPr>
        <p:spPr>
          <a:xfrm>
            <a:off x="6237320" y="2649361"/>
            <a:ext cx="890328" cy="1569660"/>
          </a:xfrm>
          <a:prstGeom prst="rect">
            <a:avLst/>
          </a:prstGeom>
          <a:noFill/>
        </p:spPr>
        <p:txBody>
          <a:bodyPr wrap="square" rtlCol="0">
            <a:spAutoFit/>
          </a:bodyPr>
          <a:lstStyle/>
          <a:p>
            <a:pPr algn="ctr"/>
            <a:r>
              <a:rPr lang="en-US" altLang="zh-CN" sz="9600" dirty="0">
                <a:solidFill>
                  <a:srgbClr val="984C50"/>
                </a:solidFill>
                <a:latin typeface="Aharoni" panose="02010803020104030203" pitchFamily="2" charset="-79"/>
                <a:ea typeface="+mj-ea"/>
                <a:cs typeface="Aharoni" panose="02010803020104030203" pitchFamily="2" charset="-79"/>
              </a:rPr>
              <a:t>U</a:t>
            </a:r>
          </a:p>
        </p:txBody>
      </p:sp>
      <p:sp>
        <p:nvSpPr>
          <p:cNvPr id="10" name="椭圆 9"/>
          <p:cNvSpPr/>
          <p:nvPr/>
        </p:nvSpPr>
        <p:spPr>
          <a:xfrm>
            <a:off x="5909320" y="5769620"/>
            <a:ext cx="373360" cy="373360"/>
          </a:xfrm>
          <a:prstGeom prst="ellipse">
            <a:avLst/>
          </a:prstGeom>
          <a:noFill/>
          <a:ln>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ea typeface="+mj-ea"/>
              <a:cs typeface="Aharoni" panose="02010803020104030203" pitchFamily="2" charset="-79"/>
            </a:endParaRPr>
          </a:p>
        </p:txBody>
      </p:sp>
      <p:grpSp>
        <p:nvGrpSpPr>
          <p:cNvPr id="11" name="组合 10"/>
          <p:cNvGrpSpPr/>
          <p:nvPr/>
        </p:nvGrpSpPr>
        <p:grpSpPr>
          <a:xfrm>
            <a:off x="6002403" y="5862703"/>
            <a:ext cx="187194" cy="995297"/>
            <a:chOff x="6002403" y="5862703"/>
            <a:chExt cx="187194" cy="995297"/>
          </a:xfrm>
          <a:solidFill>
            <a:srgbClr val="E7B552"/>
          </a:solidFill>
        </p:grpSpPr>
        <p:cxnSp>
          <p:nvCxnSpPr>
            <p:cNvPr id="12" name="直接连接符 11"/>
            <p:cNvCxnSpPr/>
            <p:nvPr/>
          </p:nvCxnSpPr>
          <p:spPr>
            <a:xfrm flipV="1">
              <a:off x="6096000" y="5956300"/>
              <a:ext cx="0" cy="901700"/>
            </a:xfrm>
            <a:prstGeom prst="line">
              <a:avLst/>
            </a:prstGeom>
            <a:grpFill/>
            <a:ln w="19050">
              <a:solidFill>
                <a:srgbClr val="E7B55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002403" y="5862703"/>
              <a:ext cx="187194" cy="187194"/>
            </a:xfrm>
            <a:prstGeom prst="ellipse">
              <a:avLst/>
            </a:prstGeom>
            <a:grpFill/>
            <a:ln>
              <a:solidFill>
                <a:srgbClr val="E7B5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grpSp>
      <p:sp>
        <p:nvSpPr>
          <p:cNvPr id="14" name="矩形 13"/>
          <p:cNvSpPr>
            <a:spLocks noChangeAspect="1"/>
          </p:cNvSpPr>
          <p:nvPr/>
        </p:nvSpPr>
        <p:spPr>
          <a:xfrm>
            <a:off x="7448570" y="2649361"/>
            <a:ext cx="1169459" cy="1559278"/>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ea typeface="+mj-ea"/>
              <a:cs typeface="Aharoni" panose="02010803020104030203" pitchFamily="2" charset="-79"/>
            </a:endParaRPr>
          </a:p>
        </p:txBody>
      </p:sp>
      <p:sp>
        <p:nvSpPr>
          <p:cNvPr id="15" name="文本框 14"/>
          <p:cNvSpPr txBox="1"/>
          <p:nvPr/>
        </p:nvSpPr>
        <p:spPr>
          <a:xfrm>
            <a:off x="7557895" y="2649361"/>
            <a:ext cx="890328" cy="1569660"/>
          </a:xfrm>
          <a:prstGeom prst="rect">
            <a:avLst/>
          </a:prstGeom>
          <a:noFill/>
        </p:spPr>
        <p:txBody>
          <a:bodyPr wrap="square" rtlCol="0">
            <a:spAutoFit/>
          </a:bodyPr>
          <a:lstStyle/>
          <a:p>
            <a:pPr algn="ctr"/>
            <a:r>
              <a:rPr lang="en-US" altLang="zh-CN" sz="9600" dirty="0">
                <a:solidFill>
                  <a:srgbClr val="984C50"/>
                </a:solidFill>
                <a:latin typeface="Aharoni" panose="02010803020104030203" pitchFamily="2" charset="-79"/>
                <a:ea typeface="+mj-ea"/>
                <a:cs typeface="Aharoni" panose="02010803020104030203" pitchFamily="2" charset="-79"/>
              </a:rPr>
              <a:t>R</a:t>
            </a:r>
          </a:p>
        </p:txBody>
      </p:sp>
      <p:sp>
        <p:nvSpPr>
          <p:cNvPr id="2" name="文本框 1"/>
          <p:cNvSpPr txBox="1"/>
          <p:nvPr/>
        </p:nvSpPr>
        <p:spPr>
          <a:xfrm>
            <a:off x="3680427" y="4338931"/>
            <a:ext cx="4762648" cy="830997"/>
          </a:xfrm>
          <a:prstGeom prst="rect">
            <a:avLst/>
          </a:prstGeom>
          <a:noFill/>
        </p:spPr>
        <p:txBody>
          <a:bodyPr wrap="square" rtlCol="0">
            <a:spAutoFit/>
          </a:bodyPr>
          <a:lstStyle/>
          <a:p>
            <a:pPr algn="ctr"/>
            <a:r>
              <a:rPr kumimoji="1" lang="zh-CN" altLang="en-US" sz="4800" dirty="0">
                <a:solidFill>
                  <a:srgbClr val="E5B350"/>
                </a:solidFill>
                <a:latin typeface="SimHei" charset="-122"/>
                <a:ea typeface="SimHei" charset="-122"/>
                <a:cs typeface="SimHei" charset="-122"/>
              </a:rPr>
              <a:t>功能测试</a:t>
            </a:r>
          </a:p>
        </p:txBody>
      </p:sp>
    </p:spTree>
    <p:extLst>
      <p:ext uri="{BB962C8B-B14F-4D97-AF65-F5344CB8AC3E}">
        <p14:creationId xmlns:p14="http://schemas.microsoft.com/office/powerpoint/2010/main" val="244437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 fill="hold"/>
                                        <p:tgtEl>
                                          <p:spTgt spid="5"/>
                                        </p:tgtEl>
                                        <p:attrNameLst>
                                          <p:attrName>ppt_x</p:attrName>
                                        </p:attrNameLst>
                                      </p:cBhvr>
                                      <p:tavLst>
                                        <p:tav tm="0">
                                          <p:val>
                                            <p:strVal val="#ppt_x-#ppt_w/2"/>
                                          </p:val>
                                        </p:tav>
                                        <p:tav tm="100000">
                                          <p:val>
                                            <p:strVal val="#ppt_x"/>
                                          </p:val>
                                        </p:tav>
                                      </p:tavLst>
                                    </p:anim>
                                    <p:anim calcmode="lin" valueType="num">
                                      <p:cBhvr>
                                        <p:cTn id="8" dur="300" fill="hold"/>
                                        <p:tgtEl>
                                          <p:spTgt spid="5"/>
                                        </p:tgtEl>
                                        <p:attrNameLst>
                                          <p:attrName>ppt_y</p:attrName>
                                        </p:attrNameLst>
                                      </p:cBhvr>
                                      <p:tavLst>
                                        <p:tav tm="0">
                                          <p:val>
                                            <p:strVal val="#ppt_y"/>
                                          </p:val>
                                        </p:tav>
                                        <p:tav tm="100000">
                                          <p:val>
                                            <p:strVal val="#ppt_y"/>
                                          </p:val>
                                        </p:tav>
                                      </p:tavLst>
                                    </p:anim>
                                    <p:anim calcmode="lin" valueType="num">
                                      <p:cBhvr>
                                        <p:cTn id="9" dur="300" fill="hold"/>
                                        <p:tgtEl>
                                          <p:spTgt spid="5"/>
                                        </p:tgtEl>
                                        <p:attrNameLst>
                                          <p:attrName>ppt_w</p:attrName>
                                        </p:attrNameLst>
                                      </p:cBhvr>
                                      <p:tavLst>
                                        <p:tav tm="0">
                                          <p:val>
                                            <p:fltVal val="0"/>
                                          </p:val>
                                        </p:tav>
                                        <p:tav tm="100000">
                                          <p:val>
                                            <p:strVal val="#ppt_w"/>
                                          </p:val>
                                        </p:tav>
                                      </p:tavLst>
                                    </p:anim>
                                    <p:anim calcmode="lin" valueType="num">
                                      <p:cBhvr>
                                        <p:cTn id="10" dur="300" fill="hold"/>
                                        <p:tgtEl>
                                          <p:spTgt spid="5"/>
                                        </p:tgtEl>
                                        <p:attrNameLst>
                                          <p:attrName>ppt_h</p:attrName>
                                        </p:attrNameLst>
                                      </p:cBhvr>
                                      <p:tavLst>
                                        <p:tav tm="0">
                                          <p:val>
                                            <p:strVal val="#ppt_h"/>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ppt_x</p:attrName>
                                        </p:attrNameLst>
                                      </p:cBhvr>
                                      <p:tavLst>
                                        <p:tav tm="0">
                                          <p:val>
                                            <p:strVal val="#ppt_x"/>
                                          </p:val>
                                        </p:tav>
                                        <p:tav tm="100000">
                                          <p:val>
                                            <p:strVal val="#ppt_x"/>
                                          </p:val>
                                        </p:tav>
                                      </p:tavLst>
                                    </p:anim>
                                    <p:anim calcmode="lin" valueType="num">
                                      <p:cBhvr>
                                        <p:cTn id="14" dur="300" fill="hold"/>
                                        <p:tgtEl>
                                          <p:spTgt spid="4"/>
                                        </p:tgtEl>
                                        <p:attrNameLst>
                                          <p:attrName>ppt_y</p:attrName>
                                        </p:attrNameLst>
                                      </p:cBhvr>
                                      <p:tavLst>
                                        <p:tav tm="0">
                                          <p:val>
                                            <p:strVal val="#ppt_y+#ppt_h/2"/>
                                          </p:val>
                                        </p:tav>
                                        <p:tav tm="100000">
                                          <p:val>
                                            <p:strVal val="#ppt_y"/>
                                          </p:val>
                                        </p:tav>
                                      </p:tavLst>
                                    </p:anim>
                                    <p:anim calcmode="lin" valueType="num">
                                      <p:cBhvr>
                                        <p:cTn id="15" dur="300" fill="hold"/>
                                        <p:tgtEl>
                                          <p:spTgt spid="4"/>
                                        </p:tgtEl>
                                        <p:attrNameLst>
                                          <p:attrName>ppt_w</p:attrName>
                                        </p:attrNameLst>
                                      </p:cBhvr>
                                      <p:tavLst>
                                        <p:tav tm="0">
                                          <p:val>
                                            <p:strVal val="#ppt_w"/>
                                          </p:val>
                                        </p:tav>
                                        <p:tav tm="100000">
                                          <p:val>
                                            <p:strVal val="#ppt_w"/>
                                          </p:val>
                                        </p:tav>
                                      </p:tavLst>
                                    </p:anim>
                                    <p:anim calcmode="lin" valueType="num">
                                      <p:cBhvr>
                                        <p:cTn id="16" dur="300" fill="hold"/>
                                        <p:tgtEl>
                                          <p:spTgt spid="4"/>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300" fill="hold"/>
                                        <p:tgtEl>
                                          <p:spTgt spid="6"/>
                                        </p:tgtEl>
                                        <p:attrNameLst>
                                          <p:attrName>ppt_x</p:attrName>
                                        </p:attrNameLst>
                                      </p:cBhvr>
                                      <p:tavLst>
                                        <p:tav tm="0">
                                          <p:val>
                                            <p:strVal val="#ppt_x+#ppt_w/2"/>
                                          </p:val>
                                        </p:tav>
                                        <p:tav tm="100000">
                                          <p:val>
                                            <p:strVal val="#ppt_x"/>
                                          </p:val>
                                        </p:tav>
                                      </p:tavLst>
                                    </p:anim>
                                    <p:anim calcmode="lin" valueType="num">
                                      <p:cBhvr>
                                        <p:cTn id="20" dur="300" fill="hold"/>
                                        <p:tgtEl>
                                          <p:spTgt spid="6"/>
                                        </p:tgtEl>
                                        <p:attrNameLst>
                                          <p:attrName>ppt_y</p:attrName>
                                        </p:attrNameLst>
                                      </p:cBhvr>
                                      <p:tavLst>
                                        <p:tav tm="0">
                                          <p:val>
                                            <p:strVal val="#ppt_y"/>
                                          </p:val>
                                        </p:tav>
                                        <p:tav tm="100000">
                                          <p:val>
                                            <p:strVal val="#ppt_y"/>
                                          </p:val>
                                        </p:tav>
                                      </p:tavLst>
                                    </p:anim>
                                    <p:anim calcmode="lin" valueType="num">
                                      <p:cBhvr>
                                        <p:cTn id="21" dur="300" fill="hold"/>
                                        <p:tgtEl>
                                          <p:spTgt spid="6"/>
                                        </p:tgtEl>
                                        <p:attrNameLst>
                                          <p:attrName>ppt_w</p:attrName>
                                        </p:attrNameLst>
                                      </p:cBhvr>
                                      <p:tavLst>
                                        <p:tav tm="0">
                                          <p:val>
                                            <p:fltVal val="0"/>
                                          </p:val>
                                        </p:tav>
                                        <p:tav tm="100000">
                                          <p:val>
                                            <p:strVal val="#ppt_w"/>
                                          </p:val>
                                        </p:tav>
                                      </p:tavLst>
                                    </p:anim>
                                    <p:anim calcmode="lin" valueType="num">
                                      <p:cBhvr>
                                        <p:cTn id="22" dur="300" fill="hold"/>
                                        <p:tgtEl>
                                          <p:spTgt spid="6"/>
                                        </p:tgtEl>
                                        <p:attrNameLst>
                                          <p:attrName>ppt_h</p:attrName>
                                        </p:attrNameLst>
                                      </p:cBhvr>
                                      <p:tavLst>
                                        <p:tav tm="0">
                                          <p:val>
                                            <p:strVal val="#ppt_h"/>
                                          </p:val>
                                        </p:tav>
                                        <p:tav tm="100000">
                                          <p:val>
                                            <p:strVal val="#ppt_h"/>
                                          </p:val>
                                        </p:tav>
                                      </p:tavLst>
                                    </p:anim>
                                  </p:childTnLst>
                                </p:cTn>
                              </p:par>
                              <p:par>
                                <p:cTn id="23" presetID="17" presetClass="entr" presetSubtype="4" fill="hold" grpId="0" nodeType="withEffect">
                                  <p:stCondLst>
                                    <p:cond delay="300"/>
                                  </p:stCondLst>
                                  <p:childTnLst>
                                    <p:set>
                                      <p:cBhvr>
                                        <p:cTn id="24" dur="1" fill="hold">
                                          <p:stCondLst>
                                            <p:cond delay="0"/>
                                          </p:stCondLst>
                                        </p:cTn>
                                        <p:tgtEl>
                                          <p:spTgt spid="14"/>
                                        </p:tgtEl>
                                        <p:attrNameLst>
                                          <p:attrName>style.visibility</p:attrName>
                                        </p:attrNameLst>
                                      </p:cBhvr>
                                      <p:to>
                                        <p:strVal val="visible"/>
                                      </p:to>
                                    </p:set>
                                    <p:anim calcmode="lin" valueType="num">
                                      <p:cBhvr>
                                        <p:cTn id="25" dur="300" fill="hold"/>
                                        <p:tgtEl>
                                          <p:spTgt spid="14"/>
                                        </p:tgtEl>
                                        <p:attrNameLst>
                                          <p:attrName>ppt_x</p:attrName>
                                        </p:attrNameLst>
                                      </p:cBhvr>
                                      <p:tavLst>
                                        <p:tav tm="0">
                                          <p:val>
                                            <p:strVal val="#ppt_x"/>
                                          </p:val>
                                        </p:tav>
                                        <p:tav tm="100000">
                                          <p:val>
                                            <p:strVal val="#ppt_x"/>
                                          </p:val>
                                        </p:tav>
                                      </p:tavLst>
                                    </p:anim>
                                    <p:anim calcmode="lin" valueType="num">
                                      <p:cBhvr>
                                        <p:cTn id="26" dur="300" fill="hold"/>
                                        <p:tgtEl>
                                          <p:spTgt spid="14"/>
                                        </p:tgtEl>
                                        <p:attrNameLst>
                                          <p:attrName>ppt_y</p:attrName>
                                        </p:attrNameLst>
                                      </p:cBhvr>
                                      <p:tavLst>
                                        <p:tav tm="0">
                                          <p:val>
                                            <p:strVal val="#ppt_y+#ppt_h/2"/>
                                          </p:val>
                                        </p:tav>
                                        <p:tav tm="100000">
                                          <p:val>
                                            <p:strVal val="#ppt_y"/>
                                          </p:val>
                                        </p:tav>
                                      </p:tavLst>
                                    </p:anim>
                                    <p:anim calcmode="lin" valueType="num">
                                      <p:cBhvr>
                                        <p:cTn id="27" dur="300" fill="hold"/>
                                        <p:tgtEl>
                                          <p:spTgt spid="14"/>
                                        </p:tgtEl>
                                        <p:attrNameLst>
                                          <p:attrName>ppt_w</p:attrName>
                                        </p:attrNameLst>
                                      </p:cBhvr>
                                      <p:tavLst>
                                        <p:tav tm="0">
                                          <p:val>
                                            <p:strVal val="#ppt_w"/>
                                          </p:val>
                                        </p:tav>
                                        <p:tav tm="100000">
                                          <p:val>
                                            <p:strVal val="#ppt_w"/>
                                          </p:val>
                                        </p:tav>
                                      </p:tavLst>
                                    </p:anim>
                                    <p:anim calcmode="lin" valueType="num">
                                      <p:cBhvr>
                                        <p:cTn id="28" dur="300" fill="hold"/>
                                        <p:tgtEl>
                                          <p:spTgt spid="14"/>
                                        </p:tgtEl>
                                        <p:attrNameLst>
                                          <p:attrName>ppt_h</p:attrName>
                                        </p:attrNameLst>
                                      </p:cBhvr>
                                      <p:tavLst>
                                        <p:tav tm="0">
                                          <p:val>
                                            <p:fltVal val="0"/>
                                          </p:val>
                                        </p:tav>
                                        <p:tav tm="100000">
                                          <p:val>
                                            <p:strVal val="#ppt_h"/>
                                          </p:val>
                                        </p:tav>
                                      </p:tavLst>
                                    </p:anim>
                                  </p:childTnLst>
                                </p:cTn>
                              </p:par>
                              <p:par>
                                <p:cTn id="29" presetID="2" presetClass="entr" presetSubtype="4" fill="hold"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1" presetClass="entr" presetSubtype="1" fill="hold" grpId="0"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500"/>
                                        <p:tgtEl>
                                          <p:spTgt spid="10"/>
                                        </p:tgtEl>
                                      </p:cBhvr>
                                    </p:animEffect>
                                  </p:childTnLst>
                                </p:cTn>
                              </p:par>
                              <p:par>
                                <p:cTn id="36" presetID="6" presetClass="emph" presetSubtype="0" fill="hold" grpId="1" nodeType="withEffect">
                                  <p:stCondLst>
                                    <p:cond delay="1100"/>
                                  </p:stCondLst>
                                  <p:childTnLst>
                                    <p:animScale>
                                      <p:cBhvr>
                                        <p:cTn id="37" dur="500" fill="hold"/>
                                        <p:tgtEl>
                                          <p:spTgt spid="10"/>
                                        </p:tgtEl>
                                      </p:cBhvr>
                                      <p:by x="150000" y="150000"/>
                                    </p:animScale>
                                  </p:childTnLst>
                                </p:cTn>
                              </p:par>
                              <p:par>
                                <p:cTn id="38" presetID="10" presetClass="exit" presetSubtype="0" fill="hold" grpId="2" nodeType="withEffect">
                                  <p:stCondLst>
                                    <p:cond delay="110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0" grpId="1" animBg="1"/>
      <p:bldP spid="10" grpId="2"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grpSp>
        <p:nvGrpSpPr>
          <p:cNvPr id="4" name="组 3"/>
          <p:cNvGrpSpPr/>
          <p:nvPr/>
        </p:nvGrpSpPr>
        <p:grpSpPr>
          <a:xfrm>
            <a:off x="2350607" y="2682187"/>
            <a:ext cx="7557286" cy="1580042"/>
            <a:chOff x="2969460" y="2638979"/>
            <a:chExt cx="7557286" cy="1580042"/>
          </a:xfrm>
        </p:grpSpPr>
        <p:sp>
          <p:nvSpPr>
            <p:cNvPr id="8" name="矩形 7"/>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Aharoni" panose="02010803020104030203" pitchFamily="2" charset="-79"/>
                  <a:cs typeface="Aharoni" panose="02010803020104030203" pitchFamily="2" charset="-79"/>
                </a:rPr>
                <a:t>H</a:t>
              </a:r>
              <a:endParaRPr lang="zh-CN" altLang="en-US" sz="9600" dirty="0">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2969460" y="2649361"/>
              <a:ext cx="1097647" cy="1569660"/>
            </a:xfrm>
            <a:prstGeom prst="rect">
              <a:avLst/>
            </a:prstGeom>
            <a:solidFill>
              <a:srgbClr val="994C52"/>
            </a:solid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13" name="文本框 12"/>
            <p:cNvSpPr txBox="1"/>
            <p:nvPr/>
          </p:nvSpPr>
          <p:spPr>
            <a:xfrm>
              <a:off x="5620595"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A</a:t>
              </a:r>
            </a:p>
          </p:txBody>
        </p:sp>
        <p:sp>
          <p:nvSpPr>
            <p:cNvPr id="14" name="文本框 13"/>
            <p:cNvSpPr txBox="1"/>
            <p:nvPr/>
          </p:nvSpPr>
          <p:spPr>
            <a:xfrm>
              <a:off x="692605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N</a:t>
              </a:r>
            </a:p>
          </p:txBody>
        </p:sp>
        <p:sp>
          <p:nvSpPr>
            <p:cNvPr id="16" name="文本框 15"/>
            <p:cNvSpPr txBox="1"/>
            <p:nvPr/>
          </p:nvSpPr>
          <p:spPr>
            <a:xfrm>
              <a:off x="8158818" y="2649361"/>
              <a:ext cx="1097647" cy="1569660"/>
            </a:xfrm>
            <a:prstGeom prst="rect">
              <a:avLst/>
            </a:prstGeom>
            <a:solidFill>
              <a:srgbClr val="994C52"/>
            </a:solid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K</a:t>
              </a:r>
            </a:p>
          </p:txBody>
        </p:sp>
        <p:sp>
          <p:nvSpPr>
            <p:cNvPr id="17" name="文本框 16"/>
            <p:cNvSpPr txBox="1"/>
            <p:nvPr/>
          </p:nvSpPr>
          <p:spPr>
            <a:xfrm>
              <a:off x="9429099" y="2638979"/>
              <a:ext cx="1097647" cy="1569660"/>
            </a:xfrm>
            <a:prstGeom prst="rect">
              <a:avLst/>
            </a:prstGeom>
            <a:solidFill>
              <a:srgbClr val="994C52"/>
            </a:solid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S</a:t>
              </a:r>
            </a:p>
          </p:txBody>
        </p:sp>
      </p:grpSp>
    </p:spTree>
    <p:extLst>
      <p:ext uri="{BB962C8B-B14F-4D97-AF65-F5344CB8AC3E}">
        <p14:creationId xmlns:p14="http://schemas.microsoft.com/office/powerpoint/2010/main" val="157588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60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500"/>
                                        <p:tgtEl>
                                          <p:spTgt spid="11"/>
                                        </p:tgtEl>
                                      </p:cBhvr>
                                    </p:animEffect>
                                  </p:childTnLst>
                                </p:cTn>
                              </p:par>
                              <p:par>
                                <p:cTn id="12" presetID="6" presetClass="emph" presetSubtype="0" fill="hold" grpId="1" nodeType="withEffect">
                                  <p:stCondLst>
                                    <p:cond delay="1100"/>
                                  </p:stCondLst>
                                  <p:childTnLst>
                                    <p:animScale>
                                      <p:cBhvr>
                                        <p:cTn id="13" dur="500" fill="hold"/>
                                        <p:tgtEl>
                                          <p:spTgt spid="11"/>
                                        </p:tgtEl>
                                      </p:cBhvr>
                                      <p:by x="150000" y="150000"/>
                                    </p:animScale>
                                  </p:childTnLst>
                                </p:cTn>
                              </p:par>
                              <p:par>
                                <p:cTn id="14" presetID="10" presetClass="exit" presetSubtype="0" fill="hold" grpId="2" nodeType="withEffect">
                                  <p:stCondLst>
                                    <p:cond delay="110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207884" cy="6858000"/>
          </a:xfrm>
          <a:prstGeom prst="rect">
            <a:avLst/>
          </a:prstGeom>
          <a:solidFill>
            <a:srgbClr val="E7B5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nvGrpSpPr>
          <p:cNvPr id="44" name="组合 43"/>
          <p:cNvGrpSpPr/>
          <p:nvPr/>
        </p:nvGrpSpPr>
        <p:grpSpPr>
          <a:xfrm>
            <a:off x="8958556" y="-49875"/>
            <a:ext cx="3529397" cy="6897237"/>
            <a:chOff x="7274713" y="-39236"/>
            <a:chExt cx="2820996" cy="6897237"/>
          </a:xfrm>
        </p:grpSpPr>
        <p:grpSp>
          <p:nvGrpSpPr>
            <p:cNvPr id="26" name="组合 25"/>
            <p:cNvGrpSpPr/>
            <p:nvPr/>
          </p:nvGrpSpPr>
          <p:grpSpPr>
            <a:xfrm>
              <a:off x="7505699" y="-39236"/>
              <a:ext cx="2359026" cy="6897237"/>
              <a:chOff x="7505699" y="-39236"/>
              <a:chExt cx="2359026" cy="6897237"/>
            </a:xfrm>
          </p:grpSpPr>
          <p:sp>
            <p:nvSpPr>
              <p:cNvPr id="20" name="矩形 19"/>
              <p:cNvSpPr/>
              <p:nvPr/>
            </p:nvSpPr>
            <p:spPr>
              <a:xfrm>
                <a:off x="7505699" y="-39236"/>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矩形 11"/>
              <p:cNvSpPr/>
              <p:nvPr/>
            </p:nvSpPr>
            <p:spPr>
              <a:xfrm>
                <a:off x="7505703" y="-30237"/>
                <a:ext cx="2359022" cy="2556527"/>
              </a:xfrm>
              <a:prstGeom prst="rect">
                <a:avLst/>
              </a:prstGeom>
              <a:solidFill>
                <a:srgbClr val="E5B35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3" name="矩形 12"/>
              <p:cNvSpPr/>
              <p:nvPr/>
            </p:nvSpPr>
            <p:spPr>
              <a:xfrm>
                <a:off x="7505702" y="4940189"/>
                <a:ext cx="2359023" cy="1917812"/>
              </a:xfrm>
              <a:prstGeom prst="rect">
                <a:avLst/>
              </a:prstGeom>
              <a:solidFill>
                <a:srgbClr val="E5B350"/>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30" name="文本框 29"/>
            <p:cNvSpPr txBox="1"/>
            <p:nvPr/>
          </p:nvSpPr>
          <p:spPr>
            <a:xfrm>
              <a:off x="7274713" y="3341213"/>
              <a:ext cx="2820996" cy="707886"/>
            </a:xfrm>
            <a:prstGeom prst="rect">
              <a:avLst/>
            </a:prstGeom>
            <a:noFill/>
          </p:spPr>
          <p:txBody>
            <a:bodyPr wrap="square" rtlCol="0">
              <a:spAutoFit/>
            </a:bodyPr>
            <a:lstStyle/>
            <a:p>
              <a:pPr algn="ctr"/>
              <a:r>
                <a:rPr lang="zh-CN" altLang="en-US" sz="4000" dirty="0">
                  <a:solidFill>
                    <a:srgbClr val="17324D"/>
                  </a:solidFill>
                  <a:latin typeface="SimHei" charset="-122"/>
                  <a:ea typeface="SimHei" charset="-122"/>
                  <a:cs typeface="SimHei" charset="-122"/>
                </a:rPr>
                <a:t>功能测试</a:t>
              </a:r>
              <a:endParaRPr lang="en-US" altLang="zh-CN" sz="4000" dirty="0">
                <a:solidFill>
                  <a:srgbClr val="17324D"/>
                </a:solidFill>
                <a:latin typeface="SimHei" charset="-122"/>
                <a:ea typeface="SimHei" charset="-122"/>
                <a:cs typeface="SimHei" charset="-122"/>
              </a:endParaRPr>
            </a:p>
          </p:txBody>
        </p:sp>
        <p:sp>
          <p:nvSpPr>
            <p:cNvPr id="37" name="Freeform 31"/>
            <p:cNvSpPr>
              <a:spLocks noChangeAspect="1"/>
            </p:cNvSpPr>
            <p:nvPr/>
          </p:nvSpPr>
          <p:spPr bwMode="auto">
            <a:xfrm>
              <a:off x="8274850" y="5491888"/>
              <a:ext cx="820724" cy="720000"/>
            </a:xfrm>
            <a:custGeom>
              <a:avLst/>
              <a:gdLst>
                <a:gd name="T0" fmla="*/ 28 w 220"/>
                <a:gd name="T1" fmla="*/ 0 h 193"/>
                <a:gd name="T2" fmla="*/ 192 w 220"/>
                <a:gd name="T3" fmla="*/ 0 h 193"/>
                <a:gd name="T4" fmla="*/ 206 w 220"/>
                <a:gd name="T5" fmla="*/ 4 h 193"/>
                <a:gd name="T6" fmla="*/ 217 w 220"/>
                <a:gd name="T7" fmla="*/ 14 h 193"/>
                <a:gd name="T8" fmla="*/ 220 w 220"/>
                <a:gd name="T9" fmla="*/ 28 h 193"/>
                <a:gd name="T10" fmla="*/ 220 w 220"/>
                <a:gd name="T11" fmla="*/ 124 h 193"/>
                <a:gd name="T12" fmla="*/ 217 w 220"/>
                <a:gd name="T13" fmla="*/ 138 h 193"/>
                <a:gd name="T14" fmla="*/ 206 w 220"/>
                <a:gd name="T15" fmla="*/ 148 h 193"/>
                <a:gd name="T16" fmla="*/ 192 w 220"/>
                <a:gd name="T17" fmla="*/ 152 h 193"/>
                <a:gd name="T18" fmla="*/ 138 w 220"/>
                <a:gd name="T19" fmla="*/ 152 h 193"/>
                <a:gd name="T20" fmla="*/ 138 w 220"/>
                <a:gd name="T21" fmla="*/ 193 h 193"/>
                <a:gd name="T22" fmla="*/ 83 w 220"/>
                <a:gd name="T23" fmla="*/ 152 h 193"/>
                <a:gd name="T24" fmla="*/ 28 w 220"/>
                <a:gd name="T25" fmla="*/ 152 h 193"/>
                <a:gd name="T26" fmla="*/ 14 w 220"/>
                <a:gd name="T27" fmla="*/ 148 h 193"/>
                <a:gd name="T28" fmla="*/ 4 w 220"/>
                <a:gd name="T29" fmla="*/ 138 h 193"/>
                <a:gd name="T30" fmla="*/ 0 w 220"/>
                <a:gd name="T31" fmla="*/ 124 h 193"/>
                <a:gd name="T32" fmla="*/ 0 w 220"/>
                <a:gd name="T33" fmla="*/ 28 h 193"/>
                <a:gd name="T34" fmla="*/ 4 w 220"/>
                <a:gd name="T35" fmla="*/ 14 h 193"/>
                <a:gd name="T36" fmla="*/ 14 w 220"/>
                <a:gd name="T37" fmla="*/ 4 h 193"/>
                <a:gd name="T38" fmla="*/ 28 w 220"/>
                <a:gd name="T3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93">
                  <a:moveTo>
                    <a:pt x="28" y="0"/>
                  </a:moveTo>
                  <a:lnTo>
                    <a:pt x="192" y="0"/>
                  </a:lnTo>
                  <a:lnTo>
                    <a:pt x="206" y="4"/>
                  </a:lnTo>
                  <a:lnTo>
                    <a:pt x="217" y="14"/>
                  </a:lnTo>
                  <a:lnTo>
                    <a:pt x="220" y="28"/>
                  </a:lnTo>
                  <a:lnTo>
                    <a:pt x="220" y="124"/>
                  </a:lnTo>
                  <a:lnTo>
                    <a:pt x="217" y="138"/>
                  </a:lnTo>
                  <a:lnTo>
                    <a:pt x="206" y="148"/>
                  </a:lnTo>
                  <a:lnTo>
                    <a:pt x="192" y="152"/>
                  </a:lnTo>
                  <a:lnTo>
                    <a:pt x="138" y="152"/>
                  </a:lnTo>
                  <a:lnTo>
                    <a:pt x="138" y="193"/>
                  </a:lnTo>
                  <a:lnTo>
                    <a:pt x="83" y="152"/>
                  </a:lnTo>
                  <a:lnTo>
                    <a:pt x="28" y="152"/>
                  </a:lnTo>
                  <a:lnTo>
                    <a:pt x="14" y="148"/>
                  </a:lnTo>
                  <a:lnTo>
                    <a:pt x="4" y="138"/>
                  </a:lnTo>
                  <a:lnTo>
                    <a:pt x="0" y="124"/>
                  </a:lnTo>
                  <a:lnTo>
                    <a:pt x="0" y="28"/>
                  </a:lnTo>
                  <a:lnTo>
                    <a:pt x="4" y="14"/>
                  </a:lnTo>
                  <a:lnTo>
                    <a:pt x="14"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3" name="组合 42"/>
          <p:cNvGrpSpPr/>
          <p:nvPr/>
        </p:nvGrpSpPr>
        <p:grpSpPr>
          <a:xfrm>
            <a:off x="6003882" y="-49882"/>
            <a:ext cx="3568436" cy="6897241"/>
            <a:chOff x="4949916" y="-39240"/>
            <a:chExt cx="2820996" cy="6897241"/>
          </a:xfrm>
        </p:grpSpPr>
        <p:grpSp>
          <p:nvGrpSpPr>
            <p:cNvPr id="25" name="组合 24"/>
            <p:cNvGrpSpPr/>
            <p:nvPr/>
          </p:nvGrpSpPr>
          <p:grpSpPr>
            <a:xfrm>
              <a:off x="5146673" y="-39240"/>
              <a:ext cx="2359030" cy="6897241"/>
              <a:chOff x="5146673" y="-39240"/>
              <a:chExt cx="2359030" cy="6897241"/>
            </a:xfrm>
          </p:grpSpPr>
          <p:sp>
            <p:nvSpPr>
              <p:cNvPr id="19" name="矩形 18"/>
              <p:cNvSpPr/>
              <p:nvPr/>
            </p:nvSpPr>
            <p:spPr>
              <a:xfrm>
                <a:off x="5146673" y="-39240"/>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p:nvPr/>
            </p:nvSpPr>
            <p:spPr>
              <a:xfrm>
                <a:off x="5162553" y="-30237"/>
                <a:ext cx="2343150" cy="2233469"/>
              </a:xfrm>
              <a:prstGeom prst="rect">
                <a:avLst/>
              </a:prstGeom>
              <a:solidFill>
                <a:srgbClr val="D9742C"/>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1" name="矩形 10"/>
              <p:cNvSpPr/>
              <p:nvPr/>
            </p:nvSpPr>
            <p:spPr>
              <a:xfrm>
                <a:off x="5162553" y="4359619"/>
                <a:ext cx="2343149" cy="2498382"/>
              </a:xfrm>
              <a:prstGeom prst="rect">
                <a:avLst/>
              </a:prstGeom>
              <a:solidFill>
                <a:srgbClr val="D9742C"/>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9" name="文本框 28"/>
            <p:cNvSpPr txBox="1"/>
            <p:nvPr/>
          </p:nvSpPr>
          <p:spPr>
            <a:xfrm>
              <a:off x="4949916" y="2883160"/>
              <a:ext cx="2820996" cy="707886"/>
            </a:xfrm>
            <a:prstGeom prst="rect">
              <a:avLst/>
            </a:prstGeom>
            <a:noFill/>
          </p:spPr>
          <p:txBody>
            <a:bodyPr wrap="square" rtlCol="0">
              <a:spAutoFit/>
            </a:bodyPr>
            <a:lstStyle/>
            <a:p>
              <a:pPr algn="ctr"/>
              <a:r>
                <a:rPr lang="zh-CN" altLang="en-US" sz="4000" dirty="0">
                  <a:solidFill>
                    <a:srgbClr val="17324D"/>
                  </a:solidFill>
                  <a:latin typeface="SimHei" charset="-122"/>
                  <a:ea typeface="SimHei" charset="-122"/>
                  <a:cs typeface="SimHei" charset="-122"/>
                </a:rPr>
                <a:t>创新性</a:t>
              </a:r>
              <a:endParaRPr lang="en-US" altLang="zh-CN" sz="4000" dirty="0">
                <a:solidFill>
                  <a:srgbClr val="17324D"/>
                </a:solidFill>
                <a:latin typeface="SimHei" charset="-122"/>
                <a:ea typeface="SimHei" charset="-122"/>
                <a:cs typeface="SimHei" charset="-122"/>
              </a:endParaRPr>
            </a:p>
          </p:txBody>
        </p:sp>
        <p:sp>
          <p:nvSpPr>
            <p:cNvPr id="40" name="Freeform 32"/>
            <p:cNvSpPr>
              <a:spLocks noChangeAspect="1" noEditPoints="1"/>
            </p:cNvSpPr>
            <p:nvPr/>
          </p:nvSpPr>
          <p:spPr bwMode="auto">
            <a:xfrm>
              <a:off x="5970491" y="5223601"/>
              <a:ext cx="720000" cy="720000"/>
            </a:xfrm>
            <a:custGeom>
              <a:avLst/>
              <a:gdLst>
                <a:gd name="T0" fmla="*/ 99 w 231"/>
                <a:gd name="T1" fmla="*/ 68 h 231"/>
                <a:gd name="T2" fmla="*/ 75 w 231"/>
                <a:gd name="T3" fmla="*/ 85 h 231"/>
                <a:gd name="T4" fmla="*/ 65 w 231"/>
                <a:gd name="T5" fmla="*/ 115 h 231"/>
                <a:gd name="T6" fmla="*/ 75 w 231"/>
                <a:gd name="T7" fmla="*/ 144 h 231"/>
                <a:gd name="T8" fmla="*/ 99 w 231"/>
                <a:gd name="T9" fmla="*/ 163 h 231"/>
                <a:gd name="T10" fmla="*/ 131 w 231"/>
                <a:gd name="T11" fmla="*/ 163 h 231"/>
                <a:gd name="T12" fmla="*/ 155 w 231"/>
                <a:gd name="T13" fmla="*/ 144 h 231"/>
                <a:gd name="T14" fmla="*/ 166 w 231"/>
                <a:gd name="T15" fmla="*/ 115 h 231"/>
                <a:gd name="T16" fmla="*/ 155 w 231"/>
                <a:gd name="T17" fmla="*/ 85 h 231"/>
                <a:gd name="T18" fmla="*/ 131 w 231"/>
                <a:gd name="T19" fmla="*/ 68 h 231"/>
                <a:gd name="T20" fmla="*/ 79 w 231"/>
                <a:gd name="T21" fmla="*/ 0 h 231"/>
                <a:gd name="T22" fmla="*/ 102 w 231"/>
                <a:gd name="T23" fmla="*/ 19 h 231"/>
                <a:gd name="T24" fmla="*/ 130 w 231"/>
                <a:gd name="T25" fmla="*/ 19 h 231"/>
                <a:gd name="T26" fmla="*/ 152 w 231"/>
                <a:gd name="T27" fmla="*/ 0 h 231"/>
                <a:gd name="T28" fmla="*/ 173 w 231"/>
                <a:gd name="T29" fmla="*/ 23 h 231"/>
                <a:gd name="T30" fmla="*/ 185 w 231"/>
                <a:gd name="T31" fmla="*/ 46 h 231"/>
                <a:gd name="T32" fmla="*/ 208 w 231"/>
                <a:gd name="T33" fmla="*/ 59 h 231"/>
                <a:gd name="T34" fmla="*/ 231 w 231"/>
                <a:gd name="T35" fmla="*/ 82 h 231"/>
                <a:gd name="T36" fmla="*/ 212 w 231"/>
                <a:gd name="T37" fmla="*/ 102 h 231"/>
                <a:gd name="T38" fmla="*/ 212 w 231"/>
                <a:gd name="T39" fmla="*/ 129 h 231"/>
                <a:gd name="T40" fmla="*/ 231 w 231"/>
                <a:gd name="T41" fmla="*/ 149 h 231"/>
                <a:gd name="T42" fmla="*/ 208 w 231"/>
                <a:gd name="T43" fmla="*/ 171 h 231"/>
                <a:gd name="T44" fmla="*/ 185 w 231"/>
                <a:gd name="T45" fmla="*/ 184 h 231"/>
                <a:gd name="T46" fmla="*/ 173 w 231"/>
                <a:gd name="T47" fmla="*/ 206 h 231"/>
                <a:gd name="T48" fmla="*/ 152 w 231"/>
                <a:gd name="T49" fmla="*/ 231 h 231"/>
                <a:gd name="T50" fmla="*/ 130 w 231"/>
                <a:gd name="T51" fmla="*/ 212 h 231"/>
                <a:gd name="T52" fmla="*/ 102 w 231"/>
                <a:gd name="T53" fmla="*/ 212 h 231"/>
                <a:gd name="T54" fmla="*/ 79 w 231"/>
                <a:gd name="T55" fmla="*/ 231 h 231"/>
                <a:gd name="T56" fmla="*/ 57 w 231"/>
                <a:gd name="T57" fmla="*/ 206 h 231"/>
                <a:gd name="T58" fmla="*/ 47 w 231"/>
                <a:gd name="T59" fmla="*/ 184 h 231"/>
                <a:gd name="T60" fmla="*/ 24 w 231"/>
                <a:gd name="T61" fmla="*/ 172 h 231"/>
                <a:gd name="T62" fmla="*/ 0 w 231"/>
                <a:gd name="T63" fmla="*/ 152 h 231"/>
                <a:gd name="T64" fmla="*/ 19 w 231"/>
                <a:gd name="T65" fmla="*/ 129 h 231"/>
                <a:gd name="T66" fmla="*/ 19 w 231"/>
                <a:gd name="T67" fmla="*/ 102 h 231"/>
                <a:gd name="T68" fmla="*/ 0 w 231"/>
                <a:gd name="T69" fmla="*/ 82 h 231"/>
                <a:gd name="T70" fmla="*/ 24 w 231"/>
                <a:gd name="T71" fmla="*/ 59 h 231"/>
                <a:gd name="T72" fmla="*/ 47 w 231"/>
                <a:gd name="T73" fmla="*/ 46 h 231"/>
                <a:gd name="T74" fmla="*/ 57 w 231"/>
                <a:gd name="T75" fmla="*/ 23 h 231"/>
                <a:gd name="T76" fmla="*/ 79 w 231"/>
                <a:gd name="T77"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231">
                  <a:moveTo>
                    <a:pt x="116" y="65"/>
                  </a:moveTo>
                  <a:lnTo>
                    <a:pt x="99" y="68"/>
                  </a:lnTo>
                  <a:lnTo>
                    <a:pt x="85" y="74"/>
                  </a:lnTo>
                  <a:lnTo>
                    <a:pt x="75" y="85"/>
                  </a:lnTo>
                  <a:lnTo>
                    <a:pt x="68" y="99"/>
                  </a:lnTo>
                  <a:lnTo>
                    <a:pt x="65" y="115"/>
                  </a:lnTo>
                  <a:lnTo>
                    <a:pt x="68" y="131"/>
                  </a:lnTo>
                  <a:lnTo>
                    <a:pt x="75" y="144"/>
                  </a:lnTo>
                  <a:lnTo>
                    <a:pt x="85" y="155"/>
                  </a:lnTo>
                  <a:lnTo>
                    <a:pt x="99" y="163"/>
                  </a:lnTo>
                  <a:lnTo>
                    <a:pt x="116" y="166"/>
                  </a:lnTo>
                  <a:lnTo>
                    <a:pt x="131" y="163"/>
                  </a:lnTo>
                  <a:lnTo>
                    <a:pt x="145" y="155"/>
                  </a:lnTo>
                  <a:lnTo>
                    <a:pt x="155" y="144"/>
                  </a:lnTo>
                  <a:lnTo>
                    <a:pt x="163" y="131"/>
                  </a:lnTo>
                  <a:lnTo>
                    <a:pt x="166" y="115"/>
                  </a:lnTo>
                  <a:lnTo>
                    <a:pt x="163" y="99"/>
                  </a:lnTo>
                  <a:lnTo>
                    <a:pt x="155" y="85"/>
                  </a:lnTo>
                  <a:lnTo>
                    <a:pt x="145" y="74"/>
                  </a:lnTo>
                  <a:lnTo>
                    <a:pt x="131" y="68"/>
                  </a:lnTo>
                  <a:lnTo>
                    <a:pt x="116" y="65"/>
                  </a:lnTo>
                  <a:close/>
                  <a:moveTo>
                    <a:pt x="79" y="0"/>
                  </a:moveTo>
                  <a:lnTo>
                    <a:pt x="89" y="11"/>
                  </a:lnTo>
                  <a:lnTo>
                    <a:pt x="102" y="19"/>
                  </a:lnTo>
                  <a:lnTo>
                    <a:pt x="116" y="22"/>
                  </a:lnTo>
                  <a:lnTo>
                    <a:pt x="130" y="19"/>
                  </a:lnTo>
                  <a:lnTo>
                    <a:pt x="143" y="11"/>
                  </a:lnTo>
                  <a:lnTo>
                    <a:pt x="152" y="0"/>
                  </a:lnTo>
                  <a:lnTo>
                    <a:pt x="175" y="9"/>
                  </a:lnTo>
                  <a:lnTo>
                    <a:pt x="173" y="23"/>
                  </a:lnTo>
                  <a:lnTo>
                    <a:pt x="176" y="36"/>
                  </a:lnTo>
                  <a:lnTo>
                    <a:pt x="185" y="46"/>
                  </a:lnTo>
                  <a:lnTo>
                    <a:pt x="195" y="55"/>
                  </a:lnTo>
                  <a:lnTo>
                    <a:pt x="208" y="59"/>
                  </a:lnTo>
                  <a:lnTo>
                    <a:pt x="222" y="59"/>
                  </a:lnTo>
                  <a:lnTo>
                    <a:pt x="231" y="82"/>
                  </a:lnTo>
                  <a:lnTo>
                    <a:pt x="219" y="90"/>
                  </a:lnTo>
                  <a:lnTo>
                    <a:pt x="212" y="102"/>
                  </a:lnTo>
                  <a:lnTo>
                    <a:pt x="209" y="115"/>
                  </a:lnTo>
                  <a:lnTo>
                    <a:pt x="212" y="129"/>
                  </a:lnTo>
                  <a:lnTo>
                    <a:pt x="219" y="139"/>
                  </a:lnTo>
                  <a:lnTo>
                    <a:pt x="231" y="149"/>
                  </a:lnTo>
                  <a:lnTo>
                    <a:pt x="222" y="172"/>
                  </a:lnTo>
                  <a:lnTo>
                    <a:pt x="208" y="171"/>
                  </a:lnTo>
                  <a:lnTo>
                    <a:pt x="195" y="175"/>
                  </a:lnTo>
                  <a:lnTo>
                    <a:pt x="185" y="184"/>
                  </a:lnTo>
                  <a:lnTo>
                    <a:pt x="176" y="195"/>
                  </a:lnTo>
                  <a:lnTo>
                    <a:pt x="173" y="206"/>
                  </a:lnTo>
                  <a:lnTo>
                    <a:pt x="175" y="220"/>
                  </a:lnTo>
                  <a:lnTo>
                    <a:pt x="152" y="231"/>
                  </a:lnTo>
                  <a:lnTo>
                    <a:pt x="143" y="219"/>
                  </a:lnTo>
                  <a:lnTo>
                    <a:pt x="130" y="212"/>
                  </a:lnTo>
                  <a:lnTo>
                    <a:pt x="116" y="208"/>
                  </a:lnTo>
                  <a:lnTo>
                    <a:pt x="102" y="212"/>
                  </a:lnTo>
                  <a:lnTo>
                    <a:pt x="89" y="219"/>
                  </a:lnTo>
                  <a:lnTo>
                    <a:pt x="79" y="231"/>
                  </a:lnTo>
                  <a:lnTo>
                    <a:pt x="56" y="220"/>
                  </a:lnTo>
                  <a:lnTo>
                    <a:pt x="57" y="206"/>
                  </a:lnTo>
                  <a:lnTo>
                    <a:pt x="55" y="195"/>
                  </a:lnTo>
                  <a:lnTo>
                    <a:pt x="47" y="184"/>
                  </a:lnTo>
                  <a:lnTo>
                    <a:pt x="36" y="176"/>
                  </a:lnTo>
                  <a:lnTo>
                    <a:pt x="24" y="172"/>
                  </a:lnTo>
                  <a:lnTo>
                    <a:pt x="10" y="175"/>
                  </a:lnTo>
                  <a:lnTo>
                    <a:pt x="0" y="152"/>
                  </a:lnTo>
                  <a:lnTo>
                    <a:pt x="11" y="141"/>
                  </a:lnTo>
                  <a:lnTo>
                    <a:pt x="19" y="129"/>
                  </a:lnTo>
                  <a:lnTo>
                    <a:pt x="22" y="115"/>
                  </a:lnTo>
                  <a:lnTo>
                    <a:pt x="19" y="102"/>
                  </a:lnTo>
                  <a:lnTo>
                    <a:pt x="11" y="90"/>
                  </a:lnTo>
                  <a:lnTo>
                    <a:pt x="0" y="82"/>
                  </a:lnTo>
                  <a:lnTo>
                    <a:pt x="10" y="59"/>
                  </a:lnTo>
                  <a:lnTo>
                    <a:pt x="24" y="59"/>
                  </a:lnTo>
                  <a:lnTo>
                    <a:pt x="36" y="55"/>
                  </a:lnTo>
                  <a:lnTo>
                    <a:pt x="47" y="46"/>
                  </a:lnTo>
                  <a:lnTo>
                    <a:pt x="55" y="36"/>
                  </a:lnTo>
                  <a:lnTo>
                    <a:pt x="57" y="23"/>
                  </a:lnTo>
                  <a:lnTo>
                    <a:pt x="56" y="9"/>
                  </a:lnTo>
                  <a:lnTo>
                    <a:pt x="7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42" name="组合 41"/>
          <p:cNvGrpSpPr/>
          <p:nvPr/>
        </p:nvGrpSpPr>
        <p:grpSpPr>
          <a:xfrm>
            <a:off x="2994145" y="-39235"/>
            <a:ext cx="3649815" cy="6897235"/>
            <a:chOff x="2593390" y="-39234"/>
            <a:chExt cx="2820996" cy="6897235"/>
          </a:xfrm>
        </p:grpSpPr>
        <p:grpSp>
          <p:nvGrpSpPr>
            <p:cNvPr id="24" name="组合 23"/>
            <p:cNvGrpSpPr/>
            <p:nvPr/>
          </p:nvGrpSpPr>
          <p:grpSpPr>
            <a:xfrm>
              <a:off x="2803525" y="-39234"/>
              <a:ext cx="2359030" cy="6897235"/>
              <a:chOff x="2803525" y="-39234"/>
              <a:chExt cx="2359030" cy="6897235"/>
            </a:xfrm>
          </p:grpSpPr>
          <p:sp>
            <p:nvSpPr>
              <p:cNvPr id="18" name="矩形 17"/>
              <p:cNvSpPr/>
              <p:nvPr/>
            </p:nvSpPr>
            <p:spPr>
              <a:xfrm>
                <a:off x="2803525" y="-39234"/>
                <a:ext cx="2359026" cy="689723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8" name="矩形 7"/>
              <p:cNvSpPr/>
              <p:nvPr/>
            </p:nvSpPr>
            <p:spPr>
              <a:xfrm>
                <a:off x="2819406" y="-30236"/>
                <a:ext cx="2343149" cy="1863562"/>
              </a:xfrm>
              <a:prstGeom prst="rect">
                <a:avLst/>
              </a:prstGeom>
              <a:solidFill>
                <a:srgbClr val="994C5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p:nvPr/>
            </p:nvSpPr>
            <p:spPr>
              <a:xfrm>
                <a:off x="2819405" y="3770466"/>
                <a:ext cx="2343149" cy="3087535"/>
              </a:xfrm>
              <a:prstGeom prst="rect">
                <a:avLst/>
              </a:prstGeom>
              <a:solidFill>
                <a:srgbClr val="994C52"/>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8" name="文本框 27"/>
            <p:cNvSpPr txBox="1"/>
            <p:nvPr/>
          </p:nvSpPr>
          <p:spPr>
            <a:xfrm>
              <a:off x="2593390" y="2449152"/>
              <a:ext cx="2820996" cy="707886"/>
            </a:xfrm>
            <a:prstGeom prst="rect">
              <a:avLst/>
            </a:prstGeom>
            <a:noFill/>
          </p:spPr>
          <p:txBody>
            <a:bodyPr wrap="square" rtlCol="0">
              <a:spAutoFit/>
            </a:bodyPr>
            <a:lstStyle/>
            <a:p>
              <a:pPr algn="ctr"/>
              <a:r>
                <a:rPr lang="zh-CN" altLang="en-US" sz="4000" dirty="0">
                  <a:solidFill>
                    <a:srgbClr val="17324D"/>
                  </a:solidFill>
                  <a:latin typeface="SimHei" charset="-122"/>
                  <a:ea typeface="SimHei" charset="-122"/>
                  <a:cs typeface="SimHei" charset="-122"/>
                </a:rPr>
                <a:t>实现方案</a:t>
              </a:r>
            </a:p>
          </p:txBody>
        </p:sp>
        <p:sp>
          <p:nvSpPr>
            <p:cNvPr id="39" name="Freeform 49"/>
            <p:cNvSpPr>
              <a:spLocks noChangeAspect="1" noEditPoints="1"/>
            </p:cNvSpPr>
            <p:nvPr/>
          </p:nvSpPr>
          <p:spPr bwMode="auto">
            <a:xfrm>
              <a:off x="3546831" y="4929551"/>
              <a:ext cx="808889" cy="720000"/>
            </a:xfrm>
            <a:custGeom>
              <a:avLst/>
              <a:gdLst>
                <a:gd name="T0" fmla="*/ 60 w 273"/>
                <a:gd name="T1" fmla="*/ 239 h 243"/>
                <a:gd name="T2" fmla="*/ 52 w 273"/>
                <a:gd name="T3" fmla="*/ 243 h 243"/>
                <a:gd name="T4" fmla="*/ 36 w 273"/>
                <a:gd name="T5" fmla="*/ 225 h 243"/>
                <a:gd name="T6" fmla="*/ 37 w 273"/>
                <a:gd name="T7" fmla="*/ 218 h 243"/>
                <a:gd name="T8" fmla="*/ 118 w 273"/>
                <a:gd name="T9" fmla="*/ 84 h 243"/>
                <a:gd name="T10" fmla="*/ 234 w 273"/>
                <a:gd name="T11" fmla="*/ 219 h 243"/>
                <a:gd name="T12" fmla="*/ 233 w 273"/>
                <a:gd name="T13" fmla="*/ 226 h 243"/>
                <a:gd name="T14" fmla="*/ 214 w 273"/>
                <a:gd name="T15" fmla="*/ 239 h 243"/>
                <a:gd name="T16" fmla="*/ 95 w 273"/>
                <a:gd name="T17" fmla="*/ 108 h 243"/>
                <a:gd name="T18" fmla="*/ 95 w 273"/>
                <a:gd name="T19" fmla="*/ 102 h 243"/>
                <a:gd name="T20" fmla="*/ 228 w 273"/>
                <a:gd name="T21" fmla="*/ 2 h 243"/>
                <a:gd name="T22" fmla="*/ 232 w 273"/>
                <a:gd name="T23" fmla="*/ 5 h 243"/>
                <a:gd name="T24" fmla="*/ 229 w 273"/>
                <a:gd name="T25" fmla="*/ 11 h 243"/>
                <a:gd name="T26" fmla="*/ 219 w 273"/>
                <a:gd name="T27" fmla="*/ 30 h 243"/>
                <a:gd name="T28" fmla="*/ 218 w 273"/>
                <a:gd name="T29" fmla="*/ 45 h 243"/>
                <a:gd name="T30" fmla="*/ 241 w 273"/>
                <a:gd name="T31" fmla="*/ 58 h 243"/>
                <a:gd name="T32" fmla="*/ 254 w 273"/>
                <a:gd name="T33" fmla="*/ 48 h 243"/>
                <a:gd name="T34" fmla="*/ 264 w 273"/>
                <a:gd name="T35" fmla="*/ 31 h 243"/>
                <a:gd name="T36" fmla="*/ 269 w 273"/>
                <a:gd name="T37" fmla="*/ 25 h 243"/>
                <a:gd name="T38" fmla="*/ 271 w 273"/>
                <a:gd name="T39" fmla="*/ 28 h 243"/>
                <a:gd name="T40" fmla="*/ 273 w 273"/>
                <a:gd name="T41" fmla="*/ 51 h 243"/>
                <a:gd name="T42" fmla="*/ 261 w 273"/>
                <a:gd name="T43" fmla="*/ 85 h 243"/>
                <a:gd name="T44" fmla="*/ 225 w 273"/>
                <a:gd name="T45" fmla="*/ 93 h 243"/>
                <a:gd name="T46" fmla="*/ 199 w 273"/>
                <a:gd name="T47" fmla="*/ 102 h 243"/>
                <a:gd name="T48" fmla="*/ 176 w 273"/>
                <a:gd name="T49" fmla="*/ 82 h 243"/>
                <a:gd name="T50" fmla="*/ 186 w 273"/>
                <a:gd name="T51" fmla="*/ 47 h 243"/>
                <a:gd name="T52" fmla="*/ 201 w 273"/>
                <a:gd name="T53" fmla="*/ 16 h 243"/>
                <a:gd name="T54" fmla="*/ 227 w 273"/>
                <a:gd name="T55" fmla="*/ 3 h 243"/>
                <a:gd name="T56" fmla="*/ 141 w 273"/>
                <a:gd name="T57" fmla="*/ 0 h 243"/>
                <a:gd name="T58" fmla="*/ 145 w 273"/>
                <a:gd name="T59" fmla="*/ 2 h 243"/>
                <a:gd name="T60" fmla="*/ 113 w 273"/>
                <a:gd name="T61" fmla="*/ 19 h 243"/>
                <a:gd name="T62" fmla="*/ 92 w 273"/>
                <a:gd name="T63" fmla="*/ 44 h 243"/>
                <a:gd name="T64" fmla="*/ 101 w 273"/>
                <a:gd name="T65" fmla="*/ 61 h 243"/>
                <a:gd name="T66" fmla="*/ 106 w 273"/>
                <a:gd name="T67" fmla="*/ 67 h 243"/>
                <a:gd name="T68" fmla="*/ 106 w 273"/>
                <a:gd name="T69" fmla="*/ 71 h 243"/>
                <a:gd name="T70" fmla="*/ 92 w 273"/>
                <a:gd name="T71" fmla="*/ 84 h 243"/>
                <a:gd name="T72" fmla="*/ 84 w 273"/>
                <a:gd name="T73" fmla="*/ 91 h 243"/>
                <a:gd name="T74" fmla="*/ 80 w 273"/>
                <a:gd name="T75" fmla="*/ 91 h 243"/>
                <a:gd name="T76" fmla="*/ 51 w 273"/>
                <a:gd name="T77" fmla="*/ 74 h 243"/>
                <a:gd name="T78" fmla="*/ 38 w 273"/>
                <a:gd name="T79" fmla="*/ 84 h 243"/>
                <a:gd name="T80" fmla="*/ 37 w 273"/>
                <a:gd name="T81" fmla="*/ 93 h 243"/>
                <a:gd name="T82" fmla="*/ 34 w 273"/>
                <a:gd name="T83" fmla="*/ 98 h 243"/>
                <a:gd name="T84" fmla="*/ 28 w 273"/>
                <a:gd name="T85" fmla="*/ 103 h 243"/>
                <a:gd name="T86" fmla="*/ 22 w 273"/>
                <a:gd name="T87" fmla="*/ 103 h 243"/>
                <a:gd name="T88" fmla="*/ 13 w 273"/>
                <a:gd name="T89" fmla="*/ 94 h 243"/>
                <a:gd name="T90" fmla="*/ 1 w 273"/>
                <a:gd name="T91" fmla="*/ 81 h 243"/>
                <a:gd name="T92" fmla="*/ 1 w 273"/>
                <a:gd name="T93" fmla="*/ 75 h 243"/>
                <a:gd name="T94" fmla="*/ 8 w 273"/>
                <a:gd name="T95" fmla="*/ 70 h 243"/>
                <a:gd name="T96" fmla="*/ 14 w 273"/>
                <a:gd name="T97" fmla="*/ 65 h 243"/>
                <a:gd name="T98" fmla="*/ 22 w 273"/>
                <a:gd name="T99" fmla="*/ 65 h 243"/>
                <a:gd name="T100" fmla="*/ 32 w 273"/>
                <a:gd name="T101" fmla="*/ 57 h 243"/>
                <a:gd name="T102" fmla="*/ 34 w 273"/>
                <a:gd name="T103" fmla="*/ 47 h 243"/>
                <a:gd name="T104" fmla="*/ 39 w 273"/>
                <a:gd name="T105" fmla="*/ 39 h 243"/>
                <a:gd name="T106" fmla="*/ 69 w 273"/>
                <a:gd name="T107" fmla="*/ 19 h 243"/>
                <a:gd name="T108" fmla="*/ 110 w 273"/>
                <a:gd name="T10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3" h="243">
                  <a:moveTo>
                    <a:pt x="107" y="150"/>
                  </a:moveTo>
                  <a:lnTo>
                    <a:pt x="127" y="173"/>
                  </a:lnTo>
                  <a:lnTo>
                    <a:pt x="60" y="239"/>
                  </a:lnTo>
                  <a:lnTo>
                    <a:pt x="57" y="242"/>
                  </a:lnTo>
                  <a:lnTo>
                    <a:pt x="55" y="243"/>
                  </a:lnTo>
                  <a:lnTo>
                    <a:pt x="52" y="243"/>
                  </a:lnTo>
                  <a:lnTo>
                    <a:pt x="50" y="240"/>
                  </a:lnTo>
                  <a:lnTo>
                    <a:pt x="37" y="228"/>
                  </a:lnTo>
                  <a:lnTo>
                    <a:pt x="36" y="225"/>
                  </a:lnTo>
                  <a:lnTo>
                    <a:pt x="34" y="223"/>
                  </a:lnTo>
                  <a:lnTo>
                    <a:pt x="36" y="220"/>
                  </a:lnTo>
                  <a:lnTo>
                    <a:pt x="37" y="218"/>
                  </a:lnTo>
                  <a:lnTo>
                    <a:pt x="107" y="150"/>
                  </a:lnTo>
                  <a:close/>
                  <a:moveTo>
                    <a:pt x="117" y="84"/>
                  </a:moveTo>
                  <a:lnTo>
                    <a:pt x="118" y="84"/>
                  </a:lnTo>
                  <a:lnTo>
                    <a:pt x="121" y="85"/>
                  </a:lnTo>
                  <a:lnTo>
                    <a:pt x="233" y="216"/>
                  </a:lnTo>
                  <a:lnTo>
                    <a:pt x="234" y="219"/>
                  </a:lnTo>
                  <a:lnTo>
                    <a:pt x="236" y="221"/>
                  </a:lnTo>
                  <a:lnTo>
                    <a:pt x="234" y="224"/>
                  </a:lnTo>
                  <a:lnTo>
                    <a:pt x="233" y="226"/>
                  </a:lnTo>
                  <a:lnTo>
                    <a:pt x="219" y="238"/>
                  </a:lnTo>
                  <a:lnTo>
                    <a:pt x="217" y="239"/>
                  </a:lnTo>
                  <a:lnTo>
                    <a:pt x="214" y="239"/>
                  </a:lnTo>
                  <a:lnTo>
                    <a:pt x="211" y="239"/>
                  </a:lnTo>
                  <a:lnTo>
                    <a:pt x="209" y="237"/>
                  </a:lnTo>
                  <a:lnTo>
                    <a:pt x="95" y="108"/>
                  </a:lnTo>
                  <a:lnTo>
                    <a:pt x="94" y="105"/>
                  </a:lnTo>
                  <a:lnTo>
                    <a:pt x="94" y="104"/>
                  </a:lnTo>
                  <a:lnTo>
                    <a:pt x="95" y="102"/>
                  </a:lnTo>
                  <a:lnTo>
                    <a:pt x="115" y="85"/>
                  </a:lnTo>
                  <a:lnTo>
                    <a:pt x="117" y="84"/>
                  </a:lnTo>
                  <a:close/>
                  <a:moveTo>
                    <a:pt x="228" y="2"/>
                  </a:moveTo>
                  <a:lnTo>
                    <a:pt x="229" y="2"/>
                  </a:lnTo>
                  <a:lnTo>
                    <a:pt x="231" y="3"/>
                  </a:lnTo>
                  <a:lnTo>
                    <a:pt x="232" y="5"/>
                  </a:lnTo>
                  <a:lnTo>
                    <a:pt x="232" y="7"/>
                  </a:lnTo>
                  <a:lnTo>
                    <a:pt x="232" y="7"/>
                  </a:lnTo>
                  <a:lnTo>
                    <a:pt x="229" y="11"/>
                  </a:lnTo>
                  <a:lnTo>
                    <a:pt x="225" y="17"/>
                  </a:lnTo>
                  <a:lnTo>
                    <a:pt x="222" y="24"/>
                  </a:lnTo>
                  <a:lnTo>
                    <a:pt x="219" y="30"/>
                  </a:lnTo>
                  <a:lnTo>
                    <a:pt x="217" y="34"/>
                  </a:lnTo>
                  <a:lnTo>
                    <a:pt x="215" y="39"/>
                  </a:lnTo>
                  <a:lnTo>
                    <a:pt x="218" y="45"/>
                  </a:lnTo>
                  <a:lnTo>
                    <a:pt x="227" y="54"/>
                  </a:lnTo>
                  <a:lnTo>
                    <a:pt x="234" y="58"/>
                  </a:lnTo>
                  <a:lnTo>
                    <a:pt x="241" y="58"/>
                  </a:lnTo>
                  <a:lnTo>
                    <a:pt x="246" y="56"/>
                  </a:lnTo>
                  <a:lnTo>
                    <a:pt x="250" y="52"/>
                  </a:lnTo>
                  <a:lnTo>
                    <a:pt x="254" y="48"/>
                  </a:lnTo>
                  <a:lnTo>
                    <a:pt x="256" y="43"/>
                  </a:lnTo>
                  <a:lnTo>
                    <a:pt x="260" y="37"/>
                  </a:lnTo>
                  <a:lnTo>
                    <a:pt x="264" y="31"/>
                  </a:lnTo>
                  <a:lnTo>
                    <a:pt x="266" y="28"/>
                  </a:lnTo>
                  <a:lnTo>
                    <a:pt x="268" y="26"/>
                  </a:lnTo>
                  <a:lnTo>
                    <a:pt x="269" y="25"/>
                  </a:lnTo>
                  <a:lnTo>
                    <a:pt x="270" y="25"/>
                  </a:lnTo>
                  <a:lnTo>
                    <a:pt x="271" y="25"/>
                  </a:lnTo>
                  <a:lnTo>
                    <a:pt x="271" y="28"/>
                  </a:lnTo>
                  <a:lnTo>
                    <a:pt x="273" y="30"/>
                  </a:lnTo>
                  <a:lnTo>
                    <a:pt x="273" y="38"/>
                  </a:lnTo>
                  <a:lnTo>
                    <a:pt x="273" y="51"/>
                  </a:lnTo>
                  <a:lnTo>
                    <a:pt x="271" y="65"/>
                  </a:lnTo>
                  <a:lnTo>
                    <a:pt x="268" y="76"/>
                  </a:lnTo>
                  <a:lnTo>
                    <a:pt x="261" y="85"/>
                  </a:lnTo>
                  <a:lnTo>
                    <a:pt x="252" y="91"/>
                  </a:lnTo>
                  <a:lnTo>
                    <a:pt x="241" y="94"/>
                  </a:lnTo>
                  <a:lnTo>
                    <a:pt x="225" y="93"/>
                  </a:lnTo>
                  <a:lnTo>
                    <a:pt x="215" y="93"/>
                  </a:lnTo>
                  <a:lnTo>
                    <a:pt x="205" y="96"/>
                  </a:lnTo>
                  <a:lnTo>
                    <a:pt x="199" y="102"/>
                  </a:lnTo>
                  <a:lnTo>
                    <a:pt x="176" y="123"/>
                  </a:lnTo>
                  <a:lnTo>
                    <a:pt x="157" y="102"/>
                  </a:lnTo>
                  <a:lnTo>
                    <a:pt x="176" y="82"/>
                  </a:lnTo>
                  <a:lnTo>
                    <a:pt x="183" y="71"/>
                  </a:lnTo>
                  <a:lnTo>
                    <a:pt x="186" y="58"/>
                  </a:lnTo>
                  <a:lnTo>
                    <a:pt x="186" y="47"/>
                  </a:lnTo>
                  <a:lnTo>
                    <a:pt x="187" y="34"/>
                  </a:lnTo>
                  <a:lnTo>
                    <a:pt x="192" y="24"/>
                  </a:lnTo>
                  <a:lnTo>
                    <a:pt x="201" y="16"/>
                  </a:lnTo>
                  <a:lnTo>
                    <a:pt x="211" y="10"/>
                  </a:lnTo>
                  <a:lnTo>
                    <a:pt x="220" y="5"/>
                  </a:lnTo>
                  <a:lnTo>
                    <a:pt x="227" y="3"/>
                  </a:lnTo>
                  <a:lnTo>
                    <a:pt x="228" y="2"/>
                  </a:lnTo>
                  <a:close/>
                  <a:moveTo>
                    <a:pt x="129" y="0"/>
                  </a:moveTo>
                  <a:lnTo>
                    <a:pt x="141" y="0"/>
                  </a:lnTo>
                  <a:lnTo>
                    <a:pt x="149" y="0"/>
                  </a:lnTo>
                  <a:lnTo>
                    <a:pt x="150" y="1"/>
                  </a:lnTo>
                  <a:lnTo>
                    <a:pt x="145" y="2"/>
                  </a:lnTo>
                  <a:lnTo>
                    <a:pt x="136" y="6"/>
                  </a:lnTo>
                  <a:lnTo>
                    <a:pt x="125" y="12"/>
                  </a:lnTo>
                  <a:lnTo>
                    <a:pt x="113" y="19"/>
                  </a:lnTo>
                  <a:lnTo>
                    <a:pt x="102" y="25"/>
                  </a:lnTo>
                  <a:lnTo>
                    <a:pt x="94" y="34"/>
                  </a:lnTo>
                  <a:lnTo>
                    <a:pt x="92" y="44"/>
                  </a:lnTo>
                  <a:lnTo>
                    <a:pt x="95" y="54"/>
                  </a:lnTo>
                  <a:lnTo>
                    <a:pt x="98" y="57"/>
                  </a:lnTo>
                  <a:lnTo>
                    <a:pt x="101" y="61"/>
                  </a:lnTo>
                  <a:lnTo>
                    <a:pt x="103" y="63"/>
                  </a:lnTo>
                  <a:lnTo>
                    <a:pt x="104" y="66"/>
                  </a:lnTo>
                  <a:lnTo>
                    <a:pt x="106" y="67"/>
                  </a:lnTo>
                  <a:lnTo>
                    <a:pt x="107" y="68"/>
                  </a:lnTo>
                  <a:lnTo>
                    <a:pt x="107" y="71"/>
                  </a:lnTo>
                  <a:lnTo>
                    <a:pt x="106" y="71"/>
                  </a:lnTo>
                  <a:lnTo>
                    <a:pt x="103" y="74"/>
                  </a:lnTo>
                  <a:lnTo>
                    <a:pt x="98" y="79"/>
                  </a:lnTo>
                  <a:lnTo>
                    <a:pt x="92" y="84"/>
                  </a:lnTo>
                  <a:lnTo>
                    <a:pt x="87" y="88"/>
                  </a:lnTo>
                  <a:lnTo>
                    <a:pt x="84" y="90"/>
                  </a:lnTo>
                  <a:lnTo>
                    <a:pt x="84" y="91"/>
                  </a:lnTo>
                  <a:lnTo>
                    <a:pt x="83" y="91"/>
                  </a:lnTo>
                  <a:lnTo>
                    <a:pt x="81" y="93"/>
                  </a:lnTo>
                  <a:lnTo>
                    <a:pt x="80" y="91"/>
                  </a:lnTo>
                  <a:lnTo>
                    <a:pt x="70" y="81"/>
                  </a:lnTo>
                  <a:lnTo>
                    <a:pt x="60" y="75"/>
                  </a:lnTo>
                  <a:lnTo>
                    <a:pt x="51" y="74"/>
                  </a:lnTo>
                  <a:lnTo>
                    <a:pt x="42" y="79"/>
                  </a:lnTo>
                  <a:lnTo>
                    <a:pt x="39" y="81"/>
                  </a:lnTo>
                  <a:lnTo>
                    <a:pt x="38" y="84"/>
                  </a:lnTo>
                  <a:lnTo>
                    <a:pt x="38" y="88"/>
                  </a:lnTo>
                  <a:lnTo>
                    <a:pt x="38" y="90"/>
                  </a:lnTo>
                  <a:lnTo>
                    <a:pt x="37" y="93"/>
                  </a:lnTo>
                  <a:lnTo>
                    <a:pt x="37" y="94"/>
                  </a:lnTo>
                  <a:lnTo>
                    <a:pt x="36" y="95"/>
                  </a:lnTo>
                  <a:lnTo>
                    <a:pt x="34" y="98"/>
                  </a:lnTo>
                  <a:lnTo>
                    <a:pt x="32" y="99"/>
                  </a:lnTo>
                  <a:lnTo>
                    <a:pt x="29" y="102"/>
                  </a:lnTo>
                  <a:lnTo>
                    <a:pt x="28" y="103"/>
                  </a:lnTo>
                  <a:lnTo>
                    <a:pt x="25" y="104"/>
                  </a:lnTo>
                  <a:lnTo>
                    <a:pt x="23" y="104"/>
                  </a:lnTo>
                  <a:lnTo>
                    <a:pt x="22" y="103"/>
                  </a:lnTo>
                  <a:lnTo>
                    <a:pt x="19" y="102"/>
                  </a:lnTo>
                  <a:lnTo>
                    <a:pt x="16" y="99"/>
                  </a:lnTo>
                  <a:lnTo>
                    <a:pt x="13" y="94"/>
                  </a:lnTo>
                  <a:lnTo>
                    <a:pt x="8" y="88"/>
                  </a:lnTo>
                  <a:lnTo>
                    <a:pt x="2" y="82"/>
                  </a:lnTo>
                  <a:lnTo>
                    <a:pt x="1" y="81"/>
                  </a:lnTo>
                  <a:lnTo>
                    <a:pt x="0" y="79"/>
                  </a:lnTo>
                  <a:lnTo>
                    <a:pt x="0" y="76"/>
                  </a:lnTo>
                  <a:lnTo>
                    <a:pt x="1" y="75"/>
                  </a:lnTo>
                  <a:lnTo>
                    <a:pt x="2" y="74"/>
                  </a:lnTo>
                  <a:lnTo>
                    <a:pt x="5" y="71"/>
                  </a:lnTo>
                  <a:lnTo>
                    <a:pt x="8" y="70"/>
                  </a:lnTo>
                  <a:lnTo>
                    <a:pt x="10" y="67"/>
                  </a:lnTo>
                  <a:lnTo>
                    <a:pt x="11" y="66"/>
                  </a:lnTo>
                  <a:lnTo>
                    <a:pt x="14" y="65"/>
                  </a:lnTo>
                  <a:lnTo>
                    <a:pt x="16" y="65"/>
                  </a:lnTo>
                  <a:lnTo>
                    <a:pt x="19" y="65"/>
                  </a:lnTo>
                  <a:lnTo>
                    <a:pt x="22" y="65"/>
                  </a:lnTo>
                  <a:lnTo>
                    <a:pt x="25" y="63"/>
                  </a:lnTo>
                  <a:lnTo>
                    <a:pt x="29" y="61"/>
                  </a:lnTo>
                  <a:lnTo>
                    <a:pt x="32" y="57"/>
                  </a:lnTo>
                  <a:lnTo>
                    <a:pt x="33" y="53"/>
                  </a:lnTo>
                  <a:lnTo>
                    <a:pt x="34" y="51"/>
                  </a:lnTo>
                  <a:lnTo>
                    <a:pt x="34" y="47"/>
                  </a:lnTo>
                  <a:lnTo>
                    <a:pt x="36" y="44"/>
                  </a:lnTo>
                  <a:lnTo>
                    <a:pt x="37" y="42"/>
                  </a:lnTo>
                  <a:lnTo>
                    <a:pt x="39" y="39"/>
                  </a:lnTo>
                  <a:lnTo>
                    <a:pt x="46" y="34"/>
                  </a:lnTo>
                  <a:lnTo>
                    <a:pt x="59" y="25"/>
                  </a:lnTo>
                  <a:lnTo>
                    <a:pt x="69" y="19"/>
                  </a:lnTo>
                  <a:lnTo>
                    <a:pt x="81" y="10"/>
                  </a:lnTo>
                  <a:lnTo>
                    <a:pt x="95" y="3"/>
                  </a:lnTo>
                  <a:lnTo>
                    <a:pt x="110" y="0"/>
                  </a:lnTo>
                  <a:lnTo>
                    <a:pt x="116" y="0"/>
                  </a:lnTo>
                  <a:lnTo>
                    <a:pt x="1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grpSp>
        <p:nvGrpSpPr>
          <p:cNvPr id="3" name="组 2"/>
          <p:cNvGrpSpPr/>
          <p:nvPr/>
        </p:nvGrpSpPr>
        <p:grpSpPr>
          <a:xfrm>
            <a:off x="0" y="-3"/>
            <a:ext cx="3293120" cy="6858001"/>
            <a:chOff x="-22719" y="0"/>
            <a:chExt cx="2184810" cy="6858001"/>
          </a:xfrm>
        </p:grpSpPr>
        <p:grpSp>
          <p:nvGrpSpPr>
            <p:cNvPr id="41" name="组合 40"/>
            <p:cNvGrpSpPr/>
            <p:nvPr/>
          </p:nvGrpSpPr>
          <p:grpSpPr>
            <a:xfrm>
              <a:off x="-22719" y="0"/>
              <a:ext cx="2184810" cy="6858001"/>
              <a:chOff x="-19535" y="0"/>
              <a:chExt cx="2838938" cy="6858001"/>
            </a:xfrm>
          </p:grpSpPr>
          <p:grpSp>
            <p:nvGrpSpPr>
              <p:cNvPr id="23" name="组合 22"/>
              <p:cNvGrpSpPr/>
              <p:nvPr/>
            </p:nvGrpSpPr>
            <p:grpSpPr>
              <a:xfrm>
                <a:off x="-19535" y="0"/>
                <a:ext cx="2838938" cy="6858001"/>
                <a:chOff x="-19535" y="0"/>
                <a:chExt cx="2838938" cy="6858001"/>
              </a:xfrm>
            </p:grpSpPr>
            <p:sp>
              <p:nvSpPr>
                <p:cNvPr id="17" name="矩形 16"/>
                <p:cNvSpPr/>
                <p:nvPr/>
              </p:nvSpPr>
              <p:spPr>
                <a:xfrm>
                  <a:off x="-15879" y="0"/>
                  <a:ext cx="2819404" cy="685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5" name="矩形 4"/>
                <p:cNvSpPr/>
                <p:nvPr/>
              </p:nvSpPr>
              <p:spPr>
                <a:xfrm>
                  <a:off x="-19535" y="0"/>
                  <a:ext cx="2826996" cy="1486607"/>
                </a:xfrm>
                <a:prstGeom prst="rect">
                  <a:avLst/>
                </a:prstGeom>
                <a:solidFill>
                  <a:srgbClr val="17324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7" name="矩形 6"/>
                <p:cNvSpPr/>
                <p:nvPr/>
              </p:nvSpPr>
              <p:spPr>
                <a:xfrm>
                  <a:off x="-19535" y="3229458"/>
                  <a:ext cx="2838938" cy="3628543"/>
                </a:xfrm>
                <a:prstGeom prst="rect">
                  <a:avLst/>
                </a:prstGeom>
                <a:solidFill>
                  <a:srgbClr val="17324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4" name="文本框 3"/>
              <p:cNvSpPr txBox="1"/>
              <p:nvPr/>
            </p:nvSpPr>
            <p:spPr>
              <a:xfrm>
                <a:off x="-4600" y="2004084"/>
                <a:ext cx="2820997" cy="707886"/>
              </a:xfrm>
              <a:prstGeom prst="rect">
                <a:avLst/>
              </a:prstGeom>
              <a:noFill/>
            </p:spPr>
            <p:txBody>
              <a:bodyPr wrap="square" rtlCol="0">
                <a:spAutoFit/>
              </a:bodyPr>
              <a:lstStyle/>
              <a:p>
                <a:pPr algn="ctr"/>
                <a:r>
                  <a:rPr lang="zh-CN" altLang="en-US" sz="4000" dirty="0">
                    <a:solidFill>
                      <a:srgbClr val="17324D"/>
                    </a:solidFill>
                    <a:latin typeface="SimHei" charset="-122"/>
                    <a:ea typeface="SimHei" charset="-122"/>
                    <a:cs typeface="SimHei" charset="-122"/>
                  </a:rPr>
                  <a:t>研究背景</a:t>
                </a:r>
              </a:p>
            </p:txBody>
          </p:sp>
        </p:grpSp>
        <p:sp>
          <p:nvSpPr>
            <p:cNvPr id="53" name="Freeform 31"/>
            <p:cNvSpPr>
              <a:spLocks noChangeAspect="1"/>
            </p:cNvSpPr>
            <p:nvPr/>
          </p:nvSpPr>
          <p:spPr bwMode="auto">
            <a:xfrm>
              <a:off x="771491" y="4611299"/>
              <a:ext cx="605570" cy="636502"/>
            </a:xfrm>
            <a:custGeom>
              <a:avLst/>
              <a:gdLst>
                <a:gd name="T0" fmla="*/ 28 w 220"/>
                <a:gd name="T1" fmla="*/ 0 h 193"/>
                <a:gd name="T2" fmla="*/ 192 w 220"/>
                <a:gd name="T3" fmla="*/ 0 h 193"/>
                <a:gd name="T4" fmla="*/ 206 w 220"/>
                <a:gd name="T5" fmla="*/ 4 h 193"/>
                <a:gd name="T6" fmla="*/ 217 w 220"/>
                <a:gd name="T7" fmla="*/ 14 h 193"/>
                <a:gd name="T8" fmla="*/ 220 w 220"/>
                <a:gd name="T9" fmla="*/ 28 h 193"/>
                <a:gd name="T10" fmla="*/ 220 w 220"/>
                <a:gd name="T11" fmla="*/ 124 h 193"/>
                <a:gd name="T12" fmla="*/ 217 w 220"/>
                <a:gd name="T13" fmla="*/ 138 h 193"/>
                <a:gd name="T14" fmla="*/ 206 w 220"/>
                <a:gd name="T15" fmla="*/ 148 h 193"/>
                <a:gd name="T16" fmla="*/ 192 w 220"/>
                <a:gd name="T17" fmla="*/ 152 h 193"/>
                <a:gd name="T18" fmla="*/ 138 w 220"/>
                <a:gd name="T19" fmla="*/ 152 h 193"/>
                <a:gd name="T20" fmla="*/ 138 w 220"/>
                <a:gd name="T21" fmla="*/ 193 h 193"/>
                <a:gd name="T22" fmla="*/ 83 w 220"/>
                <a:gd name="T23" fmla="*/ 152 h 193"/>
                <a:gd name="T24" fmla="*/ 28 w 220"/>
                <a:gd name="T25" fmla="*/ 152 h 193"/>
                <a:gd name="T26" fmla="*/ 14 w 220"/>
                <a:gd name="T27" fmla="*/ 148 h 193"/>
                <a:gd name="T28" fmla="*/ 4 w 220"/>
                <a:gd name="T29" fmla="*/ 138 h 193"/>
                <a:gd name="T30" fmla="*/ 0 w 220"/>
                <a:gd name="T31" fmla="*/ 124 h 193"/>
                <a:gd name="T32" fmla="*/ 0 w 220"/>
                <a:gd name="T33" fmla="*/ 28 h 193"/>
                <a:gd name="T34" fmla="*/ 4 w 220"/>
                <a:gd name="T35" fmla="*/ 14 h 193"/>
                <a:gd name="T36" fmla="*/ 14 w 220"/>
                <a:gd name="T37" fmla="*/ 4 h 193"/>
                <a:gd name="T38" fmla="*/ 28 w 220"/>
                <a:gd name="T3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93">
                  <a:moveTo>
                    <a:pt x="28" y="0"/>
                  </a:moveTo>
                  <a:lnTo>
                    <a:pt x="192" y="0"/>
                  </a:lnTo>
                  <a:lnTo>
                    <a:pt x="206" y="4"/>
                  </a:lnTo>
                  <a:lnTo>
                    <a:pt x="217" y="14"/>
                  </a:lnTo>
                  <a:lnTo>
                    <a:pt x="220" y="28"/>
                  </a:lnTo>
                  <a:lnTo>
                    <a:pt x="220" y="124"/>
                  </a:lnTo>
                  <a:lnTo>
                    <a:pt x="217" y="138"/>
                  </a:lnTo>
                  <a:lnTo>
                    <a:pt x="206" y="148"/>
                  </a:lnTo>
                  <a:lnTo>
                    <a:pt x="192" y="152"/>
                  </a:lnTo>
                  <a:lnTo>
                    <a:pt x="138" y="152"/>
                  </a:lnTo>
                  <a:lnTo>
                    <a:pt x="138" y="193"/>
                  </a:lnTo>
                  <a:lnTo>
                    <a:pt x="83" y="152"/>
                  </a:lnTo>
                  <a:lnTo>
                    <a:pt x="28" y="152"/>
                  </a:lnTo>
                  <a:lnTo>
                    <a:pt x="14" y="148"/>
                  </a:lnTo>
                  <a:lnTo>
                    <a:pt x="4" y="138"/>
                  </a:lnTo>
                  <a:lnTo>
                    <a:pt x="0" y="124"/>
                  </a:lnTo>
                  <a:lnTo>
                    <a:pt x="0" y="28"/>
                  </a:lnTo>
                  <a:lnTo>
                    <a:pt x="4" y="14"/>
                  </a:lnTo>
                  <a:lnTo>
                    <a:pt x="14" y="4"/>
                  </a:lnTo>
                  <a:lnTo>
                    <a:pt x="2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haroni" panose="02010803020104030203" pitchFamily="2" charset="-79"/>
                <a:cs typeface="Aharoni" panose="02010803020104030203" pitchFamily="2" charset="-79"/>
              </a:endParaRPr>
            </a:p>
          </p:txBody>
        </p:sp>
      </p:grpSp>
    </p:spTree>
    <p:extLst>
      <p:ext uri="{BB962C8B-B14F-4D97-AF65-F5344CB8AC3E}">
        <p14:creationId xmlns:p14="http://schemas.microsoft.com/office/powerpoint/2010/main" val="270174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0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3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ppt_x"/>
                                          </p:val>
                                        </p:tav>
                                        <p:tav tm="100000">
                                          <p:val>
                                            <p:strVal val="#ppt_x"/>
                                          </p:val>
                                        </p:tav>
                                      </p:tavLst>
                                    </p:anim>
                                    <p:anim calcmode="lin" valueType="num">
                                      <p:cBhvr additive="base">
                                        <p:cTn id="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200"/>
                                  </p:stCondLst>
                                  <p:childTnLst>
                                    <p:anim calcmode="lin" valueType="num">
                                      <p:cBhvr additive="base">
                                        <p:cTn id="24" dur="500"/>
                                        <p:tgtEl>
                                          <p:spTgt spid="44"/>
                                        </p:tgtEl>
                                        <p:attrNameLst>
                                          <p:attrName>ppt_x</p:attrName>
                                        </p:attrNameLst>
                                      </p:cBhvr>
                                      <p:tavLst>
                                        <p:tav tm="0">
                                          <p:val>
                                            <p:strVal val="ppt_x"/>
                                          </p:val>
                                        </p:tav>
                                        <p:tav tm="100000">
                                          <p:val>
                                            <p:strVal val="ppt_x"/>
                                          </p:val>
                                        </p:tav>
                                      </p:tavLst>
                                    </p:anim>
                                    <p:anim calcmode="lin" valueType="num">
                                      <p:cBhvr additive="base">
                                        <p:cTn id="25" dur="500"/>
                                        <p:tgtEl>
                                          <p:spTgt spid="44"/>
                                        </p:tgtEl>
                                        <p:attrNameLst>
                                          <p:attrName>ppt_y</p:attrName>
                                        </p:attrNameLst>
                                      </p:cBhvr>
                                      <p:tavLst>
                                        <p:tav tm="0">
                                          <p:val>
                                            <p:strVal val="ppt_y"/>
                                          </p:val>
                                        </p:tav>
                                        <p:tav tm="100000">
                                          <p:val>
                                            <p:strVal val="0-ppt_h/2"/>
                                          </p:val>
                                        </p:tav>
                                      </p:tavLst>
                                    </p:anim>
                                    <p:set>
                                      <p:cBhvr>
                                        <p:cTn id="26" dur="1" fill="hold">
                                          <p:stCondLst>
                                            <p:cond delay="499"/>
                                          </p:stCondLst>
                                        </p:cTn>
                                        <p:tgtEl>
                                          <p:spTgt spid="44"/>
                                        </p:tgtEl>
                                        <p:attrNameLst>
                                          <p:attrName>style.visibility</p:attrName>
                                        </p:attrNameLst>
                                      </p:cBhvr>
                                      <p:to>
                                        <p:strVal val="hidden"/>
                                      </p:to>
                                    </p:set>
                                  </p:childTnLst>
                                </p:cTn>
                              </p:par>
                              <p:par>
                                <p:cTn id="27" presetID="2" presetClass="exit" presetSubtype="1" fill="hold" nodeType="withEffect">
                                  <p:stCondLst>
                                    <p:cond delay="500"/>
                                  </p:stCondLst>
                                  <p:childTnLst>
                                    <p:anim calcmode="lin" valueType="num">
                                      <p:cBhvr additive="base">
                                        <p:cTn id="28" dur="500"/>
                                        <p:tgtEl>
                                          <p:spTgt spid="43"/>
                                        </p:tgtEl>
                                        <p:attrNameLst>
                                          <p:attrName>ppt_x</p:attrName>
                                        </p:attrNameLst>
                                      </p:cBhvr>
                                      <p:tavLst>
                                        <p:tav tm="0">
                                          <p:val>
                                            <p:strVal val="ppt_x"/>
                                          </p:val>
                                        </p:tav>
                                        <p:tav tm="100000">
                                          <p:val>
                                            <p:strVal val="ppt_x"/>
                                          </p:val>
                                        </p:tav>
                                      </p:tavLst>
                                    </p:anim>
                                    <p:anim calcmode="lin" valueType="num">
                                      <p:cBhvr additive="base">
                                        <p:cTn id="29" dur="500"/>
                                        <p:tgtEl>
                                          <p:spTgt spid="43"/>
                                        </p:tgtEl>
                                        <p:attrNameLst>
                                          <p:attrName>ppt_y</p:attrName>
                                        </p:attrNameLst>
                                      </p:cBhvr>
                                      <p:tavLst>
                                        <p:tav tm="0">
                                          <p:val>
                                            <p:strVal val="ppt_y"/>
                                          </p:val>
                                        </p:tav>
                                        <p:tav tm="100000">
                                          <p:val>
                                            <p:strVal val="0-ppt_h/2"/>
                                          </p:val>
                                        </p:tav>
                                      </p:tavLst>
                                    </p:anim>
                                    <p:set>
                                      <p:cBhvr>
                                        <p:cTn id="30" dur="1" fill="hold">
                                          <p:stCondLst>
                                            <p:cond delay="499"/>
                                          </p:stCondLst>
                                        </p:cTn>
                                        <p:tgtEl>
                                          <p:spTgt spid="43"/>
                                        </p:tgtEl>
                                        <p:attrNameLst>
                                          <p:attrName>style.visibility</p:attrName>
                                        </p:attrNameLst>
                                      </p:cBhvr>
                                      <p:to>
                                        <p:strVal val="hidden"/>
                                      </p:to>
                                    </p:set>
                                  </p:childTnLst>
                                </p:cTn>
                              </p:par>
                              <p:par>
                                <p:cTn id="31" presetID="2" presetClass="exit" presetSubtype="1" fill="hold" nodeType="withEffect">
                                  <p:stCondLst>
                                    <p:cond delay="700"/>
                                  </p:stCondLst>
                                  <p:childTnLst>
                                    <p:anim calcmode="lin" valueType="num">
                                      <p:cBhvr additive="base">
                                        <p:cTn id="32" dur="500"/>
                                        <p:tgtEl>
                                          <p:spTgt spid="42"/>
                                        </p:tgtEl>
                                        <p:attrNameLst>
                                          <p:attrName>ppt_x</p:attrName>
                                        </p:attrNameLst>
                                      </p:cBhvr>
                                      <p:tavLst>
                                        <p:tav tm="0">
                                          <p:val>
                                            <p:strVal val="ppt_x"/>
                                          </p:val>
                                        </p:tav>
                                        <p:tav tm="100000">
                                          <p:val>
                                            <p:strVal val="ppt_x"/>
                                          </p:val>
                                        </p:tav>
                                      </p:tavLst>
                                    </p:anim>
                                    <p:anim calcmode="lin" valueType="num">
                                      <p:cBhvr additive="base">
                                        <p:cTn id="33" dur="500"/>
                                        <p:tgtEl>
                                          <p:spTgt spid="42"/>
                                        </p:tgtEl>
                                        <p:attrNameLst>
                                          <p:attrName>ppt_y</p:attrName>
                                        </p:attrNameLst>
                                      </p:cBhvr>
                                      <p:tavLst>
                                        <p:tav tm="0">
                                          <p:val>
                                            <p:strVal val="ppt_y"/>
                                          </p:val>
                                        </p:tav>
                                        <p:tav tm="100000">
                                          <p:val>
                                            <p:strVal val="0-ppt_h/2"/>
                                          </p:val>
                                        </p:tav>
                                      </p:tavLst>
                                    </p:anim>
                                    <p:set>
                                      <p:cBhvr>
                                        <p:cTn id="34" dur="1" fill="hold">
                                          <p:stCondLst>
                                            <p:cond delay="499"/>
                                          </p:stCondLst>
                                        </p:cTn>
                                        <p:tgtEl>
                                          <p:spTgt spid="42"/>
                                        </p:tgtEl>
                                        <p:attrNameLst>
                                          <p:attrName>style.visibility</p:attrName>
                                        </p:attrNameLst>
                                      </p:cBhvr>
                                      <p:to>
                                        <p:strVal val="hidden"/>
                                      </p:to>
                                    </p:set>
                                  </p:childTnLst>
                                </p:cTn>
                              </p:par>
                              <p:par>
                                <p:cTn id="35" presetID="2" presetClass="exit" presetSubtype="1" fill="hold" nodeType="withEffect">
                                  <p:stCondLst>
                                    <p:cond delay="900"/>
                                  </p:stCondLst>
                                  <p:childTnLst>
                                    <p:anim calcmode="lin" valueType="num">
                                      <p:cBhvr additive="base">
                                        <p:cTn id="36" dur="500"/>
                                        <p:tgtEl>
                                          <p:spTgt spid="3"/>
                                        </p:tgtEl>
                                        <p:attrNameLst>
                                          <p:attrName>ppt_x</p:attrName>
                                        </p:attrNameLst>
                                      </p:cBhvr>
                                      <p:tavLst>
                                        <p:tav tm="0">
                                          <p:val>
                                            <p:strVal val="ppt_x"/>
                                          </p:val>
                                        </p:tav>
                                        <p:tav tm="100000">
                                          <p:val>
                                            <p:strVal val="ppt_x"/>
                                          </p:val>
                                        </p:tav>
                                      </p:tavLst>
                                    </p:anim>
                                    <p:anim calcmode="lin" valueType="num">
                                      <p:cBhvr additive="base">
                                        <p:cTn id="37" dur="500"/>
                                        <p:tgtEl>
                                          <p:spTgt spid="3"/>
                                        </p:tgtEl>
                                        <p:attrNameLst>
                                          <p:attrName>ppt_y</p:attrName>
                                        </p:attrNameLst>
                                      </p:cBhvr>
                                      <p:tavLst>
                                        <p:tav tm="0">
                                          <p:val>
                                            <p:strVal val="ppt_y"/>
                                          </p:val>
                                        </p:tav>
                                        <p:tav tm="100000">
                                          <p:val>
                                            <p:strVal val="0-ppt_h/2"/>
                                          </p:val>
                                        </p:tav>
                                      </p:tavLst>
                                    </p:anim>
                                    <p:set>
                                      <p:cBhvr>
                                        <p:cTn id="3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8" name="矩形 7"/>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4239540" y="2649361"/>
            <a:ext cx="1097647"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O</a:t>
            </a:r>
          </a:p>
        </p:txBody>
      </p:sp>
      <p:sp>
        <p:nvSpPr>
          <p:cNvPr id="13" name="文本框 12"/>
          <p:cNvSpPr txBox="1"/>
          <p:nvPr/>
        </p:nvSpPr>
        <p:spPr>
          <a:xfrm>
            <a:off x="5620595"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N</a:t>
            </a:r>
          </a:p>
        </p:txBody>
      </p:sp>
      <p:sp>
        <p:nvSpPr>
          <p:cNvPr id="14" name="文本框 13"/>
          <p:cNvSpPr txBox="1"/>
          <p:nvPr/>
        </p:nvSpPr>
        <p:spPr>
          <a:xfrm>
            <a:off x="692605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E</a:t>
            </a:r>
          </a:p>
        </p:txBody>
      </p:sp>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 name="文本框 1"/>
          <p:cNvSpPr txBox="1"/>
          <p:nvPr/>
        </p:nvSpPr>
        <p:spPr>
          <a:xfrm>
            <a:off x="3215730" y="4312104"/>
            <a:ext cx="5700058" cy="830997"/>
          </a:xfrm>
          <a:prstGeom prst="rect">
            <a:avLst/>
          </a:prstGeom>
          <a:noFill/>
        </p:spPr>
        <p:txBody>
          <a:bodyPr wrap="square" rtlCol="0">
            <a:spAutoFit/>
          </a:bodyPr>
          <a:lstStyle/>
          <a:p>
            <a:pPr algn="ctr"/>
            <a:r>
              <a:rPr kumimoji="1" lang="zh-CN" altLang="en-US" sz="4800" dirty="0">
                <a:solidFill>
                  <a:srgbClr val="994C52"/>
                </a:solidFill>
                <a:latin typeface="SimHei" charset="-122"/>
                <a:ea typeface="SimHei" charset="-122"/>
                <a:cs typeface="SimHei" charset="-122"/>
              </a:rPr>
              <a:t>研究背景</a:t>
            </a:r>
          </a:p>
        </p:txBody>
      </p:sp>
    </p:spTree>
    <p:extLst>
      <p:ext uri="{BB962C8B-B14F-4D97-AF65-F5344CB8AC3E}">
        <p14:creationId xmlns:p14="http://schemas.microsoft.com/office/powerpoint/2010/main" val="7902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
                                          </p:val>
                                        </p:tav>
                                        <p:tav tm="100000">
                                          <p:val>
                                            <p:strVal val="#ppt_x"/>
                                          </p:val>
                                        </p:tav>
                                      </p:tavLst>
                                    </p:anim>
                                    <p:anim calcmode="lin" valueType="num">
                                      <p:cBhvr>
                                        <p:cTn id="8" dur="300" fill="hold"/>
                                        <p:tgtEl>
                                          <p:spTgt spid="9"/>
                                        </p:tgtEl>
                                        <p:attrNameLst>
                                          <p:attrName>ppt_y</p:attrName>
                                        </p:attrNameLst>
                                      </p:cBhvr>
                                      <p:tavLst>
                                        <p:tav tm="0">
                                          <p:val>
                                            <p:strVal val="#ppt_y-#ppt_h/2"/>
                                          </p:val>
                                        </p:tav>
                                        <p:tav tm="100000">
                                          <p:val>
                                            <p:strVal val="#ppt_y"/>
                                          </p:val>
                                        </p:tav>
                                      </p:tavLst>
                                    </p:anim>
                                    <p:anim calcmode="lin" valueType="num">
                                      <p:cBhvr>
                                        <p:cTn id="9" dur="300" fill="hold"/>
                                        <p:tgtEl>
                                          <p:spTgt spid="9"/>
                                        </p:tgtEl>
                                        <p:attrNameLst>
                                          <p:attrName>ppt_w</p:attrName>
                                        </p:attrNameLst>
                                      </p:cBhvr>
                                      <p:tavLst>
                                        <p:tav tm="0">
                                          <p:val>
                                            <p:strVal val="#ppt_w"/>
                                          </p:val>
                                        </p:tav>
                                        <p:tav tm="100000">
                                          <p:val>
                                            <p:strVal val="#ppt_w"/>
                                          </p:val>
                                        </p:tav>
                                      </p:tavLst>
                                    </p:anim>
                                    <p:anim calcmode="lin" valueType="num">
                                      <p:cBhvr>
                                        <p:cTn id="10" dur="3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ppt_x</p:attrName>
                                        </p:attrNameLst>
                                      </p:cBhvr>
                                      <p:tavLst>
                                        <p:tav tm="0">
                                          <p:val>
                                            <p:strVal val="#ppt_x"/>
                                          </p:val>
                                        </p:tav>
                                        <p:tav tm="100000">
                                          <p:val>
                                            <p:strVal val="#ppt_x"/>
                                          </p:val>
                                        </p:tav>
                                      </p:tavLst>
                                    </p:anim>
                                    <p:anim calcmode="lin" valueType="num">
                                      <p:cBhvr>
                                        <p:cTn id="14" dur="300" fill="hold"/>
                                        <p:tgtEl>
                                          <p:spTgt spid="8"/>
                                        </p:tgtEl>
                                        <p:attrNameLst>
                                          <p:attrName>ppt_y</p:attrName>
                                        </p:attrNameLst>
                                      </p:cBhvr>
                                      <p:tavLst>
                                        <p:tav tm="0">
                                          <p:val>
                                            <p:strVal val="#ppt_y+#ppt_h/2"/>
                                          </p:val>
                                        </p:tav>
                                        <p:tav tm="100000">
                                          <p:val>
                                            <p:strVal val="#ppt_y"/>
                                          </p:val>
                                        </p:tav>
                                      </p:tavLst>
                                    </p:anim>
                                    <p:anim calcmode="lin" valueType="num">
                                      <p:cBhvr>
                                        <p:cTn id="15" dur="300" fill="hold"/>
                                        <p:tgtEl>
                                          <p:spTgt spid="8"/>
                                        </p:tgtEl>
                                        <p:attrNameLst>
                                          <p:attrName>ppt_w</p:attrName>
                                        </p:attrNameLst>
                                      </p:cBhvr>
                                      <p:tavLst>
                                        <p:tav tm="0">
                                          <p:val>
                                            <p:strVal val="#ppt_w"/>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ppt_x</p:attrName>
                                        </p:attrNameLst>
                                      </p:cBhvr>
                                      <p:tavLst>
                                        <p:tav tm="0">
                                          <p:val>
                                            <p:strVal val="#ppt_x+#ppt_w/2"/>
                                          </p:val>
                                        </p:tav>
                                        <p:tav tm="100000">
                                          <p:val>
                                            <p:strVal val="#ppt_x"/>
                                          </p:val>
                                        </p:tav>
                                      </p:tavLst>
                                    </p:anim>
                                    <p:anim calcmode="lin" valueType="num">
                                      <p:cBhvr>
                                        <p:cTn id="20" dur="300" fill="hold"/>
                                        <p:tgtEl>
                                          <p:spTgt spid="10"/>
                                        </p:tgtEl>
                                        <p:attrNameLst>
                                          <p:attrName>ppt_y</p:attrName>
                                        </p:attrNameLst>
                                      </p:cBhvr>
                                      <p:tavLst>
                                        <p:tav tm="0">
                                          <p:val>
                                            <p:strVal val="#ppt_y"/>
                                          </p:val>
                                        </p:tav>
                                        <p:tav tm="100000">
                                          <p:val>
                                            <p:strVal val="#ppt_y"/>
                                          </p:val>
                                        </p:tav>
                                      </p:tavLst>
                                    </p:anim>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strVal val="#ppt_h"/>
                                          </p:val>
                                        </p:tav>
                                        <p:tav tm="100000">
                                          <p:val>
                                            <p:strVal val="#ppt_h"/>
                                          </p:val>
                                        </p:tav>
                                      </p:tavLst>
                                    </p:anim>
                                  </p:childTnLst>
                                </p:cTn>
                              </p:par>
                              <p:par>
                                <p:cTn id="23" presetID="2" presetClass="entr" presetSubtype="4" fill="hold" nodeType="withEffect">
                                  <p:stCondLst>
                                    <p:cond delay="2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par>
                                <p:cTn id="30" presetID="6" presetClass="emph" presetSubtype="0" fill="hold" grpId="1" nodeType="withEffect">
                                  <p:stCondLst>
                                    <p:cond delay="1100"/>
                                  </p:stCondLst>
                                  <p:childTnLst>
                                    <p:animScale>
                                      <p:cBhvr>
                                        <p:cTn id="31" dur="500" fill="hold"/>
                                        <p:tgtEl>
                                          <p:spTgt spid="11"/>
                                        </p:tgtEl>
                                      </p:cBhvr>
                                      <p:by x="150000" y="150000"/>
                                    </p:animScale>
                                  </p:childTnLst>
                                </p:cTn>
                              </p:par>
                              <p:par>
                                <p:cTn id="32" presetID="10" presetClass="exit" presetSubtype="0" fill="hold" grpId="2" nodeType="withEffect">
                                  <p:stCondLst>
                                    <p:cond delay="110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8" name="文本框 7"/>
          <p:cNvSpPr txBox="1"/>
          <p:nvPr/>
        </p:nvSpPr>
        <p:spPr>
          <a:xfrm>
            <a:off x="118064" y="-85402"/>
            <a:ext cx="9485358" cy="830997"/>
          </a:xfrm>
          <a:prstGeom prst="rect">
            <a:avLst/>
          </a:prstGeom>
          <a:noFill/>
        </p:spPr>
        <p:txBody>
          <a:bodyPr wrap="square" rtlCol="0">
            <a:spAutoFit/>
          </a:bodyPr>
          <a:lstStyle/>
          <a:p>
            <a:r>
              <a:rPr lang="zh-CN" altLang="en-US" sz="4800" b="1" dirty="0">
                <a:solidFill>
                  <a:srgbClr val="E7B552"/>
                </a:solidFill>
                <a:latin typeface="SimHei" charset="-122"/>
                <a:ea typeface="SimHei" charset="-122"/>
                <a:cs typeface="SimHei" charset="-122"/>
              </a:rPr>
              <a:t>恶意代码的危害</a:t>
            </a:r>
          </a:p>
        </p:txBody>
      </p:sp>
      <p:grpSp>
        <p:nvGrpSpPr>
          <p:cNvPr id="9" name="组 8"/>
          <p:cNvGrpSpPr/>
          <p:nvPr/>
        </p:nvGrpSpPr>
        <p:grpSpPr>
          <a:xfrm>
            <a:off x="2057397" y="5024783"/>
            <a:ext cx="7883237" cy="1108363"/>
            <a:chOff x="2119745" y="1593273"/>
            <a:chExt cx="7883237" cy="1108363"/>
          </a:xfrm>
        </p:grpSpPr>
        <p:sp>
          <p:nvSpPr>
            <p:cNvPr id="7" name="圆角矩形 6"/>
            <p:cNvSpPr/>
            <p:nvPr/>
          </p:nvSpPr>
          <p:spPr>
            <a:xfrm>
              <a:off x="2119745" y="1593273"/>
              <a:ext cx="7883237" cy="1108363"/>
            </a:xfrm>
            <a:prstGeom prst="roundRect">
              <a:avLst/>
            </a:prstGeom>
            <a:solidFill>
              <a:srgbClr val="E2E6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2237509" y="1731818"/>
              <a:ext cx="7716981" cy="830997"/>
            </a:xfrm>
            <a:prstGeom prst="rect">
              <a:avLst/>
            </a:prstGeom>
            <a:noFill/>
          </p:spPr>
          <p:txBody>
            <a:bodyPr wrap="square" rtlCol="0">
              <a:spAutoFit/>
            </a:bodyPr>
            <a:lstStyle/>
            <a:p>
              <a:r>
                <a:rPr lang="en-US" altLang="zh-CN" sz="2400" dirty="0">
                  <a:solidFill>
                    <a:srgbClr val="994C52"/>
                  </a:solidFill>
                  <a:latin typeface="SimHei" charset="-122"/>
                  <a:ea typeface="SimHei" charset="-122"/>
                  <a:cs typeface="SimHei" charset="-122"/>
                </a:rPr>
                <a:t>2016</a:t>
              </a:r>
              <a:r>
                <a:rPr lang="zh-CN" altLang="en-US" sz="2400" dirty="0">
                  <a:solidFill>
                    <a:srgbClr val="994C52"/>
                  </a:solidFill>
                  <a:latin typeface="SimHei" charset="-122"/>
                  <a:ea typeface="SimHei" charset="-122"/>
                  <a:cs typeface="SimHei" charset="-122"/>
                </a:rPr>
                <a:t>年</a:t>
              </a:r>
              <a:r>
                <a:rPr lang="en-US" altLang="zh-CN" sz="2400" dirty="0">
                  <a:solidFill>
                    <a:srgbClr val="994C52"/>
                  </a:solidFill>
                  <a:latin typeface="SimHei" charset="-122"/>
                  <a:ea typeface="SimHei" charset="-122"/>
                  <a:cs typeface="SimHei" charset="-122"/>
                </a:rPr>
                <a:t>4</a:t>
              </a:r>
              <a:r>
                <a:rPr lang="zh-CN" altLang="en-US" sz="2400" dirty="0">
                  <a:solidFill>
                    <a:srgbClr val="994C52"/>
                  </a:solidFill>
                  <a:latin typeface="SimHei" charset="-122"/>
                  <a:ea typeface="SimHei" charset="-122"/>
                  <a:cs typeface="SimHei" charset="-122"/>
                </a:rPr>
                <a:t>月德国</a:t>
              </a:r>
              <a:r>
                <a:rPr lang="en-US" altLang="zh-CN" sz="2400" dirty="0" err="1">
                  <a:solidFill>
                    <a:srgbClr val="994C52"/>
                  </a:solidFill>
                  <a:latin typeface="SimHei" charset="-122"/>
                  <a:ea typeface="SimHei" charset="-122"/>
                  <a:cs typeface="SimHei" charset="-122"/>
                </a:rPr>
                <a:t>Gundremmingen</a:t>
              </a:r>
              <a:r>
                <a:rPr lang="zh-CN" altLang="en-US" sz="2400" dirty="0">
                  <a:solidFill>
                    <a:srgbClr val="994C52"/>
                  </a:solidFill>
                  <a:latin typeface="SimHei" charset="-122"/>
                  <a:ea typeface="SimHei" charset="-122"/>
                  <a:cs typeface="SimHei" charset="-122"/>
                </a:rPr>
                <a:t>核电站的计算机系统，在常规安全检测中发现了恶意程序，被迫关闭。</a:t>
              </a:r>
              <a:endParaRPr kumimoji="1" lang="zh-CN" altLang="en-US" sz="2400" dirty="0">
                <a:solidFill>
                  <a:srgbClr val="994C52"/>
                </a:solidFill>
                <a:latin typeface="SimHei" charset="-122"/>
                <a:ea typeface="SimHei" charset="-122"/>
                <a:cs typeface="SimHei" charset="-122"/>
              </a:endParaRPr>
            </a:p>
          </p:txBody>
        </p:sp>
      </p:grpSp>
      <p:grpSp>
        <p:nvGrpSpPr>
          <p:cNvPr id="10" name="组 9"/>
          <p:cNvGrpSpPr/>
          <p:nvPr/>
        </p:nvGrpSpPr>
        <p:grpSpPr>
          <a:xfrm>
            <a:off x="2057397" y="883235"/>
            <a:ext cx="7883237" cy="1413163"/>
            <a:chOff x="2119745" y="1593273"/>
            <a:chExt cx="7883237" cy="2446869"/>
          </a:xfrm>
        </p:grpSpPr>
        <p:sp>
          <p:nvSpPr>
            <p:cNvPr id="11" name="圆角矩形 10"/>
            <p:cNvSpPr/>
            <p:nvPr/>
          </p:nvSpPr>
          <p:spPr>
            <a:xfrm>
              <a:off x="2119745" y="1593273"/>
              <a:ext cx="7883237" cy="2446869"/>
            </a:xfrm>
            <a:prstGeom prst="roundRect">
              <a:avLst/>
            </a:prstGeom>
            <a:solidFill>
              <a:srgbClr val="E2E6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237509" y="1745612"/>
              <a:ext cx="7716981" cy="2078350"/>
            </a:xfrm>
            <a:prstGeom prst="rect">
              <a:avLst/>
            </a:prstGeom>
            <a:noFill/>
          </p:spPr>
          <p:txBody>
            <a:bodyPr wrap="square" rtlCol="0">
              <a:spAutoFit/>
            </a:bodyPr>
            <a:lstStyle/>
            <a:p>
              <a:r>
                <a:rPr lang="en-US" altLang="zh-CN" sz="2400" dirty="0">
                  <a:solidFill>
                    <a:srgbClr val="994C52"/>
                  </a:solidFill>
                  <a:latin typeface="SimHei" charset="-122"/>
                  <a:ea typeface="SimHei" charset="-122"/>
                  <a:cs typeface="SimHei" charset="-122"/>
                </a:rPr>
                <a:t>2015</a:t>
              </a:r>
              <a:r>
                <a:rPr lang="zh-CN" altLang="en-US" sz="2400" dirty="0">
                  <a:solidFill>
                    <a:srgbClr val="994C52"/>
                  </a:solidFill>
                  <a:latin typeface="SimHei" charset="-122"/>
                  <a:ea typeface="SimHei" charset="-122"/>
                  <a:cs typeface="SimHei" charset="-122"/>
                </a:rPr>
                <a:t>年</a:t>
              </a:r>
              <a:r>
                <a:rPr lang="en-US" altLang="zh-CN" sz="2400" dirty="0">
                  <a:solidFill>
                    <a:srgbClr val="994C52"/>
                  </a:solidFill>
                  <a:latin typeface="SimHei" charset="-122"/>
                  <a:ea typeface="SimHei" charset="-122"/>
                  <a:cs typeface="SimHei" charset="-122"/>
                </a:rPr>
                <a:t>9</a:t>
              </a:r>
              <a:r>
                <a:rPr lang="zh-CN" altLang="en-US" sz="2400" dirty="0">
                  <a:solidFill>
                    <a:srgbClr val="994C52"/>
                  </a:solidFill>
                  <a:latin typeface="SimHei" charset="-122"/>
                  <a:ea typeface="SimHei" charset="-122"/>
                  <a:cs typeface="SimHei" charset="-122"/>
                </a:rPr>
                <a:t>月国内知名大厂</a:t>
              </a:r>
              <a:r>
                <a:rPr lang="en-US" altLang="zh-CN" sz="2400" dirty="0">
                  <a:solidFill>
                    <a:srgbClr val="994C52"/>
                  </a:solidFill>
                  <a:latin typeface="SimHei" charset="-122"/>
                  <a:ea typeface="SimHei" charset="-122"/>
                  <a:cs typeface="SimHei" charset="-122"/>
                </a:rPr>
                <a:t>iOS App</a:t>
              </a:r>
              <a:r>
                <a:rPr lang="zh-CN" altLang="en-US" sz="2400" dirty="0">
                  <a:solidFill>
                    <a:srgbClr val="994C52"/>
                  </a:solidFill>
                  <a:latin typeface="SimHei" charset="-122"/>
                  <a:ea typeface="SimHei" charset="-122"/>
                  <a:cs typeface="SimHei" charset="-122"/>
                </a:rPr>
                <a:t>被恶意代码植入事件，攻击者直接修改了编写应用程序的工具 </a:t>
              </a:r>
              <a:r>
                <a:rPr lang="en-US" altLang="zh-CN" sz="2400" dirty="0" err="1">
                  <a:solidFill>
                    <a:srgbClr val="994C52"/>
                  </a:solidFill>
                  <a:latin typeface="SimHei" charset="-122"/>
                  <a:ea typeface="SimHei" charset="-122"/>
                  <a:cs typeface="SimHei" charset="-122"/>
                </a:rPr>
                <a:t>Xcode</a:t>
              </a:r>
              <a:r>
                <a:rPr lang="zh-CN" altLang="en-US" sz="2400" dirty="0">
                  <a:solidFill>
                    <a:srgbClr val="994C52"/>
                  </a:solidFill>
                  <a:latin typeface="SimHei" charset="-122"/>
                  <a:ea typeface="SimHei" charset="-122"/>
                  <a:cs typeface="SimHei" charset="-122"/>
                </a:rPr>
                <a:t>，在其中植入恶意代码（代号 </a:t>
              </a:r>
              <a:r>
                <a:rPr lang="en-US" altLang="zh-CN" sz="2400" dirty="0" err="1">
                  <a:solidFill>
                    <a:srgbClr val="994C52"/>
                  </a:solidFill>
                  <a:latin typeface="SimHei" charset="-122"/>
                  <a:ea typeface="SimHei" charset="-122"/>
                  <a:cs typeface="SimHei" charset="-122"/>
                </a:rPr>
                <a:t>XcodeGhost</a:t>
              </a:r>
              <a:r>
                <a:rPr lang="zh-CN" altLang="en-US" sz="2400" dirty="0">
                  <a:solidFill>
                    <a:srgbClr val="994C52"/>
                  </a:solidFill>
                  <a:latin typeface="SimHei" charset="-122"/>
                  <a:ea typeface="SimHei" charset="-122"/>
                  <a:cs typeface="SimHei" charset="-122"/>
                </a:rPr>
                <a:t>）。</a:t>
              </a:r>
              <a:endParaRPr kumimoji="1" lang="zh-CN" altLang="en-US" sz="2400" dirty="0">
                <a:solidFill>
                  <a:srgbClr val="994C52"/>
                </a:solidFill>
                <a:latin typeface="SimHei" charset="-122"/>
                <a:ea typeface="SimHei" charset="-122"/>
                <a:cs typeface="SimHei" charset="-122"/>
              </a:endParaRPr>
            </a:p>
          </p:txBody>
        </p:sp>
      </p:grpSp>
      <p:grpSp>
        <p:nvGrpSpPr>
          <p:cNvPr id="13" name="组 12"/>
          <p:cNvGrpSpPr/>
          <p:nvPr/>
        </p:nvGrpSpPr>
        <p:grpSpPr>
          <a:xfrm>
            <a:off x="2057397" y="2875118"/>
            <a:ext cx="7883237" cy="1433653"/>
            <a:chOff x="2119745" y="1593273"/>
            <a:chExt cx="7883237" cy="1108363"/>
          </a:xfrm>
        </p:grpSpPr>
        <p:sp>
          <p:nvSpPr>
            <p:cNvPr id="14" name="圆角矩形 13"/>
            <p:cNvSpPr/>
            <p:nvPr/>
          </p:nvSpPr>
          <p:spPr>
            <a:xfrm>
              <a:off x="2119745" y="1593273"/>
              <a:ext cx="7883237" cy="1108363"/>
            </a:xfrm>
            <a:prstGeom prst="roundRect">
              <a:avLst/>
            </a:prstGeom>
            <a:solidFill>
              <a:srgbClr val="E2E6C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2251364" y="1699683"/>
              <a:ext cx="7716981" cy="927979"/>
            </a:xfrm>
            <a:prstGeom prst="rect">
              <a:avLst/>
            </a:prstGeom>
            <a:noFill/>
          </p:spPr>
          <p:txBody>
            <a:bodyPr wrap="square" rtlCol="0">
              <a:spAutoFit/>
            </a:bodyPr>
            <a:lstStyle/>
            <a:p>
              <a:r>
                <a:rPr lang="en-US" altLang="zh-CN" sz="2400" dirty="0">
                  <a:solidFill>
                    <a:srgbClr val="994C52"/>
                  </a:solidFill>
                  <a:latin typeface="SimHei" charset="-122"/>
                  <a:ea typeface="SimHei" charset="-122"/>
                  <a:cs typeface="SimHei" charset="-122"/>
                </a:rPr>
                <a:t>2016</a:t>
              </a:r>
              <a:r>
                <a:rPr lang="zh-CN" altLang="en-US" sz="2400" dirty="0">
                  <a:solidFill>
                    <a:srgbClr val="994C52"/>
                  </a:solidFill>
                  <a:latin typeface="SimHei" charset="-122"/>
                  <a:ea typeface="SimHei" charset="-122"/>
                  <a:cs typeface="SimHei" charset="-122"/>
                </a:rPr>
                <a:t>年</a:t>
              </a:r>
              <a:r>
                <a:rPr lang="en-US" altLang="zh-CN" sz="2400" dirty="0">
                  <a:solidFill>
                    <a:srgbClr val="994C52"/>
                  </a:solidFill>
                  <a:latin typeface="SimHei" charset="-122"/>
                  <a:ea typeface="SimHei" charset="-122"/>
                  <a:cs typeface="SimHei" charset="-122"/>
                </a:rPr>
                <a:t>1</a:t>
              </a:r>
              <a:r>
                <a:rPr lang="zh-CN" altLang="en-US" sz="2400" dirty="0">
                  <a:solidFill>
                    <a:srgbClr val="994C52"/>
                  </a:solidFill>
                  <a:latin typeface="SimHei" charset="-122"/>
                  <a:ea typeface="SimHei" charset="-122"/>
                  <a:cs typeface="SimHei" charset="-122"/>
                </a:rPr>
                <a:t>月在乌克兰，至少有三个区域的电力系统被具有高度破坏性的恶意软件攻击并导致大规模的停电，造成成千上万的家庭在黑暗中度过。</a:t>
              </a:r>
              <a:endParaRPr kumimoji="1" lang="zh-CN" altLang="en-US" sz="2400" dirty="0">
                <a:solidFill>
                  <a:srgbClr val="994C52"/>
                </a:solidFill>
                <a:latin typeface="SimHei" charset="-122"/>
                <a:ea typeface="SimHei" charset="-122"/>
                <a:cs typeface="SimHei" charset="-122"/>
              </a:endParaRPr>
            </a:p>
          </p:txBody>
        </p:sp>
      </p:grpSp>
    </p:spTree>
    <p:extLst>
      <p:ext uri="{BB962C8B-B14F-4D97-AF65-F5344CB8AC3E}">
        <p14:creationId xmlns:p14="http://schemas.microsoft.com/office/powerpoint/2010/main" val="37039660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5" name="矩形 4"/>
          <p:cNvSpPr/>
          <p:nvPr/>
        </p:nvSpPr>
        <p:spPr>
          <a:xfrm>
            <a:off x="0" y="-1"/>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8" name="文本框 7"/>
          <p:cNvSpPr txBox="1"/>
          <p:nvPr/>
        </p:nvSpPr>
        <p:spPr>
          <a:xfrm>
            <a:off x="118064" y="-85402"/>
            <a:ext cx="9485358" cy="830997"/>
          </a:xfrm>
          <a:prstGeom prst="rect">
            <a:avLst/>
          </a:prstGeom>
          <a:noFill/>
        </p:spPr>
        <p:txBody>
          <a:bodyPr wrap="square" rtlCol="0">
            <a:spAutoFit/>
          </a:bodyPr>
          <a:lstStyle/>
          <a:p>
            <a:r>
              <a:rPr lang="zh-CN" altLang="en-US" sz="4800" b="1" dirty="0">
                <a:solidFill>
                  <a:srgbClr val="E7B552"/>
                </a:solidFill>
                <a:latin typeface="SimHei" charset="-122"/>
                <a:ea typeface="SimHei" charset="-122"/>
                <a:cs typeface="SimHei" charset="-122"/>
              </a:rPr>
              <a:t>恶意代码检测现状</a:t>
            </a:r>
          </a:p>
        </p:txBody>
      </p:sp>
      <p:graphicFrame>
        <p:nvGraphicFramePr>
          <p:cNvPr id="2" name="图表 1"/>
          <p:cNvGraphicFramePr/>
          <p:nvPr>
            <p:extLst>
              <p:ext uri="{D42A27DB-BD31-4B8C-83A1-F6EECF244321}">
                <p14:modId xmlns:p14="http://schemas.microsoft.com/office/powerpoint/2010/main" val="1242852700"/>
              </p:ext>
            </p:extLst>
          </p:nvPr>
        </p:nvGraphicFramePr>
        <p:xfrm>
          <a:off x="2170545" y="12102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32502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5B350"/>
        </a:solidFill>
        <a:effectLst/>
      </p:bgPr>
    </p:bg>
    <p:spTree>
      <p:nvGrpSpPr>
        <p:cNvPr id="1" name=""/>
        <p:cNvGrpSpPr/>
        <p:nvPr/>
      </p:nvGrpSpPr>
      <p:grpSpPr>
        <a:xfrm>
          <a:off x="0" y="0"/>
          <a:ext cx="0" cy="0"/>
          <a:chOff x="0" y="0"/>
          <a:chExt cx="0" cy="0"/>
        </a:xfrm>
      </p:grpSpPr>
      <p:sp>
        <p:nvSpPr>
          <p:cNvPr id="8" name="矩形 7"/>
          <p:cNvSpPr>
            <a:spLocks noChangeAspect="1"/>
          </p:cNvSpPr>
          <p:nvPr/>
        </p:nvSpPr>
        <p:spPr>
          <a:xfrm>
            <a:off x="5511270"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9" name="矩形 8"/>
          <p:cNvSpPr>
            <a:spLocks noChangeAspect="1"/>
          </p:cNvSpPr>
          <p:nvPr/>
        </p:nvSpPr>
        <p:spPr>
          <a:xfrm>
            <a:off x="4205816"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0" name="矩形 9"/>
          <p:cNvSpPr>
            <a:spLocks noChangeAspect="1"/>
          </p:cNvSpPr>
          <p:nvPr/>
        </p:nvSpPr>
        <p:spPr>
          <a:xfrm>
            <a:off x="6816725" y="2649361"/>
            <a:ext cx="1169459" cy="1559278"/>
          </a:xfrm>
          <a:prstGeom prst="rect">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sp>
        <p:nvSpPr>
          <p:cNvPr id="12" name="文本框 11"/>
          <p:cNvSpPr txBox="1"/>
          <p:nvPr/>
        </p:nvSpPr>
        <p:spPr>
          <a:xfrm>
            <a:off x="4239540" y="2649361"/>
            <a:ext cx="1097647"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T</a:t>
            </a:r>
          </a:p>
        </p:txBody>
      </p:sp>
      <p:sp>
        <p:nvSpPr>
          <p:cNvPr id="13" name="文本框 12"/>
          <p:cNvSpPr txBox="1"/>
          <p:nvPr/>
        </p:nvSpPr>
        <p:spPr>
          <a:xfrm>
            <a:off x="5658122" y="2683685"/>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W</a:t>
            </a:r>
          </a:p>
        </p:txBody>
      </p:sp>
      <p:sp>
        <p:nvSpPr>
          <p:cNvPr id="14" name="文本框 13"/>
          <p:cNvSpPr txBox="1"/>
          <p:nvPr/>
        </p:nvSpPr>
        <p:spPr>
          <a:xfrm>
            <a:off x="6835330" y="2649361"/>
            <a:ext cx="890328" cy="1569660"/>
          </a:xfrm>
          <a:prstGeom prst="rect">
            <a:avLst/>
          </a:prstGeom>
          <a:noFill/>
        </p:spPr>
        <p:txBody>
          <a:bodyPr wrap="square" rtlCol="0">
            <a:spAutoFit/>
          </a:bodyPr>
          <a:lstStyle/>
          <a:p>
            <a:pPr algn="ctr"/>
            <a:r>
              <a:rPr lang="en-US" altLang="zh-CN" sz="9600" dirty="0">
                <a:solidFill>
                  <a:schemeClr val="bg1"/>
                </a:solidFill>
                <a:latin typeface="Aharoni" panose="02010803020104030203" pitchFamily="2" charset="-79"/>
                <a:ea typeface="华文细黑" panose="02010600040101010101" pitchFamily="2" charset="-122"/>
                <a:cs typeface="Aharoni" panose="02010803020104030203" pitchFamily="2" charset="-79"/>
              </a:rPr>
              <a:t>O</a:t>
            </a:r>
          </a:p>
        </p:txBody>
      </p:sp>
      <p:sp>
        <p:nvSpPr>
          <p:cNvPr id="11" name="椭圆 10"/>
          <p:cNvSpPr/>
          <p:nvPr/>
        </p:nvSpPr>
        <p:spPr>
          <a:xfrm>
            <a:off x="5909320" y="5769620"/>
            <a:ext cx="373360" cy="373360"/>
          </a:xfrm>
          <a:prstGeom prst="ellipse">
            <a:avLst/>
          </a:prstGeom>
          <a:no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haroni" panose="02010803020104030203" pitchFamily="2" charset="-79"/>
              <a:cs typeface="Aharoni" panose="02010803020104030203" pitchFamily="2" charset="-79"/>
            </a:endParaRPr>
          </a:p>
        </p:txBody>
      </p:sp>
      <p:grpSp>
        <p:nvGrpSpPr>
          <p:cNvPr id="7" name="组合 6"/>
          <p:cNvGrpSpPr/>
          <p:nvPr/>
        </p:nvGrpSpPr>
        <p:grpSpPr>
          <a:xfrm>
            <a:off x="6002403" y="5862703"/>
            <a:ext cx="187194" cy="995297"/>
            <a:chOff x="6002403" y="5862703"/>
            <a:chExt cx="187194" cy="995297"/>
          </a:xfrm>
        </p:grpSpPr>
        <p:cxnSp>
          <p:nvCxnSpPr>
            <p:cNvPr id="3" name="直接连接符 2"/>
            <p:cNvCxnSpPr/>
            <p:nvPr/>
          </p:nvCxnSpPr>
          <p:spPr>
            <a:xfrm flipV="1">
              <a:off x="6096000" y="5956300"/>
              <a:ext cx="0" cy="901700"/>
            </a:xfrm>
            <a:prstGeom prst="line">
              <a:avLst/>
            </a:prstGeom>
            <a:ln w="19050">
              <a:solidFill>
                <a:srgbClr val="984C50"/>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002403" y="5862703"/>
              <a:ext cx="187194" cy="187194"/>
            </a:xfrm>
            <a:prstGeom prst="ellipse">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haroni" panose="02010803020104030203" pitchFamily="2" charset="-79"/>
                <a:cs typeface="Aharoni" panose="02010803020104030203" pitchFamily="2" charset="-79"/>
              </a:endParaRPr>
            </a:p>
          </p:txBody>
        </p:sp>
      </p:grpSp>
      <p:sp>
        <p:nvSpPr>
          <p:cNvPr id="2" name="文本框 1"/>
          <p:cNvSpPr txBox="1"/>
          <p:nvPr/>
        </p:nvSpPr>
        <p:spPr>
          <a:xfrm>
            <a:off x="3245970" y="4346428"/>
            <a:ext cx="5700058" cy="830997"/>
          </a:xfrm>
          <a:prstGeom prst="rect">
            <a:avLst/>
          </a:prstGeom>
          <a:noFill/>
        </p:spPr>
        <p:txBody>
          <a:bodyPr wrap="square" rtlCol="0">
            <a:spAutoFit/>
          </a:bodyPr>
          <a:lstStyle/>
          <a:p>
            <a:pPr algn="ctr"/>
            <a:r>
              <a:rPr kumimoji="1" lang="zh-CN" altLang="en-US" sz="4800" dirty="0">
                <a:solidFill>
                  <a:srgbClr val="994C52"/>
                </a:solidFill>
                <a:latin typeface="SimHei" charset="-122"/>
                <a:ea typeface="SimHei" charset="-122"/>
                <a:cs typeface="SimHei" charset="-122"/>
              </a:rPr>
              <a:t>实现方案</a:t>
            </a:r>
          </a:p>
        </p:txBody>
      </p:sp>
    </p:spTree>
    <p:extLst>
      <p:ext uri="{BB962C8B-B14F-4D97-AF65-F5344CB8AC3E}">
        <p14:creationId xmlns:p14="http://schemas.microsoft.com/office/powerpoint/2010/main" val="394664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ppt_x</p:attrName>
                                        </p:attrNameLst>
                                      </p:cBhvr>
                                      <p:tavLst>
                                        <p:tav tm="0">
                                          <p:val>
                                            <p:strVal val="#ppt_x"/>
                                          </p:val>
                                        </p:tav>
                                        <p:tav tm="100000">
                                          <p:val>
                                            <p:strVal val="#ppt_x"/>
                                          </p:val>
                                        </p:tav>
                                      </p:tavLst>
                                    </p:anim>
                                    <p:anim calcmode="lin" valueType="num">
                                      <p:cBhvr>
                                        <p:cTn id="8" dur="300" fill="hold"/>
                                        <p:tgtEl>
                                          <p:spTgt spid="9"/>
                                        </p:tgtEl>
                                        <p:attrNameLst>
                                          <p:attrName>ppt_y</p:attrName>
                                        </p:attrNameLst>
                                      </p:cBhvr>
                                      <p:tavLst>
                                        <p:tav tm="0">
                                          <p:val>
                                            <p:strVal val="#ppt_y-#ppt_h/2"/>
                                          </p:val>
                                        </p:tav>
                                        <p:tav tm="100000">
                                          <p:val>
                                            <p:strVal val="#ppt_y"/>
                                          </p:val>
                                        </p:tav>
                                      </p:tavLst>
                                    </p:anim>
                                    <p:anim calcmode="lin" valueType="num">
                                      <p:cBhvr>
                                        <p:cTn id="9" dur="300" fill="hold"/>
                                        <p:tgtEl>
                                          <p:spTgt spid="9"/>
                                        </p:tgtEl>
                                        <p:attrNameLst>
                                          <p:attrName>ppt_w</p:attrName>
                                        </p:attrNameLst>
                                      </p:cBhvr>
                                      <p:tavLst>
                                        <p:tav tm="0">
                                          <p:val>
                                            <p:strVal val="#ppt_w"/>
                                          </p:val>
                                        </p:tav>
                                        <p:tav tm="100000">
                                          <p:val>
                                            <p:strVal val="#ppt_w"/>
                                          </p:val>
                                        </p:tav>
                                      </p:tavLst>
                                    </p:anim>
                                    <p:anim calcmode="lin" valueType="num">
                                      <p:cBhvr>
                                        <p:cTn id="10" dur="300" fill="hold"/>
                                        <p:tgtEl>
                                          <p:spTgt spid="9"/>
                                        </p:tgtEl>
                                        <p:attrNameLst>
                                          <p:attrName>ppt_h</p:attrName>
                                        </p:attrNameLst>
                                      </p:cBhvr>
                                      <p:tavLst>
                                        <p:tav tm="0">
                                          <p:val>
                                            <p:fltVal val="0"/>
                                          </p:val>
                                        </p:tav>
                                        <p:tav tm="100000">
                                          <p:val>
                                            <p:strVal val="#ppt_h"/>
                                          </p:val>
                                        </p:tav>
                                      </p:tavLst>
                                    </p:anim>
                                  </p:childTnLst>
                                </p:cTn>
                              </p:par>
                              <p:par>
                                <p:cTn id="11" presetID="17" presetClass="entr" presetSubtype="4" fill="hold" grpId="0" nodeType="withEffect">
                                  <p:stCondLst>
                                    <p:cond delay="10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ppt_x</p:attrName>
                                        </p:attrNameLst>
                                      </p:cBhvr>
                                      <p:tavLst>
                                        <p:tav tm="0">
                                          <p:val>
                                            <p:strVal val="#ppt_x"/>
                                          </p:val>
                                        </p:tav>
                                        <p:tav tm="100000">
                                          <p:val>
                                            <p:strVal val="#ppt_x"/>
                                          </p:val>
                                        </p:tav>
                                      </p:tavLst>
                                    </p:anim>
                                    <p:anim calcmode="lin" valueType="num">
                                      <p:cBhvr>
                                        <p:cTn id="14" dur="300" fill="hold"/>
                                        <p:tgtEl>
                                          <p:spTgt spid="8"/>
                                        </p:tgtEl>
                                        <p:attrNameLst>
                                          <p:attrName>ppt_y</p:attrName>
                                        </p:attrNameLst>
                                      </p:cBhvr>
                                      <p:tavLst>
                                        <p:tav tm="0">
                                          <p:val>
                                            <p:strVal val="#ppt_y+#ppt_h/2"/>
                                          </p:val>
                                        </p:tav>
                                        <p:tav tm="100000">
                                          <p:val>
                                            <p:strVal val="#ppt_y"/>
                                          </p:val>
                                        </p:tav>
                                      </p:tavLst>
                                    </p:anim>
                                    <p:anim calcmode="lin" valueType="num">
                                      <p:cBhvr>
                                        <p:cTn id="15" dur="300" fill="hold"/>
                                        <p:tgtEl>
                                          <p:spTgt spid="8"/>
                                        </p:tgtEl>
                                        <p:attrNameLst>
                                          <p:attrName>ppt_w</p:attrName>
                                        </p:attrNameLst>
                                      </p:cBhvr>
                                      <p:tavLst>
                                        <p:tav tm="0">
                                          <p:val>
                                            <p:strVal val="#ppt_w"/>
                                          </p:val>
                                        </p:tav>
                                        <p:tav tm="100000">
                                          <p:val>
                                            <p:strVal val="#ppt_w"/>
                                          </p:val>
                                        </p:tav>
                                      </p:tavLst>
                                    </p:anim>
                                    <p:anim calcmode="lin" valueType="num">
                                      <p:cBhvr>
                                        <p:cTn id="16" dur="300" fill="hold"/>
                                        <p:tgtEl>
                                          <p:spTgt spid="8"/>
                                        </p:tgtEl>
                                        <p:attrNameLst>
                                          <p:attrName>ppt_h</p:attrName>
                                        </p:attrNameLst>
                                      </p:cBhvr>
                                      <p:tavLst>
                                        <p:tav tm="0">
                                          <p:val>
                                            <p:fltVal val="0"/>
                                          </p:val>
                                        </p:tav>
                                        <p:tav tm="100000">
                                          <p:val>
                                            <p:strVal val="#ppt_h"/>
                                          </p:val>
                                        </p:tav>
                                      </p:tavLst>
                                    </p:anim>
                                  </p:childTnLst>
                                </p:cTn>
                              </p:par>
                              <p:par>
                                <p:cTn id="17" presetID="17" presetClass="entr" presetSubtype="2" fill="hold" grpId="0" nodeType="withEffect">
                                  <p:stCondLst>
                                    <p:cond delay="2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300" fill="hold"/>
                                        <p:tgtEl>
                                          <p:spTgt spid="10"/>
                                        </p:tgtEl>
                                        <p:attrNameLst>
                                          <p:attrName>ppt_x</p:attrName>
                                        </p:attrNameLst>
                                      </p:cBhvr>
                                      <p:tavLst>
                                        <p:tav tm="0">
                                          <p:val>
                                            <p:strVal val="#ppt_x+#ppt_w/2"/>
                                          </p:val>
                                        </p:tav>
                                        <p:tav tm="100000">
                                          <p:val>
                                            <p:strVal val="#ppt_x"/>
                                          </p:val>
                                        </p:tav>
                                      </p:tavLst>
                                    </p:anim>
                                    <p:anim calcmode="lin" valueType="num">
                                      <p:cBhvr>
                                        <p:cTn id="20" dur="300" fill="hold"/>
                                        <p:tgtEl>
                                          <p:spTgt spid="10"/>
                                        </p:tgtEl>
                                        <p:attrNameLst>
                                          <p:attrName>ppt_y</p:attrName>
                                        </p:attrNameLst>
                                      </p:cBhvr>
                                      <p:tavLst>
                                        <p:tav tm="0">
                                          <p:val>
                                            <p:strVal val="#ppt_y"/>
                                          </p:val>
                                        </p:tav>
                                        <p:tav tm="100000">
                                          <p:val>
                                            <p:strVal val="#ppt_y"/>
                                          </p:val>
                                        </p:tav>
                                      </p:tavLst>
                                    </p:anim>
                                    <p:anim calcmode="lin" valueType="num">
                                      <p:cBhvr>
                                        <p:cTn id="21" dur="300" fill="hold"/>
                                        <p:tgtEl>
                                          <p:spTgt spid="10"/>
                                        </p:tgtEl>
                                        <p:attrNameLst>
                                          <p:attrName>ppt_w</p:attrName>
                                        </p:attrNameLst>
                                      </p:cBhvr>
                                      <p:tavLst>
                                        <p:tav tm="0">
                                          <p:val>
                                            <p:fltVal val="0"/>
                                          </p:val>
                                        </p:tav>
                                        <p:tav tm="100000">
                                          <p:val>
                                            <p:strVal val="#ppt_w"/>
                                          </p:val>
                                        </p:tav>
                                      </p:tavLst>
                                    </p:anim>
                                    <p:anim calcmode="lin" valueType="num">
                                      <p:cBhvr>
                                        <p:cTn id="22" dur="300" fill="hold"/>
                                        <p:tgtEl>
                                          <p:spTgt spid="10"/>
                                        </p:tgtEl>
                                        <p:attrNameLst>
                                          <p:attrName>ppt_h</p:attrName>
                                        </p:attrNameLst>
                                      </p:cBhvr>
                                      <p:tavLst>
                                        <p:tav tm="0">
                                          <p:val>
                                            <p:strVal val="#ppt_h"/>
                                          </p:val>
                                        </p:tav>
                                        <p:tav tm="100000">
                                          <p:val>
                                            <p:strVal val="#ppt_h"/>
                                          </p:val>
                                        </p:tav>
                                      </p:tavLst>
                                    </p:anim>
                                  </p:childTnLst>
                                </p:cTn>
                              </p:par>
                              <p:par>
                                <p:cTn id="23" presetID="2" presetClass="entr" presetSubtype="4" fill="hold" nodeType="withEffect">
                                  <p:stCondLst>
                                    <p:cond delay="2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1" presetClass="entr" presetSubtype="1"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500"/>
                                        <p:tgtEl>
                                          <p:spTgt spid="11"/>
                                        </p:tgtEl>
                                      </p:cBhvr>
                                    </p:animEffect>
                                  </p:childTnLst>
                                </p:cTn>
                              </p:par>
                              <p:par>
                                <p:cTn id="30" presetID="6" presetClass="emph" presetSubtype="0" fill="hold" grpId="1" nodeType="withEffect">
                                  <p:stCondLst>
                                    <p:cond delay="1100"/>
                                  </p:stCondLst>
                                  <p:childTnLst>
                                    <p:animScale>
                                      <p:cBhvr>
                                        <p:cTn id="31" dur="500" fill="hold"/>
                                        <p:tgtEl>
                                          <p:spTgt spid="11"/>
                                        </p:tgtEl>
                                      </p:cBhvr>
                                      <p:by x="150000" y="150000"/>
                                    </p:animScale>
                                  </p:childTnLst>
                                </p:cTn>
                              </p:par>
                              <p:par>
                                <p:cTn id="32" presetID="10" presetClass="exit" presetSubtype="0" fill="hold" grpId="2" nodeType="withEffect">
                                  <p:stCondLst>
                                    <p:cond delay="110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9" name="矩形 28"/>
          <p:cNvSpPr/>
          <p:nvPr/>
        </p:nvSpPr>
        <p:spPr>
          <a:xfrm>
            <a:off x="5136774" y="842546"/>
            <a:ext cx="1936377" cy="437824"/>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4" name="菱形 3"/>
          <p:cNvSpPr/>
          <p:nvPr/>
        </p:nvSpPr>
        <p:spPr>
          <a:xfrm>
            <a:off x="5459505" y="2106706"/>
            <a:ext cx="1272989" cy="1272989"/>
          </a:xfrm>
          <a:prstGeom prst="diamond">
            <a:avLst/>
          </a:prstGeom>
          <a:solidFill>
            <a:srgbClr val="D9742C"/>
          </a:solidFill>
          <a:ln>
            <a:solidFill>
              <a:srgbClr val="D97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2E6C3"/>
                </a:solidFill>
                <a:latin typeface="SimHei" charset="-122"/>
                <a:ea typeface="SimHei" charset="-122"/>
                <a:cs typeface="SimHei" charset="-122"/>
              </a:rPr>
              <a:t>1</a:t>
            </a:r>
            <a:endParaRPr lang="zh-CN" altLang="en-US" sz="3200" dirty="0">
              <a:solidFill>
                <a:srgbClr val="E2E6C3"/>
              </a:solidFill>
              <a:latin typeface="SimHei" charset="-122"/>
              <a:ea typeface="SimHei" charset="-122"/>
              <a:cs typeface="SimHei" charset="-122"/>
            </a:endParaRPr>
          </a:p>
        </p:txBody>
      </p:sp>
      <p:sp>
        <p:nvSpPr>
          <p:cNvPr id="5" name="菱形 4"/>
          <p:cNvSpPr/>
          <p:nvPr/>
        </p:nvSpPr>
        <p:spPr>
          <a:xfrm>
            <a:off x="6158752" y="2792505"/>
            <a:ext cx="1272989" cy="1272989"/>
          </a:xfrm>
          <a:prstGeom prst="diamond">
            <a:avLst/>
          </a:prstGeom>
          <a:solidFill>
            <a:srgbClr val="984C50"/>
          </a:solid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2E6C3"/>
                </a:solidFill>
                <a:latin typeface="SimHei" charset="-122"/>
                <a:ea typeface="SimHei" charset="-122"/>
                <a:cs typeface="SimHei" charset="-122"/>
              </a:rPr>
              <a:t>3</a:t>
            </a:r>
            <a:endParaRPr lang="zh-CN" altLang="en-US" sz="3200" dirty="0">
              <a:solidFill>
                <a:srgbClr val="E2E6C3"/>
              </a:solidFill>
              <a:latin typeface="SimHei" charset="-122"/>
              <a:ea typeface="SimHei" charset="-122"/>
              <a:cs typeface="SimHei" charset="-122"/>
            </a:endParaRPr>
          </a:p>
        </p:txBody>
      </p:sp>
      <p:sp>
        <p:nvSpPr>
          <p:cNvPr id="6" name="菱形 5"/>
          <p:cNvSpPr/>
          <p:nvPr/>
        </p:nvSpPr>
        <p:spPr>
          <a:xfrm>
            <a:off x="4769223" y="2792505"/>
            <a:ext cx="1272989" cy="1272989"/>
          </a:xfrm>
          <a:prstGeom prst="diamond">
            <a:avLst/>
          </a:prstGeom>
          <a:solidFill>
            <a:srgbClr val="984C50"/>
          </a:solidFill>
          <a:ln>
            <a:solidFill>
              <a:srgbClr val="984C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2E6C3"/>
                </a:solidFill>
                <a:latin typeface="SimHei" charset="-122"/>
                <a:ea typeface="SimHei" charset="-122"/>
                <a:cs typeface="SimHei" charset="-122"/>
              </a:rPr>
              <a:t>2</a:t>
            </a:r>
            <a:endParaRPr lang="zh-CN" altLang="en-US" sz="3200" dirty="0">
              <a:solidFill>
                <a:srgbClr val="E2E6C3"/>
              </a:solidFill>
              <a:latin typeface="SimHei" charset="-122"/>
              <a:ea typeface="SimHei" charset="-122"/>
              <a:cs typeface="SimHei" charset="-122"/>
            </a:endParaRPr>
          </a:p>
        </p:txBody>
      </p:sp>
      <p:sp>
        <p:nvSpPr>
          <p:cNvPr id="7" name="菱形 6"/>
          <p:cNvSpPr/>
          <p:nvPr/>
        </p:nvSpPr>
        <p:spPr>
          <a:xfrm>
            <a:off x="5459505" y="3469339"/>
            <a:ext cx="1272989" cy="1272989"/>
          </a:xfrm>
          <a:prstGeom prst="diamond">
            <a:avLst/>
          </a:prstGeom>
          <a:solidFill>
            <a:srgbClr val="D9742C"/>
          </a:solidFill>
          <a:ln>
            <a:solidFill>
              <a:srgbClr val="D974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2E6C3"/>
                </a:solidFill>
                <a:latin typeface="SimHei" charset="-122"/>
                <a:ea typeface="SimHei" charset="-122"/>
                <a:cs typeface="SimHei" charset="-122"/>
              </a:rPr>
              <a:t>4</a:t>
            </a:r>
            <a:endParaRPr lang="zh-CN" altLang="en-US" sz="3200" dirty="0">
              <a:solidFill>
                <a:srgbClr val="E2E6C3"/>
              </a:solidFill>
              <a:latin typeface="SimHei" charset="-122"/>
              <a:ea typeface="SimHei" charset="-122"/>
              <a:cs typeface="SimHei" charset="-122"/>
            </a:endParaRPr>
          </a:p>
        </p:txBody>
      </p:sp>
      <p:sp>
        <p:nvSpPr>
          <p:cNvPr id="19" name="TextBox 2"/>
          <p:cNvSpPr txBox="1"/>
          <p:nvPr/>
        </p:nvSpPr>
        <p:spPr>
          <a:xfrm>
            <a:off x="7702395" y="3200423"/>
            <a:ext cx="3891753" cy="1200329"/>
          </a:xfrm>
          <a:prstGeom prst="rect">
            <a:avLst/>
          </a:prstGeom>
          <a:noFill/>
        </p:spPr>
        <p:txBody>
          <a:bodyPr wrap="square" rtlCol="0">
            <a:spAutoFit/>
          </a:bodyPr>
          <a:lstStyle/>
          <a:p>
            <a:r>
              <a:rPr lang="zh-CN" altLang="en-US" sz="2400" dirty="0">
                <a:solidFill>
                  <a:srgbClr val="994C52"/>
                </a:solidFill>
                <a:latin typeface="SimHei" charset="-122"/>
                <a:ea typeface="SimHei" charset="-122"/>
                <a:cs typeface="SimHei" charset="-122"/>
              </a:rPr>
              <a:t>以二进制的形式读取文件输出为二进制灰度图像</a:t>
            </a:r>
            <a:br>
              <a:rPr lang="zh-CN" altLang="en-US" sz="2400" dirty="0">
                <a:solidFill>
                  <a:srgbClr val="994C52"/>
                </a:solidFill>
                <a:latin typeface="SimHei" charset="-122"/>
                <a:ea typeface="SimHei" charset="-122"/>
                <a:cs typeface="SimHei" charset="-122"/>
              </a:rPr>
            </a:br>
            <a:endParaRPr lang="zh-CN" altLang="en-US" sz="2400" dirty="0">
              <a:solidFill>
                <a:srgbClr val="994C52"/>
              </a:solidFill>
              <a:latin typeface="SimHei" charset="-122"/>
              <a:ea typeface="SimHei" charset="-122"/>
              <a:cs typeface="SimHei" charset="-122"/>
            </a:endParaRPr>
          </a:p>
        </p:txBody>
      </p:sp>
      <p:sp>
        <p:nvSpPr>
          <p:cNvPr id="20" name="TextBox 2"/>
          <p:cNvSpPr txBox="1"/>
          <p:nvPr/>
        </p:nvSpPr>
        <p:spPr>
          <a:xfrm>
            <a:off x="7636300" y="2700805"/>
            <a:ext cx="4059607" cy="1077218"/>
          </a:xfrm>
          <a:prstGeom prst="rect">
            <a:avLst/>
          </a:prstGeom>
          <a:noFill/>
        </p:spPr>
        <p:txBody>
          <a:bodyPr wrap="square" rtlCol="0">
            <a:spAutoFit/>
          </a:bodyPr>
          <a:lstStyle/>
          <a:p>
            <a:r>
              <a:rPr lang="zh-CN" altLang="en-US" sz="3200" b="1" dirty="0">
                <a:solidFill>
                  <a:srgbClr val="994C52"/>
                </a:solidFill>
                <a:latin typeface="SimHei" charset="-122"/>
                <a:ea typeface="SimHei" charset="-122"/>
                <a:cs typeface="SimHei" charset="-122"/>
              </a:rPr>
              <a:t>代码转二进制灰度图</a:t>
            </a:r>
            <a:br>
              <a:rPr lang="zh-CN" altLang="en-US" sz="3200" b="1" dirty="0">
                <a:solidFill>
                  <a:srgbClr val="994C52"/>
                </a:solidFill>
                <a:latin typeface="SimHei" charset="-122"/>
                <a:ea typeface="SimHei" charset="-122"/>
                <a:cs typeface="SimHei" charset="-122"/>
              </a:rPr>
            </a:br>
            <a:endParaRPr lang="zh-CN" altLang="en-US" sz="3200" b="1" dirty="0">
              <a:solidFill>
                <a:srgbClr val="994C52"/>
              </a:solidFill>
              <a:latin typeface="SimHei" charset="-122"/>
              <a:ea typeface="SimHei" charset="-122"/>
              <a:cs typeface="SimHei" charset="-122"/>
            </a:endParaRPr>
          </a:p>
        </p:txBody>
      </p:sp>
      <p:sp>
        <p:nvSpPr>
          <p:cNvPr id="21" name="矩形 20"/>
          <p:cNvSpPr/>
          <p:nvPr/>
        </p:nvSpPr>
        <p:spPr>
          <a:xfrm>
            <a:off x="11594148" y="2792504"/>
            <a:ext cx="106534" cy="1272989"/>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4" name="TextBox 2"/>
          <p:cNvSpPr txBox="1"/>
          <p:nvPr/>
        </p:nvSpPr>
        <p:spPr>
          <a:xfrm>
            <a:off x="777776" y="3243487"/>
            <a:ext cx="3850488" cy="1200329"/>
          </a:xfrm>
          <a:prstGeom prst="rect">
            <a:avLst/>
          </a:prstGeom>
          <a:noFill/>
        </p:spPr>
        <p:txBody>
          <a:bodyPr wrap="square" rtlCol="0">
            <a:spAutoFit/>
          </a:bodyPr>
          <a:lstStyle/>
          <a:p>
            <a:r>
              <a:rPr lang="zh-CN" altLang="en-US" sz="2400" dirty="0">
                <a:solidFill>
                  <a:srgbClr val="994C52"/>
                </a:solidFill>
                <a:latin typeface="SimHei" charset="-122"/>
                <a:ea typeface="SimHei" charset="-122"/>
                <a:cs typeface="SimHei" charset="-122"/>
              </a:rPr>
              <a:t>还原经过混淆处理的汇编代码，包括：</a:t>
            </a:r>
            <a:r>
              <a:rPr lang="en-US" altLang="zh-CN" sz="2400" dirty="0">
                <a:solidFill>
                  <a:srgbClr val="994C52"/>
                </a:solidFill>
                <a:latin typeface="SimHei" charset="-122"/>
                <a:ea typeface="SimHei" charset="-122"/>
                <a:cs typeface="SimHei" charset="-122"/>
              </a:rPr>
              <a:t>dead-code</a:t>
            </a:r>
            <a:r>
              <a:rPr lang="zh-CN" altLang="en-US" sz="2400" dirty="0">
                <a:solidFill>
                  <a:srgbClr val="994C52"/>
                </a:solidFill>
                <a:latin typeface="SimHei" charset="-122"/>
                <a:ea typeface="SimHei" charset="-122"/>
                <a:cs typeface="SimHei" charset="-122"/>
              </a:rPr>
              <a:t>和</a:t>
            </a:r>
            <a:r>
              <a:rPr lang="en-US" altLang="zh-CN" sz="2400" dirty="0" err="1">
                <a:solidFill>
                  <a:srgbClr val="994C52"/>
                </a:solidFill>
                <a:latin typeface="SimHei" charset="-122"/>
                <a:ea typeface="SimHei" charset="-122"/>
                <a:cs typeface="SimHei" charset="-122"/>
              </a:rPr>
              <a:t>jmp</a:t>
            </a:r>
            <a:r>
              <a:rPr lang="zh-CN" altLang="en-US" sz="2400" dirty="0">
                <a:solidFill>
                  <a:srgbClr val="994C52"/>
                </a:solidFill>
                <a:latin typeface="SimHei" charset="-122"/>
                <a:ea typeface="SimHei" charset="-122"/>
                <a:cs typeface="SimHei" charset="-122"/>
              </a:rPr>
              <a:t>跳转</a:t>
            </a:r>
          </a:p>
        </p:txBody>
      </p:sp>
      <p:sp>
        <p:nvSpPr>
          <p:cNvPr id="25" name="TextBox 2">
            <a:hlinkClick r:id="" action="ppaction://hlinkshowjump?jump=nextslide"/>
          </p:cNvPr>
          <p:cNvSpPr txBox="1"/>
          <p:nvPr/>
        </p:nvSpPr>
        <p:spPr>
          <a:xfrm>
            <a:off x="756182" y="2700804"/>
            <a:ext cx="3206218" cy="584775"/>
          </a:xfrm>
          <a:prstGeom prst="rect">
            <a:avLst/>
          </a:prstGeom>
          <a:noFill/>
        </p:spPr>
        <p:txBody>
          <a:bodyPr wrap="square" rtlCol="0">
            <a:spAutoFit/>
          </a:bodyPr>
          <a:lstStyle/>
          <a:p>
            <a:r>
              <a:rPr lang="zh-CN" altLang="en-US" sz="3200" b="1" dirty="0">
                <a:solidFill>
                  <a:srgbClr val="984C50"/>
                </a:solidFill>
                <a:latin typeface="SimHei" charset="-122"/>
                <a:ea typeface="SimHei" charset="-122"/>
                <a:cs typeface="SimHei" charset="-122"/>
                <a:sym typeface="Nixie One" charset="-122"/>
              </a:rPr>
              <a:t>去除混淆代码</a:t>
            </a:r>
            <a:endParaRPr lang="zh-CN" altLang="en-US" sz="2800" b="1" dirty="0">
              <a:solidFill>
                <a:srgbClr val="984C50"/>
              </a:solidFill>
              <a:latin typeface="SimHei" charset="-122"/>
              <a:ea typeface="SimHei" charset="-122"/>
              <a:cs typeface="SimHei" charset="-122"/>
            </a:endParaRPr>
          </a:p>
        </p:txBody>
      </p:sp>
      <p:sp>
        <p:nvSpPr>
          <p:cNvPr id="26" name="矩形 25"/>
          <p:cNvSpPr/>
          <p:nvPr/>
        </p:nvSpPr>
        <p:spPr>
          <a:xfrm>
            <a:off x="615223" y="2792506"/>
            <a:ext cx="82687" cy="1622608"/>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7" name="TextBox 2"/>
          <p:cNvSpPr txBox="1"/>
          <p:nvPr/>
        </p:nvSpPr>
        <p:spPr>
          <a:xfrm>
            <a:off x="4391894" y="1415514"/>
            <a:ext cx="3772582" cy="830997"/>
          </a:xfrm>
          <a:prstGeom prst="rect">
            <a:avLst/>
          </a:prstGeom>
          <a:noFill/>
        </p:spPr>
        <p:txBody>
          <a:bodyPr wrap="square" rtlCol="0">
            <a:spAutoFit/>
          </a:bodyPr>
          <a:lstStyle/>
          <a:p>
            <a:r>
              <a:rPr lang="zh-CN" altLang="en-US" sz="2400" dirty="0">
                <a:solidFill>
                  <a:srgbClr val="994C52"/>
                </a:solidFill>
                <a:latin typeface="SimHei" charset="-122"/>
                <a:ea typeface="SimHei" charset="-122"/>
                <a:cs typeface="SimHei" charset="-122"/>
              </a:rPr>
              <a:t>目标机器码转为汇编代码</a:t>
            </a:r>
            <a:br>
              <a:rPr lang="zh-CN" altLang="en-US" sz="2400" dirty="0">
                <a:solidFill>
                  <a:srgbClr val="994C52"/>
                </a:solidFill>
                <a:latin typeface="SimHei" charset="-122"/>
                <a:ea typeface="SimHei" charset="-122"/>
                <a:cs typeface="SimHei" charset="-122"/>
              </a:rPr>
            </a:br>
            <a:endParaRPr lang="zh-CN" altLang="en-US" sz="2400" dirty="0">
              <a:solidFill>
                <a:srgbClr val="994C52"/>
              </a:solidFill>
              <a:latin typeface="SimHei" charset="-122"/>
              <a:ea typeface="SimHei" charset="-122"/>
              <a:cs typeface="SimHei" charset="-122"/>
            </a:endParaRPr>
          </a:p>
        </p:txBody>
      </p:sp>
      <p:sp>
        <p:nvSpPr>
          <p:cNvPr id="28" name="TextBox 2"/>
          <p:cNvSpPr txBox="1"/>
          <p:nvPr/>
        </p:nvSpPr>
        <p:spPr>
          <a:xfrm>
            <a:off x="4501853" y="742016"/>
            <a:ext cx="3206218" cy="584775"/>
          </a:xfrm>
          <a:prstGeom prst="rect">
            <a:avLst/>
          </a:prstGeom>
          <a:noFill/>
        </p:spPr>
        <p:txBody>
          <a:bodyPr wrap="square" rtlCol="0">
            <a:spAutoFit/>
          </a:bodyPr>
          <a:lstStyle/>
          <a:p>
            <a:pPr algn="ctr"/>
            <a:r>
              <a:rPr lang="zh-CN" altLang="en-US" sz="3200" b="1" dirty="0">
                <a:solidFill>
                  <a:srgbClr val="E2E6C3"/>
                </a:solidFill>
                <a:latin typeface="SimHei" charset="-122"/>
                <a:ea typeface="SimHei" charset="-122"/>
                <a:cs typeface="SimHei" charset="-122"/>
                <a:sym typeface="Nixie One" charset="-122"/>
              </a:rPr>
              <a:t>反汇编</a:t>
            </a:r>
            <a:endParaRPr lang="zh-CN" altLang="en-US" sz="2800" b="1" dirty="0">
              <a:solidFill>
                <a:srgbClr val="E2E6C3"/>
              </a:solidFill>
              <a:latin typeface="SimHei" charset="-122"/>
              <a:ea typeface="SimHei" charset="-122"/>
              <a:cs typeface="SimHei" charset="-122"/>
            </a:endParaRPr>
          </a:p>
        </p:txBody>
      </p:sp>
      <p:sp>
        <p:nvSpPr>
          <p:cNvPr id="30" name="矩形 29"/>
          <p:cNvSpPr/>
          <p:nvPr/>
        </p:nvSpPr>
        <p:spPr>
          <a:xfrm>
            <a:off x="5136773" y="4895827"/>
            <a:ext cx="1936377" cy="437824"/>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31" name="TextBox 2"/>
          <p:cNvSpPr txBox="1"/>
          <p:nvPr/>
        </p:nvSpPr>
        <p:spPr>
          <a:xfrm>
            <a:off x="4114800" y="5371795"/>
            <a:ext cx="4308764" cy="1200329"/>
          </a:xfrm>
          <a:prstGeom prst="rect">
            <a:avLst/>
          </a:prstGeom>
          <a:noFill/>
        </p:spPr>
        <p:txBody>
          <a:bodyPr wrap="square" rtlCol="0">
            <a:spAutoFit/>
          </a:bodyPr>
          <a:lstStyle/>
          <a:p>
            <a:r>
              <a:rPr lang="zh-CN" altLang="en-US" sz="2400" dirty="0">
                <a:solidFill>
                  <a:srgbClr val="994C52"/>
                </a:solidFill>
                <a:latin typeface="SimHei" charset="-122"/>
                <a:ea typeface="SimHei" charset="-122"/>
                <a:cs typeface="SimHei" charset="-122"/>
              </a:rPr>
              <a:t>运用图像匹配 </a:t>
            </a:r>
            <a:r>
              <a:rPr lang="en-US" altLang="zh-CN" sz="2400" dirty="0">
                <a:solidFill>
                  <a:srgbClr val="994C52"/>
                </a:solidFill>
                <a:latin typeface="SimHei" charset="-122"/>
                <a:ea typeface="SimHei" charset="-122"/>
                <a:cs typeface="SimHei" charset="-122"/>
              </a:rPr>
              <a:t>surf </a:t>
            </a:r>
            <a:r>
              <a:rPr lang="zh-CN" altLang="en-US" sz="2400" dirty="0">
                <a:solidFill>
                  <a:srgbClr val="994C52"/>
                </a:solidFill>
                <a:latin typeface="SimHei" charset="-122"/>
                <a:ea typeface="SimHei" charset="-122"/>
                <a:cs typeface="SimHei" charset="-122"/>
              </a:rPr>
              <a:t>算法，将待检测代码灰度图像与恶意代码灰度图像匹配</a:t>
            </a:r>
          </a:p>
        </p:txBody>
      </p:sp>
      <p:sp>
        <p:nvSpPr>
          <p:cNvPr id="32" name="TextBox 2"/>
          <p:cNvSpPr txBox="1"/>
          <p:nvPr/>
        </p:nvSpPr>
        <p:spPr>
          <a:xfrm>
            <a:off x="4501852" y="4795297"/>
            <a:ext cx="3206218" cy="584775"/>
          </a:xfrm>
          <a:prstGeom prst="rect">
            <a:avLst/>
          </a:prstGeom>
          <a:noFill/>
        </p:spPr>
        <p:txBody>
          <a:bodyPr wrap="square" rtlCol="0">
            <a:spAutoFit/>
          </a:bodyPr>
          <a:lstStyle/>
          <a:p>
            <a:pPr algn="ctr"/>
            <a:r>
              <a:rPr lang="zh-CN" altLang="en-US" sz="3200" b="1" dirty="0">
                <a:solidFill>
                  <a:srgbClr val="E2E6C3"/>
                </a:solidFill>
                <a:latin typeface="SimHei" charset="-122"/>
                <a:ea typeface="SimHei" charset="-122"/>
                <a:cs typeface="SimHei" charset="-122"/>
                <a:sym typeface="Nixie One" charset="-122"/>
              </a:rPr>
              <a:t>图像匹配</a:t>
            </a:r>
            <a:endParaRPr lang="zh-CN" altLang="en-US" sz="2800" b="1" dirty="0">
              <a:solidFill>
                <a:srgbClr val="E2E6C3"/>
              </a:solidFill>
              <a:latin typeface="SimHei" charset="-122"/>
              <a:ea typeface="SimHei" charset="-122"/>
              <a:cs typeface="SimHei" charset="-122"/>
            </a:endParaRPr>
          </a:p>
        </p:txBody>
      </p:sp>
      <p:grpSp>
        <p:nvGrpSpPr>
          <p:cNvPr id="2" name="组 1"/>
          <p:cNvGrpSpPr/>
          <p:nvPr/>
        </p:nvGrpSpPr>
        <p:grpSpPr>
          <a:xfrm>
            <a:off x="0" y="-115466"/>
            <a:ext cx="12192000" cy="830997"/>
            <a:chOff x="0" y="826152"/>
            <a:chExt cx="12192000" cy="830997"/>
          </a:xfrm>
        </p:grpSpPr>
        <p:sp>
          <p:nvSpPr>
            <p:cNvPr id="23" name="矩形 22"/>
            <p:cNvSpPr/>
            <p:nvPr/>
          </p:nvSpPr>
          <p:spPr>
            <a:xfrm>
              <a:off x="0" y="927677"/>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2" name="TextBox 2"/>
            <p:cNvSpPr txBox="1"/>
            <p:nvPr/>
          </p:nvSpPr>
          <p:spPr>
            <a:xfrm>
              <a:off x="0" y="826152"/>
              <a:ext cx="3298196" cy="830997"/>
            </a:xfrm>
            <a:prstGeom prst="rect">
              <a:avLst/>
            </a:prstGeom>
            <a:noFill/>
          </p:spPr>
          <p:txBody>
            <a:bodyPr wrap="square" rtlCol="0">
              <a:spAutoFit/>
            </a:bodyPr>
            <a:lstStyle/>
            <a:p>
              <a:r>
                <a:rPr lang="zh-CN" altLang="en-US" sz="4800" b="1" dirty="0">
                  <a:solidFill>
                    <a:schemeClr val="bg1"/>
                  </a:solidFill>
                  <a:latin typeface="SimHei" charset="-122"/>
                  <a:ea typeface="SimHei" charset="-122"/>
                  <a:cs typeface="SimHei" charset="-122"/>
                  <a:sym typeface="Nixie One" charset="-122"/>
                </a:rPr>
                <a:t>功能描述</a:t>
              </a:r>
              <a:endParaRPr lang="zh-CN" altLang="en-US" sz="4800" b="1" dirty="0">
                <a:solidFill>
                  <a:schemeClr val="bg1"/>
                </a:solidFill>
                <a:latin typeface="SimHei" charset="-122"/>
                <a:ea typeface="SimHei" charset="-122"/>
                <a:cs typeface="SimHei" charset="-122"/>
              </a:endParaRPr>
            </a:p>
          </p:txBody>
        </p:sp>
      </p:grpSp>
      <p:sp>
        <p:nvSpPr>
          <p:cNvPr id="3" name="下箭头 2">
            <a:hlinkClick r:id="rId2" action="ppaction://hlinksldjump"/>
          </p:cNvPr>
          <p:cNvSpPr/>
          <p:nvPr/>
        </p:nvSpPr>
        <p:spPr>
          <a:xfrm>
            <a:off x="10913124" y="5698939"/>
            <a:ext cx="734291" cy="873185"/>
          </a:xfrm>
          <a:prstGeom prst="downArrow">
            <a:avLst/>
          </a:prstGeom>
          <a:solidFill>
            <a:srgbClr val="994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083699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2E6C3"/>
        </a:solidFill>
        <a:effectLst/>
      </p:bgPr>
    </p:bg>
    <p:spTree>
      <p:nvGrpSpPr>
        <p:cNvPr id="1" name=""/>
        <p:cNvGrpSpPr/>
        <p:nvPr/>
      </p:nvGrpSpPr>
      <p:grpSpPr>
        <a:xfrm>
          <a:off x="0" y="0"/>
          <a:ext cx="0" cy="0"/>
          <a:chOff x="0" y="0"/>
          <a:chExt cx="0" cy="0"/>
        </a:xfrm>
      </p:grpSpPr>
      <p:sp>
        <p:nvSpPr>
          <p:cNvPr id="28" name="TextBox 2"/>
          <p:cNvSpPr txBox="1"/>
          <p:nvPr/>
        </p:nvSpPr>
        <p:spPr>
          <a:xfrm>
            <a:off x="4501853" y="742016"/>
            <a:ext cx="3206218" cy="584775"/>
          </a:xfrm>
          <a:prstGeom prst="rect">
            <a:avLst/>
          </a:prstGeom>
          <a:noFill/>
        </p:spPr>
        <p:txBody>
          <a:bodyPr wrap="square" rtlCol="0">
            <a:spAutoFit/>
          </a:bodyPr>
          <a:lstStyle/>
          <a:p>
            <a:pPr algn="ctr"/>
            <a:r>
              <a:rPr lang="zh-CN" altLang="en-US" sz="3200" b="1" dirty="0">
                <a:solidFill>
                  <a:srgbClr val="E2E6C3"/>
                </a:solidFill>
                <a:latin typeface="SimHei" charset="-122"/>
                <a:ea typeface="SimHei" charset="-122"/>
                <a:cs typeface="SimHei" charset="-122"/>
                <a:sym typeface="Nixie One" charset="-122"/>
              </a:rPr>
              <a:t>反汇编</a:t>
            </a:r>
            <a:endParaRPr lang="zh-CN" altLang="en-US" sz="2800" b="1" dirty="0">
              <a:solidFill>
                <a:srgbClr val="E2E6C3"/>
              </a:solidFill>
              <a:latin typeface="SimHei" charset="-122"/>
              <a:ea typeface="SimHei" charset="-122"/>
              <a:cs typeface="SimHei" charset="-122"/>
            </a:endParaRPr>
          </a:p>
        </p:txBody>
      </p:sp>
      <p:grpSp>
        <p:nvGrpSpPr>
          <p:cNvPr id="2" name="组 1"/>
          <p:cNvGrpSpPr/>
          <p:nvPr/>
        </p:nvGrpSpPr>
        <p:grpSpPr>
          <a:xfrm>
            <a:off x="0" y="-109151"/>
            <a:ext cx="12192000" cy="830997"/>
            <a:chOff x="0" y="832467"/>
            <a:chExt cx="12192000" cy="830997"/>
          </a:xfrm>
        </p:grpSpPr>
        <p:sp>
          <p:nvSpPr>
            <p:cNvPr id="23" name="矩形 22"/>
            <p:cNvSpPr/>
            <p:nvPr/>
          </p:nvSpPr>
          <p:spPr>
            <a:xfrm>
              <a:off x="0" y="927677"/>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2" name="TextBox 2"/>
            <p:cNvSpPr txBox="1"/>
            <p:nvPr/>
          </p:nvSpPr>
          <p:spPr>
            <a:xfrm>
              <a:off x="26013" y="832467"/>
              <a:ext cx="5017037" cy="830997"/>
            </a:xfrm>
            <a:prstGeom prst="rect">
              <a:avLst/>
            </a:prstGeom>
            <a:noFill/>
          </p:spPr>
          <p:txBody>
            <a:bodyPr wrap="square" rtlCol="0">
              <a:spAutoFit/>
            </a:bodyPr>
            <a:lstStyle/>
            <a:p>
              <a:r>
                <a:rPr lang="zh-CN" altLang="en-US" sz="4800" b="1" dirty="0">
                  <a:solidFill>
                    <a:schemeClr val="bg1"/>
                  </a:solidFill>
                  <a:latin typeface="SimHei" charset="-122"/>
                  <a:ea typeface="SimHei" charset="-122"/>
                  <a:cs typeface="SimHei" charset="-122"/>
                  <a:sym typeface="Nixie One" charset="-122"/>
                </a:rPr>
                <a:t>混淆代码演示</a:t>
              </a:r>
              <a:endParaRPr lang="zh-CN" altLang="en-US" sz="4800" b="1" dirty="0">
                <a:solidFill>
                  <a:schemeClr val="bg1"/>
                </a:solidFill>
                <a:latin typeface="SimHei" charset="-122"/>
                <a:ea typeface="SimHei" charset="-122"/>
                <a:cs typeface="SimHei" charset="-122"/>
              </a:endParaRPr>
            </a:p>
          </p:txBody>
        </p:sp>
      </p:gr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192" y="1255368"/>
            <a:ext cx="11584555" cy="4844671"/>
          </a:xfrm>
          <a:prstGeom prst="rect">
            <a:avLst/>
          </a:prstGeom>
        </p:spPr>
      </p:pic>
    </p:spTree>
    <p:extLst>
      <p:ext uri="{BB962C8B-B14F-4D97-AF65-F5344CB8AC3E}">
        <p14:creationId xmlns:p14="http://schemas.microsoft.com/office/powerpoint/2010/main" val="16261096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
          <p:cNvSpPr txBox="1"/>
          <p:nvPr/>
        </p:nvSpPr>
        <p:spPr>
          <a:xfrm>
            <a:off x="4501853" y="742016"/>
            <a:ext cx="3206218" cy="584775"/>
          </a:xfrm>
          <a:prstGeom prst="rect">
            <a:avLst/>
          </a:prstGeom>
          <a:noFill/>
        </p:spPr>
        <p:txBody>
          <a:bodyPr wrap="square" rtlCol="0">
            <a:spAutoFit/>
          </a:bodyPr>
          <a:lstStyle/>
          <a:p>
            <a:pPr algn="ctr"/>
            <a:r>
              <a:rPr lang="zh-CN" altLang="en-US" sz="3200" b="1" dirty="0">
                <a:solidFill>
                  <a:srgbClr val="E2E6C3"/>
                </a:solidFill>
                <a:latin typeface="SimHei" charset="-122"/>
                <a:ea typeface="SimHei" charset="-122"/>
                <a:cs typeface="SimHei" charset="-122"/>
                <a:sym typeface="Nixie One" charset="-122"/>
              </a:rPr>
              <a:t>反汇编</a:t>
            </a:r>
            <a:endParaRPr lang="zh-CN" altLang="en-US" sz="2800" b="1" dirty="0">
              <a:solidFill>
                <a:srgbClr val="E2E6C3"/>
              </a:solidFill>
              <a:latin typeface="SimHei" charset="-122"/>
              <a:ea typeface="SimHei" charset="-122"/>
              <a:cs typeface="SimHei" charset="-122"/>
            </a:endParaRPr>
          </a:p>
        </p:txBody>
      </p:sp>
      <p:grpSp>
        <p:nvGrpSpPr>
          <p:cNvPr id="2" name="组 1"/>
          <p:cNvGrpSpPr/>
          <p:nvPr/>
        </p:nvGrpSpPr>
        <p:grpSpPr>
          <a:xfrm>
            <a:off x="0" y="-109151"/>
            <a:ext cx="12192000" cy="830997"/>
            <a:chOff x="0" y="832467"/>
            <a:chExt cx="12192000" cy="830997"/>
          </a:xfrm>
        </p:grpSpPr>
        <p:sp>
          <p:nvSpPr>
            <p:cNvPr id="23" name="矩形 22"/>
            <p:cNvSpPr/>
            <p:nvPr/>
          </p:nvSpPr>
          <p:spPr>
            <a:xfrm>
              <a:off x="0" y="927677"/>
              <a:ext cx="12192000" cy="715617"/>
            </a:xfrm>
            <a:prstGeom prst="rect">
              <a:avLst/>
            </a:prstGeom>
            <a:solidFill>
              <a:srgbClr val="984C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ndParaRPr>
            </a:p>
          </p:txBody>
        </p:sp>
        <p:sp>
          <p:nvSpPr>
            <p:cNvPr id="22" name="TextBox 2"/>
            <p:cNvSpPr txBox="1"/>
            <p:nvPr/>
          </p:nvSpPr>
          <p:spPr>
            <a:xfrm>
              <a:off x="26013" y="832467"/>
              <a:ext cx="5017037" cy="830997"/>
            </a:xfrm>
            <a:prstGeom prst="rect">
              <a:avLst/>
            </a:prstGeom>
            <a:noFill/>
          </p:spPr>
          <p:txBody>
            <a:bodyPr wrap="square" rtlCol="0">
              <a:spAutoFit/>
            </a:bodyPr>
            <a:lstStyle/>
            <a:p>
              <a:r>
                <a:rPr lang="zh-CN" altLang="en-US" sz="4800" b="1" dirty="0">
                  <a:solidFill>
                    <a:schemeClr val="bg1"/>
                  </a:solidFill>
                  <a:latin typeface="SimHei" charset="-122"/>
                  <a:ea typeface="SimHei" charset="-122"/>
                  <a:cs typeface="SimHei" charset="-122"/>
                  <a:sym typeface="Nixie One" charset="-122"/>
                </a:rPr>
                <a:t>项目模块图</a:t>
              </a:r>
              <a:endParaRPr lang="zh-CN" altLang="en-US" sz="4800" b="1" dirty="0">
                <a:solidFill>
                  <a:schemeClr val="bg1"/>
                </a:solidFill>
                <a:latin typeface="SimHei" charset="-122"/>
                <a:ea typeface="SimHei" charset="-122"/>
                <a:cs typeface="SimHei" charset="-122"/>
              </a:endParaRPr>
            </a:p>
          </p:txBody>
        </p:sp>
      </p:grpSp>
      <p:pic>
        <p:nvPicPr>
          <p:cNvPr id="3" name="图片 2"/>
          <p:cNvPicPr>
            <a:picLocks noChangeAspect="1"/>
          </p:cNvPicPr>
          <p:nvPr/>
        </p:nvPicPr>
        <p:blipFill>
          <a:blip r:embed="rId2"/>
          <a:stretch>
            <a:fillRect/>
          </a:stretch>
        </p:blipFill>
        <p:spPr>
          <a:xfrm>
            <a:off x="2765107" y="796886"/>
            <a:ext cx="6206537" cy="5954434"/>
          </a:xfrm>
          <a:prstGeom prst="rect">
            <a:avLst/>
          </a:prstGeom>
        </p:spPr>
      </p:pic>
    </p:spTree>
    <p:extLst>
      <p:ext uri="{BB962C8B-B14F-4D97-AF65-F5344CB8AC3E}">
        <p14:creationId xmlns:p14="http://schemas.microsoft.com/office/powerpoint/2010/main" val="42916361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305</Words>
  <Application>Microsoft Office PowerPoint</Application>
  <PresentationFormat>宽屏</PresentationFormat>
  <Paragraphs>67</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Aharoni</vt:lpstr>
      <vt:lpstr>Nixie One</vt:lpstr>
      <vt:lpstr>等线</vt:lpstr>
      <vt:lpstr>等线 Light</vt:lpstr>
      <vt:lpstr>SimHei</vt:lpstr>
      <vt:lpstr>华文细黑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Andy Qin</cp:lastModifiedBy>
  <cp:revision>78</cp:revision>
  <dcterms:created xsi:type="dcterms:W3CDTF">2015-10-14T15:29:36Z</dcterms:created>
  <dcterms:modified xsi:type="dcterms:W3CDTF">2016-08-13T00:05:36Z</dcterms:modified>
</cp:coreProperties>
</file>