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1" r:id="rId5"/>
    <p:sldId id="305" r:id="rId6"/>
    <p:sldId id="333" r:id="rId7"/>
    <p:sldId id="324" r:id="rId8"/>
    <p:sldId id="329" r:id="rId9"/>
    <p:sldId id="330" r:id="rId10"/>
    <p:sldId id="319" r:id="rId11"/>
    <p:sldId id="318" r:id="rId12"/>
    <p:sldId id="334" r:id="rId13"/>
    <p:sldId id="331" r:id="rId14"/>
    <p:sldId id="301" r:id="rId15"/>
  </p:sldIdLst>
  <p:sldSz cx="13004800" cy="9753600"/>
  <p:notesSz cx="6858000" cy="9144000"/>
  <p:custDataLst>
    <p:tags r:id="rId1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/>
        <a:ea typeface="ヒラギノ角ゴ ProN W3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0"/>
    <p:restoredTop sz="96828"/>
  </p:normalViewPr>
  <p:slideViewPr>
    <p:cSldViewPr showGuides="1">
      <p:cViewPr varScale="1">
        <p:scale>
          <a:sx n="49" d="100"/>
          <a:sy n="49" d="100"/>
        </p:scale>
        <p:origin x="1314" y="42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 showFormatting="0">
    <p:cViewPr>
      <p:scale>
        <a:sx n="66" d="100"/>
        <a:sy n="66" d="100"/>
      </p:scale>
      <p:origin x="0" y="-9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ヒラギノ角ゴ ProN W3"/>
                <a:cs typeface="ヒラギノ角ゴ ProN W3"/>
                <a:sym typeface="Gill Sans"/>
              </a:rPr>
              <a:t>12/8/2014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083930-1C7F-4067-83A5-23A3A1EEDAD9}" type="slidenum">
              <a:rPr kumimoji="0" lang="en-US" altLang="id-ID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rPr>
              <a:t>12/8/2014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44A64E-010A-4751-9E7C-2F81CCABE6F3}" type="slidenum">
              <a:rPr kumimoji="0" lang="en-US" altLang="id-ID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E1BCC63-EA42-4EAA-B962-4640A2720D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AD22485-41A7-4342-953C-379F86D50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645BB08-0C3B-486D-B9D1-8E406A6E9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6F6E24-F43E-4C9E-955A-3FE6838BC216}" type="slidenum">
              <a:rPr lang="en-US" altLang="en-US">
                <a:solidFill>
                  <a:srgbClr val="000000"/>
                </a:solidFill>
                <a:latin typeface="Gill Sans" pitchFamily="32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  <a:latin typeface="Gill Sans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90050" y="9201150"/>
            <a:ext cx="37846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ヒラギノ角ゴ ProN W3"/>
                <a:cs typeface="ヒラギノ角ゴ ProN W3"/>
                <a:sym typeface="Gill Sans"/>
              </a:rPr>
              <a:t>Jumat, 7 September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40" indent="0" algn="ctr">
              <a:buNone/>
              <a:defRPr/>
            </a:lvl2pPr>
            <a:lvl3pPr marL="1300480" indent="0" algn="ctr">
              <a:buNone/>
              <a:defRPr/>
            </a:lvl3pPr>
            <a:lvl4pPr marL="1950720" indent="0" algn="ctr">
              <a:buNone/>
              <a:defRPr/>
            </a:lvl4pPr>
            <a:lvl5pPr marL="2600960" indent="0" algn="ctr">
              <a:buNone/>
              <a:defRPr/>
            </a:lvl5pPr>
            <a:lvl6pPr marL="3251200" indent="0" algn="ctr">
              <a:buNone/>
              <a:defRPr/>
            </a:lvl6pPr>
            <a:lvl7pPr marL="3901440" indent="0" algn="ctr">
              <a:buNone/>
              <a:defRPr/>
            </a:lvl7pPr>
            <a:lvl8pPr marL="4551680" indent="0" algn="ctr">
              <a:buNone/>
              <a:defRPr/>
            </a:lvl8pPr>
            <a:lvl9pPr marL="52019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86D131-7F96-46DA-9186-C77145C68BAE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6667D-143F-46F3-A186-3EFC4651FC94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5"/>
            </a:lvl1pPr>
            <a:lvl2pPr marL="650240" indent="0">
              <a:buNone/>
              <a:defRPr sz="2560"/>
            </a:lvl2pPr>
            <a:lvl3pPr marL="1300480" indent="0">
              <a:buNone/>
              <a:defRPr sz="2275"/>
            </a:lvl3pPr>
            <a:lvl4pPr marL="1950720" indent="0">
              <a:buNone/>
              <a:defRPr sz="1990"/>
            </a:lvl4pPr>
            <a:lvl5pPr marL="2600960" indent="0">
              <a:buNone/>
              <a:defRPr sz="1990"/>
            </a:lvl5pPr>
            <a:lvl6pPr marL="3251200" indent="0">
              <a:buNone/>
              <a:defRPr sz="1990"/>
            </a:lvl6pPr>
            <a:lvl7pPr marL="3901440" indent="0">
              <a:buNone/>
              <a:defRPr sz="1990"/>
            </a:lvl7pPr>
            <a:lvl8pPr marL="4551680" indent="0">
              <a:buNone/>
              <a:defRPr sz="1990"/>
            </a:lvl8pPr>
            <a:lvl9pPr marL="5201920" indent="0">
              <a:buNone/>
              <a:defRPr sz="1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C41300-859A-4094-B671-B09A6ECE3D18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817707"/>
            <a:ext cx="5418667" cy="5852160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DD075F-01FE-4CEE-AA45-EB063C6A9E9D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E91D0B-EE78-4834-AA42-28C4709544EA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74FF4-9A7A-4761-B47A-4164F11A850F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F92C9D-1144-46D4-A46D-C7BB211A58D0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65E7D5-1D65-4CE8-B188-4F7B7979F4DD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58B73-2CBD-495A-BC8A-3BAF25DD66AB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368E99-BE17-4F97-A09B-3545954B56BF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5920" y="866987"/>
            <a:ext cx="2763520" cy="780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866987"/>
            <a:ext cx="8073813" cy="780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AE1964-9BC4-48F4-A102-DDEBBCDE85B5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463" y="428978"/>
            <a:ext cx="10401582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8463" y="2598703"/>
            <a:ext cx="5091288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6498" y="2598703"/>
            <a:ext cx="5093547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50875" y="8886825"/>
            <a:ext cx="303371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ヒラギノ角ゴ ProN W3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N W3"/>
              <a:cs typeface="+mn-cs"/>
              <a:sym typeface="Gill San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9320213" y="8886825"/>
            <a:ext cx="3033713" cy="6492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F0E471-CAEF-40EF-AB3D-EF9B32D725AE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3700" y="0"/>
            <a:ext cx="13792200" cy="9753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2052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3700" y="0"/>
            <a:ext cx="13792200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 bwMode="auto">
          <a:xfrm>
            <a:off x="3549650" y="0"/>
            <a:ext cx="9848850" cy="127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D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itchFamily="32" charset="0"/>
              <a:ea typeface="ヒラギノ角ゴ ProN W3" pitchFamily="32" charset="-128"/>
              <a:cs typeface="ヒラギノ角ゴ ProN W3"/>
              <a:sym typeface="Gill Sans" pitchFamily="3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74725" y="866775"/>
            <a:ext cx="11055350" cy="1625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id-ID" dirty="0"/>
              <a:t>Click to edit Master title style</a:t>
            </a:r>
            <a:endParaRPr lang="en-GB" altLang="id-ID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974725" y="2817813"/>
            <a:ext cx="11055350" cy="58515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id-ID" dirty="0"/>
              <a:t>Click to edit Master text styles</a:t>
            </a:r>
          </a:p>
          <a:p>
            <a:pPr lvl="1"/>
            <a:r>
              <a:rPr lang="en-US" altLang="id-ID" dirty="0"/>
              <a:t>Second level</a:t>
            </a:r>
          </a:p>
          <a:p>
            <a:pPr lvl="2"/>
            <a:r>
              <a:rPr lang="en-US" altLang="id-ID" dirty="0"/>
              <a:t>Third level</a:t>
            </a:r>
          </a:p>
          <a:p>
            <a:pPr lvl="3"/>
            <a:r>
              <a:rPr lang="en-US" altLang="id-ID" dirty="0"/>
              <a:t>Fourth level</a:t>
            </a:r>
          </a:p>
          <a:p>
            <a:pPr lvl="4"/>
            <a:r>
              <a:rPr lang="en-US" altLang="id-ID" dirty="0"/>
              <a:t>Fifth level</a:t>
            </a:r>
            <a:endParaRPr lang="en-GB" altLang="id-ID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4725" y="8886825"/>
            <a:ext cx="2709863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990" b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8886825"/>
            <a:ext cx="4117975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990" b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8886825"/>
            <a:ext cx="2709863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9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EE6A5F-3843-4C87-A860-828D0F03D771}" type="slidenum">
              <a:rPr kumimoji="0" lang="en-US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ヒラギノ角ゴ ProN W3"/>
                <a:sym typeface="Gill Sans"/>
              </a:rPr>
              <a:t>‹#›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 New Roman" panose="02020603050405020304" pitchFamily="18" charset="0"/>
        </a:defRPr>
      </a:lvl5pPr>
      <a:lvl6pPr marL="650240" algn="ctr" rtl="0" eaLnBrk="1" fontAlgn="base" hangingPunct="1">
        <a:spcBef>
          <a:spcPct val="0"/>
        </a:spcBef>
        <a:spcAft>
          <a:spcPct val="0"/>
        </a:spcAft>
        <a:defRPr sz="6260">
          <a:solidFill>
            <a:schemeClr val="tx2"/>
          </a:solidFill>
          <a:latin typeface="Times New Roman" panose="02020603050405020304" pitchFamily="18" charset="0"/>
        </a:defRPr>
      </a:lvl6pPr>
      <a:lvl7pPr marL="1300480" algn="ctr" rtl="0" eaLnBrk="1" fontAlgn="base" hangingPunct="1">
        <a:spcBef>
          <a:spcPct val="0"/>
        </a:spcBef>
        <a:spcAft>
          <a:spcPct val="0"/>
        </a:spcAft>
        <a:defRPr sz="6260">
          <a:solidFill>
            <a:schemeClr val="tx2"/>
          </a:solidFill>
          <a:latin typeface="Times New Roman" panose="02020603050405020304" pitchFamily="18" charset="0"/>
        </a:defRPr>
      </a:lvl7pPr>
      <a:lvl8pPr marL="1950720" algn="ctr" rtl="0" eaLnBrk="1" fontAlgn="base" hangingPunct="1">
        <a:spcBef>
          <a:spcPct val="0"/>
        </a:spcBef>
        <a:spcAft>
          <a:spcPct val="0"/>
        </a:spcAft>
        <a:defRPr sz="6260">
          <a:solidFill>
            <a:schemeClr val="tx2"/>
          </a:solidFill>
          <a:latin typeface="Times New Roman" panose="02020603050405020304" pitchFamily="18" charset="0"/>
        </a:defRPr>
      </a:lvl8pPr>
      <a:lvl9pPr marL="2600960" algn="ctr" rtl="0" eaLnBrk="1" fontAlgn="base" hangingPunct="1">
        <a:spcBef>
          <a:spcPct val="0"/>
        </a:spcBef>
        <a:spcAft>
          <a:spcPct val="0"/>
        </a:spcAft>
        <a:defRPr sz="626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87680" indent="-487680" algn="l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56005" indent="-405130" algn="l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</a:defRPr>
      </a:lvl2pPr>
      <a:lvl3pPr marL="1624330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5205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6080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320" indent="-325120" algn="l" rtl="0" eaLnBrk="1" fontAlgn="base" hangingPunct="1">
        <a:spcBef>
          <a:spcPct val="20000"/>
        </a:spcBef>
        <a:spcAft>
          <a:spcPct val="0"/>
        </a:spcAft>
        <a:buChar char="»"/>
        <a:defRPr sz="2845">
          <a:solidFill>
            <a:schemeClr val="tx1"/>
          </a:solidFill>
          <a:latin typeface="+mn-lt"/>
        </a:defRPr>
      </a:lvl6pPr>
      <a:lvl7pPr marL="4226560" indent="-325120" algn="l" rtl="0" eaLnBrk="1" fontAlgn="base" hangingPunct="1">
        <a:spcBef>
          <a:spcPct val="20000"/>
        </a:spcBef>
        <a:spcAft>
          <a:spcPct val="0"/>
        </a:spcAft>
        <a:buChar char="»"/>
        <a:defRPr sz="2845">
          <a:solidFill>
            <a:schemeClr val="tx1"/>
          </a:solidFill>
          <a:latin typeface="+mn-lt"/>
        </a:defRPr>
      </a:lvl7pPr>
      <a:lvl8pPr marL="4876800" indent="-325120" algn="l" rtl="0" eaLnBrk="1" fontAlgn="base" hangingPunct="1">
        <a:spcBef>
          <a:spcPct val="20000"/>
        </a:spcBef>
        <a:spcAft>
          <a:spcPct val="0"/>
        </a:spcAft>
        <a:buChar char="»"/>
        <a:defRPr sz="2845">
          <a:solidFill>
            <a:schemeClr val="tx1"/>
          </a:solidFill>
          <a:latin typeface="+mn-lt"/>
        </a:defRPr>
      </a:lvl8pPr>
      <a:lvl9pPr marL="5527040" indent="-325120" algn="l" rtl="0" eaLnBrk="1" fontAlgn="base" hangingPunct="1">
        <a:spcBef>
          <a:spcPct val="20000"/>
        </a:spcBef>
        <a:spcAft>
          <a:spcPct val="0"/>
        </a:spcAft>
        <a:buChar char="»"/>
        <a:defRPr sz="284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staka.ut.ac.id/reader/index.php?subfolder=MKWU4108/&amp;doc=M1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10318750" y="519113"/>
            <a:ext cx="23050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buChar char="•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buChar char="–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buChar char="•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buChar char="–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ヒラギノ角ゴ ProN W3"/>
                <a:sym typeface="Gill Sans"/>
              </a:rPr>
              <a:t>Making Higher Education Open All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90537" y="2500536"/>
            <a:ext cx="12023725" cy="557075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buChar char="•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buChar char="–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buChar char="•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buChar char="–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ID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Tuton</a:t>
            </a:r>
            <a:r>
              <a:rPr kumimoji="0" lang="en-ID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 </a:t>
            </a:r>
            <a:r>
              <a:rPr kumimoji="0" lang="id-ID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Sesi </a:t>
            </a:r>
            <a:r>
              <a:rPr kumimoji="0" lang="en-ID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1</a:t>
            </a:r>
            <a:endParaRPr kumimoji="0" lang="id-ID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Gill Sans MT" panose="020B0502020104020203" pitchFamily="34" charset="0"/>
              <a:cs typeface="Times New Roman" panose="02020603050405020304" pitchFamily="18" charset="0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ID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Times New Roman" panose="02020603050405020304" pitchFamily="18" charset="0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ID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Times New Roman" panose="02020603050405020304" pitchFamily="18" charset="0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Mata</a:t>
            </a:r>
            <a:r>
              <a:rPr kumimoji="0" lang="id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 K</a:t>
            </a:r>
            <a:r>
              <a:rPr kumimoji="0" lang="en-ID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uliah</a:t>
            </a:r>
            <a:r>
              <a:rPr kumimoji="0" lang="id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:</a:t>
            </a:r>
            <a:r>
              <a:rPr kumimoji="0" lang="en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Bahasa Indonesia</a:t>
            </a:r>
            <a:r>
              <a:rPr kumimoji="0" lang="id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/</a:t>
            </a:r>
            <a:r>
              <a:rPr kumimoji="0" lang="en-ID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ill Sans MT" panose="020B0502020104020203" pitchFamily="34" charset="0"/>
                <a:cs typeface="Times New Roman" panose="02020603050405020304" pitchFamily="18" charset="0"/>
                <a:sym typeface="Gill Sans"/>
              </a:rPr>
              <a:t>MKWU 4108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id-ID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Gill Sans MT" panose="020B0502020104020203" pitchFamily="34" charset="0"/>
              <a:cs typeface="Times New Roman" panose="02020603050405020304" pitchFamily="18" charset="0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id-ID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Times New Roman" panose="02020603050405020304" pitchFamily="18" charset="0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id-ID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ヒラギノ角ゴ ProN W3"/>
              <a:cs typeface="Times New Roman" panose="02020603050405020304" pitchFamily="18" charset="0"/>
              <a:sym typeface="Gill Sans"/>
            </a:endParaRPr>
          </a:p>
          <a:p>
            <a:pPr marL="7169150" marR="0" lvl="8" indent="-2286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71575" algn="l"/>
              </a:tabLst>
              <a:defRPr/>
            </a:pPr>
            <a:r>
              <a:rPr kumimoji="0" lang="en-ID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 </a:t>
            </a:r>
            <a:r>
              <a:rPr kumimoji="0" lang="en-ID" alt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Cahyo</a:t>
            </a:r>
            <a:r>
              <a:rPr kumimoji="0" lang="en-ID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 </a:t>
            </a:r>
            <a:r>
              <a:rPr kumimoji="0" lang="en-ID" alt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Hasannudin</a:t>
            </a:r>
            <a:r>
              <a:rPr kumimoji="0" lang="en-ID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, M.Pd.</a:t>
            </a:r>
          </a:p>
          <a:p>
            <a:pPr marL="7169150" marR="0" lvl="8" indent="-2286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71575" algn="l"/>
              </a:tabLst>
              <a:defRPr/>
            </a:pPr>
            <a:r>
              <a:rPr kumimoji="0" lang="en-ID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Dra. Lis Setiawati, </a:t>
            </a:r>
            <a:r>
              <a:rPr kumimoji="0" lang="en-ID" alt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S.Pd</a:t>
            </a:r>
            <a:r>
              <a:rPr kumimoji="0" lang="en-ID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N W3"/>
                <a:cs typeface="Times New Roman" panose="02020603050405020304" pitchFamily="18" charset="0"/>
                <a:sym typeface="Gill Sans"/>
              </a:rPr>
              <a:t>., M.Pd.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382720" y="8909248"/>
            <a:ext cx="3907430" cy="69957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4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rush Script MT" panose="03060802040406070304" pitchFamily="66" charset="0"/>
                <a:ea typeface="ヒラギノ角ゴ ProN W3" pitchFamily="32" charset="-128"/>
                <a:cs typeface="ヒラギノ角ゴ ProN W3"/>
                <a:sym typeface="Gill Sans" pitchFamily="32" charset="0"/>
              </a:rPr>
              <a:t>Tutorial </a:t>
            </a:r>
            <a:r>
              <a:rPr kumimoji="0" lang="en-ID" sz="4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rush Script MT" panose="03060802040406070304" pitchFamily="66" charset="0"/>
                <a:ea typeface="ヒラギノ角ゴ ProN W3" pitchFamily="32" charset="-128"/>
                <a:cs typeface="ヒラギノ角ゴ ProN W3"/>
                <a:sym typeface="Gill Sans" pitchFamily="32" charset="0"/>
              </a:rPr>
              <a:t>ke-1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rush Script MT" panose="03060802040406070304" pitchFamily="66" charset="0"/>
              <a:ea typeface="ヒラギノ角ゴ ProN W3" pitchFamily="32" charset="-128"/>
              <a:cs typeface="ヒラギノ角ゴ ProN W3"/>
              <a:sym typeface="Gill Sans" pitchFamily="3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262313" y="196850"/>
            <a:ext cx="10567987" cy="698500"/>
          </a:xfrm>
          <a:ln/>
        </p:spPr>
        <p:txBody>
          <a:bodyPr vert="horz" wrap="square" lIns="50800" tIns="50800" rIns="50800" bIns="50800" anchor="ctr"/>
          <a:lstStyle/>
          <a:p>
            <a:r>
              <a:rPr lang="en-ID" altLang="x-none" sz="4400" b="1" dirty="0" err="1"/>
              <a:t>Hubungan</a:t>
            </a:r>
            <a:r>
              <a:rPr lang="en-ID" altLang="x-none" sz="4400" b="1" dirty="0"/>
              <a:t> </a:t>
            </a:r>
            <a:r>
              <a:rPr lang="en-ID" altLang="x-none" sz="4400" b="1" dirty="0" err="1"/>
              <a:t>Keterampilan</a:t>
            </a:r>
            <a:r>
              <a:rPr lang="en-ID" altLang="x-none" sz="4400" b="1" dirty="0"/>
              <a:t> </a:t>
            </a:r>
            <a:r>
              <a:rPr lang="en-ID" altLang="x-none" sz="4400" b="1" dirty="0" err="1"/>
              <a:t>Berbahasa</a:t>
            </a:r>
            <a:endParaRPr lang="id-ID" altLang="x-none" sz="4400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173808" y="2788328"/>
          <a:ext cx="9231312" cy="32767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7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095">
                <a:tc grid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Keterampilan</a:t>
                      </a:r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Berbahasa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Sifat</a:t>
                      </a: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Lisan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Tulis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584"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Menyimak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↑↓</a:t>
                      </a:r>
                    </a:p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Berbicara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Membaca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↑↓</a:t>
                      </a:r>
                    </a:p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Menulis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Reseptif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Produktif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6" name="TextBox 2"/>
          <p:cNvSpPr txBox="1"/>
          <p:nvPr/>
        </p:nvSpPr>
        <p:spPr>
          <a:xfrm>
            <a:off x="669925" y="2111375"/>
            <a:ext cx="59039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id-ID" altLang="x-none" sz="3600" dirty="0">
                <a:latin typeface="Gill Sans"/>
              </a:rPr>
              <a:t>Perhatikan bagan berikut ini</a:t>
            </a:r>
          </a:p>
        </p:txBody>
      </p:sp>
      <p:sp>
        <p:nvSpPr>
          <p:cNvPr id="28701" name="TextBox 16"/>
          <p:cNvSpPr txBox="1"/>
          <p:nvPr/>
        </p:nvSpPr>
        <p:spPr>
          <a:xfrm>
            <a:off x="381000" y="6532563"/>
            <a:ext cx="12623800" cy="35394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Empat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keterampilan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berbahasa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tersebut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saling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berhubungan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satu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dengan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yang lain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.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Tidak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satupun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keterampilan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berbahasa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yang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berdiri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sendiri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.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Artinya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,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jika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seseorang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memiliki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satu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keterampilan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berbahasa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dengan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baik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mesti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ada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keterampilan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lain yang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membantu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.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Misal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, Anda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terampil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di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dalam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menulis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(tulisan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bermutu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)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dapat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dipastikan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Anda juga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terampil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membaca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atau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menyimak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. </a:t>
            </a:r>
            <a:r>
              <a:rPr lang="en-US" altLang="x-none" sz="2800" dirty="0" err="1">
                <a:solidFill>
                  <a:schemeClr val="tx1"/>
                </a:solidFill>
                <a:latin typeface="Gill Sans"/>
              </a:rPr>
              <a:t>Demikian</a:t>
            </a:r>
            <a:r>
              <a:rPr lang="en-US" altLang="x-none" sz="2800" dirty="0">
                <a:solidFill>
                  <a:schemeClr val="tx1"/>
                </a:solidFill>
              </a:rPr>
              <a:t> juga </a:t>
            </a:r>
            <a:r>
              <a:rPr lang="en-US" altLang="x-none" sz="2800" dirty="0" err="1">
                <a:solidFill>
                  <a:schemeClr val="tx1"/>
                </a:solidFill>
              </a:rPr>
              <a:t>jika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terampil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berbicara</a:t>
            </a:r>
            <a:r>
              <a:rPr lang="en-US" altLang="x-none" sz="2800" dirty="0">
                <a:solidFill>
                  <a:schemeClr val="tx1"/>
                </a:solidFill>
              </a:rPr>
              <a:t> (</a:t>
            </a:r>
            <a:r>
              <a:rPr lang="en-US" altLang="x-none" sz="2800" dirty="0" err="1">
                <a:solidFill>
                  <a:schemeClr val="tx1"/>
                </a:solidFill>
              </a:rPr>
              <a:t>pembicaraan</a:t>
            </a:r>
            <a:r>
              <a:rPr lang="en-US" altLang="x-none" sz="2800" dirty="0">
                <a:solidFill>
                  <a:schemeClr val="tx1"/>
                </a:solidFill>
              </a:rPr>
              <a:t> yang </a:t>
            </a:r>
            <a:r>
              <a:rPr lang="en-US" altLang="x-none" sz="2800" dirty="0" err="1">
                <a:solidFill>
                  <a:schemeClr val="tx1"/>
                </a:solidFill>
              </a:rPr>
              <a:t>bermutu</a:t>
            </a:r>
            <a:r>
              <a:rPr lang="en-US" altLang="x-none" sz="2800" dirty="0">
                <a:solidFill>
                  <a:schemeClr val="tx1"/>
                </a:solidFill>
              </a:rPr>
              <a:t>). </a:t>
            </a:r>
            <a:r>
              <a:rPr lang="en-US" altLang="x-none" sz="2800" b="1" dirty="0" err="1">
                <a:solidFill>
                  <a:schemeClr val="tx1"/>
                </a:solidFill>
              </a:rPr>
              <a:t>Perhatikan</a:t>
            </a:r>
            <a:r>
              <a:rPr lang="en-US" altLang="x-none" sz="2800" b="1" dirty="0">
                <a:solidFill>
                  <a:schemeClr val="tx1"/>
                </a:solidFill>
              </a:rPr>
              <a:t> dan </a:t>
            </a:r>
            <a:r>
              <a:rPr lang="en-US" altLang="x-none" sz="2800" b="1" dirty="0" err="1">
                <a:solidFill>
                  <a:schemeClr val="tx1"/>
                </a:solidFill>
              </a:rPr>
              <a:t>bedakan</a:t>
            </a:r>
            <a:r>
              <a:rPr lang="en-US" altLang="x-none" sz="2800" b="1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antara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terampil</a:t>
            </a:r>
            <a:r>
              <a:rPr lang="en-US" altLang="x-none" sz="2800" dirty="0">
                <a:solidFill>
                  <a:schemeClr val="tx1"/>
                </a:solidFill>
              </a:rPr>
              <a:t>/</a:t>
            </a:r>
            <a:r>
              <a:rPr lang="en-US" altLang="x-none" sz="2800" dirty="0" err="1">
                <a:solidFill>
                  <a:schemeClr val="tx1"/>
                </a:solidFill>
              </a:rPr>
              <a:t>mampu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dengan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pandai</a:t>
            </a:r>
            <a:r>
              <a:rPr lang="en-US" altLang="x-none" sz="2800" dirty="0">
                <a:solidFill>
                  <a:schemeClr val="tx1"/>
                </a:solidFill>
              </a:rPr>
              <a:t>/</a:t>
            </a:r>
            <a:r>
              <a:rPr lang="en-US" altLang="x-none" sz="2800" dirty="0" err="1">
                <a:solidFill>
                  <a:schemeClr val="tx1"/>
                </a:solidFill>
              </a:rPr>
              <a:t>bisa</a:t>
            </a:r>
            <a:r>
              <a:rPr lang="en-US" altLang="x-none" sz="2800" dirty="0">
                <a:solidFill>
                  <a:schemeClr val="tx1"/>
                </a:solidFill>
              </a:rPr>
              <a:t>/</a:t>
            </a:r>
            <a:r>
              <a:rPr lang="en-US" altLang="x-none" sz="2800" dirty="0" err="1">
                <a:solidFill>
                  <a:schemeClr val="tx1"/>
                </a:solidFill>
              </a:rPr>
              <a:t>banyak</a:t>
            </a:r>
            <a:r>
              <a:rPr lang="en-US" altLang="x-none" sz="2800" dirty="0">
                <a:solidFill>
                  <a:schemeClr val="tx1"/>
                </a:solidFill>
              </a:rPr>
              <a:t> </a:t>
            </a:r>
            <a:r>
              <a:rPr lang="en-US" altLang="x-none" sz="2800" dirty="0" err="1">
                <a:solidFill>
                  <a:schemeClr val="tx1"/>
                </a:solidFill>
              </a:rPr>
              <a:t>berbicara</a:t>
            </a:r>
            <a:r>
              <a:rPr lang="en-US" altLang="x-none" sz="2800" dirty="0">
                <a:solidFill>
                  <a:schemeClr val="tx1"/>
                </a:solidFill>
              </a:rPr>
              <a:t>.</a:t>
            </a:r>
            <a:r>
              <a:rPr lang="en-US" altLang="x-none" sz="2800" dirty="0">
                <a:solidFill>
                  <a:schemeClr val="tx1"/>
                </a:solidFill>
                <a:latin typeface="Gill Sans"/>
              </a:rPr>
              <a:t> </a:t>
            </a:r>
          </a:p>
          <a:p>
            <a:r>
              <a:rPr lang="id-ID" altLang="x-none" sz="2800" dirty="0">
                <a:solidFill>
                  <a:schemeClr val="bg1"/>
                </a:solidFill>
                <a:latin typeface="Gill Sans"/>
              </a:rPr>
              <a:t>menulis bersifat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87C645-81EB-4A7A-989E-BF75490DBA0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0072" y="4876800"/>
            <a:ext cx="1368152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882C5-2F22-4E91-A6F4-E4809C75A636}"/>
              </a:ext>
            </a:extLst>
          </p:cNvPr>
          <p:cNvCxnSpPr>
            <a:cxnSpLocks/>
          </p:cNvCxnSpPr>
          <p:nvPr/>
        </p:nvCxnSpPr>
        <p:spPr bwMode="auto">
          <a:xfrm>
            <a:off x="3550072" y="4876800"/>
            <a:ext cx="1368152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56656-3108-4F21-ABCE-125CB93432A2}"/>
              </a:ext>
            </a:extLst>
          </p:cNvPr>
          <p:cNvCxnSpPr>
            <a:cxnSpLocks/>
          </p:cNvCxnSpPr>
          <p:nvPr/>
        </p:nvCxnSpPr>
        <p:spPr bwMode="auto">
          <a:xfrm>
            <a:off x="3694088" y="4516760"/>
            <a:ext cx="108012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9F493-673E-4729-9FEE-ACEEA2334FCD}"/>
              </a:ext>
            </a:extLst>
          </p:cNvPr>
          <p:cNvCxnSpPr>
            <a:cxnSpLocks/>
          </p:cNvCxnSpPr>
          <p:nvPr/>
        </p:nvCxnSpPr>
        <p:spPr bwMode="auto">
          <a:xfrm>
            <a:off x="3694088" y="5596880"/>
            <a:ext cx="108012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25093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430963" y="254000"/>
            <a:ext cx="5303837" cy="950913"/>
          </a:xfrm>
          <a:ln/>
        </p:spPr>
        <p:txBody>
          <a:bodyPr vert="horz" wrap="square" lIns="50800" tIns="50800" rIns="50800" bIns="50800" anchor="ctr"/>
          <a:lstStyle/>
          <a:p>
            <a:pPr>
              <a:buNone/>
            </a:pPr>
            <a:r>
              <a:rPr lang="id-ID" altLang="x-none" sz="5400" dirty="0"/>
              <a:t>Penutup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57784" y="2500313"/>
            <a:ext cx="11521280" cy="6192837"/>
          </a:xfrm>
          <a:ln/>
        </p:spPr>
        <p:txBody>
          <a:bodyPr vert="horz" wrap="square" lIns="50800" tIns="50800" rIns="50800" bIns="50800" anchor="t"/>
          <a:lstStyle/>
          <a:p>
            <a:pPr marL="266700" indent="0">
              <a:buNone/>
            </a:pPr>
            <a:r>
              <a:rPr lang="id-ID" altLang="x-none" dirty="0"/>
              <a:t>Demikian Saudara, tutorial kali ini. Aktivitas Anda hari ini cukup baik, semangat. Semoga minggu depan tetap dijaga semangat belajarnya agar lebih mudah memahami semua yang Anda simak dan Anda baca. </a:t>
            </a:r>
          </a:p>
          <a:p>
            <a:pPr marL="266700" indent="0">
              <a:buNone/>
            </a:pPr>
            <a:r>
              <a:rPr lang="id-ID" altLang="x-none" dirty="0"/>
              <a:t>Silakan dibaca lagi modulnya. Jika tidak memiliki versi cetak</a:t>
            </a:r>
            <a:r>
              <a:rPr lang="en-US" altLang="x-none" dirty="0" err="1"/>
              <a:t>nya</a:t>
            </a:r>
            <a:r>
              <a:rPr lang="id-ID" altLang="x-none" dirty="0"/>
              <a:t>, gunakan modul versi digital. </a:t>
            </a:r>
            <a:r>
              <a:rPr lang="en-US" altLang="x-none" dirty="0" err="1"/>
              <a:t>Silakan</a:t>
            </a:r>
            <a:r>
              <a:rPr lang="en-US" altLang="x-none" dirty="0"/>
              <a:t> </a:t>
            </a:r>
            <a:r>
              <a:rPr lang="en-US" altLang="x-none" dirty="0" err="1"/>
              <a:t>klik</a:t>
            </a:r>
            <a:r>
              <a:rPr lang="en-US" altLang="x-none" dirty="0"/>
              <a:t> </a:t>
            </a:r>
            <a:r>
              <a:rPr lang="id-ID" altLang="x-none" dirty="0"/>
              <a:t>link </a:t>
            </a:r>
            <a:r>
              <a:rPr lang="en-US" altLang="x-none" dirty="0" err="1"/>
              <a:t>sudah</a:t>
            </a:r>
            <a:r>
              <a:rPr lang="en-US" altLang="x-none" dirty="0"/>
              <a:t> </a:t>
            </a:r>
            <a:r>
              <a:rPr lang="en-US" altLang="x-none" dirty="0" err="1"/>
              <a:t>disediakan</a:t>
            </a:r>
            <a:r>
              <a:rPr lang="id-ID" altLang="x-none" dirty="0"/>
              <a:t>. </a:t>
            </a:r>
          </a:p>
          <a:p>
            <a:pPr marL="266700" indent="0">
              <a:buNone/>
            </a:pPr>
            <a:endParaRPr lang="id-ID" altLang="x-none" dirty="0"/>
          </a:p>
          <a:p>
            <a:pPr marL="266700" indent="0" algn="r">
              <a:spcBef>
                <a:spcPct val="0"/>
              </a:spcBef>
              <a:buNone/>
            </a:pPr>
            <a:r>
              <a:rPr lang="id-ID" altLang="x-none" dirty="0"/>
              <a:t>Selamat Belajar</a:t>
            </a:r>
          </a:p>
          <a:p>
            <a:pPr marL="266700" indent="0" algn="r">
              <a:spcBef>
                <a:spcPct val="0"/>
              </a:spcBef>
              <a:buNone/>
            </a:pPr>
            <a:r>
              <a:rPr lang="id-ID" altLang="x-none" dirty="0"/>
              <a:t>Salam</a:t>
            </a:r>
          </a:p>
          <a:p>
            <a:pPr marL="266700" indent="0">
              <a:buNone/>
            </a:pPr>
            <a:endParaRPr lang="id-ID" altLang="x-none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2044" y="1924471"/>
            <a:ext cx="10179582" cy="10553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60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nap ITC" pitchFamily="82" charset="0"/>
                <a:ea typeface="+mn-ea"/>
                <a:cs typeface="+mn-cs"/>
                <a:sym typeface="Gill Sans"/>
              </a:rPr>
              <a:t>Selamat</a:t>
            </a:r>
            <a:r>
              <a:rPr kumimoji="0" lang="id-ID" sz="626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nap ITC" pitchFamily="82" charset="0"/>
                <a:ea typeface="+mn-ea"/>
                <a:cs typeface="+mn-cs"/>
                <a:sym typeface="Gill Sans"/>
              </a:rPr>
              <a:t>  Belajar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2861" y="3220616"/>
            <a:ext cx="5377947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howcard Gothic" pitchFamily="82" charset="0"/>
                <a:ea typeface="+mn-ea"/>
                <a:cs typeface="+mn-cs"/>
                <a:sym typeface="Gill Sans"/>
              </a:rPr>
              <a:t>SEMOGA</a:t>
            </a:r>
            <a:r>
              <a:rPr kumimoji="0" lang="en-US" sz="768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howcard Gothic" pitchFamily="82" charset="0"/>
                <a:ea typeface="+mn-ea"/>
                <a:cs typeface="+mn-cs"/>
                <a:sym typeface="Gill Sans"/>
              </a:rPr>
              <a:t>  </a:t>
            </a:r>
            <a:r>
              <a:rPr kumimoji="0" lang="en-US" sz="60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howcard Gothic" pitchFamily="82" charset="0"/>
                <a:ea typeface="+mn-ea"/>
                <a:cs typeface="+mn-cs"/>
                <a:sym typeface="Gill Sans"/>
              </a:rPr>
              <a:t>SUKSES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1972" y="4948808"/>
            <a:ext cx="4650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36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Snap ITC" pitchFamily="82" charset="0"/>
                <a:ea typeface="+mn-ea"/>
                <a:cs typeface="+mn-cs"/>
                <a:sym typeface="Gill Sans"/>
              </a:rPr>
              <a:t>TERIMA KASIH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3600" b="1" i="0" u="none" strike="noStrike" kern="1200" cap="all" spc="0" normalizeH="0" baseline="0" noProof="0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Snap ITC" pitchFamily="82" charset="0"/>
              <a:ea typeface="+mn-ea"/>
              <a:cs typeface="+mn-cs"/>
              <a:sym typeface="Gill Sans"/>
            </a:endParaRPr>
          </a:p>
        </p:txBody>
      </p:sp>
      <p:pic>
        <p:nvPicPr>
          <p:cNvPr id="3072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956300"/>
            <a:ext cx="1476375" cy="174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9" name="Text Box 5">
            <a:extLst>
              <a:ext uri="{FF2B5EF4-FFF2-40B4-BE49-F238E27FC236}">
                <a16:creationId xmlns:a16="http://schemas.microsoft.com/office/drawing/2014/main" id="{E9631B77-E172-4631-95EB-1D12C98F8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2133600"/>
            <a:ext cx="102997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spcBef>
                <a:spcPts val="3800"/>
              </a:spcBef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1pPr>
            <a:lvl2pPr marL="742950" indent="-285750">
              <a:spcBef>
                <a:spcPts val="3800"/>
              </a:spcBef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2pPr>
            <a:lvl3pPr marL="1143000" indent="-228600">
              <a:spcBef>
                <a:spcPts val="3800"/>
              </a:spcBef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3pPr>
            <a:lvl4pPr marL="1600200" indent="-228600">
              <a:spcBef>
                <a:spcPts val="3800"/>
              </a:spcBef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4pPr>
            <a:lvl5pPr marL="2057400" indent="-228600">
              <a:spcBef>
                <a:spcPts val="3800"/>
              </a:spcBef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5pPr>
            <a:lvl6pPr marL="25146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6pPr>
            <a:lvl7pPr marL="29718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7pPr>
            <a:lvl8pPr marL="34290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8pPr>
            <a:lvl9pPr marL="38862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  <a:latin typeface="Century Gothic" panose="020B0502020202020204" pitchFamily="34" charset="0"/>
              </a:rPr>
              <a:t>PUISI/PBIN4213</a:t>
            </a:r>
            <a:br>
              <a:rPr lang="id-ID" alt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d-ID" alt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(Materi TTM Pertemuan I)</a:t>
            </a:r>
            <a:endParaRPr lang="id-ID" altLang="en-US" sz="2800">
              <a:solidFill>
                <a:srgbClr val="000000"/>
              </a:solidFill>
              <a:latin typeface="Tw Cen MT Condensed" panose="020B0606020104020203" pitchFamily="34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91D5A4B-1546-4CDB-ABB7-37A64BBCE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84" y="2662238"/>
            <a:ext cx="11377264" cy="271861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50800" tIns="50800" rIns="50800" bIns="50800" anchor="ctr"/>
          <a:lstStyle/>
          <a:p>
            <a:pPr marL="0" indent="0" algn="ctr">
              <a:buFont typeface="Gill Sans"/>
              <a:buNone/>
            </a:pPr>
            <a:r>
              <a:rPr lang="en-ID" altLang="en-US" sz="5400" b="1" dirty="0" err="1"/>
              <a:t>Hakikat</a:t>
            </a:r>
            <a:r>
              <a:rPr lang="en-ID" altLang="en-US" sz="5400" b="1" dirty="0"/>
              <a:t>, </a:t>
            </a:r>
          </a:p>
          <a:p>
            <a:pPr marL="0" indent="0" algn="ctr">
              <a:buFont typeface="Gill Sans"/>
              <a:buNone/>
            </a:pPr>
            <a:r>
              <a:rPr lang="en-ID" altLang="en-US" sz="5400" b="1" dirty="0" err="1"/>
              <a:t>fungsi</a:t>
            </a:r>
            <a:r>
              <a:rPr lang="id-ID" altLang="en-US" sz="5400" b="1" dirty="0"/>
              <a:t>, </a:t>
            </a:r>
            <a:endParaRPr lang="en-US" altLang="en-US" sz="5400" b="1" dirty="0"/>
          </a:p>
          <a:p>
            <a:pPr marL="0" indent="0" algn="ctr">
              <a:buFont typeface="Gill Sans"/>
              <a:buNone/>
            </a:pPr>
            <a:r>
              <a:rPr lang="id-ID" altLang="en-US" sz="5400" b="1" dirty="0"/>
              <a:t>dan Sifat-sifat</a:t>
            </a:r>
            <a:r>
              <a:rPr lang="en-ID" altLang="en-US" sz="5400" b="1" dirty="0"/>
              <a:t> </a:t>
            </a:r>
            <a:r>
              <a:rPr lang="en-ID" altLang="en-US" sz="5400" b="1" dirty="0" err="1"/>
              <a:t>bahasa</a:t>
            </a:r>
            <a:endParaRPr lang="en-ID" altLang="en-US" sz="5400" b="1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715533-BC22-4FB8-AC73-909B6152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019675"/>
            <a:ext cx="6200775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ctr" eaLnBrk="1" hangingPunct="1">
              <a:lnSpc>
                <a:spcPct val="80000"/>
              </a:lnSpc>
              <a:spcBef>
                <a:spcPts val="3800"/>
              </a:spcBef>
              <a:buSzPct val="171000"/>
              <a:buFont typeface="Arial" charset="0"/>
              <a:buNone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</a:rPr>
              <a:t>          </a:t>
            </a:r>
            <a:endParaRPr lang="id-ID" sz="2400" b="1" kern="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algn="ctr" eaLnBrk="1" hangingPunct="1">
              <a:lnSpc>
                <a:spcPct val="80000"/>
              </a:lnSpc>
              <a:spcBef>
                <a:spcPts val="3800"/>
              </a:spcBef>
              <a:buSzPct val="171000"/>
              <a:buFont typeface="Arial" charset="0"/>
              <a:buNone/>
              <a:defRPr/>
            </a:pPr>
            <a:endParaRPr lang="en-US" sz="2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7890-86F5-44B5-AB16-447D72ACD9A8}"/>
              </a:ext>
            </a:extLst>
          </p:cNvPr>
          <p:cNvSpPr/>
          <p:nvPr/>
        </p:nvSpPr>
        <p:spPr>
          <a:xfrm>
            <a:off x="11542960" y="7620000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3800"/>
              </a:spcBef>
              <a:buSzPct val="171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entury Gothic" pitchFamily="34" charset="0"/>
              </a:rPr>
              <a:t>Modul 1</a:t>
            </a:r>
            <a:endParaRPr lang="id-ID" sz="20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1F324-FE7D-4913-8DCE-37CADE0EF893}"/>
              </a:ext>
            </a:extLst>
          </p:cNvPr>
          <p:cNvSpPr txBox="1"/>
          <p:nvPr/>
        </p:nvSpPr>
        <p:spPr>
          <a:xfrm>
            <a:off x="11382499" y="728365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953579" y="24860"/>
            <a:ext cx="6070352" cy="1016000"/>
          </a:xfrm>
          <a:ln/>
        </p:spPr>
        <p:txBody>
          <a:bodyPr vert="horz" wrap="square" lIns="50800" tIns="50800" rIns="50800" bIns="50800" anchor="ctr"/>
          <a:lstStyle/>
          <a:p>
            <a:r>
              <a:rPr lang="en-US" altLang="en-US" sz="5400" b="1" dirty="0" err="1">
                <a:solidFill>
                  <a:srgbClr val="002060"/>
                </a:solidFill>
              </a:rPr>
              <a:t>Tujuan</a:t>
            </a:r>
            <a:r>
              <a:rPr lang="en-US" altLang="en-US" sz="5400" b="1" dirty="0">
                <a:solidFill>
                  <a:srgbClr val="002060"/>
                </a:solidFill>
              </a:rPr>
              <a:t> Tutorial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69752" y="2500536"/>
            <a:ext cx="11845304" cy="6696744"/>
          </a:xfrm>
        </p:spPr>
        <p:txBody>
          <a:bodyPr vert="horz" wrap="square" lIns="50800" tIns="50800" rIns="50800" bIns="50800" numCol="1" anchor="t" anchorCtr="0" compatLnSpc="1"/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Pada akhir tutorial Anda akan dapat menjelaskan hakikat, sifat, dan fungsi bahasa.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Secara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rinci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tujuan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mempelajari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m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ateri yang disampaikan pada tutorial pertemuan pertama ini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adalah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Anda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dapat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menjelaskan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: 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Hakikat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/pengertian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bahasa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, 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sifat-sifat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bahasa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, 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fungsi bahasa,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hubungan keterampilan berbahasa yang satu dengan keterampilan berbahasa yang lain, dan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memberi contoh cara berbahasa yang baik dan benar.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540000" y="233363"/>
            <a:ext cx="10464800" cy="1016000"/>
          </a:xfrm>
          <a:ln/>
        </p:spPr>
        <p:txBody>
          <a:bodyPr vert="horz" wrap="square" lIns="50800" tIns="50800" rIns="50800" bIns="50800" anchor="ctr"/>
          <a:lstStyle/>
          <a:p>
            <a:r>
              <a:rPr lang="en-US" altLang="en-US" sz="5400" dirty="0"/>
              <a:t>A. Hakikat Bahasa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2768600"/>
            <a:ext cx="12025313" cy="5715000"/>
          </a:xfrm>
        </p:spPr>
        <p:txBody>
          <a:bodyPr vert="horz" wrap="square" lIns="50800" tIns="50800" rIns="50800" bIns="50800" numCol="1" anchor="t" anchorCtr="0" compatLnSpc="1"/>
          <a:lstStyle/>
          <a:p>
            <a:pPr marL="760730" marR="0" lvl="0" indent="-49403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/>
              <a:buChar char="•"/>
              <a:defRPr/>
            </a:pPr>
            <a:r>
              <a:rPr kumimoji="0" lang="sv-SE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Bahasa</a:t>
            </a:r>
            <a:r>
              <a:rPr kumimoji="0" lang="sv-SE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pada hakikatnya adalah </a:t>
            </a:r>
            <a:r>
              <a:rPr kumimoji="0" lang="sv-SE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bunyi ujar</a:t>
            </a:r>
            <a:r>
              <a:rPr kumimoji="0" lang="id-ID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/ujaran </a:t>
            </a:r>
            <a:r>
              <a:rPr kumimoji="0" lang="id-ID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berbentuk </a:t>
            </a:r>
            <a:r>
              <a:rPr kumimoji="0" lang="sv-SE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lisan</a:t>
            </a:r>
            <a:r>
              <a:rPr kumimoji="0" lang="id-ID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(berbicara-menyimak).</a:t>
            </a:r>
            <a:r>
              <a:rPr kumimoji="0" lang="sv-SE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endParaRPr kumimoji="0" lang="id-ID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  <a:p>
            <a:pPr marL="760730" marR="0" lvl="0" indent="-49403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/>
              <a:buChar char="•"/>
              <a:defRPr/>
            </a:pPr>
            <a:r>
              <a:rPr kumimoji="0" lang="sv-SE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Bahasa memiliki sistem</a:t>
            </a:r>
            <a:r>
              <a:rPr kumimoji="0" lang="id-ID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 </a:t>
            </a:r>
            <a:r>
              <a:rPr kumimoji="0" lang="id-ID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(struktur/aturan)</a:t>
            </a:r>
          </a:p>
          <a:p>
            <a:pPr marL="26670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/>
              <a:buNone/>
              <a:defRPr/>
            </a:pPr>
            <a:r>
              <a:rPr kumimoji="0" lang="id-ID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N W3"/>
                <a:sym typeface="Gill Sans"/>
              </a:rPr>
              <a:t>Contoh</a:t>
            </a:r>
            <a:endParaRPr kumimoji="0" lang="sv-SE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ヒラギノ角ゴ ProN W3"/>
              <a:sym typeface="Gill Sa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57263" y="5956300"/>
          <a:ext cx="11521280" cy="2066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Bentuk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Bahasa Indonesia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Bahasa Inggris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bersistem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Tidak bersistem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bersistem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Tidak bersistem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b="1" dirty="0"/>
                        <a:t>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 senang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 nansge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pahpy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b="1" dirty="0"/>
                        <a:t>Kalimat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Dia sedang senang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Dia senang sedang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I am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/>
                        <a:t>I happy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52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142360" y="170663"/>
            <a:ext cx="7153275" cy="889713"/>
          </a:xfrm>
          <a:solidFill>
            <a:schemeClr val="accent1"/>
          </a:solidFill>
          <a:ln/>
        </p:spPr>
        <p:txBody>
          <a:bodyPr vert="horz" wrap="square" lIns="50800" tIns="50800" rIns="50800" bIns="50800" anchor="ctr"/>
          <a:lstStyle/>
          <a:p>
            <a:r>
              <a:rPr lang="sv-SE" altLang="en-US" sz="5400" b="1" dirty="0"/>
              <a:t>B. Fungsi Bahasa</a:t>
            </a:r>
            <a:endParaRPr lang="en-US" altLang="en-US" sz="5400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598488" y="2500535"/>
            <a:ext cx="11807825" cy="6048673"/>
          </a:xfrm>
          <a:ln/>
        </p:spPr>
        <p:txBody>
          <a:bodyPr vert="horz" wrap="square" lIns="50800" tIns="50800" rIns="50800" bIns="50800" anchor="t"/>
          <a:lstStyle/>
          <a:p>
            <a:pPr marL="266700" indent="0">
              <a:spcBef>
                <a:spcPct val="0"/>
              </a:spcBef>
              <a:buNone/>
            </a:pPr>
            <a:r>
              <a:rPr lang="sv-SE" altLang="en-US" sz="2600" dirty="0"/>
              <a:t>Tujuh fungsi bahasa menurut  Halliday (Tomksins G.E. Dan Hoskisson K. 1995)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1) </a:t>
            </a:r>
            <a:r>
              <a:rPr lang="sv-SE" altLang="en-US" sz="2600" dirty="0"/>
              <a:t>Instrumental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2) </a:t>
            </a:r>
            <a:r>
              <a:rPr lang="sv-SE" altLang="en-US" sz="2600" dirty="0"/>
              <a:t>Regulatori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3) </a:t>
            </a:r>
            <a:r>
              <a:rPr lang="sv-SE" altLang="en-US" sz="2600" dirty="0"/>
              <a:t>Interaksional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4) </a:t>
            </a:r>
            <a:r>
              <a:rPr lang="sv-SE" altLang="en-US" sz="2600" dirty="0"/>
              <a:t>Personal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5) </a:t>
            </a:r>
            <a:r>
              <a:rPr lang="sv-SE" altLang="en-US" sz="2600" dirty="0"/>
              <a:t>Heuristik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6) </a:t>
            </a:r>
            <a:r>
              <a:rPr lang="sv-SE" altLang="en-US" sz="2600" dirty="0"/>
              <a:t>Imajinatif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7) </a:t>
            </a:r>
            <a:r>
              <a:rPr lang="sv-SE" altLang="en-US" sz="2600" dirty="0"/>
              <a:t>Informatif</a:t>
            </a:r>
            <a:endParaRPr lang="id-ID" altLang="en-US" sz="2600" dirty="0"/>
          </a:p>
          <a:p>
            <a:pPr marL="266700" indent="0">
              <a:spcBef>
                <a:spcPct val="0"/>
              </a:spcBef>
              <a:buNone/>
            </a:pPr>
            <a:endParaRPr lang="id-ID" altLang="en-US" sz="2600" dirty="0"/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600" dirty="0"/>
              <a:t>Para ahli memiliki pendapat berbeda tentang fungsi-fungsi bahasa, Namun jika didalami, pada intinya sama. Anda dapat membaca tentang hal ini di internet atau Anda baca pembahasan ini pada modul 1 hal. 1.15. Berikut link modul 1 Mata kuliah bahasa Indonesia.</a:t>
            </a:r>
          </a:p>
          <a:p>
            <a:pPr marL="266700" indent="0">
              <a:spcBef>
                <a:spcPct val="0"/>
              </a:spcBef>
              <a:buNone/>
            </a:pPr>
            <a:endParaRPr lang="id-ID" altLang="en-US" sz="2600" dirty="0"/>
          </a:p>
          <a:p>
            <a:pPr marL="266700" indent="0" algn="r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http://www.pustaka.ut.ac.id/reader/index.php?subfolder=MKWU4108/&amp;doc=M1.pdf</a:t>
            </a:r>
            <a:r>
              <a:rPr lang="id-ID" altLang="en-US" sz="2000" dirty="0">
                <a:solidFill>
                  <a:srgbClr val="00B050"/>
                </a:solidFill>
              </a:rPr>
              <a:t> 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773613" y="254000"/>
            <a:ext cx="8521700" cy="1016000"/>
          </a:xfrm>
          <a:ln/>
        </p:spPr>
        <p:txBody>
          <a:bodyPr vert="horz" wrap="square" lIns="50800" tIns="50800" rIns="50800" bIns="50800" anchor="ctr"/>
          <a:lstStyle/>
          <a:p>
            <a:r>
              <a:rPr lang="sv-SE" altLang="en-US" sz="5400" b="1" dirty="0"/>
              <a:t>C. Sifat-sifat Bahasa</a:t>
            </a:r>
            <a:endParaRPr lang="en-US" altLang="en-US" sz="540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814388" y="2428875"/>
            <a:ext cx="12049125" cy="6551613"/>
          </a:xfrm>
          <a:ln/>
        </p:spPr>
        <p:txBody>
          <a:bodyPr vert="horz" wrap="square" lIns="50800" tIns="50800" rIns="50800" bIns="50800" anchor="t"/>
          <a:lstStyle/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Layaknya manusia, bahasa juga memiliki sifat. Berikut ini sifat-sifat bahasa.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sv-SE" altLang="en-US" sz="2800" b="1" dirty="0"/>
              <a:t>Bahasa bersifat manusiawi</a:t>
            </a:r>
            <a:endParaRPr lang="id-ID" altLang="en-US" sz="2800" b="1" dirty="0"/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Artinya, dari sekian banyak makhluk di bumi, hanya manusia yang memiliki piranti bahasa. Dengan demikian hanya manusia yang dapat berbahasa dan belajar bahasa.</a:t>
            </a:r>
          </a:p>
          <a:p>
            <a:pPr marL="266700" indent="0">
              <a:spcBef>
                <a:spcPct val="0"/>
              </a:spcBef>
              <a:buNone/>
            </a:pPr>
            <a:endParaRPr lang="id-ID" altLang="en-US" sz="2800" dirty="0"/>
          </a:p>
          <a:p>
            <a:pPr marL="266700" indent="0">
              <a:spcBef>
                <a:spcPct val="0"/>
              </a:spcBef>
              <a:buNone/>
            </a:pPr>
            <a:r>
              <a:rPr lang="sv-SE" altLang="en-US" sz="2800" b="1" dirty="0"/>
              <a:t>Bahasa bersifat indah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Seseorang (manusia) dapat menyusun bahasa menjadi indah didengar.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Contoh: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b="1" i="1" dirty="0">
                <a:latin typeface="Arial Narrow" pitchFamily="34" charset="0"/>
              </a:rPr>
              <a:t>Kalau ada jarum yang patah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b="1" i="1" dirty="0">
                <a:latin typeface="Arial Narrow" pitchFamily="34" charset="0"/>
              </a:rPr>
              <a:t>Jangan disimpan di dalam peti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b="1" i="1" dirty="0">
                <a:latin typeface="Arial Narrow" pitchFamily="34" charset="0"/>
              </a:rPr>
              <a:t>Kalau ada kata yang salah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b="1" i="1" dirty="0">
                <a:latin typeface="Arial Narrow" pitchFamily="34" charset="0"/>
              </a:rPr>
              <a:t>Jangan disimpan di dalam hati</a:t>
            </a:r>
            <a:endParaRPr lang="sv-SE" altLang="en-US" sz="2800" b="1" i="1" dirty="0">
              <a:latin typeface="Arial Narrow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773613" y="254000"/>
            <a:ext cx="8521700" cy="1016000"/>
          </a:xfrm>
          <a:ln/>
        </p:spPr>
        <p:txBody>
          <a:bodyPr vert="horz" wrap="square" lIns="50800" tIns="50800" rIns="50800" bIns="50800" anchor="ctr"/>
          <a:lstStyle/>
          <a:p>
            <a:r>
              <a:rPr lang="sv-SE" altLang="en-US" sz="5400" b="1" dirty="0"/>
              <a:t>C. Sifat-sifat Bahasa</a:t>
            </a:r>
            <a:endParaRPr lang="en-US" altLang="en-US" sz="5400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81000" y="2428875"/>
            <a:ext cx="12623800" cy="6551613"/>
          </a:xfrm>
          <a:ln/>
        </p:spPr>
        <p:txBody>
          <a:bodyPr vert="horz" wrap="square" lIns="50800" tIns="50800" rIns="50800" bIns="50800" anchor="t"/>
          <a:lstStyle/>
          <a:p>
            <a:pPr marL="266700" indent="0">
              <a:spcBef>
                <a:spcPct val="0"/>
              </a:spcBef>
              <a:buNone/>
            </a:pPr>
            <a:r>
              <a:rPr lang="sv-SE" altLang="en-US" sz="2800" b="1" dirty="0"/>
              <a:t>Bahasa bersifat produktif</a:t>
            </a:r>
            <a:endParaRPr lang="id-ID" altLang="en-US" sz="2800" b="1" dirty="0"/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Bahasa dapat menghasilkan kata lebih banyak dari jumlah fonem yang sama.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Contoh: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Fonem /a b t u/ dapat diproduksi menjadi kata-kata sebagai berikut.</a:t>
            </a:r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batu; buta; buat; baut; tabu; tuba; </a:t>
            </a:r>
          </a:p>
          <a:p>
            <a:pPr marL="266700" indent="0">
              <a:spcBef>
                <a:spcPct val="0"/>
              </a:spcBef>
              <a:buNone/>
            </a:pPr>
            <a:endParaRPr lang="id-ID" altLang="en-US" sz="2800" dirty="0"/>
          </a:p>
          <a:p>
            <a:pPr marL="266700" indent="0">
              <a:spcBef>
                <a:spcPct val="0"/>
              </a:spcBef>
              <a:buNone/>
            </a:pPr>
            <a:r>
              <a:rPr lang="id-ID" altLang="en-US" sz="2800" dirty="0"/>
              <a:t>Masih banyak sifat-sifat bahasa yang lain yaitu </a:t>
            </a:r>
            <a:r>
              <a:rPr lang="sv-SE" altLang="en-US" sz="2800" dirty="0"/>
              <a:t>dinamis</a:t>
            </a:r>
            <a:r>
              <a:rPr lang="id-ID" altLang="en-US" sz="2800" dirty="0"/>
              <a:t>, </a:t>
            </a:r>
            <a:r>
              <a:rPr lang="sv-SE" altLang="en-US" sz="2800" dirty="0"/>
              <a:t>variatif</a:t>
            </a:r>
            <a:r>
              <a:rPr lang="id-ID" altLang="en-US" sz="2800" dirty="0"/>
              <a:t>, </a:t>
            </a:r>
            <a:r>
              <a:rPr lang="sv-SE" altLang="en-US" sz="2800" dirty="0"/>
              <a:t> konvensional</a:t>
            </a:r>
            <a:r>
              <a:rPr lang="id-ID" altLang="en-US" sz="2800" dirty="0"/>
              <a:t>, </a:t>
            </a:r>
            <a:r>
              <a:rPr lang="sv-SE" altLang="en-US" sz="2800" dirty="0"/>
              <a:t>arbitrer</a:t>
            </a:r>
            <a:r>
              <a:rPr lang="id-ID" altLang="en-US" sz="2800" dirty="0"/>
              <a:t>. Penjelasan lengkap tentang sifat-sifat bahasa ini dapat Anda baca di modul Anda hal. 1.7-1.11</a:t>
            </a: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1270000" y="3220616"/>
            <a:ext cx="10464800" cy="2438400"/>
          </a:xfrm>
          <a:ln/>
        </p:spPr>
        <p:txBody>
          <a:bodyPr vert="horz" wrap="square" lIns="50800" tIns="50800" rIns="50800" bIns="50800" anchor="ctr"/>
          <a:lstStyle/>
          <a:p>
            <a:r>
              <a:rPr lang="en-ID" altLang="en-US" dirty="0"/>
              <a:t>Keterampilan Berbahasa Indonesia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1804E-4BEE-489A-8C90-08893612D9F4}"/>
              </a:ext>
            </a:extLst>
          </p:cNvPr>
          <p:cNvSpPr txBox="1"/>
          <p:nvPr/>
        </p:nvSpPr>
        <p:spPr>
          <a:xfrm>
            <a:off x="11903000" y="196280"/>
            <a:ext cx="83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II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910112" y="196850"/>
            <a:ext cx="8784976" cy="698500"/>
          </a:xfrm>
          <a:ln/>
        </p:spPr>
        <p:txBody>
          <a:bodyPr vert="horz" wrap="square" lIns="50800" tIns="50800" rIns="50800" bIns="50800" anchor="ctr"/>
          <a:lstStyle/>
          <a:p>
            <a:r>
              <a:rPr lang="en-ID" altLang="x-none" sz="4400" b="1" dirty="0" err="1"/>
              <a:t>Reseptif</a:t>
            </a:r>
            <a:r>
              <a:rPr lang="en-ID" altLang="x-none" sz="4400" b="1" dirty="0"/>
              <a:t> dan </a:t>
            </a:r>
            <a:r>
              <a:rPr lang="en-ID" altLang="x-none" sz="4400" b="1" dirty="0" err="1"/>
              <a:t>Produktif</a:t>
            </a:r>
            <a:endParaRPr lang="id-ID" altLang="x-none" sz="4400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7983"/>
              </p:ext>
            </p:extLst>
          </p:nvPr>
        </p:nvGraphicFramePr>
        <p:xfrm>
          <a:off x="1173808" y="2788328"/>
          <a:ext cx="9231312" cy="32767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7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095">
                <a:tc grid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Keterampilan</a:t>
                      </a:r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Berbahasa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Sifat</a:t>
                      </a: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Lisan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Tulis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584"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Menyimak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↑↓</a:t>
                      </a:r>
                    </a:p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Berbicara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Membaca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↑↓</a:t>
                      </a:r>
                    </a:p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Menulis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Reseptif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 err="1">
                          <a:solidFill>
                            <a:schemeClr val="tx1"/>
                          </a:solidFill>
                        </a:rPr>
                        <a:t>Produktif</a:t>
                      </a:r>
                      <a:endParaRPr lang="en-ID" sz="3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6" name="TextBox 2"/>
          <p:cNvSpPr txBox="1"/>
          <p:nvPr/>
        </p:nvSpPr>
        <p:spPr>
          <a:xfrm>
            <a:off x="669925" y="2111375"/>
            <a:ext cx="59039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id-ID" altLang="x-none" sz="3600" dirty="0">
                <a:latin typeface="Gill Sans"/>
              </a:rPr>
              <a:t>Perhatikan bagan berikut ini</a:t>
            </a:r>
          </a:p>
        </p:txBody>
      </p:sp>
      <p:sp>
        <p:nvSpPr>
          <p:cNvPr id="28701" name="TextBox 16"/>
          <p:cNvSpPr txBox="1"/>
          <p:nvPr/>
        </p:nvSpPr>
        <p:spPr>
          <a:xfrm>
            <a:off x="381000" y="6532563"/>
            <a:ext cx="12623800" cy="26776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Pada perkembangannya bahasa dikelompokkan menjadi bahasa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lisan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 dan bahasa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tulis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 dengan demikian setiap orang akan memiliki kemampuan berbahasa lisan dan tulis.  Berbahasa lisan terdiri atas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menyimak dan berbicara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; bahasa tulis terdiri atas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membaca dan menulis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. Masing-masing keterampilan berbahasa ini memiliki sifat yakni bersifat reseptif (memahami) dan produktif (menghasilkan). Menyimak dan membaca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bersifat reseptif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; berbicara dan menulis </a:t>
            </a:r>
            <a:r>
              <a:rPr lang="id-ID" altLang="x-none" sz="2800" b="1" dirty="0">
                <a:solidFill>
                  <a:schemeClr val="tx1"/>
                </a:solidFill>
                <a:latin typeface="Gill Sans"/>
              </a:rPr>
              <a:t>bersifat produktif</a:t>
            </a:r>
            <a:r>
              <a:rPr lang="id-ID" altLang="x-none" sz="2800" dirty="0">
                <a:solidFill>
                  <a:schemeClr val="tx1"/>
                </a:solidFill>
                <a:latin typeface="Gill Sans"/>
              </a:rPr>
              <a:t>.</a:t>
            </a:r>
            <a:r>
              <a:rPr lang="id-ID" altLang="x-none" sz="2800" dirty="0">
                <a:solidFill>
                  <a:schemeClr val="bg1"/>
                </a:solidFill>
                <a:latin typeface="Gill Sans"/>
              </a:rPr>
              <a:t>menulis </a:t>
            </a:r>
            <a:r>
              <a:rPr lang="id-ID" altLang="x-none" sz="2800">
                <a:solidFill>
                  <a:schemeClr val="bg1"/>
                </a:solidFill>
                <a:latin typeface="Gill Sans"/>
              </a:rPr>
              <a:t>bersifat </a:t>
            </a:r>
            <a:endParaRPr lang="id-ID" altLang="x-none" sz="2800" dirty="0">
              <a:solidFill>
                <a:schemeClr val="bg1"/>
              </a:solidFill>
              <a:latin typeface="Gill San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60&quot;/&gt;&lt;/object&gt;&lt;object type=&quot;3&quot; unique_id=&quot;10005&quot;&gt;&lt;property id=&quot;20148&quot; value=&quot;5&quot;/&gt;&lt;property id=&quot;20300&quot; value=&quot;Slide 3&quot;/&gt;&lt;property id=&quot;20307&quot; value=&quot;257&quot;/&gt;&lt;/object&gt;&lt;object type=&quot;3&quot; unique_id=&quot;10006&quot;&gt;&lt;property id=&quot;20148&quot; value=&quot;5&quot;/&gt;&lt;property id=&quot;20300&quot; value=&quot;Slide 4&quot;/&gt;&lt;property id=&quot;20307&quot; value=&quot;261&quot;/&gt;&lt;/object&gt;&lt;object type=&quot;3&quot; unique_id=&quot;10007&quot;&gt;&lt;property id=&quot;20148&quot; value=&quot;5&quot;/&gt;&lt;property id=&quot;20300&quot; value=&quot;Slide 5&quot;/&gt;&lt;property id=&quot;20307&quot; value=&quot;265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8&quot;/&gt;&lt;/object&gt;&lt;object type=&quot;3&quot; unique_id=&quot;10010&quot;&gt;&lt;property id=&quot;20148&quot; value=&quot;5&quot;/&gt;&lt;property id=&quot;20300&quot; value=&quot;Slide 8&quot;/&gt;&lt;property id=&quot;20307&quot; value=&quot;269&quot;/&gt;&lt;/object&gt;&lt;object type=&quot;3&quot; unique_id=&quot;10011&quot;&gt;&lt;property id=&quot;20148&quot; value=&quot;5&quot;/&gt;&lt;property id=&quot;20300&quot; value=&quot;Slide 9&quot;/&gt;&lt;property id=&quot;20307&quot; value=&quot;263&quot;/&gt;&lt;/object&gt;&lt;object type=&quot;3&quot; unique_id=&quot;10012&quot;&gt;&lt;property id=&quot;20148&quot; value=&quot;5&quot;/&gt;&lt;property id=&quot;20300&quot; value=&quot;Slide 10&quot;/&gt;&lt;property id=&quot;20307&quot; value=&quot;264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object type=&quot;3&quot; unique_id=&quot;10014&quot;&gt;&lt;property id=&quot;20148&quot; value=&quot;5&quot;/&gt;&lt;property id=&quot;20300&quot; value=&quot;Slide 12&quot;/&gt;&lt;property id=&quot;20307&quot; value=&quot;267&quot;/&gt;&lt;/object&gt;&lt;object type=&quot;3&quot; unique_id=&quot;10015&quot;&gt;&lt;property id=&quot;20148&quot; value=&quot;5&quot;/&gt;&lt;property id=&quot;20300&quot; value=&quot;Slide 13&quot;/&gt;&lt;property id=&quot;20307&quot; value=&quot;289&quot;/&gt;&lt;/object&gt;&lt;object type=&quot;3&quot; unique_id=&quot;10016&quot;&gt;&lt;property id=&quot;20148&quot; value=&quot;5&quot;/&gt;&lt;property id=&quot;20300&quot; value=&quot;Slide 14&quot;/&gt;&lt;property id=&quot;20307&quot; value=&quot;290&quot;/&gt;&lt;/object&gt;&lt;object type=&quot;3&quot; unique_id=&quot;10017&quot;&gt;&lt;property id=&quot;20148&quot; value=&quot;5&quot;/&gt;&lt;property id=&quot;20300&quot; value=&quot;Slide 15&quot;/&gt;&lt;property id=&quot;20307&quot; value=&quot;270&quot;/&gt;&lt;/object&gt;&lt;object type=&quot;3&quot; unique_id=&quot;10018&quot;&gt;&lt;property id=&quot;20148&quot; value=&quot;5&quot;/&gt;&lt;property id=&quot;20300&quot; value=&quot;Slide 16&quot;/&gt;&lt;property id=&quot;20307&quot; value=&quot;271&quot;/&gt;&lt;/object&gt;&lt;object type=&quot;3&quot; unique_id=&quot;10019&quot;&gt;&lt;property id=&quot;20148&quot; value=&quot;5&quot;/&gt;&lt;property id=&quot;20300&quot; value=&quot;Slide 17&quot;/&gt;&lt;property id=&quot;20307&quot; value=&quot;272&quot;/&gt;&lt;/object&gt;&lt;object type=&quot;3&quot; unique_id=&quot;10020&quot;&gt;&lt;property id=&quot;20148&quot; value=&quot;5&quot;/&gt;&lt;property id=&quot;20300&quot; value=&quot;Slide 18&quot;/&gt;&lt;property id=&quot;20307&quot; value=&quot;274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6&quot;/&gt;&lt;/object&gt;&lt;object type=&quot;3&quot; unique_id=&quot;10024&quot;&gt;&lt;property id=&quot;20148&quot; value=&quot;5&quot;/&gt;&lt;property id=&quot;20300&quot; value=&quot;Slide 22&quot;/&gt;&lt;property id=&quot;20307&quot; value=&quot;277&quot;/&gt;&lt;/object&gt;&lt;object type=&quot;3&quot; unique_id=&quot;10025&quot;&gt;&lt;property id=&quot;20148&quot; value=&quot;5&quot;/&gt;&lt;property id=&quot;20300&quot; value=&quot;Slide 23&quot;/&gt;&lt;property id=&quot;20307&quot; value=&quot;278&quot;/&gt;&lt;/object&gt;&lt;object type=&quot;3&quot; unique_id=&quot;10026&quot;&gt;&lt;property id=&quot;20148&quot; value=&quot;5&quot;/&gt;&lt;property id=&quot;20300&quot; value=&quot;Slide 24&quot;/&gt;&lt;property id=&quot;20307&quot; value=&quot;279&quot;/&gt;&lt;/object&gt;&lt;object type=&quot;3&quot; unique_id=&quot;10027&quot;&gt;&lt;property id=&quot;20148&quot; value=&quot;5&quot;/&gt;&lt;property id=&quot;20300&quot; value=&quot;Slide 25&quot;/&gt;&lt;property id=&quot;20307&quot; value=&quot;280&quot;/&gt;&lt;/object&gt;&lt;object type=&quot;3&quot; unique_id=&quot;10028&quot;&gt;&lt;property id=&quot;20148&quot; value=&quot;5&quot;/&gt;&lt;property id=&quot;20300&quot; value=&quot;Slide 26&quot;/&gt;&lt;property id=&quot;20307&quot; value=&quot;281&quot;/&gt;&lt;/object&gt;&lt;object type=&quot;3&quot; unique_id=&quot;10029&quot;&gt;&lt;property id=&quot;20148&quot; value=&quot;5&quot;/&gt;&lt;property id=&quot;20300&quot; value=&quot;Slide 27&quot;/&gt;&lt;property id=&quot;20307&quot; value=&quot;282&quot;/&gt;&lt;/object&gt;&lt;object type=&quot;3&quot; unique_id=&quot;10030&quot;&gt;&lt;property id=&quot;20148&quot; value=&quot;5&quot;/&gt;&lt;property id=&quot;20300&quot; value=&quot;Slide 28&quot;/&gt;&lt;property id=&quot;20307&quot; value=&quot;283&quot;/&gt;&lt;/object&gt;&lt;object type=&quot;3&quot; unique_id=&quot;10031&quot;&gt;&lt;property id=&quot;20148&quot; value=&quot;5&quot;/&gt;&lt;property id=&quot;20300&quot; value=&quot;Slide 29&quot;/&gt;&lt;property id=&quot;20307&quot; value=&quot;284&quot;/&gt;&lt;/object&gt;&lt;object type=&quot;3&quot; unique_id=&quot;10032&quot;&gt;&lt;property id=&quot;20148&quot; value=&quot;5&quot;/&gt;&lt;property id=&quot;20300&quot; value=&quot;Slide 30&quot;/&gt;&lt;property id=&quot;20307&quot; value=&quot;285&quot;/&gt;&lt;/object&gt;&lt;object type=&quot;3&quot; unique_id=&quot;10033&quot;&gt;&lt;property id=&quot;20148&quot; value=&quot;5&quot;/&gt;&lt;property id=&quot;20300&quot; value=&quot;Slide 31&quot;/&gt;&lt;property id=&quot;20307&quot; value=&quot;286&quot;/&gt;&lt;/object&gt;&lt;object type=&quot;3&quot; unique_id=&quot;10034&quot;&gt;&lt;property id=&quot;20148&quot; value=&quot;5&quot;/&gt;&lt;property id=&quot;20300&quot; value=&quot;Slide 32&quot;/&gt;&lt;property id=&quot;20307&quot; value=&quot;287&quot;/&gt;&lt;/object&gt;&lt;object type=&quot;3&quot; unique_id=&quot;10035&quot;&gt;&lt;property id=&quot;20148&quot; value=&quot;5&quot;/&gt;&lt;property id=&quot;20300&quot; value=&quot;Slide 33&quot;/&gt;&lt;property id=&quot;20307&quot; value=&quot;258&quot;/&gt;&lt;/object&gt;&lt;/object&gt;&lt;object type=&quot;8&quot; unique_id=&quot;10070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100000">
              <a:srgbClr val="FF0000"/>
            </a:gs>
          </a:gsLst>
          <a:lin ang="0" scaled="1"/>
        </a:gradFill>
        <a:ln w="9525">
          <a:noFill/>
          <a:miter lim="800000"/>
        </a:ln>
      </a:spPr>
      <a:bodyPr wrap="none" anchor="ctr"/>
      <a:lstStyle>
        <a:defPPr>
          <a:defRPr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727</Words>
  <Application>Microsoft Office PowerPoint</Application>
  <PresentationFormat>Custom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Arial Narrow</vt:lpstr>
      <vt:lpstr>Brush Script MT</vt:lpstr>
      <vt:lpstr>Calibri</vt:lpstr>
      <vt:lpstr>Century Gothic</vt:lpstr>
      <vt:lpstr>Georgia</vt:lpstr>
      <vt:lpstr>Gill Sans</vt:lpstr>
      <vt:lpstr>Gill Sans MT</vt:lpstr>
      <vt:lpstr>Showcard Gothic</vt:lpstr>
      <vt:lpstr>Snap ITC</vt:lpstr>
      <vt:lpstr>Times New Roman</vt:lpstr>
      <vt:lpstr>Trebuchet MS</vt:lpstr>
      <vt:lpstr>Tw Cen MT Condensed</vt:lpstr>
      <vt:lpstr>Title &amp; Subtitle</vt:lpstr>
      <vt:lpstr>Title &amp; Bullets - 2 Column</vt:lpstr>
      <vt:lpstr>Theme1</vt:lpstr>
      <vt:lpstr>PowerPoint Presentation</vt:lpstr>
      <vt:lpstr>PowerPoint Presentation</vt:lpstr>
      <vt:lpstr>Tujuan Tutorial</vt:lpstr>
      <vt:lpstr>A. Hakikat Bahasa</vt:lpstr>
      <vt:lpstr>B. Fungsi Bahasa</vt:lpstr>
      <vt:lpstr>C. Sifat-sifat Bahasa</vt:lpstr>
      <vt:lpstr>C. Sifat-sifat Bahasa</vt:lpstr>
      <vt:lpstr>Keterampilan Berbahasa Indonesia</vt:lpstr>
      <vt:lpstr>Reseptif dan Produktif</vt:lpstr>
      <vt:lpstr>Hubungan Keterampilan Berbahasa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Dra. Lis Setiawati, S.Pd, M.Pd. . Dra. Lis Setiawati, S.Pd, M.Pd. .</cp:lastModifiedBy>
  <cp:revision>252</cp:revision>
  <dcterms:created xsi:type="dcterms:W3CDTF">2020-10-07T09:08:29Z</dcterms:created>
  <dcterms:modified xsi:type="dcterms:W3CDTF">2021-02-23T15:17:52Z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0x01010042E979732484CC4BA07DCA665C324338</vt:lpwstr>
  </property>
  <property fmtid="{D5CDD505-2E9C-101B-9397-08002B2CF9AE}" pid="4" name="KSOProductBuildVer">
    <vt:lpwstr>1033-11.2.0.9684</vt:lpwstr>
  </property>
</Properties>
</file>